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7" r:id="rId10"/>
    <p:sldId id="265" r:id="rId11"/>
    <p:sldId id="261" r:id="rId12"/>
    <p:sldId id="262"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305" y="1069974"/>
            <a:ext cx="10359389" cy="56006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568528" y="4191050"/>
            <a:ext cx="11054943" cy="6921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12192000" cy="6701914"/>
          </a:xfrm>
          <a:prstGeom prst="rect">
            <a:avLst/>
          </a:prstGeom>
        </p:spPr>
      </p:pic>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mailto:khalifardy.miqdarsah@gmail.com"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8000"/>
          </a:xfrm>
          <a:prstGeom prst="rect">
            <a:avLst/>
          </a:prstGeom>
        </p:spPr>
      </p:pic>
      <p:sp>
        <p:nvSpPr>
          <p:cNvPr id="3" name="object 3"/>
          <p:cNvSpPr txBox="1"/>
          <p:nvPr/>
        </p:nvSpPr>
        <p:spPr>
          <a:xfrm>
            <a:off x="568528" y="2809925"/>
            <a:ext cx="8334375" cy="1040130"/>
          </a:xfrm>
          <a:prstGeom prst="rect">
            <a:avLst/>
          </a:prstGeom>
        </p:spPr>
        <p:txBody>
          <a:bodyPr vert="horz" wrap="square" lIns="0" tIns="73660" rIns="0" bIns="0" rtlCol="0">
            <a:spAutoFit/>
          </a:bodyPr>
          <a:lstStyle/>
          <a:p>
            <a:pPr marL="12700" marR="5080">
              <a:lnSpc>
                <a:spcPts val="3780"/>
              </a:lnSpc>
              <a:spcBef>
                <a:spcPts val="580"/>
              </a:spcBef>
            </a:pPr>
            <a:r>
              <a:rPr sz="3500" spc="40" dirty="0">
                <a:latin typeface="Trebuchet MS"/>
                <a:cs typeface="Trebuchet MS"/>
              </a:rPr>
              <a:t>Analisa</a:t>
            </a:r>
            <a:r>
              <a:rPr sz="3500" spc="-70" dirty="0">
                <a:latin typeface="Trebuchet MS"/>
                <a:cs typeface="Trebuchet MS"/>
              </a:rPr>
              <a:t> </a:t>
            </a:r>
            <a:r>
              <a:rPr sz="3500" spc="95" dirty="0">
                <a:latin typeface="Trebuchet MS"/>
                <a:cs typeface="Trebuchet MS"/>
              </a:rPr>
              <a:t>Hubungan</a:t>
            </a:r>
            <a:r>
              <a:rPr sz="3500" spc="-70" dirty="0">
                <a:latin typeface="Trebuchet MS"/>
                <a:cs typeface="Trebuchet MS"/>
              </a:rPr>
              <a:t> </a:t>
            </a:r>
            <a:r>
              <a:rPr sz="3500" spc="-40" dirty="0">
                <a:latin typeface="Trebuchet MS"/>
                <a:cs typeface="Trebuchet MS"/>
              </a:rPr>
              <a:t>Jurusan</a:t>
            </a:r>
            <a:r>
              <a:rPr sz="3500" spc="-70" dirty="0">
                <a:latin typeface="Trebuchet MS"/>
                <a:cs typeface="Trebuchet MS"/>
              </a:rPr>
              <a:t> </a:t>
            </a:r>
            <a:r>
              <a:rPr sz="3500" spc="95" dirty="0">
                <a:latin typeface="Trebuchet MS"/>
                <a:cs typeface="Trebuchet MS"/>
              </a:rPr>
              <a:t>dengan</a:t>
            </a:r>
            <a:r>
              <a:rPr sz="3500" spc="-65" dirty="0">
                <a:latin typeface="Trebuchet MS"/>
                <a:cs typeface="Trebuchet MS"/>
              </a:rPr>
              <a:t> </a:t>
            </a:r>
            <a:r>
              <a:rPr sz="3500" spc="40" dirty="0">
                <a:latin typeface="Trebuchet MS"/>
                <a:cs typeface="Trebuchet MS"/>
              </a:rPr>
              <a:t>Waktu </a:t>
            </a:r>
            <a:r>
              <a:rPr sz="3500" spc="-1040" dirty="0">
                <a:latin typeface="Trebuchet MS"/>
                <a:cs typeface="Trebuchet MS"/>
              </a:rPr>
              <a:t> </a:t>
            </a:r>
            <a:r>
              <a:rPr sz="3500" spc="95" dirty="0">
                <a:latin typeface="Trebuchet MS"/>
                <a:cs typeface="Trebuchet MS"/>
              </a:rPr>
              <a:t>tunggu</a:t>
            </a:r>
            <a:r>
              <a:rPr sz="3500" spc="-65" dirty="0">
                <a:latin typeface="Trebuchet MS"/>
                <a:cs typeface="Trebuchet MS"/>
              </a:rPr>
              <a:t> </a:t>
            </a:r>
            <a:r>
              <a:rPr sz="3500" spc="-10" dirty="0">
                <a:latin typeface="Trebuchet MS"/>
                <a:cs typeface="Trebuchet MS"/>
              </a:rPr>
              <a:t>pekerjaan</a:t>
            </a:r>
            <a:endParaRPr sz="3500">
              <a:latin typeface="Trebuchet MS"/>
              <a:cs typeface="Trebuchet MS"/>
            </a:endParaRPr>
          </a:p>
        </p:txBody>
      </p:sp>
      <p:sp>
        <p:nvSpPr>
          <p:cNvPr id="4" name="object 4"/>
          <p:cNvSpPr txBox="1"/>
          <p:nvPr/>
        </p:nvSpPr>
        <p:spPr>
          <a:xfrm>
            <a:off x="568528" y="4191050"/>
            <a:ext cx="4455160" cy="692150"/>
          </a:xfrm>
          <a:prstGeom prst="rect">
            <a:avLst/>
          </a:prstGeom>
        </p:spPr>
        <p:txBody>
          <a:bodyPr vert="horz" wrap="square" lIns="0" tIns="53340" rIns="0" bIns="0" rtlCol="0">
            <a:spAutoFit/>
          </a:bodyPr>
          <a:lstStyle/>
          <a:p>
            <a:pPr marL="12700" marR="5080">
              <a:lnSpc>
                <a:spcPts val="2480"/>
              </a:lnSpc>
              <a:spcBef>
                <a:spcPts val="420"/>
              </a:spcBef>
            </a:pPr>
            <a:r>
              <a:rPr sz="2300" spc="-5" dirty="0">
                <a:latin typeface="Trebuchet MS"/>
                <a:cs typeface="Trebuchet MS"/>
              </a:rPr>
              <a:t>Khalifardy </a:t>
            </a:r>
            <a:r>
              <a:rPr sz="2300" spc="40" dirty="0">
                <a:latin typeface="Trebuchet MS"/>
                <a:cs typeface="Trebuchet MS"/>
              </a:rPr>
              <a:t>Miqdarsah </a:t>
            </a:r>
            <a:r>
              <a:rPr sz="2300" spc="45" dirty="0">
                <a:latin typeface="Trebuchet MS"/>
                <a:cs typeface="Trebuchet MS"/>
              </a:rPr>
              <a:t> </a:t>
            </a:r>
            <a:r>
              <a:rPr sz="2300" spc="15" dirty="0">
                <a:latin typeface="Trebuchet MS"/>
                <a:cs typeface="Trebuchet MS"/>
                <a:hlinkClick r:id="rId2"/>
              </a:rPr>
              <a:t>khalifardy.miqdarsah@gmail.com</a:t>
            </a:r>
            <a:endParaRPr sz="23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4846955"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70"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70" dirty="0">
                <a:latin typeface="Trebuchet MS"/>
                <a:cs typeface="Trebuchet MS"/>
              </a:rPr>
              <a:t> </a:t>
            </a:r>
            <a:r>
              <a:rPr sz="3500" spc="40" dirty="0">
                <a:latin typeface="Trebuchet MS"/>
                <a:cs typeface="Trebuchet MS"/>
              </a:rPr>
              <a:t>Insight</a:t>
            </a:r>
            <a:r>
              <a:rPr sz="3500" spc="-65" dirty="0">
                <a:latin typeface="Trebuchet MS"/>
                <a:cs typeface="Trebuchet MS"/>
              </a:rPr>
              <a:t> </a:t>
            </a:r>
            <a:r>
              <a:rPr sz="3500" spc="65" dirty="0">
                <a:latin typeface="Trebuchet MS"/>
                <a:cs typeface="Trebuchet MS"/>
              </a:rPr>
              <a:t>Analysis</a:t>
            </a:r>
            <a:endParaRPr sz="3500">
              <a:latin typeface="Trebuchet MS"/>
              <a:cs typeface="Trebuchet MS"/>
            </a:endParaRPr>
          </a:p>
        </p:txBody>
      </p:sp>
      <p:sp>
        <p:nvSpPr>
          <p:cNvPr id="3" name="object 3"/>
          <p:cNvSpPr txBox="1"/>
          <p:nvPr/>
        </p:nvSpPr>
        <p:spPr>
          <a:xfrm>
            <a:off x="990600" y="2209799"/>
            <a:ext cx="10093325" cy="2359660"/>
          </a:xfrm>
          <a:prstGeom prst="rect">
            <a:avLst/>
          </a:prstGeom>
        </p:spPr>
        <p:txBody>
          <a:bodyPr vert="horz" wrap="square" lIns="0" tIns="47625" rIns="0" bIns="0" rtlCol="0">
            <a:spAutoFit/>
          </a:bodyPr>
          <a:lstStyle/>
          <a:p>
            <a:pPr marL="368300" marR="5080" indent="-355600">
              <a:lnSpc>
                <a:spcPts val="2160"/>
              </a:lnSpc>
              <a:spcBef>
                <a:spcPts val="375"/>
              </a:spcBef>
              <a:tabLst>
                <a:tab pos="367665" algn="l"/>
              </a:tabLst>
            </a:pPr>
            <a:r>
              <a:rPr lang="en-US" sz="2000">
                <a:latin typeface="Times New Roman"/>
                <a:cs typeface="Times New Roman"/>
              </a:rPr>
              <a:t>Dari nilai korelasi IPK dan lama waktu studi tidak cukup mempengaruhi atau berkontribusi terhadap waktu tunggu. Sedangkan dari grafik bisa dilihat yang mempengaruhi cukup signifikan lamanya waktu tunggu adalah pengalaman , pelatihan dan aktif di organisasi </a:t>
            </a:r>
            <a:endParaRPr lang="en-US" sz="2000">
              <a:latin typeface="Times New Roman"/>
              <a:cs typeface="Times New Roman"/>
            </a:endParaRPr>
          </a:p>
          <a:p>
            <a:pPr marL="368300" marR="5080" indent="-355600">
              <a:lnSpc>
                <a:spcPts val="2160"/>
              </a:lnSpc>
              <a:spcBef>
                <a:spcPts val="375"/>
              </a:spcBef>
              <a:tabLst>
                <a:tab pos="367665" algn="l"/>
              </a:tabLst>
            </a:pPr>
            <a:endParaRPr lang="en-US" sz="2000">
              <a:latin typeface="Times New Roman"/>
              <a:cs typeface="Times New Roman"/>
            </a:endParaRPr>
          </a:p>
          <a:p>
            <a:pPr marL="368300" marR="5080" indent="-355600">
              <a:lnSpc>
                <a:spcPts val="2160"/>
              </a:lnSpc>
              <a:spcBef>
                <a:spcPts val="375"/>
              </a:spcBef>
              <a:tabLst>
                <a:tab pos="367665" algn="l"/>
              </a:tabLst>
            </a:pPr>
            <a:r>
              <a:rPr lang="en-US" sz="2000">
                <a:latin typeface="Times New Roman"/>
                <a:cs typeface="Times New Roman"/>
              </a:rPr>
              <a:t>berdasarkan hal tersebut untuk mahasiswa ada baiknya ketika kuliah untuk aktif berorganisasi, dan juga ikuti kesempatan jika ada pelatihan ataupun internship karena ikin akan menjadi nilai tambah. Baik dari segi teknis maupun non teknis, seperti keahlian public speaking ataupun manajemen. </a:t>
            </a:r>
            <a:endParaRPr lang="en-US" sz="20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53464"/>
            <a:ext cx="7794625" cy="560070"/>
          </a:xfrm>
          <a:prstGeom prst="rect">
            <a:avLst/>
          </a:prstGeom>
        </p:spPr>
        <p:txBody>
          <a:bodyPr vert="horz" wrap="square" lIns="0" tIns="13335" rIns="0" bIns="0" rtlCol="0">
            <a:spAutoFit/>
          </a:bodyPr>
          <a:lstStyle/>
          <a:p>
            <a:pPr marL="12700">
              <a:lnSpc>
                <a:spcPct val="100000"/>
              </a:lnSpc>
              <a:spcBef>
                <a:spcPts val="105"/>
              </a:spcBef>
            </a:pPr>
            <a:r>
              <a:rPr sz="3500" spc="-5" dirty="0">
                <a:latin typeface="Times New Roman"/>
                <a:cs typeface="Times New Roman"/>
              </a:rPr>
              <a:t>Step</a:t>
            </a:r>
            <a:r>
              <a:rPr sz="3500" dirty="0">
                <a:latin typeface="Times New Roman"/>
                <a:cs typeface="Times New Roman"/>
              </a:rPr>
              <a:t> 1 -</a:t>
            </a:r>
            <a:r>
              <a:rPr sz="3500" spc="5" dirty="0">
                <a:latin typeface="Times New Roman"/>
                <a:cs typeface="Times New Roman"/>
              </a:rPr>
              <a:t> </a:t>
            </a:r>
            <a:r>
              <a:rPr sz="3500" spc="-5" dirty="0">
                <a:latin typeface="Times New Roman"/>
                <a:cs typeface="Times New Roman"/>
              </a:rPr>
              <a:t>Data</a:t>
            </a:r>
            <a:r>
              <a:rPr sz="3500" dirty="0">
                <a:latin typeface="Times New Roman"/>
                <a:cs typeface="Times New Roman"/>
              </a:rPr>
              <a:t> </a:t>
            </a:r>
            <a:r>
              <a:rPr sz="3500" spc="-5" dirty="0">
                <a:latin typeface="Times New Roman"/>
                <a:cs typeface="Times New Roman"/>
              </a:rPr>
              <a:t>Collection</a:t>
            </a:r>
            <a:r>
              <a:rPr sz="3500" spc="5" dirty="0">
                <a:latin typeface="Times New Roman"/>
                <a:cs typeface="Times New Roman"/>
              </a:rPr>
              <a:t> </a:t>
            </a:r>
            <a:r>
              <a:rPr sz="3500" dirty="0">
                <a:latin typeface="Times New Roman"/>
                <a:cs typeface="Times New Roman"/>
              </a:rPr>
              <a:t>&amp; </a:t>
            </a:r>
            <a:r>
              <a:rPr sz="3500" spc="-5" dirty="0">
                <a:latin typeface="Times New Roman"/>
                <a:cs typeface="Times New Roman"/>
              </a:rPr>
              <a:t>Data</a:t>
            </a:r>
            <a:r>
              <a:rPr sz="3500" spc="5" dirty="0">
                <a:latin typeface="Times New Roman"/>
                <a:cs typeface="Times New Roman"/>
              </a:rPr>
              <a:t> </a:t>
            </a:r>
            <a:r>
              <a:rPr sz="3500" spc="-5" dirty="0">
                <a:latin typeface="Times New Roman"/>
                <a:cs typeface="Times New Roman"/>
              </a:rPr>
              <a:t>Integration</a:t>
            </a:r>
            <a:endParaRPr sz="3500">
              <a:latin typeface="Times New Roman"/>
              <a:cs typeface="Times New Roman"/>
            </a:endParaRPr>
          </a:p>
        </p:txBody>
      </p:sp>
      <p:sp>
        <p:nvSpPr>
          <p:cNvPr id="3" name="object 3"/>
          <p:cNvSpPr txBox="1"/>
          <p:nvPr/>
        </p:nvSpPr>
        <p:spPr>
          <a:xfrm>
            <a:off x="916305" y="2185669"/>
            <a:ext cx="9069705" cy="835025"/>
          </a:xfrm>
          <a:prstGeom prst="rect">
            <a:avLst/>
          </a:prstGeom>
        </p:spPr>
        <p:txBody>
          <a:bodyPr vert="horz" wrap="square" lIns="0" tIns="60325" rIns="0" bIns="0" rtlCol="0">
            <a:spAutoFit/>
          </a:bodyPr>
          <a:lstStyle/>
          <a:p>
            <a:pPr marL="12700" marR="5080">
              <a:lnSpc>
                <a:spcPts val="3020"/>
              </a:lnSpc>
              <a:spcBef>
                <a:spcPts val="475"/>
              </a:spcBef>
            </a:pPr>
            <a:r>
              <a:rPr sz="2800" spc="70" dirty="0">
                <a:latin typeface="Trebuchet MS"/>
                <a:cs typeface="Trebuchet MS"/>
              </a:rPr>
              <a:t>Langka</a:t>
            </a:r>
            <a:r>
              <a:rPr sz="2800" spc="-45" dirty="0">
                <a:latin typeface="Trebuchet MS"/>
                <a:cs typeface="Trebuchet MS"/>
              </a:rPr>
              <a:t> </a:t>
            </a:r>
            <a:r>
              <a:rPr sz="2800" spc="15" dirty="0">
                <a:latin typeface="Trebuchet MS"/>
                <a:cs typeface="Trebuchet MS"/>
              </a:rPr>
              <a:t>dilakukan</a:t>
            </a:r>
            <a:r>
              <a:rPr sz="2800" spc="-45" dirty="0">
                <a:latin typeface="Trebuchet MS"/>
                <a:cs typeface="Trebuchet MS"/>
              </a:rPr>
              <a:t> </a:t>
            </a:r>
            <a:r>
              <a:rPr sz="2800" spc="20" dirty="0">
                <a:latin typeface="Trebuchet MS"/>
                <a:cs typeface="Trebuchet MS"/>
              </a:rPr>
              <a:t>untuk</a:t>
            </a:r>
            <a:r>
              <a:rPr sz="2800" spc="-40" dirty="0">
                <a:latin typeface="Trebuchet MS"/>
                <a:cs typeface="Trebuchet MS"/>
              </a:rPr>
              <a:t> </a:t>
            </a:r>
            <a:r>
              <a:rPr sz="2800" spc="45" dirty="0">
                <a:latin typeface="Trebuchet MS"/>
                <a:cs typeface="Trebuchet MS"/>
              </a:rPr>
              <a:t>mengambil</a:t>
            </a:r>
            <a:r>
              <a:rPr sz="2800" spc="-50" dirty="0">
                <a:latin typeface="Trebuchet MS"/>
                <a:cs typeface="Trebuchet MS"/>
              </a:rPr>
              <a:t> </a:t>
            </a:r>
            <a:r>
              <a:rPr sz="2800" spc="10" dirty="0">
                <a:latin typeface="Trebuchet MS"/>
                <a:cs typeface="Trebuchet MS"/>
              </a:rPr>
              <a:t>data</a:t>
            </a:r>
            <a:r>
              <a:rPr sz="2800" spc="-40" dirty="0">
                <a:latin typeface="Trebuchet MS"/>
                <a:cs typeface="Trebuchet MS"/>
              </a:rPr>
              <a:t> </a:t>
            </a:r>
            <a:r>
              <a:rPr sz="2800" spc="70" dirty="0">
                <a:latin typeface="Trebuchet MS"/>
                <a:cs typeface="Trebuchet MS"/>
              </a:rPr>
              <a:t>dengan</a:t>
            </a:r>
            <a:r>
              <a:rPr sz="2800" spc="-45" dirty="0">
                <a:latin typeface="Trebuchet MS"/>
                <a:cs typeface="Trebuchet MS"/>
              </a:rPr>
              <a:t> </a:t>
            </a:r>
            <a:r>
              <a:rPr sz="2800" spc="70" dirty="0">
                <a:latin typeface="Trebuchet MS"/>
                <a:cs typeface="Trebuchet MS"/>
              </a:rPr>
              <a:t>survey </a:t>
            </a:r>
            <a:r>
              <a:rPr sz="2800" spc="-830" dirty="0">
                <a:latin typeface="Trebuchet MS"/>
                <a:cs typeface="Trebuchet MS"/>
              </a:rPr>
              <a:t> </a:t>
            </a:r>
            <a:r>
              <a:rPr sz="2800" spc="85" dirty="0">
                <a:latin typeface="Trebuchet MS"/>
                <a:cs typeface="Trebuchet MS"/>
              </a:rPr>
              <a:t>langsung</a:t>
            </a:r>
            <a:r>
              <a:rPr sz="2800" spc="-50" dirty="0">
                <a:latin typeface="Trebuchet MS"/>
                <a:cs typeface="Trebuchet MS"/>
              </a:rPr>
              <a:t> </a:t>
            </a:r>
            <a:r>
              <a:rPr sz="2800" spc="85" dirty="0">
                <a:latin typeface="Trebuchet MS"/>
                <a:cs typeface="Trebuchet MS"/>
              </a:rPr>
              <a:t>menggunakan</a:t>
            </a:r>
            <a:r>
              <a:rPr sz="2800" spc="-45" dirty="0">
                <a:latin typeface="Trebuchet MS"/>
                <a:cs typeface="Trebuchet MS"/>
              </a:rPr>
              <a:t> </a:t>
            </a:r>
            <a:r>
              <a:rPr sz="2800" spc="55" dirty="0">
                <a:latin typeface="Trebuchet MS"/>
                <a:cs typeface="Trebuchet MS"/>
              </a:rPr>
              <a:t>G</a:t>
            </a:r>
            <a:r>
              <a:rPr sz="2800" spc="-45" dirty="0">
                <a:latin typeface="Trebuchet MS"/>
                <a:cs typeface="Trebuchet MS"/>
              </a:rPr>
              <a:t> </a:t>
            </a:r>
            <a:r>
              <a:rPr sz="2800" spc="-15" dirty="0">
                <a:latin typeface="Trebuchet MS"/>
                <a:cs typeface="Trebuchet MS"/>
              </a:rPr>
              <a:t>form</a:t>
            </a:r>
            <a:endParaRPr sz="2800">
              <a:latin typeface="Trebuchet MS"/>
              <a:cs typeface="Trebuchet MS"/>
            </a:endParaRPr>
          </a:p>
        </p:txBody>
      </p:sp>
      <p:pic>
        <p:nvPicPr>
          <p:cNvPr id="4" name="object 4"/>
          <p:cNvPicPr/>
          <p:nvPr/>
        </p:nvPicPr>
        <p:blipFill>
          <a:blip r:embed="rId1" cstate="print"/>
          <a:stretch>
            <a:fillRect/>
          </a:stretch>
        </p:blipFill>
        <p:spPr>
          <a:xfrm>
            <a:off x="911352" y="3265932"/>
            <a:ext cx="6440424" cy="32918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476123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75" dirty="0">
                <a:latin typeface="Trebuchet MS"/>
                <a:cs typeface="Trebuchet MS"/>
              </a:rPr>
              <a:t> </a:t>
            </a:r>
            <a:r>
              <a:rPr sz="3500" spc="170" dirty="0">
                <a:latin typeface="Trebuchet MS"/>
                <a:cs typeface="Trebuchet MS"/>
              </a:rPr>
              <a:t>2</a:t>
            </a:r>
            <a:r>
              <a:rPr sz="3500" spc="-75" dirty="0">
                <a:latin typeface="Trebuchet MS"/>
                <a:cs typeface="Trebuchet MS"/>
              </a:rPr>
              <a:t> </a:t>
            </a:r>
            <a:r>
              <a:rPr sz="3500" spc="-150" dirty="0">
                <a:latin typeface="Trebuchet MS"/>
                <a:cs typeface="Trebuchet MS"/>
              </a:rPr>
              <a:t>-</a:t>
            </a:r>
            <a:r>
              <a:rPr sz="3500" spc="-75" dirty="0">
                <a:latin typeface="Trebuchet MS"/>
                <a:cs typeface="Trebuchet MS"/>
              </a:rPr>
              <a:t> </a:t>
            </a:r>
            <a:r>
              <a:rPr sz="3500" spc="75" dirty="0">
                <a:latin typeface="Trebuchet MS"/>
                <a:cs typeface="Trebuchet MS"/>
              </a:rPr>
              <a:t>Data</a:t>
            </a:r>
            <a:r>
              <a:rPr sz="3500" spc="-75" dirty="0">
                <a:latin typeface="Trebuchet MS"/>
                <a:cs typeface="Trebuchet MS"/>
              </a:rPr>
              <a:t> </a:t>
            </a:r>
            <a:r>
              <a:rPr sz="3500" spc="60" dirty="0">
                <a:latin typeface="Trebuchet MS"/>
                <a:cs typeface="Trebuchet MS"/>
              </a:rPr>
              <a:t>Cleansing</a:t>
            </a:r>
            <a:endParaRPr sz="3500">
              <a:latin typeface="Trebuchet MS"/>
              <a:cs typeface="Trebuchet MS"/>
            </a:endParaRPr>
          </a:p>
        </p:txBody>
      </p:sp>
      <p:sp>
        <p:nvSpPr>
          <p:cNvPr id="3" name="object 3"/>
          <p:cNvSpPr txBox="1"/>
          <p:nvPr/>
        </p:nvSpPr>
        <p:spPr>
          <a:xfrm>
            <a:off x="916305" y="2185669"/>
            <a:ext cx="2581275" cy="451484"/>
          </a:xfrm>
          <a:prstGeom prst="rect">
            <a:avLst/>
          </a:prstGeom>
        </p:spPr>
        <p:txBody>
          <a:bodyPr vert="horz" wrap="square" lIns="0" tIns="12065" rIns="0" bIns="0" rtlCol="0">
            <a:spAutoFit/>
          </a:bodyPr>
          <a:lstStyle/>
          <a:p>
            <a:pPr marL="12700">
              <a:lnSpc>
                <a:spcPct val="100000"/>
              </a:lnSpc>
              <a:spcBef>
                <a:spcPts val="95"/>
              </a:spcBef>
            </a:pPr>
            <a:r>
              <a:rPr sz="2800" spc="-50" dirty="0">
                <a:latin typeface="Trebuchet MS"/>
                <a:cs typeface="Trebuchet MS"/>
              </a:rPr>
              <a:t>1.</a:t>
            </a:r>
            <a:r>
              <a:rPr sz="2800" spc="-70" dirty="0">
                <a:latin typeface="Trebuchet MS"/>
                <a:cs typeface="Trebuchet MS"/>
              </a:rPr>
              <a:t> </a:t>
            </a:r>
            <a:r>
              <a:rPr sz="2800" spc="45" dirty="0">
                <a:latin typeface="Trebuchet MS"/>
                <a:cs typeface="Trebuchet MS"/>
              </a:rPr>
              <a:t>Cek</a:t>
            </a:r>
            <a:r>
              <a:rPr sz="2800" spc="-65" dirty="0">
                <a:latin typeface="Trebuchet MS"/>
                <a:cs typeface="Trebuchet MS"/>
              </a:rPr>
              <a:t> </a:t>
            </a:r>
            <a:r>
              <a:rPr sz="2800" spc="10" dirty="0">
                <a:latin typeface="Trebuchet MS"/>
                <a:cs typeface="Trebuchet MS"/>
              </a:rPr>
              <a:t>data</a:t>
            </a:r>
            <a:r>
              <a:rPr sz="2800" spc="-65" dirty="0">
                <a:latin typeface="Trebuchet MS"/>
                <a:cs typeface="Trebuchet MS"/>
              </a:rPr>
              <a:t> </a:t>
            </a:r>
            <a:r>
              <a:rPr sz="2800" spc="-25" dirty="0">
                <a:latin typeface="Trebuchet MS"/>
                <a:cs typeface="Trebuchet MS"/>
              </a:rPr>
              <a:t>Null</a:t>
            </a:r>
            <a:endParaRPr sz="2800">
              <a:latin typeface="Trebuchet MS"/>
              <a:cs typeface="Trebuchet MS"/>
            </a:endParaRPr>
          </a:p>
        </p:txBody>
      </p:sp>
      <p:pic>
        <p:nvPicPr>
          <p:cNvPr id="4" name="object 4"/>
          <p:cNvPicPr/>
          <p:nvPr/>
        </p:nvPicPr>
        <p:blipFill>
          <a:blip r:embed="rId1" cstate="print"/>
          <a:stretch>
            <a:fillRect/>
          </a:stretch>
        </p:blipFill>
        <p:spPr>
          <a:xfrm>
            <a:off x="982980" y="2852927"/>
            <a:ext cx="10591800" cy="320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476123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75" dirty="0">
                <a:latin typeface="Trebuchet MS"/>
                <a:cs typeface="Trebuchet MS"/>
              </a:rPr>
              <a:t> </a:t>
            </a:r>
            <a:r>
              <a:rPr sz="3500" spc="170" dirty="0">
                <a:latin typeface="Trebuchet MS"/>
                <a:cs typeface="Trebuchet MS"/>
              </a:rPr>
              <a:t>2</a:t>
            </a:r>
            <a:r>
              <a:rPr sz="3500" spc="-75" dirty="0">
                <a:latin typeface="Trebuchet MS"/>
                <a:cs typeface="Trebuchet MS"/>
              </a:rPr>
              <a:t> </a:t>
            </a:r>
            <a:r>
              <a:rPr sz="3500" spc="-150" dirty="0">
                <a:latin typeface="Trebuchet MS"/>
                <a:cs typeface="Trebuchet MS"/>
              </a:rPr>
              <a:t>-</a:t>
            </a:r>
            <a:r>
              <a:rPr sz="3500" spc="-75" dirty="0">
                <a:latin typeface="Trebuchet MS"/>
                <a:cs typeface="Trebuchet MS"/>
              </a:rPr>
              <a:t> </a:t>
            </a:r>
            <a:r>
              <a:rPr sz="3500" spc="75" dirty="0">
                <a:latin typeface="Trebuchet MS"/>
                <a:cs typeface="Trebuchet MS"/>
              </a:rPr>
              <a:t>Data</a:t>
            </a:r>
            <a:r>
              <a:rPr sz="3500" spc="-75" dirty="0">
                <a:latin typeface="Trebuchet MS"/>
                <a:cs typeface="Trebuchet MS"/>
              </a:rPr>
              <a:t> </a:t>
            </a:r>
            <a:r>
              <a:rPr sz="3500" spc="60" dirty="0">
                <a:latin typeface="Trebuchet MS"/>
                <a:cs typeface="Trebuchet MS"/>
              </a:rPr>
              <a:t>Cleansing</a:t>
            </a:r>
            <a:endParaRPr sz="3500">
              <a:latin typeface="Trebuchet MS"/>
              <a:cs typeface="Trebuchet MS"/>
            </a:endParaRPr>
          </a:p>
        </p:txBody>
      </p:sp>
      <p:sp>
        <p:nvSpPr>
          <p:cNvPr id="3" name="object 3"/>
          <p:cNvSpPr txBox="1"/>
          <p:nvPr/>
        </p:nvSpPr>
        <p:spPr>
          <a:xfrm>
            <a:off x="916305" y="2183764"/>
            <a:ext cx="5699760" cy="451484"/>
          </a:xfrm>
          <a:prstGeom prst="rect">
            <a:avLst/>
          </a:prstGeom>
        </p:spPr>
        <p:txBody>
          <a:bodyPr vert="horz" wrap="square" lIns="0" tIns="12065" rIns="0" bIns="0" rtlCol="0">
            <a:spAutoFit/>
          </a:bodyPr>
          <a:lstStyle/>
          <a:p>
            <a:pPr marL="12700">
              <a:lnSpc>
                <a:spcPct val="100000"/>
              </a:lnSpc>
              <a:spcBef>
                <a:spcPts val="95"/>
              </a:spcBef>
            </a:pPr>
            <a:r>
              <a:rPr sz="2800" spc="-50" dirty="0">
                <a:latin typeface="Trebuchet MS"/>
                <a:cs typeface="Trebuchet MS"/>
              </a:rPr>
              <a:t>2.</a:t>
            </a:r>
            <a:r>
              <a:rPr sz="2800" spc="-55" dirty="0">
                <a:latin typeface="Trebuchet MS"/>
                <a:cs typeface="Trebuchet MS"/>
              </a:rPr>
              <a:t> </a:t>
            </a:r>
            <a:r>
              <a:rPr sz="2800" spc="10" dirty="0">
                <a:latin typeface="Trebuchet MS"/>
                <a:cs typeface="Trebuchet MS"/>
              </a:rPr>
              <a:t>Isi</a:t>
            </a:r>
            <a:r>
              <a:rPr sz="2800" spc="-50" dirty="0">
                <a:latin typeface="Trebuchet MS"/>
                <a:cs typeface="Trebuchet MS"/>
              </a:rPr>
              <a:t> </a:t>
            </a:r>
            <a:r>
              <a:rPr sz="2800" spc="10" dirty="0">
                <a:latin typeface="Trebuchet MS"/>
                <a:cs typeface="Trebuchet MS"/>
              </a:rPr>
              <a:t>data</a:t>
            </a:r>
            <a:r>
              <a:rPr sz="2800" spc="-45" dirty="0">
                <a:latin typeface="Trebuchet MS"/>
                <a:cs typeface="Trebuchet MS"/>
              </a:rPr>
              <a:t> </a:t>
            </a:r>
            <a:r>
              <a:rPr sz="2800" spc="-25" dirty="0">
                <a:latin typeface="Trebuchet MS"/>
                <a:cs typeface="Trebuchet MS"/>
              </a:rPr>
              <a:t>Null</a:t>
            </a:r>
            <a:r>
              <a:rPr sz="2800" spc="-50" dirty="0">
                <a:latin typeface="Trebuchet MS"/>
                <a:cs typeface="Trebuchet MS"/>
              </a:rPr>
              <a:t> </a:t>
            </a:r>
            <a:r>
              <a:rPr sz="2800" spc="70" dirty="0">
                <a:latin typeface="Trebuchet MS"/>
                <a:cs typeface="Trebuchet MS"/>
              </a:rPr>
              <a:t>dengan</a:t>
            </a:r>
            <a:r>
              <a:rPr sz="2800" spc="-55" dirty="0">
                <a:latin typeface="Trebuchet MS"/>
                <a:cs typeface="Trebuchet MS"/>
              </a:rPr>
              <a:t> </a:t>
            </a:r>
            <a:r>
              <a:rPr sz="2800" spc="-40" dirty="0">
                <a:latin typeface="Trebuchet MS"/>
                <a:cs typeface="Trebuchet MS"/>
              </a:rPr>
              <a:t>nilai</a:t>
            </a:r>
            <a:r>
              <a:rPr sz="2800" spc="-50" dirty="0">
                <a:latin typeface="Trebuchet MS"/>
                <a:cs typeface="Trebuchet MS"/>
              </a:rPr>
              <a:t> </a:t>
            </a:r>
            <a:r>
              <a:rPr sz="2800" spc="35" dirty="0">
                <a:latin typeface="Trebuchet MS"/>
                <a:cs typeface="Trebuchet MS"/>
              </a:rPr>
              <a:t>median</a:t>
            </a:r>
            <a:endParaRPr sz="2800">
              <a:latin typeface="Trebuchet MS"/>
              <a:cs typeface="Trebuchet MS"/>
            </a:endParaRPr>
          </a:p>
        </p:txBody>
      </p:sp>
      <p:pic>
        <p:nvPicPr>
          <p:cNvPr id="4" name="object 4"/>
          <p:cNvPicPr/>
          <p:nvPr/>
        </p:nvPicPr>
        <p:blipFill>
          <a:blip r:embed="rId1" cstate="print"/>
          <a:stretch>
            <a:fillRect/>
          </a:stretch>
        </p:blipFill>
        <p:spPr>
          <a:xfrm>
            <a:off x="2351532" y="2852927"/>
            <a:ext cx="5207508" cy="35493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925449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65"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60"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dirty="0">
                <a:latin typeface="Trebuchet MS"/>
                <a:cs typeface="Trebuchet MS"/>
              </a:rPr>
              <a:t>Exploration</a:t>
            </a:r>
            <a:r>
              <a:rPr sz="3500" spc="-60" dirty="0">
                <a:latin typeface="Trebuchet MS"/>
                <a:cs typeface="Trebuchet MS"/>
              </a:rPr>
              <a:t> </a:t>
            </a:r>
            <a:r>
              <a:rPr sz="3500" spc="-15" dirty="0">
                <a:latin typeface="Trebuchet MS"/>
                <a:cs typeface="Trebuchet MS"/>
              </a:rPr>
              <a:t>&amp;</a:t>
            </a:r>
            <a:r>
              <a:rPr sz="3500" spc="-65"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spc="15" dirty="0">
                <a:latin typeface="Trebuchet MS"/>
                <a:cs typeface="Trebuchet MS"/>
              </a:rPr>
              <a:t>Visualisation</a:t>
            </a:r>
            <a:endParaRPr sz="3500">
              <a:latin typeface="Trebuchet MS"/>
              <a:cs typeface="Trebuchet MS"/>
            </a:endParaRPr>
          </a:p>
        </p:txBody>
      </p:sp>
      <p:sp>
        <p:nvSpPr>
          <p:cNvPr id="3" name="object 3"/>
          <p:cNvSpPr txBox="1"/>
          <p:nvPr/>
        </p:nvSpPr>
        <p:spPr>
          <a:xfrm>
            <a:off x="916305" y="2185669"/>
            <a:ext cx="10175240" cy="1343660"/>
          </a:xfrm>
          <a:prstGeom prst="rect">
            <a:avLst/>
          </a:prstGeom>
        </p:spPr>
        <p:txBody>
          <a:bodyPr vert="horz" wrap="square" lIns="0" tIns="60325" rIns="0" bIns="0" rtlCol="0">
            <a:spAutoFit/>
          </a:bodyPr>
          <a:lstStyle/>
          <a:p>
            <a:pPr marL="12700" marR="5080">
              <a:lnSpc>
                <a:spcPts val="3020"/>
              </a:lnSpc>
              <a:spcBef>
                <a:spcPts val="475"/>
              </a:spcBef>
            </a:pPr>
            <a:r>
              <a:rPr sz="2800" spc="55" dirty="0">
                <a:latin typeface="Trebuchet MS"/>
                <a:cs typeface="Trebuchet MS"/>
              </a:rPr>
              <a:t>meghitung</a:t>
            </a:r>
            <a:r>
              <a:rPr sz="2800" spc="-45" dirty="0">
                <a:latin typeface="Trebuchet MS"/>
                <a:cs typeface="Trebuchet MS"/>
              </a:rPr>
              <a:t> </a:t>
            </a:r>
            <a:r>
              <a:rPr sz="2800" spc="40" dirty="0">
                <a:latin typeface="Trebuchet MS"/>
                <a:cs typeface="Trebuchet MS"/>
              </a:rPr>
              <a:t>perbandingan</a:t>
            </a:r>
            <a:r>
              <a:rPr sz="2800" spc="-45" dirty="0">
                <a:latin typeface="Trebuchet MS"/>
                <a:cs typeface="Trebuchet MS"/>
              </a:rPr>
              <a:t> </a:t>
            </a:r>
            <a:r>
              <a:rPr sz="2800" spc="-25" dirty="0">
                <a:latin typeface="Trebuchet MS"/>
                <a:cs typeface="Trebuchet MS"/>
              </a:rPr>
              <a:t>rata-rata</a:t>
            </a:r>
            <a:r>
              <a:rPr sz="2800" spc="-40" dirty="0">
                <a:latin typeface="Trebuchet MS"/>
                <a:cs typeface="Trebuchet MS"/>
              </a:rPr>
              <a:t> </a:t>
            </a:r>
            <a:r>
              <a:rPr sz="2800" spc="5" dirty="0">
                <a:latin typeface="Trebuchet MS"/>
                <a:cs typeface="Trebuchet MS"/>
              </a:rPr>
              <a:t>jurusan</a:t>
            </a:r>
            <a:r>
              <a:rPr sz="2800" spc="-45" dirty="0">
                <a:latin typeface="Trebuchet MS"/>
                <a:cs typeface="Trebuchet MS"/>
              </a:rPr>
              <a:t> </a:t>
            </a:r>
            <a:r>
              <a:rPr sz="2800" spc="70" dirty="0">
                <a:latin typeface="Trebuchet MS"/>
                <a:cs typeface="Trebuchet MS"/>
              </a:rPr>
              <a:t>dengan</a:t>
            </a:r>
            <a:r>
              <a:rPr sz="2800" spc="-45" dirty="0">
                <a:latin typeface="Trebuchet MS"/>
                <a:cs typeface="Trebuchet MS"/>
              </a:rPr>
              <a:t> </a:t>
            </a:r>
            <a:r>
              <a:rPr sz="2800" spc="35" dirty="0">
                <a:latin typeface="Trebuchet MS"/>
                <a:cs typeface="Trebuchet MS"/>
              </a:rPr>
              <a:t>lama</a:t>
            </a:r>
            <a:r>
              <a:rPr sz="2800" spc="-40" dirty="0">
                <a:latin typeface="Trebuchet MS"/>
                <a:cs typeface="Trebuchet MS"/>
              </a:rPr>
              <a:t> </a:t>
            </a:r>
            <a:r>
              <a:rPr sz="2800" dirty="0">
                <a:latin typeface="Trebuchet MS"/>
                <a:cs typeface="Trebuchet MS"/>
              </a:rPr>
              <a:t>waktu </a:t>
            </a:r>
            <a:r>
              <a:rPr sz="2800" spc="-825" dirty="0">
                <a:latin typeface="Trebuchet MS"/>
                <a:cs typeface="Trebuchet MS"/>
              </a:rPr>
              <a:t> </a:t>
            </a:r>
            <a:r>
              <a:rPr sz="2800" spc="70" dirty="0">
                <a:latin typeface="Trebuchet MS"/>
                <a:cs typeface="Trebuchet MS"/>
              </a:rPr>
              <a:t>tunggu</a:t>
            </a:r>
            <a:endParaRPr sz="2800" spc="70" dirty="0">
              <a:latin typeface="Trebuchet MS"/>
              <a:cs typeface="Trebuchet MS"/>
            </a:endParaRPr>
          </a:p>
          <a:p>
            <a:pPr marL="12700" marR="5080">
              <a:lnSpc>
                <a:spcPts val="3020"/>
              </a:lnSpc>
              <a:spcBef>
                <a:spcPts val="475"/>
              </a:spcBef>
            </a:pPr>
            <a:endParaRPr sz="2800">
              <a:latin typeface="Trebuchet MS"/>
              <a:cs typeface="Trebuchet MS"/>
            </a:endParaRPr>
          </a:p>
          <a:p>
            <a:pPr marL="12700" marR="5080">
              <a:lnSpc>
                <a:spcPts val="3020"/>
              </a:lnSpc>
              <a:spcBef>
                <a:spcPts val="475"/>
              </a:spcBef>
            </a:pPr>
            <a:endParaRPr sz="2800">
              <a:latin typeface="Trebuchet MS"/>
              <a:cs typeface="Trebuchet MS"/>
            </a:endParaRPr>
          </a:p>
        </p:txBody>
      </p:sp>
      <p:pic>
        <p:nvPicPr>
          <p:cNvPr id="4" name="Picture 3" descr="rata-rata_jurusan"/>
          <p:cNvPicPr>
            <a:picLocks noChangeAspect="1"/>
          </p:cNvPicPr>
          <p:nvPr/>
        </p:nvPicPr>
        <p:blipFill>
          <a:blip r:embed="rId1"/>
          <a:stretch>
            <a:fillRect/>
          </a:stretch>
        </p:blipFill>
        <p:spPr>
          <a:xfrm>
            <a:off x="2971800" y="2667000"/>
            <a:ext cx="4984115" cy="37382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925449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65"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60"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dirty="0">
                <a:latin typeface="Trebuchet MS"/>
                <a:cs typeface="Trebuchet MS"/>
              </a:rPr>
              <a:t>Exploration</a:t>
            </a:r>
            <a:r>
              <a:rPr sz="3500" spc="-60" dirty="0">
                <a:latin typeface="Trebuchet MS"/>
                <a:cs typeface="Trebuchet MS"/>
              </a:rPr>
              <a:t> </a:t>
            </a:r>
            <a:r>
              <a:rPr sz="3500" spc="-15" dirty="0">
                <a:latin typeface="Trebuchet MS"/>
                <a:cs typeface="Trebuchet MS"/>
              </a:rPr>
              <a:t>&amp;</a:t>
            </a:r>
            <a:r>
              <a:rPr sz="3500" spc="-65"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spc="15" dirty="0">
                <a:latin typeface="Trebuchet MS"/>
                <a:cs typeface="Trebuchet MS"/>
              </a:rPr>
              <a:t>Visualisation</a:t>
            </a:r>
            <a:endParaRPr sz="3500">
              <a:latin typeface="Trebuchet MS"/>
              <a:cs typeface="Trebuchet MS"/>
            </a:endParaRPr>
          </a:p>
        </p:txBody>
      </p:sp>
      <p:sp>
        <p:nvSpPr>
          <p:cNvPr id="3" name="object 3"/>
          <p:cNvSpPr txBox="1"/>
          <p:nvPr/>
        </p:nvSpPr>
        <p:spPr>
          <a:xfrm>
            <a:off x="916305" y="2185669"/>
            <a:ext cx="10175240" cy="1343660"/>
          </a:xfrm>
          <a:prstGeom prst="rect">
            <a:avLst/>
          </a:prstGeom>
        </p:spPr>
        <p:txBody>
          <a:bodyPr vert="horz" wrap="square" lIns="0" tIns="60325" rIns="0" bIns="0" rtlCol="0">
            <a:spAutoFit/>
          </a:bodyPr>
          <a:lstStyle/>
          <a:p>
            <a:pPr marL="12700" marR="5080">
              <a:lnSpc>
                <a:spcPts val="3020"/>
              </a:lnSpc>
              <a:spcBef>
                <a:spcPts val="475"/>
              </a:spcBef>
            </a:pPr>
            <a:r>
              <a:rPr sz="2800" spc="55" dirty="0">
                <a:latin typeface="Trebuchet MS"/>
                <a:cs typeface="Trebuchet MS"/>
              </a:rPr>
              <a:t>meghitung</a:t>
            </a:r>
            <a:r>
              <a:rPr sz="2800" spc="-45" dirty="0">
                <a:latin typeface="Trebuchet MS"/>
                <a:cs typeface="Trebuchet MS"/>
              </a:rPr>
              <a:t> </a:t>
            </a:r>
            <a:r>
              <a:rPr sz="2800" spc="40" dirty="0">
                <a:latin typeface="Trebuchet MS"/>
                <a:cs typeface="Trebuchet MS"/>
              </a:rPr>
              <a:t>perbandingan</a:t>
            </a:r>
            <a:r>
              <a:rPr sz="2800" spc="-45" dirty="0">
                <a:latin typeface="Trebuchet MS"/>
                <a:cs typeface="Trebuchet MS"/>
              </a:rPr>
              <a:t> </a:t>
            </a:r>
            <a:r>
              <a:rPr sz="2800" spc="-25" dirty="0">
                <a:latin typeface="Trebuchet MS"/>
                <a:cs typeface="Trebuchet MS"/>
              </a:rPr>
              <a:t>rata-rata</a:t>
            </a:r>
            <a:r>
              <a:rPr sz="2800" spc="-40" dirty="0">
                <a:latin typeface="Trebuchet MS"/>
                <a:cs typeface="Trebuchet MS"/>
              </a:rPr>
              <a:t> </a:t>
            </a:r>
            <a:r>
              <a:rPr lang="en-US" sz="2800" spc="-40" dirty="0">
                <a:latin typeface="Trebuchet MS"/>
                <a:cs typeface="Trebuchet MS"/>
              </a:rPr>
              <a:t>dengan pengalaman</a:t>
            </a:r>
            <a:endParaRPr sz="2800" spc="70" dirty="0">
              <a:latin typeface="Trebuchet MS"/>
              <a:cs typeface="Trebuchet MS"/>
            </a:endParaRPr>
          </a:p>
          <a:p>
            <a:pPr marL="12700" marR="5080">
              <a:lnSpc>
                <a:spcPts val="3020"/>
              </a:lnSpc>
              <a:spcBef>
                <a:spcPts val="475"/>
              </a:spcBef>
            </a:pPr>
            <a:endParaRPr sz="2800">
              <a:latin typeface="Trebuchet MS"/>
              <a:cs typeface="Trebuchet MS"/>
            </a:endParaRPr>
          </a:p>
          <a:p>
            <a:pPr marL="12700" marR="5080">
              <a:lnSpc>
                <a:spcPts val="3020"/>
              </a:lnSpc>
              <a:spcBef>
                <a:spcPts val="475"/>
              </a:spcBef>
            </a:pPr>
            <a:endParaRPr sz="2800">
              <a:latin typeface="Trebuchet MS"/>
              <a:cs typeface="Trebuchet MS"/>
            </a:endParaRPr>
          </a:p>
        </p:txBody>
      </p:sp>
      <p:pic>
        <p:nvPicPr>
          <p:cNvPr id="5" name="Picture 4" descr="rata-rata_pengalaman"/>
          <p:cNvPicPr>
            <a:picLocks noChangeAspect="1"/>
          </p:cNvPicPr>
          <p:nvPr/>
        </p:nvPicPr>
        <p:blipFill>
          <a:blip r:embed="rId1"/>
          <a:stretch>
            <a:fillRect/>
          </a:stretch>
        </p:blipFill>
        <p:spPr>
          <a:xfrm>
            <a:off x="3276600" y="2743200"/>
            <a:ext cx="5034915" cy="3147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925449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65"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60"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dirty="0">
                <a:latin typeface="Trebuchet MS"/>
                <a:cs typeface="Trebuchet MS"/>
              </a:rPr>
              <a:t>Exploration</a:t>
            </a:r>
            <a:r>
              <a:rPr sz="3500" spc="-60" dirty="0">
                <a:latin typeface="Trebuchet MS"/>
                <a:cs typeface="Trebuchet MS"/>
              </a:rPr>
              <a:t> </a:t>
            </a:r>
            <a:r>
              <a:rPr sz="3500" spc="-15" dirty="0">
                <a:latin typeface="Trebuchet MS"/>
                <a:cs typeface="Trebuchet MS"/>
              </a:rPr>
              <a:t>&amp;</a:t>
            </a:r>
            <a:r>
              <a:rPr sz="3500" spc="-65"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spc="15" dirty="0">
                <a:latin typeface="Trebuchet MS"/>
                <a:cs typeface="Trebuchet MS"/>
              </a:rPr>
              <a:t>Visualisation</a:t>
            </a:r>
            <a:endParaRPr sz="3500">
              <a:latin typeface="Trebuchet MS"/>
              <a:cs typeface="Trebuchet MS"/>
            </a:endParaRPr>
          </a:p>
        </p:txBody>
      </p:sp>
      <p:sp>
        <p:nvSpPr>
          <p:cNvPr id="3" name="object 3"/>
          <p:cNvSpPr txBox="1"/>
          <p:nvPr/>
        </p:nvSpPr>
        <p:spPr>
          <a:xfrm>
            <a:off x="916305" y="2185669"/>
            <a:ext cx="10175240" cy="1343660"/>
          </a:xfrm>
          <a:prstGeom prst="rect">
            <a:avLst/>
          </a:prstGeom>
        </p:spPr>
        <p:txBody>
          <a:bodyPr vert="horz" wrap="square" lIns="0" tIns="60325" rIns="0" bIns="0" rtlCol="0">
            <a:spAutoFit/>
          </a:bodyPr>
          <a:lstStyle/>
          <a:p>
            <a:pPr marL="12700" marR="5080">
              <a:lnSpc>
                <a:spcPts val="3020"/>
              </a:lnSpc>
              <a:spcBef>
                <a:spcPts val="475"/>
              </a:spcBef>
            </a:pPr>
            <a:r>
              <a:rPr sz="2800" spc="55" dirty="0">
                <a:latin typeface="Trebuchet MS"/>
                <a:cs typeface="Trebuchet MS"/>
              </a:rPr>
              <a:t>meghitung</a:t>
            </a:r>
            <a:r>
              <a:rPr sz="2800" spc="-45" dirty="0">
                <a:latin typeface="Trebuchet MS"/>
                <a:cs typeface="Trebuchet MS"/>
              </a:rPr>
              <a:t> </a:t>
            </a:r>
            <a:r>
              <a:rPr sz="2800" spc="40" dirty="0">
                <a:latin typeface="Trebuchet MS"/>
                <a:cs typeface="Trebuchet MS"/>
              </a:rPr>
              <a:t>perbandingan</a:t>
            </a:r>
            <a:r>
              <a:rPr sz="2800" spc="-45" dirty="0">
                <a:latin typeface="Trebuchet MS"/>
                <a:cs typeface="Trebuchet MS"/>
              </a:rPr>
              <a:t> </a:t>
            </a:r>
            <a:r>
              <a:rPr sz="2800" spc="-25" dirty="0">
                <a:latin typeface="Trebuchet MS"/>
                <a:cs typeface="Trebuchet MS"/>
              </a:rPr>
              <a:t>rata-rata</a:t>
            </a:r>
            <a:r>
              <a:rPr sz="2800" spc="-40" dirty="0">
                <a:latin typeface="Trebuchet MS"/>
                <a:cs typeface="Trebuchet MS"/>
              </a:rPr>
              <a:t> </a:t>
            </a:r>
            <a:r>
              <a:rPr lang="en-US" sz="2800" spc="-40" dirty="0">
                <a:latin typeface="Trebuchet MS"/>
                <a:cs typeface="Trebuchet MS"/>
              </a:rPr>
              <a:t>dengan megikuti pelatihan</a:t>
            </a:r>
            <a:endParaRPr sz="2800" spc="70" dirty="0">
              <a:latin typeface="Trebuchet MS"/>
              <a:cs typeface="Trebuchet MS"/>
            </a:endParaRPr>
          </a:p>
          <a:p>
            <a:pPr marL="12700" marR="5080">
              <a:lnSpc>
                <a:spcPts val="3020"/>
              </a:lnSpc>
              <a:spcBef>
                <a:spcPts val="475"/>
              </a:spcBef>
            </a:pPr>
            <a:endParaRPr sz="2800">
              <a:latin typeface="Trebuchet MS"/>
              <a:cs typeface="Trebuchet MS"/>
            </a:endParaRPr>
          </a:p>
          <a:p>
            <a:pPr marL="12700" marR="5080">
              <a:lnSpc>
                <a:spcPts val="3020"/>
              </a:lnSpc>
              <a:spcBef>
                <a:spcPts val="475"/>
              </a:spcBef>
            </a:pPr>
            <a:endParaRPr sz="2800">
              <a:latin typeface="Trebuchet MS"/>
              <a:cs typeface="Trebuchet MS"/>
            </a:endParaRPr>
          </a:p>
        </p:txBody>
      </p:sp>
      <p:pic>
        <p:nvPicPr>
          <p:cNvPr id="4" name="Picture 3" descr="rata_rate_mengikuti_pelatihan"/>
          <p:cNvPicPr>
            <a:picLocks noChangeAspect="1"/>
          </p:cNvPicPr>
          <p:nvPr/>
        </p:nvPicPr>
        <p:blipFill>
          <a:blip r:embed="rId1"/>
          <a:stretch>
            <a:fillRect/>
          </a:stretch>
        </p:blipFill>
        <p:spPr>
          <a:xfrm>
            <a:off x="2971800" y="2743200"/>
            <a:ext cx="4806315" cy="3004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305" y="1069974"/>
            <a:ext cx="925449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65"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60"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dirty="0">
                <a:latin typeface="Trebuchet MS"/>
                <a:cs typeface="Trebuchet MS"/>
              </a:rPr>
              <a:t>Exploration</a:t>
            </a:r>
            <a:r>
              <a:rPr sz="3500" spc="-60" dirty="0">
                <a:latin typeface="Trebuchet MS"/>
                <a:cs typeface="Trebuchet MS"/>
              </a:rPr>
              <a:t> </a:t>
            </a:r>
            <a:r>
              <a:rPr sz="3500" spc="-15" dirty="0">
                <a:latin typeface="Trebuchet MS"/>
                <a:cs typeface="Trebuchet MS"/>
              </a:rPr>
              <a:t>&amp;</a:t>
            </a:r>
            <a:r>
              <a:rPr sz="3500" spc="-65"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spc="15" dirty="0">
                <a:latin typeface="Trebuchet MS"/>
                <a:cs typeface="Trebuchet MS"/>
              </a:rPr>
              <a:t>Visualisation</a:t>
            </a:r>
            <a:endParaRPr sz="3500">
              <a:latin typeface="Trebuchet MS"/>
              <a:cs typeface="Trebuchet MS"/>
            </a:endParaRPr>
          </a:p>
        </p:txBody>
      </p:sp>
      <p:sp>
        <p:nvSpPr>
          <p:cNvPr id="3" name="object 3"/>
          <p:cNvSpPr txBox="1"/>
          <p:nvPr/>
        </p:nvSpPr>
        <p:spPr>
          <a:xfrm>
            <a:off x="916305" y="2185669"/>
            <a:ext cx="10175240" cy="1343660"/>
          </a:xfrm>
          <a:prstGeom prst="rect">
            <a:avLst/>
          </a:prstGeom>
        </p:spPr>
        <p:txBody>
          <a:bodyPr vert="horz" wrap="square" lIns="0" tIns="60325" rIns="0" bIns="0" rtlCol="0">
            <a:spAutoFit/>
          </a:bodyPr>
          <a:lstStyle/>
          <a:p>
            <a:pPr marL="12700" marR="5080">
              <a:lnSpc>
                <a:spcPts val="3020"/>
              </a:lnSpc>
              <a:spcBef>
                <a:spcPts val="475"/>
              </a:spcBef>
            </a:pPr>
            <a:r>
              <a:rPr sz="2800" spc="55" dirty="0">
                <a:latin typeface="Trebuchet MS"/>
                <a:cs typeface="Trebuchet MS"/>
              </a:rPr>
              <a:t>meghitung</a:t>
            </a:r>
            <a:r>
              <a:rPr sz="2800" spc="-45" dirty="0">
                <a:latin typeface="Trebuchet MS"/>
                <a:cs typeface="Trebuchet MS"/>
              </a:rPr>
              <a:t> </a:t>
            </a:r>
            <a:r>
              <a:rPr sz="2800" spc="40" dirty="0">
                <a:latin typeface="Trebuchet MS"/>
                <a:cs typeface="Trebuchet MS"/>
              </a:rPr>
              <a:t>perbandingan</a:t>
            </a:r>
            <a:r>
              <a:rPr sz="2800" spc="-45" dirty="0">
                <a:latin typeface="Trebuchet MS"/>
                <a:cs typeface="Trebuchet MS"/>
              </a:rPr>
              <a:t> </a:t>
            </a:r>
            <a:r>
              <a:rPr sz="2800" spc="-25" dirty="0">
                <a:latin typeface="Trebuchet MS"/>
                <a:cs typeface="Trebuchet MS"/>
              </a:rPr>
              <a:t>rata-rata</a:t>
            </a:r>
            <a:r>
              <a:rPr sz="2800" spc="-40" dirty="0">
                <a:latin typeface="Trebuchet MS"/>
                <a:cs typeface="Trebuchet MS"/>
              </a:rPr>
              <a:t> </a:t>
            </a:r>
            <a:r>
              <a:rPr lang="en-US" sz="2800" spc="-40" dirty="0">
                <a:latin typeface="Trebuchet MS"/>
                <a:cs typeface="Trebuchet MS"/>
              </a:rPr>
              <a:t>dengan aktif organisasi</a:t>
            </a:r>
            <a:endParaRPr sz="2800" spc="70" dirty="0">
              <a:latin typeface="Trebuchet MS"/>
              <a:cs typeface="Trebuchet MS"/>
            </a:endParaRPr>
          </a:p>
          <a:p>
            <a:pPr marL="12700" marR="5080">
              <a:lnSpc>
                <a:spcPts val="3020"/>
              </a:lnSpc>
              <a:spcBef>
                <a:spcPts val="475"/>
              </a:spcBef>
            </a:pPr>
            <a:endParaRPr sz="2800">
              <a:latin typeface="Trebuchet MS"/>
              <a:cs typeface="Trebuchet MS"/>
            </a:endParaRPr>
          </a:p>
          <a:p>
            <a:pPr marL="12700" marR="5080">
              <a:lnSpc>
                <a:spcPts val="3020"/>
              </a:lnSpc>
              <a:spcBef>
                <a:spcPts val="475"/>
              </a:spcBef>
            </a:pPr>
            <a:endParaRPr sz="2800">
              <a:latin typeface="Trebuchet MS"/>
              <a:cs typeface="Trebuchet MS"/>
            </a:endParaRPr>
          </a:p>
        </p:txBody>
      </p:sp>
      <p:pic>
        <p:nvPicPr>
          <p:cNvPr id="5" name="Picture 4" descr="rata-rata_organisasi"/>
          <p:cNvPicPr>
            <a:picLocks noChangeAspect="1"/>
          </p:cNvPicPr>
          <p:nvPr/>
        </p:nvPicPr>
        <p:blipFill>
          <a:blip r:embed="rId1"/>
          <a:stretch>
            <a:fillRect/>
          </a:stretch>
        </p:blipFill>
        <p:spPr>
          <a:xfrm>
            <a:off x="3200400" y="2667000"/>
            <a:ext cx="4843145" cy="3027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7395" y="1066799"/>
            <a:ext cx="9254490" cy="560070"/>
          </a:xfrm>
          <a:prstGeom prst="rect">
            <a:avLst/>
          </a:prstGeom>
        </p:spPr>
        <p:txBody>
          <a:bodyPr vert="horz" wrap="square" lIns="0" tIns="13335" rIns="0" bIns="0" rtlCol="0">
            <a:spAutoFit/>
          </a:bodyPr>
          <a:lstStyle/>
          <a:p>
            <a:pPr marL="12700">
              <a:lnSpc>
                <a:spcPct val="100000"/>
              </a:lnSpc>
              <a:spcBef>
                <a:spcPts val="105"/>
              </a:spcBef>
            </a:pPr>
            <a:r>
              <a:rPr sz="3500" spc="55" dirty="0">
                <a:latin typeface="Trebuchet MS"/>
                <a:cs typeface="Trebuchet MS"/>
              </a:rPr>
              <a:t>Step</a:t>
            </a:r>
            <a:r>
              <a:rPr sz="3500" spc="-65" dirty="0">
                <a:latin typeface="Trebuchet MS"/>
                <a:cs typeface="Trebuchet MS"/>
              </a:rPr>
              <a:t> </a:t>
            </a:r>
            <a:r>
              <a:rPr sz="3500" spc="170" dirty="0">
                <a:latin typeface="Trebuchet MS"/>
                <a:cs typeface="Trebuchet MS"/>
              </a:rPr>
              <a:t>3</a:t>
            </a:r>
            <a:r>
              <a:rPr sz="3500" spc="-65" dirty="0">
                <a:latin typeface="Trebuchet MS"/>
                <a:cs typeface="Trebuchet MS"/>
              </a:rPr>
              <a:t> </a:t>
            </a:r>
            <a:r>
              <a:rPr sz="3500" spc="-150" dirty="0">
                <a:latin typeface="Trebuchet MS"/>
                <a:cs typeface="Trebuchet MS"/>
              </a:rPr>
              <a:t>-</a:t>
            </a:r>
            <a:r>
              <a:rPr sz="3500" spc="-60"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dirty="0">
                <a:latin typeface="Trebuchet MS"/>
                <a:cs typeface="Trebuchet MS"/>
              </a:rPr>
              <a:t>Exploration</a:t>
            </a:r>
            <a:r>
              <a:rPr sz="3500" spc="-60" dirty="0">
                <a:latin typeface="Trebuchet MS"/>
                <a:cs typeface="Trebuchet MS"/>
              </a:rPr>
              <a:t> </a:t>
            </a:r>
            <a:r>
              <a:rPr sz="3500" spc="-15" dirty="0">
                <a:latin typeface="Trebuchet MS"/>
                <a:cs typeface="Trebuchet MS"/>
              </a:rPr>
              <a:t>&amp;</a:t>
            </a:r>
            <a:r>
              <a:rPr sz="3500" spc="-65" dirty="0">
                <a:latin typeface="Trebuchet MS"/>
                <a:cs typeface="Trebuchet MS"/>
              </a:rPr>
              <a:t> </a:t>
            </a:r>
            <a:r>
              <a:rPr sz="3500" spc="75" dirty="0">
                <a:latin typeface="Trebuchet MS"/>
                <a:cs typeface="Trebuchet MS"/>
              </a:rPr>
              <a:t>Data</a:t>
            </a:r>
            <a:r>
              <a:rPr sz="3500" spc="-65" dirty="0">
                <a:latin typeface="Trebuchet MS"/>
                <a:cs typeface="Trebuchet MS"/>
              </a:rPr>
              <a:t> </a:t>
            </a:r>
            <a:r>
              <a:rPr sz="3500" spc="15" dirty="0">
                <a:latin typeface="Trebuchet MS"/>
                <a:cs typeface="Trebuchet MS"/>
              </a:rPr>
              <a:t>Visualisation</a:t>
            </a:r>
            <a:endParaRPr sz="3500">
              <a:latin typeface="Trebuchet MS"/>
              <a:cs typeface="Trebuchet MS"/>
            </a:endParaRPr>
          </a:p>
        </p:txBody>
      </p:sp>
      <p:sp>
        <p:nvSpPr>
          <p:cNvPr id="3" name="object 3"/>
          <p:cNvSpPr txBox="1"/>
          <p:nvPr/>
        </p:nvSpPr>
        <p:spPr>
          <a:xfrm>
            <a:off x="916305" y="2185669"/>
            <a:ext cx="10175240" cy="1731010"/>
          </a:xfrm>
          <a:prstGeom prst="rect">
            <a:avLst/>
          </a:prstGeom>
        </p:spPr>
        <p:txBody>
          <a:bodyPr vert="horz" wrap="square" lIns="0" tIns="60325" rIns="0" bIns="0" rtlCol="0">
            <a:spAutoFit/>
          </a:bodyPr>
          <a:lstStyle/>
          <a:p>
            <a:pPr marL="12700" marR="5080">
              <a:lnSpc>
                <a:spcPts val="3020"/>
              </a:lnSpc>
              <a:spcBef>
                <a:spcPts val="475"/>
              </a:spcBef>
            </a:pPr>
            <a:r>
              <a:rPr lang="en-US" sz="2800" spc="70" dirty="0">
                <a:latin typeface="Trebuchet MS"/>
                <a:cs typeface="Trebuchet MS"/>
              </a:rPr>
              <a:t>Menghitung nilai korelasi antara IPK, Lama waktu studi dengan waktu tunggu</a:t>
            </a:r>
            <a:endParaRPr sz="2800" spc="70" dirty="0">
              <a:latin typeface="Trebuchet MS"/>
              <a:cs typeface="Trebuchet MS"/>
            </a:endParaRPr>
          </a:p>
          <a:p>
            <a:pPr marL="12700" marR="5080">
              <a:lnSpc>
                <a:spcPts val="3020"/>
              </a:lnSpc>
              <a:spcBef>
                <a:spcPts val="475"/>
              </a:spcBef>
            </a:pPr>
            <a:endParaRPr sz="2800">
              <a:latin typeface="Trebuchet MS"/>
              <a:cs typeface="Trebuchet MS"/>
            </a:endParaRPr>
          </a:p>
          <a:p>
            <a:pPr marL="12700" marR="5080">
              <a:lnSpc>
                <a:spcPts val="3020"/>
              </a:lnSpc>
              <a:spcBef>
                <a:spcPts val="475"/>
              </a:spcBef>
            </a:pPr>
            <a:endParaRPr sz="2800">
              <a:latin typeface="Trebuchet MS"/>
              <a:cs typeface="Trebuchet MS"/>
            </a:endParaRPr>
          </a:p>
        </p:txBody>
      </p:sp>
      <p:pic>
        <p:nvPicPr>
          <p:cNvPr id="5" name="Picture 4" descr="nilai korelasi"/>
          <p:cNvPicPr>
            <a:picLocks noChangeAspect="1"/>
          </p:cNvPicPr>
          <p:nvPr/>
        </p:nvPicPr>
        <p:blipFill>
          <a:blip r:embed="rId1"/>
          <a:stretch>
            <a:fillRect/>
          </a:stretch>
        </p:blipFill>
        <p:spPr>
          <a:xfrm>
            <a:off x="2895600" y="3352800"/>
            <a:ext cx="5845175" cy="1481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1434</Words>
  <Application>WPS Presentation</Application>
  <PresentationFormat>On-screen Show (4:3)</PresentationFormat>
  <Paragraphs>52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Trebuchet MS</vt:lpstr>
      <vt:lpstr>Nimbus Roman No9 L</vt:lpstr>
      <vt:lpstr>Times New Roman</vt:lpstr>
      <vt:lpstr>Microsoft YaHei</vt:lpstr>
      <vt:lpstr>Droid Sans Fallback</vt:lpstr>
      <vt:lpstr>Arial Unicode MS</vt:lpstr>
      <vt:lpstr>Calibri</vt:lpstr>
      <vt:lpstr>DejaVu Sans</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khalifardy</cp:lastModifiedBy>
  <cp:revision>2</cp:revision>
  <dcterms:created xsi:type="dcterms:W3CDTF">2022-08-04T06:22:58Z</dcterms:created>
  <dcterms:modified xsi:type="dcterms:W3CDTF">2022-08-04T06:22:58Z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2022-08-04T07:00:00Z</vt:filetime>
  </property>
  <property fmtid="{D5CDD505-2E9C-101B-9397-08002B2CF9AE}" pid="3" name="Creator">
    <vt:lpwstr>WPS Presentation</vt:lpwstr>
  </property>
  <property fmtid="{D5CDD505-2E9C-101B-9397-08002B2CF9AE}" pid="4" name="LastSaved">
    <vt:filetime>2022-08-04T07:00:00Z</vt:filetime>
  </property>
  <property fmtid="{D5CDD505-2E9C-101B-9397-08002B2CF9AE}" pid="5" name="KSOProductBuildVer">
    <vt:lpwstr>1033-11.1.0.10976</vt:lpwstr>
  </property>
</Properties>
</file>