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Dosis"/>
      <p:regular r:id="rId23"/>
      <p:bold r:id="rId24"/>
    </p:embeddedFont>
    <p:embeddedFont>
      <p:font typeface="Roboto"/>
      <p:regular r:id="rId25"/>
      <p:bold r:id="rId26"/>
      <p:italic r:id="rId27"/>
      <p:boldItalic r:id="rId28"/>
    </p:embeddedFont>
    <p:embeddedFont>
      <p:font typeface="Fredoka One"/>
      <p:regular r:id="rId29"/>
    </p:embeddedFont>
    <p:embeddedFont>
      <p:font typeface="Montserrat"/>
      <p:regular r:id="rId30"/>
      <p:bold r:id="rId31"/>
      <p:italic r:id="rId32"/>
      <p:boldItalic r:id="rId33"/>
    </p:embeddedFont>
    <p:embeddedFont>
      <p:font typeface="Paytone One"/>
      <p:regular r:id="rId34"/>
    </p:embeddedFont>
    <p:embeddedFont>
      <p:font typeface="Gill Sans"/>
      <p:regular r:id="rId35"/>
      <p:bold r:id="rId36"/>
    </p:embeddedFont>
    <p:embeddedFont>
      <p:font typeface="Quicksand Medium"/>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fEKl5CCWGB0H/Cr9uvz36SFxR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C69175-E46D-4DF1-93B1-EA7EE7F87F41}">
  <a:tblStyle styleId="{42C69175-E46D-4DF1-93B1-EA7EE7F87F4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osis-bold.fntdata"/><Relationship Id="rId23" Type="http://schemas.openxmlformats.org/officeDocument/2006/relationships/font" Target="fonts/Dosi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edokaO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font" Target="fonts/PaytoneOne-regular.fntdata"/><Relationship Id="rId15" Type="http://schemas.openxmlformats.org/officeDocument/2006/relationships/slide" Target="slides/slide10.xml"/><Relationship Id="rId37" Type="http://schemas.openxmlformats.org/officeDocument/2006/relationships/font" Target="fonts/QuicksandMedium-regular.fnt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icksand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90c73664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f90c736642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400"/>
              <a:buNone/>
            </a:pPr>
            <a:r>
              <a:rPr lang="en-US" sz="1200">
                <a:solidFill>
                  <a:schemeClr val="dk1"/>
                </a:solidFill>
                <a:latin typeface="Gill Sans"/>
                <a:ea typeface="Gill Sans"/>
                <a:cs typeface="Gill Sans"/>
                <a:sym typeface="Gill Sans"/>
              </a:rPr>
              <a:t>Untuk occupation, berdasarkan visualisasi samping seseorang dengan bisnis besar potensi untuk terkonversi atau melakukan perjalanan wisata lebih tinggi dibandingkan pekerjaan yang lainnya dengan persentase berada di 21%. dan dari data disamping juga bisa dilihat customer dengan stable income memiliki tingkat konversi lebih tinggi dibanding unstable income atau freelancer.</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rPr lang="en-US" sz="1800">
                <a:solidFill>
                  <a:schemeClr val="dk1"/>
                </a:solidFill>
                <a:latin typeface="Gill Sans"/>
                <a:ea typeface="Gill Sans"/>
                <a:cs typeface="Gill Sans"/>
                <a:sym typeface="Gill Sans"/>
              </a:rPr>
              <a:t>Untuk property star, visualisasi disamping menunjukan preferensi pembeli yang memiliki tingkat konversi tertinggi memiliki preferensi terhadap akomodasi di Property berbintang 5. dan minat konversi rendah terhadap properti lebih rendah atau setara dengan bintang 3 kebawah.</a:t>
            </a:r>
            <a:endParaRPr sz="1400">
              <a:solidFill>
                <a:schemeClr val="dk1"/>
              </a:solidFill>
            </a:endParaRPr>
          </a:p>
          <a:p>
            <a:pPr indent="0" lvl="0" marL="0" rtl="0" algn="just">
              <a:lnSpc>
                <a:spcPct val="9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Clr>
                <a:schemeClr val="dk1"/>
              </a:buClr>
              <a:buSzPts val="1800"/>
              <a:buFont typeface="Arial"/>
              <a:buNone/>
            </a:pPr>
            <a:r>
              <a:t/>
            </a:r>
            <a:endParaRPr sz="12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90c73664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f90c736642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400"/>
              <a:buNone/>
            </a:pPr>
            <a:r>
              <a:rPr lang="en-US" sz="1200">
                <a:solidFill>
                  <a:schemeClr val="dk1"/>
                </a:solidFill>
                <a:latin typeface="Gill Sans"/>
                <a:ea typeface="Gill Sans"/>
                <a:cs typeface="Gill Sans"/>
                <a:sym typeface="Gill Sans"/>
              </a:rPr>
              <a:t>Dari Visualisasi disamping dapat di pahami bahwa mayoritas customer berasal dari city tier 1, dan customer dengan conversion rate high tertinggi pun juga berasal dari Tier 1. dan City Tier 2 menjadi area dengan tingkat Conversion Rate terendah.</a:t>
            </a:r>
            <a:endParaRPr sz="1200">
              <a:solidFill>
                <a:schemeClr val="dk1"/>
              </a:solidFill>
              <a:latin typeface="Gill Sans"/>
              <a:ea typeface="Gill Sans"/>
              <a:cs typeface="Gill Sans"/>
              <a:sym typeface="Gill Sans"/>
            </a:endParaRPr>
          </a:p>
          <a:p>
            <a:pPr indent="0" lvl="0" marL="0" rtl="0" algn="l">
              <a:lnSpc>
                <a:spcPct val="15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l">
              <a:lnSpc>
                <a:spcPct val="150000"/>
              </a:lnSpc>
              <a:spcBef>
                <a:spcPts val="0"/>
              </a:spcBef>
              <a:spcAft>
                <a:spcPts val="0"/>
              </a:spcAft>
              <a:buClr>
                <a:schemeClr val="dk1"/>
              </a:buClr>
              <a:buSzPts val="935"/>
              <a:buFont typeface="Arial"/>
              <a:buNone/>
            </a:pPr>
            <a:r>
              <a:rPr lang="en-US" sz="1220">
                <a:solidFill>
                  <a:schemeClr val="dk1"/>
                </a:solidFill>
                <a:latin typeface="Gill Sans"/>
                <a:ea typeface="Gill Sans"/>
                <a:cs typeface="Gill Sans"/>
                <a:sym typeface="Gill Sans"/>
              </a:rPr>
              <a:t>Visualisasi disamping menunjukan bahwa follow up mayoritas dilakukan sebanyak 4x, dan di Chance customer yang memiliki probabilitas conversion rate tinggi juga di follow up sebanyak 4x, yang menunjukan bahwa idealnya untuk follow up adalah 4 kali</a:t>
            </a:r>
            <a:endParaRPr sz="1220">
              <a:solidFill>
                <a:schemeClr val="dk1"/>
              </a:solidFill>
              <a:latin typeface="Gill Sans"/>
              <a:ea typeface="Gill Sans"/>
              <a:cs typeface="Gill Sans"/>
              <a:sym typeface="Gill Sans"/>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Gill Sans"/>
              <a:ea typeface="Gill Sans"/>
              <a:cs typeface="Gill Sans"/>
              <a:sym typeface="Gill San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90c73664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f90c73664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90c736642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f90c736642_0_1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90c736642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f90c736642_0_1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90c736642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f90c736642_0_1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sz="1600">
                <a:solidFill>
                  <a:srgbClr val="292929"/>
                </a:solidFill>
                <a:highlight>
                  <a:schemeClr val="lt1"/>
                </a:highlight>
                <a:latin typeface="Georgia"/>
                <a:ea typeface="Georgia"/>
                <a:cs typeface="Georgia"/>
                <a:sym typeface="Georgia"/>
              </a:rPr>
              <a:t>Recall </a:t>
            </a:r>
            <a:r>
              <a:rPr lang="en-US" sz="1600">
                <a:solidFill>
                  <a:srgbClr val="292929"/>
                </a:solidFill>
                <a:highlight>
                  <a:schemeClr val="lt1"/>
                </a:highlight>
                <a:latin typeface="Georgia"/>
                <a:ea typeface="Georgia"/>
                <a:cs typeface="Georgia"/>
                <a:sym typeface="Georgia"/>
              </a:rPr>
              <a:t>dapat didefinisikan sebagai rasio dari </a:t>
            </a:r>
            <a:r>
              <a:rPr i="1" lang="en-US" sz="1600">
                <a:solidFill>
                  <a:srgbClr val="292929"/>
                </a:solidFill>
                <a:highlight>
                  <a:schemeClr val="lt1"/>
                </a:highlight>
                <a:latin typeface="Georgia"/>
                <a:ea typeface="Georgia"/>
                <a:cs typeface="Georgia"/>
                <a:sym typeface="Georgia"/>
              </a:rPr>
              <a:t>jumlah total contoh positif yang diklasifikasikan bernilai benar</a:t>
            </a:r>
            <a:r>
              <a:rPr lang="en-US" sz="1600">
                <a:solidFill>
                  <a:srgbClr val="292929"/>
                </a:solidFill>
                <a:highlight>
                  <a:schemeClr val="lt1"/>
                </a:highlight>
                <a:latin typeface="Georgia"/>
                <a:ea typeface="Georgia"/>
                <a:cs typeface="Georgia"/>
                <a:sym typeface="Georgia"/>
              </a:rPr>
              <a:t> dibagi dengan</a:t>
            </a:r>
            <a:r>
              <a:rPr i="1" lang="en-US" sz="1600">
                <a:solidFill>
                  <a:srgbClr val="292929"/>
                </a:solidFill>
                <a:highlight>
                  <a:schemeClr val="lt1"/>
                </a:highlight>
                <a:latin typeface="Georgia"/>
                <a:ea typeface="Georgia"/>
                <a:cs typeface="Georgia"/>
                <a:sym typeface="Georgia"/>
              </a:rPr>
              <a:t> jumlah total contoh positif</a:t>
            </a:r>
            <a:r>
              <a:rPr lang="en-US" sz="1600">
                <a:solidFill>
                  <a:srgbClr val="292929"/>
                </a:solidFill>
                <a:highlight>
                  <a:schemeClr val="lt1"/>
                </a:highlight>
                <a:latin typeface="Georgia"/>
                <a:ea typeface="Georgia"/>
                <a:cs typeface="Georgia"/>
                <a:sym typeface="Georgia"/>
              </a:rPr>
              <a:t>. </a:t>
            </a:r>
            <a:r>
              <a:rPr b="1" lang="en-US" sz="1600">
                <a:solidFill>
                  <a:srgbClr val="292929"/>
                </a:solidFill>
                <a:highlight>
                  <a:schemeClr val="lt1"/>
                </a:highlight>
                <a:latin typeface="Georgia"/>
                <a:ea typeface="Georgia"/>
                <a:cs typeface="Georgia"/>
                <a:sym typeface="Georgia"/>
              </a:rPr>
              <a:t>High Recall </a:t>
            </a:r>
            <a:r>
              <a:rPr lang="en-US" sz="1600">
                <a:solidFill>
                  <a:srgbClr val="292929"/>
                </a:solidFill>
                <a:highlight>
                  <a:schemeClr val="lt1"/>
                </a:highlight>
                <a:latin typeface="Georgia"/>
                <a:ea typeface="Georgia"/>
                <a:cs typeface="Georgia"/>
                <a:sym typeface="Georgia"/>
              </a:rPr>
              <a:t>menunjukkan kelas dikenali dengan baik (FN rendah).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90c736642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f90c736642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8fd108aa9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f8fd108aa9_3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f8fd108aa9_3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90c736642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f90c7366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0d6f20ec0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f0d6f20ec0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f82d40dce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cf82d40dc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f82d40dce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cf82d40dc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82d40dce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cf82d40dc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90c736642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f90c73664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90c73664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f90c736642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04800" lvl="0" marL="457200" rtl="0" algn="l">
              <a:lnSpc>
                <a:spcPct val="150000"/>
              </a:lnSpc>
              <a:spcBef>
                <a:spcPts val="0"/>
              </a:spcBef>
              <a:spcAft>
                <a:spcPts val="0"/>
              </a:spcAft>
              <a:buClr>
                <a:schemeClr val="dk1"/>
              </a:buClr>
              <a:buSzPts val="1200"/>
              <a:buFont typeface="Gill Sans"/>
              <a:buChar char="●"/>
            </a:pPr>
            <a:r>
              <a:rPr lang="en-US" sz="1200">
                <a:solidFill>
                  <a:schemeClr val="dk1"/>
                </a:solidFill>
                <a:latin typeface="Gill Sans"/>
                <a:ea typeface="Gill Sans"/>
                <a:cs typeface="Gill Sans"/>
                <a:sym typeface="Gill Sans"/>
              </a:rPr>
              <a:t>Berikut merupakan sebaran data dengan tipe boxplot. MonthlyIncome/Pendapatan bulanan memiliki median sekitar 21500. Semantara Age/Umur memiliki median sekitar 33.  </a:t>
            </a:r>
            <a:endParaRPr sz="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90c73664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f90c736642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SzPts val="1400"/>
              <a:buNone/>
            </a:pPr>
            <a:r>
              <a:rPr lang="en-US" sz="1200">
                <a:solidFill>
                  <a:schemeClr val="dk1"/>
                </a:solidFill>
                <a:latin typeface="Gill Sans"/>
                <a:ea typeface="Gill Sans"/>
                <a:cs typeface="Gill Sans"/>
                <a:sym typeface="Gill Sans"/>
              </a:rPr>
              <a:t>Visualisasi pertama samping menunjukan 2 insight yang unik dimana  lebih banyak customer yang tidak memiliki passport dibanding yang punya. namun untuk Customer dengan tingkat konversion yang tinggi  lebih banyak 2 persen yang memiliki passport, hal ini bisa menjadi rekomendasi bisnis untuk tim marketing untuk mengembangkan pemasaran paket inbound di banding outbound.</a:t>
            </a:r>
            <a:endParaRPr sz="1200">
              <a:solidFill>
                <a:schemeClr val="dk1"/>
              </a:solidFill>
              <a:latin typeface="Gill Sans"/>
              <a:ea typeface="Gill Sans"/>
              <a:cs typeface="Gill Sans"/>
              <a:sym typeface="Gill Sans"/>
            </a:endParaRPr>
          </a:p>
          <a:p>
            <a:pPr indent="0" lvl="0" marL="0" rtl="0" algn="l">
              <a:lnSpc>
                <a:spcPct val="150000"/>
              </a:lnSpc>
              <a:spcBef>
                <a:spcPts val="100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rPr lang="en-US" sz="1200">
                <a:solidFill>
                  <a:schemeClr val="dk1"/>
                </a:solidFill>
                <a:latin typeface="Gill Sans"/>
                <a:ea typeface="Gill Sans"/>
                <a:cs typeface="Gill Sans"/>
                <a:sym typeface="Gill Sans"/>
              </a:rPr>
              <a:t>Visualisasi kedua disamping menunjukan high conversion rate cenderung tinggi terhadap group traveller atau orang yang berpergian lebih dari 1, dan tingkat konversi yang rendah untuk single traveler dan group travelling setara atau lebih dari 5 orang </a:t>
            </a:r>
            <a:r>
              <a:rPr lang="en-US" sz="1050">
                <a:solidFill>
                  <a:srgbClr val="3C4043"/>
                </a:solidFill>
                <a:highlight>
                  <a:srgbClr val="FFFFFF"/>
                </a:highlight>
                <a:latin typeface="Roboto"/>
                <a:ea typeface="Roboto"/>
                <a:cs typeface="Roboto"/>
                <a:sym typeface="Roboto"/>
              </a:rPr>
              <a:t>untuk single traveller rendah bisa di asumsikan karena jika berpergian sendirian akan lebih mahal costnya, karna akan ada additional Single Supplement cost tiap orang yang biasanya sebesar 50-75% harga dari product</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SzPts val="1400"/>
              <a:buNone/>
            </a:pPr>
            <a:r>
              <a:rPr lang="en-US" sz="1200">
                <a:solidFill>
                  <a:schemeClr val="dk1"/>
                </a:solidFill>
                <a:latin typeface="Gill Sans"/>
                <a:ea typeface="Gill Sans"/>
                <a:cs typeface="Gill Sans"/>
                <a:sym typeface="Gill Sans"/>
              </a:rPr>
              <a:t>Berdasarkan visualisasi disamping feasibility customer conversion menunjukkan preferensi untuk berpergian dengan 2-3 anak adalah High.</a:t>
            </a:r>
            <a:r>
              <a:rPr lang="en-US" sz="1050">
                <a:solidFill>
                  <a:srgbClr val="333333"/>
                </a:solidFill>
                <a:highlight>
                  <a:srgbClr val="F1F3F4"/>
                </a:highlight>
                <a:latin typeface="Roboto"/>
                <a:ea typeface="Roboto"/>
                <a:cs typeface="Roboto"/>
                <a:sym typeface="Roboto"/>
              </a:rPr>
              <a:t>untuk number of children, bisa menjadi insight untuk tim product nanti untuk nextnya berarti produk tour harus memiliki accessibility untuk anak anak, dan option service untuk anak. dan asumsi travelling with kids karna normalnya harga paket tour untuk anak anak hanya 25-50% dari harga tour, lebih murah di banding single supplement</a:t>
            </a:r>
            <a:r>
              <a:rPr lang="en-US" sz="1200">
                <a:solidFill>
                  <a:schemeClr val="dk1"/>
                </a:solidFill>
                <a:latin typeface="Gill Sans"/>
                <a:ea typeface="Gill Sans"/>
                <a:cs typeface="Gill Sans"/>
                <a:sym typeface="Gill Sans"/>
              </a:rPr>
              <a:t> </a:t>
            </a:r>
            <a:endParaRPr sz="1200">
              <a:solidFill>
                <a:schemeClr val="dk1"/>
              </a:solidFill>
            </a:endParaRPr>
          </a:p>
          <a:p>
            <a:pPr indent="0" lvl="0" marL="0" rtl="0" algn="just">
              <a:lnSpc>
                <a:spcPct val="90000"/>
              </a:lnSpc>
              <a:spcBef>
                <a:spcPts val="0"/>
              </a:spcBef>
              <a:spcAft>
                <a:spcPts val="0"/>
              </a:spcAft>
              <a:buSzPts val="1400"/>
              <a:buNone/>
            </a:pPr>
            <a:r>
              <a:t/>
            </a:r>
            <a:endParaRPr sz="1200">
              <a:solidFill>
                <a:schemeClr val="dk1"/>
              </a:solidFill>
              <a:latin typeface="Gill Sans"/>
              <a:ea typeface="Gill Sans"/>
              <a:cs typeface="Gill Sans"/>
              <a:sym typeface="Gill Sans"/>
            </a:endParaRPr>
          </a:p>
          <a:p>
            <a:pPr indent="0" lvl="0" marL="0" rtl="0" algn="just">
              <a:lnSpc>
                <a:spcPct val="90000"/>
              </a:lnSpc>
              <a:spcBef>
                <a:spcPts val="0"/>
              </a:spcBef>
              <a:spcAft>
                <a:spcPts val="0"/>
              </a:spcAft>
              <a:buClr>
                <a:schemeClr val="dk1"/>
              </a:buClr>
              <a:buSzPts val="1800"/>
              <a:buFont typeface="Arial"/>
              <a:buNone/>
            </a:pPr>
            <a:r>
              <a:t/>
            </a:r>
            <a:endParaRPr sz="1200">
              <a:solidFill>
                <a:schemeClr val="dk1"/>
              </a:solidFill>
              <a:latin typeface="Gill Sans"/>
              <a:ea typeface="Gill Sans"/>
              <a:cs typeface="Gill Sans"/>
              <a:sym typeface="Gill Sans"/>
            </a:endParaRPr>
          </a:p>
          <a:p>
            <a:pPr indent="0" lvl="0" marL="0" rtl="0" algn="l">
              <a:lnSpc>
                <a:spcPct val="150000"/>
              </a:lnSpc>
              <a:spcBef>
                <a:spcPts val="100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64" name="Shape 64"/>
        <p:cNvGrpSpPr/>
        <p:nvPr/>
      </p:nvGrpSpPr>
      <p:grpSpPr>
        <a:xfrm>
          <a:off x="0" y="0"/>
          <a:ext cx="0" cy="0"/>
          <a:chOff x="0" y="0"/>
          <a:chExt cx="0" cy="0"/>
        </a:xfrm>
      </p:grpSpPr>
      <p:sp>
        <p:nvSpPr>
          <p:cNvPr id="65" name="Google Shape;6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71" name="Shape 71"/>
        <p:cNvGrpSpPr/>
        <p:nvPr/>
      </p:nvGrpSpPr>
      <p:grpSpPr>
        <a:xfrm>
          <a:off x="0" y="0"/>
          <a:ext cx="0" cy="0"/>
          <a:chOff x="0" y="0"/>
          <a:chExt cx="0" cy="0"/>
        </a:xfrm>
      </p:grpSpPr>
      <p:sp>
        <p:nvSpPr>
          <p:cNvPr id="72" name="Google Shape;7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p:nvPr>
            <p:ph idx="2" type="pic"/>
          </p:nvPr>
        </p:nvSpPr>
        <p:spPr>
          <a:xfrm>
            <a:off x="5183188" y="987425"/>
            <a:ext cx="6172200" cy="4873625"/>
          </a:xfrm>
          <a:prstGeom prst="rect">
            <a:avLst/>
          </a:prstGeom>
          <a:noFill/>
          <a:ln>
            <a:noFill/>
          </a:ln>
        </p:spPr>
      </p:sp>
      <p:sp>
        <p:nvSpPr>
          <p:cNvPr id="74" name="Google Shape;7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8" name="Shape 78"/>
        <p:cNvGrpSpPr/>
        <p:nvPr/>
      </p:nvGrpSpPr>
      <p:grpSpPr>
        <a:xfrm>
          <a:off x="0" y="0"/>
          <a:ext cx="0" cy="0"/>
          <a:chOff x="0" y="0"/>
          <a:chExt cx="0" cy="0"/>
        </a:xfrm>
      </p:grpSpPr>
      <p:sp>
        <p:nvSpPr>
          <p:cNvPr id="79" name="Google Shape;7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84" name="Shape 84"/>
        <p:cNvGrpSpPr/>
        <p:nvPr/>
      </p:nvGrpSpPr>
      <p:grpSpPr>
        <a:xfrm>
          <a:off x="0" y="0"/>
          <a:ext cx="0" cy="0"/>
          <a:chOff x="0" y="0"/>
          <a:chExt cx="0" cy="0"/>
        </a:xfrm>
      </p:grpSpPr>
      <p:sp>
        <p:nvSpPr>
          <p:cNvPr id="85" name="Google Shape;8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f90c736642_0_1371"/>
          <p:cNvSpPr txBox="1"/>
          <p:nvPr>
            <p:ph type="title"/>
          </p:nvPr>
        </p:nvSpPr>
        <p:spPr>
          <a:xfrm>
            <a:off x="960000" y="593367"/>
            <a:ext cx="10272000" cy="763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4700"/>
              <a:buNone/>
              <a:defRPr u="sng"/>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p:txBody>
      </p:sp>
      <p:sp>
        <p:nvSpPr>
          <p:cNvPr id="28" name="Google Shape;28;gf90c736642_0_1371"/>
          <p:cNvSpPr txBox="1"/>
          <p:nvPr>
            <p:ph idx="1" type="body"/>
          </p:nvPr>
        </p:nvSpPr>
        <p:spPr>
          <a:xfrm>
            <a:off x="960000" y="1536633"/>
            <a:ext cx="10272000" cy="4555200"/>
          </a:xfrm>
          <a:prstGeom prst="rect">
            <a:avLst/>
          </a:prstGeom>
          <a:noFill/>
          <a:ln>
            <a:noFill/>
          </a:ln>
        </p:spPr>
        <p:txBody>
          <a:bodyPr anchorCtr="0" anchor="t" bIns="121900" lIns="121900" spcFirstLastPara="1" rIns="121900" wrap="square" tIns="121900">
            <a:noAutofit/>
          </a:bodyPr>
          <a:lstStyle>
            <a:lvl1pPr indent="-330200" lvl="0" marL="457200" algn="l">
              <a:lnSpc>
                <a:spcPct val="100000"/>
              </a:lnSpc>
              <a:spcBef>
                <a:spcPts val="0"/>
              </a:spcBef>
              <a:spcAft>
                <a:spcPts val="0"/>
              </a:spcAft>
              <a:buClr>
                <a:schemeClr val="accent2"/>
              </a:buClr>
              <a:buSzPts val="1600"/>
              <a:buAutoNum type="arabicPeriod"/>
              <a:defRPr sz="1600">
                <a:solidFill>
                  <a:srgbClr val="434343"/>
                </a:solidFill>
              </a:defRPr>
            </a:lvl1pPr>
            <a:lvl2pPr indent="-330200" lvl="1" marL="914400" algn="l">
              <a:lnSpc>
                <a:spcPct val="115000"/>
              </a:lnSpc>
              <a:spcBef>
                <a:spcPts val="0"/>
              </a:spcBef>
              <a:spcAft>
                <a:spcPts val="0"/>
              </a:spcAft>
              <a:buClr>
                <a:srgbClr val="434343"/>
              </a:buClr>
              <a:buSzPts val="1600"/>
              <a:buFont typeface="Roboto Condensed Light"/>
              <a:buAutoNum type="alphaLcPeriod"/>
              <a:defRPr>
                <a:solidFill>
                  <a:srgbClr val="434343"/>
                </a:solidFill>
              </a:defRPr>
            </a:lvl2pPr>
            <a:lvl3pPr indent="-330200" lvl="2" marL="1371600" algn="l">
              <a:lnSpc>
                <a:spcPct val="115000"/>
              </a:lnSpc>
              <a:spcBef>
                <a:spcPts val="0"/>
              </a:spcBef>
              <a:spcAft>
                <a:spcPts val="0"/>
              </a:spcAft>
              <a:buClr>
                <a:srgbClr val="434343"/>
              </a:buClr>
              <a:buSzPts val="1600"/>
              <a:buFont typeface="Roboto Condensed Light"/>
              <a:buAutoNum type="romanLcPeriod"/>
              <a:defRPr>
                <a:solidFill>
                  <a:srgbClr val="434343"/>
                </a:solidFill>
              </a:defRPr>
            </a:lvl3pPr>
            <a:lvl4pPr indent="-330200" lvl="3" marL="1828800" algn="l">
              <a:lnSpc>
                <a:spcPct val="115000"/>
              </a:lnSpc>
              <a:spcBef>
                <a:spcPts val="0"/>
              </a:spcBef>
              <a:spcAft>
                <a:spcPts val="0"/>
              </a:spcAft>
              <a:buClr>
                <a:srgbClr val="434343"/>
              </a:buClr>
              <a:buSzPts val="1600"/>
              <a:buFont typeface="Roboto Condensed Light"/>
              <a:buAutoNum type="arabicPeriod"/>
              <a:defRPr>
                <a:solidFill>
                  <a:srgbClr val="434343"/>
                </a:solidFill>
              </a:defRPr>
            </a:lvl4pPr>
            <a:lvl5pPr indent="-330200" lvl="4" marL="2286000" algn="l">
              <a:lnSpc>
                <a:spcPct val="115000"/>
              </a:lnSpc>
              <a:spcBef>
                <a:spcPts val="0"/>
              </a:spcBef>
              <a:spcAft>
                <a:spcPts val="0"/>
              </a:spcAft>
              <a:buClr>
                <a:srgbClr val="434343"/>
              </a:buClr>
              <a:buSzPts val="1600"/>
              <a:buFont typeface="Roboto Condensed Light"/>
              <a:buAutoNum type="alphaLcPeriod"/>
              <a:defRPr>
                <a:solidFill>
                  <a:srgbClr val="434343"/>
                </a:solidFill>
              </a:defRPr>
            </a:lvl5pPr>
            <a:lvl6pPr indent="-330200" lvl="5" marL="2743200" algn="l">
              <a:lnSpc>
                <a:spcPct val="115000"/>
              </a:lnSpc>
              <a:spcBef>
                <a:spcPts val="0"/>
              </a:spcBef>
              <a:spcAft>
                <a:spcPts val="0"/>
              </a:spcAft>
              <a:buClr>
                <a:srgbClr val="434343"/>
              </a:buClr>
              <a:buSzPts val="1600"/>
              <a:buFont typeface="Roboto Condensed Light"/>
              <a:buAutoNum type="romanLcPeriod"/>
              <a:defRPr>
                <a:solidFill>
                  <a:srgbClr val="434343"/>
                </a:solidFill>
              </a:defRPr>
            </a:lvl6pPr>
            <a:lvl7pPr indent="-330200" lvl="6" marL="3200400" algn="l">
              <a:lnSpc>
                <a:spcPct val="115000"/>
              </a:lnSpc>
              <a:spcBef>
                <a:spcPts val="0"/>
              </a:spcBef>
              <a:spcAft>
                <a:spcPts val="0"/>
              </a:spcAft>
              <a:buClr>
                <a:srgbClr val="434343"/>
              </a:buClr>
              <a:buSzPts val="1600"/>
              <a:buFont typeface="Roboto Condensed Light"/>
              <a:buAutoNum type="arabicPeriod"/>
              <a:defRPr>
                <a:solidFill>
                  <a:srgbClr val="434343"/>
                </a:solidFill>
              </a:defRPr>
            </a:lvl7pPr>
            <a:lvl8pPr indent="-330200" lvl="7" marL="3657600" algn="l">
              <a:lnSpc>
                <a:spcPct val="115000"/>
              </a:lnSpc>
              <a:spcBef>
                <a:spcPts val="0"/>
              </a:spcBef>
              <a:spcAft>
                <a:spcPts val="0"/>
              </a:spcAft>
              <a:buClr>
                <a:srgbClr val="434343"/>
              </a:buClr>
              <a:buSzPts val="1600"/>
              <a:buFont typeface="Roboto Condensed Light"/>
              <a:buAutoNum type="alphaLcPeriod"/>
              <a:defRPr>
                <a:solidFill>
                  <a:srgbClr val="434343"/>
                </a:solidFill>
              </a:defRPr>
            </a:lvl8pPr>
            <a:lvl9pPr indent="-330200" lvl="8" marL="4114800" algn="l">
              <a:lnSpc>
                <a:spcPct val="115000"/>
              </a:lnSpc>
              <a:spcBef>
                <a:spcPts val="0"/>
              </a:spcBef>
              <a:spcAft>
                <a:spcPts val="0"/>
              </a:spcAft>
              <a:buClr>
                <a:srgbClr val="434343"/>
              </a:buClr>
              <a:buSzPts val="16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9" name="Shape 29"/>
        <p:cNvGrpSpPr/>
        <p:nvPr/>
      </p:nvGrpSpPr>
      <p:grpSpPr>
        <a:xfrm>
          <a:off x="0" y="0"/>
          <a:ext cx="0" cy="0"/>
          <a:chOff x="0" y="0"/>
          <a:chExt cx="0" cy="0"/>
        </a:xfrm>
      </p:grpSpPr>
      <p:sp>
        <p:nvSpPr>
          <p:cNvPr id="30" name="Google Shape;30;gf90c736642_0_1374"/>
          <p:cNvSpPr txBox="1"/>
          <p:nvPr>
            <p:ph idx="1" type="subTitle"/>
          </p:nvPr>
        </p:nvSpPr>
        <p:spPr>
          <a:xfrm>
            <a:off x="968299" y="3476767"/>
            <a:ext cx="7419300" cy="2291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accent2"/>
              </a:buClr>
              <a:buSzPts val="1900"/>
              <a:buChar char="●"/>
              <a:defRPr/>
            </a:lvl1pPr>
            <a:lvl2pPr lvl="1" algn="ctr">
              <a:lnSpc>
                <a:spcPct val="100000"/>
              </a:lnSpc>
              <a:spcBef>
                <a:spcPts val="0"/>
              </a:spcBef>
              <a:spcAft>
                <a:spcPts val="0"/>
              </a:spcAft>
              <a:buSzPts val="1900"/>
              <a:buChar char="○"/>
              <a:defRPr/>
            </a:lvl2pPr>
            <a:lvl3pPr lvl="2" algn="ctr">
              <a:lnSpc>
                <a:spcPct val="100000"/>
              </a:lnSpc>
              <a:spcBef>
                <a:spcPts val="0"/>
              </a:spcBef>
              <a:spcAft>
                <a:spcPts val="0"/>
              </a:spcAft>
              <a:buSzPts val="1900"/>
              <a:buChar char="■"/>
              <a:defRPr/>
            </a:lvl3pPr>
            <a:lvl4pPr lvl="3" algn="ctr">
              <a:lnSpc>
                <a:spcPct val="100000"/>
              </a:lnSpc>
              <a:spcBef>
                <a:spcPts val="0"/>
              </a:spcBef>
              <a:spcAft>
                <a:spcPts val="0"/>
              </a:spcAft>
              <a:buSzPts val="1900"/>
              <a:buChar char="●"/>
              <a:defRPr/>
            </a:lvl4pPr>
            <a:lvl5pPr lvl="4" algn="ctr">
              <a:lnSpc>
                <a:spcPct val="100000"/>
              </a:lnSpc>
              <a:spcBef>
                <a:spcPts val="0"/>
              </a:spcBef>
              <a:spcAft>
                <a:spcPts val="0"/>
              </a:spcAft>
              <a:buSzPts val="1900"/>
              <a:buChar char="○"/>
              <a:defRPr/>
            </a:lvl5pPr>
            <a:lvl6pPr lvl="5" algn="ctr">
              <a:lnSpc>
                <a:spcPct val="100000"/>
              </a:lnSpc>
              <a:spcBef>
                <a:spcPts val="0"/>
              </a:spcBef>
              <a:spcAft>
                <a:spcPts val="0"/>
              </a:spcAft>
              <a:buSzPts val="1900"/>
              <a:buChar char="■"/>
              <a:defRPr/>
            </a:lvl6pPr>
            <a:lvl7pPr lvl="6" algn="ctr">
              <a:lnSpc>
                <a:spcPct val="100000"/>
              </a:lnSpc>
              <a:spcBef>
                <a:spcPts val="0"/>
              </a:spcBef>
              <a:spcAft>
                <a:spcPts val="0"/>
              </a:spcAft>
              <a:buSzPts val="1900"/>
              <a:buChar char="●"/>
              <a:defRPr/>
            </a:lvl7pPr>
            <a:lvl8pPr lvl="7" algn="ctr">
              <a:lnSpc>
                <a:spcPct val="100000"/>
              </a:lnSpc>
              <a:spcBef>
                <a:spcPts val="0"/>
              </a:spcBef>
              <a:spcAft>
                <a:spcPts val="0"/>
              </a:spcAft>
              <a:buSzPts val="1900"/>
              <a:buChar char="○"/>
              <a:defRPr/>
            </a:lvl8pPr>
            <a:lvl9pPr lvl="8" algn="ctr">
              <a:lnSpc>
                <a:spcPct val="100000"/>
              </a:lnSpc>
              <a:spcBef>
                <a:spcPts val="0"/>
              </a:spcBef>
              <a:spcAft>
                <a:spcPts val="0"/>
              </a:spcAft>
              <a:buSzPts val="1900"/>
              <a:buChar char="■"/>
              <a:defRPr/>
            </a:lvl9pPr>
          </a:lstStyle>
          <a:p/>
        </p:txBody>
      </p:sp>
      <p:sp>
        <p:nvSpPr>
          <p:cNvPr id="31" name="Google Shape;31;gf90c736642_0_1374"/>
          <p:cNvSpPr txBox="1"/>
          <p:nvPr>
            <p:ph type="title"/>
          </p:nvPr>
        </p:nvSpPr>
        <p:spPr>
          <a:xfrm>
            <a:off x="953467" y="713333"/>
            <a:ext cx="5468700" cy="1511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4700"/>
              <a:buNone/>
              <a:defRPr u="sng"/>
            </a:lvl1pPr>
            <a:lvl2pPr lvl="1" algn="l">
              <a:lnSpc>
                <a:spcPct val="100000"/>
              </a:lnSpc>
              <a:spcBef>
                <a:spcPts val="0"/>
              </a:spcBef>
              <a:spcAft>
                <a:spcPts val="0"/>
              </a:spcAft>
              <a:buSzPts val="4700"/>
              <a:buNone/>
              <a:defRPr/>
            </a:lvl2pPr>
            <a:lvl3pPr lvl="2" algn="l">
              <a:lnSpc>
                <a:spcPct val="100000"/>
              </a:lnSpc>
              <a:spcBef>
                <a:spcPts val="0"/>
              </a:spcBef>
              <a:spcAft>
                <a:spcPts val="0"/>
              </a:spcAft>
              <a:buSzPts val="4700"/>
              <a:buNone/>
              <a:defRPr/>
            </a:lvl3pPr>
            <a:lvl4pPr lvl="3" algn="l">
              <a:lnSpc>
                <a:spcPct val="100000"/>
              </a:lnSpc>
              <a:spcBef>
                <a:spcPts val="0"/>
              </a:spcBef>
              <a:spcAft>
                <a:spcPts val="0"/>
              </a:spcAft>
              <a:buSzPts val="4700"/>
              <a:buNone/>
              <a:defRPr/>
            </a:lvl4pPr>
            <a:lvl5pPr lvl="4" algn="l">
              <a:lnSpc>
                <a:spcPct val="100000"/>
              </a:lnSpc>
              <a:spcBef>
                <a:spcPts val="0"/>
              </a:spcBef>
              <a:spcAft>
                <a:spcPts val="0"/>
              </a:spcAft>
              <a:buSzPts val="4700"/>
              <a:buNone/>
              <a:defRPr/>
            </a:lvl5pPr>
            <a:lvl6pPr lvl="5" algn="l">
              <a:lnSpc>
                <a:spcPct val="100000"/>
              </a:lnSpc>
              <a:spcBef>
                <a:spcPts val="0"/>
              </a:spcBef>
              <a:spcAft>
                <a:spcPts val="0"/>
              </a:spcAft>
              <a:buSzPts val="4700"/>
              <a:buNone/>
              <a:defRPr/>
            </a:lvl6pPr>
            <a:lvl7pPr lvl="6" algn="l">
              <a:lnSpc>
                <a:spcPct val="100000"/>
              </a:lnSpc>
              <a:spcBef>
                <a:spcPts val="0"/>
              </a:spcBef>
              <a:spcAft>
                <a:spcPts val="0"/>
              </a:spcAft>
              <a:buSzPts val="4700"/>
              <a:buNone/>
              <a:defRPr/>
            </a:lvl7pPr>
            <a:lvl8pPr lvl="7" algn="l">
              <a:lnSpc>
                <a:spcPct val="100000"/>
              </a:lnSpc>
              <a:spcBef>
                <a:spcPts val="0"/>
              </a:spcBef>
              <a:spcAft>
                <a:spcPts val="0"/>
              </a:spcAft>
              <a:buSzPts val="4700"/>
              <a:buNone/>
              <a:defRPr/>
            </a:lvl8pPr>
            <a:lvl9pPr lvl="8" algn="l">
              <a:lnSpc>
                <a:spcPct val="100000"/>
              </a:lnSpc>
              <a:spcBef>
                <a:spcPts val="0"/>
              </a:spcBef>
              <a:spcAft>
                <a:spcPts val="0"/>
              </a:spcAft>
              <a:buSzPts val="4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32" name="Shape 32"/>
        <p:cNvGrpSpPr/>
        <p:nvPr/>
      </p:nvGrpSpPr>
      <p:grpSpPr>
        <a:xfrm>
          <a:off x="0" y="0"/>
          <a:ext cx="0" cy="0"/>
          <a:chOff x="0" y="0"/>
          <a:chExt cx="0" cy="0"/>
        </a:xfrm>
      </p:grpSpPr>
      <p:sp>
        <p:nvSpPr>
          <p:cNvPr id="33" name="Google Shape;3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38" name="Shape 38"/>
        <p:cNvGrpSpPr/>
        <p:nvPr/>
      </p:nvGrpSpPr>
      <p:grpSpPr>
        <a:xfrm>
          <a:off x="0" y="0"/>
          <a:ext cx="0" cy="0"/>
          <a:chOff x="0" y="0"/>
          <a:chExt cx="0" cy="0"/>
        </a:xfrm>
      </p:grpSpPr>
      <p:sp>
        <p:nvSpPr>
          <p:cNvPr id="39" name="Google Shape;39;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44" name="Shape 44"/>
        <p:cNvGrpSpPr/>
        <p:nvPr/>
      </p:nvGrpSpPr>
      <p:grpSpPr>
        <a:xfrm>
          <a:off x="0" y="0"/>
          <a:ext cx="0" cy="0"/>
          <a:chOff x="0" y="0"/>
          <a:chExt cx="0" cy="0"/>
        </a:xfrm>
      </p:grpSpPr>
      <p:sp>
        <p:nvSpPr>
          <p:cNvPr id="45" name="Google Shape;4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51" name="Shape 51"/>
        <p:cNvGrpSpPr/>
        <p:nvPr/>
      </p:nvGrpSpPr>
      <p:grpSpPr>
        <a:xfrm>
          <a:off x="0" y="0"/>
          <a:ext cx="0" cy="0"/>
          <a:chOff x="0" y="0"/>
          <a:chExt cx="0" cy="0"/>
        </a:xfrm>
      </p:grpSpPr>
      <p:sp>
        <p:nvSpPr>
          <p:cNvPr id="52" name="Google Shape;52;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60" name="Shape 60"/>
        <p:cNvGrpSpPr/>
        <p:nvPr/>
      </p:nvGrpSpPr>
      <p:grpSpPr>
        <a:xfrm>
          <a:off x="0" y="0"/>
          <a:ext cx="0" cy="0"/>
          <a:chOff x="0" y="0"/>
          <a:chExt cx="0" cy="0"/>
        </a:xfrm>
      </p:grpSpPr>
      <p:sp>
        <p:nvSpPr>
          <p:cNvPr id="61" name="Google Shape;6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4.jpg"/><Relationship Id="rId4" Type="http://schemas.openxmlformats.org/officeDocument/2006/relationships/image" Target="../media/image10.png"/><Relationship Id="rId9" Type="http://schemas.openxmlformats.org/officeDocument/2006/relationships/image" Target="../media/image48.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45.png"/><Relationship Id="rId8"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0.jpg"/><Relationship Id="rId4" Type="http://schemas.openxmlformats.org/officeDocument/2006/relationships/image" Target="../media/image10.png"/><Relationship Id="rId9" Type="http://schemas.openxmlformats.org/officeDocument/2006/relationships/image" Target="../media/image53.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51.png"/><Relationship Id="rId8" Type="http://schemas.openxmlformats.org/officeDocument/2006/relationships/image" Target="../media/image5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0.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0.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0.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0.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0.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5.jpg"/><Relationship Id="rId4" Type="http://schemas.openxmlformats.org/officeDocument/2006/relationships/image" Target="../media/image58.png"/><Relationship Id="rId5" Type="http://schemas.openxmlformats.org/officeDocument/2006/relationships/image" Target="../media/image56.png"/><Relationship Id="rId6"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9.png"/></Relationships>
</file>

<file path=ppt/slides/_rels/slide3.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10.png"/><Relationship Id="rId6" Type="http://schemas.openxmlformats.org/officeDocument/2006/relationships/image" Target="../media/image20.png"/><Relationship Id="rId7" Type="http://schemas.openxmlformats.org/officeDocument/2006/relationships/image" Target="../media/image24.pn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6.jpg"/><Relationship Id="rId4" Type="http://schemas.openxmlformats.org/officeDocument/2006/relationships/image" Target="../media/image23.png"/><Relationship Id="rId9" Type="http://schemas.openxmlformats.org/officeDocument/2006/relationships/image" Target="../media/image30.png"/><Relationship Id="rId5" Type="http://schemas.openxmlformats.org/officeDocument/2006/relationships/image" Target="../media/image10.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1.jp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27.png"/><Relationship Id="rId7" Type="http://schemas.openxmlformats.org/officeDocument/2006/relationships/image" Target="../media/image34.png"/><Relationship Id="rId8"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3.jp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0"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jpg"/><Relationship Id="rId4" Type="http://schemas.openxmlformats.org/officeDocument/2006/relationships/image" Target="../media/image10.png"/><Relationship Id="rId9" Type="http://schemas.openxmlformats.org/officeDocument/2006/relationships/image" Target="../media/image36.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37.png"/><Relationship Id="rId8"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0.jpg"/><Relationship Id="rId4" Type="http://schemas.openxmlformats.org/officeDocument/2006/relationships/image" Target="../media/image10.png"/><Relationship Id="rId9" Type="http://schemas.openxmlformats.org/officeDocument/2006/relationships/image" Target="../media/image43.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42.png"/><Relationship Id="rId8"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Image result for agile teamwork" id="94" name="Google Shape;94;p1"/>
          <p:cNvPicPr preferRelativeResize="0"/>
          <p:nvPr/>
        </p:nvPicPr>
        <p:blipFill rotWithShape="1">
          <a:blip r:embed="rId3">
            <a:alphaModFix/>
          </a:blip>
          <a:srcRect b="15572" l="0" r="0" t="0"/>
          <a:stretch/>
        </p:blipFill>
        <p:spPr>
          <a:xfrm>
            <a:off x="0" y="0"/>
            <a:ext cx="12188141" cy="6858000"/>
          </a:xfrm>
          <a:prstGeom prst="rect">
            <a:avLst/>
          </a:prstGeom>
          <a:noFill/>
          <a:ln>
            <a:noFill/>
          </a:ln>
        </p:spPr>
      </p:pic>
      <p:sp>
        <p:nvSpPr>
          <p:cNvPr id="95" name="Google Shape;95;p1"/>
          <p:cNvSpPr/>
          <p:nvPr/>
        </p:nvSpPr>
        <p:spPr>
          <a:xfrm>
            <a:off x="-3523548" y="326705"/>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a:off x="-1" y="-59392"/>
            <a:ext cx="4826643" cy="691739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7" name="Google Shape;97;p1"/>
          <p:cNvPicPr preferRelativeResize="0"/>
          <p:nvPr/>
        </p:nvPicPr>
        <p:blipFill rotWithShape="1">
          <a:blip r:embed="rId4">
            <a:alphaModFix/>
          </a:blip>
          <a:srcRect b="0" l="0" r="42561" t="0"/>
          <a:stretch/>
        </p:blipFill>
        <p:spPr>
          <a:xfrm>
            <a:off x="0" y="865650"/>
            <a:ext cx="7002684" cy="5126696"/>
          </a:xfrm>
          <a:prstGeom prst="rect">
            <a:avLst/>
          </a:prstGeom>
          <a:noFill/>
          <a:ln>
            <a:noFill/>
          </a:ln>
        </p:spPr>
      </p:pic>
      <p:pic>
        <p:nvPicPr>
          <p:cNvPr descr="A picture containing building&#10;&#10;Description automatically generated" id="98" name="Google Shape;98;p1"/>
          <p:cNvPicPr preferRelativeResize="0"/>
          <p:nvPr/>
        </p:nvPicPr>
        <p:blipFill rotWithShape="1">
          <a:blip r:embed="rId5">
            <a:alphaModFix amt="15000"/>
          </a:blip>
          <a:srcRect b="0" l="0" r="0" t="0"/>
          <a:stretch/>
        </p:blipFill>
        <p:spPr>
          <a:xfrm>
            <a:off x="-289367" y="-326431"/>
            <a:ext cx="881189" cy="881189"/>
          </a:xfrm>
          <a:prstGeom prst="rect">
            <a:avLst/>
          </a:prstGeom>
          <a:noFill/>
          <a:ln>
            <a:noFill/>
          </a:ln>
        </p:spPr>
      </p:pic>
      <p:pic>
        <p:nvPicPr>
          <p:cNvPr descr="A close up of a logo&#10;&#10;Description automatically generated" id="99" name="Google Shape;99;p1"/>
          <p:cNvPicPr preferRelativeResize="0"/>
          <p:nvPr/>
        </p:nvPicPr>
        <p:blipFill rotWithShape="1">
          <a:blip r:embed="rId6">
            <a:alphaModFix amt="52999"/>
          </a:blip>
          <a:srcRect b="0" l="0" r="62945" t="0"/>
          <a:stretch/>
        </p:blipFill>
        <p:spPr>
          <a:xfrm flipH="1">
            <a:off x="9117899" y="3211537"/>
            <a:ext cx="3042362" cy="3421005"/>
          </a:xfrm>
          <a:prstGeom prst="rect">
            <a:avLst/>
          </a:prstGeom>
          <a:noFill/>
          <a:ln>
            <a:noFill/>
          </a:ln>
        </p:spPr>
      </p:pic>
      <p:sp>
        <p:nvSpPr>
          <p:cNvPr id="100" name="Google Shape;100;p1"/>
          <p:cNvSpPr txBox="1"/>
          <p:nvPr/>
        </p:nvSpPr>
        <p:spPr>
          <a:xfrm>
            <a:off x="491875" y="1952200"/>
            <a:ext cx="43347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0"/>
              </a:spcBef>
              <a:spcAft>
                <a:spcPts val="0"/>
              </a:spcAft>
              <a:buClr>
                <a:srgbClr val="000000"/>
              </a:buClr>
              <a:buSzPts val="3600"/>
              <a:buFont typeface="Arial"/>
              <a:buNone/>
            </a:pPr>
            <a:r>
              <a:rPr b="1" i="0" lang="en-US" sz="3600" u="none" cap="none" strike="noStrike">
                <a:solidFill>
                  <a:srgbClr val="0198A3"/>
                </a:solidFill>
                <a:latin typeface="Montserrat"/>
                <a:ea typeface="Montserrat"/>
                <a:cs typeface="Montserrat"/>
                <a:sym typeface="Montserrat"/>
              </a:rPr>
              <a:t>FareSunday</a:t>
            </a:r>
            <a:endParaRPr b="1" i="0" sz="3600" u="none" cap="none" strike="noStrike">
              <a:solidFill>
                <a:srgbClr val="0198A3"/>
              </a:solidFill>
              <a:latin typeface="Montserrat"/>
              <a:ea typeface="Montserrat"/>
              <a:cs typeface="Montserrat"/>
              <a:sym typeface="Montserrat"/>
            </a:endParaRPr>
          </a:p>
          <a:p>
            <a:pPr indent="0" lvl="0" marL="0" marR="0" rtl="0" algn="l">
              <a:lnSpc>
                <a:spcPct val="133333"/>
              </a:lnSpc>
              <a:spcBef>
                <a:spcPts val="0"/>
              </a:spcBef>
              <a:spcAft>
                <a:spcPts val="0"/>
              </a:spcAft>
              <a:buClr>
                <a:srgbClr val="000000"/>
              </a:buClr>
              <a:buSzPts val="3600"/>
              <a:buFont typeface="Arial"/>
              <a:buNone/>
            </a:pPr>
            <a:r>
              <a:rPr b="1" i="0" lang="en-US" sz="3600" u="none" cap="none" strike="noStrike">
                <a:solidFill>
                  <a:srgbClr val="0198A3"/>
                </a:solidFill>
                <a:latin typeface="Montserrat"/>
                <a:ea typeface="Montserrat"/>
                <a:cs typeface="Montserrat"/>
                <a:sym typeface="Montserrat"/>
              </a:rPr>
              <a:t>Holiday Package</a:t>
            </a:r>
            <a:endParaRPr b="1" i="0" sz="3600" u="none" cap="none" strike="noStrike">
              <a:solidFill>
                <a:srgbClr val="0198A3"/>
              </a:solidFill>
              <a:latin typeface="Montserrat"/>
              <a:ea typeface="Montserrat"/>
              <a:cs typeface="Montserrat"/>
              <a:sym typeface="Montserrat"/>
            </a:endParaRPr>
          </a:p>
        </p:txBody>
      </p:sp>
      <p:grpSp>
        <p:nvGrpSpPr>
          <p:cNvPr id="101" name="Google Shape;101;p1"/>
          <p:cNvGrpSpPr/>
          <p:nvPr/>
        </p:nvGrpSpPr>
        <p:grpSpPr>
          <a:xfrm>
            <a:off x="591822" y="-328507"/>
            <a:ext cx="1386511" cy="1594060"/>
            <a:chOff x="726653" y="-517614"/>
            <a:chExt cx="2170622" cy="2495545"/>
          </a:xfrm>
        </p:grpSpPr>
        <p:sp>
          <p:nvSpPr>
            <p:cNvPr id="102" name="Google Shape;102;p1"/>
            <p:cNvSpPr/>
            <p:nvPr/>
          </p:nvSpPr>
          <p:spPr>
            <a:xfrm>
              <a:off x="796588" y="-517614"/>
              <a:ext cx="2030752" cy="2495545"/>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1"/>
            <p:cNvPicPr preferRelativeResize="0"/>
            <p:nvPr/>
          </p:nvPicPr>
          <p:blipFill rotWithShape="1">
            <a:blip r:embed="rId7">
              <a:alphaModFix/>
            </a:blip>
            <a:srcRect b="32683" l="2416" r="76119" t="34766"/>
            <a:stretch/>
          </p:blipFill>
          <p:spPr>
            <a:xfrm>
              <a:off x="726653" y="443679"/>
              <a:ext cx="2170622" cy="1369427"/>
            </a:xfrm>
            <a:prstGeom prst="rect">
              <a:avLst/>
            </a:prstGeom>
            <a:noFill/>
            <a:ln>
              <a:noFill/>
            </a:ln>
          </p:spPr>
        </p:pic>
      </p:grpSp>
      <p:sp>
        <p:nvSpPr>
          <p:cNvPr id="104" name="Google Shape;104;p1"/>
          <p:cNvSpPr txBox="1"/>
          <p:nvPr/>
        </p:nvSpPr>
        <p:spPr>
          <a:xfrm>
            <a:off x="491878" y="3706825"/>
            <a:ext cx="4022400" cy="20625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3200"/>
              <a:buFont typeface="Arial"/>
              <a:buNone/>
            </a:pPr>
            <a:r>
              <a:rPr b="0" i="0" lang="en-US" sz="3200" u="none" cap="none" strike="noStrike">
                <a:solidFill>
                  <a:schemeClr val="dk1"/>
                </a:solidFill>
                <a:latin typeface="Montserrat"/>
                <a:ea typeface="Montserrat"/>
                <a:cs typeface="Montserrat"/>
                <a:sym typeface="Montserrat"/>
              </a:rPr>
              <a:t>Dokumen Laporan Final Project </a:t>
            </a:r>
            <a:endParaRPr b="0" i="0" sz="1400" u="none" cap="none" strike="noStrike">
              <a:solidFill>
                <a:srgbClr val="000000"/>
              </a:solidFill>
              <a:latin typeface="Arial"/>
              <a:ea typeface="Arial"/>
              <a:cs typeface="Arial"/>
              <a:sym typeface="Arial"/>
            </a:endParaRPr>
          </a:p>
        </p:txBody>
      </p:sp>
      <p:cxnSp>
        <p:nvCxnSpPr>
          <p:cNvPr id="105" name="Google Shape;105;p1"/>
          <p:cNvCxnSpPr/>
          <p:nvPr/>
        </p:nvCxnSpPr>
        <p:spPr>
          <a:xfrm>
            <a:off x="636494" y="3536696"/>
            <a:ext cx="416689" cy="0"/>
          </a:xfrm>
          <a:prstGeom prst="straightConnector1">
            <a:avLst/>
          </a:prstGeom>
          <a:noFill/>
          <a:ln cap="flat" cmpd="sng" w="76200">
            <a:solidFill>
              <a:schemeClr val="dk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Image result for agile teamwork" id="234" name="Google Shape;234;gf90c736642_0_74"/>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35" name="Google Shape;235;gf90c736642_0_74"/>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gf90c736642_0_74"/>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37" name="Google Shape;237;gf90c736642_0_74"/>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38" name="Google Shape;238;gf90c736642_0_74"/>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39" name="Google Shape;239;gf90c736642_0_74"/>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pic>
        <p:nvPicPr>
          <p:cNvPr id="240" name="Google Shape;240;gf90c736642_0_74"/>
          <p:cNvPicPr preferRelativeResize="0"/>
          <p:nvPr/>
        </p:nvPicPr>
        <p:blipFill rotWithShape="1">
          <a:blip r:embed="rId7">
            <a:alphaModFix/>
          </a:blip>
          <a:srcRect b="0" l="0" r="0" t="0"/>
          <a:stretch/>
        </p:blipFill>
        <p:spPr>
          <a:xfrm>
            <a:off x="2181067" y="1787267"/>
            <a:ext cx="3091749" cy="2018405"/>
          </a:xfrm>
          <a:prstGeom prst="rect">
            <a:avLst/>
          </a:prstGeom>
          <a:noFill/>
          <a:ln>
            <a:noFill/>
          </a:ln>
        </p:spPr>
      </p:pic>
      <p:pic>
        <p:nvPicPr>
          <p:cNvPr id="241" name="Google Shape;241;gf90c736642_0_74"/>
          <p:cNvPicPr preferRelativeResize="0"/>
          <p:nvPr/>
        </p:nvPicPr>
        <p:blipFill rotWithShape="1">
          <a:blip r:embed="rId8">
            <a:alphaModFix/>
          </a:blip>
          <a:srcRect b="0" l="0" r="0" t="0"/>
          <a:stretch/>
        </p:blipFill>
        <p:spPr>
          <a:xfrm>
            <a:off x="2181067" y="4140462"/>
            <a:ext cx="3091749" cy="2073237"/>
          </a:xfrm>
          <a:prstGeom prst="rect">
            <a:avLst/>
          </a:prstGeom>
          <a:noFill/>
          <a:ln>
            <a:noFill/>
          </a:ln>
        </p:spPr>
      </p:pic>
      <p:sp>
        <p:nvSpPr>
          <p:cNvPr id="242" name="Google Shape;242;gf90c736642_0_74"/>
          <p:cNvSpPr txBox="1"/>
          <p:nvPr/>
        </p:nvSpPr>
        <p:spPr>
          <a:xfrm>
            <a:off x="2181067" y="800233"/>
            <a:ext cx="8238000" cy="692700"/>
          </a:xfrm>
          <a:prstGeom prst="rect">
            <a:avLst/>
          </a:prstGeom>
          <a:noFill/>
          <a:ln>
            <a:noFill/>
          </a:ln>
        </p:spPr>
        <p:txBody>
          <a:bodyPr anchorCtr="0" anchor="t" bIns="121900" lIns="121900" spcFirstLastPara="1" rIns="121900" wrap="square" tIns="121900">
            <a:spAutoFit/>
          </a:bodyPr>
          <a:lstStyle/>
          <a:p>
            <a:pPr indent="0" lvl="0" marL="0" marR="0" rtl="0" algn="ctr">
              <a:lnSpc>
                <a:spcPct val="150000"/>
              </a:lnSpc>
              <a:spcBef>
                <a:spcPts val="0"/>
              </a:spcBef>
              <a:spcAft>
                <a:spcPts val="0"/>
              </a:spcAft>
              <a:buClr>
                <a:srgbClr val="000000"/>
              </a:buClr>
              <a:buSzPts val="2900"/>
              <a:buFont typeface="Arial"/>
              <a:buNone/>
            </a:pPr>
            <a:r>
              <a:rPr b="1" i="0" lang="en-US" sz="2900" u="none" cap="none" strike="noStrike">
                <a:solidFill>
                  <a:srgbClr val="FF404A"/>
                </a:solidFill>
                <a:latin typeface="Fredoka One"/>
                <a:ea typeface="Fredoka One"/>
                <a:cs typeface="Fredoka One"/>
                <a:sym typeface="Fredoka One"/>
              </a:rPr>
              <a:t>Occupation and Preferred Property Star</a:t>
            </a:r>
            <a:endParaRPr b="1" i="0" sz="2900" u="none" cap="none" strike="noStrike">
              <a:solidFill>
                <a:srgbClr val="FF404A"/>
              </a:solidFill>
              <a:latin typeface="Fredoka One"/>
              <a:ea typeface="Fredoka One"/>
              <a:cs typeface="Fredoka One"/>
              <a:sym typeface="Fredoka One"/>
            </a:endParaRPr>
          </a:p>
        </p:txBody>
      </p:sp>
      <p:sp>
        <p:nvSpPr>
          <p:cNvPr id="243" name="Google Shape;243;gf90c736642_0_74"/>
          <p:cNvSpPr txBox="1"/>
          <p:nvPr/>
        </p:nvSpPr>
        <p:spPr>
          <a:xfrm>
            <a:off x="6657424" y="3104203"/>
            <a:ext cx="3639900" cy="2626800"/>
          </a:xfrm>
          <a:prstGeom prst="rect">
            <a:avLst/>
          </a:prstGeom>
          <a:noFill/>
          <a:ln>
            <a:noFill/>
          </a:ln>
        </p:spPr>
        <p:txBody>
          <a:bodyPr anchorCtr="0" anchor="t" bIns="60925" lIns="121900" spcFirstLastPara="1" rIns="121900" wrap="square" tIns="60925">
            <a:normAutofit/>
          </a:bodyPr>
          <a:lstStyle/>
          <a:p>
            <a:pPr indent="-139700" lvl="0" marL="304800" marR="0" rtl="0" algn="l">
              <a:lnSpc>
                <a:spcPct val="90000"/>
              </a:lnSpc>
              <a:spcBef>
                <a:spcPts val="0"/>
              </a:spcBef>
              <a:spcAft>
                <a:spcPts val="0"/>
              </a:spcAft>
              <a:buClr>
                <a:srgbClr val="000000"/>
              </a:buClr>
              <a:buSzPts val="2700"/>
              <a:buFont typeface="Arial"/>
              <a:buNone/>
            </a:pPr>
            <a:r>
              <a:t/>
            </a:r>
            <a:endParaRPr b="0" i="0" sz="2700" u="none" cap="none" strike="noStrike">
              <a:solidFill>
                <a:srgbClr val="000000"/>
              </a:solidFill>
              <a:latin typeface="Gill Sans"/>
              <a:ea typeface="Gill Sans"/>
              <a:cs typeface="Gill Sans"/>
              <a:sym typeface="Gill Sans"/>
            </a:endParaRPr>
          </a:p>
        </p:txBody>
      </p:sp>
      <p:pic>
        <p:nvPicPr>
          <p:cNvPr id="244" name="Google Shape;244;gf90c736642_0_74"/>
          <p:cNvPicPr preferRelativeResize="0"/>
          <p:nvPr/>
        </p:nvPicPr>
        <p:blipFill rotWithShape="1">
          <a:blip r:embed="rId9">
            <a:alphaModFix/>
          </a:blip>
          <a:srcRect b="0" l="0" r="0" t="0"/>
          <a:stretch/>
        </p:blipFill>
        <p:spPr>
          <a:xfrm>
            <a:off x="6028867" y="1883300"/>
            <a:ext cx="4390198" cy="542162"/>
          </a:xfrm>
          <a:prstGeom prst="rect">
            <a:avLst/>
          </a:prstGeom>
          <a:noFill/>
          <a:ln>
            <a:noFill/>
          </a:ln>
        </p:spPr>
      </p:pic>
      <p:pic>
        <p:nvPicPr>
          <p:cNvPr id="245" name="Google Shape;245;gf90c736642_0_74"/>
          <p:cNvPicPr preferRelativeResize="0"/>
          <p:nvPr/>
        </p:nvPicPr>
        <p:blipFill rotWithShape="1">
          <a:blip r:embed="rId10">
            <a:alphaModFix/>
          </a:blip>
          <a:srcRect b="0" l="0" r="0" t="0"/>
          <a:stretch/>
        </p:blipFill>
        <p:spPr>
          <a:xfrm>
            <a:off x="6028867" y="2510646"/>
            <a:ext cx="4268207" cy="651191"/>
          </a:xfrm>
          <a:prstGeom prst="rect">
            <a:avLst/>
          </a:prstGeom>
          <a:noFill/>
          <a:ln>
            <a:noFill/>
          </a:ln>
        </p:spPr>
      </p:pic>
      <p:pic>
        <p:nvPicPr>
          <p:cNvPr id="246" name="Google Shape;246;gf90c736642_0_74"/>
          <p:cNvPicPr preferRelativeResize="0"/>
          <p:nvPr/>
        </p:nvPicPr>
        <p:blipFill rotWithShape="1">
          <a:blip r:embed="rId11">
            <a:alphaModFix/>
          </a:blip>
          <a:srcRect b="0" l="0" r="0" t="0"/>
          <a:stretch/>
        </p:blipFill>
        <p:spPr>
          <a:xfrm>
            <a:off x="6238855" y="3347761"/>
            <a:ext cx="3929151" cy="27910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f90c736642_0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pic>
        <p:nvPicPr>
          <p:cNvPr descr="Image result for agile teamwork" id="252" name="Google Shape;252;gf90c736642_0_84"/>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53" name="Google Shape;253;gf90c736642_0_84"/>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gf90c736642_0_84"/>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55" name="Google Shape;255;gf90c736642_0_84"/>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56" name="Google Shape;256;gf90c736642_0_84"/>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57" name="Google Shape;257;gf90c736642_0_84"/>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258" name="Google Shape;258;gf90c736642_0_84"/>
          <p:cNvSpPr txBox="1"/>
          <p:nvPr>
            <p:ph type="title"/>
          </p:nvPr>
        </p:nvSpPr>
        <p:spPr>
          <a:xfrm>
            <a:off x="1117600" y="486833"/>
            <a:ext cx="14020801" cy="176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City Tier &amp; No. Follow Ups</a:t>
            </a:r>
            <a:endParaRPr/>
          </a:p>
        </p:txBody>
      </p:sp>
      <p:sp>
        <p:nvSpPr>
          <p:cNvPr id="259" name="Google Shape;259;gf90c736642_0_84"/>
          <p:cNvSpPr txBox="1"/>
          <p:nvPr/>
        </p:nvSpPr>
        <p:spPr>
          <a:xfrm>
            <a:off x="687605" y="2951473"/>
            <a:ext cx="3985500" cy="3109500"/>
          </a:xfrm>
          <a:prstGeom prst="rect">
            <a:avLst/>
          </a:prstGeom>
          <a:noFill/>
          <a:ln>
            <a:noFill/>
          </a:ln>
        </p:spPr>
        <p:txBody>
          <a:bodyPr anchorCtr="0" anchor="t" bIns="60925" lIns="121900" spcFirstLastPara="1" rIns="121900" wrap="square" tIns="60925">
            <a:normAutofit/>
          </a:bodyPr>
          <a:lstStyle/>
          <a:p>
            <a:pPr indent="-139700" lvl="0" marL="304800" marR="0" rtl="0" algn="l">
              <a:lnSpc>
                <a:spcPct val="90000"/>
              </a:lnSpc>
              <a:spcBef>
                <a:spcPts val="0"/>
              </a:spcBef>
              <a:spcAft>
                <a:spcPts val="0"/>
              </a:spcAft>
              <a:buClr>
                <a:srgbClr val="000000"/>
              </a:buClr>
              <a:buSzPts val="2700"/>
              <a:buFont typeface="Arial"/>
              <a:buNone/>
            </a:pPr>
            <a:r>
              <a:t/>
            </a:r>
            <a:endParaRPr b="0" i="0" sz="2700" u="none" cap="none" strike="noStrike">
              <a:solidFill>
                <a:srgbClr val="000000"/>
              </a:solidFill>
              <a:latin typeface="Gill Sans"/>
              <a:ea typeface="Gill Sans"/>
              <a:cs typeface="Gill Sans"/>
              <a:sym typeface="Gill Sans"/>
            </a:endParaRPr>
          </a:p>
        </p:txBody>
      </p:sp>
      <p:pic>
        <p:nvPicPr>
          <p:cNvPr id="260" name="Google Shape;260;gf90c736642_0_84"/>
          <p:cNvPicPr preferRelativeResize="0"/>
          <p:nvPr/>
        </p:nvPicPr>
        <p:blipFill rotWithShape="1">
          <a:blip r:embed="rId7">
            <a:alphaModFix/>
          </a:blip>
          <a:srcRect b="0" l="0" r="0" t="0"/>
          <a:stretch/>
        </p:blipFill>
        <p:spPr>
          <a:xfrm>
            <a:off x="407965" y="2852958"/>
            <a:ext cx="4337426" cy="3285839"/>
          </a:xfrm>
          <a:prstGeom prst="rect">
            <a:avLst/>
          </a:prstGeom>
          <a:noFill/>
          <a:ln>
            <a:noFill/>
          </a:ln>
        </p:spPr>
      </p:pic>
      <p:pic>
        <p:nvPicPr>
          <p:cNvPr id="261" name="Google Shape;261;gf90c736642_0_84"/>
          <p:cNvPicPr preferRelativeResize="0"/>
          <p:nvPr/>
        </p:nvPicPr>
        <p:blipFill rotWithShape="1">
          <a:blip r:embed="rId8">
            <a:alphaModFix/>
          </a:blip>
          <a:srcRect b="0" l="0" r="0" t="0"/>
          <a:stretch/>
        </p:blipFill>
        <p:spPr>
          <a:xfrm>
            <a:off x="710803" y="1912988"/>
            <a:ext cx="3731748" cy="593808"/>
          </a:xfrm>
          <a:prstGeom prst="rect">
            <a:avLst/>
          </a:prstGeom>
          <a:noFill/>
          <a:ln>
            <a:noFill/>
          </a:ln>
        </p:spPr>
      </p:pic>
      <p:pic>
        <p:nvPicPr>
          <p:cNvPr id="262" name="Google Shape;262;gf90c736642_0_84"/>
          <p:cNvPicPr preferRelativeResize="0"/>
          <p:nvPr/>
        </p:nvPicPr>
        <p:blipFill rotWithShape="1">
          <a:blip r:embed="rId9">
            <a:alphaModFix/>
          </a:blip>
          <a:srcRect b="0" l="0" r="0" t="0"/>
          <a:stretch/>
        </p:blipFill>
        <p:spPr>
          <a:xfrm>
            <a:off x="6192049" y="2391296"/>
            <a:ext cx="4757868" cy="3205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Image result for agile teamwork" id="267" name="Google Shape;267;gf90c736642_0_31"/>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68" name="Google Shape;268;gf90c736642_0_31"/>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gf90c736642_0_31"/>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70" name="Google Shape;270;gf90c736642_0_31"/>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71" name="Google Shape;271;gf90c736642_0_31"/>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72" name="Google Shape;272;gf90c736642_0_31"/>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273" name="Google Shape;273;gf90c736642_0_31"/>
          <p:cNvSpPr txBox="1"/>
          <p:nvPr/>
        </p:nvSpPr>
        <p:spPr>
          <a:xfrm>
            <a:off x="0" y="294415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Stage 3 </a:t>
            </a:r>
            <a:endParaRPr b="1" i="0" sz="3200" u="none" cap="none" strike="noStrike">
              <a:solidFill>
                <a:srgbClr val="0198A3"/>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f90c736642_0_1139"/>
          <p:cNvSpPr txBox="1"/>
          <p:nvPr>
            <p:ph idx="4294967295" type="ctrTitle"/>
          </p:nvPr>
        </p:nvSpPr>
        <p:spPr>
          <a:xfrm>
            <a:off x="1524000" y="1122363"/>
            <a:ext cx="9144000" cy="2387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79" name="Google Shape;279;gf90c736642_0_1139"/>
          <p:cNvSpPr txBox="1"/>
          <p:nvPr>
            <p:ph idx="4294967295"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80" name="Google Shape;280;gf90c736642_0_1139"/>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t/>
            </a:r>
            <a:endParaRPr/>
          </a:p>
        </p:txBody>
      </p:sp>
      <p:pic>
        <p:nvPicPr>
          <p:cNvPr descr="Image result for agile teamwork" id="281" name="Google Shape;281;gf90c736642_0_1139"/>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82" name="Google Shape;282;gf90c736642_0_1139"/>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gf90c736642_0_1139"/>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84" name="Google Shape;284;gf90c736642_0_1139"/>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85" name="Google Shape;285;gf90c736642_0_1139"/>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86" name="Google Shape;286;gf90c736642_0_1139"/>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287" name="Google Shape;287;gf90c736642_0_1139"/>
          <p:cNvSpPr txBox="1"/>
          <p:nvPr>
            <p:ph type="title"/>
          </p:nvPr>
        </p:nvSpPr>
        <p:spPr>
          <a:xfrm>
            <a:off x="661867" y="331533"/>
            <a:ext cx="10272000" cy="763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rPr lang="en-US"/>
              <a:t>Model Evaluation</a:t>
            </a:r>
            <a:endParaRPr>
              <a:latin typeface="Paytone One"/>
              <a:ea typeface="Paytone One"/>
              <a:cs typeface="Paytone One"/>
              <a:sym typeface="Paytone One"/>
            </a:endParaRPr>
          </a:p>
        </p:txBody>
      </p:sp>
      <p:sp>
        <p:nvSpPr>
          <p:cNvPr id="288" name="Google Shape;288;gf90c736642_0_1139"/>
          <p:cNvSpPr txBox="1"/>
          <p:nvPr>
            <p:ph idx="1" type="body"/>
          </p:nvPr>
        </p:nvSpPr>
        <p:spPr>
          <a:xfrm>
            <a:off x="497300" y="1549484"/>
            <a:ext cx="10272000" cy="45552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600"/>
              <a:buNone/>
            </a:pPr>
            <a:r>
              <a:rPr lang="en-US">
                <a:solidFill>
                  <a:schemeClr val="accent1"/>
                </a:solidFill>
              </a:rPr>
              <a:t>Analysis of Each Features :</a:t>
            </a:r>
            <a:endParaRPr>
              <a:solidFill>
                <a:schemeClr val="accent1"/>
              </a:solidFill>
            </a:endParaRPr>
          </a:p>
          <a:p>
            <a:pPr indent="0" lvl="0" marL="0" rtl="0" algn="l">
              <a:lnSpc>
                <a:spcPct val="100000"/>
              </a:lnSpc>
              <a:spcBef>
                <a:spcPts val="0"/>
              </a:spcBef>
              <a:spcAft>
                <a:spcPts val="0"/>
              </a:spcAft>
              <a:buSzPts val="1600"/>
              <a:buNone/>
            </a:pPr>
            <a:r>
              <a:t/>
            </a:r>
            <a:endParaRPr>
              <a:solidFill>
                <a:schemeClr val="accent1"/>
              </a:solidFill>
            </a:endParaRPr>
          </a:p>
        </p:txBody>
      </p:sp>
      <p:graphicFrame>
        <p:nvGraphicFramePr>
          <p:cNvPr id="289" name="Google Shape;289;gf90c736642_0_1139"/>
          <p:cNvGraphicFramePr/>
          <p:nvPr/>
        </p:nvGraphicFramePr>
        <p:xfrm>
          <a:off x="497267" y="1549500"/>
          <a:ext cx="3000000" cy="3000000"/>
        </p:xfrm>
        <a:graphic>
          <a:graphicData uri="http://schemas.openxmlformats.org/drawingml/2006/table">
            <a:tbl>
              <a:tblPr>
                <a:noFill/>
                <a:tableStyleId>{42C69175-E46D-4DF1-93B1-EA7EE7F87F41}</a:tableStyleId>
              </a:tblPr>
              <a:tblGrid>
                <a:gridCol w="5358700"/>
                <a:gridCol w="1364825"/>
                <a:gridCol w="1464425"/>
                <a:gridCol w="1107025"/>
                <a:gridCol w="1609775"/>
              </a:tblGrid>
              <a:tr h="5282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Accuracy</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Precision</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Recall</a:t>
                      </a:r>
                      <a:endParaRPr sz="1600" u="none" cap="none" strike="noStrike"/>
                    </a:p>
                  </a:txBody>
                  <a:tcPr marT="121900" marB="121900" marR="121900" marL="121900">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F1-Score</a:t>
                      </a:r>
                      <a:endParaRPr sz="1600" u="none" cap="none" strike="noStrike"/>
                    </a:p>
                  </a:txBody>
                  <a:tcPr marT="121900" marB="121900" marR="121900" marL="121900"/>
                </a:tc>
              </a:tr>
              <a:tr h="4876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Logistic Regression</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0.92</a:t>
                      </a:r>
                      <a:endParaRPr sz="1600" u="none" cap="none" strike="noStrike"/>
                    </a:p>
                  </a:txBody>
                  <a:tcPr marT="121900" marB="121900" marR="121900" marL="121900">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0.5</a:t>
                      </a:r>
                      <a:endParaRPr sz="1600" u="none" cap="none" strike="noStrike"/>
                    </a:p>
                  </a:txBody>
                  <a:tcPr marT="121900" marB="121900" marR="121900" marL="121900">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0.44</a:t>
                      </a:r>
                      <a:endParaRPr sz="1600" u="none" cap="none" strike="noStrike"/>
                    </a:p>
                  </a:txBody>
                  <a:tcPr marT="121900" marB="121900" marR="121900" marL="121900">
                    <a:lnB cap="flat" cmpd="sng" w="9525">
                      <a:solidFill>
                        <a:srgbClr val="9E9E9E"/>
                      </a:solidFill>
                      <a:prstDash val="solid"/>
                      <a:round/>
                      <a:headEnd len="sm" w="sm" type="none"/>
                      <a:tailEnd len="sm" w="sm" type="none"/>
                    </a:lnB>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0.47</a:t>
                      </a:r>
                      <a:endParaRPr sz="1600" u="none" cap="none" strike="noStrike"/>
                    </a:p>
                  </a:txBody>
                  <a:tcPr marT="121900" marB="121900" marR="121900" marL="121900"/>
                </a:tc>
              </a:tr>
              <a:tr h="5581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Logistic Regression with Randomized Search</a:t>
                      </a:r>
                      <a:endParaRPr sz="1600" u="none" cap="none" strike="noStrike"/>
                    </a:p>
                  </a:txBody>
                  <a:tcPr marT="121900" marB="121900" marR="121900" marL="121900">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0.96</a:t>
                      </a:r>
                      <a:endParaRPr sz="16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0.7</a:t>
                      </a:r>
                      <a:endParaRPr sz="16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0.85</a:t>
                      </a:r>
                      <a:endParaRPr sz="16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0.77</a:t>
                      </a:r>
                      <a:endParaRPr sz="1600" u="none" cap="none" strike="noStrike"/>
                    </a:p>
                  </a:txBody>
                  <a:tcPr marT="121900" marB="121900" marR="121900" marL="121900">
                    <a:lnL cap="flat" cmpd="sng" w="9525">
                      <a:solidFill>
                        <a:srgbClr val="9E9E9E"/>
                      </a:solidFill>
                      <a:prstDash val="solid"/>
                      <a:round/>
                      <a:headEnd len="sm" w="sm" type="none"/>
                      <a:tailEnd len="sm" w="sm" type="none"/>
                    </a:lnL>
                  </a:tcPr>
                </a:tc>
              </a:tr>
              <a:tr h="5282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KNN</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0.92</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0.5</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0.44</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0.47</a:t>
                      </a:r>
                      <a:endParaRPr sz="1600" u="none" cap="none" strike="noStrike"/>
                    </a:p>
                  </a:txBody>
                  <a:tcPr marT="121900" marB="121900" marR="121900" marL="121900"/>
                </a:tc>
              </a:tr>
              <a:tr h="5034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Decision Tree</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600" u="none" cap="none" strike="noStrike"/>
                    </a:p>
                  </a:txBody>
                  <a:tcPr marT="121900" marB="121900" marR="121900" marL="121900"/>
                </a:tc>
              </a:tr>
              <a:tr h="4876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Decision Tree with Randomized Search</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0.93</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0.54</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0.56</a:t>
                      </a:r>
                      <a:endParaRPr sz="16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0.55</a:t>
                      </a:r>
                      <a:endParaRPr sz="1600" u="none" cap="none" strike="noStrike"/>
                    </a:p>
                  </a:txBody>
                  <a:tcPr marT="121900" marB="121900" marR="121900" marL="121900"/>
                </a:tc>
              </a:tr>
              <a:tr h="6458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Decision Tree with top 6 feature importance</a:t>
                      </a:r>
                      <a:endParaRPr sz="16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0.98</a:t>
                      </a:r>
                      <a:endParaRPr sz="1600" u="none" cap="none" strike="noStrike"/>
                    </a:p>
                  </a:txBody>
                  <a:tcPr marT="121900" marB="121900" marR="121900" marL="121900">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0.92</a:t>
                      </a:r>
                      <a:endParaRPr sz="1600" u="none" cap="none" strike="noStrike"/>
                    </a:p>
                  </a:txBody>
                  <a:tcPr marT="121900" marB="121900" marR="121900" marL="121900">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0.81</a:t>
                      </a:r>
                      <a:endParaRPr sz="1600" u="none" cap="none" strike="noStrike"/>
                    </a:p>
                  </a:txBody>
                  <a:tcPr marT="121900" marB="121900" marR="121900" marL="121900">
                    <a:lnT cap="flat" cmpd="sng" w="9525">
                      <a:solidFill>
                        <a:srgbClr val="9E9E9E"/>
                      </a:solidFill>
                      <a:prstDash val="solid"/>
                      <a:round/>
                      <a:headEnd len="sm" w="sm" type="none"/>
                      <a:tailEnd len="sm" w="sm" type="none"/>
                    </a:lnT>
                    <a:solidFill>
                      <a:srgbClr val="82C6F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0.86</a:t>
                      </a:r>
                      <a:endParaRPr sz="1600" u="none" cap="none" strike="noStrike"/>
                    </a:p>
                  </a:txBody>
                  <a:tcPr marT="121900" marB="121900" marR="121900" marL="1219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f90c736642_0_1163"/>
          <p:cNvSpPr txBox="1"/>
          <p:nvPr>
            <p:ph idx="4294967295" type="ctrTitle"/>
          </p:nvPr>
        </p:nvSpPr>
        <p:spPr>
          <a:xfrm>
            <a:off x="1524000" y="1122363"/>
            <a:ext cx="9144000" cy="2387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295" name="Google Shape;295;gf90c736642_0_1163"/>
          <p:cNvSpPr txBox="1"/>
          <p:nvPr>
            <p:ph idx="4294967295"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96" name="Google Shape;296;gf90c736642_0_1163"/>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t/>
            </a:r>
            <a:endParaRPr/>
          </a:p>
        </p:txBody>
      </p:sp>
      <p:pic>
        <p:nvPicPr>
          <p:cNvPr descr="Image result for agile teamwork" id="297" name="Google Shape;297;gf90c736642_0_1163"/>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98" name="Google Shape;298;gf90c736642_0_1163"/>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gf90c736642_0_1163"/>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300" name="Google Shape;300;gf90c736642_0_1163"/>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301" name="Google Shape;301;gf90c736642_0_1163"/>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302" name="Google Shape;302;gf90c736642_0_1163"/>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303" name="Google Shape;303;gf90c736642_0_1163"/>
          <p:cNvSpPr txBox="1"/>
          <p:nvPr>
            <p:ph type="title"/>
          </p:nvPr>
        </p:nvSpPr>
        <p:spPr>
          <a:xfrm>
            <a:off x="959933" y="160267"/>
            <a:ext cx="10272000" cy="763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rPr lang="en-US"/>
              <a:t>Ensemble methods</a:t>
            </a:r>
            <a:endParaRPr>
              <a:latin typeface="Paytone One"/>
              <a:ea typeface="Paytone One"/>
              <a:cs typeface="Paytone One"/>
              <a:sym typeface="Paytone One"/>
            </a:endParaRPr>
          </a:p>
        </p:txBody>
      </p:sp>
      <p:graphicFrame>
        <p:nvGraphicFramePr>
          <p:cNvPr id="304" name="Google Shape;304;gf90c736642_0_1163"/>
          <p:cNvGraphicFramePr/>
          <p:nvPr/>
        </p:nvGraphicFramePr>
        <p:xfrm>
          <a:off x="312833" y="1070733"/>
          <a:ext cx="3000000" cy="3000000"/>
        </p:xfrm>
        <a:graphic>
          <a:graphicData uri="http://schemas.openxmlformats.org/drawingml/2006/table">
            <a:tbl>
              <a:tblPr>
                <a:noFill/>
                <a:tableStyleId>{42C69175-E46D-4DF1-93B1-EA7EE7F87F41}</a:tableStyleId>
              </a:tblPr>
              <a:tblGrid>
                <a:gridCol w="5499225"/>
                <a:gridCol w="1314225"/>
                <a:gridCol w="1327725"/>
                <a:gridCol w="1111725"/>
                <a:gridCol w="2313225"/>
              </a:tblGrid>
              <a:tr h="528275">
                <a:tc>
                  <a:txBody>
                    <a:bodyPr/>
                    <a:lstStyle/>
                    <a:p>
                      <a:pPr indent="0" lvl="0" marL="0" marR="0" rtl="0" algn="l">
                        <a:lnSpc>
                          <a:spcPct val="100000"/>
                        </a:lnSpc>
                        <a:spcBef>
                          <a:spcPts val="0"/>
                        </a:spcBef>
                        <a:spcAft>
                          <a:spcPts val="0"/>
                        </a:spcAft>
                        <a:buClr>
                          <a:srgbClr val="000000"/>
                        </a:buClr>
                        <a:buSzPts val="1900"/>
                        <a:buFont typeface="Arial"/>
                        <a:buNone/>
                      </a:pPr>
                      <a:r>
                        <a:t/>
                      </a:r>
                      <a:endParaRPr sz="19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t>Accuracy</a:t>
                      </a:r>
                      <a:endParaRPr b="1" sz="19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t>Precision</a:t>
                      </a:r>
                      <a:endParaRPr b="1" sz="1900" u="none" cap="none" strike="noStrike"/>
                    </a:p>
                  </a:txBody>
                  <a:tcPr marT="121900" marB="121900" marR="121900" marL="121900"/>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t>Recall</a:t>
                      </a:r>
                      <a:endParaRPr b="1" sz="1900" u="none" cap="none" strike="noStrike"/>
                    </a:p>
                  </a:txBody>
                  <a:tcPr marT="121900" marB="121900" marR="121900" marL="121900">
                    <a:solidFill>
                      <a:srgbClr val="82C6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t>F1-Score</a:t>
                      </a:r>
                      <a:endParaRPr b="1" sz="1900" u="none" cap="none" strike="noStrike"/>
                    </a:p>
                  </a:txBody>
                  <a:tcPr marT="121900" marB="121900" marR="121900" marL="121900"/>
                </a:tc>
              </a:tr>
              <a:tr h="4887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Bagging : Random Forest</a:t>
                      </a:r>
                      <a:endParaRPr sz="1700" u="none" cap="none" strike="noStrike"/>
                    </a:p>
                  </a:txBody>
                  <a:tcPr marT="121900" marB="121900" marR="121900" marL="121900"/>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tc>
              </a:tr>
              <a:tr h="4887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Bagging : Random Forest (5 top features*)</a:t>
                      </a:r>
                      <a:endParaRPr sz="1700" u="none" cap="none" strike="noStrike"/>
                    </a:p>
                  </a:txBody>
                  <a:tcPr marT="121900" marB="121900" marR="121900" marL="121900"/>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0.98</a:t>
                      </a:r>
                      <a:endParaRPr sz="17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0.92</a:t>
                      </a:r>
                      <a:endParaRPr sz="17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0.81</a:t>
                      </a:r>
                      <a:endParaRPr sz="1700" u="none" cap="none" strike="noStrike"/>
                    </a:p>
                  </a:txBody>
                  <a:tcPr marT="121900" marB="121900" marR="121900" marL="121900">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0.86</a:t>
                      </a:r>
                      <a:endParaRPr sz="1700" u="none" cap="none" strike="noStrike"/>
                    </a:p>
                  </a:txBody>
                  <a:tcPr marT="121900" marB="121900" marR="121900" marL="121900"/>
                </a:tc>
              </a:tr>
              <a:tr h="528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Boosting : AdaBoost</a:t>
                      </a:r>
                      <a:endParaRPr sz="1700" u="none" cap="none" strike="noStrike"/>
                    </a:p>
                  </a:txBody>
                  <a:tcPr marT="121900" marB="121900" marR="121900" marL="121900">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528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Boosting : AdaBoost (5 top features)</a:t>
                      </a:r>
                      <a:endParaRPr sz="1700" u="none" cap="none" strike="noStrike"/>
                    </a:p>
                  </a:txBody>
                  <a:tcPr marT="121900" marB="121900" marR="121900" marL="121900">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0.93</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0.53</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0.33</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0.41</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Boosting : XGBoost</a:t>
                      </a:r>
                      <a:endParaRPr sz="1700" u="none" cap="none" strike="noStrike"/>
                    </a:p>
                  </a:txBody>
                  <a:tcPr marT="121900" marB="121900" marR="121900" marL="121900">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827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t>Boosting : XGBoost (5 top features)</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2C6FF"/>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lang="en-US" sz="1700" u="none" cap="none" strike="noStrike"/>
                        <a:t>1.0</a:t>
                      </a:r>
                      <a:endParaRPr sz="1700" u="none" cap="none" strike="noStrike"/>
                    </a:p>
                  </a:txBody>
                  <a:tcPr marT="121900" marB="121900" marR="121900" marL="1219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5" name="Google Shape;305;gf90c736642_0_1163"/>
          <p:cNvSpPr txBox="1"/>
          <p:nvPr/>
        </p:nvSpPr>
        <p:spPr>
          <a:xfrm>
            <a:off x="312933" y="4874900"/>
            <a:ext cx="11565900" cy="1416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Roboto"/>
                <a:ea typeface="Roboto"/>
                <a:cs typeface="Roboto"/>
                <a:sym typeface="Roboto"/>
              </a:rPr>
              <a:t>Pendekatan menggunakan model boosting dirasa kurang tepat karena sudah terjadi overfit pada model klasifikasi dasar. </a:t>
            </a:r>
            <a:endParaRPr b="0" i="0" sz="19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Roboto"/>
                <a:ea typeface="Roboto"/>
                <a:cs typeface="Roboto"/>
                <a:sym typeface="Roboto"/>
              </a:rPr>
              <a:t>*5 top feature ['PreferredPropertyStar', 'Age', 'MonthlyIncome', 'DurationOfPitch', 'PitchSatisfactionScore']</a:t>
            </a:r>
            <a:endParaRPr b="0" i="0" sz="19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f90c736642_0_1184"/>
          <p:cNvSpPr txBox="1"/>
          <p:nvPr>
            <p:ph idx="4294967295" type="ctrTitle"/>
          </p:nvPr>
        </p:nvSpPr>
        <p:spPr>
          <a:xfrm>
            <a:off x="1524000" y="1122363"/>
            <a:ext cx="9144000" cy="2387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311" name="Google Shape;311;gf90c736642_0_1184"/>
          <p:cNvSpPr txBox="1"/>
          <p:nvPr>
            <p:ph idx="1" type="subTitle"/>
          </p:nvPr>
        </p:nvSpPr>
        <p:spPr>
          <a:xfrm>
            <a:off x="1524000" y="3602038"/>
            <a:ext cx="9144000" cy="16557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1900"/>
              <a:buNone/>
            </a:pPr>
            <a:r>
              <a:t/>
            </a:r>
            <a:endParaRPr/>
          </a:p>
        </p:txBody>
      </p:sp>
      <p:sp>
        <p:nvSpPr>
          <p:cNvPr id="312" name="Google Shape;312;gf90c736642_0_1184"/>
          <p:cNvSpPr txBox="1"/>
          <p:nvPr>
            <p:ph type="title"/>
          </p:nvPr>
        </p:nvSpPr>
        <p:spPr>
          <a:xfrm>
            <a:off x="838200" y="365125"/>
            <a:ext cx="10515600" cy="13257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t/>
            </a:r>
            <a:endParaRPr/>
          </a:p>
        </p:txBody>
      </p:sp>
      <p:pic>
        <p:nvPicPr>
          <p:cNvPr descr="Image result for agile teamwork" id="313" name="Google Shape;313;gf90c736642_0_1184"/>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314" name="Google Shape;314;gf90c736642_0_1184"/>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gf90c736642_0_1184"/>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316" name="Google Shape;316;gf90c736642_0_1184"/>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317" name="Google Shape;317;gf90c736642_0_1184"/>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318" name="Google Shape;318;gf90c736642_0_1184"/>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319" name="Google Shape;319;gf90c736642_0_1184"/>
          <p:cNvSpPr txBox="1"/>
          <p:nvPr>
            <p:ph idx="1" type="subTitle"/>
          </p:nvPr>
        </p:nvSpPr>
        <p:spPr>
          <a:xfrm>
            <a:off x="337867" y="942000"/>
            <a:ext cx="11029200" cy="4974000"/>
          </a:xfrm>
          <a:prstGeom prst="rect">
            <a:avLst/>
          </a:prstGeom>
          <a:noFill/>
          <a:ln cap="flat" cmpd="sng" w="9525">
            <a:solidFill>
              <a:srgbClr val="212121"/>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900"/>
              <a:buNone/>
            </a:pPr>
            <a:r>
              <a:rPr lang="en-US" sz="2000">
                <a:solidFill>
                  <a:srgbClr val="212121"/>
                </a:solidFill>
              </a:rPr>
              <a:t>Pada model machine learning yang diterapkan, evaluasi yang dijadikan fokus utama adalah </a:t>
            </a:r>
            <a:r>
              <a:rPr i="1" lang="en-US" sz="2000">
                <a:solidFill>
                  <a:srgbClr val="212121"/>
                </a:solidFill>
              </a:rPr>
              <a:t>Recall</a:t>
            </a:r>
            <a:r>
              <a:rPr lang="en-US" sz="2000">
                <a:solidFill>
                  <a:srgbClr val="212121"/>
                </a:solidFill>
              </a:rPr>
              <a:t>. </a:t>
            </a:r>
            <a:endParaRPr sz="2000">
              <a:solidFill>
                <a:srgbClr val="212121"/>
              </a:solidFill>
            </a:endParaRPr>
          </a:p>
          <a:p>
            <a:pPr indent="0" lvl="0" marL="0" rtl="0" algn="l">
              <a:lnSpc>
                <a:spcPct val="100000"/>
              </a:lnSpc>
              <a:spcBef>
                <a:spcPts val="0"/>
              </a:spcBef>
              <a:spcAft>
                <a:spcPts val="0"/>
              </a:spcAft>
              <a:buSzPts val="1900"/>
              <a:buNone/>
            </a:pPr>
            <a:r>
              <a:t/>
            </a:r>
            <a:endParaRPr sz="2000">
              <a:solidFill>
                <a:srgbClr val="212121"/>
              </a:solidFill>
            </a:endParaRPr>
          </a:p>
          <a:p>
            <a:pPr indent="0" lvl="0" marL="0" rtl="0" algn="l">
              <a:lnSpc>
                <a:spcPct val="100000"/>
              </a:lnSpc>
              <a:spcBef>
                <a:spcPts val="0"/>
              </a:spcBef>
              <a:spcAft>
                <a:spcPts val="0"/>
              </a:spcAft>
              <a:buSzPts val="1900"/>
              <a:buNone/>
            </a:pPr>
            <a:r>
              <a:rPr i="1" lang="en-US" sz="2000">
                <a:solidFill>
                  <a:srgbClr val="212121"/>
                </a:solidFill>
              </a:rPr>
              <a:t>Recall</a:t>
            </a:r>
            <a:r>
              <a:rPr lang="en-US" sz="2000">
                <a:solidFill>
                  <a:srgbClr val="212121"/>
                </a:solidFill>
              </a:rPr>
              <a:t> dapat didefinisikan sebagai rasio dari jumlah total contoh positif yang diklasifikasikan bernilai benar dibagi dengan jumlah total contoh positif. High Recall menunjukkan kelas dikenali dengan baik (FN rendah). </a:t>
            </a:r>
            <a:endParaRPr sz="2000">
              <a:solidFill>
                <a:srgbClr val="212121"/>
              </a:solidFill>
            </a:endParaRPr>
          </a:p>
          <a:p>
            <a:pPr indent="0" lvl="0" marL="0" rtl="0" algn="l">
              <a:lnSpc>
                <a:spcPct val="100000"/>
              </a:lnSpc>
              <a:spcBef>
                <a:spcPts val="0"/>
              </a:spcBef>
              <a:spcAft>
                <a:spcPts val="0"/>
              </a:spcAft>
              <a:buSzPts val="1900"/>
              <a:buNone/>
            </a:pPr>
            <a:r>
              <a:t/>
            </a:r>
            <a:endParaRPr sz="2000">
              <a:solidFill>
                <a:srgbClr val="212121"/>
              </a:solidFill>
            </a:endParaRPr>
          </a:p>
          <a:p>
            <a:pPr indent="0" lvl="0" marL="0" rtl="0" algn="l">
              <a:lnSpc>
                <a:spcPct val="100000"/>
              </a:lnSpc>
              <a:spcBef>
                <a:spcPts val="0"/>
              </a:spcBef>
              <a:spcAft>
                <a:spcPts val="0"/>
              </a:spcAft>
              <a:buSzPts val="1900"/>
              <a:buNone/>
            </a:pPr>
            <a:r>
              <a:rPr lang="en-US" sz="2000">
                <a:solidFill>
                  <a:srgbClr val="212121"/>
                </a:solidFill>
              </a:rPr>
              <a:t>Dikarenakan kita mencari customer yang memiliki High Chance untuk membeli produk yang akan diluncurkan sehingga kita menggunakan Recall.</a:t>
            </a:r>
            <a:endParaRPr sz="2000">
              <a:solidFill>
                <a:srgbClr val="212121"/>
              </a:solidFill>
            </a:endParaRPr>
          </a:p>
          <a:p>
            <a:pPr indent="0" lvl="0" marL="0" rtl="0" algn="l">
              <a:lnSpc>
                <a:spcPct val="100000"/>
              </a:lnSpc>
              <a:spcBef>
                <a:spcPts val="0"/>
              </a:spcBef>
              <a:spcAft>
                <a:spcPts val="0"/>
              </a:spcAft>
              <a:buSzPts val="1900"/>
              <a:buNone/>
            </a:pPr>
            <a:r>
              <a:t/>
            </a:r>
            <a:endParaRPr sz="2000">
              <a:solidFill>
                <a:srgbClr val="212121"/>
              </a:solidFill>
            </a:endParaRPr>
          </a:p>
          <a:p>
            <a:pPr indent="0" lvl="0" marL="0" rtl="0" algn="l">
              <a:lnSpc>
                <a:spcPct val="100000"/>
              </a:lnSpc>
              <a:spcBef>
                <a:spcPts val="0"/>
              </a:spcBef>
              <a:spcAft>
                <a:spcPts val="0"/>
              </a:spcAft>
              <a:buSzPts val="1900"/>
              <a:buNone/>
            </a:pPr>
            <a:r>
              <a:rPr lang="en-US" sz="2000">
                <a:solidFill>
                  <a:srgbClr val="212121"/>
                </a:solidFill>
              </a:rPr>
              <a:t>Sehingga model yang akan digunakan adalah Random Forest dengan 5 fitur paling penting dikarenakan model tersebut memiliki nilai rata rata evaluasi tertinggi, recall yang tinggi (0.81) dan tidak overfit.</a:t>
            </a:r>
            <a:endParaRPr sz="2000">
              <a:solidFill>
                <a:srgbClr val="212121"/>
              </a:solidFill>
            </a:endParaRPr>
          </a:p>
          <a:p>
            <a:pPr indent="0" lvl="0" marL="0" rtl="0" algn="l">
              <a:lnSpc>
                <a:spcPct val="100000"/>
              </a:lnSpc>
              <a:spcBef>
                <a:spcPts val="0"/>
              </a:spcBef>
              <a:spcAft>
                <a:spcPts val="0"/>
              </a:spcAft>
              <a:buSzPts val="1900"/>
              <a:buNone/>
            </a:pPr>
            <a:r>
              <a:t/>
            </a:r>
            <a:endParaRPr/>
          </a:p>
          <a:p>
            <a:pPr indent="0" lvl="0" marL="0" rtl="0" algn="l">
              <a:lnSpc>
                <a:spcPct val="100000"/>
              </a:lnSpc>
              <a:spcBef>
                <a:spcPts val="0"/>
              </a:spcBef>
              <a:spcAft>
                <a:spcPts val="0"/>
              </a:spcAft>
              <a:buSzPts val="1900"/>
              <a:buNone/>
            </a:pPr>
            <a:r>
              <a:t/>
            </a:r>
            <a:endParaRPr/>
          </a:p>
          <a:p>
            <a:pPr indent="0" lvl="0" marL="0" rtl="0" algn="l">
              <a:lnSpc>
                <a:spcPct val="218181"/>
              </a:lnSpc>
              <a:spcBef>
                <a:spcPts val="4300"/>
              </a:spcBef>
              <a:spcAft>
                <a:spcPts val="0"/>
              </a:spcAft>
              <a:buSzPts val="1900"/>
              <a:buNone/>
            </a:pPr>
            <a:r>
              <a:t/>
            </a:r>
            <a:endParaRPr sz="21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SzPts val="1900"/>
              <a:buNone/>
            </a:pPr>
            <a:r>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SzPts val="1900"/>
              <a:buNone/>
            </a:pPr>
            <a:r>
              <a:t/>
            </a:r>
            <a:endParaRPr/>
          </a:p>
          <a:p>
            <a:pPr indent="0" lvl="0" marL="609600" rtl="0" algn="l">
              <a:lnSpc>
                <a:spcPct val="100000"/>
              </a:lnSpc>
              <a:spcBef>
                <a:spcPts val="0"/>
              </a:spcBef>
              <a:spcAft>
                <a:spcPts val="0"/>
              </a:spcAft>
              <a:buSzPts val="1900"/>
              <a:buNone/>
            </a:pPr>
            <a:r>
              <a:t/>
            </a:r>
            <a:endParaRPr/>
          </a:p>
        </p:txBody>
      </p:sp>
      <p:sp>
        <p:nvSpPr>
          <p:cNvPr id="320" name="Google Shape;320;gf90c736642_0_1184"/>
          <p:cNvSpPr txBox="1"/>
          <p:nvPr>
            <p:ph type="title"/>
          </p:nvPr>
        </p:nvSpPr>
        <p:spPr>
          <a:xfrm>
            <a:off x="337874" y="74525"/>
            <a:ext cx="9138000" cy="763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700"/>
              <a:buNone/>
            </a:pPr>
            <a:r>
              <a:rPr lang="en-US"/>
              <a:t>Summary</a:t>
            </a:r>
            <a:endParaRPr>
              <a:latin typeface="Paytone One"/>
              <a:ea typeface="Paytone One"/>
              <a:cs typeface="Paytone One"/>
              <a:sym typeface="Paytone One"/>
            </a:endParaRPr>
          </a:p>
        </p:txBody>
      </p:sp>
      <p:pic>
        <p:nvPicPr>
          <p:cNvPr id="321" name="Google Shape;321;gf90c736642_0_1184"/>
          <p:cNvPicPr preferRelativeResize="0"/>
          <p:nvPr/>
        </p:nvPicPr>
        <p:blipFill rotWithShape="1">
          <a:blip r:embed="rId7">
            <a:alphaModFix/>
          </a:blip>
          <a:srcRect b="0" l="0" r="0" t="0"/>
          <a:stretch/>
        </p:blipFill>
        <p:spPr>
          <a:xfrm>
            <a:off x="3327337" y="5013051"/>
            <a:ext cx="5311528" cy="76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Image result for agile teamwork" id="326" name="Google Shape;326;gf90c736642_0_41"/>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327" name="Google Shape;327;gf90c736642_0_41"/>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gf90c736642_0_41"/>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329" name="Google Shape;329;gf90c736642_0_41"/>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330" name="Google Shape;330;gf90c736642_0_41"/>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331" name="Google Shape;331;gf90c736642_0_41"/>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332" name="Google Shape;332;gf90c736642_0_41"/>
          <p:cNvSpPr txBox="1"/>
          <p:nvPr/>
        </p:nvSpPr>
        <p:spPr>
          <a:xfrm>
            <a:off x="0" y="294415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Final Stage  </a:t>
            </a:r>
            <a:endParaRPr b="1" i="0" sz="3200" u="none" cap="none" strike="noStrike">
              <a:solidFill>
                <a:srgbClr val="0198A3"/>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f8fd108aa9_3_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339" name="Google Shape;339;gf8fd108aa9_3_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
        <p:nvSpPr>
          <p:cNvPr id="340" name="Google Shape;340;gf8fd108aa9_3_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341" name="Google Shape;341;gf8fd108aa9_3_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
        <p:nvSpPr>
          <p:cNvPr id="342" name="Google Shape;342;gf8fd108aa9_3_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t/>
            </a:r>
            <a:endParaRPr/>
          </a:p>
        </p:txBody>
      </p:sp>
      <p:pic>
        <p:nvPicPr>
          <p:cNvPr descr="Image result for agile teamwork" id="343" name="Google Shape;343;gf8fd108aa9_3_7"/>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344" name="Google Shape;344;gf8fd108aa9_3_7"/>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gf8fd108aa9_3_7"/>
          <p:cNvSpPr/>
          <p:nvPr/>
        </p:nvSpPr>
        <p:spPr>
          <a:xfrm>
            <a:off x="0" y="0"/>
            <a:ext cx="12188100" cy="6858000"/>
          </a:xfrm>
          <a:prstGeom prst="rect">
            <a:avLst/>
          </a:prstGeom>
          <a:solidFill>
            <a:schemeClr val="lt1">
              <a:alpha val="9569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346" name="Google Shape;346;gf8fd108aa9_3_7"/>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347" name="Google Shape;347;gf8fd108aa9_3_7"/>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348" name="Google Shape;348;gf8fd108aa9_3_7"/>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349" name="Google Shape;349;gf8fd108aa9_3_7"/>
          <p:cNvSpPr txBox="1"/>
          <p:nvPr/>
        </p:nvSpPr>
        <p:spPr>
          <a:xfrm>
            <a:off x="325500" y="1649400"/>
            <a:ext cx="11541000" cy="3559200"/>
          </a:xfrm>
          <a:prstGeom prst="rect">
            <a:avLst/>
          </a:prstGeom>
          <a:noFill/>
          <a:ln>
            <a:noFill/>
          </a:ln>
        </p:spPr>
        <p:txBody>
          <a:bodyPr anchorCtr="0" anchor="t" bIns="91425" lIns="91425" spcFirstLastPara="1" rIns="91425" wrap="square" tIns="91425">
            <a:spAutoFit/>
          </a:bodyPr>
          <a:lstStyle/>
          <a:p>
            <a:pPr indent="457200" lvl="0" marL="0" rtl="0" algn="just">
              <a:lnSpc>
                <a:spcPct val="107916"/>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Trips&amp;Travel di tahun 2020 memiliki dataset sebesar 4888  customer dengan penjualan hanya sebesar 18% karena Random marketing yang tidak sesuai target pasar dan menyebabkan biaya marketing tinggi karena tidak sesuai sasaran dan segmentasi,sehingga team Data melakukan pengolahan dan evaluasi terhadap data untuk menemukan strategi marketing dan penjualan terbaik untuk di aplikasikan di release produk baru yaitu Wellness package, yaitu Mengidentifikasi feature yang mempengaruhi buying decision dan Mengidentifikasi target market paling tepat sasaran dan untuk menaikan customer buying rate menggunakan sistem rekomendasi dengan membuat model. Dan memberikan strategi business dan service</a:t>
            </a:r>
            <a:endParaRPr sz="2500">
              <a:solidFill>
                <a:schemeClr val="lt1"/>
              </a:solidFill>
            </a:endParaRPr>
          </a:p>
          <a:p>
            <a:pPr indent="0" lvl="0" marL="0" rtl="0" algn="l">
              <a:spcBef>
                <a:spcPts val="800"/>
              </a:spcBef>
              <a:spcAft>
                <a:spcPts val="0"/>
              </a:spcAft>
              <a:buNone/>
            </a:pPr>
            <a:r>
              <a:t/>
            </a:r>
            <a:endParaRPr>
              <a:latin typeface="Calibri"/>
              <a:ea typeface="Calibri"/>
              <a:cs typeface="Calibri"/>
              <a:sym typeface="Calibri"/>
            </a:endParaRPr>
          </a:p>
        </p:txBody>
      </p:sp>
      <p:sp>
        <p:nvSpPr>
          <p:cNvPr id="350" name="Google Shape;350;gf8fd108aa9_3_7"/>
          <p:cNvSpPr txBox="1"/>
          <p:nvPr/>
        </p:nvSpPr>
        <p:spPr>
          <a:xfrm>
            <a:off x="0" y="69665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3125"/>
              </a:lnSpc>
              <a:spcBef>
                <a:spcPts val="0"/>
              </a:spcBef>
              <a:spcAft>
                <a:spcPts val="0"/>
              </a:spcAft>
              <a:buClr>
                <a:srgbClr val="000000"/>
              </a:buClr>
              <a:buSzPts val="3200"/>
              <a:buFont typeface="Arial"/>
              <a:buNone/>
            </a:pPr>
            <a:r>
              <a:rPr b="1" lang="en-US" sz="3200">
                <a:solidFill>
                  <a:srgbClr val="0198A3"/>
                </a:solidFill>
                <a:latin typeface="Montserrat"/>
                <a:ea typeface="Montserrat"/>
                <a:cs typeface="Montserrat"/>
                <a:sym typeface="Montserrat"/>
              </a:rPr>
              <a:t>Executive Summary &amp; Recommendation</a:t>
            </a:r>
            <a:endParaRPr b="1" i="0" sz="3200" u="none" cap="none" strike="noStrike">
              <a:solidFill>
                <a:srgbClr val="0198A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mage result for agile teamwork" id="110" name="Google Shape;110;gf90c736642_0_6"/>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11" name="Google Shape;111;gf90c736642_0_6"/>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gf90c736642_0_6"/>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3" name="Google Shape;113;gf90c736642_0_6"/>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14" name="Google Shape;114;gf90c736642_0_6"/>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15" name="Google Shape;115;gf90c736642_0_6"/>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116" name="Google Shape;116;gf90c736642_0_6"/>
          <p:cNvSpPr txBox="1"/>
          <p:nvPr/>
        </p:nvSpPr>
        <p:spPr>
          <a:xfrm>
            <a:off x="0" y="294415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Stage 1 </a:t>
            </a:r>
            <a:endParaRPr b="1" i="0" sz="3200" u="none" cap="none" strike="noStrike">
              <a:solidFill>
                <a:srgbClr val="0198A3"/>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Image result for agile teamwork" id="121" name="Google Shape;121;gf0d6f20ec0_1_13"/>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22" name="Google Shape;122;gf0d6f20ec0_1_13"/>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gf0d6f20ec0_1_13"/>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24" name="Google Shape;124;gf0d6f20ec0_1_13"/>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25" name="Google Shape;125;gf0d6f20ec0_1_13"/>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26" name="Google Shape;126;gf0d6f20ec0_1_13"/>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127" name="Google Shape;127;gf0d6f20ec0_1_13"/>
          <p:cNvSpPr txBox="1"/>
          <p:nvPr/>
        </p:nvSpPr>
        <p:spPr>
          <a:xfrm>
            <a:off x="1041713" y="653047"/>
            <a:ext cx="10533000" cy="5167200"/>
          </a:xfrm>
          <a:prstGeom prst="rect">
            <a:avLst/>
          </a:prstGeom>
          <a:noFill/>
          <a:ln>
            <a:noFill/>
          </a:ln>
        </p:spPr>
        <p:txBody>
          <a:bodyPr anchorCtr="0" anchor="t" bIns="45700" lIns="91425" spcFirstLastPara="1" rIns="91425" wrap="square" tIns="45700">
            <a:noAutofit/>
          </a:bodyPr>
          <a:lstStyle/>
          <a:p>
            <a:pPr indent="0" lvl="0" marL="0" marR="0" rtl="0" algn="l">
              <a:lnSpc>
                <a:spcPct val="165000"/>
              </a:lnSpc>
              <a:spcBef>
                <a:spcPts val="0"/>
              </a:spcBef>
              <a:spcAft>
                <a:spcPts val="0"/>
              </a:spcAft>
              <a:buClr>
                <a:srgbClr val="000000"/>
              </a:buClr>
              <a:buSzPts val="2000"/>
              <a:buFont typeface="Arial"/>
              <a:buNone/>
            </a:pPr>
            <a:r>
              <a:rPr b="0" i="0" lang="en-US" sz="2000" u="none" cap="none" strike="noStrike">
                <a:solidFill>
                  <a:schemeClr val="dk1"/>
                </a:solidFill>
                <a:latin typeface="Dosis"/>
                <a:ea typeface="Dosis"/>
                <a:cs typeface="Dosis"/>
                <a:sym typeface="Dosis"/>
              </a:rPr>
              <a:t>DATA VISUALISASI</a:t>
            </a:r>
            <a:endParaRPr b="0" i="0" sz="1400" u="none" cap="none" strike="noStrike">
              <a:solidFill>
                <a:srgbClr val="000000"/>
              </a:solidFill>
              <a:latin typeface="Arial"/>
              <a:ea typeface="Arial"/>
              <a:cs typeface="Arial"/>
              <a:sym typeface="Arial"/>
            </a:endParaRPr>
          </a:p>
        </p:txBody>
      </p:sp>
      <p:sp>
        <p:nvSpPr>
          <p:cNvPr id="128" name="Google Shape;128;gf0d6f20ec0_1_13"/>
          <p:cNvSpPr txBox="1"/>
          <p:nvPr/>
        </p:nvSpPr>
        <p:spPr>
          <a:xfrm>
            <a:off x="1041720" y="101717"/>
            <a:ext cx="73524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Pre-processing </a:t>
            </a:r>
            <a:endParaRPr b="1" i="0" sz="3200" u="none" cap="none" strike="noStrike">
              <a:solidFill>
                <a:srgbClr val="0198A3"/>
              </a:solidFill>
              <a:latin typeface="Montserrat"/>
              <a:ea typeface="Montserrat"/>
              <a:cs typeface="Montserrat"/>
              <a:sym typeface="Montserrat"/>
            </a:endParaRPr>
          </a:p>
        </p:txBody>
      </p:sp>
      <p:pic>
        <p:nvPicPr>
          <p:cNvPr id="129" name="Google Shape;129;gf0d6f20ec0_1_13"/>
          <p:cNvPicPr preferRelativeResize="0"/>
          <p:nvPr/>
        </p:nvPicPr>
        <p:blipFill rotWithShape="1">
          <a:blip r:embed="rId7">
            <a:alphaModFix/>
          </a:blip>
          <a:srcRect b="0" l="0" r="0" t="0"/>
          <a:stretch/>
        </p:blipFill>
        <p:spPr>
          <a:xfrm>
            <a:off x="513250" y="1218175"/>
            <a:ext cx="2810050" cy="3364325"/>
          </a:xfrm>
          <a:prstGeom prst="rect">
            <a:avLst/>
          </a:prstGeom>
          <a:noFill/>
          <a:ln>
            <a:noFill/>
          </a:ln>
        </p:spPr>
      </p:pic>
      <p:pic>
        <p:nvPicPr>
          <p:cNvPr id="130" name="Google Shape;130;gf0d6f20ec0_1_13"/>
          <p:cNvPicPr preferRelativeResize="0"/>
          <p:nvPr/>
        </p:nvPicPr>
        <p:blipFill rotWithShape="1">
          <a:blip r:embed="rId8">
            <a:alphaModFix/>
          </a:blip>
          <a:srcRect b="0" l="0" r="0" t="0"/>
          <a:stretch/>
        </p:blipFill>
        <p:spPr>
          <a:xfrm>
            <a:off x="4368050" y="1155025"/>
            <a:ext cx="3100600" cy="3301575"/>
          </a:xfrm>
          <a:prstGeom prst="rect">
            <a:avLst/>
          </a:prstGeom>
          <a:noFill/>
          <a:ln>
            <a:noFill/>
          </a:ln>
        </p:spPr>
      </p:pic>
      <p:pic>
        <p:nvPicPr>
          <p:cNvPr id="131" name="Google Shape;131;gf0d6f20ec0_1_13"/>
          <p:cNvPicPr preferRelativeResize="0"/>
          <p:nvPr/>
        </p:nvPicPr>
        <p:blipFill rotWithShape="1">
          <a:blip r:embed="rId9">
            <a:alphaModFix/>
          </a:blip>
          <a:srcRect b="0" l="0" r="0" t="0"/>
          <a:stretch/>
        </p:blipFill>
        <p:spPr>
          <a:xfrm>
            <a:off x="8624150" y="1218175"/>
            <a:ext cx="2950575" cy="3301575"/>
          </a:xfrm>
          <a:prstGeom prst="rect">
            <a:avLst/>
          </a:prstGeom>
          <a:noFill/>
          <a:ln>
            <a:noFill/>
          </a:ln>
        </p:spPr>
      </p:pic>
      <p:pic>
        <p:nvPicPr>
          <p:cNvPr id="132" name="Google Shape;132;gf0d6f20ec0_1_13"/>
          <p:cNvPicPr preferRelativeResize="0"/>
          <p:nvPr/>
        </p:nvPicPr>
        <p:blipFill rotWithShape="1">
          <a:blip r:embed="rId10">
            <a:alphaModFix/>
          </a:blip>
          <a:srcRect b="0" l="0" r="0" t="0"/>
          <a:stretch/>
        </p:blipFill>
        <p:spPr>
          <a:xfrm>
            <a:off x="3153138" y="4582500"/>
            <a:ext cx="5530426" cy="2262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Image result for agile teamwork" id="137" name="Google Shape;137;gcf82d40dce_0_37"/>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38" name="Google Shape;138;gcf82d40dce_0_37"/>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cf82d40dce_0_37"/>
          <p:cNvSpPr/>
          <p:nvPr/>
        </p:nvSpPr>
        <p:spPr>
          <a:xfrm>
            <a:off x="0" y="0"/>
            <a:ext cx="12188099" cy="6858000"/>
          </a:xfrm>
          <a:prstGeom prst="rect">
            <a:avLst/>
          </a:prstGeom>
          <a:solidFill>
            <a:schemeClr val="lt1">
              <a:alpha val="9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building&#10;&#10;Description automatically generated" id="140" name="Google Shape;140;gcf82d40dce_0_37"/>
          <p:cNvPicPr preferRelativeResize="0"/>
          <p:nvPr/>
        </p:nvPicPr>
        <p:blipFill rotWithShape="1">
          <a:blip r:embed="rId4">
            <a:alphaModFix amt="15000"/>
          </a:blip>
          <a:srcRect b="0" l="0" r="0" t="0"/>
          <a:stretch/>
        </p:blipFill>
        <p:spPr>
          <a:xfrm rot="2019490">
            <a:off x="5355003" y="581628"/>
            <a:ext cx="6309026" cy="6309026"/>
          </a:xfrm>
          <a:prstGeom prst="rect">
            <a:avLst/>
          </a:prstGeom>
          <a:noFill/>
          <a:ln>
            <a:noFill/>
          </a:ln>
        </p:spPr>
      </p:pic>
      <p:pic>
        <p:nvPicPr>
          <p:cNvPr descr="A close up of a logo&#10;&#10;Description automatically generated" id="141" name="Google Shape;141;gcf82d40dce_0_37"/>
          <p:cNvPicPr preferRelativeResize="0"/>
          <p:nvPr/>
        </p:nvPicPr>
        <p:blipFill rotWithShape="1">
          <a:blip r:embed="rId5">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42" name="Google Shape;142;gcf82d40dce_0_37"/>
          <p:cNvPicPr preferRelativeResize="0"/>
          <p:nvPr/>
        </p:nvPicPr>
        <p:blipFill rotWithShape="1">
          <a:blip r:embed="rId6">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43" name="Google Shape;143;gcf82d40dce_0_37"/>
          <p:cNvPicPr preferRelativeResize="0"/>
          <p:nvPr/>
        </p:nvPicPr>
        <p:blipFill rotWithShape="1">
          <a:blip r:embed="rId7">
            <a:alphaModFix/>
          </a:blip>
          <a:srcRect b="0" l="0" r="0" t="0"/>
          <a:stretch/>
        </p:blipFill>
        <p:spPr>
          <a:xfrm>
            <a:off x="10863470" y="-1"/>
            <a:ext cx="1268910" cy="527648"/>
          </a:xfrm>
          <a:prstGeom prst="rect">
            <a:avLst/>
          </a:prstGeom>
          <a:noFill/>
          <a:ln>
            <a:noFill/>
          </a:ln>
        </p:spPr>
      </p:pic>
      <p:sp>
        <p:nvSpPr>
          <p:cNvPr id="144" name="Google Shape;144;gcf82d40dce_0_37"/>
          <p:cNvSpPr txBox="1"/>
          <p:nvPr/>
        </p:nvSpPr>
        <p:spPr>
          <a:xfrm>
            <a:off x="1041713" y="653047"/>
            <a:ext cx="10533000" cy="5167200"/>
          </a:xfrm>
          <a:prstGeom prst="rect">
            <a:avLst/>
          </a:prstGeom>
          <a:noFill/>
          <a:ln>
            <a:noFill/>
          </a:ln>
        </p:spPr>
        <p:txBody>
          <a:bodyPr anchorCtr="0" anchor="t" bIns="45700" lIns="91425" spcFirstLastPara="1" rIns="91425" wrap="square" tIns="45700">
            <a:noAutofit/>
          </a:bodyPr>
          <a:lstStyle/>
          <a:p>
            <a:pPr indent="0" lvl="0" marL="0" marR="0" rtl="0" algn="l">
              <a:lnSpc>
                <a:spcPct val="165000"/>
              </a:lnSpc>
              <a:spcBef>
                <a:spcPts val="0"/>
              </a:spcBef>
              <a:spcAft>
                <a:spcPts val="0"/>
              </a:spcAft>
              <a:buClr>
                <a:srgbClr val="000000"/>
              </a:buClr>
              <a:buSzPts val="2000"/>
              <a:buFont typeface="Arial"/>
              <a:buNone/>
            </a:pPr>
            <a:r>
              <a:rPr b="0" i="0" lang="en-US" sz="2000" u="none" cap="none" strike="noStrike">
                <a:solidFill>
                  <a:schemeClr val="dk1"/>
                </a:solidFill>
                <a:latin typeface="Dosis"/>
                <a:ea typeface="Dosis"/>
                <a:cs typeface="Dosis"/>
                <a:sym typeface="Dosis"/>
              </a:rPr>
              <a:t>Data Filtering </a:t>
            </a:r>
            <a:endParaRPr b="0" i="0" sz="20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2000"/>
              <a:buFont typeface="Arial"/>
              <a:buNone/>
            </a:pPr>
            <a:r>
              <a:rPr b="0" i="0" lang="en-US" sz="2000" u="none" cap="none" strike="noStrike">
                <a:solidFill>
                  <a:schemeClr val="dk1"/>
                </a:solidFill>
                <a:latin typeface="Dosis"/>
                <a:ea typeface="Dosis"/>
                <a:cs typeface="Dosis"/>
                <a:sym typeface="Dosis"/>
              </a:rPr>
              <a:t>The feature that will be needed to build machine learning model are:</a:t>
            </a:r>
            <a:endParaRPr b="0" i="0" sz="2000" u="none" cap="none" strike="noStrike">
              <a:solidFill>
                <a:schemeClr val="dk1"/>
              </a:solidFill>
              <a:latin typeface="Dosis"/>
              <a:ea typeface="Dosis"/>
              <a:cs typeface="Dosis"/>
              <a:sym typeface="Dosis"/>
            </a:endParaRPr>
          </a:p>
        </p:txBody>
      </p:sp>
      <p:sp>
        <p:nvSpPr>
          <p:cNvPr id="145" name="Google Shape;145;gcf82d40dce_0_37"/>
          <p:cNvSpPr txBox="1"/>
          <p:nvPr/>
        </p:nvSpPr>
        <p:spPr>
          <a:xfrm>
            <a:off x="1041720" y="101717"/>
            <a:ext cx="7352400" cy="515400"/>
          </a:xfrm>
          <a:prstGeom prst="rect">
            <a:avLst/>
          </a:prstGeom>
          <a:noFill/>
          <a:ln>
            <a:noFill/>
          </a:ln>
        </p:spPr>
        <p:txBody>
          <a:bodyPr anchorCtr="0" anchor="t" bIns="45700" lIns="91425" spcFirstLastPara="1" rIns="91425" wrap="square" tIns="45700">
            <a:noAutofit/>
          </a:bodyPr>
          <a:lstStyle/>
          <a:p>
            <a:pPr indent="0" lvl="0" marL="0" marR="0" rtl="0" algn="l">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Pre-processing</a:t>
            </a:r>
            <a:endParaRPr b="1" i="0" sz="3200" u="none" cap="none" strike="noStrike">
              <a:solidFill>
                <a:srgbClr val="0198A3"/>
              </a:solidFill>
              <a:latin typeface="Montserrat"/>
              <a:ea typeface="Montserrat"/>
              <a:cs typeface="Montserrat"/>
              <a:sym typeface="Montserrat"/>
            </a:endParaRPr>
          </a:p>
        </p:txBody>
      </p:sp>
      <p:sp>
        <p:nvSpPr>
          <p:cNvPr id="146" name="Google Shape;146;gcf82d40dce_0_37"/>
          <p:cNvSpPr txBox="1"/>
          <p:nvPr/>
        </p:nvSpPr>
        <p:spPr>
          <a:xfrm>
            <a:off x="1122500" y="1592525"/>
            <a:ext cx="50604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Based on the instruction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Designation</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Passport</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Tier City</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Martial status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Occupation</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Monthly income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Age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Preferred  Properties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7" name="Google Shape;147;gcf82d40dce_0_37"/>
          <p:cNvSpPr txBox="1"/>
          <p:nvPr/>
        </p:nvSpPr>
        <p:spPr>
          <a:xfrm>
            <a:off x="6277500" y="1359325"/>
            <a:ext cx="52971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p:txBody>
      </p:sp>
      <p:sp>
        <p:nvSpPr>
          <p:cNvPr id="148" name="Google Shape;148;gcf82d40dce_0_37"/>
          <p:cNvSpPr txBox="1"/>
          <p:nvPr/>
        </p:nvSpPr>
        <p:spPr>
          <a:xfrm>
            <a:off x="3880400" y="1592525"/>
            <a:ext cx="50604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libri"/>
                <a:ea typeface="Calibri"/>
                <a:cs typeface="Calibri"/>
                <a:sym typeface="Calibri"/>
              </a:rPr>
              <a:t>Based on the correlation (above 0.3)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Number Of Followups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Monthly Income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Age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Number Of Person Visiting</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Number Of Children Visiting</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Product Pitched</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Designation</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Product Taken</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9" name="Google Shape;149;gcf82d40dce_0_37"/>
          <p:cNvPicPr preferRelativeResize="0"/>
          <p:nvPr/>
        </p:nvPicPr>
        <p:blipFill rotWithShape="1">
          <a:blip r:embed="rId8">
            <a:alphaModFix/>
          </a:blip>
          <a:srcRect b="0" l="0" r="0" t="0"/>
          <a:stretch/>
        </p:blipFill>
        <p:spPr>
          <a:xfrm>
            <a:off x="6915421" y="1898125"/>
            <a:ext cx="4919954" cy="1059900"/>
          </a:xfrm>
          <a:prstGeom prst="rect">
            <a:avLst/>
          </a:prstGeom>
          <a:noFill/>
          <a:ln>
            <a:noFill/>
          </a:ln>
        </p:spPr>
      </p:pic>
      <p:sp>
        <p:nvSpPr>
          <p:cNvPr id="150" name="Google Shape;150;gcf82d40dce_0_37"/>
          <p:cNvSpPr txBox="1"/>
          <p:nvPr/>
        </p:nvSpPr>
        <p:spPr>
          <a:xfrm>
            <a:off x="1144088" y="3775447"/>
            <a:ext cx="10533000" cy="5167200"/>
          </a:xfrm>
          <a:prstGeom prst="rect">
            <a:avLst/>
          </a:prstGeom>
          <a:noFill/>
          <a:ln>
            <a:noFill/>
          </a:ln>
        </p:spPr>
        <p:txBody>
          <a:bodyPr anchorCtr="0" anchor="t" bIns="45700" lIns="91425" spcFirstLastPara="1" rIns="91425" wrap="square" tIns="45700">
            <a:noAutofit/>
          </a:bodyPr>
          <a:lstStyle/>
          <a:p>
            <a:pPr indent="0" lvl="0" marL="0" marR="0" rtl="0" algn="l">
              <a:lnSpc>
                <a:spcPct val="165000"/>
              </a:lnSpc>
              <a:spcBef>
                <a:spcPts val="0"/>
              </a:spcBef>
              <a:spcAft>
                <a:spcPts val="0"/>
              </a:spcAft>
              <a:buClr>
                <a:srgbClr val="000000"/>
              </a:buClr>
              <a:buSzPts val="2000"/>
              <a:buFont typeface="Arial"/>
              <a:buNone/>
            </a:pPr>
            <a:r>
              <a:rPr b="0" i="0" lang="en-US" sz="2000" u="none" cap="none" strike="noStrike">
                <a:solidFill>
                  <a:schemeClr val="dk1"/>
                </a:solidFill>
                <a:latin typeface="Dosis"/>
                <a:ea typeface="Dosis"/>
                <a:cs typeface="Dosis"/>
                <a:sym typeface="Dosis"/>
              </a:rPr>
              <a:t>Missing values</a:t>
            </a:r>
            <a:endParaRPr b="0" i="0" sz="2000" u="none" cap="none" strike="noStrike">
              <a:solidFill>
                <a:schemeClr val="dk1"/>
              </a:solidFill>
              <a:latin typeface="Dosis"/>
              <a:ea typeface="Dosis"/>
              <a:cs typeface="Dosis"/>
              <a:sym typeface="Dosis"/>
            </a:endParaRPr>
          </a:p>
        </p:txBody>
      </p:sp>
      <p:pic>
        <p:nvPicPr>
          <p:cNvPr id="151" name="Google Shape;151;gcf82d40dce_0_37"/>
          <p:cNvPicPr preferRelativeResize="0"/>
          <p:nvPr/>
        </p:nvPicPr>
        <p:blipFill rotWithShape="1">
          <a:blip r:embed="rId9">
            <a:alphaModFix/>
          </a:blip>
          <a:srcRect b="0" l="0" r="0" t="0"/>
          <a:stretch/>
        </p:blipFill>
        <p:spPr>
          <a:xfrm>
            <a:off x="1292888" y="4236225"/>
            <a:ext cx="2790825" cy="2343150"/>
          </a:xfrm>
          <a:prstGeom prst="rect">
            <a:avLst/>
          </a:prstGeom>
          <a:noFill/>
          <a:ln>
            <a:noFill/>
          </a:ln>
        </p:spPr>
      </p:pic>
      <p:cxnSp>
        <p:nvCxnSpPr>
          <p:cNvPr id="152" name="Google Shape;152;gcf82d40dce_0_37"/>
          <p:cNvCxnSpPr/>
          <p:nvPr/>
        </p:nvCxnSpPr>
        <p:spPr>
          <a:xfrm>
            <a:off x="4333500" y="5346000"/>
            <a:ext cx="1296000" cy="0"/>
          </a:xfrm>
          <a:prstGeom prst="straightConnector1">
            <a:avLst/>
          </a:prstGeom>
          <a:noFill/>
          <a:ln cap="flat" cmpd="sng" w="114300">
            <a:solidFill>
              <a:schemeClr val="dk2"/>
            </a:solidFill>
            <a:prstDash val="solid"/>
            <a:round/>
            <a:headEnd len="sm" w="sm" type="none"/>
            <a:tailEnd len="med" w="med" type="triangle"/>
          </a:ln>
        </p:spPr>
      </p:cxnSp>
      <p:pic>
        <p:nvPicPr>
          <p:cNvPr id="153" name="Google Shape;153;gcf82d40dce_0_37"/>
          <p:cNvPicPr preferRelativeResize="0"/>
          <p:nvPr/>
        </p:nvPicPr>
        <p:blipFill rotWithShape="1">
          <a:blip r:embed="rId10">
            <a:alphaModFix/>
          </a:blip>
          <a:srcRect b="0" l="0" r="0" t="0"/>
          <a:stretch/>
        </p:blipFill>
        <p:spPr>
          <a:xfrm>
            <a:off x="6026550" y="4179075"/>
            <a:ext cx="2781300" cy="2457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mage result for agile teamwork" id="158" name="Google Shape;158;gcf82d40dce_0_26"/>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59" name="Google Shape;159;gcf82d40dce_0_26"/>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cf82d40dce_0_26"/>
          <p:cNvSpPr/>
          <p:nvPr/>
        </p:nvSpPr>
        <p:spPr>
          <a:xfrm>
            <a:off x="0" y="0"/>
            <a:ext cx="12188099" cy="6858000"/>
          </a:xfrm>
          <a:prstGeom prst="rect">
            <a:avLst/>
          </a:prstGeom>
          <a:solidFill>
            <a:schemeClr val="lt1">
              <a:alpha val="9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building&#10;&#10;Description automatically generated" id="161" name="Google Shape;161;gcf82d40dce_0_26"/>
          <p:cNvPicPr preferRelativeResize="0"/>
          <p:nvPr/>
        </p:nvPicPr>
        <p:blipFill rotWithShape="1">
          <a:blip r:embed="rId4">
            <a:alphaModFix amt="15000"/>
          </a:blip>
          <a:srcRect b="0" l="0" r="0" t="0"/>
          <a:stretch/>
        </p:blipFill>
        <p:spPr>
          <a:xfrm rot="2019490">
            <a:off x="5355003" y="595128"/>
            <a:ext cx="6309026" cy="6309026"/>
          </a:xfrm>
          <a:prstGeom prst="rect">
            <a:avLst/>
          </a:prstGeom>
          <a:noFill/>
          <a:ln>
            <a:noFill/>
          </a:ln>
        </p:spPr>
      </p:pic>
      <p:pic>
        <p:nvPicPr>
          <p:cNvPr descr="A close up of a logo&#10;&#10;Description automatically generated" id="162" name="Google Shape;162;gcf82d40dce_0_26"/>
          <p:cNvPicPr preferRelativeResize="0"/>
          <p:nvPr/>
        </p:nvPicPr>
        <p:blipFill rotWithShape="1">
          <a:blip r:embed="rId5">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63" name="Google Shape;163;gcf82d40dce_0_26"/>
          <p:cNvPicPr preferRelativeResize="0"/>
          <p:nvPr/>
        </p:nvPicPr>
        <p:blipFill rotWithShape="1">
          <a:blip r:embed="rId4">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64" name="Google Shape;164;gcf82d40dce_0_26"/>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165" name="Google Shape;165;gcf82d40dce_0_26"/>
          <p:cNvSpPr txBox="1"/>
          <p:nvPr/>
        </p:nvSpPr>
        <p:spPr>
          <a:xfrm>
            <a:off x="316970" y="696662"/>
            <a:ext cx="10533000" cy="4276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65000"/>
              </a:lnSpc>
              <a:spcBef>
                <a:spcPts val="0"/>
              </a:spcBef>
              <a:spcAft>
                <a:spcPts val="0"/>
              </a:spcAft>
              <a:buClr>
                <a:schemeClr val="dk1"/>
              </a:buClr>
              <a:buSzPts val="2000"/>
              <a:buFont typeface="Dosis"/>
              <a:buChar char="-"/>
            </a:pPr>
            <a:r>
              <a:rPr b="0" i="0" lang="en-US" sz="2000" u="none" cap="none" strike="noStrike">
                <a:solidFill>
                  <a:schemeClr val="dk1"/>
                </a:solidFill>
                <a:latin typeface="Dosis"/>
                <a:ea typeface="Dosis"/>
                <a:cs typeface="Dosis"/>
                <a:sym typeface="Dosis"/>
              </a:rPr>
              <a:t>Handling Data Duplication</a:t>
            </a:r>
            <a:endParaRPr b="0" i="0" sz="20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2000"/>
              <a:buFont typeface="Arial"/>
              <a:buNone/>
            </a:pPr>
            <a:r>
              <a:t/>
            </a:r>
            <a:endParaRPr b="0" i="0" sz="2000" u="none" cap="none" strike="noStrike">
              <a:solidFill>
                <a:schemeClr val="dk1"/>
              </a:solidFill>
              <a:latin typeface="Dosis"/>
              <a:ea typeface="Dosis"/>
              <a:cs typeface="Dosis"/>
              <a:sym typeface="Dosis"/>
            </a:endParaRPr>
          </a:p>
        </p:txBody>
      </p:sp>
      <p:sp>
        <p:nvSpPr>
          <p:cNvPr id="166" name="Google Shape;166;gcf82d40dce_0_26"/>
          <p:cNvSpPr txBox="1"/>
          <p:nvPr/>
        </p:nvSpPr>
        <p:spPr>
          <a:xfrm>
            <a:off x="585420" y="181242"/>
            <a:ext cx="7352400" cy="515400"/>
          </a:xfrm>
          <a:prstGeom prst="rect">
            <a:avLst/>
          </a:prstGeom>
          <a:noFill/>
          <a:ln>
            <a:noFill/>
          </a:ln>
        </p:spPr>
        <p:txBody>
          <a:bodyPr anchorCtr="0" anchor="t" bIns="45700" lIns="91425" spcFirstLastPara="1" rIns="91425" wrap="square" tIns="45700">
            <a:noAutofit/>
          </a:bodyPr>
          <a:lstStyle/>
          <a:p>
            <a:pPr indent="0" lvl="0" marL="0" marR="0" rtl="0" algn="l">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Data Cleansing</a:t>
            </a:r>
            <a:endParaRPr b="1" i="0" sz="3200" u="none" cap="none" strike="noStrike">
              <a:solidFill>
                <a:srgbClr val="0198A3"/>
              </a:solidFill>
              <a:latin typeface="Montserrat"/>
              <a:ea typeface="Montserrat"/>
              <a:cs typeface="Montserrat"/>
              <a:sym typeface="Montserrat"/>
            </a:endParaRPr>
          </a:p>
        </p:txBody>
      </p:sp>
      <p:pic>
        <p:nvPicPr>
          <p:cNvPr id="167" name="Google Shape;167;gcf82d40dce_0_26"/>
          <p:cNvPicPr preferRelativeResize="0"/>
          <p:nvPr/>
        </p:nvPicPr>
        <p:blipFill rotWithShape="1">
          <a:blip r:embed="rId7">
            <a:alphaModFix/>
          </a:blip>
          <a:srcRect b="0" l="0" r="0" t="0"/>
          <a:stretch/>
        </p:blipFill>
        <p:spPr>
          <a:xfrm>
            <a:off x="895924" y="1326624"/>
            <a:ext cx="4254476" cy="2460313"/>
          </a:xfrm>
          <a:prstGeom prst="rect">
            <a:avLst/>
          </a:prstGeom>
          <a:noFill/>
          <a:ln>
            <a:noFill/>
          </a:ln>
        </p:spPr>
      </p:pic>
      <p:sp>
        <p:nvSpPr>
          <p:cNvPr id="168" name="Google Shape;168;gcf82d40dce_0_26"/>
          <p:cNvSpPr txBox="1"/>
          <p:nvPr/>
        </p:nvSpPr>
        <p:spPr>
          <a:xfrm>
            <a:off x="6095245" y="791237"/>
            <a:ext cx="10533000" cy="4276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65000"/>
              </a:lnSpc>
              <a:spcBef>
                <a:spcPts val="0"/>
              </a:spcBef>
              <a:spcAft>
                <a:spcPts val="0"/>
              </a:spcAft>
              <a:buClr>
                <a:schemeClr val="dk1"/>
              </a:buClr>
              <a:buSzPts val="2000"/>
              <a:buFont typeface="Dosis"/>
              <a:buChar char="-"/>
            </a:pPr>
            <a:r>
              <a:rPr b="0" i="0" lang="en-US" sz="2000" u="none" cap="none" strike="noStrike">
                <a:solidFill>
                  <a:schemeClr val="dk1"/>
                </a:solidFill>
                <a:latin typeface="Dosis"/>
                <a:ea typeface="Dosis"/>
                <a:cs typeface="Dosis"/>
                <a:sym typeface="Dosis"/>
              </a:rPr>
              <a:t>Handling Data with outlier using Z-Score above 3</a:t>
            </a:r>
            <a:endParaRPr b="0" i="0" sz="20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2000"/>
              <a:buFont typeface="Arial"/>
              <a:buNone/>
            </a:pPr>
            <a:r>
              <a:t/>
            </a:r>
            <a:endParaRPr b="0" i="0" sz="2000" u="none" cap="none" strike="noStrike">
              <a:solidFill>
                <a:schemeClr val="dk1"/>
              </a:solidFill>
              <a:latin typeface="Dosis"/>
              <a:ea typeface="Dosis"/>
              <a:cs typeface="Dosis"/>
              <a:sym typeface="Dosis"/>
            </a:endParaRPr>
          </a:p>
        </p:txBody>
      </p:sp>
      <p:sp>
        <p:nvSpPr>
          <p:cNvPr id="169" name="Google Shape;169;gcf82d40dce_0_26"/>
          <p:cNvSpPr txBox="1"/>
          <p:nvPr/>
        </p:nvSpPr>
        <p:spPr>
          <a:xfrm>
            <a:off x="3108298" y="3846050"/>
            <a:ext cx="5975400" cy="4276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65000"/>
              </a:lnSpc>
              <a:spcBef>
                <a:spcPts val="0"/>
              </a:spcBef>
              <a:spcAft>
                <a:spcPts val="0"/>
              </a:spcAft>
              <a:buClr>
                <a:schemeClr val="dk1"/>
              </a:buClr>
              <a:buSzPts val="2000"/>
              <a:buFont typeface="Dosis"/>
              <a:buChar char="-"/>
            </a:pPr>
            <a:r>
              <a:rPr b="0" i="0" lang="en-US" sz="2000" u="none" cap="none" strike="noStrike">
                <a:solidFill>
                  <a:schemeClr val="dk1"/>
                </a:solidFill>
                <a:latin typeface="Dosis"/>
                <a:ea typeface="Dosis"/>
                <a:cs typeface="Dosis"/>
                <a:sym typeface="Dosis"/>
              </a:rPr>
              <a:t>Generate a Target column based on kaggle instruction</a:t>
            </a:r>
            <a:endParaRPr b="0" i="0" sz="20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2000"/>
              <a:buFont typeface="Arial"/>
              <a:buNone/>
            </a:pPr>
            <a:r>
              <a:t/>
            </a:r>
            <a:endParaRPr b="0" i="0" sz="2000" u="none" cap="none" strike="noStrike">
              <a:solidFill>
                <a:schemeClr val="dk1"/>
              </a:solidFill>
              <a:latin typeface="Dosis"/>
              <a:ea typeface="Dosis"/>
              <a:cs typeface="Dosis"/>
              <a:sym typeface="Dosis"/>
            </a:endParaRPr>
          </a:p>
        </p:txBody>
      </p:sp>
      <p:pic>
        <p:nvPicPr>
          <p:cNvPr id="170" name="Google Shape;170;gcf82d40dce_0_26"/>
          <p:cNvPicPr preferRelativeResize="0"/>
          <p:nvPr/>
        </p:nvPicPr>
        <p:blipFill rotWithShape="1">
          <a:blip r:embed="rId8">
            <a:alphaModFix/>
          </a:blip>
          <a:srcRect b="0" l="0" r="0" t="0"/>
          <a:stretch/>
        </p:blipFill>
        <p:spPr>
          <a:xfrm>
            <a:off x="1080464" y="4315850"/>
            <a:ext cx="10003579" cy="2015650"/>
          </a:xfrm>
          <a:prstGeom prst="rect">
            <a:avLst/>
          </a:prstGeom>
          <a:noFill/>
          <a:ln>
            <a:noFill/>
          </a:ln>
        </p:spPr>
      </p:pic>
      <p:pic>
        <p:nvPicPr>
          <p:cNvPr id="171" name="Google Shape;171;gcf82d40dce_0_26"/>
          <p:cNvPicPr preferRelativeResize="0"/>
          <p:nvPr/>
        </p:nvPicPr>
        <p:blipFill rotWithShape="1">
          <a:blip r:embed="rId9">
            <a:alphaModFix/>
          </a:blip>
          <a:srcRect b="0" l="0" r="0" t="0"/>
          <a:stretch/>
        </p:blipFill>
        <p:spPr>
          <a:xfrm>
            <a:off x="5593350" y="1368375"/>
            <a:ext cx="6264689" cy="2376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Image result for agile teamwork" id="176" name="Google Shape;176;gcf82d40dce_0_15"/>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77" name="Google Shape;177;gcf82d40dce_0_15"/>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cf82d40dce_0_15"/>
          <p:cNvSpPr/>
          <p:nvPr/>
        </p:nvSpPr>
        <p:spPr>
          <a:xfrm>
            <a:off x="0" y="0"/>
            <a:ext cx="12188099" cy="6858000"/>
          </a:xfrm>
          <a:prstGeom prst="rect">
            <a:avLst/>
          </a:prstGeom>
          <a:solidFill>
            <a:schemeClr val="lt1">
              <a:alpha val="9647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79" name="Google Shape;179;gcf82d40dce_0_15"/>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80" name="Google Shape;180;gcf82d40dce_0_15"/>
          <p:cNvPicPr preferRelativeResize="0"/>
          <p:nvPr/>
        </p:nvPicPr>
        <p:blipFill rotWithShape="1">
          <a:blip r:embed="rId5">
            <a:alphaModFix amt="15000"/>
          </a:blip>
          <a:srcRect b="0" l="0" r="0" t="0"/>
          <a:stretch/>
        </p:blipFill>
        <p:spPr>
          <a:xfrm rot="2019490">
            <a:off x="5355003" y="595128"/>
            <a:ext cx="6309026" cy="6309026"/>
          </a:xfrm>
          <a:prstGeom prst="rect">
            <a:avLst/>
          </a:prstGeom>
          <a:noFill/>
          <a:ln>
            <a:noFill/>
          </a:ln>
        </p:spPr>
      </p:pic>
      <p:pic>
        <p:nvPicPr>
          <p:cNvPr descr="A picture containing building&#10;&#10;Description automatically generated" id="181" name="Google Shape;181;gcf82d40dce_0_15"/>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82" name="Google Shape;182;gcf82d40dce_0_15"/>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183" name="Google Shape;183;gcf82d40dce_0_15"/>
          <p:cNvSpPr txBox="1"/>
          <p:nvPr/>
        </p:nvSpPr>
        <p:spPr>
          <a:xfrm>
            <a:off x="959101" y="85200"/>
            <a:ext cx="8830200" cy="515400"/>
          </a:xfrm>
          <a:prstGeom prst="rect">
            <a:avLst/>
          </a:prstGeom>
          <a:noFill/>
          <a:ln>
            <a:noFill/>
          </a:ln>
        </p:spPr>
        <p:txBody>
          <a:bodyPr anchorCtr="0" anchor="t" bIns="45700" lIns="91425" spcFirstLastPara="1" rIns="91425" wrap="square" tIns="45700">
            <a:noAutofit/>
          </a:bodyPr>
          <a:lstStyle/>
          <a:p>
            <a:pPr indent="0" lvl="0" marL="0" marR="0" rtl="0" algn="l">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Pre-processing (Feature Encoding)</a:t>
            </a:r>
            <a:endParaRPr b="1" i="0" sz="3200" u="none" cap="none" strike="noStrike">
              <a:solidFill>
                <a:srgbClr val="0198A3"/>
              </a:solidFill>
              <a:latin typeface="Montserrat"/>
              <a:ea typeface="Montserrat"/>
              <a:cs typeface="Montserrat"/>
              <a:sym typeface="Montserrat"/>
            </a:endParaRPr>
          </a:p>
        </p:txBody>
      </p:sp>
      <p:sp>
        <p:nvSpPr>
          <p:cNvPr id="184" name="Google Shape;184;gcf82d40dce_0_15"/>
          <p:cNvSpPr txBox="1"/>
          <p:nvPr/>
        </p:nvSpPr>
        <p:spPr>
          <a:xfrm>
            <a:off x="1035850" y="696638"/>
            <a:ext cx="6727800" cy="2112000"/>
          </a:xfrm>
          <a:prstGeom prst="rect">
            <a:avLst/>
          </a:prstGeom>
          <a:noFill/>
          <a:ln>
            <a:noFill/>
          </a:ln>
        </p:spPr>
        <p:txBody>
          <a:bodyPr anchorCtr="0" anchor="t" bIns="45700" lIns="91425" spcFirstLastPara="1" rIns="91425" wrap="square" tIns="45700">
            <a:noAutofit/>
          </a:bodyPr>
          <a:lstStyle/>
          <a:p>
            <a:pPr indent="0" lvl="0" marL="0" marR="0" rtl="0" algn="l">
              <a:lnSpc>
                <a:spcPct val="165000"/>
              </a:lnSpc>
              <a:spcBef>
                <a:spcPts val="0"/>
              </a:spcBef>
              <a:spcAft>
                <a:spcPts val="0"/>
              </a:spcAft>
              <a:buClr>
                <a:srgbClr val="000000"/>
              </a:buClr>
              <a:buSzPts val="1900"/>
              <a:buFont typeface="Arial"/>
              <a:buNone/>
            </a:pPr>
            <a:r>
              <a:rPr b="0" i="0" lang="en-US" sz="1900" u="none" cap="none" strike="noStrike">
                <a:solidFill>
                  <a:schemeClr val="dk1"/>
                </a:solidFill>
                <a:latin typeface="Dosis"/>
                <a:ea typeface="Dosis"/>
                <a:cs typeface="Dosis"/>
                <a:sym typeface="Dosis"/>
              </a:rPr>
              <a:t>One hot encoding for categorical data</a:t>
            </a:r>
            <a:endParaRPr b="0" i="0" sz="19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45720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p:txBody>
      </p:sp>
      <p:pic>
        <p:nvPicPr>
          <p:cNvPr id="185" name="Google Shape;185;gcf82d40dce_0_15"/>
          <p:cNvPicPr preferRelativeResize="0"/>
          <p:nvPr/>
        </p:nvPicPr>
        <p:blipFill rotWithShape="1">
          <a:blip r:embed="rId7">
            <a:alphaModFix/>
          </a:blip>
          <a:srcRect b="0" l="0" r="0" t="0"/>
          <a:stretch/>
        </p:blipFill>
        <p:spPr>
          <a:xfrm>
            <a:off x="1085788" y="1321587"/>
            <a:ext cx="10016566" cy="2880762"/>
          </a:xfrm>
          <a:prstGeom prst="rect">
            <a:avLst/>
          </a:prstGeom>
          <a:noFill/>
          <a:ln>
            <a:noFill/>
          </a:ln>
        </p:spPr>
      </p:pic>
      <p:sp>
        <p:nvSpPr>
          <p:cNvPr id="186" name="Google Shape;186;gcf82d40dce_0_15"/>
          <p:cNvSpPr txBox="1"/>
          <p:nvPr/>
        </p:nvSpPr>
        <p:spPr>
          <a:xfrm>
            <a:off x="1521850" y="4923325"/>
            <a:ext cx="26136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65000"/>
              </a:lnSpc>
              <a:spcBef>
                <a:spcPts val="0"/>
              </a:spcBef>
              <a:spcAft>
                <a:spcPts val="0"/>
              </a:spcAft>
              <a:buClr>
                <a:srgbClr val="000000"/>
              </a:buClr>
              <a:buSzPts val="2900"/>
              <a:buFont typeface="Arial"/>
              <a:buNone/>
            </a:pPr>
            <a:r>
              <a:rPr b="0" i="0" lang="en-US" sz="2900" u="none" cap="none" strike="noStrike">
                <a:solidFill>
                  <a:schemeClr val="dk1"/>
                </a:solidFill>
                <a:latin typeface="Dosis"/>
                <a:ea typeface="Dosis"/>
                <a:cs typeface="Dosis"/>
                <a:sym typeface="Dosis"/>
              </a:rPr>
              <a:t>Class Balancing using SMOTE</a:t>
            </a:r>
            <a:endParaRPr b="0" i="0" sz="29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45720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a:p>
            <a:pPr indent="0" lvl="0" marL="0" marR="0" rtl="0" algn="l">
              <a:lnSpc>
                <a:spcPct val="165000"/>
              </a:lnSpc>
              <a:spcBef>
                <a:spcPts val="0"/>
              </a:spcBef>
              <a:spcAft>
                <a:spcPts val="0"/>
              </a:spcAft>
              <a:buClr>
                <a:srgbClr val="000000"/>
              </a:buClr>
              <a:buSzPts val="1500"/>
              <a:buFont typeface="Arial"/>
              <a:buNone/>
            </a:pPr>
            <a:r>
              <a:t/>
            </a:r>
            <a:endParaRPr b="0" i="0" sz="1500" u="none" cap="none" strike="noStrike">
              <a:solidFill>
                <a:schemeClr val="dk1"/>
              </a:solidFill>
              <a:latin typeface="Dosis"/>
              <a:ea typeface="Dosis"/>
              <a:cs typeface="Dosis"/>
              <a:sym typeface="Dosis"/>
            </a:endParaRPr>
          </a:p>
        </p:txBody>
      </p:sp>
      <p:pic>
        <p:nvPicPr>
          <p:cNvPr id="187" name="Google Shape;187;gcf82d40dce_0_15"/>
          <p:cNvPicPr preferRelativeResize="0"/>
          <p:nvPr/>
        </p:nvPicPr>
        <p:blipFill rotWithShape="1">
          <a:blip r:embed="rId8">
            <a:alphaModFix/>
          </a:blip>
          <a:srcRect b="0" l="0" r="0" t="0"/>
          <a:stretch/>
        </p:blipFill>
        <p:spPr>
          <a:xfrm>
            <a:off x="4406700" y="4449675"/>
            <a:ext cx="5382591" cy="211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Image result for agile teamwork" id="192" name="Google Shape;192;gf90c736642_0_21"/>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193" name="Google Shape;193;gf90c736642_0_21"/>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gf90c736642_0_21"/>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95" name="Google Shape;195;gf90c736642_0_21"/>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196" name="Google Shape;196;gf90c736642_0_21"/>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197" name="Google Shape;197;gf90c736642_0_21"/>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198" name="Google Shape;198;gf90c736642_0_21"/>
          <p:cNvSpPr txBox="1"/>
          <p:nvPr/>
        </p:nvSpPr>
        <p:spPr>
          <a:xfrm>
            <a:off x="0" y="2944150"/>
            <a:ext cx="121920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3125"/>
              </a:lnSpc>
              <a:spcBef>
                <a:spcPts val="0"/>
              </a:spcBef>
              <a:spcAft>
                <a:spcPts val="0"/>
              </a:spcAft>
              <a:buClr>
                <a:srgbClr val="000000"/>
              </a:buClr>
              <a:buSzPts val="3200"/>
              <a:buFont typeface="Arial"/>
              <a:buNone/>
            </a:pPr>
            <a:r>
              <a:rPr b="1" i="0" lang="en-US" sz="3200" u="none" cap="none" strike="noStrike">
                <a:solidFill>
                  <a:srgbClr val="0198A3"/>
                </a:solidFill>
                <a:latin typeface="Montserrat"/>
                <a:ea typeface="Montserrat"/>
                <a:cs typeface="Montserrat"/>
                <a:sym typeface="Montserrat"/>
              </a:rPr>
              <a:t>Stage 2 </a:t>
            </a:r>
            <a:endParaRPr b="1" i="0" sz="3200" u="none" cap="none" strike="noStrike">
              <a:solidFill>
                <a:srgbClr val="0198A3"/>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Image result for agile teamwork" id="203" name="Google Shape;203;gf90c736642_0_57"/>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04" name="Google Shape;204;gf90c736642_0_57"/>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f90c736642_0_57"/>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06" name="Google Shape;206;gf90c736642_0_57"/>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07" name="Google Shape;207;gf90c736642_0_57"/>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08" name="Google Shape;208;gf90c736642_0_57"/>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209" name="Google Shape;209;gf90c736642_0_57"/>
          <p:cNvSpPr txBox="1"/>
          <p:nvPr/>
        </p:nvSpPr>
        <p:spPr>
          <a:xfrm>
            <a:off x="2102667" y="-94133"/>
            <a:ext cx="5720700" cy="958500"/>
          </a:xfrm>
          <a:prstGeom prst="rect">
            <a:avLst/>
          </a:prstGeom>
          <a:noFill/>
          <a:ln>
            <a:noFill/>
          </a:ln>
        </p:spPr>
        <p:txBody>
          <a:bodyPr anchorCtr="0" anchor="b" bIns="60925" lIns="0" spcFirstLastPara="1" rIns="121900" wrap="square" tIns="60925">
            <a:normAutofit/>
          </a:bodyPr>
          <a:lstStyle/>
          <a:p>
            <a:pPr indent="0" lvl="0" marL="0" marR="0" rtl="0" algn="l">
              <a:lnSpc>
                <a:spcPct val="90000"/>
              </a:lnSpc>
              <a:spcBef>
                <a:spcPts val="0"/>
              </a:spcBef>
              <a:spcAft>
                <a:spcPts val="0"/>
              </a:spcAft>
              <a:buClr>
                <a:srgbClr val="000000"/>
              </a:buClr>
              <a:buSzPts val="1100"/>
              <a:buFont typeface="Arial"/>
              <a:buNone/>
            </a:pPr>
            <a:r>
              <a:rPr b="1" i="0" lang="en-US" sz="3600" u="none" cap="none" strike="noStrike">
                <a:solidFill>
                  <a:srgbClr val="FF8C9A"/>
                </a:solidFill>
                <a:latin typeface="Fredoka One"/>
                <a:ea typeface="Fredoka One"/>
                <a:cs typeface="Fredoka One"/>
                <a:sym typeface="Fredoka One"/>
              </a:rPr>
              <a:t>Outlier &amp; Distribusi</a:t>
            </a:r>
            <a:endParaRPr b="1" i="0" sz="3600" u="none" cap="none" strike="noStrike">
              <a:solidFill>
                <a:srgbClr val="FF8C9A"/>
              </a:solidFill>
              <a:latin typeface="Fredoka One"/>
              <a:ea typeface="Fredoka One"/>
              <a:cs typeface="Fredoka One"/>
              <a:sym typeface="Fredoka One"/>
            </a:endParaRPr>
          </a:p>
        </p:txBody>
      </p:sp>
      <p:sp>
        <p:nvSpPr>
          <p:cNvPr id="210" name="Google Shape;210;gf90c736642_0_57"/>
          <p:cNvSpPr txBox="1"/>
          <p:nvPr/>
        </p:nvSpPr>
        <p:spPr>
          <a:xfrm>
            <a:off x="6281133" y="6067833"/>
            <a:ext cx="5329200" cy="1393500"/>
          </a:xfrm>
          <a:prstGeom prst="rect">
            <a:avLst/>
          </a:prstGeom>
          <a:noFill/>
          <a:ln>
            <a:noFill/>
          </a:ln>
        </p:spPr>
        <p:txBody>
          <a:bodyPr anchorCtr="0" anchor="t" bIns="60925" lIns="0" spcFirstLastPara="1" rIns="121900" wrap="square" tIns="60925">
            <a:normAutofit/>
          </a:bodyPr>
          <a:lstStyle/>
          <a:p>
            <a:pPr indent="0" lvl="0" marL="60960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Gill Sans"/>
              <a:ea typeface="Gill Sans"/>
              <a:cs typeface="Gill Sans"/>
              <a:sym typeface="Gill Sans"/>
            </a:endParaRPr>
          </a:p>
        </p:txBody>
      </p:sp>
      <p:pic>
        <p:nvPicPr>
          <p:cNvPr id="211" name="Google Shape;211;gf90c736642_0_57"/>
          <p:cNvPicPr preferRelativeResize="0"/>
          <p:nvPr/>
        </p:nvPicPr>
        <p:blipFill rotWithShape="1">
          <a:blip r:embed="rId7">
            <a:alphaModFix/>
          </a:blip>
          <a:srcRect b="0" l="0" r="0" t="0"/>
          <a:stretch/>
        </p:blipFill>
        <p:spPr>
          <a:xfrm>
            <a:off x="4712519" y="1182834"/>
            <a:ext cx="5267795" cy="2765032"/>
          </a:xfrm>
          <a:prstGeom prst="rect">
            <a:avLst/>
          </a:prstGeom>
          <a:noFill/>
          <a:ln>
            <a:noFill/>
          </a:ln>
        </p:spPr>
      </p:pic>
      <p:pic>
        <p:nvPicPr>
          <p:cNvPr id="212" name="Google Shape;212;gf90c736642_0_57"/>
          <p:cNvPicPr preferRelativeResize="0"/>
          <p:nvPr/>
        </p:nvPicPr>
        <p:blipFill rotWithShape="1">
          <a:blip r:embed="rId8">
            <a:alphaModFix/>
          </a:blip>
          <a:srcRect b="0" l="0" r="0" t="0"/>
          <a:stretch/>
        </p:blipFill>
        <p:spPr>
          <a:xfrm>
            <a:off x="4712536" y="3896850"/>
            <a:ext cx="5267793" cy="1066799"/>
          </a:xfrm>
          <a:prstGeom prst="rect">
            <a:avLst/>
          </a:prstGeom>
          <a:noFill/>
          <a:ln>
            <a:noFill/>
          </a:ln>
        </p:spPr>
      </p:pic>
      <p:pic>
        <p:nvPicPr>
          <p:cNvPr id="213" name="Google Shape;213;gf90c736642_0_57"/>
          <p:cNvPicPr preferRelativeResize="0"/>
          <p:nvPr/>
        </p:nvPicPr>
        <p:blipFill rotWithShape="1">
          <a:blip r:embed="rId9">
            <a:alphaModFix/>
          </a:blip>
          <a:srcRect b="0" l="0" r="0" t="0"/>
          <a:stretch/>
        </p:blipFill>
        <p:spPr>
          <a:xfrm>
            <a:off x="715767" y="1245600"/>
            <a:ext cx="3112831" cy="2051162"/>
          </a:xfrm>
          <a:prstGeom prst="rect">
            <a:avLst/>
          </a:prstGeom>
          <a:noFill/>
          <a:ln>
            <a:noFill/>
          </a:ln>
        </p:spPr>
      </p:pic>
      <p:pic>
        <p:nvPicPr>
          <p:cNvPr id="214" name="Google Shape;214;gf90c736642_0_57"/>
          <p:cNvPicPr preferRelativeResize="0"/>
          <p:nvPr/>
        </p:nvPicPr>
        <p:blipFill rotWithShape="1">
          <a:blip r:embed="rId10">
            <a:alphaModFix/>
          </a:blip>
          <a:srcRect b="0" l="0" r="0" t="0"/>
          <a:stretch/>
        </p:blipFill>
        <p:spPr>
          <a:xfrm>
            <a:off x="715767" y="3296763"/>
            <a:ext cx="3112834" cy="2665870"/>
          </a:xfrm>
          <a:prstGeom prst="rect">
            <a:avLst/>
          </a:prstGeom>
          <a:noFill/>
          <a:ln>
            <a:noFill/>
          </a:ln>
        </p:spPr>
      </p:pic>
      <p:sp>
        <p:nvSpPr>
          <p:cNvPr id="215" name="Google Shape;215;gf90c736642_0_57"/>
          <p:cNvSpPr txBox="1"/>
          <p:nvPr/>
        </p:nvSpPr>
        <p:spPr>
          <a:xfrm>
            <a:off x="4508570" y="5225591"/>
            <a:ext cx="6459600" cy="1054200"/>
          </a:xfrm>
          <a:prstGeom prst="rect">
            <a:avLst/>
          </a:prstGeom>
          <a:noFill/>
          <a:ln>
            <a:noFill/>
          </a:ln>
        </p:spPr>
        <p:txBody>
          <a:bodyPr anchorCtr="0" anchor="t" bIns="121900" lIns="121900" spcFirstLastPara="1" rIns="121900" wrap="square" tIns="121900">
            <a:spAutoFit/>
          </a:bodyPr>
          <a:lstStyle/>
          <a:p>
            <a:pPr indent="-438150" lvl="0" marL="609600" marR="0" rtl="0" algn="l">
              <a:lnSpc>
                <a:spcPct val="150000"/>
              </a:lnSpc>
              <a:spcBef>
                <a:spcPts val="0"/>
              </a:spcBef>
              <a:spcAft>
                <a:spcPts val="0"/>
              </a:spcAft>
              <a:buClr>
                <a:schemeClr val="dk1"/>
              </a:buClr>
              <a:buSzPts val="2100"/>
              <a:buFont typeface="Gill Sans"/>
              <a:buChar char="●"/>
            </a:pPr>
            <a:r>
              <a:rPr b="0" i="0" lang="en-US" sz="2100" u="none" cap="none" strike="noStrike">
                <a:solidFill>
                  <a:schemeClr val="dk1"/>
                </a:solidFill>
                <a:latin typeface="Gill Sans"/>
                <a:ea typeface="Gill Sans"/>
                <a:cs typeface="Gill Sans"/>
                <a:sym typeface="Gill Sans"/>
              </a:rPr>
              <a:t>Monthly Income/Pendapatan bulanan memiliki median sekitar 21500. </a:t>
            </a:r>
            <a:endParaRPr b="0" i="0" sz="1900" u="none" cap="none" strike="noStrike">
              <a:solidFill>
                <a:srgbClr val="000000"/>
              </a:solidFill>
              <a:latin typeface="Quicksand Medium"/>
              <a:ea typeface="Quicksand Medium"/>
              <a:cs typeface="Quicksand Medium"/>
              <a:sym typeface="Quicksan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Image result for agile teamwork" id="220" name="Google Shape;220;gf90c736642_0_67"/>
          <p:cNvPicPr preferRelativeResize="0"/>
          <p:nvPr/>
        </p:nvPicPr>
        <p:blipFill rotWithShape="1">
          <a:blip r:embed="rId3">
            <a:alphaModFix/>
          </a:blip>
          <a:srcRect b="15569" l="0" r="0" t="0"/>
          <a:stretch/>
        </p:blipFill>
        <p:spPr>
          <a:xfrm>
            <a:off x="0" y="0"/>
            <a:ext cx="12188140" cy="6857998"/>
          </a:xfrm>
          <a:prstGeom prst="rect">
            <a:avLst/>
          </a:prstGeom>
          <a:noFill/>
          <a:ln>
            <a:noFill/>
          </a:ln>
        </p:spPr>
      </p:pic>
      <p:sp>
        <p:nvSpPr>
          <p:cNvPr id="221" name="Google Shape;221;gf90c736642_0_67"/>
          <p:cNvSpPr/>
          <p:nvPr/>
        </p:nvSpPr>
        <p:spPr>
          <a:xfrm>
            <a:off x="0" y="0"/>
            <a:ext cx="12192000" cy="6858000"/>
          </a:xfrm>
          <a:prstGeom prst="rect">
            <a:avLst/>
          </a:prstGeom>
          <a:solidFill>
            <a:schemeClr val="dk1">
              <a:alpha val="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gf90c736642_0_67"/>
          <p:cNvSpPr/>
          <p:nvPr/>
        </p:nvSpPr>
        <p:spPr>
          <a:xfrm>
            <a:off x="0" y="0"/>
            <a:ext cx="12188099" cy="6858000"/>
          </a:xfrm>
          <a:prstGeom prst="rect">
            <a:avLst/>
          </a:prstGeom>
          <a:solidFill>
            <a:schemeClr val="lt1">
              <a:alpha val="96078"/>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223" name="Google Shape;223;gf90c736642_0_67"/>
          <p:cNvPicPr preferRelativeResize="0"/>
          <p:nvPr/>
        </p:nvPicPr>
        <p:blipFill rotWithShape="1">
          <a:blip r:embed="rId4">
            <a:alphaModFix amt="71000"/>
          </a:blip>
          <a:srcRect b="0" l="0" r="0" t="0"/>
          <a:stretch/>
        </p:blipFill>
        <p:spPr>
          <a:xfrm>
            <a:off x="-13753" y="696642"/>
            <a:ext cx="12192000" cy="5080000"/>
          </a:xfrm>
          <a:prstGeom prst="rect">
            <a:avLst/>
          </a:prstGeom>
          <a:noFill/>
          <a:ln>
            <a:noFill/>
          </a:ln>
        </p:spPr>
      </p:pic>
      <p:pic>
        <p:nvPicPr>
          <p:cNvPr descr="A picture containing building&#10;&#10;Description automatically generated" id="224" name="Google Shape;224;gf90c736642_0_67"/>
          <p:cNvPicPr preferRelativeResize="0"/>
          <p:nvPr/>
        </p:nvPicPr>
        <p:blipFill rotWithShape="1">
          <a:blip r:embed="rId5">
            <a:alphaModFix amt="15000"/>
          </a:blip>
          <a:srcRect b="0" l="0" r="0" t="0"/>
          <a:stretch/>
        </p:blipFill>
        <p:spPr>
          <a:xfrm>
            <a:off x="-480932" y="-433239"/>
            <a:ext cx="1268910" cy="1268910"/>
          </a:xfrm>
          <a:prstGeom prst="rect">
            <a:avLst/>
          </a:prstGeom>
          <a:noFill/>
          <a:ln>
            <a:noFill/>
          </a:ln>
        </p:spPr>
      </p:pic>
      <p:pic>
        <p:nvPicPr>
          <p:cNvPr descr="A picture containing drawing&#10;&#10;Description automatically generated" id="225" name="Google Shape;225;gf90c736642_0_67"/>
          <p:cNvPicPr preferRelativeResize="0"/>
          <p:nvPr/>
        </p:nvPicPr>
        <p:blipFill rotWithShape="1">
          <a:blip r:embed="rId6">
            <a:alphaModFix/>
          </a:blip>
          <a:srcRect b="0" l="0" r="0" t="0"/>
          <a:stretch/>
        </p:blipFill>
        <p:spPr>
          <a:xfrm>
            <a:off x="10863470" y="-1"/>
            <a:ext cx="1268910" cy="527648"/>
          </a:xfrm>
          <a:prstGeom prst="rect">
            <a:avLst/>
          </a:prstGeom>
          <a:noFill/>
          <a:ln>
            <a:noFill/>
          </a:ln>
        </p:spPr>
      </p:pic>
      <p:sp>
        <p:nvSpPr>
          <p:cNvPr id="226" name="Google Shape;226;gf90c736642_0_67"/>
          <p:cNvSpPr txBox="1"/>
          <p:nvPr/>
        </p:nvSpPr>
        <p:spPr>
          <a:xfrm>
            <a:off x="2605234" y="719200"/>
            <a:ext cx="5946300" cy="865500"/>
          </a:xfrm>
          <a:prstGeom prst="rect">
            <a:avLst/>
          </a:prstGeom>
          <a:noFill/>
          <a:ln>
            <a:noFill/>
          </a:ln>
        </p:spPr>
        <p:txBody>
          <a:bodyPr anchorCtr="0" anchor="ctr" bIns="60925" lIns="121900" spcFirstLastPara="1" rIns="121900" wrap="square" tIns="60925">
            <a:noAutofit/>
          </a:bodyPr>
          <a:lstStyle/>
          <a:p>
            <a:pPr indent="0" lvl="0" marL="0" marR="0" rtl="0" algn="ctr">
              <a:lnSpc>
                <a:spcPct val="150000"/>
              </a:lnSpc>
              <a:spcBef>
                <a:spcPts val="0"/>
              </a:spcBef>
              <a:spcAft>
                <a:spcPts val="0"/>
              </a:spcAft>
              <a:buClr>
                <a:srgbClr val="000000"/>
              </a:buClr>
              <a:buSzPts val="600"/>
              <a:buFont typeface="Arial"/>
              <a:buNone/>
            </a:pPr>
            <a:r>
              <a:rPr b="1" i="0" lang="en-US" sz="2900" u="none" cap="none" strike="noStrike">
                <a:solidFill>
                  <a:srgbClr val="FF404A"/>
                </a:solidFill>
                <a:latin typeface="Fredoka One"/>
                <a:ea typeface="Fredoka One"/>
                <a:cs typeface="Fredoka One"/>
                <a:sym typeface="Fredoka One"/>
              </a:rPr>
              <a:t>Passport, No. of Person Visiting &amp; No. of Children Visiting</a:t>
            </a:r>
            <a:endParaRPr b="1" i="0" sz="2900" u="none" cap="none" strike="noStrike">
              <a:solidFill>
                <a:srgbClr val="FF404A"/>
              </a:solidFill>
              <a:latin typeface="Fredoka One"/>
              <a:ea typeface="Fredoka One"/>
              <a:cs typeface="Fredoka One"/>
              <a:sym typeface="Fredoka One"/>
            </a:endParaRPr>
          </a:p>
        </p:txBody>
      </p:sp>
      <p:pic>
        <p:nvPicPr>
          <p:cNvPr id="227" name="Google Shape;227;gf90c736642_0_67"/>
          <p:cNvPicPr preferRelativeResize="0"/>
          <p:nvPr/>
        </p:nvPicPr>
        <p:blipFill rotWithShape="1">
          <a:blip r:embed="rId7">
            <a:alphaModFix/>
          </a:blip>
          <a:srcRect b="0" l="0" r="0" t="0"/>
          <a:stretch/>
        </p:blipFill>
        <p:spPr>
          <a:xfrm>
            <a:off x="323717" y="2412870"/>
            <a:ext cx="3567034" cy="2528033"/>
          </a:xfrm>
          <a:prstGeom prst="rect">
            <a:avLst/>
          </a:prstGeom>
          <a:noFill/>
          <a:ln>
            <a:noFill/>
          </a:ln>
        </p:spPr>
      </p:pic>
      <p:pic>
        <p:nvPicPr>
          <p:cNvPr id="228" name="Google Shape;228;gf90c736642_0_67"/>
          <p:cNvPicPr preferRelativeResize="0"/>
          <p:nvPr/>
        </p:nvPicPr>
        <p:blipFill rotWithShape="1">
          <a:blip r:embed="rId8">
            <a:alphaModFix/>
          </a:blip>
          <a:srcRect b="0" l="0" r="0" t="0"/>
          <a:stretch/>
        </p:blipFill>
        <p:spPr>
          <a:xfrm>
            <a:off x="8124649" y="2393248"/>
            <a:ext cx="3567033" cy="2567276"/>
          </a:xfrm>
          <a:prstGeom prst="rect">
            <a:avLst/>
          </a:prstGeom>
          <a:noFill/>
          <a:ln>
            <a:noFill/>
          </a:ln>
        </p:spPr>
      </p:pic>
      <p:pic>
        <p:nvPicPr>
          <p:cNvPr id="229" name="Google Shape;229;gf90c736642_0_67"/>
          <p:cNvPicPr preferRelativeResize="0"/>
          <p:nvPr/>
        </p:nvPicPr>
        <p:blipFill rotWithShape="1">
          <a:blip r:embed="rId9">
            <a:alphaModFix/>
          </a:blip>
          <a:srcRect b="0" l="0" r="0" t="0"/>
          <a:stretch/>
        </p:blipFill>
        <p:spPr>
          <a:xfrm>
            <a:off x="3979233" y="2412867"/>
            <a:ext cx="4056908" cy="25280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