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Dosis"/>
      <p:regular r:id="rId11"/>
      <p:bold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v/mbCehFpBEIdHdFZtrl2PB0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d6f20ec0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f0d6f20ec0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82d40dc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cf82d40dc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82d40dc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cf82d40dc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82d40dc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cf82d40dc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b1b2e2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b1b2e2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f2b1b2e2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gile teamwork" id="88" name="Google Shape;88;p1"/>
          <p:cNvPicPr preferRelativeResize="0"/>
          <p:nvPr/>
        </p:nvPicPr>
        <p:blipFill rotWithShape="1">
          <a:blip r:embed="rId3">
            <a:alphaModFix/>
          </a:blip>
          <a:srcRect b="15572" l="0" r="0" t="0"/>
          <a:stretch/>
        </p:blipFill>
        <p:spPr>
          <a:xfrm>
            <a:off x="0" y="0"/>
            <a:ext cx="121881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3523548" y="326705"/>
            <a:ext cx="12192000" cy="68580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" y="-59392"/>
            <a:ext cx="4826643" cy="6917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42561" t="0"/>
          <a:stretch/>
        </p:blipFill>
        <p:spPr>
          <a:xfrm>
            <a:off x="0" y="865650"/>
            <a:ext cx="7002684" cy="512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92" name="Google Shape;92;p1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-289367" y="-326431"/>
            <a:ext cx="881189" cy="881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3" name="Google Shape;93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899" y="3211537"/>
            <a:ext cx="3042362" cy="34210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91875" y="1952200"/>
            <a:ext cx="4334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198A3"/>
                </a:solidFill>
                <a:latin typeface="Montserrat"/>
                <a:ea typeface="Montserrat"/>
                <a:cs typeface="Montserrat"/>
                <a:sym typeface="Montserrat"/>
              </a:rPr>
              <a:t>FareSunday</a:t>
            </a:r>
            <a:endParaRPr b="1" sz="3600">
              <a:solidFill>
                <a:srgbClr val="0198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198A3"/>
                </a:solidFill>
                <a:latin typeface="Montserrat"/>
                <a:ea typeface="Montserrat"/>
                <a:cs typeface="Montserrat"/>
                <a:sym typeface="Montserrat"/>
              </a:rPr>
              <a:t>Holiday Package</a:t>
            </a:r>
            <a:endParaRPr b="1" sz="3600">
              <a:solidFill>
                <a:srgbClr val="0198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591822" y="-328507"/>
            <a:ext cx="1386511" cy="1594060"/>
            <a:chOff x="726653" y="-517614"/>
            <a:chExt cx="2170622" cy="2495545"/>
          </a:xfrm>
        </p:grpSpPr>
        <p:sp>
          <p:nvSpPr>
            <p:cNvPr id="96" name="Google Shape;96;p1"/>
            <p:cNvSpPr/>
            <p:nvPr/>
          </p:nvSpPr>
          <p:spPr>
            <a:xfrm>
              <a:off x="796588" y="-517614"/>
              <a:ext cx="2030752" cy="2495545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2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"/>
          <p:cNvSpPr txBox="1"/>
          <p:nvPr/>
        </p:nvSpPr>
        <p:spPr>
          <a:xfrm>
            <a:off x="491878" y="3706825"/>
            <a:ext cx="4022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Dokumen Laporan Final Project - Stage </a:t>
            </a: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636494" y="3536696"/>
            <a:ext cx="41668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gile teamwork" id="104" name="Google Shape;104;gf0d6f20ec0_1_13"/>
          <p:cNvPicPr preferRelativeResize="0"/>
          <p:nvPr/>
        </p:nvPicPr>
        <p:blipFill rotWithShape="1">
          <a:blip r:embed="rId3">
            <a:alphaModFix/>
          </a:blip>
          <a:srcRect b="15569" l="0" r="0" t="0"/>
          <a:stretch/>
        </p:blipFill>
        <p:spPr>
          <a:xfrm>
            <a:off x="0" y="0"/>
            <a:ext cx="1218814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0d6f20ec0_1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f0d6f20ec0_1_13"/>
          <p:cNvSpPr/>
          <p:nvPr/>
        </p:nvSpPr>
        <p:spPr>
          <a:xfrm>
            <a:off x="0" y="0"/>
            <a:ext cx="12188100" cy="6858000"/>
          </a:xfrm>
          <a:prstGeom prst="rect">
            <a:avLst/>
          </a:prstGeom>
          <a:solidFill>
            <a:schemeClr val="lt1">
              <a:alpha val="968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7" name="Google Shape;107;gf0d6f20ec0_1_13"/>
          <p:cNvPicPr preferRelativeResize="0"/>
          <p:nvPr/>
        </p:nvPicPr>
        <p:blipFill rotWithShape="1">
          <a:blip r:embed="rId4">
            <a:alphaModFix amt="71000"/>
          </a:blip>
          <a:srcRect b="0" l="0" r="0" t="0"/>
          <a:stretch/>
        </p:blipFill>
        <p:spPr>
          <a:xfrm>
            <a:off x="-13753" y="696642"/>
            <a:ext cx="12192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108" name="Google Shape;108;gf0d6f20ec0_1_13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-480932" y="-433239"/>
            <a:ext cx="1268910" cy="1268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09" name="Google Shape;109;gf0d6f20ec0_1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3470" y="-1"/>
            <a:ext cx="1268910" cy="52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f0d6f20ec0_1_13"/>
          <p:cNvSpPr txBox="1"/>
          <p:nvPr/>
        </p:nvSpPr>
        <p:spPr>
          <a:xfrm>
            <a:off x="1041713" y="653047"/>
            <a:ext cx="105330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VISUALISASI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f0d6f20ec0_1_13"/>
          <p:cNvSpPr txBox="1"/>
          <p:nvPr/>
        </p:nvSpPr>
        <p:spPr>
          <a:xfrm>
            <a:off x="1041720" y="101717"/>
            <a:ext cx="735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198A3"/>
                </a:solidFill>
                <a:latin typeface="Montserrat"/>
                <a:ea typeface="Montserrat"/>
                <a:cs typeface="Montserrat"/>
                <a:sym typeface="Montserrat"/>
              </a:rPr>
              <a:t>Pre-processing </a:t>
            </a:r>
            <a:endParaRPr b="1" i="0" sz="3200" u="none" cap="none" strike="noStrike">
              <a:solidFill>
                <a:srgbClr val="0198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gf0d6f20ec0_1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50" y="1218175"/>
            <a:ext cx="2810050" cy="33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f0d6f20ec0_1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68050" y="1155025"/>
            <a:ext cx="3100600" cy="3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f0d6f20ec0_1_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24150" y="1218175"/>
            <a:ext cx="2950575" cy="3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0d6f20ec0_1_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3138" y="4582500"/>
            <a:ext cx="5530426" cy="2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gile teamwork" id="120" name="Google Shape;120;gcf82d40dce_0_37"/>
          <p:cNvPicPr preferRelativeResize="0"/>
          <p:nvPr/>
        </p:nvPicPr>
        <p:blipFill rotWithShape="1">
          <a:blip r:embed="rId3">
            <a:alphaModFix/>
          </a:blip>
          <a:srcRect b="15569" l="0" r="0" t="0"/>
          <a:stretch/>
        </p:blipFill>
        <p:spPr>
          <a:xfrm>
            <a:off x="0" y="0"/>
            <a:ext cx="1218814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f82d40dce_0_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cf82d40dce_0_37"/>
          <p:cNvSpPr/>
          <p:nvPr/>
        </p:nvSpPr>
        <p:spPr>
          <a:xfrm>
            <a:off x="0" y="0"/>
            <a:ext cx="12188099" cy="6858000"/>
          </a:xfrm>
          <a:prstGeom prst="rect">
            <a:avLst/>
          </a:prstGeom>
          <a:solidFill>
            <a:schemeClr val="lt1">
              <a:alpha val="9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&#10;&#10;Description automatically generated" id="123" name="Google Shape;123;gcf82d40dce_0_37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 rot="2019490">
            <a:off x="5355003" y="581628"/>
            <a:ext cx="6309026" cy="6309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4" name="Google Shape;124;gcf82d40dce_0_37"/>
          <p:cNvPicPr preferRelativeResize="0"/>
          <p:nvPr/>
        </p:nvPicPr>
        <p:blipFill rotWithShape="1">
          <a:blip r:embed="rId5">
            <a:alphaModFix amt="71000"/>
          </a:blip>
          <a:srcRect b="0" l="0" r="0" t="0"/>
          <a:stretch/>
        </p:blipFill>
        <p:spPr>
          <a:xfrm>
            <a:off x="-13753" y="696642"/>
            <a:ext cx="12192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125" name="Google Shape;125;gcf82d40dce_0_37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-480932" y="-433239"/>
            <a:ext cx="1268910" cy="1268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6" name="Google Shape;126;gcf82d40dce_0_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3470" y="-1"/>
            <a:ext cx="1268910" cy="52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f82d40dce_0_37"/>
          <p:cNvSpPr txBox="1"/>
          <p:nvPr/>
        </p:nvSpPr>
        <p:spPr>
          <a:xfrm>
            <a:off x="1041713" y="653047"/>
            <a:ext cx="105330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Filtering 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feature that will be needed to build machine learning model are: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8" name="Google Shape;128;gcf82d40dce_0_37"/>
          <p:cNvSpPr txBox="1"/>
          <p:nvPr/>
        </p:nvSpPr>
        <p:spPr>
          <a:xfrm>
            <a:off x="1041720" y="101717"/>
            <a:ext cx="7352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198A3"/>
                </a:solidFill>
                <a:latin typeface="Montserrat"/>
                <a:ea typeface="Montserrat"/>
                <a:cs typeface="Montserrat"/>
                <a:sym typeface="Montserrat"/>
              </a:rPr>
              <a:t>Pre-processing</a:t>
            </a:r>
            <a:endParaRPr b="1" i="0" sz="3200" u="none" cap="none" strike="noStrike">
              <a:solidFill>
                <a:srgbClr val="0198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cf82d40dce_0_37"/>
          <p:cNvSpPr txBox="1"/>
          <p:nvPr/>
        </p:nvSpPr>
        <p:spPr>
          <a:xfrm>
            <a:off x="1122500" y="1592525"/>
            <a:ext cx="506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the instruction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Designation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Passport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Tier City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Martial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Occupation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Monthly income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Preferred  Properties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cf82d40dce_0_37"/>
          <p:cNvSpPr txBox="1"/>
          <p:nvPr/>
        </p:nvSpPr>
        <p:spPr>
          <a:xfrm>
            <a:off x="6277500" y="1359325"/>
            <a:ext cx="52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cf82d40dce_0_37"/>
          <p:cNvSpPr txBox="1"/>
          <p:nvPr/>
        </p:nvSpPr>
        <p:spPr>
          <a:xfrm>
            <a:off x="3880400" y="1592525"/>
            <a:ext cx="506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the correlation (above 0.3)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Number Of Followups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Monthly Income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Number Of Person Visiting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Number Of Children Visiting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Product Pitched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Designation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Product Taken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cf82d40dce_0_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5421" y="1898125"/>
            <a:ext cx="4919954" cy="10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cf82d40dce_0_37"/>
          <p:cNvSpPr txBox="1"/>
          <p:nvPr/>
        </p:nvSpPr>
        <p:spPr>
          <a:xfrm>
            <a:off x="1144088" y="3775447"/>
            <a:ext cx="105330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Missing values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34" name="Google Shape;134;gcf82d40dce_0_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888" y="4236225"/>
            <a:ext cx="2790825" cy="234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cf82d40dce_0_37"/>
          <p:cNvCxnSpPr/>
          <p:nvPr/>
        </p:nvCxnSpPr>
        <p:spPr>
          <a:xfrm>
            <a:off x="4333500" y="5346000"/>
            <a:ext cx="12960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gcf82d40dce_0_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550" y="4179075"/>
            <a:ext cx="27813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gile teamwork" id="141" name="Google Shape;141;gcf82d40dce_0_26"/>
          <p:cNvPicPr preferRelativeResize="0"/>
          <p:nvPr/>
        </p:nvPicPr>
        <p:blipFill rotWithShape="1">
          <a:blip r:embed="rId3">
            <a:alphaModFix/>
          </a:blip>
          <a:srcRect b="15569" l="0" r="0" t="0"/>
          <a:stretch/>
        </p:blipFill>
        <p:spPr>
          <a:xfrm>
            <a:off x="0" y="0"/>
            <a:ext cx="1218814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cf82d40dce_0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cf82d40dce_0_26"/>
          <p:cNvSpPr/>
          <p:nvPr/>
        </p:nvSpPr>
        <p:spPr>
          <a:xfrm>
            <a:off x="0" y="0"/>
            <a:ext cx="12188100" cy="6858000"/>
          </a:xfrm>
          <a:prstGeom prst="rect">
            <a:avLst/>
          </a:prstGeom>
          <a:solidFill>
            <a:schemeClr val="lt1">
              <a:alpha val="9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&#10;&#10;Description automatically generated" id="144" name="Google Shape;144;gcf82d40dce_0_26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 rot="2019490">
            <a:off x="5355003" y="595128"/>
            <a:ext cx="6309026" cy="6309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45" name="Google Shape;145;gcf82d40dce_0_26"/>
          <p:cNvPicPr preferRelativeResize="0"/>
          <p:nvPr/>
        </p:nvPicPr>
        <p:blipFill rotWithShape="1">
          <a:blip r:embed="rId5">
            <a:alphaModFix amt="71000"/>
          </a:blip>
          <a:srcRect b="0" l="0" r="0" t="0"/>
          <a:stretch/>
        </p:blipFill>
        <p:spPr>
          <a:xfrm>
            <a:off x="-13753" y="696642"/>
            <a:ext cx="12192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146" name="Google Shape;146;gcf82d40dce_0_26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-480932" y="-433239"/>
            <a:ext cx="1268910" cy="1268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7" name="Google Shape;147;gcf82d40dce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3470" y="-1"/>
            <a:ext cx="1268910" cy="52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cf82d40dce_0_26"/>
          <p:cNvSpPr txBox="1"/>
          <p:nvPr/>
        </p:nvSpPr>
        <p:spPr>
          <a:xfrm>
            <a:off x="316970" y="696662"/>
            <a:ext cx="10533000" cy="4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-"/>
            </a:pP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 Data Duplication</a:t>
            </a:r>
            <a:endParaRPr i="0" sz="20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9" name="Google Shape;149;gcf82d40dce_0_26"/>
          <p:cNvSpPr txBox="1"/>
          <p:nvPr/>
        </p:nvSpPr>
        <p:spPr>
          <a:xfrm>
            <a:off x="585420" y="181242"/>
            <a:ext cx="7352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198A3"/>
                </a:solidFill>
                <a:latin typeface="Montserrat"/>
                <a:ea typeface="Montserrat"/>
                <a:cs typeface="Montserrat"/>
                <a:sym typeface="Montserrat"/>
              </a:rPr>
              <a:t>Data Cleansing</a:t>
            </a:r>
            <a:endParaRPr b="1" i="0" sz="3200" u="none" cap="none" strike="noStrike">
              <a:solidFill>
                <a:srgbClr val="0198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cf82d40dce_0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5924" y="1326624"/>
            <a:ext cx="4254476" cy="2460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cf82d40dce_0_26"/>
          <p:cNvSpPr txBox="1"/>
          <p:nvPr/>
        </p:nvSpPr>
        <p:spPr>
          <a:xfrm>
            <a:off x="6095245" y="791237"/>
            <a:ext cx="10533000" cy="4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-"/>
            </a:pP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 Data with outlier using Z-Score above 3</a:t>
            </a:r>
            <a:endParaRPr i="0" sz="20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2" name="Google Shape;152;gcf82d40dce_0_26"/>
          <p:cNvSpPr txBox="1"/>
          <p:nvPr/>
        </p:nvSpPr>
        <p:spPr>
          <a:xfrm>
            <a:off x="3108298" y="3846050"/>
            <a:ext cx="5975400" cy="4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-"/>
            </a:pP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Generate a Target </a:t>
            </a: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column</a:t>
            </a:r>
            <a:r>
              <a:rPr lang="en-US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based on kaggle instruction</a:t>
            </a:r>
            <a:endParaRPr i="0" sz="20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53" name="Google Shape;153;gcf82d40dce_0_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0464" y="4315850"/>
            <a:ext cx="10003579" cy="20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cf82d40dce_0_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3350" y="1368375"/>
            <a:ext cx="6264689" cy="23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gile teamwork" id="159" name="Google Shape;159;gcf82d40dce_0_15"/>
          <p:cNvPicPr preferRelativeResize="0"/>
          <p:nvPr/>
        </p:nvPicPr>
        <p:blipFill rotWithShape="1">
          <a:blip r:embed="rId3">
            <a:alphaModFix/>
          </a:blip>
          <a:srcRect b="15569" l="0" r="0" t="0"/>
          <a:stretch/>
        </p:blipFill>
        <p:spPr>
          <a:xfrm>
            <a:off x="0" y="0"/>
            <a:ext cx="1218814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cf82d40dce_0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cf82d40dce_0_15"/>
          <p:cNvSpPr/>
          <p:nvPr/>
        </p:nvSpPr>
        <p:spPr>
          <a:xfrm>
            <a:off x="0" y="0"/>
            <a:ext cx="12188099" cy="6858000"/>
          </a:xfrm>
          <a:prstGeom prst="rect">
            <a:avLst/>
          </a:prstGeom>
          <a:solidFill>
            <a:schemeClr val="lt1">
              <a:alpha val="9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62" name="Google Shape;162;gcf82d40dce_0_15"/>
          <p:cNvPicPr preferRelativeResize="0"/>
          <p:nvPr/>
        </p:nvPicPr>
        <p:blipFill rotWithShape="1">
          <a:blip r:embed="rId4">
            <a:alphaModFix amt="71000"/>
          </a:blip>
          <a:srcRect b="0" l="0" r="0" t="0"/>
          <a:stretch/>
        </p:blipFill>
        <p:spPr>
          <a:xfrm>
            <a:off x="-13753" y="696642"/>
            <a:ext cx="12192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163" name="Google Shape;163;gcf82d40dce_0_15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 rot="2019490">
            <a:off x="5355003" y="595128"/>
            <a:ext cx="6309026" cy="6309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164" name="Google Shape;164;gcf82d40dce_0_15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-480932" y="-433239"/>
            <a:ext cx="1268910" cy="1268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65" name="Google Shape;165;gcf82d40dce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3470" y="-1"/>
            <a:ext cx="1268910" cy="52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cf82d40dce_0_15"/>
          <p:cNvSpPr txBox="1"/>
          <p:nvPr/>
        </p:nvSpPr>
        <p:spPr>
          <a:xfrm>
            <a:off x="959101" y="85200"/>
            <a:ext cx="8830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198A3"/>
                </a:solidFill>
                <a:latin typeface="Montserrat"/>
                <a:ea typeface="Montserrat"/>
                <a:cs typeface="Montserrat"/>
                <a:sym typeface="Montserrat"/>
              </a:rPr>
              <a:t>Pre-processing (Feature Encoding)</a:t>
            </a:r>
            <a:endParaRPr b="1" i="0" sz="3200" u="none" cap="none" strike="noStrike">
              <a:solidFill>
                <a:srgbClr val="0198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cf82d40dce_0_15"/>
          <p:cNvSpPr txBox="1"/>
          <p:nvPr/>
        </p:nvSpPr>
        <p:spPr>
          <a:xfrm>
            <a:off x="1035850" y="696638"/>
            <a:ext cx="67278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One hot encoding for categorical data</a:t>
            </a:r>
            <a:endParaRPr b="0" i="0" sz="1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8" name="Google Shape;168;gcf82d40dce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5788" y="1321587"/>
            <a:ext cx="10016566" cy="288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cf82d40dce_0_15"/>
          <p:cNvSpPr txBox="1"/>
          <p:nvPr/>
        </p:nvSpPr>
        <p:spPr>
          <a:xfrm>
            <a:off x="1521850" y="4923325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Class Balancing using SMOTE</a:t>
            </a:r>
            <a:endParaRPr sz="2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70" name="Google Shape;170;gcf82d40dce_0_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6700" y="4449675"/>
            <a:ext cx="5382591" cy="2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b1b2e2f2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f2b1b2e2f2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