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eague Spartan Medium"/>
      <p:regular r:id="rId14"/>
      <p:bold r:id="rId15"/>
    </p:embeddedFont>
    <p:embeddedFont>
      <p:font typeface="League Spartan"/>
      <p:regular r:id="rId16"/>
      <p:bold r:id="rId17"/>
    </p:embeddedFont>
    <p:embeddedFont>
      <p:font typeface="Inter"/>
      <p:regular r:id="rId18"/>
      <p:bold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  <p:embeddedFont>
      <p:font typeface="Open Sans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8" Type="http://schemas.openxmlformats.org/officeDocument/2006/relationships/font" Target="fonts/OpenSansMedium-regular.fntdata"/><Relationship Id="rId27" Type="http://schemas.openxmlformats.org/officeDocument/2006/relationships/font" Target="fonts/La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Medium-boldItalic.fntdata"/><Relationship Id="rId30" Type="http://schemas.openxmlformats.org/officeDocument/2006/relationships/font" Target="fonts/OpenSans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eagueSpartanMedium-bold.fntdata"/><Relationship Id="rId14" Type="http://schemas.openxmlformats.org/officeDocument/2006/relationships/font" Target="fonts/LeagueSpartanMedium-regular.fntdata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733077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733077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733077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733077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7330771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7330771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SLIDES_API7330771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SLIDES_API7330771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SLIDES_API7330771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SLIDES_API7330771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SLIDES_API7330771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SLIDES_API7330771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SLIDES_API7330771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SLIDES_API7330771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9" name="Google Shape;149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8" name="Google Shape;168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9" name="Google Shape;179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0" name="Google Shape;180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2" name="Google Shape;182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6" name="Google Shape;186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90" name="Google Shape;190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91" name="Google Shape;191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7" name="Google Shape;197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9" name="Google Shape;199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200" name="Google Shape;200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201" name="Google Shape;201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4294967295" type="title"/>
          </p:nvPr>
        </p:nvSpPr>
        <p:spPr>
          <a:xfrm>
            <a:off x="484950" y="172150"/>
            <a:ext cx="8418600" cy="28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League Spartan"/>
                <a:ea typeface="League Spartan"/>
                <a:cs typeface="League Spartan"/>
                <a:sym typeface="League Spartan"/>
              </a:rPr>
              <a:t>Intrusion Detection and Identification Using</a:t>
            </a:r>
            <a:endParaRPr b="1" sz="34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League Spartan"/>
                <a:ea typeface="League Spartan"/>
                <a:cs typeface="League Spartan"/>
                <a:sym typeface="League Spartan"/>
              </a:rPr>
              <a:t>Tree-Based Machine Learning Algorithms on DCS Network in the Oil Refinery</a:t>
            </a:r>
            <a:endParaRPr b="1" sz="3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8" name="Google Shape;208;p29"/>
          <p:cNvSpPr txBox="1"/>
          <p:nvPr>
            <p:ph idx="4294967295" type="subTitle"/>
          </p:nvPr>
        </p:nvSpPr>
        <p:spPr>
          <a:xfrm>
            <a:off x="642400" y="2491975"/>
            <a:ext cx="7683900" cy="26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NAME: MD KHALIFUL ISLAM</a:t>
            </a:r>
            <a:br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ID: 17301114</a:t>
            </a:r>
            <a:br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ST: Abid Hossain; RA: Sania Azhmee </a:t>
            </a:r>
            <a:endParaRPr b="1" sz="2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GROUP NO: 19</a:t>
            </a:r>
            <a:endParaRPr b="1" sz="2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595309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‹#›</a:t>
            </a:fld>
            <a:endParaRPr b="1" sz="2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1125525" y="270500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b="1" sz="3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5" name="Google Shape;215;p30"/>
          <p:cNvSpPr txBox="1"/>
          <p:nvPr>
            <p:ph idx="1" type="subTitle"/>
          </p:nvPr>
        </p:nvSpPr>
        <p:spPr>
          <a:xfrm>
            <a:off x="642700" y="10563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Global CI Interconnectedness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ICS </a:t>
            </a: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Cyberattack</a:t>
            </a: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 Impact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Colonial Pipeline Example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ICS-IT Integration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Proposed: ML for DCS Intrusion Detection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DCS Vendor-proprietary Protocols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Dataset Collection &amp; Evaluation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ML Model Effectiveness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‹#›</a:t>
            </a:fld>
            <a:endParaRPr b="1"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094050" y="270500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ague Spartan"/>
                <a:ea typeface="League Spartan"/>
                <a:cs typeface="League Spartan"/>
                <a:sym typeface="League Spartan"/>
              </a:rPr>
              <a:t>Background and Related Work</a:t>
            </a:r>
            <a:endParaRPr b="1" sz="3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22" name="Google Shape;222;p31"/>
          <p:cNvSpPr txBox="1"/>
          <p:nvPr>
            <p:ph idx="1" type="subTitle"/>
          </p:nvPr>
        </p:nvSpPr>
        <p:spPr>
          <a:xfrm>
            <a:off x="642700" y="919825"/>
            <a:ext cx="6474600" cy="4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ICS Security Study Overview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Escalating Cyber Threats to ICS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Colonial Pipeline Impact: Real-world Consequences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Introducing Novel Approach: Machine Learning for DCS Security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Leveraging Unique Vendor-specific Protocols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Real-world Data Validation for Robustness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Key Attack Avenues: Phishing, Media, Misconfigurations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Safeguarding DCS Network: Availability, Integrity, Confidentiality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595300" y="0"/>
            <a:ext cx="5487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‹#›</a:t>
            </a:fld>
            <a:endParaRPr b="1" sz="2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1104550" y="270500"/>
            <a:ext cx="72216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ague Spartan"/>
                <a:ea typeface="League Spartan"/>
                <a:cs typeface="League Spartan"/>
                <a:sym typeface="League Spartan"/>
              </a:rPr>
              <a:t>Experiment Setup and Attack Scenarios</a:t>
            </a:r>
            <a:endParaRPr b="1" sz="3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29" name="Google Shape;229;p32"/>
          <p:cNvSpPr txBox="1"/>
          <p:nvPr>
            <p:ph idx="1" type="subTitle"/>
          </p:nvPr>
        </p:nvSpPr>
        <p:spPr>
          <a:xfrm>
            <a:off x="642700" y="997400"/>
            <a:ext cx="5888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Experiment Environment Overview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Collection of Normal and Abnormal Traffic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Simulation of Attack Scenarios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Network Scans and Denial of Service (DoS) Attacks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Layer-based Scan Investigations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‹#›</a:t>
            </a:fld>
            <a:endParaRPr b="1" sz="2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1073025" y="270500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ague Spartan"/>
                <a:ea typeface="League Spartan"/>
                <a:cs typeface="League Spartan"/>
                <a:sym typeface="League Spartan"/>
              </a:rPr>
              <a:t>Proposed Intrusion Detection Scheme</a:t>
            </a:r>
            <a:endParaRPr b="1" sz="3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36" name="Google Shape;236;p33"/>
          <p:cNvSpPr txBox="1"/>
          <p:nvPr>
            <p:ph idx="1" type="subTitle"/>
          </p:nvPr>
        </p:nvSpPr>
        <p:spPr>
          <a:xfrm>
            <a:off x="642700" y="875450"/>
            <a:ext cx="5951400" cy="4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Framework Overview: Data Preprocessing and Detection Algorithm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60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Data Preprocessing: Transformation of Raw Traffic to Feature Vector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60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Time Window Process and Sliding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60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Feature Vector Construction: Statistical, Time Window-related, Host-based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60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Detection Algorithm: Utilizing Tree-based Machine Learning Models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60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Captured Features: Bytes Count, Packet Count, Multicast, Entropy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60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Time Window Statistics: Mean, Q1, Q3, Skewness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60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Host-based Features: Bytes per Second (BPS), Packets per Second (PPS)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60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Focus on Plant Network (PN) Intrusion Detection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60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ague Spartan Medium"/>
              <a:buChar char="●"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Algorithm 1: Intrusion Detection Process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85885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‹#›</a:t>
            </a:fld>
            <a:endParaRPr b="1" sz="2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951" y="875450"/>
            <a:ext cx="2709050" cy="42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1157025" y="270500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ague Spartan"/>
                <a:ea typeface="League Spartan"/>
                <a:cs typeface="League Spartan"/>
                <a:sym typeface="League Spartan"/>
              </a:rPr>
              <a:t>Performance Evaluation</a:t>
            </a:r>
            <a:endParaRPr b="1" sz="3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44" name="Google Shape;244;p34"/>
          <p:cNvSpPr txBox="1"/>
          <p:nvPr>
            <p:ph idx="1" type="subTitle"/>
          </p:nvPr>
        </p:nvSpPr>
        <p:spPr>
          <a:xfrm>
            <a:off x="642700" y="871450"/>
            <a:ext cx="8501400" cy="4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Metrics Overview (VA):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Confusion matrix analysis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Accuracy, precision, recall, F1-score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Area under the ROC curve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Intrusion Detection (VB1):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Dynamic abnormality detection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Optimal time windows for accuracy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Assess attack scenarios: NMAP Scanner, Scan attacks, DoS attacks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XGBoost classifier excels in accuracy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Attack Identification (VB2):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Identify attack types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Multiclass classification accuracy and ROC curve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ague Spartan Medium"/>
              <a:buChar char="●"/>
            </a:pPr>
            <a:r>
              <a:rPr lang="en" sz="19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XGBoost effectively distinguishes attacks</a:t>
            </a:r>
            <a:endParaRPr sz="19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‹#›</a:t>
            </a:fld>
            <a:endParaRPr b="1" sz="2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idx="1" type="subTitle"/>
          </p:nvPr>
        </p:nvSpPr>
        <p:spPr>
          <a:xfrm>
            <a:off x="457200" y="1312375"/>
            <a:ext cx="24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Novel DCS Attack Detection Method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251" name="Google Shape;251;p35"/>
          <p:cNvSpPr txBox="1"/>
          <p:nvPr>
            <p:ph idx="2" type="subTitle"/>
          </p:nvPr>
        </p:nvSpPr>
        <p:spPr>
          <a:xfrm>
            <a:off x="3263775" y="1312375"/>
            <a:ext cx="2469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Uses BPS and PPS Changes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817975" y="36140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b="1" sz="3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53" name="Google Shape;253;p35"/>
          <p:cNvSpPr txBox="1"/>
          <p:nvPr>
            <p:ph idx="3" type="subTitle"/>
          </p:nvPr>
        </p:nvSpPr>
        <p:spPr>
          <a:xfrm>
            <a:off x="5976500" y="1312375"/>
            <a:ext cx="27066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Doesn't Require DCS Configuration Changes</a:t>
            </a:r>
            <a:endParaRPr sz="20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2858750" y="36660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Thank you for your time and attention 🙂</a:t>
            </a:r>
            <a:endParaRPr sz="28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‹#›</a:t>
            </a:fld>
            <a:endParaRPr b="1" sz="2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