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AD8"/>
    <a:srgbClr val="86EAE9"/>
    <a:srgbClr val="37C9EF"/>
    <a:srgbClr val="2C92D5"/>
    <a:srgbClr val="13538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A0FA9-E2AE-41ED-8655-220EBB6AC383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1386-5752-4EA6-A5E3-6958E20644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9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01386-5752-4EA6-A5E3-6958E20644E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DDDF-A4C6-9C6E-BE1A-78D5183D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3F988-D392-45DC-2CBE-693CE159D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D298-3AC8-F2F5-FD12-8E500231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42B1-E886-9170-EECB-D3DE4A2B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FE0B-86F3-0602-42EA-DA9380A2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9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6CC6-9E4F-7F58-2952-014E2B3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9885F-9002-C24B-CF15-27248A0A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387D-9053-8891-F430-19501C2E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5782-4B70-A677-6468-47A060BE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3520-9D7E-0B53-1D60-9E45B9E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5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C1B35-6832-CA76-7C28-443DC88A3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CFE6D-F17C-CBC0-95C3-784BB2B9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AF01-69DD-5A32-C9C6-E717BD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1D21-57A6-4F56-912C-F49C7F18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5660-D7C2-F76D-8FB1-430B9ED4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3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5DEA-4488-DCBA-8C7C-7DE3D7A6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BF-3A93-1BDA-06B0-7C905021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46AB-3337-0732-A315-3F77E307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4316-2580-9289-D5D0-8CC8B065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709A-D4C3-6DA9-503B-2CF0EE79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6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5B14-9CF9-280A-2CA1-869FC2A0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8849-3F15-8F50-1854-9ADC0EC5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DAED-C6AF-5211-1479-ADA728A9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BBBB-7EAC-360A-5587-FFBFCF9E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AEEC-CB74-2E3B-EB5E-169271F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151F-9D23-D97D-9112-436CC8C2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3D96-113F-69A5-BFFB-B10F78287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C1F11-F5AD-EAD3-21C5-FE080672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6C0D4-8763-1A69-08FA-7739A211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8CE1-1721-B36D-86FF-C1CB188F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EE892-ECF8-7607-0886-AC786AB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8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558D-5B90-A158-2259-98FBB68A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89E0-92A2-A18B-4649-58F861CA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E3670-B552-C778-C5F3-68EF0100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2F454-ED5E-FC70-90EF-7EAB7FE20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FAC7-95E9-E9F5-C427-EFD20D58A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B52B7-FB01-F70E-5305-7CE7702E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EE3BA-C3EB-6E91-A078-87742B3A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8ACD6-3673-CD16-19FA-10F5E698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5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13A8-F464-DC81-6C8F-130CEE39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05A53-C585-614D-5C73-8066EBC7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B7E0-40F7-0855-F89C-CA21C797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6E410-75FC-32BD-2E60-9EB2CC8E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D496E-CCF0-0D07-E419-5511ECAB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36C56-F418-D996-7360-4DC78B44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C44AF-35CF-8FCF-4335-44966AE3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1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8703-1EA1-7F92-CA86-E1753374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13D5-341C-5C26-9CB3-CD4776A8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EB237-B742-BF5E-2BD7-DD0314CE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782A-EDEB-9FB2-1D00-1A2E70F7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951C-8EC8-ACE4-8916-8C1045EE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2B26E-F5D6-6987-0916-6D780B51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8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4DFE-8574-D168-3F3B-03B4AA61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BC6DF-6812-22DD-B8EF-FFA5E033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7F9D-E525-37EA-1915-2B0FE232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3267-507A-4EE2-BAFD-A857CC79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2F08-99E1-1131-983A-D8F5BCD8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DF6DA-8175-998E-1798-72DB2CF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42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612FE-1D00-DBAC-D324-3B17A3EA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4AB3-187F-9829-D8B3-5A71CC622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BBE4-AE5F-ACC1-908C-46993FEB4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3D4C-6A22-4611-A001-D864217C677E}" type="datetimeFigureOut">
              <a:rPr lang="fr-FR" smtClean="0"/>
              <a:t>04/06/2023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71DC-D4CB-83CB-EE95-64E1EE9CE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C7F4-C6B8-D64C-26C7-E10D2C8B5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9F5E-9FC5-4FB5-8139-E97B1EEE7A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6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2">
            <a:extLst>
              <a:ext uri="{FF2B5EF4-FFF2-40B4-BE49-F238E27FC236}">
                <a16:creationId xmlns:a16="http://schemas.microsoft.com/office/drawing/2014/main" id="{E8FA111B-4CFE-F253-AF19-C2A914AAC52B}"/>
              </a:ext>
            </a:extLst>
          </p:cNvPr>
          <p:cNvSpPr txBox="1"/>
          <p:nvPr/>
        </p:nvSpPr>
        <p:spPr>
          <a:xfrm>
            <a:off x="2477729" y="2"/>
            <a:ext cx="713272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Université Benyoucef Benkhedda- Alger 1</a:t>
            </a:r>
            <a:endParaRPr lang="fr-FR" sz="160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Faculté des Sciences </a:t>
            </a:r>
            <a:endParaRPr lang="fr-FR" sz="160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Département d'Informatique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algn="ctr"/>
            <a:r>
              <a:rPr lang="fr-FR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Mémoire de fin d’études en vue de l’obtention du </a:t>
            </a:r>
          </a:p>
          <a:p>
            <a:pPr algn="ctr"/>
            <a:r>
              <a:rPr lang="fr-FR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diplôme de Licence en informatique.</a:t>
            </a:r>
            <a:br>
              <a:rPr lang="fr-FR" dirty="0">
                <a:effectLst/>
              </a:rPr>
            </a:br>
            <a:r>
              <a:rPr lang="fr-FR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Spécialité : </a:t>
            </a:r>
            <a:r>
              <a:rPr lang="fr-FR" i="1" u="none" strike="noStrike" dirty="0">
                <a:solidFill>
                  <a:srgbClr val="050505"/>
                </a:solidFill>
                <a:effectLst/>
                <a:latin typeface="Times New Roman" panose="02020603050405020304" pitchFamily="18" charset="0"/>
              </a:rPr>
              <a:t>Syst</a:t>
            </a:r>
            <a:r>
              <a:rPr lang="en-US" i="1" u="none" strike="noStrike" dirty="0">
                <a:solidFill>
                  <a:srgbClr val="050505"/>
                </a:solidFill>
                <a:effectLst/>
                <a:latin typeface="Times New Roman" panose="02020603050405020304" pitchFamily="18" charset="0"/>
              </a:rPr>
              <a:t>èmes Informatiques (SI)</a:t>
            </a:r>
            <a:endParaRPr lang="fr-FR" dirty="0">
              <a:effectLst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9C65C1-D537-1B3D-2754-2D285507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380" y="2210579"/>
            <a:ext cx="87301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Développement d’une Plateforme en ligne pour les Statistiques et Veille Sécuritaire en Algérie</a:t>
            </a:r>
            <a:endParaRPr lang="fr-DZ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450BE8-69B1-3C07-0534-C420CA858247}"/>
              </a:ext>
            </a:extLst>
          </p:cNvPr>
          <p:cNvSpPr txBox="1"/>
          <p:nvPr/>
        </p:nvSpPr>
        <p:spPr>
          <a:xfrm>
            <a:off x="734515" y="4426566"/>
            <a:ext cx="2160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Présenté par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- Hamidani Khalil</a:t>
            </a:r>
            <a:endParaRPr lang="fr-F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- Feddane Chaima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DZ" dirty="0"/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DE098A6F-46B5-AE06-5504-1FBE3E27C473}"/>
              </a:ext>
            </a:extLst>
          </p:cNvPr>
          <p:cNvSpPr txBox="1"/>
          <p:nvPr/>
        </p:nvSpPr>
        <p:spPr>
          <a:xfrm>
            <a:off x="5287046" y="4426566"/>
            <a:ext cx="2743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Encadré par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Mr Rahmani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DZ" dirty="0"/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160627FD-8565-C327-E848-2757037AD4B3}"/>
              </a:ext>
            </a:extLst>
          </p:cNvPr>
          <p:cNvSpPr txBox="1"/>
          <p:nvPr/>
        </p:nvSpPr>
        <p:spPr>
          <a:xfrm>
            <a:off x="9530965" y="4426566"/>
            <a:ext cx="2451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Devant le jury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……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……</a:t>
            </a:r>
            <a:br>
              <a:rPr lang="fr-FR" dirty="0"/>
            </a:br>
            <a:endParaRPr lang="fr-DZ" dirty="0"/>
          </a:p>
        </p:txBody>
      </p:sp>
      <p:pic>
        <p:nvPicPr>
          <p:cNvPr id="10" name="Picture 9" descr="A picture containing emblem, badge, symbol, trademark&#10;&#10;Description automatically generated">
            <a:extLst>
              <a:ext uri="{FF2B5EF4-FFF2-40B4-BE49-F238E27FC236}">
                <a16:creationId xmlns:a16="http://schemas.microsoft.com/office/drawing/2014/main" id="{23AE4BB8-B8F1-8055-B664-23F3540FC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46" y="-521100"/>
            <a:ext cx="2331792" cy="2331792"/>
          </a:xfrm>
          <a:prstGeom prst="rect">
            <a:avLst/>
          </a:prstGeom>
        </p:spPr>
      </p:pic>
      <p:sp>
        <p:nvSpPr>
          <p:cNvPr id="11" name="TextBox 50">
            <a:extLst>
              <a:ext uri="{FF2B5EF4-FFF2-40B4-BE49-F238E27FC236}">
                <a16:creationId xmlns:a16="http://schemas.microsoft.com/office/drawing/2014/main" id="{E595C822-B530-8285-CCB5-CC021BBC7CA3}"/>
              </a:ext>
            </a:extLst>
          </p:cNvPr>
          <p:cNvSpPr txBox="1"/>
          <p:nvPr/>
        </p:nvSpPr>
        <p:spPr>
          <a:xfrm>
            <a:off x="5572422" y="6550221"/>
            <a:ext cx="1775661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69852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91AED45-37FC-4A48-B5A2-09C5B5D256D8}"/>
              </a:ext>
            </a:extLst>
          </p:cNvPr>
          <p:cNvGrpSpPr/>
          <p:nvPr/>
        </p:nvGrpSpPr>
        <p:grpSpPr>
          <a:xfrm>
            <a:off x="9709356" y="2490020"/>
            <a:ext cx="1858297" cy="2220564"/>
            <a:chOff x="9709356" y="2490020"/>
            <a:chExt cx="1858297" cy="2220564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2813DEF1-0DA1-49A6-8B48-FA6A30D5D9BB}"/>
                </a:ext>
              </a:extLst>
            </p:cNvPr>
            <p:cNvSpPr/>
            <p:nvPr/>
          </p:nvSpPr>
          <p:spPr>
            <a:xfrm>
              <a:off x="9709356" y="3429000"/>
              <a:ext cx="1858297" cy="540774"/>
            </a:xfrm>
            <a:prstGeom prst="chevron">
              <a:avLst/>
            </a:prstGeom>
            <a:solidFill>
              <a:srgbClr val="13538A"/>
            </a:solidFill>
            <a:ln>
              <a:solidFill>
                <a:srgbClr val="135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A8909D-8D0D-17A1-53A1-A75645F38603}"/>
                </a:ext>
              </a:extLst>
            </p:cNvPr>
            <p:cNvSpPr/>
            <p:nvPr/>
          </p:nvSpPr>
          <p:spPr>
            <a:xfrm>
              <a:off x="10365636" y="2490020"/>
              <a:ext cx="648929" cy="540774"/>
            </a:xfrm>
            <a:prstGeom prst="ellipse">
              <a:avLst/>
            </a:prstGeom>
            <a:solidFill>
              <a:srgbClr val="13538A"/>
            </a:solidFill>
            <a:ln>
              <a:solidFill>
                <a:srgbClr val="135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fr-F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6F75B5-9B33-4916-3BCD-A2A9A1B57389}"/>
                </a:ext>
              </a:extLst>
            </p:cNvPr>
            <p:cNvSpPr txBox="1"/>
            <p:nvPr/>
          </p:nvSpPr>
          <p:spPr>
            <a:xfrm>
              <a:off x="9991422" y="434125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Conclusion</a:t>
              </a:r>
              <a:endParaRPr lang="fr-FR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3020F9-0E75-7EA6-479E-EE0E0771191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10690101" y="3030794"/>
              <a:ext cx="17227" cy="744794"/>
            </a:xfrm>
            <a:prstGeom prst="line">
              <a:avLst/>
            </a:prstGeom>
            <a:ln w="25400">
              <a:solidFill>
                <a:srgbClr val="13538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BE836F9-818D-4278-7D78-1748203D3970}"/>
              </a:ext>
            </a:extLst>
          </p:cNvPr>
          <p:cNvGrpSpPr/>
          <p:nvPr/>
        </p:nvGrpSpPr>
        <p:grpSpPr>
          <a:xfrm>
            <a:off x="6909620" y="2435942"/>
            <a:ext cx="1858297" cy="2274642"/>
            <a:chOff x="6909620" y="2435942"/>
            <a:chExt cx="1858297" cy="2274642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43BF98C3-4B0E-948A-AC79-F63902E87A5C}"/>
                </a:ext>
              </a:extLst>
            </p:cNvPr>
            <p:cNvSpPr/>
            <p:nvPr/>
          </p:nvSpPr>
          <p:spPr>
            <a:xfrm>
              <a:off x="6909620" y="3429000"/>
              <a:ext cx="1858297" cy="540774"/>
            </a:xfrm>
            <a:prstGeom prst="chevron">
              <a:avLst/>
            </a:prstGeom>
            <a:solidFill>
              <a:srgbClr val="2C92D5"/>
            </a:solidFill>
            <a:ln>
              <a:solidFill>
                <a:srgbClr val="2C92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04977B-A19A-7E0F-37EB-9FA1510D4333}"/>
                </a:ext>
              </a:extLst>
            </p:cNvPr>
            <p:cNvSpPr/>
            <p:nvPr/>
          </p:nvSpPr>
          <p:spPr>
            <a:xfrm>
              <a:off x="7532727" y="2435942"/>
              <a:ext cx="648929" cy="540774"/>
            </a:xfrm>
            <a:prstGeom prst="ellipse">
              <a:avLst/>
            </a:prstGeom>
            <a:solidFill>
              <a:srgbClr val="2C92D5"/>
            </a:solidFill>
            <a:ln>
              <a:solidFill>
                <a:srgbClr val="2C92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fr-FR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9E31F2-F243-35B4-1255-422B93B1C8B7}"/>
                </a:ext>
              </a:extLst>
            </p:cNvPr>
            <p:cNvSpPr txBox="1"/>
            <p:nvPr/>
          </p:nvSpPr>
          <p:spPr>
            <a:xfrm>
              <a:off x="6944601" y="4341252"/>
              <a:ext cx="16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Implémentation</a:t>
              </a:r>
              <a:endParaRPr lang="fr-FR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7C2EE6A-7360-00A7-C76F-C893FC82E585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7857192" y="2976716"/>
              <a:ext cx="23361" cy="730045"/>
            </a:xfrm>
            <a:prstGeom prst="line">
              <a:avLst/>
            </a:prstGeom>
            <a:ln w="25400">
              <a:solidFill>
                <a:srgbClr val="2C92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5192E58-6D03-D4F0-EFCB-443E84C85313}"/>
              </a:ext>
            </a:extLst>
          </p:cNvPr>
          <p:cNvGrpSpPr/>
          <p:nvPr/>
        </p:nvGrpSpPr>
        <p:grpSpPr>
          <a:xfrm>
            <a:off x="3814915" y="2421193"/>
            <a:ext cx="1858297" cy="2289391"/>
            <a:chOff x="3814915" y="2421193"/>
            <a:chExt cx="1858297" cy="2289391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BF9D4F44-4855-F927-7E51-E4F274DB85F5}"/>
                </a:ext>
              </a:extLst>
            </p:cNvPr>
            <p:cNvSpPr/>
            <p:nvPr/>
          </p:nvSpPr>
          <p:spPr>
            <a:xfrm>
              <a:off x="3814915" y="3429000"/>
              <a:ext cx="1858297" cy="540774"/>
            </a:xfrm>
            <a:prstGeom prst="chevron">
              <a:avLst/>
            </a:prstGeom>
            <a:solidFill>
              <a:srgbClr val="37C9EF"/>
            </a:solidFill>
            <a:ln>
              <a:solidFill>
                <a:srgbClr val="37C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28E424-B34C-EB9A-702B-746A10C2FCF9}"/>
                </a:ext>
              </a:extLst>
            </p:cNvPr>
            <p:cNvSpPr/>
            <p:nvPr/>
          </p:nvSpPr>
          <p:spPr>
            <a:xfrm>
              <a:off x="4435564" y="2421193"/>
              <a:ext cx="648929" cy="540774"/>
            </a:xfrm>
            <a:prstGeom prst="ellipse">
              <a:avLst/>
            </a:prstGeom>
            <a:solidFill>
              <a:srgbClr val="37C9EF"/>
            </a:solidFill>
            <a:ln>
              <a:solidFill>
                <a:srgbClr val="37C9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fr-FR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4B8F8B-AF75-FF44-4593-4357DE340AEF}"/>
                </a:ext>
              </a:extLst>
            </p:cNvPr>
            <p:cNvSpPr txBox="1"/>
            <p:nvPr/>
          </p:nvSpPr>
          <p:spPr>
            <a:xfrm>
              <a:off x="4086163" y="4341252"/>
              <a:ext cx="1259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Conception</a:t>
              </a:r>
              <a:endParaRPr lang="fr-FR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9214DF0-88E0-1125-EB9C-A2DBE2F3189B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4760029" y="2961967"/>
              <a:ext cx="3698" cy="744794"/>
            </a:xfrm>
            <a:prstGeom prst="line">
              <a:avLst/>
            </a:prstGeom>
            <a:ln w="25400">
              <a:solidFill>
                <a:srgbClr val="37C9E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2" name="Slide Zoom 81">
                <a:extLst>
                  <a:ext uri="{FF2B5EF4-FFF2-40B4-BE49-F238E27FC236}">
                    <a16:creationId xmlns:a16="http://schemas.microsoft.com/office/drawing/2014/main" id="{617B2352-95AB-52AD-4267-C97E6276AF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1166619"/>
                  </p:ext>
                </p:extLst>
              </p:nvPr>
            </p:nvGraphicFramePr>
            <p:xfrm>
              <a:off x="1055071" y="2379406"/>
              <a:ext cx="1924868" cy="2413141"/>
            </p:xfrm>
            <a:graphic>
              <a:graphicData uri="http://schemas.microsoft.com/office/powerpoint/2016/slidezoom">
                <pslz:sldZm>
                  <pslz:sldZmObj sldId="258" cId="2576564510">
                    <pslz:zmPr id="{8E70068E-96A1-430D-AC46-8635F0C8BBCE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24868" cy="241314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2" name="Slide Zoom 8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17B2352-95AB-52AD-4267-C97E6276AF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071" y="2379406"/>
                <a:ext cx="1924868" cy="24131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17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95361B1F-70AD-9CFE-6D19-D49517E54BC9}"/>
              </a:ext>
            </a:extLst>
          </p:cNvPr>
          <p:cNvSpPr/>
          <p:nvPr/>
        </p:nvSpPr>
        <p:spPr>
          <a:xfrm>
            <a:off x="1994715" y="3259394"/>
            <a:ext cx="4490743" cy="1466235"/>
          </a:xfrm>
          <a:prstGeom prst="chevron">
            <a:avLst/>
          </a:prstGeom>
          <a:solidFill>
            <a:srgbClr val="3EDAD8"/>
          </a:solidFill>
          <a:ln>
            <a:solidFill>
              <a:srgbClr val="3E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759536-E49F-D036-2383-9C56DDFE7124}"/>
              </a:ext>
            </a:extLst>
          </p:cNvPr>
          <p:cNvSpPr/>
          <p:nvPr/>
        </p:nvSpPr>
        <p:spPr>
          <a:xfrm>
            <a:off x="3396752" y="884903"/>
            <a:ext cx="1519378" cy="1315181"/>
          </a:xfrm>
          <a:prstGeom prst="ellipse">
            <a:avLst/>
          </a:prstGeom>
          <a:solidFill>
            <a:srgbClr val="3EDAD8"/>
          </a:solidFill>
          <a:ln>
            <a:solidFill>
              <a:srgbClr val="3ED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7639E-2F2C-6C94-CF3D-80E02D00A042}"/>
              </a:ext>
            </a:extLst>
          </p:cNvPr>
          <p:cNvSpPr txBox="1"/>
          <p:nvPr/>
        </p:nvSpPr>
        <p:spPr>
          <a:xfrm>
            <a:off x="3050310" y="4874344"/>
            <a:ext cx="266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  <a:endParaRPr lang="fr-FR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3BE4F-8367-2303-3235-0082918CEF3F}"/>
              </a:ext>
            </a:extLst>
          </p:cNvPr>
          <p:cNvCxnSpPr>
            <a:cxnSpLocks/>
          </p:cNvCxnSpPr>
          <p:nvPr/>
        </p:nvCxnSpPr>
        <p:spPr>
          <a:xfrm>
            <a:off x="4156441" y="2197626"/>
            <a:ext cx="0" cy="1794885"/>
          </a:xfrm>
          <a:prstGeom prst="line">
            <a:avLst/>
          </a:prstGeom>
          <a:ln w="25400">
            <a:solidFill>
              <a:srgbClr val="3EDAD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EF679-5899-5972-F5E0-F6454A848BD2}"/>
              </a:ext>
            </a:extLst>
          </p:cNvPr>
          <p:cNvSpPr/>
          <p:nvPr/>
        </p:nvSpPr>
        <p:spPr>
          <a:xfrm>
            <a:off x="9071488" y="4562169"/>
            <a:ext cx="2251587" cy="1071716"/>
          </a:xfrm>
          <a:prstGeom prst="rect">
            <a:avLst/>
          </a:prstGeom>
          <a:solidFill>
            <a:srgbClr val="3EDAD8"/>
          </a:solidFill>
          <a:ln>
            <a:solidFill>
              <a:srgbClr val="86EAE9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Solution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35118-76D2-5A50-FA06-CA32C72BC173}"/>
              </a:ext>
            </a:extLst>
          </p:cNvPr>
          <p:cNvSpPr/>
          <p:nvPr/>
        </p:nvSpPr>
        <p:spPr>
          <a:xfrm>
            <a:off x="9071489" y="2723536"/>
            <a:ext cx="2251587" cy="1071716"/>
          </a:xfrm>
          <a:prstGeom prst="rect">
            <a:avLst/>
          </a:prstGeom>
          <a:solidFill>
            <a:srgbClr val="3EDAD8"/>
          </a:solidFill>
          <a:ln>
            <a:solidFill>
              <a:srgbClr val="86EAE9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Problématique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C4659A73-9504-7389-1FFF-1AD6BA90D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8929092"/>
                  </p:ext>
                </p:extLst>
              </p:nvPr>
            </p:nvGraphicFramePr>
            <p:xfrm>
              <a:off x="8890821" y="648231"/>
              <a:ext cx="2432254" cy="1234446"/>
            </p:xfrm>
            <a:graphic>
              <a:graphicData uri="http://schemas.microsoft.com/office/powerpoint/2016/slidezoom">
                <pslz:sldZm>
                  <pslz:sldZmObj sldId="259" cId="4116408267">
                    <pslz:zmPr id="{420D7F7A-5F83-4450-8117-179730CC09CA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32254" cy="123444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659A73-9504-7389-1FFF-1AD6BA90D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0821" y="648231"/>
                <a:ext cx="2432254" cy="123444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56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DBD94-0F28-0679-F05F-DCB6C29EB131}"/>
              </a:ext>
            </a:extLst>
          </p:cNvPr>
          <p:cNvSpPr/>
          <p:nvPr/>
        </p:nvSpPr>
        <p:spPr>
          <a:xfrm>
            <a:off x="8283799" y="554071"/>
            <a:ext cx="970969" cy="451725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60E33-A0DB-E658-3FE7-737D6535A813}"/>
              </a:ext>
            </a:extLst>
          </p:cNvPr>
          <p:cNvSpPr/>
          <p:nvPr/>
        </p:nvSpPr>
        <p:spPr>
          <a:xfrm>
            <a:off x="7333999" y="554072"/>
            <a:ext cx="1037877" cy="451725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rgbClr val="1E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F3EFB8-FC2D-F6F4-A48D-E7AD0BD728E1}"/>
              </a:ext>
            </a:extLst>
          </p:cNvPr>
          <p:cNvSpPr/>
          <p:nvPr/>
        </p:nvSpPr>
        <p:spPr>
          <a:xfrm>
            <a:off x="6451107" y="558607"/>
            <a:ext cx="1036576" cy="447187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D87869-8488-6CEA-0570-E3E844BDEBF6}"/>
              </a:ext>
            </a:extLst>
          </p:cNvPr>
          <p:cNvSpPr/>
          <p:nvPr/>
        </p:nvSpPr>
        <p:spPr>
          <a:xfrm>
            <a:off x="5502851" y="554071"/>
            <a:ext cx="1046455" cy="451724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340047-49AD-F876-0EBD-1BFFB51621EE}"/>
              </a:ext>
            </a:extLst>
          </p:cNvPr>
          <p:cNvSpPr/>
          <p:nvPr/>
        </p:nvSpPr>
        <p:spPr>
          <a:xfrm>
            <a:off x="3111280" y="554071"/>
            <a:ext cx="2636728" cy="451725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92">
            <a:extLst>
              <a:ext uri="{FF2B5EF4-FFF2-40B4-BE49-F238E27FC236}">
                <a16:creationId xmlns:a16="http://schemas.microsoft.com/office/drawing/2014/main" id="{EDE8D894-119D-DE6E-023B-9B785EDED58A}"/>
              </a:ext>
            </a:extLst>
          </p:cNvPr>
          <p:cNvSpPr/>
          <p:nvPr/>
        </p:nvSpPr>
        <p:spPr>
          <a:xfrm rot="10800000">
            <a:off x="4270214" y="1005795"/>
            <a:ext cx="288032" cy="23490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ZoneTexte 8">
            <a:extLst>
              <a:ext uri="{FF2B5EF4-FFF2-40B4-BE49-F238E27FC236}">
                <a16:creationId xmlns:a16="http://schemas.microsoft.com/office/drawing/2014/main" id="{BE956161-442A-47E8-AFEC-CD1F78D51097}"/>
              </a:ext>
            </a:extLst>
          </p:cNvPr>
          <p:cNvSpPr txBox="1"/>
          <p:nvPr/>
        </p:nvSpPr>
        <p:spPr>
          <a:xfrm>
            <a:off x="3415246" y="632392"/>
            <a:ext cx="228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Contexte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général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du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projet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9" name="ZoneTexte 9">
            <a:extLst>
              <a:ext uri="{FF2B5EF4-FFF2-40B4-BE49-F238E27FC236}">
                <a16:creationId xmlns:a16="http://schemas.microsoft.com/office/drawing/2014/main" id="{73E337A4-DBCF-AFB7-3572-E7F1F1F87D76}"/>
              </a:ext>
            </a:extLst>
          </p:cNvPr>
          <p:cNvSpPr txBox="1"/>
          <p:nvPr/>
        </p:nvSpPr>
        <p:spPr>
          <a:xfrm>
            <a:off x="3111280" y="586225"/>
            <a:ext cx="50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0" name="ZoneTexte 10">
            <a:extLst>
              <a:ext uri="{FF2B5EF4-FFF2-40B4-BE49-F238E27FC236}">
                <a16:creationId xmlns:a16="http://schemas.microsoft.com/office/drawing/2014/main" id="{D701ECBC-3E31-02C1-0565-328F3F61F0AA}"/>
              </a:ext>
            </a:extLst>
          </p:cNvPr>
          <p:cNvSpPr txBox="1"/>
          <p:nvPr/>
        </p:nvSpPr>
        <p:spPr>
          <a:xfrm>
            <a:off x="5756154" y="595267"/>
            <a:ext cx="629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7943D483-031B-7BB4-0316-73A66889716D}"/>
              </a:ext>
            </a:extLst>
          </p:cNvPr>
          <p:cNvSpPr txBox="1"/>
          <p:nvPr/>
        </p:nvSpPr>
        <p:spPr>
          <a:xfrm>
            <a:off x="6706989" y="595267"/>
            <a:ext cx="52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2" name="ZoneTexte 12">
            <a:extLst>
              <a:ext uri="{FF2B5EF4-FFF2-40B4-BE49-F238E27FC236}">
                <a16:creationId xmlns:a16="http://schemas.microsoft.com/office/drawing/2014/main" id="{74AD4B28-8156-6CDD-844F-2F103BB33729}"/>
              </a:ext>
            </a:extLst>
          </p:cNvPr>
          <p:cNvSpPr txBox="1"/>
          <p:nvPr/>
        </p:nvSpPr>
        <p:spPr>
          <a:xfrm>
            <a:off x="7634479" y="606425"/>
            <a:ext cx="49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3" name="ZoneTexte 13">
            <a:extLst>
              <a:ext uri="{FF2B5EF4-FFF2-40B4-BE49-F238E27FC236}">
                <a16:creationId xmlns:a16="http://schemas.microsoft.com/office/drawing/2014/main" id="{86692F28-75F6-242C-D5A3-A4C05AC92F72}"/>
              </a:ext>
            </a:extLst>
          </p:cNvPr>
          <p:cNvSpPr txBox="1"/>
          <p:nvPr/>
        </p:nvSpPr>
        <p:spPr>
          <a:xfrm>
            <a:off x="8474074" y="612356"/>
            <a:ext cx="49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49AC9-E246-9607-C6BF-0279486D61D0}"/>
              </a:ext>
            </a:extLst>
          </p:cNvPr>
          <p:cNvSpPr/>
          <p:nvPr/>
        </p:nvSpPr>
        <p:spPr>
          <a:xfrm>
            <a:off x="3212497" y="1265190"/>
            <a:ext cx="172878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A1DC7-062F-555F-E8A1-214F00FAFF43}"/>
              </a:ext>
            </a:extLst>
          </p:cNvPr>
          <p:cNvSpPr/>
          <p:nvPr/>
        </p:nvSpPr>
        <p:spPr>
          <a:xfrm>
            <a:off x="4935434" y="1265187"/>
            <a:ext cx="1962165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ZoneTexte 17">
            <a:extLst>
              <a:ext uri="{FF2B5EF4-FFF2-40B4-BE49-F238E27FC236}">
                <a16:creationId xmlns:a16="http://schemas.microsoft.com/office/drawing/2014/main" id="{565B926B-AC81-6699-47AD-5AF12C7FF1FA}"/>
              </a:ext>
            </a:extLst>
          </p:cNvPr>
          <p:cNvSpPr txBox="1"/>
          <p:nvPr/>
        </p:nvSpPr>
        <p:spPr>
          <a:xfrm>
            <a:off x="3279832" y="1288049"/>
            <a:ext cx="1865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Organisme d’accueil</a:t>
            </a:r>
            <a:endParaRPr lang="fr-DZ" sz="1200" dirty="0"/>
          </a:p>
        </p:txBody>
      </p:sp>
      <p:sp>
        <p:nvSpPr>
          <p:cNvPr id="17" name="ZoneTexte 18">
            <a:extLst>
              <a:ext uri="{FF2B5EF4-FFF2-40B4-BE49-F238E27FC236}">
                <a16:creationId xmlns:a16="http://schemas.microsoft.com/office/drawing/2014/main" id="{6E840395-D5BC-C066-9B7B-6AAF2EF80803}"/>
              </a:ext>
            </a:extLst>
          </p:cNvPr>
          <p:cNvSpPr txBox="1"/>
          <p:nvPr/>
        </p:nvSpPr>
        <p:spPr>
          <a:xfrm>
            <a:off x="7146631" y="1310363"/>
            <a:ext cx="1202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Problématique</a:t>
            </a:r>
            <a:endParaRPr lang="fr-DZ" sz="1200" dirty="0"/>
          </a:p>
        </p:txBody>
      </p:sp>
      <p:sp>
        <p:nvSpPr>
          <p:cNvPr id="18" name="ZoneTexte 19">
            <a:extLst>
              <a:ext uri="{FF2B5EF4-FFF2-40B4-BE49-F238E27FC236}">
                <a16:creationId xmlns:a16="http://schemas.microsoft.com/office/drawing/2014/main" id="{E09E1BF3-7FB5-4F16-5BB3-50CF49050199}"/>
              </a:ext>
            </a:extLst>
          </p:cNvPr>
          <p:cNvSpPr txBox="1"/>
          <p:nvPr/>
        </p:nvSpPr>
        <p:spPr>
          <a:xfrm>
            <a:off x="8792129" y="1304843"/>
            <a:ext cx="1103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Solution</a:t>
            </a:r>
            <a:endParaRPr lang="fr-DZ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A7F36-C9AC-CE07-5E47-98B33D4CB59F}"/>
              </a:ext>
            </a:extLst>
          </p:cNvPr>
          <p:cNvSpPr/>
          <p:nvPr/>
        </p:nvSpPr>
        <p:spPr>
          <a:xfrm>
            <a:off x="8371876" y="1265526"/>
            <a:ext cx="172878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E9E65D-7C58-92DD-0E17-12764E4CBA33}"/>
              </a:ext>
            </a:extLst>
          </p:cNvPr>
          <p:cNvSpPr/>
          <p:nvPr/>
        </p:nvSpPr>
        <p:spPr>
          <a:xfrm>
            <a:off x="6897599" y="1266030"/>
            <a:ext cx="1728789" cy="45719"/>
          </a:xfrm>
          <a:prstGeom prst="rect">
            <a:avLst/>
          </a:prstGeom>
          <a:solidFill>
            <a:srgbClr val="E62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2">
            <a:extLst>
              <a:ext uri="{FF2B5EF4-FFF2-40B4-BE49-F238E27FC236}">
                <a16:creationId xmlns:a16="http://schemas.microsoft.com/office/drawing/2014/main" id="{2BFCF4BE-8043-BB1D-28AD-B80754A81462}"/>
              </a:ext>
            </a:extLst>
          </p:cNvPr>
          <p:cNvSpPr txBox="1"/>
          <p:nvPr/>
        </p:nvSpPr>
        <p:spPr>
          <a:xfrm>
            <a:off x="4864069" y="1279080"/>
            <a:ext cx="2211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Analyse du système existant</a:t>
            </a:r>
            <a:endParaRPr lang="fr-DZ" sz="1200" dirty="0"/>
          </a:p>
        </p:txBody>
      </p:sp>
      <p:pic>
        <p:nvPicPr>
          <p:cNvPr id="23" name="Graphic 65">
            <a:extLst>
              <a:ext uri="{FF2B5EF4-FFF2-40B4-BE49-F238E27FC236}">
                <a16:creationId xmlns:a16="http://schemas.microsoft.com/office/drawing/2014/main" id="{468FADC1-0144-9558-F881-E18182AF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1533" y="1784873"/>
            <a:ext cx="1311073" cy="3856399"/>
          </a:xfrm>
          <a:prstGeom prst="rect">
            <a:avLst/>
          </a:prstGeom>
        </p:spPr>
      </p:pic>
      <p:grpSp>
        <p:nvGrpSpPr>
          <p:cNvPr id="24" name="Google Shape;1101;p29">
            <a:extLst>
              <a:ext uri="{FF2B5EF4-FFF2-40B4-BE49-F238E27FC236}">
                <a16:creationId xmlns:a16="http://schemas.microsoft.com/office/drawing/2014/main" id="{07CD59F5-6087-872D-DB6F-1F99F23926E1}"/>
              </a:ext>
            </a:extLst>
          </p:cNvPr>
          <p:cNvGrpSpPr/>
          <p:nvPr/>
        </p:nvGrpSpPr>
        <p:grpSpPr>
          <a:xfrm>
            <a:off x="3615335" y="1609381"/>
            <a:ext cx="3648586" cy="1512950"/>
            <a:chOff x="991563" y="2201400"/>
            <a:chExt cx="1892857" cy="1317369"/>
          </a:xfrm>
          <a:solidFill>
            <a:srgbClr val="1ED4DE"/>
          </a:solidFill>
        </p:grpSpPr>
        <p:sp>
          <p:nvSpPr>
            <p:cNvPr id="25" name="Google Shape;1102;p29">
              <a:extLst>
                <a:ext uri="{FF2B5EF4-FFF2-40B4-BE49-F238E27FC236}">
                  <a16:creationId xmlns:a16="http://schemas.microsoft.com/office/drawing/2014/main" id="{BBB365DD-9311-5DCD-2761-C9B76045B108}"/>
                </a:ext>
              </a:extLst>
            </p:cNvPr>
            <p:cNvSpPr/>
            <p:nvPr/>
          </p:nvSpPr>
          <p:spPr>
            <a:xfrm flipH="1">
              <a:off x="1043320" y="2201400"/>
              <a:ext cx="1841100" cy="1280400"/>
            </a:xfrm>
            <a:prstGeom prst="wedgeEllipseCallout">
              <a:avLst>
                <a:gd name="adj1" fmla="val -63966"/>
                <a:gd name="adj2" fmla="val -2593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3;p29">
              <a:extLst>
                <a:ext uri="{FF2B5EF4-FFF2-40B4-BE49-F238E27FC236}">
                  <a16:creationId xmlns:a16="http://schemas.microsoft.com/office/drawing/2014/main" id="{88F49447-A5BD-E851-8114-F04E4E455E73}"/>
                </a:ext>
              </a:extLst>
            </p:cNvPr>
            <p:cNvSpPr/>
            <p:nvPr/>
          </p:nvSpPr>
          <p:spPr>
            <a:xfrm flipH="1">
              <a:off x="991563" y="2238369"/>
              <a:ext cx="1841100" cy="1280400"/>
            </a:xfrm>
            <a:prstGeom prst="wedgeEllipseCallout">
              <a:avLst>
                <a:gd name="adj1" fmla="val -64708"/>
                <a:gd name="adj2" fmla="val -24359"/>
              </a:avLst>
            </a:prstGeom>
            <a:grpFill/>
            <a:ln w="19050" cap="flat" cmpd="sng">
              <a:solidFill>
                <a:srgbClr val="146B75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12">
            <a:extLst>
              <a:ext uri="{FF2B5EF4-FFF2-40B4-BE49-F238E27FC236}">
                <a16:creationId xmlns:a16="http://schemas.microsoft.com/office/drawing/2014/main" id="{D7380458-D06A-7D60-5F7C-755ED51D7241}"/>
              </a:ext>
            </a:extLst>
          </p:cNvPr>
          <p:cNvSpPr txBox="1"/>
          <p:nvPr/>
        </p:nvSpPr>
        <p:spPr>
          <a:xfrm>
            <a:off x="3771940" y="1943914"/>
            <a:ext cx="336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cs typeface="Arial" pitchFamily="34" charset="0"/>
              </a:rPr>
              <a:t>Comment régler les problèmes de la recherche et garantir l’unicité de l’information et son organisation entre les entités de l’unité ?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127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 ÏMA</dc:creator>
  <cp:lastModifiedBy>CHA ÏMA</cp:lastModifiedBy>
  <cp:revision>6</cp:revision>
  <dcterms:created xsi:type="dcterms:W3CDTF">2023-06-04T21:14:52Z</dcterms:created>
  <dcterms:modified xsi:type="dcterms:W3CDTF">2023-06-05T00:00:44Z</dcterms:modified>
</cp:coreProperties>
</file>