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7" r:id="rId5"/>
    <p:sldId id="261" r:id="rId6"/>
    <p:sldId id="263" r:id="rId7"/>
    <p:sldId id="264" r:id="rId8"/>
    <p:sldId id="265" r:id="rId9"/>
    <p:sldId id="278" r:id="rId10"/>
    <p:sldId id="269" r:id="rId11"/>
    <p:sldId id="279" r:id="rId12"/>
    <p:sldId id="273" r:id="rId13"/>
    <p:sldId id="270" r:id="rId14"/>
    <p:sldId id="274" r:id="rId15"/>
    <p:sldId id="276" r:id="rId16"/>
    <p:sldId id="271" r:id="rId17"/>
    <p:sldId id="27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693D14-31F4-42E3-9626-800D41DEF088}">
          <p14:sldIdLst>
            <p14:sldId id="256"/>
            <p14:sldId id="258"/>
            <p14:sldId id="259"/>
            <p14:sldId id="267"/>
            <p14:sldId id="261"/>
            <p14:sldId id="263"/>
            <p14:sldId id="264"/>
          </p14:sldIdLst>
        </p14:section>
        <p14:section name="Untitled Section" id="{EB36E16B-2B31-4E83-8521-93B176588E33}">
          <p14:sldIdLst>
            <p14:sldId id="265"/>
            <p14:sldId id="278"/>
            <p14:sldId id="269"/>
            <p14:sldId id="279"/>
            <p14:sldId id="273"/>
            <p14:sldId id="270"/>
            <p14:sldId id="274"/>
            <p14:sldId id="276"/>
            <p14:sldId id="271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3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5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1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5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5E12B69-0C40-44DB-9E7D-2B0C8430B2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F3BE6-3CE5-4405-BB0F-A6171C02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GB" sz="4800" dirty="0"/>
              <a:t>Searches for new physics with machine learning at the LHC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A4BC-837C-4064-9DEB-AD263A93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 dirty="0"/>
              <a:t>By Khalil Pierre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1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5A26153-5684-4B27-B2C4-0BA3CB468B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0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1E7BA4-0E1B-458F-AEEA-19F64EA17067}"/>
              </a:ext>
            </a:extLst>
          </p:cNvPr>
          <p:cNvSpPr txBox="1"/>
          <p:nvPr/>
        </p:nvSpPr>
        <p:spPr>
          <a:xfrm>
            <a:off x="1060172" y="147706"/>
            <a:ext cx="8547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ROC Curve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15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325108F-6057-49A5-A202-ABA723EE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0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A4ED98E-E369-43CF-8255-2B6BEBDEE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" b="-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3E927-7B18-46F8-8182-748793EF1B91}"/>
              </a:ext>
            </a:extLst>
          </p:cNvPr>
          <p:cNvSpPr txBox="1"/>
          <p:nvPr/>
        </p:nvSpPr>
        <p:spPr>
          <a:xfrm>
            <a:off x="352751" y="302429"/>
            <a:ext cx="2226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FFN</a:t>
            </a:r>
          </a:p>
        </p:txBody>
      </p:sp>
    </p:spTree>
    <p:extLst>
      <p:ext uri="{BB962C8B-B14F-4D97-AF65-F5344CB8AC3E}">
        <p14:creationId xmlns:p14="http://schemas.microsoft.com/office/powerpoint/2010/main" val="301533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331E176-7A0B-46CA-B97B-A34182820CE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433"/>
            <a:ext cx="6591520" cy="4401134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925B269-E9B8-4C13-A3B3-F4B29430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r="7769"/>
          <a:stretch/>
        </p:blipFill>
        <p:spPr>
          <a:xfrm>
            <a:off x="6299199" y="1228433"/>
            <a:ext cx="5892801" cy="44011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6BDBAD-7159-4E6C-8756-1D66B8AE9451}"/>
              </a:ext>
            </a:extLst>
          </p:cNvPr>
          <p:cNvSpPr txBox="1"/>
          <p:nvPr/>
        </p:nvSpPr>
        <p:spPr>
          <a:xfrm>
            <a:off x="495520" y="643658"/>
            <a:ext cx="1174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RNN</a:t>
            </a:r>
            <a:endParaRPr lang="en-GB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133271-B367-4447-9229-8A6A25540026}"/>
              </a:ext>
            </a:extLst>
          </p:cNvPr>
          <p:cNvSpPr txBox="1"/>
          <p:nvPr/>
        </p:nvSpPr>
        <p:spPr>
          <a:xfrm>
            <a:off x="6794719" y="643657"/>
            <a:ext cx="1174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FCN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9083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5E1D-5CAB-4214-9CB5-D0965E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9872-B5BE-4855-AAD8-223B655A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800" i="1" u="none" strike="noStrike" baseline="0" dirty="0">
                <a:latin typeface="CMR10"/>
              </a:rPr>
              <a:t>Vishal S. </a:t>
            </a:r>
            <a:r>
              <a:rPr lang="en-GB" sz="1800" i="1" u="none" strike="noStrike" baseline="0" dirty="0" err="1">
                <a:latin typeface="CMR10"/>
              </a:rPr>
              <a:t>Ngairangbam</a:t>
            </a:r>
            <a:r>
              <a:rPr lang="en-GB" sz="1800" i="1" u="none" strike="noStrike" baseline="0" dirty="0">
                <a:latin typeface="CMR10"/>
              </a:rPr>
              <a:t>, Akanksha Bhardwaj, </a:t>
            </a:r>
            <a:r>
              <a:rPr lang="en-GB" sz="1800" i="1" u="none" strike="noStrike" baseline="0" dirty="0" err="1">
                <a:latin typeface="CMR10"/>
              </a:rPr>
              <a:t>Partha</a:t>
            </a:r>
            <a:r>
              <a:rPr lang="en-GB" sz="1800" i="1" u="none" strike="noStrike" baseline="0" dirty="0">
                <a:latin typeface="CMR10"/>
              </a:rPr>
              <a:t> </a:t>
            </a:r>
            <a:r>
              <a:rPr lang="en-GB" sz="1800" i="1" u="none" strike="noStrike" baseline="0" dirty="0" err="1">
                <a:latin typeface="CMR10"/>
              </a:rPr>
              <a:t>Konar</a:t>
            </a:r>
            <a:r>
              <a:rPr lang="en-GB" sz="1800" i="1" u="none" strike="noStrike" baseline="0" dirty="0">
                <a:latin typeface="CMR10"/>
              </a:rPr>
              <a:t>, and </a:t>
            </a:r>
            <a:r>
              <a:rPr lang="en-GB" sz="1800" i="1" u="none" strike="noStrike" baseline="0" dirty="0" err="1">
                <a:latin typeface="CMR10"/>
              </a:rPr>
              <a:t>Aruna</a:t>
            </a:r>
            <a:r>
              <a:rPr lang="en-GB" sz="1800" i="1" u="none" strike="noStrike" baseline="0" dirty="0">
                <a:latin typeface="CMR10"/>
              </a:rPr>
              <a:t> Kumar Nayak. Invisible Higgs search through Vector Boson Fusion: A deep learning approach. </a:t>
            </a:r>
            <a:r>
              <a:rPr lang="en-GB" sz="1800" i="1" u="none" strike="noStrike" baseline="0" dirty="0">
                <a:latin typeface="CMTI10"/>
              </a:rPr>
              <a:t>Eur. Phys. J. C</a:t>
            </a:r>
            <a:r>
              <a:rPr lang="en-GB" sz="1800" i="1" u="none" strike="noStrike" baseline="0" dirty="0">
                <a:latin typeface="CMR10"/>
              </a:rPr>
              <a:t>, 80(11):1055, 2020.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i="1" u="none" strike="noStrike" baseline="0" dirty="0">
                <a:latin typeface="CMR10"/>
              </a:rPr>
              <a:t>Search for invisible Higgs boson decays with vector boson fusion signatures with the ATLAS detector using an integrated luminosity of 139 f</a:t>
            </a:r>
            <a:r>
              <a:rPr lang="en-GB" sz="1800" i="1" u="none" strike="noStrike" dirty="0">
                <a:latin typeface="CMR10"/>
              </a:rPr>
              <a:t>b</a:t>
            </a:r>
            <a:r>
              <a:rPr lang="en-GB" sz="1800" i="1" u="none" strike="noStrike" baseline="30000" dirty="0">
                <a:latin typeface="CMR10"/>
              </a:rPr>
              <a:t>-1</a:t>
            </a:r>
            <a:r>
              <a:rPr lang="en-GB" sz="1800" i="1" u="none" strike="noStrike" baseline="0" dirty="0">
                <a:latin typeface="CMR10"/>
              </a:rPr>
              <a:t>. 42020.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i="1" u="none" strike="noStrike" baseline="0" dirty="0">
                <a:latin typeface="CMR10"/>
              </a:rPr>
              <a:t>G. </a:t>
            </a:r>
            <a:r>
              <a:rPr lang="en-GB" sz="1800" i="1" u="none" strike="noStrike" baseline="0" dirty="0" err="1">
                <a:latin typeface="CMR10"/>
              </a:rPr>
              <a:t>Aad</a:t>
            </a:r>
            <a:r>
              <a:rPr lang="en-GB" sz="1800" i="1" u="none" strike="noStrike" baseline="0" dirty="0">
                <a:latin typeface="CMR10"/>
              </a:rPr>
              <a:t>, T. </a:t>
            </a:r>
            <a:r>
              <a:rPr lang="en-GB" sz="1800" i="1" u="none" strike="noStrike" baseline="0" dirty="0" err="1">
                <a:latin typeface="CMR10"/>
              </a:rPr>
              <a:t>Abajyan</a:t>
            </a:r>
            <a:r>
              <a:rPr lang="en-GB" sz="1800" i="1" u="none" strike="noStrike" baseline="0" dirty="0">
                <a:latin typeface="CMR10"/>
              </a:rPr>
              <a:t>, and et al. Observation of a new particle in the search for the standard model </a:t>
            </a:r>
            <a:r>
              <a:rPr lang="en-GB" sz="1800" i="1" u="none" strike="noStrike" baseline="0" dirty="0" err="1">
                <a:latin typeface="CMR10"/>
              </a:rPr>
              <a:t>higgs</a:t>
            </a:r>
            <a:r>
              <a:rPr lang="en-GB" sz="1800" i="1" u="none" strike="noStrike" baseline="0" dirty="0">
                <a:latin typeface="CMR10"/>
              </a:rPr>
              <a:t> boson with the atlas detector at the </a:t>
            </a:r>
            <a:r>
              <a:rPr lang="en-GB" sz="1800" i="1" u="none" strike="noStrike" baseline="0" dirty="0" err="1">
                <a:latin typeface="CMR10"/>
              </a:rPr>
              <a:t>lhc</a:t>
            </a:r>
            <a:r>
              <a:rPr lang="en-GB" sz="1800" i="1" u="none" strike="noStrike" baseline="0" dirty="0">
                <a:latin typeface="CMR10"/>
              </a:rPr>
              <a:t>. </a:t>
            </a:r>
            <a:r>
              <a:rPr lang="en-GB" sz="1800" i="1" u="none" strike="noStrike" baseline="0" dirty="0">
                <a:latin typeface="CMTI10"/>
              </a:rPr>
              <a:t>Physics Letters B</a:t>
            </a:r>
            <a:r>
              <a:rPr lang="en-GB" sz="1800" i="1" u="none" strike="noStrike" baseline="0" dirty="0">
                <a:latin typeface="CMR10"/>
              </a:rPr>
              <a:t>, 716(1):1 - 29, 2012.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i="1" u="none" strike="noStrike" baseline="0" dirty="0" err="1">
                <a:latin typeface="CMR10"/>
              </a:rPr>
              <a:t>Dr.</a:t>
            </a:r>
            <a:r>
              <a:rPr lang="en-GB" sz="1800" i="1" u="none" strike="noStrike" baseline="0" dirty="0">
                <a:latin typeface="CMR10"/>
              </a:rPr>
              <a:t> Aaron </a:t>
            </a:r>
            <a:r>
              <a:rPr lang="en-GB" sz="1800" i="1" u="none" strike="noStrike" baseline="0" dirty="0" err="1">
                <a:latin typeface="CMR10"/>
              </a:rPr>
              <a:t>Bundock</a:t>
            </a:r>
            <a:r>
              <a:rPr lang="en-GB" sz="1800" i="1" u="none" strike="noStrike" baseline="0" dirty="0">
                <a:latin typeface="CMR10"/>
              </a:rPr>
              <a:t>. Current topics in particle physics: Beyond the standard model. Bristol University, 2020.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i="1" u="none" strike="noStrike" baseline="0" dirty="0" err="1">
                <a:latin typeface="CMR10"/>
              </a:rPr>
              <a:t>Diptimoy</a:t>
            </a:r>
            <a:r>
              <a:rPr lang="en-GB" sz="1800" i="1" u="none" strike="noStrike" baseline="0" dirty="0">
                <a:latin typeface="CMR10"/>
              </a:rPr>
              <a:t> Ghosh, Rohini Godbole, </a:t>
            </a:r>
            <a:r>
              <a:rPr lang="en-GB" sz="1800" i="1" u="none" strike="noStrike" baseline="0" dirty="0" err="1">
                <a:latin typeface="CMR10"/>
              </a:rPr>
              <a:t>Monoranjan</a:t>
            </a:r>
            <a:r>
              <a:rPr lang="en-GB" sz="1800" i="1" u="none" strike="noStrike" baseline="0" dirty="0">
                <a:latin typeface="CMR10"/>
              </a:rPr>
              <a:t> </a:t>
            </a:r>
            <a:r>
              <a:rPr lang="en-GB" sz="1800" i="1" u="none" strike="noStrike" baseline="0" dirty="0" err="1">
                <a:latin typeface="CMR10"/>
              </a:rPr>
              <a:t>Guchait</a:t>
            </a:r>
            <a:r>
              <a:rPr lang="en-GB" sz="1800" i="1" u="none" strike="noStrike" baseline="0" dirty="0">
                <a:latin typeface="CMR10"/>
              </a:rPr>
              <a:t>, </a:t>
            </a:r>
            <a:r>
              <a:rPr lang="en-GB" sz="1800" i="1" u="none" strike="noStrike" baseline="0" dirty="0" err="1">
                <a:latin typeface="CMR10"/>
              </a:rPr>
              <a:t>Kirtimaan</a:t>
            </a:r>
            <a:r>
              <a:rPr lang="en-GB" sz="1800" i="1" u="none" strike="noStrike" baseline="0" dirty="0">
                <a:latin typeface="CMR10"/>
              </a:rPr>
              <a:t> Mohan, and </a:t>
            </a:r>
            <a:r>
              <a:rPr lang="en-GB" sz="1800" i="1" u="none" strike="noStrike" baseline="0" dirty="0" err="1">
                <a:latin typeface="CMR10"/>
              </a:rPr>
              <a:t>Dipan</a:t>
            </a:r>
            <a:r>
              <a:rPr lang="en-GB" sz="1800" i="1" u="none" strike="noStrike" baseline="0" dirty="0">
                <a:latin typeface="CMR10"/>
              </a:rPr>
              <a:t> Sengupta. Looking for an Invisible Higgs Signal at the LHC. </a:t>
            </a:r>
            <a:r>
              <a:rPr lang="en-GB" sz="1800" i="1" u="none" strike="noStrike" baseline="0" dirty="0">
                <a:latin typeface="CMTI10"/>
              </a:rPr>
              <a:t>Phys. Lett. B</a:t>
            </a:r>
            <a:r>
              <a:rPr lang="en-GB" sz="1800" i="1" u="none" strike="noStrike" baseline="0" dirty="0">
                <a:latin typeface="CMR10"/>
              </a:rPr>
              <a:t>, 725:344-351, 2013.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8640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60D5-FC60-4392-8F1C-A7E7B5D7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Appendix – Higgs production Feynman diagrams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9D9C95-17FD-46D7-BA94-A9486732DA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6" r="5406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4FE52A-4A8F-4024-91FF-3B461646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lphaLcParenR"/>
            </a:pPr>
            <a:r>
              <a:rPr lang="en-GB" dirty="0"/>
              <a:t>Gluon-gluon fusion (</a:t>
            </a:r>
            <a:r>
              <a:rPr lang="en-GB" dirty="0" err="1"/>
              <a:t>ggF</a:t>
            </a:r>
            <a:r>
              <a:rPr lang="en-GB" dirty="0"/>
              <a:t>)</a:t>
            </a:r>
          </a:p>
          <a:p>
            <a:pPr marL="342900" indent="-342900">
              <a:buAutoNum type="alphaLcParenR"/>
            </a:pPr>
            <a:r>
              <a:rPr lang="en-GB" dirty="0"/>
              <a:t>Vector boson fusion (VBF)</a:t>
            </a:r>
          </a:p>
          <a:p>
            <a:pPr marL="342900" indent="-342900">
              <a:buAutoNum type="alphaLcParenR"/>
            </a:pPr>
            <a:r>
              <a:rPr lang="en-US" sz="1800" dirty="0"/>
              <a:t>Higgs </a:t>
            </a:r>
            <a:r>
              <a:rPr lang="en-US" sz="1800" dirty="0" err="1"/>
              <a:t>Strahlung</a:t>
            </a:r>
            <a:r>
              <a:rPr lang="en-GB" sz="1800" dirty="0"/>
              <a:t> (ZH)</a:t>
            </a:r>
          </a:p>
          <a:p>
            <a:pPr marL="342900" indent="-342900">
              <a:buAutoNum type="alphaLcParenR"/>
            </a:pPr>
            <a:r>
              <a:rPr lang="en-US" sz="1800" dirty="0"/>
              <a:t>top associated production (</a:t>
            </a:r>
            <a:r>
              <a:rPr lang="en-US" sz="1800" dirty="0" err="1"/>
              <a:t>tth</a:t>
            </a:r>
            <a:r>
              <a:rPr lang="en-US" sz="1800" dirty="0"/>
              <a:t>)</a:t>
            </a:r>
            <a:endParaRPr lang="en-GB" sz="1800" dirty="0"/>
          </a:p>
          <a:p>
            <a:pPr marL="342900" indent="-342900">
              <a:buAutoNum type="alphaLcParenR"/>
            </a:pPr>
            <a:endParaRPr lang="en-GB" dirty="0"/>
          </a:p>
          <a:p>
            <a:pPr marL="342900" indent="-342900">
              <a:buAutoNum type="alphaLcParenR"/>
            </a:pPr>
            <a:endParaRPr lang="en-GB" dirty="0"/>
          </a:p>
          <a:p>
            <a:pPr marL="342900" indent="-342900">
              <a:buAutoNum type="alphaLcParenR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53566-6B77-4559-913B-AA4BA2D4E59C}"/>
              </a:ext>
            </a:extLst>
          </p:cNvPr>
          <p:cNvSpPr txBox="1"/>
          <p:nvPr/>
        </p:nvSpPr>
        <p:spPr>
          <a:xfrm>
            <a:off x="5340626" y="5696713"/>
            <a:ext cx="6037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i="1" u="none" strike="noStrike" baseline="0" dirty="0">
                <a:latin typeface="CMR10"/>
              </a:rPr>
              <a:t>D. Ghosh, R. Godbole, M.G., K. Mohan, and D. Sengupta. Looking for an Invisible Higgs Signal at the LHC. </a:t>
            </a:r>
            <a:r>
              <a:rPr lang="en-GB" sz="1800" i="1" u="none" strike="noStrike" baseline="0" dirty="0">
                <a:latin typeface="CMTI10"/>
              </a:rPr>
              <a:t>Phys. Lett. B</a:t>
            </a:r>
            <a:r>
              <a:rPr lang="en-GB" sz="1800" i="1" u="none" strike="noStrike" baseline="0" dirty="0">
                <a:latin typeface="CMR10"/>
              </a:rPr>
              <a:t>, 725:344-351, 2013.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235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50F80BC-A0BA-4A2B-9D70-92BF96F9B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"/>
          <a:stretch/>
        </p:blipFill>
        <p:spPr>
          <a:xfrm>
            <a:off x="4354286" y="1268097"/>
            <a:ext cx="7837714" cy="4321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31C2B-25E9-4598-BA07-2D0BAC94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Appendix – Hyperparameter Tunning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22C0B-ADEB-4DA4-9F10-F3E9CC2A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Trial and error is required to set the parameters of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configurations are tried and the best is selected</a:t>
            </a:r>
          </a:p>
        </p:txBody>
      </p:sp>
    </p:spTree>
    <p:extLst>
      <p:ext uri="{BB962C8B-B14F-4D97-AF65-F5344CB8AC3E}">
        <p14:creationId xmlns:p14="http://schemas.microsoft.com/office/powerpoint/2010/main" val="14289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747F-C722-4BE8-A8DF-DCBBE2BC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 – Gradient Descent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EBD48-67B4-4753-86F8-4BE48CFB5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loss function calculates the difference between the predicted value and the true value</a:t>
            </a:r>
          </a:p>
          <a:p>
            <a:r>
              <a:rPr lang="en-GB" dirty="0"/>
              <a:t>Gradient descent and other training algorithms seek to minimize the loss function </a:t>
            </a:r>
          </a:p>
          <a:p>
            <a:r>
              <a:rPr lang="en-GB" dirty="0"/>
              <a:t>Gradient descent works out the derivative at each point in parameter space</a:t>
            </a:r>
          </a:p>
          <a:p>
            <a:r>
              <a:rPr lang="en-GB" dirty="0"/>
              <a:t>The algorithm then moves the parameter space towards the local minimum</a:t>
            </a:r>
          </a:p>
          <a:p>
            <a:endParaRPr lang="en-GB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D9A58D61-C890-4E25-9168-317219543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r="11267"/>
          <a:stretch/>
        </p:blipFill>
        <p:spPr>
          <a:xfrm>
            <a:off x="6053328" y="2203766"/>
            <a:ext cx="5515428" cy="39684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132BAF-C002-404B-88B1-58A6CE953B61}"/>
              </a:ext>
            </a:extLst>
          </p:cNvPr>
          <p:cNvSpPr txBox="1"/>
          <p:nvPr/>
        </p:nvSpPr>
        <p:spPr>
          <a:xfrm>
            <a:off x="7076661" y="5849034"/>
            <a:ext cx="391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Imad </a:t>
            </a:r>
            <a:r>
              <a:rPr lang="en-GB" dirty="0" err="1"/>
              <a:t>Dabbura</a:t>
            </a:r>
            <a:r>
              <a:rPr lang="en-GB" dirty="0"/>
              <a:t>. Gradient Descent Algorithm and Its Variants</a:t>
            </a:r>
          </a:p>
        </p:txBody>
      </p:sp>
    </p:spTree>
    <p:extLst>
      <p:ext uri="{BB962C8B-B14F-4D97-AF65-F5344CB8AC3E}">
        <p14:creationId xmlns:p14="http://schemas.microsoft.com/office/powerpoint/2010/main" val="311947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A35D-F7B8-4A1C-91E9-C4BCC8C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4937760" cy="1179576"/>
          </a:xfrm>
        </p:spPr>
        <p:txBody>
          <a:bodyPr/>
          <a:lstStyle/>
          <a:p>
            <a:r>
              <a:rPr lang="en-GB" dirty="0"/>
              <a:t>Appendix –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2BC8-3D59-4825-AAC7-0A0356D50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neurons in a recurrent network are calculated using previous instance of the neurons</a:t>
            </a:r>
          </a:p>
          <a:p>
            <a:r>
              <a:rPr lang="en-GB" dirty="0"/>
              <a:t>This allows for inputs to be ordered (by jet energy for example) and for the order to matter!</a:t>
            </a:r>
          </a:p>
          <a:p>
            <a:r>
              <a:rPr lang="en-GB" dirty="0"/>
              <a:t>It also allows for uneven length inputs (if the number of jets varies)</a:t>
            </a:r>
          </a:p>
          <a:p>
            <a:r>
              <a:rPr lang="en-GB" dirty="0"/>
              <a:t>LSTMs are a type of RNN which specialises in retaining longer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1F6EA9-0DF1-41CF-8402-368C18896A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171" y="3046115"/>
            <a:ext cx="5921829" cy="1976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7C73E-17E8-4B31-BA88-573D8631F7A5}"/>
              </a:ext>
            </a:extLst>
          </p:cNvPr>
          <p:cNvSpPr txBox="1"/>
          <p:nvPr/>
        </p:nvSpPr>
        <p:spPr>
          <a:xfrm>
            <a:off x="7116027" y="5320649"/>
            <a:ext cx="4230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By </a:t>
            </a:r>
            <a:r>
              <a:rPr lang="en-US" sz="1800" dirty="0" err="1"/>
              <a:t>fdeloche</a:t>
            </a:r>
            <a:r>
              <a:rPr lang="en-US" sz="1800" dirty="0"/>
              <a:t> - Own work, CC BY-SA 4.0, https://commons.wikimedia.org/w/index.php?curid=60109157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14E7-3A20-4AD1-A8ED-E6FC7B89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4D612-3878-4A43-A2E8-2B57C031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73356"/>
            <a:ext cx="10168128" cy="39988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Standard model (SM) is the most precisely tested particle physics theory we have currently </a:t>
            </a:r>
          </a:p>
          <a:p>
            <a:r>
              <a:rPr lang="en-GB" dirty="0"/>
              <a:t>SM is an believed to be an incomplete theory </a:t>
            </a:r>
          </a:p>
          <a:p>
            <a:r>
              <a:rPr lang="en-GB" dirty="0"/>
              <a:t>Deficiencies of the SM include 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baryon asymmetry of the universe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Currently gravity is not described by the standard model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Standard model has no dark matter candidate</a:t>
            </a:r>
          </a:p>
          <a:p>
            <a:r>
              <a:rPr lang="en-GB" dirty="0"/>
              <a:t>These deficiencies coupled with recent results from the muon g-2 experiment at fermi labs are evidence that physics beyond the standard model (BSM) exists</a:t>
            </a:r>
          </a:p>
          <a:p>
            <a:r>
              <a:rPr lang="en-GB" dirty="0"/>
              <a:t>Measurements of the invisible Higgs decay branching ratio is a active area of research into BSM physics at the LHC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4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2BF4-32F9-4FD4-8D4F-6DEA0725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Invisible Higgs decay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E38E-8517-4883-85FB-CD69C4F622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dirty="0"/>
                  <a:t>When the decay products of the Higgs boson are not detected it is said to have decayed invisibly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The Higgs boson has 4 main production modes at the LHC: gluon-gluon fusion (</a:t>
                </a:r>
                <a:r>
                  <a:rPr lang="en-US" sz="1400" dirty="0" err="1"/>
                  <a:t>ggf</a:t>
                </a:r>
                <a:r>
                  <a:rPr lang="en-US" sz="1400" dirty="0"/>
                  <a:t>), vector boson fusion (VBF), Higgs </a:t>
                </a:r>
                <a:r>
                  <a:rPr lang="en-US" sz="1400" dirty="0" err="1"/>
                  <a:t>Strahlung</a:t>
                </a:r>
                <a:r>
                  <a:rPr lang="en-US" sz="1400" dirty="0"/>
                  <a:t> (ZH) and top associated production (</a:t>
                </a:r>
                <a:r>
                  <a:rPr lang="en-US" sz="1400" dirty="0" err="1"/>
                  <a:t>tth</a:t>
                </a:r>
                <a:r>
                  <a:rPr lang="en-US" sz="14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In the SM the Higgs can decay invisibly via </a:t>
                </a:r>
              </a:p>
              <a:p>
                <a:pPr mar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→4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The SM predicts a Higgs branching ratio (BR(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1400" b="0" i="0">
                        <a:latin typeface="Cambria Math" panose="02040503050406030204" pitchFamily="18" charset="0"/>
                      </a:rPr>
                      <m:t>inv</m:t>
                    </m:r>
                  </m:oMath>
                </a14:m>
                <a:r>
                  <a:rPr lang="en-US" sz="1400" dirty="0"/>
                  <a:t>)) of 0.1%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Measurements at ATLAS have put an upper bound of 13% on BR(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1400" b="0" i="0">
                        <a:latin typeface="Cambria Math" panose="02040503050406030204" pitchFamily="18" charset="0"/>
                      </a:rPr>
                      <m:t>inv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If a significant excess of invisible Higgs decays exists it could signal new physics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Higgs bosons couples to all massive particles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This makes invisible Higgs decay a possible probe into the Dark sector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dirty="0"/>
                  <a:t>Work is being done on refining the measurement of BR(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1400" b="0" i="0">
                        <a:latin typeface="Cambria Math" panose="02040503050406030204" pitchFamily="18" charset="0"/>
                      </a:rPr>
                      <m:t>inv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E38E-8517-4883-85FB-CD69C4F62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t="-1027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152A22E-846F-469E-94C8-0C24C1D6B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948" y="3487109"/>
            <a:ext cx="2370552" cy="2329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92F12-FEF3-41B4-BFBA-9C5D43D4A262}"/>
              </a:ext>
            </a:extLst>
          </p:cNvPr>
          <p:cNvSpPr txBox="1"/>
          <p:nvPr/>
        </p:nvSpPr>
        <p:spPr>
          <a:xfrm>
            <a:off x="7679814" y="5813121"/>
            <a:ext cx="409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tth</a:t>
            </a:r>
            <a:r>
              <a:rPr lang="en-GB" dirty="0"/>
              <a:t> production followed by invisible decay </a:t>
            </a:r>
          </a:p>
        </p:txBody>
      </p:sp>
      <p:pic>
        <p:nvPicPr>
          <p:cNvPr id="9" name="Picture 8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D05CFD27-E21F-4594-B77E-C18B8BB4C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40" y="260613"/>
            <a:ext cx="4487012" cy="32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664B7-2353-4903-8FAF-767C1114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Measuring invisible Higgs branching ratio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EB41A3-2E48-4C15-935D-9A4D0BDFD4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41244" y="2359151"/>
                <a:ext cx="6007608" cy="3628915"/>
              </a:xfrm>
            </p:spPr>
            <p:txBody>
              <a:bodyPr vert="horz" lIns="91440" tIns="45720" rIns="91440" bIns="45720" rtlCol="0">
                <a:normAutofit fontScale="47500" lnSpcReduction="20000"/>
              </a:bodyPr>
              <a:lstStyle/>
              <a:p>
                <a:r>
                  <a:rPr lang="en-US" sz="2600" dirty="0"/>
                  <a:t>Banks of detector arrays at CMS and ATLAS are used to reconstruct collisions at the LHC</a:t>
                </a:r>
              </a:p>
              <a:p>
                <a:r>
                  <a:rPr lang="en-US" sz="2600" dirty="0"/>
                  <a:t>The most common object formed in proton colliders are jets, they form due to the hadronization of unbound color charge </a:t>
                </a:r>
              </a:p>
              <a:p>
                <a:r>
                  <a:rPr lang="en-US" sz="2600" dirty="0"/>
                  <a:t>Variables like: the number of jets, mass of jets, angle between jets are determined by the production event</a:t>
                </a:r>
              </a:p>
              <a:p>
                <a:r>
                  <a:rPr lang="en-US" sz="2600" dirty="0"/>
                  <a:t>The combination of these variables make can be used to identify an event </a:t>
                </a:r>
              </a:p>
              <a:p>
                <a:r>
                  <a:rPr lang="en-US" sz="2600" dirty="0"/>
                  <a:t>Background signal will be present from other SM processes which have similar variable topology  </a:t>
                </a:r>
              </a:p>
              <a:p>
                <a:r>
                  <a:rPr lang="en-US" sz="2600" dirty="0"/>
                  <a:t>The dominant backgrounds for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𝐵𝑅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𝑡𝑡h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GB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</m:t>
                    </m:r>
                    <m:r>
                      <a:rPr lang="en-GB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are from Z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err="1"/>
                  <a:t>vv</a:t>
                </a:r>
                <a:r>
                  <a:rPr lang="en-US" sz="2600" dirty="0"/>
                  <a:t> and W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/>
                  <a:t> lv (lost lepton)</a:t>
                </a:r>
              </a:p>
              <a:p>
                <a:r>
                  <a:rPr lang="en-US" sz="2600" dirty="0"/>
                  <a:t>Cuts are used to suppress background processes; for </a:t>
                </a:r>
                <a:r>
                  <a:rPr lang="en-US" sz="2600" dirty="0" err="1"/>
                  <a:t>tth</a:t>
                </a:r>
                <a:r>
                  <a:rPr lang="en-US" sz="2600" dirty="0"/>
                  <a:t> requiring a large missing transverse energy (MET), and angle between jets </a:t>
                </a:r>
              </a:p>
              <a:p>
                <a:r>
                  <a:rPr lang="en-US" sz="2600" dirty="0"/>
                  <a:t>Recently neural networks have been used to help with classification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EB41A3-2E48-4C15-935D-9A4D0BDFD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41244" y="2359151"/>
                <a:ext cx="6007608" cy="3628915"/>
              </a:xfrm>
              <a:blipFill>
                <a:blip r:embed="rId2"/>
                <a:stretch>
                  <a:fillRect t="-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CFAB8890-B3CA-4EF5-B1E9-DACFA49815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144517"/>
            <a:ext cx="4233672" cy="1629963"/>
          </a:xfrm>
          <a:prstGeom prst="rect">
            <a:avLst/>
          </a:prstGeom>
        </p:spPr>
      </p:pic>
      <p:pic>
        <p:nvPicPr>
          <p:cNvPr id="17" name="Picture 16" descr="A picture containing laser&#10;&#10;Description automatically generated">
            <a:extLst>
              <a:ext uri="{FF2B5EF4-FFF2-40B4-BE49-F238E27FC236}">
                <a16:creationId xmlns:a16="http://schemas.microsoft.com/office/drawing/2014/main" id="{01A422F7-0D4C-4839-87E6-A4EEDBCE2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3608628"/>
            <a:ext cx="4230116" cy="23794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CFC16-2A0A-45B2-82C3-D316A1776235}"/>
              </a:ext>
            </a:extLst>
          </p:cNvPr>
          <p:cNvSpPr txBox="1"/>
          <p:nvPr/>
        </p:nvSpPr>
        <p:spPr>
          <a:xfrm>
            <a:off x="7881257" y="6238367"/>
            <a:ext cx="355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Photograth</a:t>
            </a:r>
            <a:r>
              <a:rPr lang="en-GB" dirty="0"/>
              <a:t>: CMS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25421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BA89A-23A3-44AE-B28B-6B9D08B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Neural Networks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CFF1C10-1D5E-4E5B-BCB6-F6D4B2BB2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0287" y="377968"/>
            <a:ext cx="12108582" cy="57515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69D7117-6FEB-4F9E-BCD9-BB1F3E3E1F4C}"/>
              </a:ext>
            </a:extLst>
          </p:cNvPr>
          <p:cNvSpPr txBox="1"/>
          <p:nvPr/>
        </p:nvSpPr>
        <p:spPr>
          <a:xfrm>
            <a:off x="841244" y="2359152"/>
            <a:ext cx="6007608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Neural networks are made up of layers of neurons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value of a neuron is determined by the weighted and biased sum of all neurons in the previous layer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Networks are trained on simulated data*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network outputs a prediction for each simulated event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prediction is evaluated, and the weights are updated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Neural networks can learn nonlinear relationships between variables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7D9F-EEBF-451E-92D2-E523A2CF7BE0}"/>
              </a:ext>
            </a:extLst>
          </p:cNvPr>
          <p:cNvSpPr txBox="1"/>
          <p:nvPr/>
        </p:nvSpPr>
        <p:spPr>
          <a:xfrm>
            <a:off x="877454" y="6284874"/>
            <a:ext cx="377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*see appendix -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49418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F90E1F8-2E9C-4F2E-B7F9-6AD9DE46C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0" y="965199"/>
            <a:ext cx="1453642" cy="4927601"/>
          </a:xfrm>
          <a:prstGeom prst="rect">
            <a:avLst/>
          </a:prstGeom>
        </p:spPr>
      </p:pic>
      <p:sp>
        <p:nvSpPr>
          <p:cNvPr id="39" name="Rectangle 31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BE0A7D8-6FB5-4EF4-9AE8-6FA546F8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84" y="965199"/>
            <a:ext cx="1798944" cy="4928616"/>
          </a:xfrm>
          <a:prstGeom prst="rect">
            <a:avLst/>
          </a:prstGeom>
        </p:spPr>
      </p:pic>
      <p:sp>
        <p:nvSpPr>
          <p:cNvPr id="40" name="Rectangle 33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6B1E00C5-934A-4CCE-806A-6999B5AA1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57" y="965199"/>
            <a:ext cx="2870327" cy="49276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D57077-3FB8-4F34-895D-23588F562154}"/>
              </a:ext>
            </a:extLst>
          </p:cNvPr>
          <p:cNvSpPr txBox="1"/>
          <p:nvPr/>
        </p:nvSpPr>
        <p:spPr>
          <a:xfrm>
            <a:off x="846537" y="619667"/>
            <a:ext cx="334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Feed forward network (FFN)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00A218-9B96-4D1D-8AE2-33E8E0B6B115}"/>
              </a:ext>
            </a:extLst>
          </p:cNvPr>
          <p:cNvSpPr txBox="1"/>
          <p:nvPr/>
        </p:nvSpPr>
        <p:spPr>
          <a:xfrm>
            <a:off x="4695905" y="619667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Recurrent network (RNN)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1B81C6-1995-4F86-A962-2D954137C38C}"/>
              </a:ext>
            </a:extLst>
          </p:cNvPr>
          <p:cNvSpPr txBox="1"/>
          <p:nvPr/>
        </p:nvSpPr>
        <p:spPr>
          <a:xfrm>
            <a:off x="7962178" y="619667"/>
            <a:ext cx="36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Fully connected network (FCN)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85F55-228B-4047-B26C-A2F526E44FAB}"/>
              </a:ext>
            </a:extLst>
          </p:cNvPr>
          <p:cNvSpPr txBox="1"/>
          <p:nvPr/>
        </p:nvSpPr>
        <p:spPr>
          <a:xfrm>
            <a:off x="4439478" y="5777948"/>
            <a:ext cx="25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appendix - RNN</a:t>
            </a:r>
          </a:p>
        </p:txBody>
      </p:sp>
    </p:spTree>
    <p:extLst>
      <p:ext uri="{BB962C8B-B14F-4D97-AF65-F5344CB8AC3E}">
        <p14:creationId xmlns:p14="http://schemas.microsoft.com/office/powerpoint/2010/main" val="279439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BFE12-F53F-47FF-AD8D-B86E8B041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30539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92275-ACD6-4FEA-A73C-CFA3AC99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Results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A5893EE-6E99-4CCD-AB6C-AF57DD2BBF5B}"/>
              </a:ext>
            </a:extLst>
          </p:cNvPr>
          <p:cNvSpPr txBox="1"/>
          <p:nvPr/>
        </p:nvSpPr>
        <p:spPr>
          <a:xfrm>
            <a:off x="1132114" y="5849257"/>
            <a:ext cx="11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DB97F072-BCAA-47A0-84FA-64F9F6FB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output - discriminator </a:t>
            </a:r>
          </a:p>
        </p:txBody>
      </p:sp>
      <p:pic>
        <p:nvPicPr>
          <p:cNvPr id="47" name="Content Placeholder 46" descr="Chart, histogram&#10;&#10;Description automatically generated">
            <a:extLst>
              <a:ext uri="{FF2B5EF4-FFF2-40B4-BE49-F238E27FC236}">
                <a16:creationId xmlns:a16="http://schemas.microsoft.com/office/drawing/2014/main" id="{5CBC3B2B-2E46-4A7B-8604-803AF69C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04" y="2478088"/>
            <a:ext cx="7215355" cy="3694112"/>
          </a:xfrm>
        </p:spPr>
      </p:pic>
    </p:spTree>
    <p:extLst>
      <p:ext uri="{BB962C8B-B14F-4D97-AF65-F5344CB8AC3E}">
        <p14:creationId xmlns:p14="http://schemas.microsoft.com/office/powerpoint/2010/main" val="286593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0B5E1-F6E8-4CE9-AAD7-44F941EF6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2A0D83DE-4DB8-4EB0-8695-25D1A0671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6013" y="815866"/>
            <a:ext cx="10167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Confusion matrix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0108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TM89191271[[fn=Lines]]</Template>
  <TotalTime>14712</TotalTime>
  <Words>948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CMR10</vt:lpstr>
      <vt:lpstr>CMTI10</vt:lpstr>
      <vt:lpstr>AccentBoxVTI</vt:lpstr>
      <vt:lpstr>Searches for new physics with machine learning at the LHC</vt:lpstr>
      <vt:lpstr>Motivation </vt:lpstr>
      <vt:lpstr>Invisible Higgs decay </vt:lpstr>
      <vt:lpstr>Measuring invisible Higgs branching ratio</vt:lpstr>
      <vt:lpstr>Neural Networks </vt:lpstr>
      <vt:lpstr>PowerPoint Presentation</vt:lpstr>
      <vt:lpstr>Results</vt:lpstr>
      <vt:lpstr>Network output - discriminator </vt:lpstr>
      <vt:lpstr>Confusion matrix </vt:lpstr>
      <vt:lpstr>PowerPoint Presentation</vt:lpstr>
      <vt:lpstr>PowerPoint Presentation</vt:lpstr>
      <vt:lpstr>PowerPoint Presentation</vt:lpstr>
      <vt:lpstr>PowerPoint Presentation</vt:lpstr>
      <vt:lpstr>References</vt:lpstr>
      <vt:lpstr>Appendix – Higgs production Feynman diagrams </vt:lpstr>
      <vt:lpstr>Appendix – Hyperparameter Tunning </vt:lpstr>
      <vt:lpstr>Appendix – Gradient Descent </vt:lpstr>
      <vt:lpstr>Appendix –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 Pierre</dc:creator>
  <cp:lastModifiedBy>Khalil Pierre</cp:lastModifiedBy>
  <cp:revision>82</cp:revision>
  <dcterms:created xsi:type="dcterms:W3CDTF">2021-04-18T13:16:25Z</dcterms:created>
  <dcterms:modified xsi:type="dcterms:W3CDTF">2021-05-06T23:26:56Z</dcterms:modified>
</cp:coreProperties>
</file>