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.Courses%20and%20studies\2.Computer%20courses\egypt%20FWD\Advanced%20Data%20Analysis%20-July2022\project1_SQL\chinook-db\chinook_db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.Courses%20and%20studies\2.Computer%20courses\egypt%20FWD\Advanced%20Data%20Analysis%20-July2022\project1_SQL\chinook-db\chinook_db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.Courses%20and%20studies\2.Computer%20courses\egypt%20FWD\Advanced%20Data%20Analysis%20-July2022\project1_SQL\chinook-db\chinook_db\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dirty="0" smtClean="0"/>
              <a:t>Top </a:t>
            </a:r>
            <a:r>
              <a:rPr lang="en-US" dirty="0"/>
              <a:t>10 ordered albums based on sales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Sheet1!$O$1</c:f>
              <c:strCache>
                <c:ptCount val="1"/>
                <c:pt idx="0">
                  <c:v>price</c:v>
                </c:pt>
              </c:strCache>
            </c:strRef>
          </c:tx>
          <c:spPr>
            <a:gradFill>
              <a:gsLst>
                <a:gs pos="0">
                  <a:schemeClr val="accent5"/>
                </a:gs>
                <a:gs pos="100000">
                  <a:schemeClr val="accent5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Sheet1!$M$2:$M$11</c:f>
              <c:strCache>
                <c:ptCount val="10"/>
                <c:pt idx="0">
                  <c:v>Battlestar Galactica (Classic), Season 1</c:v>
                </c:pt>
                <c:pt idx="1">
                  <c:v>The Office, Season 3</c:v>
                </c:pt>
                <c:pt idx="2">
                  <c:v>Minha Historia</c:v>
                </c:pt>
                <c:pt idx="3">
                  <c:v>Lost, Season 2</c:v>
                </c:pt>
                <c:pt idx="4">
                  <c:v>Heroes, Season 1</c:v>
                </c:pt>
                <c:pt idx="5">
                  <c:v>Greatest Hits</c:v>
                </c:pt>
                <c:pt idx="6">
                  <c:v>Unplugged</c:v>
                </c:pt>
                <c:pt idx="7">
                  <c:v>Battlestar Galactica, Season 3</c:v>
                </c:pt>
                <c:pt idx="8">
                  <c:v>Lost, Season 3</c:v>
                </c:pt>
                <c:pt idx="9">
                  <c:v>Acústico</c:v>
                </c:pt>
              </c:strCache>
            </c:strRef>
          </c:cat>
          <c:val>
            <c:numRef>
              <c:f>Sheet1!$O$2:$O$11</c:f>
              <c:numCache>
                <c:formatCode>#,##0.00\ "$"</c:formatCode>
                <c:ptCount val="10"/>
                <c:pt idx="0">
                  <c:v>35.82</c:v>
                </c:pt>
                <c:pt idx="1">
                  <c:v>31.84</c:v>
                </c:pt>
                <c:pt idx="2">
                  <c:v>26.73</c:v>
                </c:pt>
                <c:pt idx="3">
                  <c:v>25.87</c:v>
                </c:pt>
                <c:pt idx="4">
                  <c:v>25.87</c:v>
                </c:pt>
                <c:pt idx="5">
                  <c:v>25.74</c:v>
                </c:pt>
                <c:pt idx="6">
                  <c:v>24.75</c:v>
                </c:pt>
                <c:pt idx="7">
                  <c:v>23.88</c:v>
                </c:pt>
                <c:pt idx="8">
                  <c:v>21.89</c:v>
                </c:pt>
                <c:pt idx="9" formatCode="General">
                  <c:v>21.78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5D1-4C61-9A14-A946DDCC209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886272943"/>
        <c:axId val="188627211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Sheet1!$N$1</c15:sqref>
                        </c15:formulaRef>
                      </c:ext>
                    </c:extLst>
                    <c:strCache>
                      <c:ptCount val="1"/>
                      <c:pt idx="0">
                        <c:v>total_orders</c:v>
                      </c:pt>
                    </c:strCache>
                  </c:strRef>
                </c:tx>
                <c:spPr>
                  <a:gradFill>
                    <a:gsLst>
                      <a:gs pos="0">
                        <a:schemeClr val="accent6"/>
                      </a:gs>
                      <a:gs pos="100000">
                        <a:schemeClr val="accent6">
                          <a:lumMod val="84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blurRad="76200" dir="18900000" sy="23000" kx="-1200000" algn="bl" rotWithShape="0">
                      <a:prstClr val="black">
                        <a:alpha val="20000"/>
                      </a:prst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33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Sheet1!$M$2:$M$11</c15:sqref>
                        </c15:formulaRef>
                      </c:ext>
                    </c:extLst>
                    <c:strCache>
                      <c:ptCount val="10"/>
                      <c:pt idx="0">
                        <c:v>Battlestar Galactica (Classic), Season 1</c:v>
                      </c:pt>
                      <c:pt idx="1">
                        <c:v>The Office, Season 3</c:v>
                      </c:pt>
                      <c:pt idx="2">
                        <c:v>Minha Historia</c:v>
                      </c:pt>
                      <c:pt idx="3">
                        <c:v>Lost, Season 2</c:v>
                      </c:pt>
                      <c:pt idx="4">
                        <c:v>Heroes, Season 1</c:v>
                      </c:pt>
                      <c:pt idx="5">
                        <c:v>Greatest Hits</c:v>
                      </c:pt>
                      <c:pt idx="6">
                        <c:v>Unplugged</c:v>
                      </c:pt>
                      <c:pt idx="7">
                        <c:v>Battlestar Galactica, Season 3</c:v>
                      </c:pt>
                      <c:pt idx="8">
                        <c:v>Lost, Season 3</c:v>
                      </c:pt>
                      <c:pt idx="9">
                        <c:v>Acústico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Sheet1!$N$2:$N$10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18</c:v>
                      </c:pt>
                      <c:pt idx="1">
                        <c:v>14</c:v>
                      </c:pt>
                      <c:pt idx="2">
                        <c:v>23</c:v>
                      </c:pt>
                      <c:pt idx="3">
                        <c:v>13</c:v>
                      </c:pt>
                      <c:pt idx="4">
                        <c:v>11</c:v>
                      </c:pt>
                      <c:pt idx="5">
                        <c:v>25</c:v>
                      </c:pt>
                      <c:pt idx="6">
                        <c:v>23</c:v>
                      </c:pt>
                      <c:pt idx="7">
                        <c:v>11</c:v>
                      </c:pt>
                      <c:pt idx="8">
                        <c:v>11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75D1-4C61-9A14-A946DDCC209E}"/>
                  </c:ext>
                </c:extLst>
              </c15:ser>
            </c15:filteredBarSeries>
          </c:ext>
        </c:extLst>
      </c:barChart>
      <c:catAx>
        <c:axId val="1886272943"/>
        <c:scaling>
          <c:orientation val="minMax"/>
        </c:scaling>
        <c:delete val="0"/>
        <c:axPos val="b"/>
        <c:minorGridlines>
          <c:spPr>
            <a:ln>
              <a:solidFill>
                <a:schemeClr val="dk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albums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6272111"/>
        <c:crosses val="autoZero"/>
        <c:auto val="1"/>
        <c:lblAlgn val="ctr"/>
        <c:lblOffset val="100"/>
        <c:noMultiLvlLbl val="0"/>
      </c:catAx>
      <c:valAx>
        <c:axId val="1886272111"/>
        <c:scaling>
          <c:orientation val="minMax"/>
        </c:scaling>
        <c:delete val="0"/>
        <c:axPos val="l"/>
        <c:minorGridlines>
          <c:spPr>
            <a:ln>
              <a:solidFill>
                <a:schemeClr val="dk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Total sales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\ &quot;$&quot;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6272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lumMod val="85000"/>
      </a:schemeClr>
    </a:solidFill>
    <a:ln w="9525" cap="flat" cmpd="sng" algn="ctr">
      <a:noFill/>
      <a:round/>
    </a:ln>
    <a:effectLst>
      <a:softEdge rad="63500"/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Top 10 ordered albums based on number of orders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total_orders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5"/>
            <c:invertIfNegative val="0"/>
            <c:bubble3D val="0"/>
            <c:spPr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84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655E-4943-B7C5-7C44241FF94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Sheet1!$G$2:$G$11</c:f>
              <c:strCache>
                <c:ptCount val="10"/>
                <c:pt idx="0">
                  <c:v>Greatest Hits</c:v>
                </c:pt>
                <c:pt idx="1">
                  <c:v>Minha Historia</c:v>
                </c:pt>
                <c:pt idx="2">
                  <c:v>Unplugged</c:v>
                </c:pt>
                <c:pt idx="3">
                  <c:v>Battlestar Galactica (Classic), Season 1</c:v>
                </c:pt>
                <c:pt idx="4">
                  <c:v>Acústico</c:v>
                </c:pt>
                <c:pt idx="5">
                  <c:v>Greatest Kiss</c:v>
                </c:pt>
                <c:pt idx="6">
                  <c:v>My Generation - The Very Best Of The Who</c:v>
                </c:pt>
                <c:pt idx="7">
                  <c:v>Prenda Minha</c:v>
                </c:pt>
                <c:pt idx="8">
                  <c:v>Chronicle, Vol. 2</c:v>
                </c:pt>
                <c:pt idx="9">
                  <c:v>Acústico MTV</c:v>
                </c:pt>
              </c:strCache>
            </c:strRef>
          </c:cat>
          <c:val>
            <c:numRef>
              <c:f>Sheet1!$H$2:$H$11</c:f>
              <c:numCache>
                <c:formatCode>General</c:formatCode>
                <c:ptCount val="10"/>
                <c:pt idx="0">
                  <c:v>25</c:v>
                </c:pt>
                <c:pt idx="1">
                  <c:v>23</c:v>
                </c:pt>
                <c:pt idx="2">
                  <c:v>23</c:v>
                </c:pt>
                <c:pt idx="3">
                  <c:v>18</c:v>
                </c:pt>
                <c:pt idx="4">
                  <c:v>18</c:v>
                </c:pt>
                <c:pt idx="5">
                  <c:v>17</c:v>
                </c:pt>
                <c:pt idx="6">
                  <c:v>17</c:v>
                </c:pt>
                <c:pt idx="7">
                  <c:v>16</c:v>
                </c:pt>
                <c:pt idx="8">
                  <c:v>16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CD-4223-875F-C5175B0799D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40"/>
        <c:axId val="1310432848"/>
        <c:axId val="1310421200"/>
      </c:barChart>
      <c:catAx>
        <c:axId val="1310432848"/>
        <c:scaling>
          <c:orientation val="minMax"/>
        </c:scaling>
        <c:delete val="0"/>
        <c:axPos val="b"/>
        <c:minorGridlines>
          <c:spPr>
            <a:ln>
              <a:solidFill>
                <a:schemeClr val="dk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album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0421200"/>
        <c:crosses val="autoZero"/>
        <c:auto val="1"/>
        <c:lblAlgn val="ctr"/>
        <c:lblOffset val="100"/>
        <c:noMultiLvlLbl val="0"/>
      </c:catAx>
      <c:valAx>
        <c:axId val="1310421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dk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Total orders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0432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lumMod val="8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>
      <a:softEdge rad="63500"/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tx1"/>
                </a:solidFill>
              </a:rPr>
              <a:t>Top</a:t>
            </a:r>
            <a:r>
              <a:rPr lang="en-US" baseline="0" dirty="0" smtClean="0">
                <a:solidFill>
                  <a:schemeClr val="tx1"/>
                </a:solidFill>
              </a:rPr>
              <a:t> 10 countries in sales </a:t>
            </a:r>
            <a:endParaRPr lang="en-US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Sheet2!$E$1</c:f>
              <c:strCache>
                <c:ptCount val="1"/>
                <c:pt idx="0">
                  <c:v>total_sales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70000"/>
                    <a:satMod val="100000"/>
                    <a:lumMod val="110000"/>
                  </a:schemeClr>
                </a:gs>
                <a:gs pos="50000">
                  <a:schemeClr val="accent1">
                    <a:tint val="75000"/>
                    <a:satMod val="101000"/>
                    <a:lumMod val="105000"/>
                  </a:schemeClr>
                </a:gs>
                <a:gs pos="100000">
                  <a:schemeClr val="accent1">
                    <a:tint val="82000"/>
                    <a:satMod val="104000"/>
                    <a:lumMod val="105000"/>
                  </a:schemeClr>
                </a:gs>
              </a:gsLst>
              <a:lin ang="27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explosion val="4"/>
            <c:extLst>
              <c:ext xmlns:c16="http://schemas.microsoft.com/office/drawing/2014/chart" uri="{C3380CC4-5D6E-409C-BE32-E72D297353CC}">
                <c16:uniqueId val="{00000001-96EB-491F-B627-599AC827684C}"/>
              </c:ext>
            </c:extLst>
          </c:dPt>
          <c:dPt>
            <c:idx val="1"/>
            <c:invertIfNegative val="0"/>
            <c:bubble3D val="0"/>
            <c:explosion val="6"/>
            <c:extLst>
              <c:ext xmlns:c16="http://schemas.microsoft.com/office/drawing/2014/chart" uri="{C3380CC4-5D6E-409C-BE32-E72D297353CC}">
                <c16:uniqueId val="{00000003-96EB-491F-B627-599AC827684C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96EB-491F-B627-599AC827684C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96EB-491F-B627-599AC827684C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96EB-491F-B627-599AC827684C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96EB-491F-B627-599AC827684C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96EB-491F-B627-599AC827684C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96EB-491F-B627-599AC827684C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96EB-491F-B627-599AC827684C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3-96EB-491F-B627-599AC827684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Sheet2!$D$2:$D$11</c:f>
              <c:strCache>
                <c:ptCount val="10"/>
                <c:pt idx="0">
                  <c:v>USA</c:v>
                </c:pt>
                <c:pt idx="1">
                  <c:v>Canada</c:v>
                </c:pt>
                <c:pt idx="2">
                  <c:v>France</c:v>
                </c:pt>
                <c:pt idx="3">
                  <c:v>Brazil</c:v>
                </c:pt>
                <c:pt idx="4">
                  <c:v>Germany</c:v>
                </c:pt>
                <c:pt idx="5">
                  <c:v>United Kingdom</c:v>
                </c:pt>
                <c:pt idx="6">
                  <c:v>Czech Republic</c:v>
                </c:pt>
                <c:pt idx="7">
                  <c:v>Portugal</c:v>
                </c:pt>
                <c:pt idx="8">
                  <c:v>India</c:v>
                </c:pt>
                <c:pt idx="9">
                  <c:v>Chile</c:v>
                </c:pt>
              </c:strCache>
            </c:strRef>
          </c:cat>
          <c:val>
            <c:numRef>
              <c:f>Sheet2!$E$2:$E$11</c:f>
              <c:numCache>
                <c:formatCode>#,##0.00\ "$"</c:formatCode>
                <c:ptCount val="10"/>
                <c:pt idx="0">
                  <c:v>523.05999999999995</c:v>
                </c:pt>
                <c:pt idx="1">
                  <c:v>303.95999999999998</c:v>
                </c:pt>
                <c:pt idx="2">
                  <c:v>195.1</c:v>
                </c:pt>
                <c:pt idx="3">
                  <c:v>190.1</c:v>
                </c:pt>
                <c:pt idx="4">
                  <c:v>156.47999999999999</c:v>
                </c:pt>
                <c:pt idx="5">
                  <c:v>112.86</c:v>
                </c:pt>
                <c:pt idx="6">
                  <c:v>90.24</c:v>
                </c:pt>
                <c:pt idx="7">
                  <c:v>77.239999999999995</c:v>
                </c:pt>
                <c:pt idx="8">
                  <c:v>75.260000000000005</c:v>
                </c:pt>
                <c:pt idx="9">
                  <c:v>46.62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96EB-491F-B627-599AC827684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760632976"/>
        <c:axId val="760627152"/>
      </c:barChart>
      <c:valAx>
        <c:axId val="760627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Total sales (American dollars ) $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\ &quot;$&quot;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632976"/>
        <c:crosses val="autoZero"/>
        <c:crossBetween val="between"/>
      </c:valAx>
      <c:catAx>
        <c:axId val="760632976"/>
        <c:scaling>
          <c:orientation val="minMax"/>
        </c:scaling>
        <c:delete val="0"/>
        <c:axPos val="l"/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country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6271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lumMod val="85000"/>
      </a:schemeClr>
    </a:solidFill>
    <a:ln>
      <a:noFill/>
    </a:ln>
    <a:effectLst>
      <a:softEdge rad="63500"/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 for each </a:t>
            </a:r>
            <a:r>
              <a:rPr lang="en-US" dirty="0" smtClean="0"/>
              <a:t>agent 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Sheet1!$D$4</c:f>
              <c:strCache>
                <c:ptCount val="1"/>
                <c:pt idx="0">
                  <c:v>sales_$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7000"/>
                    <a:satMod val="100000"/>
                    <a:lumMod val="102000"/>
                  </a:schemeClr>
                </a:gs>
                <a:gs pos="50000">
                  <a:schemeClr val="accent1">
                    <a:shade val="100000"/>
                    <a:satMod val="100000"/>
                    <a:lumMod val="100000"/>
                  </a:schemeClr>
                </a:gs>
                <a:gs pos="100000">
                  <a:schemeClr val="accent1">
                    <a:shade val="80000"/>
                    <a:satMod val="100000"/>
                    <a:lumMod val="99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Sheet1!$B$5:$B$7</c:f>
              <c:strCache>
                <c:ptCount val="3"/>
                <c:pt idx="0">
                  <c:v>Jane</c:v>
                </c:pt>
                <c:pt idx="1">
                  <c:v>Margaret</c:v>
                </c:pt>
                <c:pt idx="2">
                  <c:v>Steve</c:v>
                </c:pt>
              </c:strCache>
            </c:strRef>
          </c:cat>
          <c:val>
            <c:numRef>
              <c:f>Sheet1!$D$5:$D$7</c:f>
              <c:numCache>
                <c:formatCode>#,##0\ "$"</c:formatCode>
                <c:ptCount val="3"/>
                <c:pt idx="0">
                  <c:v>833.04</c:v>
                </c:pt>
                <c:pt idx="1">
                  <c:v>775.4</c:v>
                </c:pt>
                <c:pt idx="2">
                  <c:v>720.16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2C-4348-B3C3-627E8890B04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53532639"/>
        <c:axId val="2053535135"/>
      </c:barChart>
      <c:catAx>
        <c:axId val="20535326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Sales Agents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3535135"/>
        <c:crosses val="autoZero"/>
        <c:auto val="1"/>
        <c:lblAlgn val="ctr"/>
        <c:lblOffset val="100"/>
        <c:noMultiLvlLbl val="0"/>
      </c:catAx>
      <c:valAx>
        <c:axId val="2053535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Total sales (American</a:t>
                </a:r>
                <a:r>
                  <a:rPr lang="en-US" baseline="0" dirty="0" smtClean="0"/>
                  <a:t> dollars)</a:t>
                </a:r>
                <a:r>
                  <a:rPr lang="en-US" dirty="0" smtClean="0"/>
                  <a:t> $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\ &quot;$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3532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lumMod val="85000"/>
      </a:schemeClr>
    </a:solidFill>
    <a:ln>
      <a:noFill/>
    </a:ln>
    <a:effectLst>
      <a:softEdge rad="63500"/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078D6BB-0B67-4D5D-9B70-8ABDBE3A3C4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E55A823-577C-4652-85E2-EFBBD9DE0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9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D6BB-0B67-4D5D-9B70-8ABDBE3A3C4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A823-577C-4652-85E2-EFBBD9DE0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3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D6BB-0B67-4D5D-9B70-8ABDBE3A3C4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A823-577C-4652-85E2-EFBBD9DE0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D6BB-0B67-4D5D-9B70-8ABDBE3A3C4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A823-577C-4652-85E2-EFBBD9DE0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D6BB-0B67-4D5D-9B70-8ABDBE3A3C4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A823-577C-4652-85E2-EFBBD9DE0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3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D6BB-0B67-4D5D-9B70-8ABDBE3A3C4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A823-577C-4652-85E2-EFBBD9DE0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7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D6BB-0B67-4D5D-9B70-8ABDBE3A3C4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A823-577C-4652-85E2-EFBBD9DE0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1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D6BB-0B67-4D5D-9B70-8ABDBE3A3C4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A823-577C-4652-85E2-EFBBD9DE0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7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D6BB-0B67-4D5D-9B70-8ABDBE3A3C4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A823-577C-4652-85E2-EFBBD9DE0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5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D6BB-0B67-4D5D-9B70-8ABDBE3A3C4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E55A823-577C-4652-85E2-EFBBD9DE0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7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078D6BB-0B67-4D5D-9B70-8ABDBE3A3C4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E55A823-577C-4652-85E2-EFBBD9DE0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04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078D6BB-0B67-4D5D-9B70-8ABDBE3A3C4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E55A823-577C-4652-85E2-EFBBD9DE0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967" y="531953"/>
            <a:ext cx="9448800" cy="1825096"/>
          </a:xfrm>
        </p:spPr>
        <p:txBody>
          <a:bodyPr/>
          <a:lstStyle/>
          <a:p>
            <a:r>
              <a:rPr lang="en-US" dirty="0" smtClean="0"/>
              <a:t>Chinook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222" y="2252547"/>
            <a:ext cx="9448800" cy="685800"/>
          </a:xfrm>
        </p:spPr>
        <p:txBody>
          <a:bodyPr/>
          <a:lstStyle/>
          <a:p>
            <a:r>
              <a:rPr lang="en-US" dirty="0" smtClean="0"/>
              <a:t>Insights and analysis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08367" y="446627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Udacity </a:t>
            </a:r>
            <a:r>
              <a:rPr lang="en-US" sz="2400" dirty="0"/>
              <a:t>– FWD – Advanced Data analysis </a:t>
            </a:r>
            <a:r>
              <a:rPr lang="en-US" sz="2400" dirty="0" smtClean="0"/>
              <a:t>Course</a:t>
            </a:r>
          </a:p>
          <a:p>
            <a:r>
              <a:rPr lang="en-US" sz="2400" dirty="0" smtClean="0"/>
              <a:t>First project – july-2022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Prepared by : Ahmed Hamdy Ibrahim Khalil</a:t>
            </a:r>
          </a:p>
          <a:p>
            <a:r>
              <a:rPr lang="en-US" sz="2400" dirty="0" smtClean="0"/>
              <a:t>ahmedkhalil010@gmail.com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117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412139"/>
            <a:ext cx="12104915" cy="479556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Bahnschrift SemiLight" panose="020B0502040204020203" pitchFamily="34" charset="0"/>
              </a:rPr>
              <a:t>Q1 : What are the top 10 ordered albums </a:t>
            </a:r>
            <a:r>
              <a:rPr lang="en-US" sz="2800" u="sng" dirty="0" smtClean="0">
                <a:latin typeface="Bahnschrift SemiLight" panose="020B0502040204020203" pitchFamily="34" charset="0"/>
              </a:rPr>
              <a:t>based on sales</a:t>
            </a:r>
            <a:r>
              <a:rPr lang="en-US" sz="2800" dirty="0" smtClean="0">
                <a:latin typeface="Bahnschrift SemiLight" panose="020B0502040204020203" pitchFamily="34" charset="0"/>
              </a:rPr>
              <a:t>?</a:t>
            </a:r>
            <a:endParaRPr lang="en-US" sz="2800" dirty="0">
              <a:latin typeface="Bahnschrift SemiLight" panose="020B0502040204020203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420551"/>
              </p:ext>
            </p:extLst>
          </p:nvPr>
        </p:nvGraphicFramePr>
        <p:xfrm>
          <a:off x="96247" y="1228724"/>
          <a:ext cx="3395889" cy="34118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280">
                  <a:extLst>
                    <a:ext uri="{9D8B030D-6E8A-4147-A177-3AD203B41FA5}">
                      <a16:colId xmlns:a16="http://schemas.microsoft.com/office/drawing/2014/main" val="828482253"/>
                    </a:ext>
                  </a:extLst>
                </a:gridCol>
                <a:gridCol w="1895919">
                  <a:extLst>
                    <a:ext uri="{9D8B030D-6E8A-4147-A177-3AD203B41FA5}">
                      <a16:colId xmlns:a16="http://schemas.microsoft.com/office/drawing/2014/main" val="4215069008"/>
                    </a:ext>
                  </a:extLst>
                </a:gridCol>
                <a:gridCol w="1202690">
                  <a:extLst>
                    <a:ext uri="{9D8B030D-6E8A-4147-A177-3AD203B41FA5}">
                      <a16:colId xmlns:a16="http://schemas.microsoft.com/office/drawing/2014/main" val="897491438"/>
                    </a:ext>
                  </a:extLst>
                </a:gridCol>
              </a:tblGrid>
              <a:tr h="3170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Album name</a:t>
                      </a:r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sales</a:t>
                      </a:r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871747"/>
                  </a:ext>
                </a:extLst>
              </a:tr>
              <a:tr h="5044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Battlestar Galactica (Classic), Season 1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35.82 $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504003"/>
                  </a:ext>
                </a:extLst>
              </a:tr>
              <a:tr h="2566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Office, Season 3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31.84 $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701331"/>
                  </a:ext>
                </a:extLst>
              </a:tr>
              <a:tr h="2566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Minha Historia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26.73 $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778823"/>
                  </a:ext>
                </a:extLst>
              </a:tr>
              <a:tr h="2566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Lost, Season 2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25.87 $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06145"/>
                  </a:ext>
                </a:extLst>
              </a:tr>
              <a:tr h="2566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Heroes, Season 1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25.87 $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511050"/>
                  </a:ext>
                </a:extLst>
              </a:tr>
              <a:tr h="2566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Greatest Hits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25.74 $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75257"/>
                  </a:ext>
                </a:extLst>
              </a:tr>
              <a:tr h="289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Unplugged</a:t>
                      </a:r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24.75 $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90908"/>
                  </a:ext>
                </a:extLst>
              </a:tr>
              <a:tr h="5044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Battlestar Galactica, Season 3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23.88 $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335128"/>
                  </a:ext>
                </a:extLst>
              </a:tr>
              <a:tr h="2566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Lost, Season 3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21.89 $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988083"/>
                  </a:ext>
                </a:extLst>
              </a:tr>
              <a:tr h="2566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Acústico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21.78 $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049959"/>
                  </a:ext>
                </a:extLst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063570"/>
              </p:ext>
            </p:extLst>
          </p:nvPr>
        </p:nvGraphicFramePr>
        <p:xfrm>
          <a:off x="3492136" y="1163547"/>
          <a:ext cx="8551817" cy="4023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9006" y="6244046"/>
            <a:ext cx="10990217" cy="513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9006" y="5674341"/>
            <a:ext cx="115998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Generally,  </a:t>
            </a:r>
            <a:r>
              <a:rPr lang="en-US" dirty="0"/>
              <a:t>We have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347</a:t>
            </a:r>
            <a:r>
              <a:rPr lang="en-US" dirty="0"/>
              <a:t> album available ,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304</a:t>
            </a:r>
            <a:r>
              <a:rPr lang="en-US" dirty="0"/>
              <a:t> album is used by customers , while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43</a:t>
            </a:r>
            <a:r>
              <a:rPr lang="en-US" dirty="0"/>
              <a:t> album is not used </a:t>
            </a:r>
          </a:p>
          <a:p>
            <a:r>
              <a:rPr lang="en-US" dirty="0" smtClean="0"/>
              <a:t>From the above chart , it is clear that ,  “Battlestar Galactica both S1 and S3 are in the top 10 based on sales with (59.7 $). Also , Lost series  S2 and S3 in addition to lost S1(11</a:t>
            </a:r>
            <a:r>
              <a:rPr lang="en-US" baseline="30000" dirty="0" smtClean="0"/>
              <a:t>th</a:t>
            </a:r>
            <a:r>
              <a:rPr lang="en-US" dirty="0" smtClean="0"/>
              <a:t>) are of big sales with (67.66 $ 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5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495" y="120642"/>
            <a:ext cx="10787933" cy="104923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>
                <a:latin typeface="Bahnschrift SemiLight" panose="020B0502040204020203" pitchFamily="34" charset="0"/>
              </a:rPr>
              <a:t>Q2 : What are the </a:t>
            </a:r>
            <a:r>
              <a:rPr lang="en-US" sz="2800" dirty="0" smtClean="0">
                <a:latin typeface="Bahnschrift SemiLight" panose="020B0502040204020203" pitchFamily="34" charset="0"/>
              </a:rPr>
              <a:t>top 10 </a:t>
            </a:r>
            <a:r>
              <a:rPr lang="en-US" sz="2800" dirty="0">
                <a:latin typeface="Bahnschrift SemiLight" panose="020B0502040204020203" pitchFamily="34" charset="0"/>
              </a:rPr>
              <a:t>albums based on number of orders?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387919"/>
              </p:ext>
            </p:extLst>
          </p:nvPr>
        </p:nvGraphicFramePr>
        <p:xfrm>
          <a:off x="3688080" y="1169877"/>
          <a:ext cx="8503920" cy="402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67121"/>
              </p:ext>
            </p:extLst>
          </p:nvPr>
        </p:nvGraphicFramePr>
        <p:xfrm>
          <a:off x="235582" y="1169877"/>
          <a:ext cx="3164843" cy="3387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2007">
                  <a:extLst>
                    <a:ext uri="{9D8B030D-6E8A-4147-A177-3AD203B41FA5}">
                      <a16:colId xmlns:a16="http://schemas.microsoft.com/office/drawing/2014/main" val="353419018"/>
                    </a:ext>
                  </a:extLst>
                </a:gridCol>
                <a:gridCol w="2053098">
                  <a:extLst>
                    <a:ext uri="{9D8B030D-6E8A-4147-A177-3AD203B41FA5}">
                      <a16:colId xmlns:a16="http://schemas.microsoft.com/office/drawing/2014/main" val="3570297403"/>
                    </a:ext>
                  </a:extLst>
                </a:gridCol>
                <a:gridCol w="729738">
                  <a:extLst>
                    <a:ext uri="{9D8B030D-6E8A-4147-A177-3AD203B41FA5}">
                      <a16:colId xmlns:a16="http://schemas.microsoft.com/office/drawing/2014/main" val="1641625855"/>
                    </a:ext>
                  </a:extLst>
                </a:gridCol>
              </a:tblGrid>
              <a:tr h="412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#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S Shell Dlg 2" panose="020B0604030504040204" pitchFamily="34" charset="0"/>
                      </a:endParaRPr>
                    </a:p>
                  </a:txBody>
                  <a:tcPr marL="4269" marR="4269" marT="426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smtClean="0">
                          <a:effectLst/>
                        </a:rPr>
                        <a:t>Album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S Shell Dlg 2" panose="020B0604030504040204" pitchFamily="34" charset="0"/>
                      </a:endParaRP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smtClean="0">
                          <a:effectLst/>
                        </a:rPr>
                        <a:t>total orders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S Shell Dlg 2" panose="020B0604030504040204" pitchFamily="34" charset="0"/>
                      </a:endParaRP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584860"/>
                  </a:ext>
                </a:extLst>
              </a:tr>
              <a:tr h="39890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269" marR="4269" marT="426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Greatest Hits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538765"/>
                  </a:ext>
                </a:extLst>
              </a:tr>
              <a:tr h="2393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269" marR="4269" marT="426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Minha Historia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216924"/>
                  </a:ext>
                </a:extLst>
              </a:tr>
              <a:tr h="2250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269" marR="4269" marT="426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Unplugged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415418"/>
                  </a:ext>
                </a:extLst>
              </a:tr>
              <a:tr h="4457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269" marR="4269" marT="426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Battlestar Galactica (Classic), Season 1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827708"/>
                  </a:ext>
                </a:extLst>
              </a:tr>
              <a:tr h="2250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269" marR="4269" marT="426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Acústico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639384"/>
                  </a:ext>
                </a:extLst>
              </a:tr>
              <a:tr h="2250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4269" marR="4269" marT="426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Greatest Kiss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10102"/>
                  </a:ext>
                </a:extLst>
              </a:tr>
              <a:tr h="5225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4269" marR="4269" marT="426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 Generation - The Very Best Of The Who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172326"/>
                  </a:ext>
                </a:extLst>
              </a:tr>
              <a:tr h="2250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4269" marR="4269" marT="426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Prenda</a:t>
                      </a: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Minha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722518"/>
                  </a:ext>
                </a:extLst>
              </a:tr>
              <a:tr h="2250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4269" marR="4269" marT="426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Chronicle, Vol. 2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378035"/>
                  </a:ext>
                </a:extLst>
              </a:tr>
              <a:tr h="2250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4269" marR="4269" marT="426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Acústico MTV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4269" marR="4269" marT="42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94459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5582" y="5937602"/>
            <a:ext cx="11590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comparing the two bar charts , we can notice that (</a:t>
            </a:r>
            <a:r>
              <a:rPr lang="en-US" b="1" dirty="0" smtClean="0">
                <a:solidFill>
                  <a:srgbClr val="FF0000"/>
                </a:solidFill>
              </a:rPr>
              <a:t>only 4 albums</a:t>
            </a:r>
            <a:r>
              <a:rPr lang="en-US" dirty="0" smtClean="0"/>
              <a:t> are having the big quantity of orders with big sales , while 6 of the best on sales are not in the top ordered tracks.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3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5611" y="173508"/>
            <a:ext cx="4362995" cy="8510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85000"/>
              </a:lnSpc>
              <a:spcBef>
                <a:spcPct val="0"/>
              </a:spcBef>
              <a:buNone/>
              <a:defRPr sz="2800" spc="-120" baseline="0">
                <a:solidFill>
                  <a:schemeClr val="accent1"/>
                </a:solidFill>
                <a:latin typeface="Bahnschrift SemiLigh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Q3: where do chinook exist?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611" y="5801976"/>
            <a:ext cx="105199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2009 to 2013 Chinook reached </a:t>
            </a: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r>
              <a:rPr lang="en-US" dirty="0" smtClean="0"/>
              <a:t> countries , the 10 top countries in sales are shown , while the remaining countries are nearly the same in their size ( 7 orders with average 40 $ sales) 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2243656"/>
              </p:ext>
            </p:extLst>
          </p:nvPr>
        </p:nvGraphicFramePr>
        <p:xfrm>
          <a:off x="3688080" y="1028435"/>
          <a:ext cx="8503920" cy="402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8214" y="3856351"/>
            <a:ext cx="282157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Top 10 countries in sales</a:t>
            </a:r>
            <a:endParaRPr lang="en-US" b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6" y="1088176"/>
            <a:ext cx="3604754" cy="261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3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29" y="133958"/>
            <a:ext cx="9520158" cy="104923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 smtClean="0">
                <a:latin typeface="Bahnschrift SemiLight" panose="020B0502040204020203" pitchFamily="34" charset="0"/>
              </a:rPr>
              <a:t>Q4: </a:t>
            </a:r>
            <a:r>
              <a:rPr lang="en-US" sz="2800" dirty="0">
                <a:latin typeface="Bahnschrift SemiLight" panose="020B0502040204020203" pitchFamily="34" charset="0"/>
              </a:rPr>
              <a:t>who is the best sales agent based on sales?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181350"/>
            <a:ext cx="36957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“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Jane Peacock</a:t>
            </a:r>
            <a:r>
              <a:rPr lang="en-US" dirty="0"/>
              <a:t> “</a:t>
            </a:r>
          </a:p>
          <a:p>
            <a:r>
              <a:rPr lang="en-US" dirty="0" smtClean="0"/>
              <a:t> </a:t>
            </a:r>
            <a:r>
              <a:rPr lang="en-US" dirty="0" smtClean="0"/>
              <a:t>is </a:t>
            </a:r>
            <a:r>
              <a:rPr lang="en-US" dirty="0" smtClean="0"/>
              <a:t>the </a:t>
            </a:r>
            <a:r>
              <a:rPr lang="en-US" dirty="0" smtClean="0"/>
              <a:t>top sales agent comparing both total orders and total </a:t>
            </a:r>
            <a:r>
              <a:rPr lang="en-US" dirty="0" smtClean="0"/>
              <a:t>sales.</a:t>
            </a:r>
          </a:p>
          <a:p>
            <a:endParaRPr lang="en-US" dirty="0"/>
          </a:p>
          <a:p>
            <a:r>
              <a:rPr lang="en-US" dirty="0" smtClean="0"/>
              <a:t>With </a:t>
            </a:r>
            <a:r>
              <a:rPr lang="en-US" dirty="0" smtClean="0"/>
              <a:t>the three sales </a:t>
            </a:r>
            <a:r>
              <a:rPr lang="en-US" dirty="0" smtClean="0"/>
              <a:t>agents </a:t>
            </a:r>
            <a:r>
              <a:rPr lang="en-US" dirty="0" smtClean="0"/>
              <a:t>responsible for supporting </a:t>
            </a:r>
            <a:r>
              <a:rPr lang="en-US" dirty="0" smtClean="0"/>
              <a:t>customers, </a:t>
            </a:r>
            <a:r>
              <a:rPr lang="en-US" dirty="0" smtClean="0"/>
              <a:t>total sales reached (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2328 $</a:t>
            </a:r>
            <a:r>
              <a:rPr lang="en-US" dirty="0" smtClean="0"/>
              <a:t> ) 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0651405"/>
              </p:ext>
            </p:extLst>
          </p:nvPr>
        </p:nvGraphicFramePr>
        <p:xfrm>
          <a:off x="3618140" y="1526093"/>
          <a:ext cx="8503920" cy="402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668968"/>
            <a:ext cx="3466679" cy="136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742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30</TotalTime>
  <Words>440</Words>
  <Application>Microsoft Office PowerPoint</Application>
  <PresentationFormat>Widescreen</PresentationFormat>
  <Paragraphs>100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Bahnschrift SemiLight</vt:lpstr>
      <vt:lpstr>Calibri Light</vt:lpstr>
      <vt:lpstr>MS Shell Dlg 2</vt:lpstr>
      <vt:lpstr>Metropolitan</vt:lpstr>
      <vt:lpstr>Chinook Database</vt:lpstr>
      <vt:lpstr>Q1 : What are the top 10 ordered albums based on sales?</vt:lpstr>
      <vt:lpstr>Q2 : What are the top 10 albums based on number of orders?</vt:lpstr>
      <vt:lpstr>PowerPoint Presentation</vt:lpstr>
      <vt:lpstr>Q4: who is the best sales agent based on sales?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Chinook Database</dc:title>
  <dc:creator>Pc</dc:creator>
  <cp:lastModifiedBy>Pc</cp:lastModifiedBy>
  <cp:revision>6</cp:revision>
  <dcterms:created xsi:type="dcterms:W3CDTF">2022-07-19T19:16:18Z</dcterms:created>
  <dcterms:modified xsi:type="dcterms:W3CDTF">2022-07-20T10:37:06Z</dcterms:modified>
</cp:coreProperties>
</file>