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0C62A42-C283-41B3-99EF-D3E8EE93DF1C}" type="datetimeFigureOut">
              <a:rPr lang="en-US" smtClean="0"/>
              <a:t>5/25/2022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2629406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C62A42-C283-41B3-99EF-D3E8EE93DF1C}"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1735397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0C62A42-C283-41B3-99EF-D3E8EE93DF1C}" type="datetimeFigureOut">
              <a:rPr lang="en-US" smtClean="0"/>
              <a:t>5/25/2022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611676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0C62A42-C283-41B3-99EF-D3E8EE93DF1C}" type="datetimeFigureOut">
              <a:rPr lang="en-US" smtClean="0"/>
              <a:t>5/25/2022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DB54E02-59CD-43DC-A1FD-C38A30E1E6A0}"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3163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0C62A42-C283-41B3-99EF-D3E8EE93DF1C}" type="datetimeFigureOut">
              <a:rPr lang="en-US" smtClean="0"/>
              <a:t>5/25/2022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246799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0C62A42-C283-41B3-99EF-D3E8EE93DF1C}" type="datetimeFigureOut">
              <a:rPr lang="en-US" smtClean="0"/>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3038455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0C62A42-C283-41B3-99EF-D3E8EE93DF1C}" type="datetimeFigureOut">
              <a:rPr lang="en-US" smtClean="0"/>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906293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62A42-C283-41B3-99EF-D3E8EE93DF1C}"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730367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0C62A42-C283-41B3-99EF-D3E8EE93DF1C}" type="datetimeFigureOut">
              <a:rPr lang="en-US" smtClean="0"/>
              <a:t>5/25/2022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1316500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62A42-C283-41B3-99EF-D3E8EE93DF1C}"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2992452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0C62A42-C283-41B3-99EF-D3E8EE93DF1C}" type="datetimeFigureOut">
              <a:rPr lang="en-US" smtClean="0"/>
              <a:t>5/25/2022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4013665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62A42-C283-41B3-99EF-D3E8EE93DF1C}"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559799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62A42-C283-41B3-99EF-D3E8EE93DF1C}" type="datetimeFigureOut">
              <a:rPr lang="en-US" smtClean="0"/>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292860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62A42-C283-41B3-99EF-D3E8EE93DF1C}" type="datetimeFigureOut">
              <a:rPr lang="en-US" smtClean="0"/>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3019842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62A42-C283-41B3-99EF-D3E8EE93DF1C}" type="datetimeFigureOut">
              <a:rPr lang="en-US" smtClean="0"/>
              <a:t>5/25/2022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9347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C62A42-C283-41B3-99EF-D3E8EE93DF1C}"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3329743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C62A42-C283-41B3-99EF-D3E8EE93DF1C}"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B54E02-59CD-43DC-A1FD-C38A30E1E6A0}" type="slidenum">
              <a:rPr lang="en-US" smtClean="0"/>
              <a:t>‹#›</a:t>
            </a:fld>
            <a:endParaRPr lang="en-US"/>
          </a:p>
        </p:txBody>
      </p:sp>
    </p:spTree>
    <p:extLst>
      <p:ext uri="{BB962C8B-B14F-4D97-AF65-F5344CB8AC3E}">
        <p14:creationId xmlns:p14="http://schemas.microsoft.com/office/powerpoint/2010/main" val="4179166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0C62A42-C283-41B3-99EF-D3E8EE93DF1C}" type="datetimeFigureOut">
              <a:rPr lang="en-US" smtClean="0"/>
              <a:t>5/25/2022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B54E02-59CD-43DC-A1FD-C38A30E1E6A0}" type="slidenum">
              <a:rPr lang="en-US" smtClean="0"/>
              <a:t>‹#›</a:t>
            </a:fld>
            <a:endParaRPr lang="en-US"/>
          </a:p>
        </p:txBody>
      </p:sp>
    </p:spTree>
    <p:extLst>
      <p:ext uri="{BB962C8B-B14F-4D97-AF65-F5344CB8AC3E}">
        <p14:creationId xmlns:p14="http://schemas.microsoft.com/office/powerpoint/2010/main" val="304359196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E572-A703-162B-7011-A1FA149CFCD1}"/>
              </a:ext>
            </a:extLst>
          </p:cNvPr>
          <p:cNvSpPr>
            <a:spLocks noGrp="1"/>
          </p:cNvSpPr>
          <p:nvPr>
            <p:ph type="ctrTitle"/>
          </p:nvPr>
        </p:nvSpPr>
        <p:spPr>
          <a:xfrm>
            <a:off x="636696" y="643464"/>
            <a:ext cx="3761964" cy="3273061"/>
          </a:xfrm>
          <a:noFill/>
          <a:ln w="19050">
            <a:noFill/>
            <a:prstDash val="dash"/>
          </a:ln>
        </p:spPr>
        <p:txBody>
          <a:bodyPr>
            <a:normAutofit/>
          </a:bodyPr>
          <a:lstStyle/>
          <a:p>
            <a:pPr algn="r"/>
            <a:r>
              <a:rPr lang="en-US" sz="3700" b="1">
                <a:effectLst/>
                <a:latin typeface="Times New Roman" panose="02020603050405020304" pitchFamily="18" charset="0"/>
                <a:ea typeface="Calibri" panose="020F0502020204030204" pitchFamily="34" charset="0"/>
                <a:cs typeface="Arial" panose="020B0604020202020204" pitchFamily="34" charset="0"/>
              </a:rPr>
              <a:t>Robotics And Employment Is Correct</a:t>
            </a:r>
            <a:br>
              <a:rPr lang="en-US" sz="3700">
                <a:effectLst/>
                <a:latin typeface="Calibri" panose="020F0502020204030204" pitchFamily="34" charset="0"/>
                <a:ea typeface="Calibri" panose="020F0502020204030204" pitchFamily="34" charset="0"/>
                <a:cs typeface="Arial" panose="020B0604020202020204" pitchFamily="34" charset="0"/>
              </a:rPr>
            </a:br>
            <a:endParaRPr lang="en-US" sz="3700"/>
          </a:p>
        </p:txBody>
      </p:sp>
      <p:sp>
        <p:nvSpPr>
          <p:cNvPr id="3" name="Subtitle 2">
            <a:extLst>
              <a:ext uri="{FF2B5EF4-FFF2-40B4-BE49-F238E27FC236}">
                <a16:creationId xmlns:a16="http://schemas.microsoft.com/office/drawing/2014/main" id="{8D21DA87-6428-C03E-0E93-A344D969B949}"/>
              </a:ext>
            </a:extLst>
          </p:cNvPr>
          <p:cNvSpPr>
            <a:spLocks noGrp="1"/>
          </p:cNvSpPr>
          <p:nvPr>
            <p:ph type="subTitle" idx="1"/>
          </p:nvPr>
        </p:nvSpPr>
        <p:spPr>
          <a:xfrm>
            <a:off x="636695" y="3776472"/>
            <a:ext cx="3761965" cy="2688335"/>
          </a:xfrm>
          <a:noFill/>
          <a:ln w="19050">
            <a:noFill/>
            <a:prstDash val="dash"/>
          </a:ln>
        </p:spPr>
        <p:txBody>
          <a:bodyPr>
            <a:normAutofit lnSpcReduction="10000"/>
          </a:bodyPr>
          <a:lstStyle/>
          <a:p>
            <a:pPr marL="0" marR="0" algn="r">
              <a:spcBef>
                <a:spcPts val="0"/>
              </a:spcBef>
              <a:spcAft>
                <a:spcPts val="800"/>
              </a:spcAft>
            </a:pPr>
            <a:r>
              <a:rPr lang="en-US" dirty="0">
                <a:effectLst/>
                <a:latin typeface="Times New Roman" panose="02020603050405020304" pitchFamily="18" charset="0"/>
                <a:ea typeface="Calibri" panose="020F0502020204030204" pitchFamily="34" charset="0"/>
                <a:cs typeface="Arial" panose="020B0604020202020204" pitchFamily="34" charset="0"/>
              </a:rPr>
              <a:t>Khalil Ibrahim </a:t>
            </a:r>
            <a:r>
              <a:rPr lang="en-US" dirty="0" err="1">
                <a:effectLst/>
                <a:latin typeface="Times New Roman" panose="02020603050405020304" pitchFamily="18" charset="0"/>
                <a:ea typeface="Calibri" panose="020F0502020204030204" pitchFamily="34" charset="0"/>
                <a:cs typeface="Arial" panose="020B0604020202020204" pitchFamily="34" charset="0"/>
              </a:rPr>
              <a:t>Alsulaimani</a:t>
            </a:r>
            <a:r>
              <a:rPr lang="en-US" dirty="0">
                <a:effectLst/>
                <a:latin typeface="Times New Roman" panose="02020603050405020304" pitchFamily="18" charset="0"/>
                <a:ea typeface="Calibri" panose="020F0502020204030204" pitchFamily="34" charset="0"/>
                <a:cs typeface="Arial" panose="020B0604020202020204" pitchFamily="34" charset="0"/>
              </a:rPr>
              <a:t> 439007816</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gn="r">
              <a:spcBef>
                <a:spcPts val="0"/>
              </a:spcBef>
              <a:spcAft>
                <a:spcPts val="800"/>
              </a:spcAft>
            </a:pPr>
            <a:r>
              <a:rPr lang="en-US" dirty="0">
                <a:effectLst/>
                <a:latin typeface="Times New Roman" panose="02020603050405020304" pitchFamily="18" charset="0"/>
                <a:ea typeface="Calibri" panose="020F0502020204030204" pitchFamily="34" charset="0"/>
                <a:cs typeface="Arial" panose="020B0604020202020204" pitchFamily="34" charset="0"/>
              </a:rPr>
              <a:t>Mosab Mohammed </a:t>
            </a:r>
            <a:r>
              <a:rPr lang="en-US" dirty="0" err="1">
                <a:effectLst/>
                <a:latin typeface="Times New Roman" panose="02020603050405020304" pitchFamily="18" charset="0"/>
                <a:ea typeface="Calibri" panose="020F0502020204030204" pitchFamily="34" charset="0"/>
                <a:cs typeface="Arial" panose="020B0604020202020204" pitchFamily="34" charset="0"/>
              </a:rPr>
              <a:t>albishi</a:t>
            </a:r>
            <a:r>
              <a:rPr lang="en-US" dirty="0">
                <a:effectLst/>
                <a:latin typeface="Times New Roman" panose="02020603050405020304" pitchFamily="18" charset="0"/>
                <a:ea typeface="Calibri" panose="020F0502020204030204" pitchFamily="34" charset="0"/>
                <a:cs typeface="Arial" panose="020B0604020202020204" pitchFamily="34" charset="0"/>
              </a:rPr>
              <a:t> 439008089</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gn="r">
              <a:spcBef>
                <a:spcPts val="0"/>
              </a:spcBef>
              <a:spcAft>
                <a:spcPts val="800"/>
              </a:spcAft>
            </a:pPr>
            <a:r>
              <a:rPr lang="en-US" dirty="0">
                <a:effectLst/>
                <a:latin typeface="Times New Roman" panose="02020603050405020304" pitchFamily="18" charset="0"/>
                <a:ea typeface="Calibri" panose="020F0502020204030204" pitchFamily="34" charset="0"/>
                <a:cs typeface="Arial" panose="020B0604020202020204" pitchFamily="34" charset="0"/>
              </a:rPr>
              <a:t>Mohammed Ghazi Ahmed 439003899</a:t>
            </a:r>
          </a:p>
          <a:p>
            <a:pPr marL="0" marR="0" algn="r">
              <a:spcBef>
                <a:spcPts val="0"/>
              </a:spcBef>
              <a:spcAft>
                <a:spcPts val="800"/>
              </a:spcAft>
            </a:pPr>
            <a:r>
              <a:rPr lang="en-US" dirty="0">
                <a:latin typeface="Times New Roman" panose="02020603050405020304" pitchFamily="18" charset="0"/>
                <a:ea typeface="Calibri" panose="020F0502020204030204" pitchFamily="34" charset="0"/>
                <a:cs typeface="Arial" panose="020B0604020202020204" pitchFamily="34" charset="0"/>
              </a:rPr>
              <a:t>Nawaf Ahmed Noor</a:t>
            </a:r>
          </a:p>
          <a:p>
            <a:pPr marL="0" marR="0" algn="r">
              <a:spcBef>
                <a:spcPts val="0"/>
              </a:spcBef>
              <a:spcAft>
                <a:spcPts val="800"/>
              </a:spcAft>
            </a:pPr>
            <a:r>
              <a:rPr lang="en-US" dirty="0">
                <a:effectLst/>
                <a:latin typeface="Times New Roman" panose="02020603050405020304" pitchFamily="18" charset="0"/>
                <a:ea typeface="Calibri" panose="020F0502020204030204" pitchFamily="34" charset="0"/>
                <a:cs typeface="Arial" panose="020B0604020202020204" pitchFamily="34" charset="0"/>
              </a:rPr>
              <a:t>439003406</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a:endParaRPr lang="en-US" dirty="0"/>
          </a:p>
        </p:txBody>
      </p:sp>
      <p:pic>
        <p:nvPicPr>
          <p:cNvPr id="7" name="Graphic 6" descr="Robot">
            <a:extLst>
              <a:ext uri="{FF2B5EF4-FFF2-40B4-BE49-F238E27FC236}">
                <a16:creationId xmlns:a16="http://schemas.microsoft.com/office/drawing/2014/main" id="{45A766E5-39CE-020F-8FE1-7777F507D4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18480" y="524562"/>
            <a:ext cx="5115048" cy="5115048"/>
          </a:xfrm>
          <a:prstGeom prst="rect">
            <a:avLst/>
          </a:prstGeom>
        </p:spPr>
      </p:pic>
    </p:spTree>
    <p:extLst>
      <p:ext uri="{BB962C8B-B14F-4D97-AF65-F5344CB8AC3E}">
        <p14:creationId xmlns:p14="http://schemas.microsoft.com/office/powerpoint/2010/main" val="1198416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B6EFA-910A-4353-414B-EB59C3BE51B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0F1A70E-C9F5-B905-970B-9A1DB298145F}"/>
              </a:ext>
            </a:extLst>
          </p:cNvPr>
          <p:cNvSpPr>
            <a:spLocks noGrp="1"/>
          </p:cNvSpPr>
          <p:nvPr>
            <p:ph idx="1"/>
          </p:nvPr>
        </p:nvSpPr>
        <p:spPr>
          <a:xfrm>
            <a:off x="685800" y="2204720"/>
            <a:ext cx="10820400" cy="4024125"/>
          </a:xfrm>
        </p:spPr>
        <p:txBody>
          <a:bodyPr/>
          <a:lstStyle/>
          <a:p>
            <a:pPr marL="0" marR="0" indent="45720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In this presentation  we will argue that certain tasks should not be fully dominated by robots for their lack of optical recognition  requirements paired with lack of sensitive muscle control which robots lack against humans.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45720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Robots have many advantages which we see in our everyday life from the speed of production of goods and technology to safety; however, everything has its limits and robots are no exception, so where do we draw the line and what aspects draw the line in the first place?</a:t>
            </a:r>
          </a:p>
          <a:p>
            <a:pPr marL="0" marR="0" indent="457200">
              <a:lnSpc>
                <a:spcPct val="107000"/>
              </a:lnSpc>
              <a:spcBef>
                <a:spcPts val="0"/>
              </a:spcBef>
              <a:spcAft>
                <a:spcPts val="800"/>
              </a:spcAft>
            </a:pPr>
            <a:r>
              <a:rPr lang="en-US" sz="1800" dirty="0">
                <a:latin typeface="Times New Roman" panose="02020603050405020304" pitchFamily="18" charset="0"/>
                <a:ea typeface="Calibri" panose="020F0502020204030204" pitchFamily="34" charset="0"/>
                <a:cs typeface="Arial" panose="020B0604020202020204" pitchFamily="34" charset="0"/>
              </a:rPr>
              <a:t>To draw the line, we must first understand the different aspects of both robots and humans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641216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9CC73-21DF-DD6A-C953-094A064AB0D8}"/>
              </a:ext>
            </a:extLst>
          </p:cNvPr>
          <p:cNvSpPr>
            <a:spLocks noGrp="1"/>
          </p:cNvSpPr>
          <p:nvPr>
            <p:ph type="title"/>
          </p:nvPr>
        </p:nvSpPr>
        <p:spPr/>
        <p:txBody>
          <a:bodyPr/>
          <a:lstStyle/>
          <a:p>
            <a:r>
              <a:rPr lang="en-US" dirty="0"/>
              <a:t>Human aspects</a:t>
            </a:r>
          </a:p>
        </p:txBody>
      </p:sp>
      <p:sp>
        <p:nvSpPr>
          <p:cNvPr id="3" name="Content Placeholder 2">
            <a:extLst>
              <a:ext uri="{FF2B5EF4-FFF2-40B4-BE49-F238E27FC236}">
                <a16:creationId xmlns:a16="http://schemas.microsoft.com/office/drawing/2014/main" id="{22ADE76F-276F-2F18-89A1-4FE0BFAB7A05}"/>
              </a:ext>
            </a:extLst>
          </p:cNvPr>
          <p:cNvSpPr>
            <a:spLocks noGrp="1"/>
          </p:cNvSpPr>
          <p:nvPr>
            <p:ph idx="1"/>
          </p:nvPr>
        </p:nvSpPr>
        <p:spPr/>
        <p:txBody>
          <a:bodyPr/>
          <a:lstStyle/>
          <a:p>
            <a:r>
              <a:rPr lang="en-US" sz="1800" b="1" dirty="0">
                <a:effectLst/>
                <a:latin typeface="Times New Roman" panose="02020603050405020304" pitchFamily="18" charset="0"/>
                <a:ea typeface="Calibri" panose="020F0502020204030204" pitchFamily="34" charset="0"/>
                <a:cs typeface="Arial" panose="020B0604020202020204" pitchFamily="34" charset="0"/>
              </a:rPr>
              <a:t>Adapting to new situations</a:t>
            </a:r>
          </a:p>
          <a:p>
            <a:pPr marL="0" indent="0">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1" dirty="0">
                <a:effectLst/>
                <a:latin typeface="Times New Roman" panose="02020603050405020304" pitchFamily="18" charset="0"/>
                <a:ea typeface="Calibri" panose="020F0502020204030204" pitchFamily="34" charset="0"/>
                <a:cs typeface="Arial" panose="020B0604020202020204" pitchFamily="34" charset="0"/>
              </a:rPr>
              <a:t>Fine-tuned movement and control</a:t>
            </a:r>
          </a:p>
          <a:p>
            <a:pPr marL="0" indent="0">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1" dirty="0">
                <a:effectLst/>
                <a:latin typeface="Times New Roman" panose="02020603050405020304" pitchFamily="18" charset="0"/>
                <a:ea typeface="Calibri" panose="020F0502020204030204" pitchFamily="34" charset="0"/>
                <a:cs typeface="Arial" panose="020B0604020202020204" pitchFamily="34" charset="0"/>
              </a:rPr>
              <a:t>Emotional Intelligence</a:t>
            </a:r>
          </a:p>
          <a:p>
            <a:pPr marL="0" indent="0">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1" dirty="0">
                <a:effectLst/>
                <a:latin typeface="Times New Roman" panose="02020603050405020304" pitchFamily="18" charset="0"/>
                <a:ea typeface="Calibri" panose="020F0502020204030204" pitchFamily="34" charset="0"/>
                <a:cs typeface="Arial" panose="020B0604020202020204" pitchFamily="34" charset="0"/>
              </a:rPr>
              <a:t>Translation and Commination </a:t>
            </a:r>
          </a:p>
          <a:p>
            <a:pPr marL="0" indent="0">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1" dirty="0">
                <a:effectLst/>
                <a:latin typeface="Times New Roman" panose="02020603050405020304" pitchFamily="18" charset="0"/>
                <a:ea typeface="Calibri" panose="020F0502020204030204" pitchFamily="34" charset="0"/>
              </a:rPr>
              <a:t>Judgment </a:t>
            </a:r>
            <a:endParaRPr lang="en-US" dirty="0"/>
          </a:p>
        </p:txBody>
      </p:sp>
    </p:spTree>
    <p:extLst>
      <p:ext uri="{BB962C8B-B14F-4D97-AF65-F5344CB8AC3E}">
        <p14:creationId xmlns:p14="http://schemas.microsoft.com/office/powerpoint/2010/main" val="985118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p:cTn id="35"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p:cTn id="42"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4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BC834-1AFC-1DF6-B196-7CC0D1640AA0}"/>
              </a:ext>
            </a:extLst>
          </p:cNvPr>
          <p:cNvSpPr>
            <a:spLocks noGrp="1"/>
          </p:cNvSpPr>
          <p:nvPr>
            <p:ph type="title"/>
          </p:nvPr>
        </p:nvSpPr>
        <p:spPr/>
        <p:txBody>
          <a:bodyPr/>
          <a:lstStyle/>
          <a:p>
            <a:r>
              <a:rPr lang="en-US" dirty="0"/>
              <a:t>Robot aspects </a:t>
            </a:r>
          </a:p>
        </p:txBody>
      </p:sp>
      <p:sp>
        <p:nvSpPr>
          <p:cNvPr id="3" name="Content Placeholder 2">
            <a:extLst>
              <a:ext uri="{FF2B5EF4-FFF2-40B4-BE49-F238E27FC236}">
                <a16:creationId xmlns:a16="http://schemas.microsoft.com/office/drawing/2014/main" id="{93CF465F-2937-E8BD-3F5D-CDCC20C60A56}"/>
              </a:ext>
            </a:extLst>
          </p:cNvPr>
          <p:cNvSpPr>
            <a:spLocks noGrp="1"/>
          </p:cNvSpPr>
          <p:nvPr>
            <p:ph idx="1"/>
          </p:nvPr>
        </p:nvSpPr>
        <p:spPr/>
        <p:txBody>
          <a:bodyPr/>
          <a:lstStyle/>
          <a:p>
            <a:r>
              <a:rPr lang="en-US" sz="1800" b="1" dirty="0">
                <a:effectLst/>
                <a:latin typeface="Times New Roman" panose="02020603050405020304" pitchFamily="18" charset="0"/>
                <a:ea typeface="Calibri" panose="020F0502020204030204" pitchFamily="34" charset="0"/>
              </a:rPr>
              <a:t>Strength </a:t>
            </a:r>
          </a:p>
          <a:p>
            <a:pPr marL="0" indent="0">
              <a:buNone/>
            </a:pPr>
            <a:endParaRPr lang="en-US" sz="1800" b="1" dirty="0">
              <a:effectLst/>
              <a:latin typeface="Times New Roman" panose="02020603050405020304" pitchFamily="18" charset="0"/>
              <a:ea typeface="Calibri" panose="020F0502020204030204" pitchFamily="34" charset="0"/>
            </a:endParaRPr>
          </a:p>
          <a:p>
            <a:r>
              <a:rPr lang="en-US" sz="1800" b="1" dirty="0">
                <a:effectLst/>
                <a:latin typeface="Times New Roman" panose="02020603050405020304" pitchFamily="18" charset="0"/>
                <a:ea typeface="Calibri" panose="020F0502020204030204" pitchFamily="34" charset="0"/>
                <a:cs typeface="Arial" panose="020B0604020202020204" pitchFamily="34" charset="0"/>
              </a:rPr>
              <a:t>Replicability </a:t>
            </a:r>
          </a:p>
          <a:p>
            <a:pPr marL="0" indent="0">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1" dirty="0">
                <a:effectLst/>
                <a:latin typeface="Times New Roman" panose="02020603050405020304" pitchFamily="18" charset="0"/>
                <a:ea typeface="Calibri" panose="020F0502020204030204" pitchFamily="34" charset="0"/>
                <a:cs typeface="Arial" panose="020B0604020202020204" pitchFamily="34" charset="0"/>
              </a:rPr>
              <a:t>Autonomous </a:t>
            </a:r>
          </a:p>
          <a:p>
            <a:endParaRPr lang="en-US" sz="1800" b="1" dirty="0">
              <a:latin typeface="Times New Roman" panose="02020603050405020304" pitchFamily="18" charset="0"/>
              <a:ea typeface="Calibri" panose="020F0502020204030204" pitchFamily="34" charset="0"/>
              <a:cs typeface="Arial" panose="020B0604020202020204" pitchFamily="34" charset="0"/>
            </a:endParaRPr>
          </a:p>
          <a:p>
            <a:r>
              <a:rPr lang="en-US" sz="1800" b="1" dirty="0">
                <a:latin typeface="Times New Roman" panose="02020603050405020304" pitchFamily="18" charset="0"/>
                <a:ea typeface="Calibri" panose="020F0502020204030204" pitchFamily="34" charset="0"/>
                <a:cs typeface="Arial" panose="020B0604020202020204" pitchFamily="34" charset="0"/>
              </a:rPr>
              <a:t>Range of sizes and intelligence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b="1"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419720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p:cTn id="35"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6AC00-A55E-6935-D127-0857853642FC}"/>
              </a:ext>
            </a:extLst>
          </p:cNvPr>
          <p:cNvSpPr>
            <a:spLocks noGrp="1"/>
          </p:cNvSpPr>
          <p:nvPr>
            <p:ph type="title"/>
          </p:nvPr>
        </p:nvSpPr>
        <p:spPr/>
        <p:txBody>
          <a:bodyPr/>
          <a:lstStyle/>
          <a:p>
            <a:r>
              <a:rPr lang="en-US" dirty="0"/>
              <a:t>Where to draw the line</a:t>
            </a:r>
          </a:p>
        </p:txBody>
      </p:sp>
      <p:sp>
        <p:nvSpPr>
          <p:cNvPr id="3" name="Content Placeholder 2">
            <a:extLst>
              <a:ext uri="{FF2B5EF4-FFF2-40B4-BE49-F238E27FC236}">
                <a16:creationId xmlns:a16="http://schemas.microsoft.com/office/drawing/2014/main" id="{4AE3F761-5F86-EC18-3F7F-BA8E0D123CD4}"/>
              </a:ext>
            </a:extLst>
          </p:cNvPr>
          <p:cNvSpPr>
            <a:spLocks noGrp="1"/>
          </p:cNvSpPr>
          <p:nvPr>
            <p:ph idx="1"/>
          </p:nvPr>
        </p:nvSpPr>
        <p:spPr/>
        <p:txBody>
          <a:bodyPr/>
          <a:lstStyle/>
          <a:p>
            <a:pPr marL="0" marR="0" indent="457200">
              <a:lnSpc>
                <a:spcPct val="107000"/>
              </a:lnSpc>
              <a:spcBef>
                <a:spcPts val="0"/>
              </a:spcBef>
              <a:spcAft>
                <a:spcPts val="800"/>
              </a:spcAft>
            </a:pPr>
            <a:r>
              <a:rPr lang="en-US" sz="1800" dirty="0">
                <a:latin typeface="Times New Roman" panose="02020603050405020304" pitchFamily="18" charset="0"/>
                <a:ea typeface="Calibri" panose="020F0502020204030204" pitchFamily="34" charset="0"/>
                <a:cs typeface="Arial" panose="020B0604020202020204" pitchFamily="34" charset="0"/>
              </a:rPr>
              <a:t>Now we know the biggest aspects of humans and robots where do we draw the line ?</a:t>
            </a:r>
          </a:p>
          <a:p>
            <a:pPr marL="0" marR="0" indent="457200">
              <a:lnSpc>
                <a:spcPct val="107000"/>
              </a:lnSpc>
              <a:spcBef>
                <a:spcPts val="0"/>
              </a:spcBef>
              <a:spcAft>
                <a:spcPts val="800"/>
              </a:spcAft>
            </a:pPr>
            <a:r>
              <a:rPr lang="en-US" sz="1800" dirty="0">
                <a:latin typeface="Times New Roman" panose="02020603050405020304" pitchFamily="18" charset="0"/>
                <a:ea typeface="Calibri" panose="020F0502020204030204" pitchFamily="34" charset="0"/>
                <a:cs typeface="Arial" panose="020B0604020202020204" pitchFamily="34" charset="0"/>
              </a:rPr>
              <a:t>We draw the line at the extremes where the job must be fully human or fully robotic </a:t>
            </a:r>
          </a:p>
          <a:p>
            <a:pPr marL="0" marR="0" indent="45720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For example, at the human's side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lvl="1"/>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Childcare Expert</a:t>
            </a:r>
            <a:endParaRPr lang="en-US" sz="1600" b="1" dirty="0">
              <a:effectLst/>
              <a:latin typeface="Times New Roman" panose="02020603050405020304" pitchFamily="18" charset="0"/>
              <a:ea typeface="Times New Roman" panose="02020603050405020304" pitchFamily="18" charset="0"/>
            </a:endParaRPr>
          </a:p>
          <a:p>
            <a:pPr lvl="1"/>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Teacher</a:t>
            </a:r>
            <a:endParaRPr lang="en-US" sz="1600" b="1" dirty="0">
              <a:effectLst/>
              <a:latin typeface="Times New Roman" panose="02020603050405020304" pitchFamily="18" charset="0"/>
              <a:ea typeface="Times New Roman" panose="02020603050405020304" pitchFamily="18" charset="0"/>
            </a:endParaRPr>
          </a:p>
          <a:p>
            <a:pPr lvl="1"/>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Doctor</a:t>
            </a:r>
          </a:p>
          <a:p>
            <a:pPr lvl="1"/>
            <a:r>
              <a:rPr lang="en-US" sz="1600" b="1" dirty="0">
                <a:latin typeface="Times New Roman" panose="02020603050405020304" pitchFamily="18" charset="0"/>
                <a:ea typeface="Times New Roman" panose="02020603050405020304" pitchFamily="18" charset="0"/>
                <a:cs typeface="Times New Roman" panose="02020603050405020304" pitchFamily="18" charset="0"/>
              </a:rPr>
              <a:t>Basically, anything that is in a fast-changing environment or needs emotional intelligence </a:t>
            </a:r>
            <a:endParaRPr lang="en-US" dirty="0"/>
          </a:p>
          <a:p>
            <a:r>
              <a:rPr lang="en-US" sz="1800" dirty="0">
                <a:latin typeface="Times New Roman" panose="02020603050405020304" pitchFamily="18" charset="0"/>
                <a:cs typeface="Times New Roman" panose="02020603050405020304" pitchFamily="18" charset="0"/>
              </a:rPr>
              <a:t> for the robot's side :</a:t>
            </a:r>
          </a:p>
          <a:p>
            <a:pPr lvl="1"/>
            <a:r>
              <a:rPr lang="en-US" sz="1600" b="1" dirty="0">
                <a:latin typeface="Times New Roman" panose="02020603050405020304" pitchFamily="18" charset="0"/>
                <a:cs typeface="Times New Roman" panose="02020603050405020304" pitchFamily="18" charset="0"/>
              </a:rPr>
              <a:t>Cargo transport </a:t>
            </a:r>
          </a:p>
          <a:p>
            <a:pPr lvl="1"/>
            <a:r>
              <a:rPr lang="en-US" sz="1600" b="1" dirty="0">
                <a:latin typeface="Times New Roman" panose="02020603050405020304" pitchFamily="18" charset="0"/>
                <a:cs typeface="Times New Roman" panose="02020603050405020304" pitchFamily="18" charset="0"/>
              </a:rPr>
              <a:t>Jobs at dangers sides such as volcanoes and space</a:t>
            </a:r>
          </a:p>
          <a:p>
            <a:pPr lvl="1"/>
            <a:r>
              <a:rPr lang="en-US" sz="1600" b="1" dirty="0">
                <a:latin typeface="Times New Roman" panose="02020603050405020304" pitchFamily="18" charset="0"/>
                <a:cs typeface="Times New Roman" panose="02020603050405020304" pitchFamily="18" charset="0"/>
              </a:rPr>
              <a:t>Basically, anything where human life is at  risk or above human strengths are needed </a:t>
            </a:r>
          </a:p>
        </p:txBody>
      </p:sp>
    </p:spTree>
    <p:extLst>
      <p:ext uri="{BB962C8B-B14F-4D97-AF65-F5344CB8AC3E}">
        <p14:creationId xmlns:p14="http://schemas.microsoft.com/office/powerpoint/2010/main" val="124629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3">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p:cTn id="4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51" dur="500"/>
                                        <p:tgtEl>
                                          <p:spTgt spid="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 calcmode="lin" valueType="num">
                                      <p:cBhvr>
                                        <p:cTn id="56"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8" dur="500"/>
                                        <p:tgtEl>
                                          <p:spTgt spid="3">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 calcmode="lin" valueType="num">
                                      <p:cBhvr>
                                        <p:cTn id="63"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65" dur="500"/>
                                        <p:tgtEl>
                                          <p:spTgt spid="3">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 calcmode="lin" valueType="num">
                                      <p:cBhvr>
                                        <p:cTn id="70"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71"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72" dur="500"/>
                                        <p:tgtEl>
                                          <p:spTgt spid="3">
                                            <p:txEl>
                                              <p:pRg st="8" end="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3">
                                            <p:txEl>
                                              <p:pRg st="9" end="9"/>
                                            </p:txEl>
                                          </p:spTgt>
                                        </p:tgtEl>
                                        <p:attrNameLst>
                                          <p:attrName>style.visibility</p:attrName>
                                        </p:attrNameLst>
                                      </p:cBhvr>
                                      <p:to>
                                        <p:strVal val="visible"/>
                                      </p:to>
                                    </p:set>
                                    <p:anim calcmode="lin" valueType="num">
                                      <p:cBhvr>
                                        <p:cTn id="77"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78"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79" dur="500"/>
                                        <p:tgtEl>
                                          <p:spTgt spid="3">
                                            <p:txEl>
                                              <p:pRg st="9" end="9"/>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nodeType="clickEffect">
                                  <p:stCondLst>
                                    <p:cond delay="0"/>
                                  </p:stCondLst>
                                  <p:childTnLst>
                                    <p:set>
                                      <p:cBhvr>
                                        <p:cTn id="83" dur="1" fill="hold">
                                          <p:stCondLst>
                                            <p:cond delay="0"/>
                                          </p:stCondLst>
                                        </p:cTn>
                                        <p:tgtEl>
                                          <p:spTgt spid="3">
                                            <p:txEl>
                                              <p:pRg st="10" end="10"/>
                                            </p:txEl>
                                          </p:spTgt>
                                        </p:tgtEl>
                                        <p:attrNameLst>
                                          <p:attrName>style.visibility</p:attrName>
                                        </p:attrNameLst>
                                      </p:cBhvr>
                                      <p:to>
                                        <p:strVal val="visible"/>
                                      </p:to>
                                    </p:set>
                                    <p:anim calcmode="lin" valueType="num">
                                      <p:cBhvr>
                                        <p:cTn id="84"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85"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8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B8FEB-5C5E-7D5D-F43D-0D9FA14AFA41}"/>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3D9ED314-C9CA-DF0F-6846-1F89ED764E15}"/>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So, what should we do? How can we balance between the robot and human physical tasks? A set of practices in an article titled: "</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4 best practices to balance technology and the human touch</a:t>
            </a:r>
            <a:r>
              <a:rPr lang="en-US" sz="1800" dirty="0">
                <a:effectLst/>
                <a:latin typeface="Times New Roman" panose="02020603050405020304" pitchFamily="18" charset="0"/>
                <a:ea typeface="Calibri" panose="020F0502020204030204" pitchFamily="34" charset="0"/>
                <a:cs typeface="Arial" panose="020B0604020202020204" pitchFamily="34" charset="0"/>
              </a:rPr>
              <a:t>" that were suggested by </a:t>
            </a:r>
            <a:r>
              <a:rPr lang="en-US" sz="1800" dirty="0" err="1">
                <a:solidFill>
                  <a:srgbClr val="3F3E3E"/>
                </a:solidFill>
                <a:effectLst/>
                <a:latin typeface="Times New Roman" panose="02020603050405020304" pitchFamily="18" charset="0"/>
                <a:ea typeface="Calibri" panose="020F0502020204030204" pitchFamily="34" charset="0"/>
                <a:cs typeface="Arial" panose="020B0604020202020204" pitchFamily="34" charset="0"/>
              </a:rPr>
              <a:t>Fara</a:t>
            </a:r>
            <a:r>
              <a:rPr lang="en-US" sz="1800" dirty="0">
                <a:solidFill>
                  <a:srgbClr val="3F3E3E"/>
                </a:solidFill>
                <a:effectLst/>
                <a:latin typeface="Times New Roman" panose="02020603050405020304" pitchFamily="18" charset="0"/>
                <a:ea typeface="Calibri" panose="020F0502020204030204" pitchFamily="34" charset="0"/>
                <a:cs typeface="Arial" panose="020B0604020202020204" pitchFamily="34" charset="0"/>
              </a:rPr>
              <a:t> Haron, CEO North America, Ireland, and Southeast Asia &amp; EVP Global Clients, </a:t>
            </a:r>
            <a:r>
              <a:rPr lang="en-US" sz="1800" dirty="0" err="1">
                <a:solidFill>
                  <a:srgbClr val="3F3E3E"/>
                </a:solidFill>
                <a:effectLst/>
                <a:latin typeface="Times New Roman" panose="02020603050405020304" pitchFamily="18" charset="0"/>
                <a:ea typeface="Calibri" panose="020F0502020204030204" pitchFamily="34" charset="0"/>
                <a:cs typeface="Arial" panose="020B0604020202020204" pitchFamily="34" charset="0"/>
              </a:rPr>
              <a:t>Majorel</a:t>
            </a:r>
            <a:r>
              <a:rPr lang="en-US" sz="1800" dirty="0">
                <a:solidFill>
                  <a:srgbClr val="3F3E3E"/>
                </a:solidFill>
                <a:effectLst/>
                <a:latin typeface="Times New Roman" panose="02020603050405020304" pitchFamily="18" charset="0"/>
                <a:ea typeface="Calibri" panose="020F0502020204030204" pitchFamily="34" charset="0"/>
                <a:cs typeface="Arial" panose="020B0604020202020204" pitchFamily="34" charset="0"/>
              </a:rPr>
              <a:t>.</a:t>
            </a:r>
            <a:r>
              <a:rPr lang="en-US" sz="1800" dirty="0">
                <a:effectLst/>
                <a:latin typeface="Times New Roman" panose="02020603050405020304" pitchFamily="18" charset="0"/>
                <a:ea typeface="Calibri" panose="020F0502020204030204" pitchFamily="34" charset="0"/>
                <a:cs typeface="Arial" panose="020B0604020202020204" pitchFamily="34" charset="0"/>
              </a:rPr>
              <a:t>; to achieve the perfect balance between robots and humans.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dirty="0"/>
              <a:t>To achieve that we could implement the following :</a:t>
            </a:r>
          </a:p>
          <a:p>
            <a:r>
              <a:rPr lang="en-US" sz="1800" b="1" dirty="0">
                <a:solidFill>
                  <a:srgbClr val="222221"/>
                </a:solidFill>
                <a:effectLst/>
                <a:latin typeface="Times New Roman" panose="02020603050405020304" pitchFamily="18" charset="0"/>
                <a:ea typeface="Yu Gothic Light" panose="020B0300000000000000" pitchFamily="34" charset="-128"/>
                <a:cs typeface="Times New Roman" panose="02020603050405020304" pitchFamily="18" charset="0"/>
              </a:rPr>
              <a:t>1. Adopt a hybrid model</a:t>
            </a:r>
            <a:endParaRPr lang="en-US" sz="1800" b="1" dirty="0">
              <a:solidFill>
                <a:srgbClr val="2F5496"/>
              </a:solidFill>
              <a:effectLst/>
              <a:latin typeface="Calibri Light" panose="020F0302020204030204" pitchFamily="34" charset="0"/>
              <a:ea typeface="Yu Gothic Light" panose="020B0300000000000000" pitchFamily="34" charset="-128"/>
              <a:cs typeface="Times New Roman" panose="02020603050405020304" pitchFamily="18" charset="0"/>
            </a:endParaRPr>
          </a:p>
          <a:p>
            <a:r>
              <a:rPr lang="en-US" sz="1800" b="1" dirty="0">
                <a:solidFill>
                  <a:srgbClr val="222221"/>
                </a:solidFill>
                <a:effectLst/>
                <a:latin typeface="Times New Roman" panose="02020603050405020304" pitchFamily="18" charset="0"/>
                <a:ea typeface="Yu Gothic Light" panose="020B0300000000000000" pitchFamily="34" charset="-128"/>
                <a:cs typeface="Times New Roman" panose="02020603050405020304" pitchFamily="18" charset="0"/>
              </a:rPr>
              <a:t>2. Keep people in charge</a:t>
            </a:r>
            <a:endParaRPr lang="en-US" sz="1800" b="1" dirty="0">
              <a:solidFill>
                <a:srgbClr val="2F5496"/>
              </a:solidFill>
              <a:effectLst/>
              <a:latin typeface="Calibri Light" panose="020F0302020204030204" pitchFamily="34" charset="0"/>
              <a:ea typeface="Yu Gothic Light" panose="020B0300000000000000" pitchFamily="34" charset="-128"/>
              <a:cs typeface="Times New Roman" panose="02020603050405020304" pitchFamily="18" charset="0"/>
            </a:endParaRPr>
          </a:p>
          <a:p>
            <a:r>
              <a:rPr lang="en-US" sz="1800" b="1" dirty="0">
                <a:solidFill>
                  <a:srgbClr val="222221"/>
                </a:solidFill>
                <a:effectLst/>
                <a:latin typeface="Times New Roman" panose="02020603050405020304" pitchFamily="18" charset="0"/>
                <a:ea typeface="Yu Gothic Light" panose="020B0300000000000000" pitchFamily="34" charset="-128"/>
                <a:cs typeface="Times New Roman" panose="02020603050405020304" pitchFamily="18" charset="0"/>
              </a:rPr>
              <a:t>3. Create a plan</a:t>
            </a:r>
            <a:endParaRPr lang="en-US" sz="1800" b="1" dirty="0">
              <a:solidFill>
                <a:srgbClr val="2F5496"/>
              </a:solidFill>
              <a:effectLst/>
              <a:latin typeface="Calibri Light" panose="020F0302020204030204" pitchFamily="34" charset="0"/>
              <a:ea typeface="Yu Gothic Light" panose="020B0300000000000000" pitchFamily="34" charset="-128"/>
              <a:cs typeface="Times New Roman" panose="02020603050405020304" pitchFamily="18" charset="0"/>
            </a:endParaRPr>
          </a:p>
          <a:p>
            <a:r>
              <a:rPr lang="en-US" sz="1800" b="1" dirty="0">
                <a:solidFill>
                  <a:srgbClr val="222221"/>
                </a:solidFill>
                <a:effectLst/>
                <a:latin typeface="Times New Roman" panose="02020603050405020304" pitchFamily="18" charset="0"/>
                <a:ea typeface="Yu Gothic Light" panose="020B0300000000000000" pitchFamily="34" charset="-128"/>
                <a:cs typeface="Times New Roman" panose="02020603050405020304" pitchFamily="18" charset="0"/>
              </a:rPr>
              <a:t>4. Hire smart</a:t>
            </a:r>
            <a:endParaRPr lang="en-US" sz="1800" b="1" dirty="0">
              <a:solidFill>
                <a:srgbClr val="2F5496"/>
              </a:solidFill>
              <a:effectLst/>
              <a:latin typeface="Calibri Light" panose="020F0302020204030204" pitchFamily="34" charset="0"/>
              <a:ea typeface="Yu Gothic Light" panose="020B0300000000000000" pitchFamily="34" charset="-128"/>
              <a:cs typeface="Times New Roman" panose="02020603050405020304" pitchFamily="18" charset="0"/>
            </a:endParaRPr>
          </a:p>
          <a:p>
            <a:endParaRPr lang="en-US" dirty="0"/>
          </a:p>
        </p:txBody>
      </p:sp>
    </p:spTree>
    <p:extLst>
      <p:ext uri="{BB962C8B-B14F-4D97-AF65-F5344CB8AC3E}">
        <p14:creationId xmlns:p14="http://schemas.microsoft.com/office/powerpoint/2010/main" val="3451254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3">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p:cTn id="4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5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DFE02-4BCF-87EC-94E3-ABBFC7B44CE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764976F-1E46-E1AC-F76B-46D47EAB9482}"/>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conclusion, robots and humans have their own fields where each side excels and gets the best results however, we should learn from humans past mistakes of fearing new technology and instead we should embrace it and find new solutions such as hybrid methods and the other solutions mentioned above thus, we must  put our egos aside and accept change but keep an open eye for new dangers or overuse of robots.</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556024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AD64E3-809A-BD3F-6A8D-73135A080570}"/>
              </a:ext>
            </a:extLst>
          </p:cNvPr>
          <p:cNvSpPr>
            <a:spLocks noGrp="1"/>
          </p:cNvSpPr>
          <p:nvPr>
            <p:ph type="ctrTitle"/>
          </p:nvPr>
        </p:nvSpPr>
        <p:spPr>
          <a:xfrm>
            <a:off x="4687410" y="1803405"/>
            <a:ext cx="6132990" cy="1825096"/>
          </a:xfrm>
        </p:spPr>
        <p:txBody>
          <a:bodyPr>
            <a:normAutofit/>
          </a:bodyPr>
          <a:lstStyle/>
          <a:p>
            <a:r>
              <a:rPr lang="en-US" dirty="0"/>
              <a:t>Thank you for listening </a:t>
            </a:r>
          </a:p>
        </p:txBody>
      </p:sp>
      <p:sp>
        <p:nvSpPr>
          <p:cNvPr id="5" name="Subtitle 4">
            <a:extLst>
              <a:ext uri="{FF2B5EF4-FFF2-40B4-BE49-F238E27FC236}">
                <a16:creationId xmlns:a16="http://schemas.microsoft.com/office/drawing/2014/main" id="{C60F9D37-4245-6A1E-F1F6-FD2DAE4E114C}"/>
              </a:ext>
            </a:extLst>
          </p:cNvPr>
          <p:cNvSpPr>
            <a:spLocks noGrp="1"/>
          </p:cNvSpPr>
          <p:nvPr>
            <p:ph type="subTitle" idx="1"/>
          </p:nvPr>
        </p:nvSpPr>
        <p:spPr>
          <a:xfrm>
            <a:off x="4687410" y="3632201"/>
            <a:ext cx="6132990" cy="685800"/>
          </a:xfrm>
        </p:spPr>
        <p:txBody>
          <a:bodyPr>
            <a:normAutofit/>
          </a:bodyPr>
          <a:lstStyle/>
          <a:p>
            <a:endParaRPr lang="en-US" dirty="0"/>
          </a:p>
        </p:txBody>
      </p:sp>
      <p:pic>
        <p:nvPicPr>
          <p:cNvPr id="20" name="Graphic 19" descr="Smiling Face with No Fill">
            <a:extLst>
              <a:ext uri="{FF2B5EF4-FFF2-40B4-BE49-F238E27FC236}">
                <a16:creationId xmlns:a16="http://schemas.microsoft.com/office/drawing/2014/main" id="{61CAFAC8-5819-9D0E-AEAF-94F24C10EB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4752" y="1801368"/>
            <a:ext cx="2660904" cy="2660904"/>
          </a:xfrm>
          <a:prstGeom prst="rect">
            <a:avLst/>
          </a:prstGeom>
        </p:spPr>
      </p:pic>
    </p:spTree>
    <p:extLst>
      <p:ext uri="{BB962C8B-B14F-4D97-AF65-F5344CB8AC3E}">
        <p14:creationId xmlns:p14="http://schemas.microsoft.com/office/powerpoint/2010/main" val="3092795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20"/>
                                        </p:tgtEl>
                                        <p:attrNameLst>
                                          <p:attrName>style.visibility</p:attrName>
                                        </p:attrNameLst>
                                      </p:cBhvr>
                                      <p:to>
                                        <p:strVal val="visible"/>
                                      </p:to>
                                    </p:set>
                                    <p:animEffect transition="in" filter="fade">
                                      <p:cBhvr>
                                        <p:cTn id="7" dur="700"/>
                                        <p:tgtEl>
                                          <p:spTgt spid="20"/>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56</TotalTime>
  <Words>436</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Century Gothic</vt:lpstr>
      <vt:lpstr>Times New Roman</vt:lpstr>
      <vt:lpstr>Vapor Trail</vt:lpstr>
      <vt:lpstr>Robotics And Employment Is Correct </vt:lpstr>
      <vt:lpstr>introduction</vt:lpstr>
      <vt:lpstr>Human aspects</vt:lpstr>
      <vt:lpstr>Robot aspects </vt:lpstr>
      <vt:lpstr>Where to draw the line</vt:lpstr>
      <vt:lpstr>solution</vt:lpstr>
      <vt:lpstr>conclusion</vt:lpstr>
      <vt:lpstr>Thank you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And Employment Is Correct </dc:title>
  <dc:creator>khalil alsulaimani</dc:creator>
  <cp:lastModifiedBy>khalil alsulaimani</cp:lastModifiedBy>
  <cp:revision>15</cp:revision>
  <dcterms:created xsi:type="dcterms:W3CDTF">2022-05-13T14:20:49Z</dcterms:created>
  <dcterms:modified xsi:type="dcterms:W3CDTF">2022-05-25T15:09:17Z</dcterms:modified>
</cp:coreProperties>
</file>