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62940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73539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61167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16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4679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3845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0629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73036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3165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924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01366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5597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62A42-C283-41B3-99EF-D3E8EE93DF1C}"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286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62A42-C283-41B3-99EF-D3E8EE93DF1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1984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62A42-C283-41B3-99EF-D3E8EE93DF1C}"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34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3297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1791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62A42-C283-41B3-99EF-D3E8EE93DF1C}" type="datetimeFigureOut">
              <a:rPr lang="en-US" smtClean="0"/>
              <a:t>5/17/2022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B54E02-59CD-43DC-A1FD-C38A30E1E6A0}" type="slidenum">
              <a:rPr lang="en-US" smtClean="0"/>
              <a:t>‹#›</a:t>
            </a:fld>
            <a:endParaRPr lang="en-US"/>
          </a:p>
        </p:txBody>
      </p:sp>
    </p:spTree>
    <p:extLst>
      <p:ext uri="{BB962C8B-B14F-4D97-AF65-F5344CB8AC3E}">
        <p14:creationId xmlns:p14="http://schemas.microsoft.com/office/powerpoint/2010/main" val="30435919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572-A703-162B-7011-A1FA149CFCD1}"/>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3700" b="1">
                <a:effectLst/>
                <a:latin typeface="Times New Roman" panose="02020603050405020304" pitchFamily="18" charset="0"/>
                <a:ea typeface="Calibri" panose="020F0502020204030204" pitchFamily="34" charset="0"/>
                <a:cs typeface="Arial" panose="020B0604020202020204" pitchFamily="34" charset="0"/>
              </a:rPr>
              <a:t>Robotics And Employment Is Correct</a:t>
            </a:r>
            <a:br>
              <a:rPr lang="en-US" sz="3700">
                <a:effectLst/>
                <a:latin typeface="Calibri" panose="020F0502020204030204" pitchFamily="34" charset="0"/>
                <a:ea typeface="Calibri" panose="020F0502020204030204" pitchFamily="34" charset="0"/>
                <a:cs typeface="Arial" panose="020B0604020202020204" pitchFamily="34" charset="0"/>
              </a:rPr>
            </a:br>
            <a:endParaRPr lang="en-US" sz="3700"/>
          </a:p>
        </p:txBody>
      </p:sp>
      <p:sp>
        <p:nvSpPr>
          <p:cNvPr id="3" name="Subtitle 2">
            <a:extLst>
              <a:ext uri="{FF2B5EF4-FFF2-40B4-BE49-F238E27FC236}">
                <a16:creationId xmlns:a16="http://schemas.microsoft.com/office/drawing/2014/main" id="{8D21DA87-6428-C03E-0E93-A344D969B949}"/>
              </a:ext>
            </a:extLst>
          </p:cNvPr>
          <p:cNvSpPr>
            <a:spLocks noGrp="1"/>
          </p:cNvSpPr>
          <p:nvPr>
            <p:ph type="subTitle" idx="1"/>
          </p:nvPr>
        </p:nvSpPr>
        <p:spPr>
          <a:xfrm>
            <a:off x="636695" y="3923151"/>
            <a:ext cx="3761965" cy="2293885"/>
          </a:xfrm>
          <a:noFill/>
          <a:ln w="19050">
            <a:noFill/>
            <a:prstDash val="dash"/>
          </a:ln>
        </p:spPr>
        <p:txBody>
          <a:bodyPr>
            <a:normAutofit/>
          </a:bodyPr>
          <a:lstStyle/>
          <a:p>
            <a:pPr marL="0" marR="0" algn="r">
              <a:spcBef>
                <a:spcPts val="0"/>
              </a:spcBef>
              <a:spcAft>
                <a:spcPts val="800"/>
              </a:spcAft>
            </a:pPr>
            <a:r>
              <a:rPr lang="en-US">
                <a:effectLst/>
                <a:latin typeface="Times New Roman" panose="02020603050405020304" pitchFamily="18" charset="0"/>
                <a:ea typeface="Calibri" panose="020F0502020204030204" pitchFamily="34" charset="0"/>
                <a:cs typeface="Arial" panose="020B0604020202020204" pitchFamily="34" charset="0"/>
              </a:rPr>
              <a:t>Khalil Ibrahim Alsulaimani 439007816</a:t>
            </a:r>
            <a:endParaRPr lang="en-US">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a:effectLst/>
                <a:latin typeface="Times New Roman" panose="02020603050405020304" pitchFamily="18" charset="0"/>
                <a:ea typeface="Calibri" panose="020F0502020204030204" pitchFamily="34" charset="0"/>
                <a:cs typeface="Arial" panose="020B0604020202020204" pitchFamily="34" charset="0"/>
              </a:rPr>
              <a:t>Mosab Mohammed albishi 439008089</a:t>
            </a:r>
            <a:endParaRPr lang="en-US">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a:effectLst/>
                <a:latin typeface="Times New Roman" panose="02020603050405020304" pitchFamily="18" charset="0"/>
                <a:ea typeface="Calibri" panose="020F0502020204030204" pitchFamily="34" charset="0"/>
                <a:cs typeface="Arial" panose="020B0604020202020204" pitchFamily="34" charset="0"/>
              </a:rPr>
              <a:t>Mohammed Ghazi Ahmed 439003899</a:t>
            </a:r>
            <a:endParaRPr lang="en-US">
              <a:effectLst/>
              <a:latin typeface="Calibri" panose="020F0502020204030204" pitchFamily="34" charset="0"/>
              <a:ea typeface="Calibri" panose="020F0502020204030204" pitchFamily="34" charset="0"/>
              <a:cs typeface="Arial" panose="020B0604020202020204" pitchFamily="34" charset="0"/>
            </a:endParaRPr>
          </a:p>
          <a:p>
            <a:pPr algn="r"/>
            <a:endParaRPr lang="en-US"/>
          </a:p>
        </p:txBody>
      </p:sp>
      <p:pic>
        <p:nvPicPr>
          <p:cNvPr id="7" name="Graphic 6" descr="Robot">
            <a:extLst>
              <a:ext uri="{FF2B5EF4-FFF2-40B4-BE49-F238E27FC236}">
                <a16:creationId xmlns:a16="http://schemas.microsoft.com/office/drawing/2014/main" id="{45A766E5-39CE-020F-8FE1-7777F507D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8480" y="524562"/>
            <a:ext cx="5115048" cy="5115048"/>
          </a:xfrm>
          <a:prstGeom prst="rect">
            <a:avLst/>
          </a:prstGeom>
        </p:spPr>
      </p:pic>
    </p:spTree>
    <p:extLst>
      <p:ext uri="{BB962C8B-B14F-4D97-AF65-F5344CB8AC3E}">
        <p14:creationId xmlns:p14="http://schemas.microsoft.com/office/powerpoint/2010/main" val="11984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EFA-910A-4353-414B-EB59C3BE51B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1A70E-C9F5-B905-970B-9A1DB298145F}"/>
              </a:ext>
            </a:extLst>
          </p:cNvPr>
          <p:cNvSpPr>
            <a:spLocks noGrp="1"/>
          </p:cNvSpPr>
          <p:nvPr>
            <p:ph idx="1"/>
          </p:nvPr>
        </p:nvSpPr>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presentation  we will argue that certain tasks should not be fully dominated by robots for their lack of optical recognition  requirements paired with lack of sensitive muscle control which robots lack against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Robots have many advantages which we see in our everyday life from the speed of production of goods and technology to safety; however, everything has its limits and robots are no exception, so where do we draw the line and what aspects draw the line in the first place?</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To draw the line, we must first understand the different aspects of both robots and humans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4121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C73-21DF-DD6A-C953-094A064AB0D8}"/>
              </a:ext>
            </a:extLst>
          </p:cNvPr>
          <p:cNvSpPr>
            <a:spLocks noGrp="1"/>
          </p:cNvSpPr>
          <p:nvPr>
            <p:ph type="title"/>
          </p:nvPr>
        </p:nvSpPr>
        <p:spPr/>
        <p:txBody>
          <a:bodyPr/>
          <a:lstStyle/>
          <a:p>
            <a:r>
              <a:rPr lang="en-US" dirty="0"/>
              <a:t>Human aspects</a:t>
            </a:r>
          </a:p>
        </p:txBody>
      </p:sp>
      <p:sp>
        <p:nvSpPr>
          <p:cNvPr id="3" name="Content Placeholder 2">
            <a:extLst>
              <a:ext uri="{FF2B5EF4-FFF2-40B4-BE49-F238E27FC236}">
                <a16:creationId xmlns:a16="http://schemas.microsoft.com/office/drawing/2014/main" id="{22ADE76F-276F-2F18-89A1-4FE0BFAB7A05}"/>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Arial" panose="020B0604020202020204" pitchFamily="34" charset="0"/>
              </a:rPr>
              <a:t>Adapting to new situations</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Fine-tuned movement and control</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Emotional Intelligence</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Translation and Commination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rPr>
              <a:t>Judgment </a:t>
            </a:r>
            <a:endParaRPr lang="en-US" dirty="0"/>
          </a:p>
        </p:txBody>
      </p:sp>
    </p:spTree>
    <p:extLst>
      <p:ext uri="{BB962C8B-B14F-4D97-AF65-F5344CB8AC3E}">
        <p14:creationId xmlns:p14="http://schemas.microsoft.com/office/powerpoint/2010/main" val="98511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834-1AFC-1DF6-B196-7CC0D1640AA0}"/>
              </a:ext>
            </a:extLst>
          </p:cNvPr>
          <p:cNvSpPr>
            <a:spLocks noGrp="1"/>
          </p:cNvSpPr>
          <p:nvPr>
            <p:ph type="title"/>
          </p:nvPr>
        </p:nvSpPr>
        <p:spPr/>
        <p:txBody>
          <a:bodyPr/>
          <a:lstStyle/>
          <a:p>
            <a:r>
              <a:rPr lang="en-US" dirty="0"/>
              <a:t>Robot aspects </a:t>
            </a:r>
          </a:p>
        </p:txBody>
      </p:sp>
      <p:sp>
        <p:nvSpPr>
          <p:cNvPr id="3" name="Content Placeholder 2">
            <a:extLst>
              <a:ext uri="{FF2B5EF4-FFF2-40B4-BE49-F238E27FC236}">
                <a16:creationId xmlns:a16="http://schemas.microsoft.com/office/drawing/2014/main" id="{93CF465F-2937-E8BD-3F5D-CDCC20C60A56}"/>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rPr>
              <a:t>Strength </a:t>
            </a:r>
          </a:p>
          <a:p>
            <a:pPr marL="0" indent="0">
              <a:buNone/>
            </a:pPr>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Replicability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Autonomous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1972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AC00-A55E-6935-D127-0857853642FC}"/>
              </a:ext>
            </a:extLst>
          </p:cNvPr>
          <p:cNvSpPr>
            <a:spLocks noGrp="1"/>
          </p:cNvSpPr>
          <p:nvPr>
            <p:ph type="title"/>
          </p:nvPr>
        </p:nvSpPr>
        <p:spPr/>
        <p:txBody>
          <a:bodyPr/>
          <a:lstStyle/>
          <a:p>
            <a:r>
              <a:rPr lang="en-US" dirty="0"/>
              <a:t>Where to draw the line</a:t>
            </a:r>
          </a:p>
        </p:txBody>
      </p:sp>
      <p:sp>
        <p:nvSpPr>
          <p:cNvPr id="3" name="Content Placeholder 2">
            <a:extLst>
              <a:ext uri="{FF2B5EF4-FFF2-40B4-BE49-F238E27FC236}">
                <a16:creationId xmlns:a16="http://schemas.microsoft.com/office/drawing/2014/main" id="{4AE3F761-5F86-EC18-3F7F-BA8E0D123CD4}"/>
              </a:ext>
            </a:extLst>
          </p:cNvPr>
          <p:cNvSpPr>
            <a:spLocks noGrp="1"/>
          </p:cNvSpPr>
          <p:nvPr>
            <p:ph idx="1"/>
          </p:nvPr>
        </p:nvSpPr>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 ages human do their job where they do a demanding work but sometimes, they do not produce the amount that cover the price because the workers get tired after long work until robots where created which replaced the human work force in many industries as robots don’t  get tired so they can work all day.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Because of that some jobs replace human workers with robot’s worker, and it is risen the benefit of the result, but the robot cannot do everything there is some job that robot can take part of it but can't replace the humans.</a:t>
            </a:r>
          </a:p>
          <a:p>
            <a:pPr marL="0" marR="0" indent="457200">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However, that doesn’t mean we have to replace all humans in all fields as we pointed out before the aspects  that humans have are nonnegotiably in need of human employees for example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Childcare Expert</a:t>
            </a:r>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Teacher</a:t>
            </a:r>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Doctor</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462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8FEB-5C5E-7D5D-F43D-0D9FA14AFA4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D9ED314-C9CA-DF0F-6846-1F89ED764E1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 what should we do? How can we balance between the robot and human physical tasks? A set of practices in an article titled: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best practices to balance technology and the human touch</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were suggested by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Fara</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 Haron, CEO North America, Ireland, and Southeast Asia &amp; EVP Global Clients,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Majorel</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to achieve the perfect balance between robots and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To </a:t>
            </a:r>
            <a:r>
              <a:rPr lang="en-US" dirty="0" err="1"/>
              <a:t>achive</a:t>
            </a:r>
            <a:r>
              <a:rPr lang="en-US" dirty="0"/>
              <a:t> that we could implement the following :</a:t>
            </a: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1. Adopt a hybrid model</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2. Keep people in charge</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3. Create a plan</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4. Hire smart</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45125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E02-4BCF-87EC-94E3-ABBFC7B44C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4976F-1E46-E1AC-F76B-46D47EAB948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robots and humans have their own fields where each side excels and gets the best results however, we should learn from humans past mistakes of fearing new technology and instead we should embrace it and find new solutions such as hybrid methods and the other solutions mentioned above thus, we must  put our egos aside and accept change but keep an open eye for new dangers or overuse of robots.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5602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64E3-809A-BD3F-6A8D-73135A080570}"/>
              </a:ext>
            </a:extLst>
          </p:cNvPr>
          <p:cNvSpPr>
            <a:spLocks noGrp="1"/>
          </p:cNvSpPr>
          <p:nvPr>
            <p:ph type="ctrTitle"/>
          </p:nvPr>
        </p:nvSpPr>
        <p:spPr>
          <a:xfrm>
            <a:off x="4687410" y="1803405"/>
            <a:ext cx="6132990" cy="1825096"/>
          </a:xfrm>
        </p:spPr>
        <p:txBody>
          <a:bodyPr>
            <a:normAutofit/>
          </a:bodyPr>
          <a:lstStyle/>
          <a:p>
            <a:r>
              <a:rPr lang="en-US" dirty="0"/>
              <a:t>Thank you for listening </a:t>
            </a:r>
          </a:p>
        </p:txBody>
      </p:sp>
      <p:sp>
        <p:nvSpPr>
          <p:cNvPr id="5" name="Subtitle 4">
            <a:extLst>
              <a:ext uri="{FF2B5EF4-FFF2-40B4-BE49-F238E27FC236}">
                <a16:creationId xmlns:a16="http://schemas.microsoft.com/office/drawing/2014/main" id="{C60F9D37-4245-6A1E-F1F6-FD2DAE4E114C}"/>
              </a:ext>
            </a:extLst>
          </p:cNvPr>
          <p:cNvSpPr>
            <a:spLocks noGrp="1"/>
          </p:cNvSpPr>
          <p:nvPr>
            <p:ph type="subTitle" idx="1"/>
          </p:nvPr>
        </p:nvSpPr>
        <p:spPr>
          <a:xfrm>
            <a:off x="4687410" y="3632201"/>
            <a:ext cx="6132990" cy="685800"/>
          </a:xfrm>
        </p:spPr>
        <p:txBody>
          <a:bodyPr>
            <a:normAutofit/>
          </a:bodyPr>
          <a:lstStyle/>
          <a:p>
            <a:endParaRPr lang="en-US" dirty="0"/>
          </a:p>
        </p:txBody>
      </p:sp>
      <p:pic>
        <p:nvPicPr>
          <p:cNvPr id="20" name="Graphic 19" descr="Smiling Face with No Fill">
            <a:extLst>
              <a:ext uri="{FF2B5EF4-FFF2-40B4-BE49-F238E27FC236}">
                <a16:creationId xmlns:a16="http://schemas.microsoft.com/office/drawing/2014/main" id="{61CAFAC8-5819-9D0E-AEAF-94F24C10E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09279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29</TotalTime>
  <Words>477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Times New Roman</vt:lpstr>
      <vt:lpstr>Vapor Trail</vt:lpstr>
      <vt:lpstr>Robotics And Employment Is Correct </vt:lpstr>
      <vt:lpstr>introduction</vt:lpstr>
      <vt:lpstr>Human aspects</vt:lpstr>
      <vt:lpstr>Robot aspects </vt:lpstr>
      <vt:lpstr>Where to draw the line</vt:lpstr>
      <vt:lpstr>solution</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Employment Is Correct </dc:title>
  <dc:creator>khalil alsulaimani</dc:creator>
  <cp:lastModifiedBy>khalil alsulaimani</cp:lastModifiedBy>
  <cp:revision>9</cp:revision>
  <dcterms:created xsi:type="dcterms:W3CDTF">2022-05-13T14:20:49Z</dcterms:created>
  <dcterms:modified xsi:type="dcterms:W3CDTF">2022-05-17T11:13:39Z</dcterms:modified>
</cp:coreProperties>
</file>