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2" r:id="rId5"/>
    <p:sldId id="271" r:id="rId6"/>
    <p:sldId id="268" r:id="rId7"/>
    <p:sldId id="269" r:id="rId8"/>
    <p:sldId id="270" r:id="rId9"/>
    <p:sldId id="265" r:id="rId10"/>
    <p:sldId id="264" r:id="rId11"/>
    <p:sldId id="266" r:id="rId12"/>
    <p:sldId id="263" r:id="rId13"/>
    <p:sldId id="267" r:id="rId14"/>
    <p:sldId id="272" r:id="rId15"/>
    <p:sldId id="273" r:id="rId16"/>
    <p:sldId id="274" r:id="rId17"/>
    <p:sldId id="275" r:id="rId18"/>
    <p:sldId id="276"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5/20/2022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26930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459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4326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1588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2879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076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7505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1423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702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128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5/20/2022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2205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5/20/2022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6927410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4FF0D-1BD7-9D75-F368-E70D2AE68722}"/>
              </a:ext>
            </a:extLst>
          </p:cNvPr>
          <p:cNvSpPr>
            <a:spLocks noGrp="1"/>
          </p:cNvSpPr>
          <p:nvPr>
            <p:ph type="ctrTitle"/>
          </p:nvPr>
        </p:nvSpPr>
        <p:spPr>
          <a:xfrm>
            <a:off x="1742037" y="4115941"/>
            <a:ext cx="8657450" cy="1124073"/>
          </a:xfrm>
        </p:spPr>
        <p:txBody>
          <a:bodyPr anchor="b">
            <a:normAutofit/>
          </a:bodyPr>
          <a:lstStyle/>
          <a:p>
            <a:r>
              <a:rPr lang="en-US" dirty="0">
                <a:latin typeface="Times New Roman" panose="02020603050405020304" pitchFamily="18" charset="0"/>
                <a:cs typeface="Times New Roman" panose="02020603050405020304" pitchFamily="18" charset="0"/>
              </a:rPr>
              <a:t>Icare System </a:t>
            </a:r>
          </a:p>
        </p:txBody>
      </p:sp>
      <p:sp>
        <p:nvSpPr>
          <p:cNvPr id="3" name="Subtitle 2">
            <a:extLst>
              <a:ext uri="{FF2B5EF4-FFF2-40B4-BE49-F238E27FC236}">
                <a16:creationId xmlns:a16="http://schemas.microsoft.com/office/drawing/2014/main" id="{8EC8ECB7-EE19-7433-E06C-6F4DB6054FF8}"/>
              </a:ext>
            </a:extLst>
          </p:cNvPr>
          <p:cNvSpPr>
            <a:spLocks noGrp="1"/>
          </p:cNvSpPr>
          <p:nvPr>
            <p:ph type="subTitle" idx="1"/>
          </p:nvPr>
        </p:nvSpPr>
        <p:spPr>
          <a:xfrm>
            <a:off x="1742037" y="5362074"/>
            <a:ext cx="8657450" cy="681942"/>
          </a:xfrm>
        </p:spPr>
        <p:txBody>
          <a:bodyPr anchor="t">
            <a:normAutofit/>
          </a:bodyPr>
          <a:lstStyle/>
          <a:p>
            <a:endParaRPr lang="en-US"/>
          </a:p>
        </p:txBody>
      </p:sp>
      <p:sp>
        <p:nvSpPr>
          <p:cNvPr id="11" name="Freeform: Shape 10">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lack dots connected through lings to build a network">
            <a:extLst>
              <a:ext uri="{FF2B5EF4-FFF2-40B4-BE49-F238E27FC236}">
                <a16:creationId xmlns:a16="http://schemas.microsoft.com/office/drawing/2014/main" id="{EBFCEC6D-9EC3-C2B2-BC52-647104847BCB}"/>
              </a:ext>
            </a:extLst>
          </p:cNvPr>
          <p:cNvPicPr>
            <a:picLocks noChangeAspect="1"/>
          </p:cNvPicPr>
          <p:nvPr/>
        </p:nvPicPr>
        <p:blipFill rotWithShape="1">
          <a:blip r:embed="rId2"/>
          <a:srcRect t="2661" r="-1" b="39156"/>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3" name="Rectangle 12">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402921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1474-3D2F-8E62-9988-D1D5F8497CDF}"/>
              </a:ext>
            </a:extLst>
          </p:cNvPr>
          <p:cNvSpPr>
            <a:spLocks noGrp="1"/>
          </p:cNvSpPr>
          <p:nvPr>
            <p:ph type="title"/>
          </p:nvPr>
        </p:nvSpPr>
        <p:spPr/>
        <p:txBody>
          <a:bodyPr/>
          <a:lstStyle/>
          <a:p>
            <a:r>
              <a:rPr lang="en-US" dirty="0"/>
              <a:t>Class diagram </a:t>
            </a:r>
          </a:p>
        </p:txBody>
      </p:sp>
      <p:pic>
        <p:nvPicPr>
          <p:cNvPr id="7" name="Content Placeholder 6" descr="Diagram&#10;&#10;Description automatically generated">
            <a:extLst>
              <a:ext uri="{FF2B5EF4-FFF2-40B4-BE49-F238E27FC236}">
                <a16:creationId xmlns:a16="http://schemas.microsoft.com/office/drawing/2014/main" id="{05E8AAA8-8112-40E5-1CC9-6152A0484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468" y="1193290"/>
            <a:ext cx="6760350" cy="4973830"/>
          </a:xfrm>
        </p:spPr>
      </p:pic>
      <p:sp>
        <p:nvSpPr>
          <p:cNvPr id="5" name="Text Placeholder 4">
            <a:extLst>
              <a:ext uri="{FF2B5EF4-FFF2-40B4-BE49-F238E27FC236}">
                <a16:creationId xmlns:a16="http://schemas.microsoft.com/office/drawing/2014/main" id="{C4A9253A-097F-CAAC-67BF-5F832599C6B3}"/>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A class diagram is a type of diagram and part of a unified modeling language (UML) that defines and provides the overview and structure of a system in terms of classes, attributes and methods, and the relationships between different classes.</a:t>
            </a:r>
            <a:endParaRPr lang="en-US" dirty="0"/>
          </a:p>
        </p:txBody>
      </p:sp>
    </p:spTree>
    <p:extLst>
      <p:ext uri="{BB962C8B-B14F-4D97-AF65-F5344CB8AC3E}">
        <p14:creationId xmlns:p14="http://schemas.microsoft.com/office/powerpoint/2010/main" val="324912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3CB7-FA8D-1006-952D-86B9FDC519AA}"/>
              </a:ext>
            </a:extLst>
          </p:cNvPr>
          <p:cNvSpPr>
            <a:spLocks noGrp="1"/>
          </p:cNvSpPr>
          <p:nvPr>
            <p:ph type="title"/>
          </p:nvPr>
        </p:nvSpPr>
        <p:spPr/>
        <p:txBody>
          <a:bodyPr>
            <a:normAutofit fontScale="90000"/>
          </a:bodyPr>
          <a:lstStyle/>
          <a:p>
            <a:br>
              <a:rPr lang="en-US"/>
            </a:br>
            <a:r>
              <a:rPr lang="en-US"/>
              <a:t> Software Architecture Diagram </a:t>
            </a:r>
            <a:endParaRPr lang="en-US" dirty="0"/>
          </a:p>
        </p:txBody>
      </p:sp>
      <p:pic>
        <p:nvPicPr>
          <p:cNvPr id="5" name="Content Placeholder 4">
            <a:extLst>
              <a:ext uri="{FF2B5EF4-FFF2-40B4-BE49-F238E27FC236}">
                <a16:creationId xmlns:a16="http://schemas.microsoft.com/office/drawing/2014/main" id="{3327F6F8-3A54-C72D-FE6D-88F72FB13E55}"/>
              </a:ext>
            </a:extLst>
          </p:cNvPr>
          <p:cNvPicPr>
            <a:picLocks noGrp="1" noChangeAspect="1"/>
          </p:cNvPicPr>
          <p:nvPr>
            <p:ph idx="1"/>
          </p:nvPr>
        </p:nvPicPr>
        <p:blipFill>
          <a:blip r:embed="rId2"/>
          <a:stretch>
            <a:fillRect/>
          </a:stretch>
        </p:blipFill>
        <p:spPr>
          <a:xfrm>
            <a:off x="4583748" y="1561026"/>
            <a:ext cx="7608252" cy="3735947"/>
          </a:xfrm>
          <a:prstGeom prst="rect">
            <a:avLst/>
          </a:prstGeom>
        </p:spPr>
      </p:pic>
      <p:sp>
        <p:nvSpPr>
          <p:cNvPr id="4" name="Text Placeholder 3">
            <a:extLst>
              <a:ext uri="{FF2B5EF4-FFF2-40B4-BE49-F238E27FC236}">
                <a16:creationId xmlns:a16="http://schemas.microsoft.com/office/drawing/2014/main" id="{A1A9FCB4-C8A1-E8BF-3E44-8D5EDEF42DD4}"/>
              </a:ext>
            </a:extLst>
          </p:cNvPr>
          <p:cNvSpPr>
            <a:spLocks noGrp="1"/>
          </p:cNvSpPr>
          <p:nvPr>
            <p:ph type="body" sz="half" idx="2"/>
          </p:nvPr>
        </p:nvSpPr>
        <p:spPr/>
        <p:txBody>
          <a:bodyPr/>
          <a:lstStyle/>
          <a:p>
            <a:r>
              <a:rPr lang="en-US" sz="1800">
                <a:effectLst/>
                <a:latin typeface="Times New Roman" panose="02020603050405020304" pitchFamily="18" charset="0"/>
                <a:ea typeface="Calibri" panose="020F0502020204030204" pitchFamily="34" charset="0"/>
                <a:cs typeface="Arial" panose="020B0604020202020204" pitchFamily="34" charset="0"/>
              </a:rPr>
              <a:t>Software architecture is the defining and structuring of a solution that meets technical and operational requirements. Software architecture optimizes attributes involving a series of decisions, such as security, performance, and manageability. These decisions ultimately impact application quality, maintenance, performance, and overall success.</a:t>
            </a:r>
            <a:endParaRPr lang="en-US" sz="180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3167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5754-8DD7-7FAE-D22B-4D8CA2F9D9CA}"/>
              </a:ext>
            </a:extLst>
          </p:cNvPr>
          <p:cNvSpPr>
            <a:spLocks noGrp="1"/>
          </p:cNvSpPr>
          <p:nvPr>
            <p:ph type="title"/>
          </p:nvPr>
        </p:nvSpPr>
        <p:spPr/>
        <p:txBody>
          <a:bodyPr>
            <a:normAutofit fontScale="90000"/>
          </a:bodyPr>
          <a:lstStyle/>
          <a:p>
            <a:r>
              <a:rPr lang="en-US" dirty="0"/>
              <a:t> Layered Architecture Diagram </a:t>
            </a:r>
          </a:p>
        </p:txBody>
      </p:sp>
      <p:pic>
        <p:nvPicPr>
          <p:cNvPr id="6" name="Content Placeholder 5">
            <a:extLst>
              <a:ext uri="{FF2B5EF4-FFF2-40B4-BE49-F238E27FC236}">
                <a16:creationId xmlns:a16="http://schemas.microsoft.com/office/drawing/2014/main" id="{135B199F-4FE3-2585-5057-615ABA6094D4}"/>
              </a:ext>
            </a:extLst>
          </p:cNvPr>
          <p:cNvPicPr>
            <a:picLocks noGrp="1" noChangeAspect="1"/>
          </p:cNvPicPr>
          <p:nvPr>
            <p:ph idx="1"/>
          </p:nvPr>
        </p:nvPicPr>
        <p:blipFill>
          <a:blip r:embed="rId2"/>
          <a:stretch>
            <a:fillRect/>
          </a:stretch>
        </p:blipFill>
        <p:spPr>
          <a:xfrm>
            <a:off x="5183188" y="2087704"/>
            <a:ext cx="6830195" cy="3124376"/>
          </a:xfrm>
          <a:prstGeom prst="rect">
            <a:avLst/>
          </a:prstGeom>
        </p:spPr>
      </p:pic>
      <p:sp>
        <p:nvSpPr>
          <p:cNvPr id="5" name="Text Placeholder 4">
            <a:extLst>
              <a:ext uri="{FF2B5EF4-FFF2-40B4-BE49-F238E27FC236}">
                <a16:creationId xmlns:a16="http://schemas.microsoft.com/office/drawing/2014/main" id="{4DB6EC30-5D0A-E627-ECA9-D71BAF50A3D2}"/>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Layered architectures are said to be the most common and widely used architectural framework in software development. It is also known as an n-tier architecture and describes an architectural pattern composed of several separate horizontal layers that function together as a single unit of software.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5252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76BF-152B-943C-62DA-B03F1B332920}"/>
              </a:ext>
            </a:extLst>
          </p:cNvPr>
          <p:cNvSpPr>
            <a:spLocks noGrp="1"/>
          </p:cNvSpPr>
          <p:nvPr>
            <p:ph type="title"/>
          </p:nvPr>
        </p:nvSpPr>
        <p:spPr/>
        <p:txBody>
          <a:bodyPr/>
          <a:lstStyle/>
          <a:p>
            <a:r>
              <a:rPr lang="en-US" dirty="0"/>
              <a:t>The Component and Link Diagram</a:t>
            </a:r>
          </a:p>
        </p:txBody>
      </p:sp>
      <p:pic>
        <p:nvPicPr>
          <p:cNvPr id="7" name="Content Placeholder 6">
            <a:extLst>
              <a:ext uri="{FF2B5EF4-FFF2-40B4-BE49-F238E27FC236}">
                <a16:creationId xmlns:a16="http://schemas.microsoft.com/office/drawing/2014/main" id="{28405D70-08DA-58B5-4B2D-F74D381F5071}"/>
              </a:ext>
            </a:extLst>
          </p:cNvPr>
          <p:cNvPicPr>
            <a:picLocks noGrp="1" noChangeAspect="1"/>
          </p:cNvPicPr>
          <p:nvPr>
            <p:ph idx="1"/>
          </p:nvPr>
        </p:nvPicPr>
        <p:blipFill>
          <a:blip r:embed="rId2"/>
          <a:stretch>
            <a:fillRect/>
          </a:stretch>
        </p:blipFill>
        <p:spPr>
          <a:xfrm>
            <a:off x="4772025" y="1442564"/>
            <a:ext cx="7062192" cy="3708556"/>
          </a:xfrm>
          <a:prstGeom prst="rect">
            <a:avLst/>
          </a:prstGeom>
        </p:spPr>
      </p:pic>
      <p:sp>
        <p:nvSpPr>
          <p:cNvPr id="4" name="Text Placeholder 3">
            <a:extLst>
              <a:ext uri="{FF2B5EF4-FFF2-40B4-BE49-F238E27FC236}">
                <a16:creationId xmlns:a16="http://schemas.microsoft.com/office/drawing/2014/main" id="{EF3C0983-6152-BE67-74D2-76E6A1F91FC8}"/>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A link component is a reusable link definition that can be used to describe how various values returned by one operation can be used as input for other operations. In this way, links provide a known relationship and traversal mechanism between the operations. </a:t>
            </a:r>
            <a:endParaRPr lang="en-US" dirty="0"/>
          </a:p>
        </p:txBody>
      </p:sp>
    </p:spTree>
    <p:extLst>
      <p:ext uri="{BB962C8B-B14F-4D97-AF65-F5344CB8AC3E}">
        <p14:creationId xmlns:p14="http://schemas.microsoft.com/office/powerpoint/2010/main" val="222014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6DED71-D71D-A485-572C-56B74FBC864A}"/>
              </a:ext>
            </a:extLst>
          </p:cNvPr>
          <p:cNvSpPr>
            <a:spLocks noGrp="1"/>
          </p:cNvSpPr>
          <p:nvPr>
            <p:ph type="title"/>
          </p:nvPr>
        </p:nvSpPr>
        <p:spPr/>
        <p:txBody>
          <a:bodyPr/>
          <a:lstStyle/>
          <a:p>
            <a:r>
              <a:rPr lang="en-US" dirty="0"/>
              <a:t>Implementation </a:t>
            </a:r>
          </a:p>
        </p:txBody>
      </p:sp>
      <p:sp>
        <p:nvSpPr>
          <p:cNvPr id="6" name="Content Placeholder 5">
            <a:extLst>
              <a:ext uri="{FF2B5EF4-FFF2-40B4-BE49-F238E27FC236}">
                <a16:creationId xmlns:a16="http://schemas.microsoft.com/office/drawing/2014/main" id="{9F5D0FDB-9AB9-0AE5-2139-7C012A18D286}"/>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Arial" panose="020B0604020202020204" pitchFamily="34" charset="0"/>
              </a:rPr>
              <a:t>In the next slides we will show how we implemented the application </a:t>
            </a:r>
            <a:r>
              <a:rPr lang="en-US" sz="1800" dirty="0">
                <a:effectLst/>
                <a:latin typeface="Times New Roman" panose="02020603050405020304" pitchFamily="18" charset="0"/>
                <a:ea typeface="Calibri" panose="020F0502020204030204" pitchFamily="34" charset="0"/>
                <a:cs typeface="Arial" panose="020B0604020202020204" pitchFamily="34" charset="0"/>
              </a:rPr>
              <a:t> from the start up to how we coded some of the main functionality like logging and singing in for the different 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1813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5B0-3A65-A816-83B3-2495C91A2740}"/>
              </a:ext>
            </a:extLst>
          </p:cNvPr>
          <p:cNvSpPr>
            <a:spLocks noGrp="1"/>
          </p:cNvSpPr>
          <p:nvPr>
            <p:ph type="title"/>
          </p:nvPr>
        </p:nvSpPr>
        <p:spPr/>
        <p:txBody>
          <a:bodyPr/>
          <a:lstStyle/>
          <a:p>
            <a:r>
              <a:rPr lang="en-US" dirty="0"/>
              <a:t>Main Method</a:t>
            </a:r>
          </a:p>
        </p:txBody>
      </p:sp>
      <p:pic>
        <p:nvPicPr>
          <p:cNvPr id="6" name="Content Placeholder 5">
            <a:extLst>
              <a:ext uri="{FF2B5EF4-FFF2-40B4-BE49-F238E27FC236}">
                <a16:creationId xmlns:a16="http://schemas.microsoft.com/office/drawing/2014/main" id="{A834802D-EC02-2ECF-DB74-B41B26BB3692}"/>
              </a:ext>
            </a:extLst>
          </p:cNvPr>
          <p:cNvPicPr>
            <a:picLocks noGrp="1" noChangeAspect="1"/>
          </p:cNvPicPr>
          <p:nvPr>
            <p:ph idx="1"/>
          </p:nvPr>
        </p:nvPicPr>
        <p:blipFill>
          <a:blip r:embed="rId2"/>
          <a:stretch>
            <a:fillRect/>
          </a:stretch>
        </p:blipFill>
        <p:spPr>
          <a:xfrm>
            <a:off x="5020628" y="2057400"/>
            <a:ext cx="6658759" cy="2950342"/>
          </a:xfrm>
          <a:prstGeom prst="rect">
            <a:avLst/>
          </a:prstGeom>
        </p:spPr>
      </p:pic>
      <p:sp>
        <p:nvSpPr>
          <p:cNvPr id="5" name="Text Placeholder 4">
            <a:extLst>
              <a:ext uri="{FF2B5EF4-FFF2-40B4-BE49-F238E27FC236}">
                <a16:creationId xmlns:a16="http://schemas.microsoft.com/office/drawing/2014/main" id="{50E22D83-1972-54C7-64DA-737B0AFE7F5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Inherits from the Application class to provide the start up to the application, where using the FXMLLoeader we can provide the fxml file we want to show at the start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fxml files contain the visual elements  and settings whereas there is another class tied to each fxml that is called a controller that’s how this project is laid out</a:t>
            </a:r>
          </a:p>
          <a:p>
            <a:endParaRPr lang="en-US" dirty="0"/>
          </a:p>
        </p:txBody>
      </p:sp>
    </p:spTree>
    <p:extLst>
      <p:ext uri="{BB962C8B-B14F-4D97-AF65-F5344CB8AC3E}">
        <p14:creationId xmlns:p14="http://schemas.microsoft.com/office/powerpoint/2010/main" val="331208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8453-27B1-C859-7CDE-90F208069D6D}"/>
              </a:ext>
            </a:extLst>
          </p:cNvPr>
          <p:cNvSpPr>
            <a:spLocks noGrp="1"/>
          </p:cNvSpPr>
          <p:nvPr>
            <p:ph type="title"/>
          </p:nvPr>
        </p:nvSpPr>
        <p:spPr/>
        <p:txBody>
          <a:bodyPr/>
          <a:lstStyle/>
          <a:p>
            <a:r>
              <a:rPr lang="en-US" dirty="0"/>
              <a:t>Login Method:</a:t>
            </a:r>
          </a:p>
        </p:txBody>
      </p:sp>
      <p:pic>
        <p:nvPicPr>
          <p:cNvPr id="5" name="Content Placeholder 4">
            <a:extLst>
              <a:ext uri="{FF2B5EF4-FFF2-40B4-BE49-F238E27FC236}">
                <a16:creationId xmlns:a16="http://schemas.microsoft.com/office/drawing/2014/main" id="{340C0318-7F33-75A8-63A7-7DF85E16AF6D}"/>
              </a:ext>
            </a:extLst>
          </p:cNvPr>
          <p:cNvPicPr>
            <a:picLocks noGrp="1" noChangeAspect="1"/>
          </p:cNvPicPr>
          <p:nvPr>
            <p:ph idx="1"/>
          </p:nvPr>
        </p:nvPicPr>
        <p:blipFill>
          <a:blip r:embed="rId2"/>
          <a:stretch>
            <a:fillRect/>
          </a:stretch>
        </p:blipFill>
        <p:spPr>
          <a:xfrm>
            <a:off x="5223828" y="1383235"/>
            <a:ext cx="6582908" cy="4091529"/>
          </a:xfrm>
          <a:prstGeom prst="rect">
            <a:avLst/>
          </a:prstGeom>
        </p:spPr>
      </p:pic>
      <p:sp>
        <p:nvSpPr>
          <p:cNvPr id="4" name="Text Placeholder 3">
            <a:extLst>
              <a:ext uri="{FF2B5EF4-FFF2-40B4-BE49-F238E27FC236}">
                <a16:creationId xmlns:a16="http://schemas.microsoft.com/office/drawing/2014/main" id="{9104FF8D-D55B-05A6-B167-50F70A35020A}"/>
              </a:ext>
            </a:extLst>
          </p:cNvPr>
          <p:cNvSpPr>
            <a:spLocks noGrp="1"/>
          </p:cNvSpPr>
          <p:nvPr>
            <p:ph type="body" sz="half" idx="2"/>
          </p:nvPr>
        </p:nvSpPr>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login method is inside the login Controller class and when the user clicks the login button the method is called, when its called it reads the prefix of the username and compares it to the user prefixes we specified in the </a:t>
            </a:r>
            <a:r>
              <a:rPr lang="en-US" sz="1800" b="1" dirty="0">
                <a:effectLst/>
                <a:latin typeface="Times New Roman" panose="02020603050405020304" pitchFamily="18" charset="0"/>
                <a:ea typeface="Calibri" panose="020F0502020204030204" pitchFamily="34" charset="0"/>
                <a:cs typeface="Arial" panose="020B0604020202020204" pitchFamily="34" charset="0"/>
              </a:rPr>
              <a:t>Req002a.</a:t>
            </a:r>
            <a:endParaRPr lang="en-US" dirty="0"/>
          </a:p>
        </p:txBody>
      </p:sp>
    </p:spTree>
    <p:extLst>
      <p:ext uri="{BB962C8B-B14F-4D97-AF65-F5344CB8AC3E}">
        <p14:creationId xmlns:p14="http://schemas.microsoft.com/office/powerpoint/2010/main" val="157926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A01B-0085-4E0A-B254-0CD04E616194}"/>
              </a:ext>
            </a:extLst>
          </p:cNvPr>
          <p:cNvSpPr>
            <a:spLocks noGrp="1"/>
          </p:cNvSpPr>
          <p:nvPr>
            <p:ph type="title"/>
          </p:nvPr>
        </p:nvSpPr>
        <p:spPr/>
        <p:txBody>
          <a:bodyPr/>
          <a:lstStyle/>
          <a:p>
            <a:r>
              <a:rPr lang="en-US" dirty="0"/>
              <a:t>The Object class</a:t>
            </a:r>
          </a:p>
        </p:txBody>
      </p:sp>
      <p:pic>
        <p:nvPicPr>
          <p:cNvPr id="5" name="Content Placeholder 4">
            <a:extLst>
              <a:ext uri="{FF2B5EF4-FFF2-40B4-BE49-F238E27FC236}">
                <a16:creationId xmlns:a16="http://schemas.microsoft.com/office/drawing/2014/main" id="{17C5D9BF-5780-2CF3-25E6-D5809F42F247}"/>
              </a:ext>
            </a:extLst>
          </p:cNvPr>
          <p:cNvPicPr>
            <a:picLocks noGrp="1" noChangeAspect="1"/>
          </p:cNvPicPr>
          <p:nvPr>
            <p:ph idx="1"/>
          </p:nvPr>
        </p:nvPicPr>
        <p:blipFill>
          <a:blip r:embed="rId2"/>
          <a:stretch>
            <a:fillRect/>
          </a:stretch>
        </p:blipFill>
        <p:spPr>
          <a:xfrm>
            <a:off x="5817193" y="987425"/>
            <a:ext cx="4575577" cy="4873625"/>
          </a:xfrm>
          <a:prstGeom prst="rect">
            <a:avLst/>
          </a:prstGeom>
        </p:spPr>
      </p:pic>
      <p:sp>
        <p:nvSpPr>
          <p:cNvPr id="4" name="Text Placeholder 3">
            <a:extLst>
              <a:ext uri="{FF2B5EF4-FFF2-40B4-BE49-F238E27FC236}">
                <a16:creationId xmlns:a16="http://schemas.microsoft.com/office/drawing/2014/main" id="{8D59FB00-03F0-6DED-4BC4-50E2192BDEF8}"/>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object class is your standard OOP Object class containing the main variables of that object and the corresponding constructor and setter and getter classes.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6085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08F7-31FA-5FAC-E5C8-BD5155BFE69E}"/>
              </a:ext>
            </a:extLst>
          </p:cNvPr>
          <p:cNvSpPr>
            <a:spLocks noGrp="1"/>
          </p:cNvSpPr>
          <p:nvPr>
            <p:ph type="title"/>
          </p:nvPr>
        </p:nvSpPr>
        <p:spPr/>
        <p:txBody>
          <a:bodyPr/>
          <a:lstStyle/>
          <a:p>
            <a:r>
              <a:rPr lang="en-US" dirty="0"/>
              <a:t>The ObjectQuries classes</a:t>
            </a:r>
          </a:p>
        </p:txBody>
      </p:sp>
      <p:pic>
        <p:nvPicPr>
          <p:cNvPr id="5" name="Content Placeholder 4">
            <a:extLst>
              <a:ext uri="{FF2B5EF4-FFF2-40B4-BE49-F238E27FC236}">
                <a16:creationId xmlns:a16="http://schemas.microsoft.com/office/drawing/2014/main" id="{BC6C90CE-C0EE-85E0-6305-50F28FB48E14}"/>
              </a:ext>
            </a:extLst>
          </p:cNvPr>
          <p:cNvPicPr>
            <a:picLocks noGrp="1" noChangeAspect="1"/>
          </p:cNvPicPr>
          <p:nvPr>
            <p:ph idx="1"/>
          </p:nvPr>
        </p:nvPicPr>
        <p:blipFill>
          <a:blip r:embed="rId2"/>
          <a:stretch>
            <a:fillRect/>
          </a:stretch>
        </p:blipFill>
        <p:spPr>
          <a:xfrm>
            <a:off x="4675188" y="1717521"/>
            <a:ext cx="6838902" cy="3422958"/>
          </a:xfrm>
          <a:prstGeom prst="rect">
            <a:avLst/>
          </a:prstGeom>
        </p:spPr>
      </p:pic>
      <p:sp>
        <p:nvSpPr>
          <p:cNvPr id="4" name="Text Placeholder 3">
            <a:extLst>
              <a:ext uri="{FF2B5EF4-FFF2-40B4-BE49-F238E27FC236}">
                <a16:creationId xmlns:a16="http://schemas.microsoft.com/office/drawing/2014/main" id="{31E725D7-1DAD-87F4-2998-528827FEF4F0}"/>
              </a:ext>
            </a:extLst>
          </p:cNvPr>
          <p:cNvSpPr>
            <a:spLocks noGrp="1"/>
          </p:cNvSpPr>
          <p:nvPr>
            <p:ph type="body" sz="half" idx="2"/>
          </p:nvPr>
        </p:nvSpPr>
        <p:spPr/>
        <p: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The objectQuries classes will have a connection variable that will allow it to connect to the database, after successful  connection the class has several methods that use Prepared statements that have been set as variables  but missing the needed information from the user which will be given by the user at run time to execute the query.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7637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2">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02CF97-D905-04B6-CBBA-AB5D24B29F61}"/>
              </a:ext>
            </a:extLst>
          </p:cNvPr>
          <p:cNvSpPr>
            <a:spLocks noGrp="1"/>
          </p:cNvSpPr>
          <p:nvPr>
            <p:ph type="title"/>
          </p:nvPr>
        </p:nvSpPr>
        <p:spPr>
          <a:xfrm>
            <a:off x="1742037" y="4115941"/>
            <a:ext cx="8657450" cy="1124073"/>
          </a:xfrm>
        </p:spPr>
        <p:txBody>
          <a:bodyPr vert="horz" lIns="91440" tIns="45720" rIns="91440" bIns="45720" rtlCol="0" anchor="b">
            <a:normAutofit/>
          </a:bodyPr>
          <a:lstStyle/>
          <a:p>
            <a:r>
              <a:rPr lang="en-US" sz="3200" b="1" kern="1200" dirty="0">
                <a:solidFill>
                  <a:schemeClr val="tx1"/>
                </a:solidFill>
                <a:effectLst/>
                <a:latin typeface="+mj-lt"/>
                <a:ea typeface="+mj-ea"/>
                <a:cs typeface="+mj-cs"/>
              </a:rPr>
              <a:t>Thank you for listening </a:t>
            </a:r>
          </a:p>
        </p:txBody>
      </p:sp>
      <p:sp>
        <p:nvSpPr>
          <p:cNvPr id="5" name="Text Placeholder 4">
            <a:extLst>
              <a:ext uri="{FF2B5EF4-FFF2-40B4-BE49-F238E27FC236}">
                <a16:creationId xmlns:a16="http://schemas.microsoft.com/office/drawing/2014/main" id="{5F760A50-02CA-AF17-4341-0574AC13A716}"/>
              </a:ext>
            </a:extLst>
          </p:cNvPr>
          <p:cNvSpPr>
            <a:spLocks noGrp="1"/>
          </p:cNvSpPr>
          <p:nvPr>
            <p:ph type="body" idx="1"/>
          </p:nvPr>
        </p:nvSpPr>
        <p:spPr>
          <a:xfrm>
            <a:off x="1742037" y="5362074"/>
            <a:ext cx="8657450" cy="681942"/>
          </a:xfrm>
        </p:spPr>
        <p:txBody>
          <a:bodyPr vert="horz" lIns="91440" tIns="45720" rIns="91440" bIns="45720" rtlCol="0" anchor="t">
            <a:normAutofit/>
          </a:bodyPr>
          <a:lstStyle/>
          <a:p>
            <a:endParaRPr lang="en-US" sz="1800" kern="1200">
              <a:solidFill>
                <a:schemeClr val="tx1"/>
              </a:solidFill>
              <a:latin typeface="+mn-lt"/>
              <a:ea typeface="+mn-ea"/>
              <a:cs typeface="+mn-cs"/>
            </a:endParaRPr>
          </a:p>
        </p:txBody>
      </p:sp>
      <p:sp>
        <p:nvSpPr>
          <p:cNvPr id="21" name="Freeform: Shape 14">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6" descr="Close up image of hands applauding">
            <a:extLst>
              <a:ext uri="{FF2B5EF4-FFF2-40B4-BE49-F238E27FC236}">
                <a16:creationId xmlns:a16="http://schemas.microsoft.com/office/drawing/2014/main" id="{7608736B-074C-BF36-0D44-5ADEE55BEE40}"/>
              </a:ext>
            </a:extLst>
          </p:cNvPr>
          <p:cNvPicPr>
            <a:picLocks noChangeAspect="1"/>
          </p:cNvPicPr>
          <p:nvPr/>
        </p:nvPicPr>
        <p:blipFill rotWithShape="1">
          <a:blip r:embed="rId2"/>
          <a:srcRect t="18217" r="-1" b="32753"/>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7" name="Rectangle 16">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27068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4BDD-C95E-9BD8-A09A-ED9D2543CF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Introduction </a:t>
            </a:r>
          </a:p>
        </p:txBody>
      </p:sp>
      <p:sp>
        <p:nvSpPr>
          <p:cNvPr id="3" name="Content Placeholder 2">
            <a:extLst>
              <a:ext uri="{FF2B5EF4-FFF2-40B4-BE49-F238E27FC236}">
                <a16:creationId xmlns:a16="http://schemas.microsoft.com/office/drawing/2014/main" id="{F08F9300-1FCE-2E32-A075-75A246279FA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Today's world is driven by data and everyday the standard to handle that data in everyday life increases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Therefore, businesses  must adopt ways to handle the data well that’s where the Icare system comes in</a:t>
            </a:r>
            <a:endParaRPr lang="en-US" dirty="0">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Icare provide an application for clinics of small to medium size that will provide the core necessary functions the establishment would need without any over the board capabilities  that won’t be utilized </a:t>
            </a:r>
          </a:p>
          <a:p>
            <a:pPr lvl="1"/>
            <a:r>
              <a:rPr lang="en-US" dirty="0">
                <a:latin typeface="Times New Roman" panose="02020603050405020304" pitchFamily="18"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1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65EC-96D0-1BCE-0FDD-5BCEFBE88F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32079805-3161-6089-BDAB-44A175EFF185}"/>
              </a:ext>
            </a:extLst>
          </p:cNvPr>
          <p:cNvSpPr>
            <a:spLocks noGrp="1"/>
          </p:cNvSpPr>
          <p:nvPr>
            <p:ph idx="1"/>
          </p:nvPr>
        </p:nvSpPr>
        <p:spPr>
          <a:xfrm>
            <a:off x="1077362" y="2427316"/>
            <a:ext cx="9950103" cy="1098204"/>
          </a:xfrm>
        </p:spPr>
        <p:txBody>
          <a:bodyPr>
            <a:normAutofit fontScale="77500" lnSpcReduction="20000"/>
          </a:bodyPr>
          <a:lstStyle/>
          <a:p>
            <a:pPr>
              <a:lnSpc>
                <a:spcPct val="107000"/>
              </a:lnSpc>
              <a:spcBef>
                <a:spcPts val="0"/>
              </a:spcBef>
              <a:spcAft>
                <a:spcPts val="800"/>
              </a:spcAft>
            </a:pPr>
            <a:r>
              <a:rPr lang="en-US" sz="2500" b="1" dirty="0">
                <a:latin typeface="Times New Roman" panose="02020603050405020304" pitchFamily="18" charset="0"/>
                <a:ea typeface="Calibri" panose="020F0502020204030204" pitchFamily="34" charset="0"/>
                <a:cs typeface="Arial" panose="020B0604020202020204" pitchFamily="34" charset="0"/>
              </a:rPr>
              <a:t>Project Scope:</a:t>
            </a:r>
            <a:endParaRPr lang="en-US" sz="2500" b="1" dirty="0">
              <a:effectLst/>
              <a:latin typeface="Times New Roman" panose="02020603050405020304" pitchFamily="18" charset="0"/>
              <a:ea typeface="Calibri" panose="020F0502020204030204" pitchFamily="34" charset="0"/>
              <a:cs typeface="Arial" panose="020B0604020202020204" pitchFamily="34" charset="0"/>
            </a:endParaRPr>
          </a:p>
          <a:p>
            <a:pPr marL="331470" lvl="1" indent="-285750">
              <a:lnSpc>
                <a:spcPct val="107000"/>
              </a:lnSpc>
              <a:spcBef>
                <a:spcPts val="0"/>
              </a:spcBef>
              <a:spcAft>
                <a:spcPts val="800"/>
              </a:spcAft>
            </a:pPr>
            <a:r>
              <a:rPr lang="en-US" sz="2300" b="0" dirty="0">
                <a:effectLst/>
                <a:latin typeface="Times New Roman" panose="02020603050405020304" pitchFamily="18" charset="0"/>
                <a:ea typeface="Calibri" panose="020F0502020204030204" pitchFamily="34" charset="0"/>
                <a:cs typeface="Arial" panose="020B0604020202020204" pitchFamily="34" charset="0"/>
              </a:rPr>
              <a:t>The scope of the project is to design a desktop application that can provide the core functions in a lightweight and cost-effective way for small to medium size clinics</a:t>
            </a:r>
            <a:r>
              <a:rPr lang="en-US" sz="2800" b="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0C18CD67-29FA-77E9-0CD1-4D9382F6FCBA}"/>
              </a:ext>
            </a:extLst>
          </p:cNvPr>
          <p:cNvSpPr txBox="1"/>
          <p:nvPr/>
        </p:nvSpPr>
        <p:spPr>
          <a:xfrm>
            <a:off x="1229360" y="3799840"/>
            <a:ext cx="973328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Requirements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Every system needs its requirements  set out to be able to know if they match the needs of the stakeholders and clients and there are two kinds of requirements :</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Functional requirements : </a:t>
            </a:r>
            <a:r>
              <a:rPr lang="en-US" dirty="0">
                <a:latin typeface="Times New Roman" panose="02020603050405020304" pitchFamily="18" charset="0"/>
                <a:cs typeface="Times New Roman" panose="02020603050405020304" pitchFamily="18" charset="0"/>
              </a:rPr>
              <a:t>explain how the system must work</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Non-functional requirements : </a:t>
            </a:r>
            <a:r>
              <a:rPr lang="en-US" dirty="0">
                <a:latin typeface="Times New Roman" panose="02020603050405020304" pitchFamily="18" charset="0"/>
                <a:cs typeface="Times New Roman" panose="02020603050405020304" pitchFamily="18" charset="0"/>
              </a:rPr>
              <a:t>explain how the system should perform.</a:t>
            </a:r>
          </a:p>
        </p:txBody>
      </p:sp>
    </p:spTree>
    <p:extLst>
      <p:ext uri="{BB962C8B-B14F-4D97-AF65-F5344CB8AC3E}">
        <p14:creationId xmlns:p14="http://schemas.microsoft.com/office/powerpoint/2010/main" val="30233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4674-F17C-E81C-7E18-0C57F02A0D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 and non-functional requirements </a:t>
            </a:r>
          </a:p>
        </p:txBody>
      </p:sp>
      <p:sp>
        <p:nvSpPr>
          <p:cNvPr id="4" name="Text Placeholder 3">
            <a:extLst>
              <a:ext uri="{FF2B5EF4-FFF2-40B4-BE49-F238E27FC236}">
                <a16:creationId xmlns:a16="http://schemas.microsoft.com/office/drawing/2014/main" id="{57784313-5DE1-8FD4-0A39-C1F8F175AC3B}"/>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Functional</a:t>
            </a:r>
          </a:p>
        </p:txBody>
      </p:sp>
      <p:sp>
        <p:nvSpPr>
          <p:cNvPr id="5" name="Content Placeholder 4">
            <a:extLst>
              <a:ext uri="{FF2B5EF4-FFF2-40B4-BE49-F238E27FC236}">
                <a16:creationId xmlns:a16="http://schemas.microsoft.com/office/drawing/2014/main" id="{2707647F-B29A-1B68-B626-2DD9207647B5}"/>
              </a:ext>
            </a:extLst>
          </p:cNvPr>
          <p:cNvSpPr>
            <a:spLocks noGrp="1"/>
          </p:cNvSpPr>
          <p:nvPr>
            <p:ph sz="half" idx="2"/>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Sign in/out</a:t>
            </a:r>
          </a:p>
          <a:p>
            <a:r>
              <a:rPr lang="en-US" b="1" dirty="0">
                <a:latin typeface="Times New Roman" panose="02020603050405020304" pitchFamily="18" charset="0"/>
                <a:cs typeface="Times New Roman" panose="02020603050405020304" pitchFamily="18" charset="0"/>
              </a:rPr>
              <a:t>Log sign ins/outs</a:t>
            </a:r>
          </a:p>
          <a:p>
            <a:r>
              <a:rPr lang="en-US" b="1" dirty="0">
                <a:latin typeface="Times New Roman" panose="02020603050405020304" pitchFamily="18" charset="0"/>
                <a:cs typeface="Times New Roman" panose="02020603050405020304" pitchFamily="18" charset="0"/>
              </a:rPr>
              <a:t>Change user information</a:t>
            </a:r>
          </a:p>
          <a:p>
            <a:r>
              <a:rPr lang="en-US" b="1" dirty="0">
                <a:latin typeface="Times New Roman" panose="02020603050405020304" pitchFamily="18" charset="0"/>
                <a:cs typeface="Times New Roman" panose="02020603050405020304" pitchFamily="18" charset="0"/>
              </a:rPr>
              <a:t>Add patients </a:t>
            </a:r>
          </a:p>
          <a:p>
            <a:r>
              <a:rPr lang="en-US" b="1" dirty="0">
                <a:latin typeface="Times New Roman" panose="02020603050405020304" pitchFamily="18" charset="0"/>
                <a:cs typeface="Times New Roman" panose="02020603050405020304" pitchFamily="18" charset="0"/>
              </a:rPr>
              <a:t>Book appointments  </a:t>
            </a:r>
          </a:p>
          <a:p>
            <a:r>
              <a:rPr lang="en-US" b="1" dirty="0">
                <a:latin typeface="Times New Roman" panose="02020603050405020304" pitchFamily="18" charset="0"/>
                <a:cs typeface="Times New Roman" panose="02020603050405020304" pitchFamily="18" charset="0"/>
              </a:rPr>
              <a:t>Make sure approximants don’t overlap by doctor or time </a:t>
            </a:r>
          </a:p>
          <a:p>
            <a:endParaRPr lang="en-US" dirty="0"/>
          </a:p>
        </p:txBody>
      </p:sp>
      <p:sp>
        <p:nvSpPr>
          <p:cNvPr id="6" name="Text Placeholder 5">
            <a:extLst>
              <a:ext uri="{FF2B5EF4-FFF2-40B4-BE49-F238E27FC236}">
                <a16:creationId xmlns:a16="http://schemas.microsoft.com/office/drawing/2014/main" id="{5A63CA33-0747-A904-00B0-B36AC5FE3DFC}"/>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Non-functional</a:t>
            </a:r>
          </a:p>
        </p:txBody>
      </p:sp>
      <p:sp>
        <p:nvSpPr>
          <p:cNvPr id="7" name="Content Placeholder 6">
            <a:extLst>
              <a:ext uri="{FF2B5EF4-FFF2-40B4-BE49-F238E27FC236}">
                <a16:creationId xmlns:a16="http://schemas.microsoft.com/office/drawing/2014/main" id="{9C25039A-7614-3893-BA3C-FFBA81DCD93D}"/>
              </a:ext>
            </a:extLst>
          </p:cNvPr>
          <p:cNvSpPr>
            <a:spLocks noGrp="1"/>
          </p:cNvSpPr>
          <p:nvPr>
            <p:ph sz="quarter" idx="4"/>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Look and feel requirements :</a:t>
            </a:r>
          </a:p>
          <a:p>
            <a:pPr lvl="1"/>
            <a:r>
              <a:rPr lang="en-US" sz="1800" b="0" dirty="0">
                <a:latin typeface="Times New Roman" panose="02020603050405020304" pitchFamily="18" charset="0"/>
                <a:cs typeface="Times New Roman" panose="02020603050405020304" pitchFamily="18" charset="0"/>
              </a:rPr>
              <a:t>The Application should give clear and straightforward feedback to the</a:t>
            </a:r>
          </a:p>
          <a:p>
            <a:r>
              <a:rPr lang="en-US" b="1" dirty="0">
                <a:latin typeface="Times New Roman" panose="02020603050405020304" pitchFamily="18" charset="0"/>
                <a:cs typeface="Times New Roman" panose="02020603050405020304" pitchFamily="18" charset="0"/>
              </a:rPr>
              <a:t> Usability requirements : </a:t>
            </a:r>
          </a:p>
          <a:p>
            <a:pPr lvl="1"/>
            <a:r>
              <a:rPr lang="en-US" sz="1800" b="0" dirty="0">
                <a:latin typeface="Times New Roman" panose="02020603050405020304" pitchFamily="18" charset="0"/>
                <a:cs typeface="Times New Roman" panose="02020603050405020304" pitchFamily="18" charset="0"/>
              </a:rPr>
              <a:t>The application should be easy to use and have clear interfaces to make sure the user does not get confused or frustrated.</a:t>
            </a:r>
          </a:p>
          <a:p>
            <a:r>
              <a:rPr lang="en-US" b="1" dirty="0">
                <a:latin typeface="Times New Roman" panose="02020603050405020304" pitchFamily="18" charset="0"/>
                <a:cs typeface="Times New Roman" panose="02020603050405020304" pitchFamily="18" charset="0"/>
              </a:rPr>
              <a:t>Security requirements :</a:t>
            </a:r>
          </a:p>
          <a:p>
            <a:pPr lvl="1"/>
            <a:r>
              <a:rPr lang="en-US" sz="1800" b="0" dirty="0">
                <a:latin typeface="Times New Roman" panose="02020603050405020304" pitchFamily="18" charset="0"/>
                <a:cs typeface="Times New Roman" panose="02020603050405020304" pitchFamily="18" charset="0"/>
              </a:rPr>
              <a:t>Users should not have the ability to see interfaces they do not have permission for example receptionist should not have the ability to complete the operations that the manger has the rights to.</a:t>
            </a:r>
          </a:p>
          <a:p>
            <a:endParaRPr lang="en-US" sz="1400" b="0" dirty="0">
              <a:latin typeface="Times New Roman" panose="02020603050405020304" pitchFamily="18" charset="0"/>
              <a:cs typeface="Times New Roman" panose="02020603050405020304" pitchFamily="18" charset="0"/>
            </a:endParaRPr>
          </a:p>
          <a:p>
            <a:endParaRPr lang="en-US" sz="1400" b="0" dirty="0"/>
          </a:p>
          <a:p>
            <a:pPr marL="514350" indent="-285750"/>
            <a:endParaRPr lang="en-US" sz="1600" b="0" dirty="0"/>
          </a:p>
        </p:txBody>
      </p:sp>
    </p:spTree>
    <p:extLst>
      <p:ext uri="{BB962C8B-B14F-4D97-AF65-F5344CB8AC3E}">
        <p14:creationId xmlns:p14="http://schemas.microsoft.com/office/powerpoint/2010/main" val="39409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CBF98C-8CF3-94FE-FA6C-3554777F30B1}"/>
              </a:ext>
            </a:extLst>
          </p:cNvPr>
          <p:cNvSpPr>
            <a:spLocks noGrp="1"/>
          </p:cNvSpPr>
          <p:nvPr>
            <p:ph type="title"/>
          </p:nvPr>
        </p:nvSpPr>
        <p:spPr/>
        <p:txBody>
          <a:bodyPr/>
          <a:lstStyle/>
          <a:p>
            <a:r>
              <a:rPr lang="en-US" dirty="0"/>
              <a:t>Design Considerations </a:t>
            </a:r>
          </a:p>
        </p:txBody>
      </p:sp>
      <p:sp>
        <p:nvSpPr>
          <p:cNvPr id="8" name="Content Placeholder 7">
            <a:extLst>
              <a:ext uri="{FF2B5EF4-FFF2-40B4-BE49-F238E27FC236}">
                <a16:creationId xmlns:a16="http://schemas.microsoft.com/office/drawing/2014/main" id="{6D2446A3-35B6-7F60-A97D-E56D793393E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Software environment :</a:t>
            </a:r>
          </a:p>
          <a:p>
            <a:pPr marL="560070" lvl="1" indent="-285750">
              <a:buFont typeface="Arial" panose="020B0604020202020204" pitchFamily="34" charset="0"/>
              <a:buChar char="•"/>
            </a:pPr>
            <a:r>
              <a:rPr lang="en-US"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JavaFX</a:t>
            </a:r>
            <a:endParaRPr lang="en-US" b="0" dirty="0">
              <a:solidFill>
                <a:srgbClr val="000000"/>
              </a:solidFill>
              <a:effectLst/>
              <a:latin typeface="Times New Roman" panose="02020603050405020304" pitchFamily="18" charset="0"/>
              <a:ea typeface="Calibri" panose="020F0502020204030204" pitchFamily="34" charset="0"/>
            </a:endParaRP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MySQL</a:t>
            </a: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Juint</a:t>
            </a: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Java</a:t>
            </a:r>
            <a:endParaRPr lang="en-US" b="1" dirty="0">
              <a:latin typeface="Times New Roman" panose="02020603050405020304" pitchFamily="18" charset="0"/>
              <a:cs typeface="Times New Roman" panose="02020603050405020304" pitchFamily="18" charset="0"/>
            </a:endParaRPr>
          </a:p>
          <a:p>
            <a:r>
              <a:rPr lang="en-US" b="1" dirty="0">
                <a:solidFill>
                  <a:srgbClr val="000000"/>
                </a:solidFill>
                <a:effectLst/>
                <a:latin typeface="Times New Roman" panose="02020603050405020304" pitchFamily="18" charset="0"/>
                <a:ea typeface="Calibri" panose="020F0502020204030204" pitchFamily="34" charset="0"/>
              </a:rPr>
              <a:t>End-User Characteristics: </a:t>
            </a:r>
          </a:p>
          <a:p>
            <a:pPr marL="457200" marR="0" indent="45720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targeted audience of this system are clinic office personnel  such as the owner, manger, and receptionist as they will provide services  for the doctors and patients.</a:t>
            </a:r>
            <a:endParaRPr lang="en-US" sz="18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7246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BD5B33E-E98F-6D48-DF3C-08BF6994D9AF}"/>
              </a:ext>
            </a:extLst>
          </p:cNvPr>
          <p:cNvSpPr>
            <a:spLocks noGrp="1"/>
          </p:cNvSpPr>
          <p:nvPr>
            <p:ph type="title"/>
          </p:nvPr>
        </p:nvSpPr>
        <p:spPr>
          <a:xfrm>
            <a:off x="1084726" y="457200"/>
            <a:ext cx="8902553" cy="650240"/>
          </a:xfrm>
        </p:spPr>
        <p:txBody>
          <a:bodyPr>
            <a:normAutofit/>
          </a:bodyPr>
          <a:lstStyle/>
          <a:p>
            <a:r>
              <a:rPr lang="en-US" dirty="0"/>
              <a:t>Project Management Strategies</a:t>
            </a:r>
          </a:p>
        </p:txBody>
      </p:sp>
      <p:sp>
        <p:nvSpPr>
          <p:cNvPr id="11" name="Content Placeholder 10">
            <a:extLst>
              <a:ext uri="{FF2B5EF4-FFF2-40B4-BE49-F238E27FC236}">
                <a16:creationId xmlns:a16="http://schemas.microsoft.com/office/drawing/2014/main" id="{1F3F6A25-82D0-A82C-4469-E60C60F0460A}"/>
              </a:ext>
            </a:extLst>
          </p:cNvPr>
          <p:cNvSpPr>
            <a:spLocks noGrp="1"/>
          </p:cNvSpPr>
          <p:nvPr>
            <p:ph idx="1"/>
          </p:nvPr>
        </p:nvSpPr>
        <p:spPr>
          <a:xfrm>
            <a:off x="692468" y="1251585"/>
            <a:ext cx="6258028" cy="4873625"/>
          </a:xfrm>
        </p:spPr>
        <p:txBody>
          <a:bodyPr>
            <a:normAutofit lnSpcReduction="10000"/>
          </a:bodyPr>
          <a:lstStyle/>
          <a:p>
            <a:r>
              <a:rPr lang="en-US" dirty="0"/>
              <a:t>In this project we used the rapid application development methodology :</a:t>
            </a:r>
          </a:p>
          <a:p>
            <a:pPr marL="560070" lvl="1" indent="-285750">
              <a:buFont typeface="Arial" panose="020B0604020202020204" pitchFamily="34" charset="0"/>
              <a:buChar char="•"/>
            </a:pPr>
            <a:r>
              <a:rPr lang="en-US" dirty="0"/>
              <a:t>Rapid application development (RAD) is a condensed development process that produces a high-quality system with low investment costs</a:t>
            </a:r>
          </a:p>
          <a:p>
            <a:pPr lvl="1"/>
            <a:endParaRPr lang="en-US" dirty="0"/>
          </a:p>
          <a:p>
            <a:pPr marL="560070" lvl="1" indent="-285750">
              <a:buFont typeface="Arial" panose="020B0604020202020204" pitchFamily="34" charset="0"/>
              <a:buChar char="•"/>
            </a:pPr>
            <a:r>
              <a:rPr lang="en-US" dirty="0"/>
              <a:t> The rapid application development method contains four phases: requirements planning, user design, construction, and cutover. The user design and construction phases repeat until the user confirms that the product meets all requirements.</a:t>
            </a:r>
          </a:p>
        </p:txBody>
      </p:sp>
      <p:pic>
        <p:nvPicPr>
          <p:cNvPr id="13" name="Picture 12">
            <a:extLst>
              <a:ext uri="{FF2B5EF4-FFF2-40B4-BE49-F238E27FC236}">
                <a16:creationId xmlns:a16="http://schemas.microsoft.com/office/drawing/2014/main" id="{F5AEE263-AB45-DEAA-8727-26FDCFA5E7B0}"/>
              </a:ext>
            </a:extLst>
          </p:cNvPr>
          <p:cNvPicPr>
            <a:picLocks noChangeAspect="1"/>
          </p:cNvPicPr>
          <p:nvPr/>
        </p:nvPicPr>
        <p:blipFill>
          <a:blip r:embed="rId2"/>
          <a:stretch>
            <a:fillRect/>
          </a:stretch>
        </p:blipFill>
        <p:spPr>
          <a:xfrm>
            <a:off x="6950496" y="2411201"/>
            <a:ext cx="5163760" cy="1713124"/>
          </a:xfrm>
          <a:prstGeom prst="rect">
            <a:avLst/>
          </a:prstGeom>
        </p:spPr>
      </p:pic>
    </p:spTree>
    <p:extLst>
      <p:ext uri="{BB962C8B-B14F-4D97-AF65-F5344CB8AC3E}">
        <p14:creationId xmlns:p14="http://schemas.microsoft.com/office/powerpoint/2010/main" val="412600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8E541-3AFE-1244-630F-01F69C2E2A73}"/>
              </a:ext>
            </a:extLst>
          </p:cNvPr>
          <p:cNvSpPr>
            <a:spLocks noGrp="1"/>
          </p:cNvSpPr>
          <p:nvPr>
            <p:ph type="title"/>
          </p:nvPr>
        </p:nvSpPr>
        <p:spPr/>
        <p:txBody>
          <a:bodyPr/>
          <a:lstStyle/>
          <a:p>
            <a:r>
              <a:rPr lang="en-US" dirty="0"/>
              <a:t>Gannet Chart</a:t>
            </a:r>
          </a:p>
        </p:txBody>
      </p:sp>
      <p:pic>
        <p:nvPicPr>
          <p:cNvPr id="10" name="Content Placeholder 9">
            <a:extLst>
              <a:ext uri="{FF2B5EF4-FFF2-40B4-BE49-F238E27FC236}">
                <a16:creationId xmlns:a16="http://schemas.microsoft.com/office/drawing/2014/main" id="{90C0EF1D-7148-3B9F-A3DC-3292423C45BD}"/>
              </a:ext>
            </a:extLst>
          </p:cNvPr>
          <p:cNvPicPr>
            <a:picLocks noGrp="1" noChangeAspect="1"/>
          </p:cNvPicPr>
          <p:nvPr>
            <p:ph idx="1"/>
          </p:nvPr>
        </p:nvPicPr>
        <p:blipFill>
          <a:blip r:embed="rId2"/>
          <a:stretch>
            <a:fillRect/>
          </a:stretch>
        </p:blipFill>
        <p:spPr>
          <a:xfrm>
            <a:off x="4772024" y="1505869"/>
            <a:ext cx="7280567" cy="3615644"/>
          </a:xfrm>
          <a:prstGeom prst="rect">
            <a:avLst/>
          </a:prstGeom>
        </p:spPr>
      </p:pic>
      <p:sp>
        <p:nvSpPr>
          <p:cNvPr id="9" name="Text Placeholder 8">
            <a:extLst>
              <a:ext uri="{FF2B5EF4-FFF2-40B4-BE49-F238E27FC236}">
                <a16:creationId xmlns:a16="http://schemas.microsoft.com/office/drawing/2014/main" id="{A5E650C3-8AFD-2DB3-3705-7CF67E33660E}"/>
              </a:ext>
            </a:extLst>
          </p:cNvPr>
          <p:cNvSpPr>
            <a:spLocks noGrp="1"/>
          </p:cNvSpPr>
          <p:nvPr>
            <p:ph type="body" sz="half" idx="2"/>
          </p:nvPr>
        </p:nvSpPr>
        <p:spPr/>
        <p:txBody>
          <a:bodyPr>
            <a:normAutofit/>
          </a:bodyPr>
          <a:lstStyle/>
          <a:p>
            <a:r>
              <a:rPr lang="en-US" dirty="0">
                <a:latin typeface="Times New Roman" panose="02020603050405020304" pitchFamily="18" charset="0"/>
                <a:cs typeface="Times New Roman" panose="02020603050405020304" pitchFamily="18" charset="0"/>
              </a:rPr>
              <a:t>A Gantt chart is a project management tool assisting in the planning and scheduling of projects of all sizes, although they are particularly useful for simplifying complex projects. </a:t>
            </a:r>
          </a:p>
        </p:txBody>
      </p:sp>
    </p:spTree>
    <p:extLst>
      <p:ext uri="{BB962C8B-B14F-4D97-AF65-F5344CB8AC3E}">
        <p14:creationId xmlns:p14="http://schemas.microsoft.com/office/powerpoint/2010/main" val="39136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38FD62-666E-AE87-074A-403C98C04A6A}"/>
              </a:ext>
            </a:extLst>
          </p:cNvPr>
          <p:cNvSpPr>
            <a:spLocks noGrp="1"/>
          </p:cNvSpPr>
          <p:nvPr>
            <p:ph type="title"/>
          </p:nvPr>
        </p:nvSpPr>
        <p:spPr/>
        <p:txBody>
          <a:bodyPr/>
          <a:lstStyle/>
          <a:p>
            <a:r>
              <a:rPr lang="en-US" dirty="0"/>
              <a:t>System design </a:t>
            </a:r>
          </a:p>
        </p:txBody>
      </p:sp>
      <p:sp>
        <p:nvSpPr>
          <p:cNvPr id="6" name="Content Placeholder 5">
            <a:extLst>
              <a:ext uri="{FF2B5EF4-FFF2-40B4-BE49-F238E27FC236}">
                <a16:creationId xmlns:a16="http://schemas.microsoft.com/office/drawing/2014/main" id="{0B934638-B256-C607-5843-160E7A53D882}"/>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System design 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process of designing the elements of a system such as the architecture, modules and components, the different interfaces of those components and the data that goes through that system.</a:t>
            </a:r>
          </a:p>
          <a:p>
            <a:r>
              <a:rPr lang="en-US" dirty="0">
                <a:latin typeface="Times New Roman" panose="02020603050405020304" pitchFamily="18" charset="0"/>
                <a:cs typeface="Times New Roman" panose="02020603050405020304" pitchFamily="18" charset="0"/>
              </a:rPr>
              <a:t>The most often used tool for this is UML:</a:t>
            </a: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UML :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Unified Modeling language is a standardized modeling language enabling developers to specify, visualize, construct and document artifacts of a software system.</a:t>
            </a:r>
          </a:p>
          <a:p>
            <a:endParaRPr lang="en-US" dirty="0"/>
          </a:p>
        </p:txBody>
      </p:sp>
    </p:spTree>
    <p:extLst>
      <p:ext uri="{BB962C8B-B14F-4D97-AF65-F5344CB8AC3E}">
        <p14:creationId xmlns:p14="http://schemas.microsoft.com/office/powerpoint/2010/main" val="20319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3E61-0EDB-99F9-2F52-2FABAB55AE94}"/>
              </a:ext>
            </a:extLst>
          </p:cNvPr>
          <p:cNvSpPr>
            <a:spLocks noGrp="1"/>
          </p:cNvSpPr>
          <p:nvPr>
            <p:ph type="title"/>
          </p:nvPr>
        </p:nvSpPr>
        <p:spPr/>
        <p:txBody>
          <a:bodyPr/>
          <a:lstStyle/>
          <a:p>
            <a:r>
              <a:rPr lang="en-US" dirty="0"/>
              <a:t>MVC Model</a:t>
            </a:r>
          </a:p>
        </p:txBody>
      </p:sp>
      <p:pic>
        <p:nvPicPr>
          <p:cNvPr id="6" name="Content Placeholder 5" descr="Diagram&#10;&#10;Description automatically generated">
            <a:extLst>
              <a:ext uri="{FF2B5EF4-FFF2-40B4-BE49-F238E27FC236}">
                <a16:creationId xmlns:a16="http://schemas.microsoft.com/office/drawing/2014/main" id="{84B445B8-5019-7794-AF42-BAEC1C003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46645"/>
            <a:ext cx="6368732" cy="4310625"/>
          </a:xfrm>
        </p:spPr>
      </p:pic>
      <p:sp>
        <p:nvSpPr>
          <p:cNvPr id="4" name="Text Placeholder 3">
            <a:extLst>
              <a:ext uri="{FF2B5EF4-FFF2-40B4-BE49-F238E27FC236}">
                <a16:creationId xmlns:a16="http://schemas.microsoft.com/office/drawing/2014/main" id="{CEE8FA8A-77AA-DEED-71EB-B35952E77554}"/>
              </a:ext>
            </a:extLst>
          </p:cNvPr>
          <p:cNvSpPr>
            <a:spLocks noGrp="1"/>
          </p:cNvSpPr>
          <p:nvPr>
            <p:ph type="body" sz="half" idx="2"/>
          </p:nvPr>
        </p:nvSpPr>
        <p:spPr/>
        <p:txBody>
          <a:bodyPr/>
          <a:lstStyle/>
          <a:p>
            <a:r>
              <a:rPr lang="en-US" dirty="0"/>
              <a:t>The Model View Controller (MVC) design pattern specifies that an application consist of a data model, presentation information, and control information. The pattern requires that each of these be separated into different objects.</a:t>
            </a:r>
          </a:p>
        </p:txBody>
      </p:sp>
    </p:spTree>
    <p:extLst>
      <p:ext uri="{BB962C8B-B14F-4D97-AF65-F5344CB8AC3E}">
        <p14:creationId xmlns:p14="http://schemas.microsoft.com/office/powerpoint/2010/main" val="31585606"/>
      </p:ext>
    </p:extLst>
  </p:cSld>
  <p:clrMapOvr>
    <a:masterClrMapping/>
  </p:clrMapOvr>
</p:sld>
</file>

<file path=ppt/theme/theme1.xml><?xml version="1.0" encoding="utf-8"?>
<a:theme xmlns:a="http://schemas.openxmlformats.org/drawingml/2006/main" name="Blocks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tf89910445_win32</Template>
  <TotalTime>98</TotalTime>
  <Words>985</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Avenir Next LT Pro Light</vt:lpstr>
      <vt:lpstr>Calibri</vt:lpstr>
      <vt:lpstr>Times New Roman</vt:lpstr>
      <vt:lpstr>BlocksVTI</vt:lpstr>
      <vt:lpstr>Icare System </vt:lpstr>
      <vt:lpstr>1. Introduction </vt:lpstr>
      <vt:lpstr>System analysis</vt:lpstr>
      <vt:lpstr>Functional and non-functional requirements </vt:lpstr>
      <vt:lpstr>Design Considerations </vt:lpstr>
      <vt:lpstr>Project Management Strategies</vt:lpstr>
      <vt:lpstr>Gannet Chart</vt:lpstr>
      <vt:lpstr>System design </vt:lpstr>
      <vt:lpstr>MVC Model</vt:lpstr>
      <vt:lpstr>Class diagram </vt:lpstr>
      <vt:lpstr>  Software Architecture Diagram </vt:lpstr>
      <vt:lpstr> Layered Architecture Diagram </vt:lpstr>
      <vt:lpstr>The Component and Link Diagram</vt:lpstr>
      <vt:lpstr>Implementation </vt:lpstr>
      <vt:lpstr>Main Method</vt:lpstr>
      <vt:lpstr>Login Method:</vt:lpstr>
      <vt:lpstr>The Object class</vt:lpstr>
      <vt:lpstr>The ObjectQuries classes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Icare System </dc:title>
  <dc:creator>khalil alsulaimani</dc:creator>
  <cp:lastModifiedBy>khalil alsulaimani</cp:lastModifiedBy>
  <cp:revision>16</cp:revision>
  <dcterms:created xsi:type="dcterms:W3CDTF">2022-05-20T11:54:15Z</dcterms:created>
  <dcterms:modified xsi:type="dcterms:W3CDTF">2022-05-20T14:44:34Z</dcterms:modified>
</cp:coreProperties>
</file>