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8" r:id="rId3"/>
    <p:sldId id="259"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4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97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393643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77299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106775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D9E61-7A34-4455-A944-7760DD9E2D94}"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34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1D9E61-7A34-4455-A944-7760DD9E2D94}"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579106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1D9E61-7A34-4455-A944-7760DD9E2D94}"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222766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1D9E61-7A34-4455-A944-7760DD9E2D94}"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399632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1D9E61-7A34-4455-A944-7760DD9E2D94}" type="datetimeFigureOut">
              <a:rPr lang="en-US" smtClean="0"/>
              <a:t>4/14/2022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366188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1D9E61-7A34-4455-A944-7760DD9E2D94}" type="datetimeFigureOut">
              <a:rPr lang="en-US" smtClean="0"/>
              <a:t>4/14/2022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F2AF8-3C1A-4559-BBC5-7EC34A8422A9}" type="slidenum">
              <a:rPr lang="en-US" smtClean="0"/>
              <a:t>‹#›</a:t>
            </a:fld>
            <a:endParaRPr lang="en-US"/>
          </a:p>
        </p:txBody>
      </p:sp>
    </p:spTree>
    <p:extLst>
      <p:ext uri="{BB962C8B-B14F-4D97-AF65-F5344CB8AC3E}">
        <p14:creationId xmlns:p14="http://schemas.microsoft.com/office/powerpoint/2010/main" val="84157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D9E61-7A34-4455-A944-7760DD9E2D94}"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1650793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1D9E61-7A34-4455-A944-7760DD9E2D94}" type="datetimeFigureOut">
              <a:rPr lang="en-US" smtClean="0"/>
              <a:t>4/14/2022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5F2AF8-3C1A-4559-BBC5-7EC34A8422A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03027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CB93-A400-4C52-8212-5A01837D0620}"/>
              </a:ext>
            </a:extLst>
          </p:cNvPr>
          <p:cNvSpPr>
            <a:spLocks noGrp="1"/>
          </p:cNvSpPr>
          <p:nvPr>
            <p:ph type="ctrTitle"/>
          </p:nvPr>
        </p:nvSpPr>
        <p:spPr>
          <a:xfrm>
            <a:off x="1097279" y="574126"/>
            <a:ext cx="10058400" cy="3566160"/>
          </a:xfrm>
        </p:spPr>
        <p:txBody>
          <a:bodyPr/>
          <a:lstStyle/>
          <a:p>
            <a:r>
              <a:rPr lang="en-US" dirty="0"/>
              <a:t>Redesign of Registration Interfaces </a:t>
            </a:r>
          </a:p>
        </p:txBody>
      </p:sp>
      <p:sp>
        <p:nvSpPr>
          <p:cNvPr id="3" name="Subtitle 2">
            <a:extLst>
              <a:ext uri="{FF2B5EF4-FFF2-40B4-BE49-F238E27FC236}">
                <a16:creationId xmlns:a16="http://schemas.microsoft.com/office/drawing/2014/main" id="{144C131D-0DB5-472D-8CAD-7770356F1592}"/>
              </a:ext>
            </a:extLst>
          </p:cNvPr>
          <p:cNvSpPr>
            <a:spLocks noGrp="1"/>
          </p:cNvSpPr>
          <p:nvPr>
            <p:ph type="subTitle" idx="1"/>
          </p:nvPr>
        </p:nvSpPr>
        <p:spPr>
          <a:xfrm>
            <a:off x="3629902" y="4435813"/>
            <a:ext cx="4932195" cy="1750979"/>
          </a:xfrm>
        </p:spPr>
        <p:txBody>
          <a:bodyPr>
            <a:normAutofit fontScale="70000" lnSpcReduction="20000"/>
          </a:bodyPr>
          <a:lstStyle/>
          <a:p>
            <a:pPr algn="ctr"/>
            <a:r>
              <a:rPr lang="en-US" dirty="0">
                <a:solidFill>
                  <a:schemeClr val="tx1"/>
                </a:solidFill>
              </a:rPr>
              <a:t>Group members :</a:t>
            </a:r>
          </a:p>
          <a:p>
            <a:pPr algn="ctr"/>
            <a:r>
              <a:rPr lang="en-US" dirty="0">
                <a:solidFill>
                  <a:schemeClr val="tx1"/>
                </a:solidFill>
              </a:rPr>
              <a:t>Khalil alsulaimani </a:t>
            </a:r>
          </a:p>
          <a:p>
            <a:pPr algn="ctr"/>
            <a:r>
              <a:rPr lang="en-US" dirty="0">
                <a:solidFill>
                  <a:schemeClr val="tx1"/>
                </a:solidFill>
              </a:rPr>
              <a:t>Nawaf Noor aldeen</a:t>
            </a:r>
          </a:p>
          <a:p>
            <a:pPr algn="ctr"/>
            <a:r>
              <a:rPr lang="en-US" dirty="0">
                <a:solidFill>
                  <a:schemeClr val="tx1"/>
                </a:solidFill>
              </a:rPr>
              <a:t>Mosab albishi</a:t>
            </a:r>
          </a:p>
          <a:p>
            <a:pPr algn="ctr"/>
            <a:r>
              <a:rPr lang="en-US" dirty="0">
                <a:solidFill>
                  <a:schemeClr val="tx1"/>
                </a:solidFill>
              </a:rPr>
              <a:t>Yazeed </a:t>
            </a:r>
            <a:r>
              <a:rPr lang="en-US" dirty="0" err="1">
                <a:solidFill>
                  <a:schemeClr val="tx1"/>
                </a:solidFill>
              </a:rPr>
              <a:t>alsayed</a:t>
            </a:r>
            <a:endParaRPr lang="en-US" dirty="0">
              <a:solidFill>
                <a:schemeClr val="tx1"/>
              </a:solidFill>
            </a:endParaRPr>
          </a:p>
        </p:txBody>
      </p:sp>
    </p:spTree>
    <p:extLst>
      <p:ext uri="{BB962C8B-B14F-4D97-AF65-F5344CB8AC3E}">
        <p14:creationId xmlns:p14="http://schemas.microsoft.com/office/powerpoint/2010/main" val="383632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0" name="Content Placeholder 9" descr="Graphical user interface, application&#10;&#10;Description automatically generated">
            <a:extLst>
              <a:ext uri="{FF2B5EF4-FFF2-40B4-BE49-F238E27FC236}">
                <a16:creationId xmlns:a16="http://schemas.microsoft.com/office/drawing/2014/main" id="{0EB68185-87B1-438F-8B2A-59C3BDF4721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0363" y="812927"/>
            <a:ext cx="1915953" cy="5232147"/>
          </a:xfrm>
        </p:spPr>
      </p:pic>
      <p:pic>
        <p:nvPicPr>
          <p:cNvPr id="12" name="Content Placeholder 11" descr="Graphical user interface, text, application&#10;&#10;Description automatically generated">
            <a:extLst>
              <a:ext uri="{FF2B5EF4-FFF2-40B4-BE49-F238E27FC236}">
                <a16:creationId xmlns:a16="http://schemas.microsoft.com/office/drawing/2014/main" id="{C7C7FAEE-453F-4754-9D41-1BC9B7BED26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010009" y="792163"/>
            <a:ext cx="1668935" cy="5232147"/>
          </a:xfrm>
        </p:spPr>
      </p:pic>
      <p:sp>
        <p:nvSpPr>
          <p:cNvPr id="5" name="TextBox 4">
            <a:extLst>
              <a:ext uri="{FF2B5EF4-FFF2-40B4-BE49-F238E27FC236}">
                <a16:creationId xmlns:a16="http://schemas.microsoft.com/office/drawing/2014/main" id="{CB08175E-E2B2-4E14-B9F6-A76069B78E9B}"/>
              </a:ext>
            </a:extLst>
          </p:cNvPr>
          <p:cNvSpPr txBox="1"/>
          <p:nvPr/>
        </p:nvSpPr>
        <p:spPr>
          <a:xfrm>
            <a:off x="500363" y="170975"/>
            <a:ext cx="8706255" cy="461665"/>
          </a:xfrm>
          <a:prstGeom prst="rect">
            <a:avLst/>
          </a:prstGeom>
          <a:noFill/>
        </p:spPr>
        <p:txBody>
          <a:bodyPr wrap="square" rtlCol="0">
            <a:spAutoFit/>
          </a:bodyPr>
          <a:lstStyle/>
          <a:p>
            <a:r>
              <a:rPr lang="en-US" sz="2400" dirty="0"/>
              <a:t>Color Design Choices</a:t>
            </a:r>
          </a:p>
        </p:txBody>
      </p:sp>
      <p:sp>
        <p:nvSpPr>
          <p:cNvPr id="8" name="Arrow: Right 7">
            <a:extLst>
              <a:ext uri="{FF2B5EF4-FFF2-40B4-BE49-F238E27FC236}">
                <a16:creationId xmlns:a16="http://schemas.microsoft.com/office/drawing/2014/main" id="{0D66B201-DBE7-4C53-A7E7-CB18B174B0E3}"/>
              </a:ext>
            </a:extLst>
          </p:cNvPr>
          <p:cNvSpPr/>
          <p:nvPr/>
        </p:nvSpPr>
        <p:spPr>
          <a:xfrm>
            <a:off x="2416316" y="3176080"/>
            <a:ext cx="1593693" cy="5058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C4C8BE3-021E-48AA-A595-ACB939639830}"/>
              </a:ext>
            </a:extLst>
          </p:cNvPr>
          <p:cNvSpPr txBox="1"/>
          <p:nvPr/>
        </p:nvSpPr>
        <p:spPr>
          <a:xfrm>
            <a:off x="6513058" y="771140"/>
            <a:ext cx="2693560" cy="369332"/>
          </a:xfrm>
          <a:prstGeom prst="rect">
            <a:avLst/>
          </a:prstGeom>
          <a:noFill/>
        </p:spPr>
        <p:txBody>
          <a:bodyPr wrap="square" rtlCol="0">
            <a:spAutoFit/>
          </a:bodyPr>
          <a:lstStyle/>
          <a:p>
            <a:r>
              <a:rPr lang="en-US" dirty="0"/>
              <a:t>Old versions problems ?</a:t>
            </a:r>
          </a:p>
        </p:txBody>
      </p:sp>
      <p:sp>
        <p:nvSpPr>
          <p:cNvPr id="14" name="TextBox 13">
            <a:extLst>
              <a:ext uri="{FF2B5EF4-FFF2-40B4-BE49-F238E27FC236}">
                <a16:creationId xmlns:a16="http://schemas.microsoft.com/office/drawing/2014/main" id="{47DC1F27-D6D1-4DE1-849B-A817EDEDE827}"/>
              </a:ext>
            </a:extLst>
          </p:cNvPr>
          <p:cNvSpPr txBox="1"/>
          <p:nvPr/>
        </p:nvSpPr>
        <p:spPr>
          <a:xfrm>
            <a:off x="6513058" y="1343909"/>
            <a:ext cx="3735318" cy="1754326"/>
          </a:xfrm>
          <a:prstGeom prst="rect">
            <a:avLst/>
          </a:prstGeom>
          <a:noFill/>
        </p:spPr>
        <p:txBody>
          <a:bodyPr wrap="none" rtlCol="0">
            <a:spAutoFit/>
          </a:bodyPr>
          <a:lstStyle/>
          <a:p>
            <a:pPr marL="285750" indent="-285750">
              <a:buFont typeface="Arial" panose="020B0604020202020204" pitchFamily="34" charset="0"/>
              <a:buChar char="•"/>
            </a:pPr>
            <a:r>
              <a:rPr lang="en-US" dirty="0"/>
              <a:t>Background color too noisy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Noisy colors reduce readability </a:t>
            </a:r>
          </a:p>
          <a:p>
            <a:r>
              <a:rPr lang="en-US" dirty="0"/>
              <a:t>Scanning speed </a:t>
            </a:r>
          </a:p>
          <a:p>
            <a:endParaRPr lang="en-US" dirty="0"/>
          </a:p>
          <a:p>
            <a:pPr marL="285750" indent="-285750">
              <a:buFont typeface="Arial" panose="020B0604020202020204" pitchFamily="34" charset="0"/>
              <a:buChar char="•"/>
            </a:pPr>
            <a:r>
              <a:rPr lang="en-US" dirty="0"/>
              <a:t>Looks unprofessional </a:t>
            </a:r>
          </a:p>
        </p:txBody>
      </p:sp>
      <p:sp>
        <p:nvSpPr>
          <p:cNvPr id="15" name="TextBox 14">
            <a:extLst>
              <a:ext uri="{FF2B5EF4-FFF2-40B4-BE49-F238E27FC236}">
                <a16:creationId xmlns:a16="http://schemas.microsoft.com/office/drawing/2014/main" id="{10557562-8CC2-4674-9B5A-FA049744B77C}"/>
              </a:ext>
            </a:extLst>
          </p:cNvPr>
          <p:cNvSpPr txBox="1"/>
          <p:nvPr/>
        </p:nvSpPr>
        <p:spPr>
          <a:xfrm>
            <a:off x="6513056" y="3113435"/>
            <a:ext cx="3569213" cy="646331"/>
          </a:xfrm>
          <a:prstGeom prst="rect">
            <a:avLst/>
          </a:prstGeom>
          <a:noFill/>
        </p:spPr>
        <p:txBody>
          <a:bodyPr wrap="square" rtlCol="0">
            <a:spAutoFit/>
          </a:bodyPr>
          <a:lstStyle/>
          <a:p>
            <a:r>
              <a:rPr lang="en-US" dirty="0"/>
              <a:t>How does the new version fix those problems ?</a:t>
            </a:r>
          </a:p>
        </p:txBody>
      </p:sp>
      <p:sp>
        <p:nvSpPr>
          <p:cNvPr id="16" name="TextBox 15">
            <a:extLst>
              <a:ext uri="{FF2B5EF4-FFF2-40B4-BE49-F238E27FC236}">
                <a16:creationId xmlns:a16="http://schemas.microsoft.com/office/drawing/2014/main" id="{C7846874-891B-41E1-95ED-FF357CCDB968}"/>
              </a:ext>
            </a:extLst>
          </p:cNvPr>
          <p:cNvSpPr txBox="1"/>
          <p:nvPr/>
        </p:nvSpPr>
        <p:spPr>
          <a:xfrm>
            <a:off x="6503217" y="3917036"/>
            <a:ext cx="356921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Better color pallet using monochromatic scheme on the top bar and buttons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Less noise by using a white background which improves readability </a:t>
            </a:r>
          </a:p>
          <a:p>
            <a:pPr marL="285750" indent="-285750">
              <a:buFont typeface="Arial" panose="020B0604020202020204" pitchFamily="34" charset="0"/>
              <a:buChar char="•"/>
            </a:pPr>
            <a:r>
              <a:rPr lang="en-US" dirty="0"/>
              <a:t>Looks professional and clean</a:t>
            </a:r>
          </a:p>
        </p:txBody>
      </p:sp>
    </p:spTree>
    <p:extLst>
      <p:ext uri="{BB962C8B-B14F-4D97-AF65-F5344CB8AC3E}">
        <p14:creationId xmlns:p14="http://schemas.microsoft.com/office/powerpoint/2010/main" val="2430530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7" name="عنصر نائب للمحتوى 6">
            <a:extLst>
              <a:ext uri="{FF2B5EF4-FFF2-40B4-BE49-F238E27FC236}">
                <a16:creationId xmlns:a16="http://schemas.microsoft.com/office/drawing/2014/main" id="{3B81653C-5B40-4176-B364-79CD055FE1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2919" y="944389"/>
            <a:ext cx="2302391" cy="5243469"/>
          </a:xfrm>
        </p:spPr>
      </p:pic>
      <p:sp>
        <p:nvSpPr>
          <p:cNvPr id="5" name="TextBox 4">
            <a:extLst>
              <a:ext uri="{FF2B5EF4-FFF2-40B4-BE49-F238E27FC236}">
                <a16:creationId xmlns:a16="http://schemas.microsoft.com/office/drawing/2014/main" id="{CB08175E-E2B2-4E14-B9F6-A76069B78E9B}"/>
              </a:ext>
            </a:extLst>
          </p:cNvPr>
          <p:cNvSpPr txBox="1"/>
          <p:nvPr/>
        </p:nvSpPr>
        <p:spPr>
          <a:xfrm>
            <a:off x="252919" y="252919"/>
            <a:ext cx="8706255" cy="461665"/>
          </a:xfrm>
          <a:prstGeom prst="rect">
            <a:avLst/>
          </a:prstGeom>
          <a:noFill/>
        </p:spPr>
        <p:txBody>
          <a:bodyPr wrap="square" rtlCol="0">
            <a:spAutoFit/>
          </a:bodyPr>
          <a:lstStyle/>
          <a:p>
            <a:r>
              <a:rPr lang="en-US" sz="2400" dirty="0"/>
              <a:t>Font Design  Choices</a:t>
            </a:r>
          </a:p>
        </p:txBody>
      </p:sp>
      <p:sp>
        <p:nvSpPr>
          <p:cNvPr id="17" name="Arrow: Right 7">
            <a:extLst>
              <a:ext uri="{FF2B5EF4-FFF2-40B4-BE49-F238E27FC236}">
                <a16:creationId xmlns:a16="http://schemas.microsoft.com/office/drawing/2014/main" id="{664502A4-AAD6-47A0-A542-77D621891CB6}"/>
              </a:ext>
            </a:extLst>
          </p:cNvPr>
          <p:cNvSpPr/>
          <p:nvPr/>
        </p:nvSpPr>
        <p:spPr>
          <a:xfrm>
            <a:off x="2555310" y="3598965"/>
            <a:ext cx="1593693" cy="5058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عنصر نائب للمحتوى 9" descr="صورة تحتوي على نص&#10;&#10;تم إنشاء الوصف تلقائياً">
            <a:extLst>
              <a:ext uri="{FF2B5EF4-FFF2-40B4-BE49-F238E27FC236}">
                <a16:creationId xmlns:a16="http://schemas.microsoft.com/office/drawing/2014/main" id="{F4A62C79-7879-4663-A096-6D70D911E60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77281" y="944389"/>
            <a:ext cx="2302391" cy="5243469"/>
          </a:xfrm>
        </p:spPr>
      </p:pic>
      <p:sp>
        <p:nvSpPr>
          <p:cNvPr id="11" name="مربع نص 10">
            <a:extLst>
              <a:ext uri="{FF2B5EF4-FFF2-40B4-BE49-F238E27FC236}">
                <a16:creationId xmlns:a16="http://schemas.microsoft.com/office/drawing/2014/main" id="{D2D0B3D1-552D-4CEE-B6A9-9C11656F8B3B}"/>
              </a:ext>
            </a:extLst>
          </p:cNvPr>
          <p:cNvSpPr txBox="1"/>
          <p:nvPr/>
        </p:nvSpPr>
        <p:spPr>
          <a:xfrm>
            <a:off x="7357036" y="72177"/>
            <a:ext cx="4205870" cy="6186309"/>
          </a:xfrm>
          <a:prstGeom prst="rect">
            <a:avLst/>
          </a:prstGeom>
          <a:noFill/>
        </p:spPr>
        <p:txBody>
          <a:bodyPr wrap="square" rtlCol="1">
            <a:spAutoFit/>
          </a:bodyPr>
          <a:lstStyle/>
          <a:p>
            <a:r>
              <a:rPr lang="en-US" b="1" dirty="0">
                <a:highlight>
                  <a:srgbClr val="FFFF00"/>
                </a:highlight>
              </a:rPr>
              <a:t>Previous version font problems:</a:t>
            </a:r>
          </a:p>
          <a:p>
            <a:endParaRPr lang="en-US" dirty="0"/>
          </a:p>
          <a:p>
            <a:r>
              <a:rPr lang="en-US" dirty="0"/>
              <a:t>*font too bold and dark and the bright noisy background color reduces readability and usability.</a:t>
            </a:r>
          </a:p>
          <a:p>
            <a:endParaRPr lang="en-US" dirty="0"/>
          </a:p>
          <a:p>
            <a:r>
              <a:rPr lang="en-US" dirty="0"/>
              <a:t>*Texts were not properly aligned.</a:t>
            </a:r>
          </a:p>
          <a:p>
            <a:r>
              <a:rPr lang="en-US" dirty="0"/>
              <a:t> </a:t>
            </a:r>
          </a:p>
          <a:p>
            <a:r>
              <a:rPr lang="en-US" dirty="0"/>
              <a:t>*feels more robotic which makes it difficult</a:t>
            </a:r>
          </a:p>
          <a:p>
            <a:r>
              <a:rPr lang="en-US" dirty="0"/>
              <a:t> to read, so it reduces accessibility.</a:t>
            </a:r>
          </a:p>
          <a:p>
            <a:endParaRPr lang="en-US" dirty="0"/>
          </a:p>
          <a:p>
            <a:r>
              <a:rPr lang="en-US" b="1" dirty="0">
                <a:highlight>
                  <a:srgbClr val="FFFF00"/>
                </a:highlight>
              </a:rPr>
              <a:t>New version:</a:t>
            </a:r>
          </a:p>
          <a:p>
            <a:endParaRPr lang="en-US" b="1" dirty="0">
              <a:highlight>
                <a:srgbClr val="FFFF00"/>
              </a:highlight>
            </a:endParaRPr>
          </a:p>
          <a:p>
            <a:r>
              <a:rPr lang="en-US" b="1" dirty="0"/>
              <a:t>*</a:t>
            </a:r>
            <a:r>
              <a:rPr lang="en-US" dirty="0"/>
              <a:t>new font is much more readable and usable giving the mixture of simple background color and a simple typeface.</a:t>
            </a:r>
          </a:p>
          <a:p>
            <a:endParaRPr lang="en-US" dirty="0"/>
          </a:p>
          <a:p>
            <a:r>
              <a:rPr lang="en-US" b="1" dirty="0"/>
              <a:t>*</a:t>
            </a:r>
            <a:r>
              <a:rPr lang="en-US" dirty="0"/>
              <a:t>the simplicity and good alignment of the typeface makes it more accessible and enjoyable also professional and clean.</a:t>
            </a:r>
            <a:endParaRPr lang="en-US" b="1" dirty="0"/>
          </a:p>
          <a:p>
            <a:endParaRPr lang="en-US" dirty="0"/>
          </a:p>
          <a:p>
            <a:endParaRPr lang="en-US" dirty="0"/>
          </a:p>
        </p:txBody>
      </p:sp>
    </p:spTree>
    <p:extLst>
      <p:ext uri="{BB962C8B-B14F-4D97-AF65-F5344CB8AC3E}">
        <p14:creationId xmlns:p14="http://schemas.microsoft.com/office/powerpoint/2010/main" val="76151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B56F2-2AB1-4121-99EC-7933D4136AA2}"/>
              </a:ext>
            </a:extLst>
          </p:cNvPr>
          <p:cNvSpPr txBox="1"/>
          <p:nvPr/>
        </p:nvSpPr>
        <p:spPr>
          <a:xfrm>
            <a:off x="500363" y="170975"/>
            <a:ext cx="8706255" cy="461665"/>
          </a:xfrm>
          <a:prstGeom prst="rect">
            <a:avLst/>
          </a:prstGeom>
          <a:noFill/>
        </p:spPr>
        <p:txBody>
          <a:bodyPr wrap="square" rtlCol="0">
            <a:spAutoFit/>
          </a:bodyPr>
          <a:lstStyle/>
          <a:p>
            <a:r>
              <a:rPr lang="en-US" sz="2400" dirty="0"/>
              <a:t>Buttons Design Choices:</a:t>
            </a:r>
          </a:p>
        </p:txBody>
      </p:sp>
      <p:sp>
        <p:nvSpPr>
          <p:cNvPr id="5" name="TextBox 4">
            <a:extLst>
              <a:ext uri="{FF2B5EF4-FFF2-40B4-BE49-F238E27FC236}">
                <a16:creationId xmlns:a16="http://schemas.microsoft.com/office/drawing/2014/main" id="{76716995-4268-4C29-81A0-2ADA1CCA47C9}"/>
              </a:ext>
            </a:extLst>
          </p:cNvPr>
          <p:cNvSpPr txBox="1"/>
          <p:nvPr/>
        </p:nvSpPr>
        <p:spPr>
          <a:xfrm>
            <a:off x="500363" y="1371600"/>
            <a:ext cx="11234437" cy="923330"/>
          </a:xfrm>
          <a:prstGeom prst="rect">
            <a:avLst/>
          </a:prstGeom>
          <a:noFill/>
        </p:spPr>
        <p:txBody>
          <a:bodyPr wrap="square" rtlCol="0">
            <a:spAutoFit/>
          </a:bodyPr>
          <a:lstStyle/>
          <a:p>
            <a:r>
              <a:rPr lang="en-GB" dirty="0"/>
              <a:t>For out design we have 4 kinds of buttons that we used for different actions.</a:t>
            </a:r>
          </a:p>
          <a:p>
            <a:r>
              <a:rPr lang="en-GB" dirty="0"/>
              <a:t>	First Button type is the raised button , which is used for the primary action in each interface, for example in the 	verification page :</a:t>
            </a:r>
          </a:p>
        </p:txBody>
      </p:sp>
      <p:sp>
        <p:nvSpPr>
          <p:cNvPr id="9" name="TextBox 8">
            <a:extLst>
              <a:ext uri="{FF2B5EF4-FFF2-40B4-BE49-F238E27FC236}">
                <a16:creationId xmlns:a16="http://schemas.microsoft.com/office/drawing/2014/main" id="{2C6F82B2-8097-4AF6-A445-E3AB604C4017}"/>
              </a:ext>
            </a:extLst>
          </p:cNvPr>
          <p:cNvSpPr txBox="1"/>
          <p:nvPr/>
        </p:nvSpPr>
        <p:spPr>
          <a:xfrm>
            <a:off x="965288" y="2737344"/>
            <a:ext cx="10374923" cy="646331"/>
          </a:xfrm>
          <a:prstGeom prst="rect">
            <a:avLst/>
          </a:prstGeom>
          <a:noFill/>
        </p:spPr>
        <p:txBody>
          <a:bodyPr wrap="square" rtlCol="0">
            <a:spAutoFit/>
          </a:bodyPr>
          <a:lstStyle/>
          <a:p>
            <a:r>
              <a:rPr lang="en-GB" dirty="0"/>
              <a:t>The second type is the Ghost Button, used for the secondary actions and we used it for the back button in each interface:</a:t>
            </a:r>
          </a:p>
        </p:txBody>
      </p:sp>
      <p:pic>
        <p:nvPicPr>
          <p:cNvPr id="13" name="Picture 12">
            <a:extLst>
              <a:ext uri="{FF2B5EF4-FFF2-40B4-BE49-F238E27FC236}">
                <a16:creationId xmlns:a16="http://schemas.microsoft.com/office/drawing/2014/main" id="{3F240CB3-B93A-4D5D-9271-633BB4D446B1}"/>
              </a:ext>
            </a:extLst>
          </p:cNvPr>
          <p:cNvPicPr>
            <a:picLocks noChangeAspect="1"/>
          </p:cNvPicPr>
          <p:nvPr/>
        </p:nvPicPr>
        <p:blipFill>
          <a:blip r:embed="rId2"/>
          <a:stretch>
            <a:fillRect/>
          </a:stretch>
        </p:blipFill>
        <p:spPr>
          <a:xfrm>
            <a:off x="1070795" y="3411574"/>
            <a:ext cx="655377" cy="655377"/>
          </a:xfrm>
          <a:prstGeom prst="rect">
            <a:avLst/>
          </a:prstGeom>
        </p:spPr>
      </p:pic>
      <p:sp>
        <p:nvSpPr>
          <p:cNvPr id="14" name="TextBox 13">
            <a:extLst>
              <a:ext uri="{FF2B5EF4-FFF2-40B4-BE49-F238E27FC236}">
                <a16:creationId xmlns:a16="http://schemas.microsoft.com/office/drawing/2014/main" id="{BA3EC8A5-80F0-4BBA-B291-225F5FBF840B}"/>
              </a:ext>
            </a:extLst>
          </p:cNvPr>
          <p:cNvSpPr txBox="1"/>
          <p:nvPr/>
        </p:nvSpPr>
        <p:spPr>
          <a:xfrm>
            <a:off x="973015" y="4067913"/>
            <a:ext cx="10456985" cy="369332"/>
          </a:xfrm>
          <a:prstGeom prst="rect">
            <a:avLst/>
          </a:prstGeom>
          <a:noFill/>
        </p:spPr>
        <p:txBody>
          <a:bodyPr wrap="square" rtlCol="0">
            <a:spAutoFit/>
          </a:bodyPr>
          <a:lstStyle/>
          <a:p>
            <a:r>
              <a:rPr lang="en-GB" dirty="0"/>
              <a:t>The third type is the text button, used for less important actions and to not distract users from the interface:</a:t>
            </a:r>
          </a:p>
        </p:txBody>
      </p:sp>
      <p:pic>
        <p:nvPicPr>
          <p:cNvPr id="18" name="Picture 17">
            <a:extLst>
              <a:ext uri="{FF2B5EF4-FFF2-40B4-BE49-F238E27FC236}">
                <a16:creationId xmlns:a16="http://schemas.microsoft.com/office/drawing/2014/main" id="{62B910E1-FCFC-40D3-9F54-E43657E7CD2C}"/>
              </a:ext>
            </a:extLst>
          </p:cNvPr>
          <p:cNvPicPr>
            <a:picLocks noChangeAspect="1"/>
          </p:cNvPicPr>
          <p:nvPr/>
        </p:nvPicPr>
        <p:blipFill>
          <a:blip r:embed="rId3"/>
          <a:stretch>
            <a:fillRect/>
          </a:stretch>
        </p:blipFill>
        <p:spPr>
          <a:xfrm>
            <a:off x="965288" y="4379533"/>
            <a:ext cx="1889924" cy="365792"/>
          </a:xfrm>
          <a:prstGeom prst="rect">
            <a:avLst/>
          </a:prstGeom>
        </p:spPr>
      </p:pic>
      <p:pic>
        <p:nvPicPr>
          <p:cNvPr id="20" name="Picture 19">
            <a:extLst>
              <a:ext uri="{FF2B5EF4-FFF2-40B4-BE49-F238E27FC236}">
                <a16:creationId xmlns:a16="http://schemas.microsoft.com/office/drawing/2014/main" id="{6ECF51BA-5F64-4F44-A860-2D7B45281A41}"/>
              </a:ext>
            </a:extLst>
          </p:cNvPr>
          <p:cNvPicPr>
            <a:picLocks noChangeAspect="1"/>
          </p:cNvPicPr>
          <p:nvPr/>
        </p:nvPicPr>
        <p:blipFill>
          <a:blip r:embed="rId4"/>
          <a:stretch>
            <a:fillRect/>
          </a:stretch>
        </p:blipFill>
        <p:spPr>
          <a:xfrm>
            <a:off x="1045305" y="2237136"/>
            <a:ext cx="1686172" cy="469002"/>
          </a:xfrm>
          <a:prstGeom prst="rect">
            <a:avLst/>
          </a:prstGeom>
        </p:spPr>
      </p:pic>
      <p:sp>
        <p:nvSpPr>
          <p:cNvPr id="21" name="TextBox 20">
            <a:extLst>
              <a:ext uri="{FF2B5EF4-FFF2-40B4-BE49-F238E27FC236}">
                <a16:creationId xmlns:a16="http://schemas.microsoft.com/office/drawing/2014/main" id="{AE4CAAC9-301B-4CC1-913B-6382096A0E8B}"/>
              </a:ext>
            </a:extLst>
          </p:cNvPr>
          <p:cNvSpPr txBox="1"/>
          <p:nvPr/>
        </p:nvSpPr>
        <p:spPr>
          <a:xfrm>
            <a:off x="1070795" y="4745325"/>
            <a:ext cx="9737881" cy="646331"/>
          </a:xfrm>
          <a:prstGeom prst="rect">
            <a:avLst/>
          </a:prstGeom>
          <a:noFill/>
        </p:spPr>
        <p:txBody>
          <a:bodyPr wrap="square" rtlCol="0">
            <a:spAutoFit/>
          </a:bodyPr>
          <a:lstStyle/>
          <a:p>
            <a:r>
              <a:rPr lang="en-GB" dirty="0"/>
              <a:t>And lastly we used the toggle button, where the user can chose one of multiple options and only one can be chosen, we used it for the gender choice in the registration interface:</a:t>
            </a:r>
          </a:p>
        </p:txBody>
      </p:sp>
      <p:pic>
        <p:nvPicPr>
          <p:cNvPr id="23" name="Picture 22">
            <a:extLst>
              <a:ext uri="{FF2B5EF4-FFF2-40B4-BE49-F238E27FC236}">
                <a16:creationId xmlns:a16="http://schemas.microsoft.com/office/drawing/2014/main" id="{64583B6B-8940-478D-82F4-0A24020DF38B}"/>
              </a:ext>
            </a:extLst>
          </p:cNvPr>
          <p:cNvPicPr>
            <a:picLocks noChangeAspect="1"/>
          </p:cNvPicPr>
          <p:nvPr/>
        </p:nvPicPr>
        <p:blipFill>
          <a:blip r:embed="rId5"/>
          <a:stretch>
            <a:fillRect/>
          </a:stretch>
        </p:blipFill>
        <p:spPr>
          <a:xfrm>
            <a:off x="1383324" y="5391656"/>
            <a:ext cx="2636748" cy="662997"/>
          </a:xfrm>
          <a:prstGeom prst="rect">
            <a:avLst/>
          </a:prstGeom>
        </p:spPr>
      </p:pic>
    </p:spTree>
    <p:extLst>
      <p:ext uri="{BB962C8B-B14F-4D97-AF65-F5344CB8AC3E}">
        <p14:creationId xmlns:p14="http://schemas.microsoft.com/office/powerpoint/2010/main" val="193423800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TM02900769[[fn=Retrospect]]</Template>
  <TotalTime>134</TotalTime>
  <Words>295</Words>
  <Application>Microsoft Office PowerPoint</Application>
  <PresentationFormat>شاشة عريضة</PresentationFormat>
  <Paragraphs>40</Paragraphs>
  <Slides>4</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4</vt:i4>
      </vt:variant>
    </vt:vector>
  </HeadingPairs>
  <TitlesOfParts>
    <vt:vector size="8" baseType="lpstr">
      <vt:lpstr>Arial</vt:lpstr>
      <vt:lpstr>Calibri</vt:lpstr>
      <vt:lpstr>Calibri Light</vt:lpstr>
      <vt:lpstr>Retrospect</vt:lpstr>
      <vt:lpstr>Redesign of Registration Interfaces </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khalil alsulaimani</dc:creator>
  <cp:lastModifiedBy>مصعب محمد علي البيشي</cp:lastModifiedBy>
  <cp:revision>31</cp:revision>
  <dcterms:created xsi:type="dcterms:W3CDTF">2022-04-07T09:07:07Z</dcterms:created>
  <dcterms:modified xsi:type="dcterms:W3CDTF">2022-04-13T22:25:01Z</dcterms:modified>
</cp:coreProperties>
</file>