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sldIdLst>
    <p:sldId id="256" r:id="rId2"/>
    <p:sldId id="258" r:id="rId3"/>
    <p:sldId id="259" r:id="rId4"/>
    <p:sldId id="262"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5" d="100"/>
          <a:sy n="65" d="100"/>
        </p:scale>
        <p:origin x="1358" y="3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1D9E61-7A34-4455-A944-7760DD9E2D94}"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5F2AF8-3C1A-4559-BBC5-7EC34A8422A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9972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1D9E61-7A34-4455-A944-7760DD9E2D94}"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5F2AF8-3C1A-4559-BBC5-7EC34A8422A9}" type="slidenum">
              <a:rPr lang="en-US" smtClean="0"/>
              <a:t>‹#›</a:t>
            </a:fld>
            <a:endParaRPr lang="en-US"/>
          </a:p>
        </p:txBody>
      </p:sp>
    </p:spTree>
    <p:extLst>
      <p:ext uri="{BB962C8B-B14F-4D97-AF65-F5344CB8AC3E}">
        <p14:creationId xmlns:p14="http://schemas.microsoft.com/office/powerpoint/2010/main" val="3936439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1D9E61-7A34-4455-A944-7760DD9E2D94}"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5F2AF8-3C1A-4559-BBC5-7EC34A8422A9}" type="slidenum">
              <a:rPr lang="en-US" smtClean="0"/>
              <a:t>‹#›</a:t>
            </a:fld>
            <a:endParaRPr lang="en-US"/>
          </a:p>
        </p:txBody>
      </p:sp>
    </p:spTree>
    <p:extLst>
      <p:ext uri="{BB962C8B-B14F-4D97-AF65-F5344CB8AC3E}">
        <p14:creationId xmlns:p14="http://schemas.microsoft.com/office/powerpoint/2010/main" val="772997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1D9E61-7A34-4455-A944-7760DD9E2D94}"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5F2AF8-3C1A-4559-BBC5-7EC34A8422A9}" type="slidenum">
              <a:rPr lang="en-US" smtClean="0"/>
              <a:t>‹#›</a:t>
            </a:fld>
            <a:endParaRPr lang="en-US"/>
          </a:p>
        </p:txBody>
      </p:sp>
    </p:spTree>
    <p:extLst>
      <p:ext uri="{BB962C8B-B14F-4D97-AF65-F5344CB8AC3E}">
        <p14:creationId xmlns:p14="http://schemas.microsoft.com/office/powerpoint/2010/main" val="1067752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1D9E61-7A34-4455-A944-7760DD9E2D94}"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5F2AF8-3C1A-4559-BBC5-7EC34A8422A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1342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1D9E61-7A34-4455-A944-7760DD9E2D94}" type="datetimeFigureOut">
              <a:rPr lang="en-US" smtClean="0"/>
              <a:t>4/13/2022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5F2AF8-3C1A-4559-BBC5-7EC34A8422A9}" type="slidenum">
              <a:rPr lang="en-US" smtClean="0"/>
              <a:t>‹#›</a:t>
            </a:fld>
            <a:endParaRPr lang="en-US"/>
          </a:p>
        </p:txBody>
      </p:sp>
    </p:spTree>
    <p:extLst>
      <p:ext uri="{BB962C8B-B14F-4D97-AF65-F5344CB8AC3E}">
        <p14:creationId xmlns:p14="http://schemas.microsoft.com/office/powerpoint/2010/main" val="579106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1D9E61-7A34-4455-A944-7760DD9E2D94}" type="datetimeFigureOut">
              <a:rPr lang="en-US" smtClean="0"/>
              <a:t>4/13/2022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5F2AF8-3C1A-4559-BBC5-7EC34A8422A9}" type="slidenum">
              <a:rPr lang="en-US" smtClean="0"/>
              <a:t>‹#›</a:t>
            </a:fld>
            <a:endParaRPr lang="en-US"/>
          </a:p>
        </p:txBody>
      </p:sp>
    </p:spTree>
    <p:extLst>
      <p:ext uri="{BB962C8B-B14F-4D97-AF65-F5344CB8AC3E}">
        <p14:creationId xmlns:p14="http://schemas.microsoft.com/office/powerpoint/2010/main" val="2227669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A1D9E61-7A34-4455-A944-7760DD9E2D94}" type="datetimeFigureOut">
              <a:rPr lang="en-US" smtClean="0"/>
              <a:t>4/13/2022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5F2AF8-3C1A-4559-BBC5-7EC34A8422A9}" type="slidenum">
              <a:rPr lang="en-US" smtClean="0"/>
              <a:t>‹#›</a:t>
            </a:fld>
            <a:endParaRPr lang="en-US"/>
          </a:p>
        </p:txBody>
      </p:sp>
    </p:spTree>
    <p:extLst>
      <p:ext uri="{BB962C8B-B14F-4D97-AF65-F5344CB8AC3E}">
        <p14:creationId xmlns:p14="http://schemas.microsoft.com/office/powerpoint/2010/main" val="3996325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A1D9E61-7A34-4455-A944-7760DD9E2D94}" type="datetimeFigureOut">
              <a:rPr lang="en-US" smtClean="0"/>
              <a:t>4/13/2022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DD5F2AF8-3C1A-4559-BBC5-7EC34A8422A9}" type="slidenum">
              <a:rPr lang="en-US" smtClean="0"/>
              <a:t>‹#›</a:t>
            </a:fld>
            <a:endParaRPr lang="en-US"/>
          </a:p>
        </p:txBody>
      </p:sp>
    </p:spTree>
    <p:extLst>
      <p:ext uri="{BB962C8B-B14F-4D97-AF65-F5344CB8AC3E}">
        <p14:creationId xmlns:p14="http://schemas.microsoft.com/office/powerpoint/2010/main" val="3661886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A1D9E61-7A34-4455-A944-7760DD9E2D94}" type="datetimeFigureOut">
              <a:rPr lang="en-US" smtClean="0"/>
              <a:t>4/13/2022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D5F2AF8-3C1A-4559-BBC5-7EC34A8422A9}" type="slidenum">
              <a:rPr lang="en-US" smtClean="0"/>
              <a:t>‹#›</a:t>
            </a:fld>
            <a:endParaRPr lang="en-US"/>
          </a:p>
        </p:txBody>
      </p:sp>
    </p:spTree>
    <p:extLst>
      <p:ext uri="{BB962C8B-B14F-4D97-AF65-F5344CB8AC3E}">
        <p14:creationId xmlns:p14="http://schemas.microsoft.com/office/powerpoint/2010/main" val="841576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1D9E61-7A34-4455-A944-7760DD9E2D94}" type="datetimeFigureOut">
              <a:rPr lang="en-US" smtClean="0"/>
              <a:t>4/13/2022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5F2AF8-3C1A-4559-BBC5-7EC34A8422A9}" type="slidenum">
              <a:rPr lang="en-US" smtClean="0"/>
              <a:t>‹#›</a:t>
            </a:fld>
            <a:endParaRPr lang="en-US"/>
          </a:p>
        </p:txBody>
      </p:sp>
    </p:spTree>
    <p:extLst>
      <p:ext uri="{BB962C8B-B14F-4D97-AF65-F5344CB8AC3E}">
        <p14:creationId xmlns:p14="http://schemas.microsoft.com/office/powerpoint/2010/main" val="1650793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A1D9E61-7A34-4455-A944-7760DD9E2D94}" type="datetimeFigureOut">
              <a:rPr lang="en-US" smtClean="0"/>
              <a:t>4/13/2022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D5F2AF8-3C1A-4559-BBC5-7EC34A8422A9}"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1030279"/>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BCB93-A400-4C52-8212-5A01837D0620}"/>
              </a:ext>
            </a:extLst>
          </p:cNvPr>
          <p:cNvSpPr>
            <a:spLocks noGrp="1"/>
          </p:cNvSpPr>
          <p:nvPr>
            <p:ph type="ctrTitle"/>
          </p:nvPr>
        </p:nvSpPr>
        <p:spPr>
          <a:xfrm>
            <a:off x="1097279" y="574126"/>
            <a:ext cx="10058400" cy="3566160"/>
          </a:xfrm>
        </p:spPr>
        <p:txBody>
          <a:bodyPr/>
          <a:lstStyle/>
          <a:p>
            <a:r>
              <a:rPr lang="en-US" dirty="0"/>
              <a:t>Redesign of Registration Interfaces </a:t>
            </a:r>
          </a:p>
        </p:txBody>
      </p:sp>
      <p:sp>
        <p:nvSpPr>
          <p:cNvPr id="3" name="Subtitle 2">
            <a:extLst>
              <a:ext uri="{FF2B5EF4-FFF2-40B4-BE49-F238E27FC236}">
                <a16:creationId xmlns:a16="http://schemas.microsoft.com/office/drawing/2014/main" id="{144C131D-0DB5-472D-8CAD-7770356F1592}"/>
              </a:ext>
            </a:extLst>
          </p:cNvPr>
          <p:cNvSpPr>
            <a:spLocks noGrp="1"/>
          </p:cNvSpPr>
          <p:nvPr>
            <p:ph type="subTitle" idx="1"/>
          </p:nvPr>
        </p:nvSpPr>
        <p:spPr>
          <a:xfrm>
            <a:off x="3629902" y="4435813"/>
            <a:ext cx="4932195" cy="1750979"/>
          </a:xfrm>
        </p:spPr>
        <p:txBody>
          <a:bodyPr>
            <a:normAutofit fontScale="70000" lnSpcReduction="20000"/>
          </a:bodyPr>
          <a:lstStyle/>
          <a:p>
            <a:pPr algn="ctr"/>
            <a:r>
              <a:rPr lang="en-US" dirty="0">
                <a:solidFill>
                  <a:schemeClr val="tx1"/>
                </a:solidFill>
              </a:rPr>
              <a:t>Group members :</a:t>
            </a:r>
          </a:p>
          <a:p>
            <a:pPr algn="ctr"/>
            <a:r>
              <a:rPr lang="en-US" dirty="0">
                <a:solidFill>
                  <a:schemeClr val="tx1"/>
                </a:solidFill>
              </a:rPr>
              <a:t>Khalil alsulaimani </a:t>
            </a:r>
          </a:p>
          <a:p>
            <a:pPr algn="ctr"/>
            <a:r>
              <a:rPr lang="en-US" dirty="0">
                <a:solidFill>
                  <a:schemeClr val="tx1"/>
                </a:solidFill>
              </a:rPr>
              <a:t>Nawaf Noor aldeen</a:t>
            </a:r>
          </a:p>
          <a:p>
            <a:pPr algn="ctr"/>
            <a:r>
              <a:rPr lang="en-US" dirty="0">
                <a:solidFill>
                  <a:schemeClr val="tx1"/>
                </a:solidFill>
              </a:rPr>
              <a:t>Mosab albishi</a:t>
            </a:r>
          </a:p>
          <a:p>
            <a:pPr algn="ctr"/>
            <a:r>
              <a:rPr lang="en-US" dirty="0">
                <a:solidFill>
                  <a:schemeClr val="tx1"/>
                </a:solidFill>
              </a:rPr>
              <a:t>Yazeed </a:t>
            </a:r>
            <a:r>
              <a:rPr lang="en-US" dirty="0" err="1">
                <a:solidFill>
                  <a:schemeClr val="tx1"/>
                </a:solidFill>
              </a:rPr>
              <a:t>alsayed</a:t>
            </a:r>
            <a:endParaRPr lang="en-US" dirty="0">
              <a:solidFill>
                <a:schemeClr val="tx1"/>
              </a:solidFill>
            </a:endParaRPr>
          </a:p>
        </p:txBody>
      </p:sp>
    </p:spTree>
    <p:extLst>
      <p:ext uri="{BB962C8B-B14F-4D97-AF65-F5344CB8AC3E}">
        <p14:creationId xmlns:p14="http://schemas.microsoft.com/office/powerpoint/2010/main" val="3836323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Graphical user interface, application&#10;&#10;Description automatically generated">
            <a:extLst>
              <a:ext uri="{FF2B5EF4-FFF2-40B4-BE49-F238E27FC236}">
                <a16:creationId xmlns:a16="http://schemas.microsoft.com/office/drawing/2014/main" id="{0EB68185-87B1-438F-8B2A-59C3BDF4721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00363" y="812927"/>
            <a:ext cx="1915953" cy="5232147"/>
          </a:xfrm>
        </p:spPr>
      </p:pic>
      <p:pic>
        <p:nvPicPr>
          <p:cNvPr id="12" name="Content Placeholder 11" descr="Graphical user interface, text, application&#10;&#10;Description automatically generated">
            <a:extLst>
              <a:ext uri="{FF2B5EF4-FFF2-40B4-BE49-F238E27FC236}">
                <a16:creationId xmlns:a16="http://schemas.microsoft.com/office/drawing/2014/main" id="{C7C7FAEE-453F-4754-9D41-1BC9B7BED261}"/>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010009" y="792163"/>
            <a:ext cx="1668935" cy="5232147"/>
          </a:xfrm>
        </p:spPr>
      </p:pic>
      <p:sp>
        <p:nvSpPr>
          <p:cNvPr id="5" name="TextBox 4">
            <a:extLst>
              <a:ext uri="{FF2B5EF4-FFF2-40B4-BE49-F238E27FC236}">
                <a16:creationId xmlns:a16="http://schemas.microsoft.com/office/drawing/2014/main" id="{CB08175E-E2B2-4E14-B9F6-A76069B78E9B}"/>
              </a:ext>
            </a:extLst>
          </p:cNvPr>
          <p:cNvSpPr txBox="1"/>
          <p:nvPr/>
        </p:nvSpPr>
        <p:spPr>
          <a:xfrm>
            <a:off x="500363" y="170975"/>
            <a:ext cx="8706255" cy="461665"/>
          </a:xfrm>
          <a:prstGeom prst="rect">
            <a:avLst/>
          </a:prstGeom>
          <a:noFill/>
        </p:spPr>
        <p:txBody>
          <a:bodyPr wrap="square" rtlCol="0">
            <a:spAutoFit/>
          </a:bodyPr>
          <a:lstStyle/>
          <a:p>
            <a:r>
              <a:rPr lang="en-US" sz="2400" dirty="0"/>
              <a:t>Color Design Choices</a:t>
            </a:r>
          </a:p>
        </p:txBody>
      </p:sp>
      <p:sp>
        <p:nvSpPr>
          <p:cNvPr id="8" name="Arrow: Right 7">
            <a:extLst>
              <a:ext uri="{FF2B5EF4-FFF2-40B4-BE49-F238E27FC236}">
                <a16:creationId xmlns:a16="http://schemas.microsoft.com/office/drawing/2014/main" id="{0D66B201-DBE7-4C53-A7E7-CB18B174B0E3}"/>
              </a:ext>
            </a:extLst>
          </p:cNvPr>
          <p:cNvSpPr/>
          <p:nvPr/>
        </p:nvSpPr>
        <p:spPr>
          <a:xfrm>
            <a:off x="2416316" y="3176080"/>
            <a:ext cx="1593693" cy="50583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0C4C8BE3-021E-48AA-A595-ACB939639830}"/>
              </a:ext>
            </a:extLst>
          </p:cNvPr>
          <p:cNvSpPr txBox="1"/>
          <p:nvPr/>
        </p:nvSpPr>
        <p:spPr>
          <a:xfrm>
            <a:off x="6513058" y="771140"/>
            <a:ext cx="2693560" cy="369332"/>
          </a:xfrm>
          <a:prstGeom prst="rect">
            <a:avLst/>
          </a:prstGeom>
          <a:noFill/>
        </p:spPr>
        <p:txBody>
          <a:bodyPr wrap="square" rtlCol="0">
            <a:spAutoFit/>
          </a:bodyPr>
          <a:lstStyle/>
          <a:p>
            <a:r>
              <a:rPr lang="en-US" dirty="0"/>
              <a:t>Old versions problems ?</a:t>
            </a:r>
          </a:p>
        </p:txBody>
      </p:sp>
      <p:sp>
        <p:nvSpPr>
          <p:cNvPr id="14" name="TextBox 13">
            <a:extLst>
              <a:ext uri="{FF2B5EF4-FFF2-40B4-BE49-F238E27FC236}">
                <a16:creationId xmlns:a16="http://schemas.microsoft.com/office/drawing/2014/main" id="{47DC1F27-D6D1-4DE1-849B-A817EDEDE827}"/>
              </a:ext>
            </a:extLst>
          </p:cNvPr>
          <p:cNvSpPr txBox="1"/>
          <p:nvPr/>
        </p:nvSpPr>
        <p:spPr>
          <a:xfrm>
            <a:off x="6513058" y="1343909"/>
            <a:ext cx="3735318" cy="1754326"/>
          </a:xfrm>
          <a:prstGeom prst="rect">
            <a:avLst/>
          </a:prstGeom>
          <a:noFill/>
        </p:spPr>
        <p:txBody>
          <a:bodyPr wrap="none" rtlCol="0">
            <a:spAutoFit/>
          </a:bodyPr>
          <a:lstStyle/>
          <a:p>
            <a:pPr marL="285750" indent="-285750">
              <a:buFont typeface="Arial" panose="020B0604020202020204" pitchFamily="34" charset="0"/>
              <a:buChar char="•"/>
            </a:pPr>
            <a:r>
              <a:rPr lang="en-US" dirty="0"/>
              <a:t>Background color too noisy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Noisy colors reduce readability </a:t>
            </a:r>
          </a:p>
          <a:p>
            <a:r>
              <a:rPr lang="en-US" dirty="0"/>
              <a:t>Scanning speed </a:t>
            </a:r>
          </a:p>
          <a:p>
            <a:endParaRPr lang="en-US" dirty="0"/>
          </a:p>
          <a:p>
            <a:pPr marL="285750" indent="-285750">
              <a:buFont typeface="Arial" panose="020B0604020202020204" pitchFamily="34" charset="0"/>
              <a:buChar char="•"/>
            </a:pPr>
            <a:r>
              <a:rPr lang="en-US" dirty="0"/>
              <a:t>Looks unprofessional </a:t>
            </a:r>
          </a:p>
        </p:txBody>
      </p:sp>
      <p:sp>
        <p:nvSpPr>
          <p:cNvPr id="15" name="TextBox 14">
            <a:extLst>
              <a:ext uri="{FF2B5EF4-FFF2-40B4-BE49-F238E27FC236}">
                <a16:creationId xmlns:a16="http://schemas.microsoft.com/office/drawing/2014/main" id="{10557562-8CC2-4674-9B5A-FA049744B77C}"/>
              </a:ext>
            </a:extLst>
          </p:cNvPr>
          <p:cNvSpPr txBox="1"/>
          <p:nvPr/>
        </p:nvSpPr>
        <p:spPr>
          <a:xfrm>
            <a:off x="6513056" y="3113435"/>
            <a:ext cx="3569213" cy="646331"/>
          </a:xfrm>
          <a:prstGeom prst="rect">
            <a:avLst/>
          </a:prstGeom>
          <a:noFill/>
        </p:spPr>
        <p:txBody>
          <a:bodyPr wrap="square" rtlCol="0">
            <a:spAutoFit/>
          </a:bodyPr>
          <a:lstStyle/>
          <a:p>
            <a:r>
              <a:rPr lang="en-US" dirty="0"/>
              <a:t>How does the new version fix those problems ?</a:t>
            </a:r>
          </a:p>
        </p:txBody>
      </p:sp>
      <p:sp>
        <p:nvSpPr>
          <p:cNvPr id="16" name="TextBox 15">
            <a:extLst>
              <a:ext uri="{FF2B5EF4-FFF2-40B4-BE49-F238E27FC236}">
                <a16:creationId xmlns:a16="http://schemas.microsoft.com/office/drawing/2014/main" id="{C7846874-891B-41E1-95ED-FF357CCDB968}"/>
              </a:ext>
            </a:extLst>
          </p:cNvPr>
          <p:cNvSpPr txBox="1"/>
          <p:nvPr/>
        </p:nvSpPr>
        <p:spPr>
          <a:xfrm>
            <a:off x="6503217" y="3917036"/>
            <a:ext cx="3569213" cy="2308324"/>
          </a:xfrm>
          <a:prstGeom prst="rect">
            <a:avLst/>
          </a:prstGeom>
          <a:noFill/>
        </p:spPr>
        <p:txBody>
          <a:bodyPr wrap="square" rtlCol="0">
            <a:spAutoFit/>
          </a:bodyPr>
          <a:lstStyle/>
          <a:p>
            <a:pPr marL="285750" indent="-285750">
              <a:buFont typeface="Arial" panose="020B0604020202020204" pitchFamily="34" charset="0"/>
              <a:buChar char="•"/>
            </a:pPr>
            <a:r>
              <a:rPr lang="en-US" dirty="0"/>
              <a:t>Better color pallet using monochromatic scheme on the top bar and buttons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Less noise by using a white background which improves readability </a:t>
            </a:r>
          </a:p>
          <a:p>
            <a:pPr marL="285750" indent="-285750">
              <a:buFont typeface="Arial" panose="020B0604020202020204" pitchFamily="34" charset="0"/>
              <a:buChar char="•"/>
            </a:pPr>
            <a:r>
              <a:rPr lang="en-US" dirty="0"/>
              <a:t>Looks professional and clean</a:t>
            </a:r>
          </a:p>
        </p:txBody>
      </p:sp>
    </p:spTree>
    <p:extLst>
      <p:ext uri="{BB962C8B-B14F-4D97-AF65-F5344CB8AC3E}">
        <p14:creationId xmlns:p14="http://schemas.microsoft.com/office/powerpoint/2010/main" val="24305308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p:bldP spid="14" grpId="0"/>
      <p:bldP spid="15" grpId="0"/>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50B6D-AF54-4EAA-B0A0-C08D9EB4A5A9}"/>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C744107B-3D20-45E0-AA1D-A8554F50E764}"/>
              </a:ext>
            </a:extLst>
          </p:cNvPr>
          <p:cNvSpPr>
            <a:spLocks noGrp="1"/>
          </p:cNvSpPr>
          <p:nvPr>
            <p:ph sz="half" idx="1"/>
          </p:nvPr>
        </p:nvSpPr>
        <p:spPr/>
        <p:txBody>
          <a:bodyPr/>
          <a:lstStyle/>
          <a:p>
            <a:endParaRPr lang="en-US" dirty="0"/>
          </a:p>
        </p:txBody>
      </p:sp>
      <p:sp>
        <p:nvSpPr>
          <p:cNvPr id="4" name="Content Placeholder 3">
            <a:extLst>
              <a:ext uri="{FF2B5EF4-FFF2-40B4-BE49-F238E27FC236}">
                <a16:creationId xmlns:a16="http://schemas.microsoft.com/office/drawing/2014/main" id="{085C5D42-DD97-488E-BB51-0111630D2618}"/>
              </a:ext>
            </a:extLst>
          </p:cNvPr>
          <p:cNvSpPr>
            <a:spLocks noGrp="1"/>
          </p:cNvSpPr>
          <p:nvPr>
            <p:ph sz="half" idx="2"/>
          </p:nvPr>
        </p:nvSpPr>
        <p:spPr/>
        <p:txBody>
          <a:bodyPr/>
          <a:lstStyle/>
          <a:p>
            <a:endParaRPr lang="en-US"/>
          </a:p>
        </p:txBody>
      </p:sp>
      <p:sp>
        <p:nvSpPr>
          <p:cNvPr id="5" name="TextBox 4">
            <a:extLst>
              <a:ext uri="{FF2B5EF4-FFF2-40B4-BE49-F238E27FC236}">
                <a16:creationId xmlns:a16="http://schemas.microsoft.com/office/drawing/2014/main" id="{CB08175E-E2B2-4E14-B9F6-A76069B78E9B}"/>
              </a:ext>
            </a:extLst>
          </p:cNvPr>
          <p:cNvSpPr txBox="1"/>
          <p:nvPr/>
        </p:nvSpPr>
        <p:spPr>
          <a:xfrm>
            <a:off x="252919" y="252919"/>
            <a:ext cx="8706255" cy="369332"/>
          </a:xfrm>
          <a:prstGeom prst="rect">
            <a:avLst/>
          </a:prstGeom>
          <a:noFill/>
        </p:spPr>
        <p:txBody>
          <a:bodyPr wrap="square" rtlCol="0">
            <a:spAutoFit/>
          </a:bodyPr>
          <a:lstStyle/>
          <a:p>
            <a:r>
              <a:rPr lang="en-US" dirty="0"/>
              <a:t>Font Design  Choices</a:t>
            </a:r>
          </a:p>
        </p:txBody>
      </p:sp>
    </p:spTree>
    <p:extLst>
      <p:ext uri="{BB962C8B-B14F-4D97-AF65-F5344CB8AC3E}">
        <p14:creationId xmlns:p14="http://schemas.microsoft.com/office/powerpoint/2010/main" val="761519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CB56F2-2AB1-4121-99EC-7933D4136AA2}"/>
              </a:ext>
            </a:extLst>
          </p:cNvPr>
          <p:cNvSpPr txBox="1"/>
          <p:nvPr/>
        </p:nvSpPr>
        <p:spPr>
          <a:xfrm>
            <a:off x="500363" y="170975"/>
            <a:ext cx="8706255" cy="461665"/>
          </a:xfrm>
          <a:prstGeom prst="rect">
            <a:avLst/>
          </a:prstGeom>
          <a:noFill/>
        </p:spPr>
        <p:txBody>
          <a:bodyPr wrap="square" rtlCol="0">
            <a:spAutoFit/>
          </a:bodyPr>
          <a:lstStyle/>
          <a:p>
            <a:r>
              <a:rPr lang="en-US" sz="2400" dirty="0"/>
              <a:t>Buttons Design Choices:</a:t>
            </a:r>
          </a:p>
        </p:txBody>
      </p:sp>
      <p:sp>
        <p:nvSpPr>
          <p:cNvPr id="5" name="TextBox 4">
            <a:extLst>
              <a:ext uri="{FF2B5EF4-FFF2-40B4-BE49-F238E27FC236}">
                <a16:creationId xmlns:a16="http://schemas.microsoft.com/office/drawing/2014/main" id="{76716995-4268-4C29-81A0-2ADA1CCA47C9}"/>
              </a:ext>
            </a:extLst>
          </p:cNvPr>
          <p:cNvSpPr txBox="1"/>
          <p:nvPr/>
        </p:nvSpPr>
        <p:spPr>
          <a:xfrm>
            <a:off x="500363" y="1371600"/>
            <a:ext cx="11234437" cy="923330"/>
          </a:xfrm>
          <a:prstGeom prst="rect">
            <a:avLst/>
          </a:prstGeom>
          <a:noFill/>
        </p:spPr>
        <p:txBody>
          <a:bodyPr wrap="square" rtlCol="0">
            <a:spAutoFit/>
          </a:bodyPr>
          <a:lstStyle/>
          <a:p>
            <a:r>
              <a:rPr lang="en-GB" dirty="0"/>
              <a:t>For out design we have 4 kinds of buttons that we used for different actions.</a:t>
            </a:r>
          </a:p>
          <a:p>
            <a:r>
              <a:rPr lang="en-GB" dirty="0"/>
              <a:t>	First Button type is the raised button , which is used for the primary action in each interface, for example in the 	verification page :</a:t>
            </a:r>
          </a:p>
        </p:txBody>
      </p:sp>
      <p:sp>
        <p:nvSpPr>
          <p:cNvPr id="9" name="TextBox 8">
            <a:extLst>
              <a:ext uri="{FF2B5EF4-FFF2-40B4-BE49-F238E27FC236}">
                <a16:creationId xmlns:a16="http://schemas.microsoft.com/office/drawing/2014/main" id="{2C6F82B2-8097-4AF6-A445-E3AB604C4017}"/>
              </a:ext>
            </a:extLst>
          </p:cNvPr>
          <p:cNvSpPr txBox="1"/>
          <p:nvPr/>
        </p:nvSpPr>
        <p:spPr>
          <a:xfrm>
            <a:off x="965288" y="2737344"/>
            <a:ext cx="10374923" cy="646331"/>
          </a:xfrm>
          <a:prstGeom prst="rect">
            <a:avLst/>
          </a:prstGeom>
          <a:noFill/>
        </p:spPr>
        <p:txBody>
          <a:bodyPr wrap="square" rtlCol="0">
            <a:spAutoFit/>
          </a:bodyPr>
          <a:lstStyle/>
          <a:p>
            <a:r>
              <a:rPr lang="en-GB" dirty="0"/>
              <a:t>The second type is the Ghost Button, used for the secondary actions and we used it for the back button in each interface:</a:t>
            </a:r>
          </a:p>
        </p:txBody>
      </p:sp>
      <p:pic>
        <p:nvPicPr>
          <p:cNvPr id="13" name="Picture 12">
            <a:extLst>
              <a:ext uri="{FF2B5EF4-FFF2-40B4-BE49-F238E27FC236}">
                <a16:creationId xmlns:a16="http://schemas.microsoft.com/office/drawing/2014/main" id="{3F240CB3-B93A-4D5D-9271-633BB4D446B1}"/>
              </a:ext>
            </a:extLst>
          </p:cNvPr>
          <p:cNvPicPr>
            <a:picLocks noChangeAspect="1"/>
          </p:cNvPicPr>
          <p:nvPr/>
        </p:nvPicPr>
        <p:blipFill>
          <a:blip r:embed="rId2"/>
          <a:stretch>
            <a:fillRect/>
          </a:stretch>
        </p:blipFill>
        <p:spPr>
          <a:xfrm>
            <a:off x="1070795" y="3411574"/>
            <a:ext cx="655377" cy="655377"/>
          </a:xfrm>
          <a:prstGeom prst="rect">
            <a:avLst/>
          </a:prstGeom>
        </p:spPr>
      </p:pic>
      <p:sp>
        <p:nvSpPr>
          <p:cNvPr id="14" name="TextBox 13">
            <a:extLst>
              <a:ext uri="{FF2B5EF4-FFF2-40B4-BE49-F238E27FC236}">
                <a16:creationId xmlns:a16="http://schemas.microsoft.com/office/drawing/2014/main" id="{BA3EC8A5-80F0-4BBA-B291-225F5FBF840B}"/>
              </a:ext>
            </a:extLst>
          </p:cNvPr>
          <p:cNvSpPr txBox="1"/>
          <p:nvPr/>
        </p:nvSpPr>
        <p:spPr>
          <a:xfrm>
            <a:off x="973015" y="4067913"/>
            <a:ext cx="10456985" cy="369332"/>
          </a:xfrm>
          <a:prstGeom prst="rect">
            <a:avLst/>
          </a:prstGeom>
          <a:noFill/>
        </p:spPr>
        <p:txBody>
          <a:bodyPr wrap="square" rtlCol="0">
            <a:spAutoFit/>
          </a:bodyPr>
          <a:lstStyle/>
          <a:p>
            <a:r>
              <a:rPr lang="en-GB" dirty="0"/>
              <a:t>The third type is the text button, used for less important actions and to not distract users from the interface:</a:t>
            </a:r>
          </a:p>
        </p:txBody>
      </p:sp>
      <p:pic>
        <p:nvPicPr>
          <p:cNvPr id="18" name="Picture 17">
            <a:extLst>
              <a:ext uri="{FF2B5EF4-FFF2-40B4-BE49-F238E27FC236}">
                <a16:creationId xmlns:a16="http://schemas.microsoft.com/office/drawing/2014/main" id="{62B910E1-FCFC-40D3-9F54-E43657E7CD2C}"/>
              </a:ext>
            </a:extLst>
          </p:cNvPr>
          <p:cNvPicPr>
            <a:picLocks noChangeAspect="1"/>
          </p:cNvPicPr>
          <p:nvPr/>
        </p:nvPicPr>
        <p:blipFill>
          <a:blip r:embed="rId3"/>
          <a:stretch>
            <a:fillRect/>
          </a:stretch>
        </p:blipFill>
        <p:spPr>
          <a:xfrm>
            <a:off x="965288" y="4379533"/>
            <a:ext cx="1889924" cy="365792"/>
          </a:xfrm>
          <a:prstGeom prst="rect">
            <a:avLst/>
          </a:prstGeom>
        </p:spPr>
      </p:pic>
      <p:pic>
        <p:nvPicPr>
          <p:cNvPr id="20" name="Picture 19">
            <a:extLst>
              <a:ext uri="{FF2B5EF4-FFF2-40B4-BE49-F238E27FC236}">
                <a16:creationId xmlns:a16="http://schemas.microsoft.com/office/drawing/2014/main" id="{6ECF51BA-5F64-4F44-A860-2D7B45281A41}"/>
              </a:ext>
            </a:extLst>
          </p:cNvPr>
          <p:cNvPicPr>
            <a:picLocks noChangeAspect="1"/>
          </p:cNvPicPr>
          <p:nvPr/>
        </p:nvPicPr>
        <p:blipFill>
          <a:blip r:embed="rId4"/>
          <a:stretch>
            <a:fillRect/>
          </a:stretch>
        </p:blipFill>
        <p:spPr>
          <a:xfrm>
            <a:off x="1045305" y="2237136"/>
            <a:ext cx="1686172" cy="469002"/>
          </a:xfrm>
          <a:prstGeom prst="rect">
            <a:avLst/>
          </a:prstGeom>
        </p:spPr>
      </p:pic>
      <p:sp>
        <p:nvSpPr>
          <p:cNvPr id="21" name="TextBox 20">
            <a:extLst>
              <a:ext uri="{FF2B5EF4-FFF2-40B4-BE49-F238E27FC236}">
                <a16:creationId xmlns:a16="http://schemas.microsoft.com/office/drawing/2014/main" id="{AE4CAAC9-301B-4CC1-913B-6382096A0E8B}"/>
              </a:ext>
            </a:extLst>
          </p:cNvPr>
          <p:cNvSpPr txBox="1"/>
          <p:nvPr/>
        </p:nvSpPr>
        <p:spPr>
          <a:xfrm>
            <a:off x="1070795" y="4745325"/>
            <a:ext cx="9737881" cy="646331"/>
          </a:xfrm>
          <a:prstGeom prst="rect">
            <a:avLst/>
          </a:prstGeom>
          <a:noFill/>
        </p:spPr>
        <p:txBody>
          <a:bodyPr wrap="square" rtlCol="0">
            <a:spAutoFit/>
          </a:bodyPr>
          <a:lstStyle/>
          <a:p>
            <a:r>
              <a:rPr lang="en-GB" dirty="0"/>
              <a:t>And lastly we used the toggle button, where the user can chose one of multiple options and only one can be chosen, we used it for the gender choice in the registration interface:</a:t>
            </a:r>
          </a:p>
        </p:txBody>
      </p:sp>
      <p:pic>
        <p:nvPicPr>
          <p:cNvPr id="23" name="Picture 22">
            <a:extLst>
              <a:ext uri="{FF2B5EF4-FFF2-40B4-BE49-F238E27FC236}">
                <a16:creationId xmlns:a16="http://schemas.microsoft.com/office/drawing/2014/main" id="{64583B6B-8940-478D-82F4-0A24020DF38B}"/>
              </a:ext>
            </a:extLst>
          </p:cNvPr>
          <p:cNvPicPr>
            <a:picLocks noChangeAspect="1"/>
          </p:cNvPicPr>
          <p:nvPr/>
        </p:nvPicPr>
        <p:blipFill>
          <a:blip r:embed="rId5"/>
          <a:stretch>
            <a:fillRect/>
          </a:stretch>
        </p:blipFill>
        <p:spPr>
          <a:xfrm>
            <a:off x="1383324" y="5391656"/>
            <a:ext cx="2636748" cy="662997"/>
          </a:xfrm>
          <a:prstGeom prst="rect">
            <a:avLst/>
          </a:prstGeom>
        </p:spPr>
      </p:pic>
    </p:spTree>
    <p:extLst>
      <p:ext uri="{BB962C8B-B14F-4D97-AF65-F5344CB8AC3E}">
        <p14:creationId xmlns:p14="http://schemas.microsoft.com/office/powerpoint/2010/main" val="1934238007"/>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TM02900769[[fn=Retrospect]]</Template>
  <TotalTime>52</TotalTime>
  <Words>204</Words>
  <Application>Microsoft Office PowerPoint</Application>
  <PresentationFormat>Widescreen</PresentationFormat>
  <Paragraphs>26</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Retrospect</vt:lpstr>
      <vt:lpstr>Redesign of Registration Interfaces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khalil alsulaimani</dc:creator>
  <cp:lastModifiedBy>Yazeed AlSayed</cp:lastModifiedBy>
  <cp:revision>30</cp:revision>
  <dcterms:created xsi:type="dcterms:W3CDTF">2022-04-07T09:07:07Z</dcterms:created>
  <dcterms:modified xsi:type="dcterms:W3CDTF">2022-04-13T19:39:28Z</dcterms:modified>
</cp:coreProperties>
</file>