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7" r:id="rId19"/>
    <p:sldId id="288" r:id="rId20"/>
    <p:sldId id="274" r:id="rId21"/>
    <p:sldId id="275" r:id="rId22"/>
    <p:sldId id="29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560" autoAdjust="0"/>
  </p:normalViewPr>
  <p:slideViewPr>
    <p:cSldViewPr snapToGrid="0">
      <p:cViewPr varScale="1">
        <p:scale>
          <a:sx n="52" d="100"/>
          <a:sy n="52" d="100"/>
        </p:scale>
        <p:origin x="14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A34C035A-1860-441A-9358-E91CF4D84072}" type="datetimeFigureOut">
              <a:rPr lang="ar-SA" smtClean="0"/>
              <a:t>6/13/1440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598F2528-0AEC-499F-86A4-1865A954246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90948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matlab/ref/times.html#btx_6a1-A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mathworks.com/help/matlab/ref/times.html#btx_6a1-B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Discussion : </a:t>
            </a:r>
            <a:r>
              <a:rPr lang="en-US" dirty="0"/>
              <a:t>What is the different between a*b and a.*b?</a:t>
            </a:r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FC440-9822-4A31-AD7B-E74C48EA65B7}" type="slidenum">
              <a:rPr lang="ar-SA" smtClean="0"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4102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/>
              <a:t>سؤال 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=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.*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multiplies arrays </a:t>
            </a:r>
            <a:r>
              <a:rPr lang="en-US" dirty="0"/>
              <a:t>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dirty="0"/>
              <a:t>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element by element and returns the result in </a:t>
            </a:r>
            <a:r>
              <a:rPr lang="en-US" dirty="0"/>
              <a:t>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ar-S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A = [1 0 3]; B = [2 3 7]; C = A.*B</a:t>
            </a:r>
            <a:endParaRPr lang="ar-SA" dirty="0"/>
          </a:p>
          <a:p>
            <a:r>
              <a:rPr lang="en-US" dirty="0"/>
              <a:t>C</a:t>
            </a:r>
            <a:r>
              <a:rPr lang="ar-SA" dirty="0"/>
              <a:t>=</a:t>
            </a:r>
            <a:r>
              <a:rPr lang="en-US" dirty="0"/>
              <a:t>2 0 21</a:t>
            </a:r>
          </a:p>
          <a:p>
            <a:endParaRPr lang="en-US" dirty="0"/>
          </a:p>
          <a:p>
            <a:r>
              <a:rPr lang="en-US" dirty="0"/>
              <a:t>C=A*B &gt;&gt;&gt; </a:t>
            </a:r>
            <a:r>
              <a:rPr lang="en-US" dirty="0" err="1"/>
              <a:t>errore</a:t>
            </a:r>
            <a:r>
              <a:rPr lang="en-US" dirty="0"/>
              <a:t>  why?    </a:t>
            </a:r>
          </a:p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FC440-9822-4A31-AD7B-E74C48EA65B7}" type="slidenum">
              <a:rPr lang="ar-SA" smtClean="0"/>
              <a:t>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52875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/>
              <a:t>صوت الانسان عبارة عن مجموعة من التون بالتالي صوت الانسان عبارة عن عدد لانهائي من ال</a:t>
            </a:r>
            <a:br>
              <a:rPr lang="ar-SA" dirty="0"/>
            </a:br>
            <a:r>
              <a:rPr lang="en-US" dirty="0"/>
              <a:t>sine signals</a:t>
            </a:r>
            <a:r>
              <a:rPr lang="ar-S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FC440-9822-4A31-AD7B-E74C48EA65B7}" type="slidenum">
              <a:rPr lang="ar-SA" smtClean="0"/>
              <a:t>21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2453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4D41-8182-46D2-B893-EFC2FC029DDB}" type="datetimeFigureOut">
              <a:rPr lang="ar-SA" smtClean="0"/>
              <a:t>6/13/1440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CAE-E9FB-44C0-825E-7E2977FEC0F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4556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4D41-8182-46D2-B893-EFC2FC029DDB}" type="datetimeFigureOut">
              <a:rPr lang="ar-SA" smtClean="0"/>
              <a:t>6/13/1440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CAE-E9FB-44C0-825E-7E2977FEC0F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1637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4D41-8182-46D2-B893-EFC2FC029DDB}" type="datetimeFigureOut">
              <a:rPr lang="ar-SA" smtClean="0"/>
              <a:t>6/13/1440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CAE-E9FB-44C0-825E-7E2977FEC0FC}" type="slidenum">
              <a:rPr lang="ar-SA" smtClean="0"/>
              <a:t>‹#›</a:t>
            </a:fld>
            <a:endParaRPr lang="ar-S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8529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4D41-8182-46D2-B893-EFC2FC029DDB}" type="datetimeFigureOut">
              <a:rPr lang="ar-SA" smtClean="0"/>
              <a:t>6/13/1440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CAE-E9FB-44C0-825E-7E2977FEC0F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60401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4D41-8182-46D2-B893-EFC2FC029DDB}" type="datetimeFigureOut">
              <a:rPr lang="ar-SA" smtClean="0"/>
              <a:t>6/13/1440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CAE-E9FB-44C0-825E-7E2977FEC0FC}" type="slidenum">
              <a:rPr lang="ar-SA" smtClean="0"/>
              <a:t>‹#›</a:t>
            </a:fld>
            <a:endParaRPr lang="ar-S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4591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4D41-8182-46D2-B893-EFC2FC029DDB}" type="datetimeFigureOut">
              <a:rPr lang="ar-SA" smtClean="0"/>
              <a:t>6/13/1440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CAE-E9FB-44C0-825E-7E2977FEC0F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46191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4D41-8182-46D2-B893-EFC2FC029DDB}" type="datetimeFigureOut">
              <a:rPr lang="ar-SA" smtClean="0"/>
              <a:t>6/13/1440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CAE-E9FB-44C0-825E-7E2977FEC0F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05932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4D41-8182-46D2-B893-EFC2FC029DDB}" type="datetimeFigureOut">
              <a:rPr lang="ar-SA" smtClean="0"/>
              <a:t>6/13/1440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CAE-E9FB-44C0-825E-7E2977FEC0F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553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4D41-8182-46D2-B893-EFC2FC029DDB}" type="datetimeFigureOut">
              <a:rPr lang="ar-SA" smtClean="0"/>
              <a:t>6/13/1440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CAE-E9FB-44C0-825E-7E2977FEC0F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0464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4D41-8182-46D2-B893-EFC2FC029DDB}" type="datetimeFigureOut">
              <a:rPr lang="ar-SA" smtClean="0"/>
              <a:t>6/13/1440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CAE-E9FB-44C0-825E-7E2977FEC0F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1037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4D41-8182-46D2-B893-EFC2FC029DDB}" type="datetimeFigureOut">
              <a:rPr lang="ar-SA" smtClean="0"/>
              <a:t>6/13/1440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CAE-E9FB-44C0-825E-7E2977FEC0F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9254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4D41-8182-46D2-B893-EFC2FC029DDB}" type="datetimeFigureOut">
              <a:rPr lang="ar-SA" smtClean="0"/>
              <a:t>6/13/1440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CAE-E9FB-44C0-825E-7E2977FEC0F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7344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4D41-8182-46D2-B893-EFC2FC029DDB}" type="datetimeFigureOut">
              <a:rPr lang="ar-SA" smtClean="0"/>
              <a:t>6/13/1440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CAE-E9FB-44C0-825E-7E2977FEC0F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6671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4D41-8182-46D2-B893-EFC2FC029DDB}" type="datetimeFigureOut">
              <a:rPr lang="ar-SA" smtClean="0"/>
              <a:t>6/13/1440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CAE-E9FB-44C0-825E-7E2977FEC0F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6766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4D41-8182-46D2-B893-EFC2FC029DDB}" type="datetimeFigureOut">
              <a:rPr lang="ar-SA" smtClean="0"/>
              <a:t>6/13/1440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CAE-E9FB-44C0-825E-7E2977FEC0F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849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4D41-8182-46D2-B893-EFC2FC029DDB}" type="datetimeFigureOut">
              <a:rPr lang="ar-SA" smtClean="0"/>
              <a:t>6/13/1440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CAE-E9FB-44C0-825E-7E2977FEC0F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6446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B4D41-8182-46D2-B893-EFC2FC029DDB}" type="datetimeFigureOut">
              <a:rPr lang="ar-SA" smtClean="0"/>
              <a:t>6/13/1440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288CAE-E9FB-44C0-825E-7E2977FEC0F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4089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C2F42A-3D7E-4E28-8B15-E50F2D05E45E}"/>
              </a:ext>
            </a:extLst>
          </p:cNvPr>
          <p:cNvSpPr/>
          <p:nvPr/>
        </p:nvSpPr>
        <p:spPr>
          <a:xfrm>
            <a:off x="928255" y="682094"/>
            <a:ext cx="8354291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br>
              <a:rPr lang="en-US" dirty="0"/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Faculty of Engineering &amp; Information Technology</a:t>
            </a:r>
            <a:br>
              <a:rPr lang="en-US" sz="2400" dirty="0"/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Al-AZHAR UNIVERSITY-GAZA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Digital Signal Processing (DSP)  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   (ITCC 4325) </a:t>
            </a:r>
            <a:endParaRPr lang="ar-S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C1312365-15CC-4B83-8FDD-E64D02CDFA8A}"/>
              </a:ext>
            </a:extLst>
          </p:cNvPr>
          <p:cNvSpPr/>
          <p:nvPr/>
        </p:nvSpPr>
        <p:spPr>
          <a:xfrm>
            <a:off x="2173185" y="4039281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Teacher Assistant: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Eng. Dalia Tariq Alhindi</a:t>
            </a:r>
            <a:br>
              <a:rPr lang="en-US" sz="2400" dirty="0"/>
            </a:b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Supervised by: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Dr. Ali Awad</a:t>
            </a:r>
            <a:endParaRPr lang="ar-SA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7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198039-B8DB-43F9-A10A-8ED41AD0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10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0C870A-3FE6-4595-A573-500D5AE7D5FC}"/>
              </a:ext>
            </a:extLst>
          </p:cNvPr>
          <p:cNvSpPr/>
          <p:nvPr/>
        </p:nvSpPr>
        <p:spPr>
          <a:xfrm>
            <a:off x="424721" y="482556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4B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Generation of basic signals: </a:t>
            </a:r>
            <a:br>
              <a:rPr lang="en-US" dirty="0"/>
            </a:br>
            <a:endParaRPr lang="ar-S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E18B47-4F50-4FD7-AA6B-094C2D7F0B06}"/>
              </a:ext>
            </a:extLst>
          </p:cNvPr>
          <p:cNvSpPr/>
          <p:nvPr/>
        </p:nvSpPr>
        <p:spPr>
          <a:xfrm>
            <a:off x="1159240" y="1282775"/>
            <a:ext cx="6096000" cy="555697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1. Unit impulse signal.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2. Unit step signal.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3. Unit ramp signal.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4. Exponential growing signal.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5. Exponential decaying signal.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6. Sine signal.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7. Cosine signal.</a:t>
            </a:r>
            <a:r>
              <a:rPr lang="en-US" sz="2400" dirty="0">
                <a:cs typeface="+mj-cs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8. Random Signals.</a:t>
            </a:r>
          </a:p>
          <a:p>
            <a:pPr>
              <a:lnSpc>
                <a:spcPct val="150000"/>
              </a:lnSpc>
            </a:pPr>
            <a:br>
              <a:rPr lang="en-US" sz="2400" dirty="0">
                <a:cs typeface="+mj-cs"/>
              </a:rPr>
            </a:br>
            <a:endParaRPr lang="ar-SA" sz="24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5578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C5F1B-7552-40B6-B52F-AD354143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11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279ED5-BE68-4A65-9D4E-4A1A0FE1D030}"/>
              </a:ext>
            </a:extLst>
          </p:cNvPr>
          <p:cNvSpPr/>
          <p:nvPr/>
        </p:nvSpPr>
        <p:spPr>
          <a:xfrm>
            <a:off x="518215" y="516124"/>
            <a:ext cx="3793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1. Unit impulse signal.</a:t>
            </a:r>
            <a:endParaRPr lang="ar-SA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A873F0-8D73-4B09-8BFF-326A20B1444F}"/>
              </a:ext>
            </a:extLst>
          </p:cNvPr>
          <p:cNvSpPr/>
          <p:nvPr/>
        </p:nvSpPr>
        <p:spPr>
          <a:xfrm>
            <a:off x="919396" y="1305341"/>
            <a:ext cx="51766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clc;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clear all;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close all;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dis p('UNIT I MPUL SE SIGNAL 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N=input(' 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nter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Number of Samples: 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n=-N:1:N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x=[zeros(1,N) 1 ze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ros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(1,N)]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stem(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n,x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xlabel('Time');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ylabel('Amplitude');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title('Impulse Response');</a:t>
            </a:r>
            <a:r>
              <a:rPr lang="en-US" dirty="0"/>
              <a:t> </a:t>
            </a:r>
            <a:br>
              <a:rPr lang="en-US" dirty="0"/>
            </a:br>
            <a:endParaRPr lang="ar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538963-2138-4485-A333-8A3B121A0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241" y="3429000"/>
            <a:ext cx="4466702" cy="263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40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4FF22F-0768-442E-BB9A-2180B71C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12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E22BDA-5277-411C-8703-BB88903CEB19}"/>
              </a:ext>
            </a:extLst>
          </p:cNvPr>
          <p:cNvSpPr/>
          <p:nvPr/>
        </p:nvSpPr>
        <p:spPr>
          <a:xfrm>
            <a:off x="517869" y="546104"/>
            <a:ext cx="3233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2. Unit step signal.</a:t>
            </a:r>
            <a:endParaRPr lang="ar-SA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B4E9C0-D224-4C22-823E-3F92CFEB8DA2}"/>
              </a:ext>
            </a:extLst>
          </p:cNvPr>
          <p:cNvSpPr/>
          <p:nvPr/>
        </p:nvSpPr>
        <p:spPr>
          <a:xfrm>
            <a:off x="844446" y="121117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clc;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clear all;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close all;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dis p('UNIT STE P SIGN AL');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N=input(' Enter Number of Samples : 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n=-N:1:N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x=[zeros(1,N) 1 ones (1,N)]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stem(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n,x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xlabel('Time');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ylabel('Amplitude');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title('Unit Ste p Response');</a:t>
            </a:r>
            <a:r>
              <a:rPr lang="en-US" dirty="0"/>
              <a:t> </a:t>
            </a:r>
            <a:br>
              <a:rPr lang="en-US" dirty="0"/>
            </a:br>
            <a:endParaRPr lang="ar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F23ED-2AED-46A1-ABAF-9237F6474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06" y="4004599"/>
            <a:ext cx="4077588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23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D330B4-0986-4983-9A13-2019C773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13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827AF8-FB86-43A7-B554-F1699B15E2F9}"/>
              </a:ext>
            </a:extLst>
          </p:cNvPr>
          <p:cNvSpPr/>
          <p:nvPr/>
        </p:nvSpPr>
        <p:spPr>
          <a:xfrm>
            <a:off x="406612" y="426184"/>
            <a:ext cx="33762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3. Unit ramp signal.</a:t>
            </a:r>
            <a:endParaRPr lang="ar-SA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CB4443-D001-4789-99F8-5DF1C2ED8557}"/>
              </a:ext>
            </a:extLst>
          </p:cNvPr>
          <p:cNvSpPr/>
          <p:nvPr/>
        </p:nvSpPr>
        <p:spPr>
          <a:xfrm>
            <a:off x="734857" y="94940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clc;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clear all;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close all;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dis p('UNIT RA MP SIGN AL');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N=input(' Enter Number of Samples : 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a=input('Enter Amplitude : ')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n=0:1:N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x=a *n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stem(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n,x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xlabel('Time');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ylabel('Amplitude');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title('Unit Ramp Response');</a:t>
            </a:r>
            <a:r>
              <a:rPr lang="en-US" dirty="0"/>
              <a:t> </a:t>
            </a:r>
            <a:br>
              <a:rPr lang="en-US" dirty="0"/>
            </a:br>
            <a:endParaRPr lang="ar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A29025-5807-49EB-B749-EC09071AC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856" y="4031939"/>
            <a:ext cx="4476153" cy="226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30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ABB39F-E050-47E7-9560-CC9A569A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14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DBA0AE-D59C-47CA-8C75-2E9DB3D55AFF}"/>
              </a:ext>
            </a:extLst>
          </p:cNvPr>
          <p:cNvSpPr/>
          <p:nvPr/>
        </p:nvSpPr>
        <p:spPr>
          <a:xfrm>
            <a:off x="574624" y="589401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4. Exponential decaying signal.</a:t>
            </a:r>
          </a:p>
          <a:p>
            <a:b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clc;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clear all;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close all;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dis p('E XPONE NT IAL DE C AYING SIGNAL 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N=input(' Enter Number of Samples : 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a=0.5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n=0:.1:N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x=a.^ n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stem(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n,x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xlabel('Time');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ylabel('Amplitude');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title('Exponential Decaying Signal Response');</a:t>
            </a:r>
            <a:r>
              <a:rPr lang="en-US" dirty="0"/>
              <a:t> </a:t>
            </a:r>
            <a:br>
              <a:rPr lang="en-US" dirty="0"/>
            </a:br>
            <a:endParaRPr lang="ar-S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3F9A60-360C-4379-A94F-2FD8FEC72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826" y="4799262"/>
            <a:ext cx="4610334" cy="205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44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E96B02-6349-4278-AB06-F8BFFD50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15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A0A0C1-CA69-471E-988E-D9984A5EB7E5}"/>
              </a:ext>
            </a:extLst>
          </p:cNvPr>
          <p:cNvSpPr/>
          <p:nvPr/>
        </p:nvSpPr>
        <p:spPr>
          <a:xfrm>
            <a:off x="394741" y="499461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5. Exponential growing signal.</a:t>
            </a:r>
          </a:p>
          <a:p>
            <a:b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clc;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clear all;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close all;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dis p('E XPONE NT IAL GR O WING SIGNAL 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N=input(' Enter Number of Samples : 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a=0.5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n=0:.1:N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x=a.^ -n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stem(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n,x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xlabel('Time');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ylabel('Amplitude');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title('Exponential Growing Signal Response');</a:t>
            </a:r>
            <a:r>
              <a:rPr lang="en-US" dirty="0"/>
              <a:t> </a:t>
            </a:r>
            <a:br>
              <a:rPr lang="en-US" dirty="0"/>
            </a:br>
            <a:endParaRPr lang="ar-S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38C1F-06A3-425E-BF32-39F94F40C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836" y="4732363"/>
            <a:ext cx="4677937" cy="21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64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B89898-DE81-4431-A9AA-00C05A387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16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7F0D88-0B5E-4CA0-89AF-7C3E1AD1221C}"/>
              </a:ext>
            </a:extLst>
          </p:cNvPr>
          <p:cNvSpPr/>
          <p:nvPr/>
        </p:nvSpPr>
        <p:spPr>
          <a:xfrm>
            <a:off x="409731" y="353147"/>
            <a:ext cx="6096000" cy="41242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6. Cosine signal.</a:t>
            </a:r>
          </a:p>
          <a:p>
            <a:b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clc;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clear all;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close all;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dis p('COSINE SIGNAL 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N=input(' Enter Number of Samples : 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n=0:.1:N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x=cos(n)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stem(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n,x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xlabel('Time');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ylabel('Amplitude');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title('Cosine Signal');</a:t>
            </a:r>
            <a:r>
              <a:rPr lang="en-US" dirty="0"/>
              <a:t> </a:t>
            </a:r>
            <a:br>
              <a:rPr lang="en-US" dirty="0"/>
            </a:br>
            <a:endParaRPr lang="ar-S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8C110-5D80-4CB1-B962-CA1539131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155" y="4213889"/>
            <a:ext cx="4996809" cy="249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6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00C257-3DE7-42D4-8A8E-9B3A8688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17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B635DC-AC12-4FC9-AE81-80855CD2AEB6}"/>
              </a:ext>
            </a:extLst>
          </p:cNvPr>
          <p:cNvSpPr/>
          <p:nvPr/>
        </p:nvSpPr>
        <p:spPr>
          <a:xfrm>
            <a:off x="589613" y="578000"/>
            <a:ext cx="6096000" cy="38472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7. Sine signal.</a:t>
            </a:r>
            <a:br>
              <a:rPr lang="en-US" sz="28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clc;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clear all;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close all;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dis p('SINE SIGNAL 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N=input(' Enter Number of Samples : 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n=0:.1:N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x=sin(n)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stem(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n,x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xlabel('Time');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ylabel('Amplitude');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title('sine Signa l');</a:t>
            </a:r>
            <a:r>
              <a:rPr lang="en-US" dirty="0"/>
              <a:t> </a:t>
            </a:r>
            <a:br>
              <a:rPr lang="en-US" dirty="0"/>
            </a:br>
            <a:endParaRPr lang="ar-S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194C95-C52B-4C5A-8D71-71998DE24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4263999"/>
            <a:ext cx="49530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97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7CEC4D-FA09-4A29-A2EB-3DF9A87B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18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B0BD55-23EA-4418-85F7-8A34E52F76F1}"/>
              </a:ext>
            </a:extLst>
          </p:cNvPr>
          <p:cNvSpPr/>
          <p:nvPr/>
        </p:nvSpPr>
        <p:spPr>
          <a:xfrm>
            <a:off x="548965" y="487067"/>
            <a:ext cx="31181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8.Random Signals:</a:t>
            </a:r>
            <a:endParaRPr lang="ar-SA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3181D7-39D2-4031-948D-8F2E8D4BBDD0}"/>
              </a:ext>
            </a:extLst>
          </p:cNvPr>
          <p:cNvSpPr/>
          <p:nvPr/>
        </p:nvSpPr>
        <p:spPr>
          <a:xfrm>
            <a:off x="619126" y="1582340"/>
            <a:ext cx="9270462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A random signal of length N with samples uniformly distributed in the interval (0,1) can be generated by using the MATLAB command</a:t>
            </a:r>
          </a:p>
          <a:p>
            <a:pPr marL="2628900" lvl="6" indent="0"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628900" lvl="6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x = rand(1,N);</a:t>
            </a:r>
          </a:p>
          <a:p>
            <a:pPr marL="2628900" lvl="6" indent="0"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a random signal x[n] of length N with samples normally distributed with zero mean and unity variance can be generated by using the following MATLAB command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628900" lvl="6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x =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randn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(1,N);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70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B14117-F578-455C-8D1A-91207D14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19</a:t>
            </a:fld>
            <a:endParaRPr lang="ar-S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F98811-51F3-4F08-9A02-34A8446BB870}"/>
              </a:ext>
            </a:extLst>
          </p:cNvPr>
          <p:cNvSpPr/>
          <p:nvPr/>
        </p:nvSpPr>
        <p:spPr>
          <a:xfrm>
            <a:off x="434802" y="1543319"/>
            <a:ext cx="86422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a MATLAB program to generate and display a random signal of length 100 whose elements are uniformly distributed in the interval [−2, 2].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a MATLAB program to generate and display a Gaussian random signal of length 75 whose elements are normally distributed with zero mean and a variance of 3.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59531D-AAFC-4369-8632-1246913336F1}"/>
              </a:ext>
            </a:extLst>
          </p:cNvPr>
          <p:cNvSpPr txBox="1"/>
          <p:nvPr/>
        </p:nvSpPr>
        <p:spPr>
          <a:xfrm>
            <a:off x="633045" y="634393"/>
            <a:ext cx="278540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70C0"/>
                </a:solidFill>
              </a:rPr>
              <a:t>Home WORK:</a:t>
            </a:r>
            <a:endParaRPr lang="ar-SA" sz="28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F7F1C-67EB-474B-AA03-8EACC44B0BFF}"/>
              </a:ext>
            </a:extLst>
          </p:cNvPr>
          <p:cNvSpPr txBox="1"/>
          <p:nvPr/>
        </p:nvSpPr>
        <p:spPr>
          <a:xfrm>
            <a:off x="932435" y="3429000"/>
            <a:ext cx="8341567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br>
              <a:rPr lang="en-US" dirty="0"/>
            </a:br>
            <a:r>
              <a:rPr lang="en-US" sz="2400" dirty="0">
                <a:latin typeface="Arial Narrow" panose="020B0606020202030204" pitchFamily="34" charset="0"/>
              </a:rPr>
              <a:t>HINT: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standard deviation = sqrt(variance); </a:t>
            </a:r>
            <a:br>
              <a:rPr lang="en-US" sz="2400" dirty="0">
                <a:latin typeface="Arial Narrow" panose="020B0606020202030204" pitchFamily="34" charset="0"/>
              </a:rPr>
            </a:br>
            <a:r>
              <a:rPr lang="en-US" sz="2400" dirty="0">
                <a:latin typeface="Arial Narrow" panose="020B0606020202030204" pitchFamily="34" charset="0"/>
              </a:rPr>
              <a:t>x = standard deviation *</a:t>
            </a:r>
            <a:r>
              <a:rPr lang="en-US" sz="2400" dirty="0" err="1">
                <a:latin typeface="Arial Narrow" panose="020B0606020202030204" pitchFamily="34" charset="0"/>
              </a:rPr>
              <a:t>randn</a:t>
            </a:r>
            <a:r>
              <a:rPr lang="en-US" sz="2400" dirty="0">
                <a:latin typeface="Arial Narrow" panose="020B0606020202030204" pitchFamily="34" charset="0"/>
              </a:rPr>
              <a:t>(1,N)+ mean; </a:t>
            </a:r>
            <a:br>
              <a:rPr lang="en-US" dirty="0"/>
            </a:b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45574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D26D6C-2965-42A7-9F46-3AB08BAE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2</a:t>
            </a:fld>
            <a:endParaRPr lang="ar-S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22574-5699-47BA-8E6C-1261CA9754D9}"/>
              </a:ext>
            </a:extLst>
          </p:cNvPr>
          <p:cNvSpPr txBox="1"/>
          <p:nvPr/>
        </p:nvSpPr>
        <p:spPr>
          <a:xfrm>
            <a:off x="692728" y="748146"/>
            <a:ext cx="451658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Objectives:</a:t>
            </a:r>
            <a:endParaRPr lang="ar-SA" sz="2800" dirty="0">
              <a:solidFill>
                <a:schemeClr val="accent2">
                  <a:lumMod val="7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AFC035-C78B-486F-8BAC-2C51BDD95149}"/>
              </a:ext>
            </a:extLst>
          </p:cNvPr>
          <p:cNvSpPr txBox="1"/>
          <p:nvPr/>
        </p:nvSpPr>
        <p:spPr>
          <a:xfrm>
            <a:off x="817418" y="1482436"/>
            <a:ext cx="7773245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What is MATLAB  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How to install MATLAB?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Basic Instructions in Mat lab.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Generation of basic signals.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Samples.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Basic operations on discreet signals.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ar-SA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ar-SA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5FE2D4B-771A-4DE6-8838-380914DBF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616" y="40849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646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469FF2-5F76-4A6F-BA32-461A67CD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20</a:t>
            </a:fld>
            <a:endParaRPr lang="ar-S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3CDC66-1582-4EAD-8AF7-72A1233370F9}"/>
              </a:ext>
            </a:extLst>
          </p:cNvPr>
          <p:cNvSpPr txBox="1"/>
          <p:nvPr/>
        </p:nvSpPr>
        <p:spPr>
          <a:xfrm>
            <a:off x="578390" y="822153"/>
            <a:ext cx="305799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Implementation :</a:t>
            </a:r>
            <a:endParaRPr lang="ar-SA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29D26A-D5FB-4272-862B-E5F9F33E4271}"/>
              </a:ext>
            </a:extLst>
          </p:cNvPr>
          <p:cNvSpPr/>
          <p:nvPr/>
        </p:nvSpPr>
        <p:spPr>
          <a:xfrm>
            <a:off x="381442" y="1345373"/>
            <a:ext cx="80297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s-E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generate</a:t>
            </a: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s-E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the</a:t>
            </a: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following</a:t>
            </a: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sine sígnalas </a:t>
            </a:r>
            <a:r>
              <a:rPr lang="es-E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then</a:t>
            </a: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find</a:t>
            </a: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the</a:t>
            </a: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sumation</a:t>
            </a: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of</a:t>
            </a: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signals</a:t>
            </a: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lvl="1"/>
            <a:b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  <a:t>y1=sin(t);</a:t>
            </a:r>
            <a:b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  <a:t>y2=sin(3*t)/3;</a:t>
            </a:r>
            <a:b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  <a:t>y3=sin(5*t)/5;</a:t>
            </a:r>
            <a:b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  <a:t>y4=sin(7*t)/7;</a:t>
            </a:r>
            <a:b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  <a:t>y5=sin(9*t)/9;</a:t>
            </a:r>
            <a:r>
              <a:rPr lang="es-ES" dirty="0"/>
              <a:t> </a:t>
            </a:r>
            <a:br>
              <a:rPr lang="es-ES" dirty="0"/>
            </a:b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168007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ADD6B4-E4A7-4623-A057-65565E6A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21</a:t>
            </a:fld>
            <a:endParaRPr lang="ar-S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8CC71-14E0-4480-91FA-B8FBBA12688D}"/>
              </a:ext>
            </a:extLst>
          </p:cNvPr>
          <p:cNvSpPr txBox="1"/>
          <p:nvPr/>
        </p:nvSpPr>
        <p:spPr>
          <a:xfrm>
            <a:off x="374754" y="314794"/>
            <a:ext cx="314793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Solution :</a:t>
            </a:r>
            <a:endParaRPr lang="ar-SA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7087B1-478C-409F-B08D-3F67E2F7293D}"/>
              </a:ext>
            </a:extLst>
          </p:cNvPr>
          <p:cNvSpPr/>
          <p:nvPr/>
        </p:nvSpPr>
        <p:spPr>
          <a:xfrm>
            <a:off x="582118" y="939535"/>
            <a:ext cx="5881141" cy="5307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clc;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clear all;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close all;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tic;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t=0:.01:pi;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%generation of sine signals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y1=sin(t);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y2=sin(3*t)/3;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y3=sin(5*t)/5;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y4=sin(7*t)/7;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y5=sin(9*t)/9;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y = sin(t) + sin(3*t)/3 + sin(5*t)/5 + sin(7*t)/7 + sin(9*t)/9;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plot(t,y,t,y1,t,y2,t,y3,t,y4,t,y5);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legend('y','y1','y2','y3','y4','y5');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title('generation of sum of sinusoidal signals');grid;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ylabel('---&gt; Amplitude');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xlabel('---&gt; t');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toc;</a:t>
            </a:r>
            <a:r>
              <a:rPr lang="en-US" dirty="0"/>
              <a:t> </a:t>
            </a:r>
            <a:br>
              <a:rPr lang="en-US" dirty="0"/>
            </a:br>
            <a:endParaRPr lang="ar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0DDFD-4F91-4992-B5FB-70AF1D565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538" y="314794"/>
            <a:ext cx="4576575" cy="35360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56B565-A124-471D-866F-5A52A21954C2}"/>
              </a:ext>
            </a:extLst>
          </p:cNvPr>
          <p:cNvSpPr txBox="1"/>
          <p:nvPr/>
        </p:nvSpPr>
        <p:spPr>
          <a:xfrm>
            <a:off x="582118" y="6246871"/>
            <a:ext cx="447798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NewRomanPS-BoldMT"/>
              </a:rPr>
              <a:t>NOTE: </a:t>
            </a:r>
            <a:r>
              <a:rPr lang="en-US" b="1" dirty="0">
                <a:solidFill>
                  <a:srgbClr val="000000"/>
                </a:solidFill>
                <a:latin typeface="TimesNewRomanPS-BoldMT"/>
              </a:rPr>
              <a:t>tic &amp; toc 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Start a stopwatch timer.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The sequence of commands</a:t>
            </a:r>
            <a:endParaRPr lang="en-US" dirty="0"/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667948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316321-6AE8-4ED9-8AE5-C575488BA58E}"/>
              </a:ext>
            </a:extLst>
          </p:cNvPr>
          <p:cNvSpPr/>
          <p:nvPr/>
        </p:nvSpPr>
        <p:spPr>
          <a:xfrm>
            <a:off x="1626585" y="1154277"/>
            <a:ext cx="28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daliaaug2019@gmail.com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5208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D8DC0D-0E17-4541-8BD1-782A56DD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3</a:t>
            </a:fld>
            <a:endParaRPr lang="ar-SA"/>
          </a:p>
        </p:txBody>
      </p:sp>
      <p:sp>
        <p:nvSpPr>
          <p:cNvPr id="3" name="مستطيل 3">
            <a:extLst>
              <a:ext uri="{FF2B5EF4-FFF2-40B4-BE49-F238E27FC236}">
                <a16:creationId xmlns:a16="http://schemas.microsoft.com/office/drawing/2014/main" id="{406C3C45-4344-4380-B058-2E9EC58DDF95}"/>
              </a:ext>
            </a:extLst>
          </p:cNvPr>
          <p:cNvSpPr/>
          <p:nvPr/>
        </p:nvSpPr>
        <p:spPr>
          <a:xfrm>
            <a:off x="925493" y="430957"/>
            <a:ext cx="3652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4B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What is MATLAB ?</a:t>
            </a:r>
            <a:endParaRPr lang="ar-SA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مربع نص 4">
            <a:extLst>
              <a:ext uri="{FF2B5EF4-FFF2-40B4-BE49-F238E27FC236}">
                <a16:creationId xmlns:a16="http://schemas.microsoft.com/office/drawing/2014/main" id="{752CDA64-D5AB-40F3-97FE-DF5731F71C1C}"/>
              </a:ext>
            </a:extLst>
          </p:cNvPr>
          <p:cNvSpPr txBox="1"/>
          <p:nvPr/>
        </p:nvSpPr>
        <p:spPr>
          <a:xfrm>
            <a:off x="782620" y="966668"/>
            <a:ext cx="9054108" cy="32316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Is a programming platform designed specifically for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engineers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scientists</a:t>
            </a:r>
            <a:r>
              <a:rPr lang="en-US" sz="20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heart of MATLAB is the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MATLAB language</a:t>
            </a:r>
            <a:r>
              <a:rPr lang="en-US" sz="20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 matrix-based language allowing the most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natural expression</a:t>
            </a:r>
            <a:r>
              <a:rPr lang="en-US" sz="2000" dirty="0"/>
              <a:t> of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computational mathematics</a:t>
            </a:r>
            <a:r>
              <a:rPr lang="en-US" sz="2000" dirty="0"/>
              <a:t>.</a:t>
            </a:r>
          </a:p>
          <a:p>
            <a:br>
              <a:rPr lang="en-US" dirty="0"/>
            </a:br>
            <a:endParaRPr lang="en-US" dirty="0"/>
          </a:p>
          <a:p>
            <a:endParaRPr lang="ar-SA" dirty="0"/>
          </a:p>
        </p:txBody>
      </p:sp>
      <p:sp>
        <p:nvSpPr>
          <p:cNvPr id="5" name="مستطيل 5">
            <a:extLst>
              <a:ext uri="{FF2B5EF4-FFF2-40B4-BE49-F238E27FC236}">
                <a16:creationId xmlns:a16="http://schemas.microsoft.com/office/drawing/2014/main" id="{FF319210-C6BF-4F10-87B9-B8A531F652B9}"/>
              </a:ext>
            </a:extLst>
          </p:cNvPr>
          <p:cNvSpPr/>
          <p:nvPr/>
        </p:nvSpPr>
        <p:spPr>
          <a:xfrm>
            <a:off x="765117" y="3866782"/>
            <a:ext cx="5792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4B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What can you do with MATLAB?</a:t>
            </a:r>
          </a:p>
        </p:txBody>
      </p:sp>
      <p:sp>
        <p:nvSpPr>
          <p:cNvPr id="6" name="مستطيل 7">
            <a:extLst>
              <a:ext uri="{FF2B5EF4-FFF2-40B4-BE49-F238E27FC236}">
                <a16:creationId xmlns:a16="http://schemas.microsoft.com/office/drawing/2014/main" id="{EF6DF933-BD8A-43A9-9594-39AF115DA6E1}"/>
              </a:ext>
            </a:extLst>
          </p:cNvPr>
          <p:cNvSpPr/>
          <p:nvPr/>
        </p:nvSpPr>
        <p:spPr>
          <a:xfrm>
            <a:off x="925493" y="4581682"/>
            <a:ext cx="6096000" cy="15649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Using MATLAB, you can: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Analyze data.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Develop algorithms.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Create models and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70349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03ACD1-70A2-491E-BF13-A4315A9A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4</a:t>
            </a:fld>
            <a:endParaRPr lang="ar-SA"/>
          </a:p>
        </p:txBody>
      </p:sp>
      <p:sp>
        <p:nvSpPr>
          <p:cNvPr id="3" name="مستطيل 3">
            <a:extLst>
              <a:ext uri="{FF2B5EF4-FFF2-40B4-BE49-F238E27FC236}">
                <a16:creationId xmlns:a16="http://schemas.microsoft.com/office/drawing/2014/main" id="{42C81470-63B0-4685-9588-034DA87E3E26}"/>
              </a:ext>
            </a:extLst>
          </p:cNvPr>
          <p:cNvSpPr/>
          <p:nvPr/>
        </p:nvSpPr>
        <p:spPr>
          <a:xfrm>
            <a:off x="608972" y="604333"/>
            <a:ext cx="3953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4B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Who uses MATLAB?</a:t>
            </a:r>
          </a:p>
        </p:txBody>
      </p:sp>
      <p:sp>
        <p:nvSpPr>
          <p:cNvPr id="4" name="مستطيل 4">
            <a:extLst>
              <a:ext uri="{FF2B5EF4-FFF2-40B4-BE49-F238E27FC236}">
                <a16:creationId xmlns:a16="http://schemas.microsoft.com/office/drawing/2014/main" id="{06BDF65E-AB8B-40C3-8DDE-8AED86FADD7C}"/>
              </a:ext>
            </a:extLst>
          </p:cNvPr>
          <p:cNvSpPr/>
          <p:nvPr/>
        </p:nvSpPr>
        <p:spPr>
          <a:xfrm>
            <a:off x="760950" y="1158991"/>
            <a:ext cx="86650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Millions of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engineers </a:t>
            </a:r>
            <a:r>
              <a:rPr lang="en-US" sz="2000" dirty="0"/>
              <a:t>and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scientists</a:t>
            </a:r>
            <a:r>
              <a:rPr lang="en-US" sz="2000" dirty="0"/>
              <a:t> in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industry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academia</a:t>
            </a:r>
            <a:r>
              <a:rPr lang="en-US" sz="2000" dirty="0"/>
              <a:t> use MATLAB.</a:t>
            </a:r>
            <a:endParaRPr lang="ar-SA" sz="2000" dirty="0"/>
          </a:p>
        </p:txBody>
      </p:sp>
      <p:sp>
        <p:nvSpPr>
          <p:cNvPr id="5" name="مستطيل 5">
            <a:extLst>
              <a:ext uri="{FF2B5EF4-FFF2-40B4-BE49-F238E27FC236}">
                <a16:creationId xmlns:a16="http://schemas.microsoft.com/office/drawing/2014/main" id="{CC320312-8F0F-4A97-B4FC-C1749F5A86C9}"/>
              </a:ext>
            </a:extLst>
          </p:cNvPr>
          <p:cNvSpPr/>
          <p:nvPr/>
        </p:nvSpPr>
        <p:spPr>
          <a:xfrm>
            <a:off x="760950" y="2087592"/>
            <a:ext cx="4517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4B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MATLAB applications</a:t>
            </a:r>
            <a:r>
              <a:rPr lang="en-US" sz="2800" dirty="0">
                <a:solidFill>
                  <a:srgbClr val="1A1A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:</a:t>
            </a:r>
            <a:endParaRPr lang="ar-SA" dirty="0"/>
          </a:p>
        </p:txBody>
      </p:sp>
      <p:sp>
        <p:nvSpPr>
          <p:cNvPr id="6" name="مستطيل 6">
            <a:extLst>
              <a:ext uri="{FF2B5EF4-FFF2-40B4-BE49-F238E27FC236}">
                <a16:creationId xmlns:a16="http://schemas.microsoft.com/office/drawing/2014/main" id="{B8135230-5B35-4025-96C7-D7A5382F74A1}"/>
              </a:ext>
            </a:extLst>
          </p:cNvPr>
          <p:cNvSpPr/>
          <p:nvPr/>
        </p:nvSpPr>
        <p:spPr>
          <a:xfrm>
            <a:off x="913350" y="2678479"/>
            <a:ext cx="6096000" cy="37280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Deep learning ,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 machine learning ,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signal processing and communications,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image and video processing,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control systems,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test and measurement,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computational finance,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and computational biology.</a:t>
            </a:r>
            <a:endParaRPr lang="ar-SA" sz="2000" dirty="0"/>
          </a:p>
        </p:txBody>
      </p:sp>
    </p:spTree>
    <p:extLst>
      <p:ext uri="{BB962C8B-B14F-4D97-AF65-F5344CB8AC3E}">
        <p14:creationId xmlns:p14="http://schemas.microsoft.com/office/powerpoint/2010/main" val="327445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88892D-0545-4458-AF9F-AAE43118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5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7E5739-24A4-4552-9D0B-6D22BFD6A871}"/>
              </a:ext>
            </a:extLst>
          </p:cNvPr>
          <p:cNvSpPr/>
          <p:nvPr/>
        </p:nvSpPr>
        <p:spPr>
          <a:xfrm>
            <a:off x="368276" y="750516"/>
            <a:ext cx="57277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4B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Basic Instructions in </a:t>
            </a:r>
            <a:r>
              <a:rPr lang="en-US" sz="2800" dirty="0" err="1">
                <a:solidFill>
                  <a:srgbClr val="004B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Matlab</a:t>
            </a:r>
            <a:r>
              <a:rPr lang="en-US" sz="2800" dirty="0">
                <a:solidFill>
                  <a:srgbClr val="004B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: </a:t>
            </a:r>
            <a:endParaRPr lang="ar-SA" sz="2800" dirty="0">
              <a:solidFill>
                <a:srgbClr val="004B8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09385E-EF5F-4913-98F6-28EF2F4137F8}"/>
              </a:ext>
            </a:extLst>
          </p:cNvPr>
          <p:cNvSpPr txBox="1"/>
          <p:nvPr/>
        </p:nvSpPr>
        <p:spPr>
          <a:xfrm>
            <a:off x="890719" y="1482437"/>
            <a:ext cx="8641208" cy="29546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T = 0: 1:10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Explanation :</a:t>
            </a:r>
            <a:r>
              <a:rPr lang="en-US" dirty="0"/>
              <a:t>This instruction indicates a vector T which as initial value 0 and final value 10 with an</a:t>
            </a:r>
            <a:br>
              <a:rPr lang="en-US" dirty="0"/>
            </a:br>
            <a:r>
              <a:rPr lang="en-US" dirty="0"/>
              <a:t>increment of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Output: </a:t>
            </a:r>
            <a:r>
              <a:rPr lang="en-US" dirty="0"/>
              <a:t>T = [0 1 2 3 4 5 6 7 8 9 10] </a:t>
            </a:r>
          </a:p>
          <a:p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br>
              <a:rPr lang="en-US" sz="2400" dirty="0">
                <a:solidFill>
                  <a:schemeClr val="accent2">
                    <a:lumMod val="50000"/>
                  </a:schemeClr>
                </a:solidFill>
              </a:rPr>
            </a:br>
            <a:endParaRPr lang="ar-SA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1DD4B-35FB-4698-A92B-5D5618CF742D}"/>
              </a:ext>
            </a:extLst>
          </p:cNvPr>
          <p:cNvSpPr txBox="1"/>
          <p:nvPr/>
        </p:nvSpPr>
        <p:spPr>
          <a:xfrm>
            <a:off x="890719" y="4010037"/>
            <a:ext cx="8087027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2. zeros (1,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Explanation :</a:t>
            </a:r>
            <a:r>
              <a:rPr lang="en-US" dirty="0"/>
              <a:t> The above instruction creates a vector of one row and three columns whose values are zero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Output: </a:t>
            </a:r>
            <a:r>
              <a:rPr lang="en-US" dirty="0"/>
              <a:t>[0 0 0]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358456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FB472E-54B1-4CB3-AE24-278D375F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6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40318C-476C-4DFF-807C-2B1ACA264DD6}"/>
              </a:ext>
            </a:extLst>
          </p:cNvPr>
          <p:cNvSpPr/>
          <p:nvPr/>
        </p:nvSpPr>
        <p:spPr>
          <a:xfrm>
            <a:off x="568035" y="515035"/>
            <a:ext cx="802262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b="1" dirty="0"/>
              <a:t>. ones (5,2)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Explanation :</a:t>
            </a:r>
            <a:r>
              <a:rPr lang="en-US" dirty="0"/>
              <a:t> The above instruction creates a vector of five rows and two columns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Output:</a:t>
            </a:r>
            <a:r>
              <a:rPr lang="ar-SA" dirty="0"/>
              <a:t>    </a:t>
            </a:r>
            <a:r>
              <a:rPr lang="en-US" dirty="0"/>
              <a:t>1 1</a:t>
            </a:r>
          </a:p>
          <a:p>
            <a:r>
              <a:rPr lang="en-US" dirty="0"/>
              <a:t>                    1 1</a:t>
            </a:r>
          </a:p>
          <a:p>
            <a:r>
              <a:rPr lang="en-US" dirty="0"/>
              <a:t>                    1 1</a:t>
            </a:r>
          </a:p>
          <a:p>
            <a:r>
              <a:rPr lang="en-US" dirty="0"/>
              <a:t>                    1 1</a:t>
            </a:r>
          </a:p>
          <a:p>
            <a:r>
              <a:rPr lang="en-US" dirty="0"/>
              <a:t>                    1 1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ar-S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AE589-8ED3-49B9-920E-EE7862AFB36A}"/>
              </a:ext>
            </a:extLst>
          </p:cNvPr>
          <p:cNvSpPr txBox="1"/>
          <p:nvPr/>
        </p:nvSpPr>
        <p:spPr>
          <a:xfrm>
            <a:off x="568035" y="3377357"/>
            <a:ext cx="8285019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AutoNum type="arabicPeriod" startAt="4"/>
            </a:pPr>
            <a:r>
              <a:rPr lang="en-US" b="1" dirty="0"/>
              <a:t>a = [ 1 2 3] b = [4 5 6]</a:t>
            </a:r>
            <a:br>
              <a:rPr lang="en-US" dirty="0"/>
            </a:br>
            <a:r>
              <a:rPr lang="en-US" b="1" dirty="0"/>
              <a:t>      c= a.*b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Explanation : </a:t>
            </a:r>
            <a:r>
              <a:rPr lang="en-US" dirty="0"/>
              <a:t>array product element by element.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Output: </a:t>
            </a:r>
            <a:r>
              <a:rPr lang="en-US" dirty="0"/>
              <a:t>c= [4 10 18] </a:t>
            </a:r>
          </a:p>
          <a:p>
            <a:br>
              <a:rPr lang="en-US" dirty="0"/>
            </a:b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1972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DB54B3-0204-45F5-9100-3B557167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7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00AC50-818A-422A-B3DC-249148E9D290}"/>
              </a:ext>
            </a:extLst>
          </p:cNvPr>
          <p:cNvSpPr/>
          <p:nvPr/>
        </p:nvSpPr>
        <p:spPr>
          <a:xfrm>
            <a:off x="709535" y="677429"/>
            <a:ext cx="90940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5.plot (t, 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Explanation :</a:t>
            </a:r>
            <a:r>
              <a:rPr lang="en-US" dirty="0"/>
              <a:t> </a:t>
            </a:r>
            <a:r>
              <a:rPr lang="en-US" dirty="0" err="1"/>
              <a:t>Ifx</a:t>
            </a:r>
            <a:r>
              <a:rPr lang="en-US" dirty="0"/>
              <a:t> = [6 7 8 9] t = [1 2 3 4]</a:t>
            </a:r>
            <a:br>
              <a:rPr lang="en-US" dirty="0"/>
            </a:br>
            <a:r>
              <a:rPr lang="en-US" dirty="0"/>
              <a:t>This instruction will display a figure window which indicates the plot of x versus 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Output: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ar-S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61485-971B-4F71-8C44-C5C89FD60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061" y="1673364"/>
            <a:ext cx="4077637" cy="21716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03399A-7905-470F-84EF-8857887EABBF}"/>
              </a:ext>
            </a:extLst>
          </p:cNvPr>
          <p:cNvSpPr/>
          <p:nvPr/>
        </p:nvSpPr>
        <p:spPr>
          <a:xfrm>
            <a:off x="934698" y="419458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6.stem (</a:t>
            </a:r>
            <a:r>
              <a:rPr lang="en-US" b="1" dirty="0" err="1"/>
              <a:t>t,x</a:t>
            </a:r>
            <a:r>
              <a:rPr lang="en-US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Output:</a:t>
            </a:r>
            <a:r>
              <a:rPr lang="en-US" b="1" dirty="0"/>
              <a:t> </a:t>
            </a:r>
            <a:br>
              <a:rPr lang="en-US" dirty="0"/>
            </a:br>
            <a:endParaRPr lang="ar-S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ABD34A-FD3F-412D-AEBE-29482874F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8" y="4614154"/>
            <a:ext cx="3563677" cy="198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7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529B29-4055-4C9B-9D33-890376D4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8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430843-E818-4F1C-8215-973BB5204C04}"/>
              </a:ext>
            </a:extLst>
          </p:cNvPr>
          <p:cNvSpPr/>
          <p:nvPr/>
        </p:nvSpPr>
        <p:spPr>
          <a:xfrm>
            <a:off x="859435" y="887929"/>
            <a:ext cx="87342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7.</a:t>
            </a:r>
            <a:r>
              <a:rPr lang="en-US" b="1" dirty="0"/>
              <a:t>Subplot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Explanation : </a:t>
            </a:r>
            <a:r>
              <a:rPr lang="en-US" dirty="0"/>
              <a:t>This function divides the figure window into rows and columns.</a:t>
            </a:r>
            <a:br>
              <a:rPr lang="en-US" dirty="0"/>
            </a:br>
            <a:r>
              <a:rPr lang="en-US" dirty="0"/>
              <a:t>Subplot (2 2 1) divides the figure window into 2 rows and 2 columns 1 represent number</a:t>
            </a:r>
            <a:br>
              <a:rPr lang="en-US" dirty="0"/>
            </a:br>
            <a:r>
              <a:rPr lang="en-US" dirty="0"/>
              <a:t>of the figure </a:t>
            </a:r>
            <a:br>
              <a:rPr lang="en-US" dirty="0"/>
            </a:br>
            <a:endParaRPr lang="ar-S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C75A4-AC47-4DBC-BB1A-1CB09EE0E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31" y="2488208"/>
            <a:ext cx="7779894" cy="29375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28D441D-D08F-4187-B5B2-B11133C7E84B}"/>
              </a:ext>
            </a:extLst>
          </p:cNvPr>
          <p:cNvSpPr/>
          <p:nvPr/>
        </p:nvSpPr>
        <p:spPr>
          <a:xfrm>
            <a:off x="1354112" y="5441197"/>
            <a:ext cx="79198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Subplot (3 1 2) divides the figure window into 3 rows and 1 column 2 represent number of the figure</a:t>
            </a:r>
            <a:r>
              <a:rPr lang="en-US" dirty="0"/>
              <a:t> .</a:t>
            </a:r>
            <a:br>
              <a:rPr lang="en-US" dirty="0"/>
            </a:b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7629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7BE989-390D-4AE1-9419-1C009D18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9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FE8109-E071-4E2D-80A0-DE92A38FB867}"/>
              </a:ext>
            </a:extLst>
          </p:cNvPr>
          <p:cNvSpPr/>
          <p:nvPr/>
        </p:nvSpPr>
        <p:spPr>
          <a:xfrm>
            <a:off x="619593" y="914322"/>
            <a:ext cx="8944131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8.xlabel</a:t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Syntax: </a:t>
            </a:r>
            <a:r>
              <a:rPr lang="en-US" sz="2000" dirty="0">
                <a:solidFill>
                  <a:srgbClr val="000000"/>
                </a:solidFill>
              </a:rPr>
              <a:t>xlabel('string')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Description: </a:t>
            </a:r>
            <a:r>
              <a:rPr lang="en-US" sz="2000" dirty="0">
                <a:solidFill>
                  <a:srgbClr val="000000"/>
                </a:solidFill>
              </a:rPr>
              <a:t>xlabel('string') labels the x-axis of the current axes.</a:t>
            </a:r>
          </a:p>
          <a:p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b="1" dirty="0"/>
              <a:t>9. ylabel</a:t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Syntax</a:t>
            </a:r>
            <a:r>
              <a:rPr lang="en-US" sz="2000" dirty="0">
                <a:solidFill>
                  <a:srgbClr val="000000"/>
                </a:solidFill>
              </a:rPr>
              <a:t> : ylabel('string')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Description: </a:t>
            </a:r>
            <a:r>
              <a:rPr lang="en-US" sz="2000" dirty="0">
                <a:solidFill>
                  <a:srgbClr val="000000"/>
                </a:solidFill>
              </a:rPr>
              <a:t>ylabel('string') labels the y-axis of the current axes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b="1" dirty="0"/>
              <a:t>10.Title</a:t>
            </a:r>
            <a:br>
              <a:rPr lang="en-US" sz="2000" b="1" dirty="0"/>
            </a:b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Syntax : </a:t>
            </a:r>
            <a:r>
              <a:rPr lang="en-US" sz="2000" dirty="0"/>
              <a:t>title('string')</a:t>
            </a:r>
            <a:br>
              <a:rPr lang="en-US" sz="2000" dirty="0"/>
            </a:b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Description: </a:t>
            </a:r>
            <a:r>
              <a:rPr lang="en-US" sz="2000" dirty="0"/>
              <a:t>title('string') outputs the string at the top and in the center of the current axes.</a:t>
            </a:r>
          </a:p>
          <a:p>
            <a:br>
              <a:rPr lang="en-US" sz="2000" dirty="0"/>
            </a:br>
            <a:r>
              <a:rPr lang="en-US" sz="2000" b="1" dirty="0"/>
              <a:t>11.grid on</a:t>
            </a:r>
            <a:br>
              <a:rPr lang="en-US" sz="2000" b="1" dirty="0"/>
            </a:b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Syntax : </a:t>
            </a:r>
            <a:r>
              <a:rPr lang="en-US" sz="2000" dirty="0"/>
              <a:t>grid on</a:t>
            </a:r>
            <a:br>
              <a:rPr lang="en-US" sz="2000" dirty="0"/>
            </a:b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Description: </a:t>
            </a:r>
            <a:r>
              <a:rPr lang="en-US" sz="2000" dirty="0"/>
              <a:t>grid on adds major grid lines to the current axes.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7934027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574</Words>
  <Application>Microsoft Office PowerPoint</Application>
  <PresentationFormat>Widescreen</PresentationFormat>
  <Paragraphs>134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Arial</vt:lpstr>
      <vt:lpstr>Arial Narrow</vt:lpstr>
      <vt:lpstr>Britannic Bold</vt:lpstr>
      <vt:lpstr>Calibri</vt:lpstr>
      <vt:lpstr>Times New Roman</vt:lpstr>
      <vt:lpstr>TimesNewRomanPS-BoldMT</vt:lpstr>
      <vt:lpstr>TimesNewRomanPSMT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Dalia Alhindi</dc:creator>
  <cp:lastModifiedBy>Dalia Alhindi</cp:lastModifiedBy>
  <cp:revision>3</cp:revision>
  <dcterms:created xsi:type="dcterms:W3CDTF">2019-02-19T03:48:40Z</dcterms:created>
  <dcterms:modified xsi:type="dcterms:W3CDTF">2019-02-19T04:07:04Z</dcterms:modified>
</cp:coreProperties>
</file>