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4"/>
  </p:sldMasterIdLst>
  <p:notesMasterIdLst>
    <p:notesMasterId r:id="rId4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13004800" cy="9753600"/>
  <p:notesSz cx="6858000" cy="9144000"/>
  <p:embeddedFontLst>
    <p:embeddedFont>
      <p:font typeface="Bodoni" panose="020B0604020202020204" charset="0"/>
      <p:regular r:id="rId45"/>
      <p:bold r:id="rId46"/>
      <p:italic r:id="rId47"/>
      <p:boldItalic r:id="rId48"/>
    </p:embeddedFont>
    <p:embeddedFont>
      <p:font typeface="Helvetica Neue" panose="020B0604020202020204" charset="0"/>
      <p:regular r:id="rId49"/>
      <p:bold r:id="rId50"/>
      <p:italic r:id="rId51"/>
      <p:boldItalic r:id="rId52"/>
    </p:embeddedFont>
    <p:embeddedFont>
      <p:font typeface="Times" panose="02020603050405020304" pitchFamily="18" charset="0"/>
      <p:regular r:id="rId53"/>
      <p:bold r:id="rId54"/>
      <p:italic r:id="rId55"/>
      <p:boldItalic r:id="rId56"/>
    </p:embeddedFont>
    <p:embeddedFont>
      <p:font typeface="Verdana" panose="020B0604030504040204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86981-DDD3-440D-9478-CA69270F7EAE}" v="2" dt="2024-03-12T19:36:55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128" y="22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66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font" Target="fonts/font7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2.fntdata"/><Relationship Id="rId59" Type="http://schemas.openxmlformats.org/officeDocument/2006/relationships/font" Target="fonts/font15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10.fntdata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65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bil Kadhkadhi" userId="S::nabil.kadhkadhi@esprit.tn::cdbfe43b-8c98-48d4-8428-2403bdb8d970" providerId="AD" clId="Web-{C8C86981-DDD3-440D-9478-CA69270F7EAE}"/>
    <pc:docChg chg="modSld">
      <pc:chgData name="Nabil Kadhkadhi" userId="S::nabil.kadhkadhi@esprit.tn::cdbfe43b-8c98-48d4-8428-2403bdb8d970" providerId="AD" clId="Web-{C8C86981-DDD3-440D-9478-CA69270F7EAE}" dt="2024-03-12T19:36:55.976" v="1" actId="20577"/>
      <pc:docMkLst>
        <pc:docMk/>
      </pc:docMkLst>
      <pc:sldChg chg="modSp">
        <pc:chgData name="Nabil Kadhkadhi" userId="S::nabil.kadhkadhi@esprit.tn::cdbfe43b-8c98-48d4-8428-2403bdb8d970" providerId="AD" clId="Web-{C8C86981-DDD3-440D-9478-CA69270F7EAE}" dt="2024-03-12T19:36:55.976" v="1" actId="20577"/>
        <pc:sldMkLst>
          <pc:docMk/>
          <pc:sldMk cId="0" sldId="257"/>
        </pc:sldMkLst>
        <pc:spChg chg="mod">
          <ac:chgData name="Nabil Kadhkadhi" userId="S::nabil.kadhkadhi@esprit.tn::cdbfe43b-8c98-48d4-8428-2403bdb8d970" providerId="AD" clId="Web-{C8C86981-DDD3-440D-9478-CA69270F7EAE}" dt="2024-03-12T19:36:55.976" v="1" actId="20577"/>
          <ac:spMkLst>
            <pc:docMk/>
            <pc:sldMk cId="0" sldId="257"/>
            <ac:spMk id="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55790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Ces modes d’utilisation exigent une syntaxe bien particulière. Nous présentons dans la suite cette syntaxe ainsi que les commandes de base Unix.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File 1 :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1 a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2 b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3 c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File 2 :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1 d e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2 f g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3 h i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Join file1 file2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1 a d e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2 b f g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3 c h i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File 3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R 1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F 2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S 3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Join -12 -21 file3 file2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1 R  d e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2 F  f g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3 S  h 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File 1 :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1 a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2 b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3 c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File 2 :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1 d e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2 f g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3 h i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Join file1 file2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1 a d e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2 b f g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3 c h i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File 3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R 1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F 2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S 3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Join -12 -21 file3 file2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1 R  d e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2 F  f g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3 S  h i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File 1 :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1 a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2 b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3 c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File 2 :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1 d e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2 f g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3 h i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Join file1 file2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1 a d e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2 b f g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3 c h i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File 3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R 1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F 2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S 3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Join -12 -21 file3 file2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1 R  d e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2 F  f g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3 S  h i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" name="Google Shape;30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3" name="Google Shape;31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3" name="Google Shape;33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0" name="Google Shape;34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L'utilisateur utilise des applications —&gt; chaque application nécessite des ressources (memoire, processeur), comment cette application peut accéder aux ressources —&gt; OS s’en charge.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Les logiciels propriétaires sont les logiciels dont une licence, souvent payante, ne donne qu'un droit limité d'utilisation. On n'a la plupart du temps accès qu'aux binaires de ces logiciels.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Un logiciel Libre vérifie les 4 libertés :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La liberté d'exécuter le programme, qu'elle que soit le but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La liberté d'étudier son fonctionnement, et de l'adapter à ses besoins.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La liberté de redistribuer des copies pour aider autrui. 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La liberté d'améliorer le programme, et de partager ses améliorations avec autrui.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Système Multitâches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C’est un système qui ne permet d’avoir plusieurs tâches présentes et simultanément active à un moment donné dans la MC. Ces tâches sont totalement indépendantes les unes des autres,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Le SE permet de partager le temps du processus entre plusieurs programmes qui semblent s’exécuter simultanément,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- Centré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 photos">
  <p:cSld name="3 photo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>
            <a:spLocks noGrp="1"/>
          </p:cNvSpPr>
          <p:nvPr>
            <p:ph type="pic" idx="2"/>
          </p:nvPr>
        </p:nvSpPr>
        <p:spPr>
          <a:xfrm>
            <a:off x="6260986" y="4406900"/>
            <a:ext cx="6697779" cy="47117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1"/>
          <p:cNvSpPr>
            <a:spLocks noGrp="1"/>
          </p:cNvSpPr>
          <p:nvPr>
            <p:ph type="pic" idx="3"/>
          </p:nvPr>
        </p:nvSpPr>
        <p:spPr>
          <a:xfrm>
            <a:off x="6680200" y="635000"/>
            <a:ext cx="5829301" cy="35179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1"/>
          <p:cNvSpPr>
            <a:spLocks noGrp="1"/>
          </p:cNvSpPr>
          <p:nvPr>
            <p:ph type="pic" idx="4"/>
          </p:nvPr>
        </p:nvSpPr>
        <p:spPr>
          <a:xfrm>
            <a:off x="482600" y="609600"/>
            <a:ext cx="5728881" cy="83947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itation">
  <p:cSld name="Cita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4141"/>
              </a:buClr>
              <a:buSzPts val="3000"/>
              <a:buFont typeface="Palatino"/>
              <a:buNone/>
              <a:defRPr sz="3000" i="1"/>
            </a:lvl1pPr>
            <a:lvl2pPr marL="914400" lvl="1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2pPr>
            <a:lvl3pPr marL="1371600" lvl="2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3pPr>
            <a:lvl4pPr marL="1828800" lvl="3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4pPr>
            <a:lvl5pPr marL="2286000" lvl="4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5pPr>
            <a:lvl6pPr marL="2743200" lvl="5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2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  <a:defRPr/>
            </a:lvl1pPr>
            <a:lvl2pPr marL="914400" lvl="1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2pPr>
            <a:lvl3pPr marL="1371600" lvl="2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3pPr>
            <a:lvl4pPr marL="1828800" lvl="3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4pPr>
            <a:lvl5pPr marL="2286000" lvl="4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5pPr>
            <a:lvl6pPr marL="2743200" lvl="5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">
  <p:cSld name="Photo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>
            <a:spLocks noGrp="1"/>
          </p:cNvSpPr>
          <p:nvPr>
            <p:ph type="pic" idx="2"/>
          </p:nvPr>
        </p:nvSpPr>
        <p:spPr>
          <a:xfrm>
            <a:off x="-901700" y="-127000"/>
            <a:ext cx="14211300" cy="999725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ierge">
  <p:cSld name="Vierg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et puces">
  <p:cSld name="Titre et puces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5"/>
          <p:cNvCxnSpPr/>
          <p:nvPr/>
        </p:nvCxnSpPr>
        <p:spPr>
          <a:xfrm>
            <a:off x="2006599" y="2847974"/>
            <a:ext cx="8997971" cy="1"/>
          </a:xfrm>
          <a:prstGeom prst="straightConnector1">
            <a:avLst/>
          </a:prstGeom>
          <a:noFill/>
          <a:ln w="9525" cap="flat" cmpd="sng">
            <a:solidFill>
              <a:srgbClr val="444444">
                <a:alpha val="29411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6" name="Google Shape;76;p15"/>
          <p:cNvCxnSpPr/>
          <p:nvPr/>
        </p:nvCxnSpPr>
        <p:spPr>
          <a:xfrm>
            <a:off x="2006599" y="1695449"/>
            <a:ext cx="8997971" cy="1"/>
          </a:xfrm>
          <a:prstGeom prst="straightConnector1">
            <a:avLst/>
          </a:prstGeom>
          <a:noFill/>
          <a:ln w="9525" cap="flat" cmpd="sng">
            <a:solidFill>
              <a:srgbClr val="444444">
                <a:alpha val="29411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2006599" y="1819274"/>
            <a:ext cx="8991602" cy="91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6800"/>
              <a:buFont typeface="Bodoni"/>
              <a:buNone/>
              <a:defRPr sz="6800"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2006599" y="3190875"/>
            <a:ext cx="8991602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rmAutofit/>
          </a:bodyPr>
          <a:lstStyle>
            <a:lvl1pPr marL="457200" lvl="0" indent="-35814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40"/>
              <a:buChar char="●"/>
              <a:defRPr sz="3400"/>
            </a:lvl1pPr>
            <a:lvl2pPr marL="914400" lvl="1" indent="-35814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40"/>
              <a:buChar char="●"/>
              <a:defRPr sz="3400"/>
            </a:lvl2pPr>
            <a:lvl3pPr marL="1371600" lvl="2" indent="-35813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40"/>
              <a:buChar char="●"/>
              <a:defRPr sz="3400"/>
            </a:lvl3pPr>
            <a:lvl4pPr marL="1828800" lvl="3" indent="-35813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40"/>
              <a:buChar char="●"/>
              <a:defRPr sz="3400"/>
            </a:lvl4pPr>
            <a:lvl5pPr marL="2286000" lvl="4" indent="-35813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40"/>
              <a:buChar char="●"/>
              <a:defRPr sz="3400"/>
            </a:lvl5pPr>
            <a:lvl6pPr marL="2743200" lvl="5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6351587" y="8162925"/>
            <a:ext cx="292101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600"/>
              <a:buFont typeface="Palatino"/>
              <a:buNone/>
              <a:defRPr sz="16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600"/>
              <a:buFont typeface="Palatino"/>
              <a:buNone/>
              <a:defRPr sz="16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600"/>
              <a:buFont typeface="Palatino"/>
              <a:buNone/>
              <a:defRPr sz="16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600"/>
              <a:buFont typeface="Palatino"/>
              <a:buNone/>
              <a:defRPr sz="16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600"/>
              <a:buFont typeface="Palatino"/>
              <a:buNone/>
              <a:defRPr sz="16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600"/>
              <a:buFont typeface="Palatino"/>
              <a:buNone/>
              <a:defRPr sz="16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600"/>
              <a:buFont typeface="Palatino"/>
              <a:buNone/>
              <a:defRPr sz="16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600"/>
              <a:buFont typeface="Palatino"/>
              <a:buNone/>
              <a:defRPr sz="16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600"/>
              <a:buFont typeface="Palatino"/>
              <a:buNone/>
              <a:defRPr sz="16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1pPr>
            <a:lvl2pPr marL="914400" lvl="1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2pPr>
            <a:lvl3pPr marL="1371600" lvl="2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3pPr>
            <a:lvl4pPr marL="1828800" lvl="3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4pPr>
            <a:lvl5pPr marL="2286000" lvl="4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5pPr>
            <a:lvl6pPr marL="2743200" lvl="5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et sous-titr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508000" y="6591300"/>
            <a:ext cx="11999453" cy="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411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0" name="Google Shape;20;p4"/>
          <p:cNvCxnSpPr/>
          <p:nvPr/>
        </p:nvCxnSpPr>
        <p:spPr>
          <a:xfrm>
            <a:off x="508000" y="4089400"/>
            <a:ext cx="12000019" cy="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411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 i="1"/>
            </a:lvl1pPr>
            <a:lvl2pPr marL="914400" lvl="1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2pPr>
            <a:lvl3pPr marL="1371600" lvl="2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3pPr>
            <a:lvl4pPr marL="1828800" lvl="3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4pPr>
            <a:lvl5pPr marL="2286000" lvl="4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5pPr>
            <a:lvl6pPr marL="2743200" lvl="5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/>
            </a:lvl5pPr>
            <a:lvl6pPr marL="2743200" lvl="5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et puces">
  <p:cSld name="Titre et puces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507999" y="2171700"/>
            <a:ext cx="11997294" cy="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411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7" name="Google Shape;27;p5"/>
          <p:cNvCxnSpPr/>
          <p:nvPr/>
        </p:nvCxnSpPr>
        <p:spPr>
          <a:xfrm>
            <a:off x="507999" y="635000"/>
            <a:ext cx="11997294" cy="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411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1pPr>
            <a:lvl2pPr marL="914400" lvl="1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2pPr>
            <a:lvl3pPr marL="1371600" lvl="2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3pPr>
            <a:lvl4pPr marL="1828800" lvl="3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4pPr>
            <a:lvl5pPr marL="2286000" lvl="4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5pPr>
            <a:lvl6pPr marL="2743200" lvl="5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Horizontale">
  <p:cSld name="Photo - Horizonta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6"/>
          <p:cNvCxnSpPr/>
          <p:nvPr/>
        </p:nvCxnSpPr>
        <p:spPr>
          <a:xfrm rot="10800000" flipH="1">
            <a:off x="7994302" y="7053555"/>
            <a:ext cx="1" cy="1642759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411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3" name="Google Shape;33;p6"/>
          <p:cNvCxnSpPr/>
          <p:nvPr/>
        </p:nvCxnSpPr>
        <p:spPr>
          <a:xfrm>
            <a:off x="508000" y="9131300"/>
            <a:ext cx="11999453" cy="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411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4" name="Google Shape;34;p6"/>
          <p:cNvCxnSpPr/>
          <p:nvPr/>
        </p:nvCxnSpPr>
        <p:spPr>
          <a:xfrm>
            <a:off x="508000" y="6629400"/>
            <a:ext cx="12000019" cy="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411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5" name="Google Shape;35;p6"/>
          <p:cNvCxnSpPr/>
          <p:nvPr/>
        </p:nvCxnSpPr>
        <p:spPr>
          <a:xfrm rot="10800000" flipH="1">
            <a:off x="7994302" y="7053555"/>
            <a:ext cx="1" cy="1642759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411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 i="1"/>
            </a:lvl1pPr>
            <a:lvl2pPr marL="914400" lvl="1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2pPr>
            <a:lvl3pPr marL="1371600" lvl="2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3pPr>
            <a:lvl4pPr marL="1828800" lvl="3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4pPr>
            <a:lvl5pPr marL="2286000" lvl="4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5pPr>
            <a:lvl6pPr marL="2743200" lvl="5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>
            <a:spLocks noGrp="1"/>
          </p:cNvSpPr>
          <p:nvPr>
            <p:ph type="pic" idx="2"/>
          </p:nvPr>
        </p:nvSpPr>
        <p:spPr>
          <a:xfrm>
            <a:off x="584200" y="558800"/>
            <a:ext cx="11823700" cy="70866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3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/>
            </a:lvl5pPr>
            <a:lvl6pPr marL="2743200" lvl="5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Verticale">
  <p:cSld name="Photo - Vertica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7"/>
          <p:cNvCxnSpPr/>
          <p:nvPr/>
        </p:nvCxnSpPr>
        <p:spPr>
          <a:xfrm>
            <a:off x="508000" y="4876800"/>
            <a:ext cx="5676374" cy="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411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3" name="Google Shape;43;p7"/>
          <p:cNvCxnSpPr/>
          <p:nvPr/>
        </p:nvCxnSpPr>
        <p:spPr>
          <a:xfrm>
            <a:off x="508000" y="2768600"/>
            <a:ext cx="5676316" cy="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411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 i="1"/>
            </a:lvl1pPr>
            <a:lvl2pPr marL="914400" lvl="1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2pPr>
            <a:lvl3pPr marL="1371600" lvl="2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3pPr>
            <a:lvl4pPr marL="1828800" lvl="3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4pPr>
            <a:lvl5pPr marL="2286000" lvl="4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5pPr>
            <a:lvl6pPr marL="2743200" lvl="5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2"/>
          </p:nvPr>
        </p:nvSpPr>
        <p:spPr>
          <a:xfrm>
            <a:off x="6704698" y="590550"/>
            <a:ext cx="5806884" cy="85090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8F00"/>
              </a:buClr>
              <a:buSzPts val="4100"/>
              <a:buFont typeface="Bodoni"/>
              <a:buNone/>
              <a:defRPr sz="4100">
                <a:solidFill>
                  <a:srgbClr val="008F00"/>
                </a:solidFill>
              </a:defRPr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3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/>
            </a:lvl5pPr>
            <a:lvl6pPr marL="2743200" lvl="5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508000" y="3276600"/>
            <a:ext cx="11988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>
            <a:spLocks noGrp="1"/>
          </p:cNvSpPr>
          <p:nvPr>
            <p:ph type="pic" idx="2"/>
          </p:nvPr>
        </p:nvSpPr>
        <p:spPr>
          <a:xfrm>
            <a:off x="6819900" y="1739900"/>
            <a:ext cx="5575300" cy="8169655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52425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950"/>
              <a:buChar char="●"/>
              <a:defRPr sz="3000"/>
            </a:lvl1pPr>
            <a:lvl2pPr marL="914400" lvl="1" indent="-352425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950"/>
              <a:buChar char="●"/>
              <a:defRPr sz="3000"/>
            </a:lvl2pPr>
            <a:lvl3pPr marL="1371600" lvl="2" indent="-352425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950"/>
              <a:buChar char="●"/>
              <a:defRPr sz="3000"/>
            </a:lvl3pPr>
            <a:lvl4pPr marL="1828800" lvl="3" indent="-352425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950"/>
              <a:buChar char="●"/>
              <a:defRPr sz="3000"/>
            </a:lvl4pPr>
            <a:lvl5pPr marL="2286000" lvl="4" indent="-352425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950"/>
              <a:buChar char="●"/>
              <a:defRPr sz="3000"/>
            </a:lvl5pPr>
            <a:lvl6pPr marL="2743200" lvl="5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uces">
  <p:cSld name="Puce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1pPr>
            <a:lvl2pPr marL="914400" lvl="1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2pPr>
            <a:lvl3pPr marL="1371600" lvl="2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3pPr>
            <a:lvl4pPr marL="1828800" lvl="3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4pPr>
            <a:lvl5pPr marL="2286000" lvl="4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5pPr>
            <a:lvl6pPr marL="2743200" lvl="5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508000" y="2171700"/>
            <a:ext cx="11997292" cy="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411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" name="Google Shape;7;p1"/>
          <p:cNvCxnSpPr/>
          <p:nvPr/>
        </p:nvCxnSpPr>
        <p:spPr>
          <a:xfrm>
            <a:off x="508000" y="635000"/>
            <a:ext cx="11997292" cy="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411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8000" y="3276600"/>
            <a:ext cx="11988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  <a:defRPr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R="0"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  <a:defRPr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  <a:defRPr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  <a:defRPr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  <a:defRPr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  <a:defRPr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R="0"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  <a:defRPr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R="0"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  <a:defRPr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R="0" lvl="8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  <a:defRPr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36576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ts val="2160"/>
              <a:buFont typeface="Arial"/>
              <a:buChar char="●"/>
              <a:defRPr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914400" marR="0" lvl="1" indent="-36576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ts val="2160"/>
              <a:buFont typeface="Arial"/>
              <a:buChar char="●"/>
              <a:defRPr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371600" marR="0" lvl="2" indent="-36576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ts val="2160"/>
              <a:buFont typeface="Arial"/>
              <a:buChar char="●"/>
              <a:defRPr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1828800" marR="0" lvl="3" indent="-36576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ts val="2160"/>
              <a:buFont typeface="Arial"/>
              <a:buChar char="●"/>
              <a:defRPr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2286000" marR="0" lvl="4" indent="-36576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ts val="2160"/>
              <a:buFont typeface="Arial"/>
              <a:buChar char="●"/>
              <a:defRPr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2743200" marR="0" lvl="5" indent="-36576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ts val="2160"/>
              <a:buFont typeface="Arial"/>
              <a:buChar char="●"/>
              <a:defRPr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3200400" marR="0" lvl="6" indent="-36576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ts val="2160"/>
              <a:buFont typeface="Arial"/>
              <a:buChar char="●"/>
              <a:defRPr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3657600" marR="0" lvl="7" indent="-365759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ts val="2160"/>
              <a:buFont typeface="Arial"/>
              <a:buChar char="●"/>
              <a:defRPr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4114800" marR="0" lvl="8" indent="-365759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ts val="2160"/>
              <a:buFont typeface="Arial"/>
              <a:buChar char="●"/>
              <a:defRPr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ellscript.sh/index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508000" y="3212766"/>
            <a:ext cx="11988800" cy="241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en-US"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Système &amp; Scripting 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4294967295"/>
          </p:nvPr>
        </p:nvSpPr>
        <p:spPr>
          <a:xfrm>
            <a:off x="4381500" y="5917746"/>
            <a:ext cx="4241800" cy="241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</a:pPr>
            <a:r>
              <a:rPr lang="en-US" sz="2400" b="1" dirty="0" err="1"/>
              <a:t>Année</a:t>
            </a:r>
            <a:r>
              <a:rPr lang="en-US" sz="2400" b="1" dirty="0"/>
              <a:t> </a:t>
            </a:r>
            <a:r>
              <a:rPr lang="en-US" sz="2400" b="1" dirty="0" err="1"/>
              <a:t>Universitaire</a:t>
            </a:r>
            <a:r>
              <a:rPr lang="en-US" sz="2400" b="1" dirty="0"/>
              <a:t> 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</a:pPr>
            <a:r>
              <a:rPr lang="en-US" sz="2400" dirty="0"/>
              <a:t>2023-2024  </a:t>
            </a:r>
            <a:endParaRPr dirty="0"/>
          </a:p>
        </p:txBody>
      </p:sp>
      <p:cxnSp>
        <p:nvCxnSpPr>
          <p:cNvPr id="86" name="Google Shape;86;p16"/>
          <p:cNvCxnSpPr/>
          <p:nvPr/>
        </p:nvCxnSpPr>
        <p:spPr>
          <a:xfrm>
            <a:off x="341224" y="3127464"/>
            <a:ext cx="12322353" cy="1"/>
          </a:xfrm>
          <a:prstGeom prst="straightConnector1">
            <a:avLst/>
          </a:prstGeom>
          <a:noFill/>
          <a:ln w="12700" cap="flat" cmpd="sng">
            <a:solidFill>
              <a:srgbClr val="C0C0C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87" name="Google Shape;87;p16"/>
          <p:cNvCxnSpPr/>
          <p:nvPr/>
        </p:nvCxnSpPr>
        <p:spPr>
          <a:xfrm>
            <a:off x="341224" y="5711067"/>
            <a:ext cx="12322352" cy="1"/>
          </a:xfrm>
          <a:prstGeom prst="straightConnector1">
            <a:avLst/>
          </a:prstGeom>
          <a:noFill/>
          <a:ln w="12700" cap="flat" cmpd="sng">
            <a:solidFill>
              <a:srgbClr val="C0C0C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88" name="Google Shape;88;p1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9973" y="543352"/>
            <a:ext cx="4464854" cy="1652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en-US"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Architecture Linux</a:t>
            </a:r>
            <a:endParaRPr/>
          </a:p>
        </p:txBody>
      </p:sp>
      <p:pic>
        <p:nvPicPr>
          <p:cNvPr id="152" name="Google Shape;152;p25" descr="Image"/>
          <p:cNvPicPr preferRelativeResize="0"/>
          <p:nvPr/>
        </p:nvPicPr>
        <p:blipFill rotWithShape="1">
          <a:blip r:embed="rId3">
            <a:alphaModFix/>
          </a:blip>
          <a:srcRect b="14012"/>
          <a:stretch/>
        </p:blipFill>
        <p:spPr>
          <a:xfrm>
            <a:off x="2235702" y="2324100"/>
            <a:ext cx="7879052" cy="627605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/>
          <p:nvPr/>
        </p:nvSpPr>
        <p:spPr>
          <a:xfrm>
            <a:off x="5802977" y="6963016"/>
            <a:ext cx="848340" cy="590517"/>
          </a:xfrm>
          <a:prstGeom prst="rect">
            <a:avLst/>
          </a:prstGeom>
          <a:noFill/>
          <a:ln w="25400" cap="flat" cmpd="sng">
            <a:solidFill>
              <a:srgbClr val="FF26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</a:pPr>
            <a:endParaRPr sz="2400" b="0" i="0" u="none" strike="noStrike" cap="none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en-US"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Shell : Définition &amp; Rôle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546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69900" lvl="0" indent="-469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●"/>
            </a:pPr>
            <a:r>
              <a:rPr lang="en-US" sz="2900"/>
              <a:t>Shell est une «</a:t>
            </a:r>
            <a:r>
              <a:rPr lang="en-US" i="1"/>
              <a:t> coquille » </a:t>
            </a:r>
            <a:r>
              <a:rPr lang="en-US" sz="2900"/>
              <a:t>qui entoure le noyau Unix.</a:t>
            </a:r>
            <a:endParaRPr/>
          </a:p>
          <a:p>
            <a:pPr marL="469900" lvl="0" indent="-4699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40"/>
              <a:buChar char="●"/>
            </a:pPr>
            <a:r>
              <a:rPr lang="en-US" sz="2900"/>
              <a:t>Shell présente une interface entre l'utilisateur et le système d’exploitation. </a:t>
            </a:r>
            <a:endParaRPr/>
          </a:p>
          <a:p>
            <a:pPr marL="469900" lvl="0" indent="-4699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40"/>
              <a:buChar char="●"/>
            </a:pPr>
            <a:r>
              <a:rPr lang="en-US" sz="2900"/>
              <a:t>Ainsi, le shell est un programme qui permet à l'utilisateur de dialoguer avec le coeur du système (le noyau). </a:t>
            </a:r>
            <a:endParaRPr/>
          </a:p>
        </p:txBody>
      </p:sp>
      <p:pic>
        <p:nvPicPr>
          <p:cNvPr id="160" name="Google Shape;160;p26" descr="Image"/>
          <p:cNvPicPr preferRelativeResize="0"/>
          <p:nvPr/>
        </p:nvPicPr>
        <p:blipFill rotWithShape="1">
          <a:blip r:embed="rId3">
            <a:alphaModFix/>
          </a:blip>
          <a:srcRect l="17682" t="19268" r="17681" b="19268"/>
          <a:stretch/>
        </p:blipFill>
        <p:spPr>
          <a:xfrm>
            <a:off x="2636631" y="7160132"/>
            <a:ext cx="2371204" cy="225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3152494" y="9248641"/>
            <a:ext cx="1339603" cy="50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</a:pPr>
            <a:r>
              <a:rPr lang="en-US" sz="24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Coquille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6" descr="Capture d’écran 2021-01-27 à 6.26.31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6183" y="6960530"/>
            <a:ext cx="2830907" cy="27633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6"/>
          <p:cNvCxnSpPr/>
          <p:nvPr/>
        </p:nvCxnSpPr>
        <p:spPr>
          <a:xfrm>
            <a:off x="5001120" y="8342250"/>
            <a:ext cx="3239325" cy="1"/>
          </a:xfrm>
          <a:prstGeom prst="straightConnector1">
            <a:avLst/>
          </a:prstGeom>
          <a:noFill/>
          <a:ln w="25400" cap="flat" cmpd="sng">
            <a:solidFill>
              <a:srgbClr val="005493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en-US"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Shell : Rôle</a:t>
            </a: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7339877" y="7874085"/>
            <a:ext cx="3047075" cy="1413389"/>
          </a:xfrm>
          <a:prstGeom prst="rect">
            <a:avLst/>
          </a:prstGeom>
          <a:noFill/>
          <a:ln w="12700" cap="flat" cmpd="sng">
            <a:solidFill>
              <a:srgbClr val="00549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r>
              <a:rPr lang="en-US" sz="32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Interpréteur de commandes </a:t>
            </a:r>
            <a:br>
              <a:rPr lang="en-US" sz="12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</a:br>
            <a:endParaRPr sz="1200" b="0" i="0" u="none" strike="noStrike" cap="none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2197864" y="7874085"/>
            <a:ext cx="2909008" cy="1413389"/>
          </a:xfrm>
          <a:prstGeom prst="rect">
            <a:avLst/>
          </a:prstGeom>
          <a:noFill/>
          <a:ln w="12700" cap="flat" cmpd="sng">
            <a:solidFill>
              <a:srgbClr val="00549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100"/>
              <a:buFont typeface="Palatino"/>
              <a:buNone/>
            </a:pPr>
            <a:r>
              <a:rPr lang="en-US" sz="31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Langage de programmation</a:t>
            </a:r>
            <a:r>
              <a:rPr lang="en-US" sz="32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br>
              <a:rPr lang="en-US" sz="12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</a:br>
            <a:endParaRPr sz="1200" b="0" i="0" u="none" strike="noStrike" cap="none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5194175" y="5163204"/>
            <a:ext cx="2349220" cy="1193801"/>
          </a:xfrm>
          <a:prstGeom prst="rect">
            <a:avLst/>
          </a:prstGeom>
          <a:noFill/>
          <a:ln w="12700" cap="flat" cmpd="sng">
            <a:solidFill>
              <a:srgbClr val="008F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500"/>
              <a:buFont typeface="Palatino"/>
              <a:buNone/>
            </a:pPr>
            <a:r>
              <a:rPr lang="en-US" sz="3500" b="1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Shell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27"/>
          <p:cNvCxnSpPr/>
          <p:nvPr/>
        </p:nvCxnSpPr>
        <p:spPr>
          <a:xfrm>
            <a:off x="6320764" y="6419428"/>
            <a:ext cx="1667819" cy="1403739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73" name="Google Shape;173;p27"/>
          <p:cNvCxnSpPr/>
          <p:nvPr/>
        </p:nvCxnSpPr>
        <p:spPr>
          <a:xfrm flipH="1">
            <a:off x="4483453" y="6419641"/>
            <a:ext cx="1758600" cy="1402263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74" name="Google Shape;174;p27"/>
          <p:cNvSpPr txBox="1"/>
          <p:nvPr/>
        </p:nvSpPr>
        <p:spPr>
          <a:xfrm>
            <a:off x="976144" y="2513943"/>
            <a:ext cx="11404832" cy="322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r>
              <a:rPr lang="en-US" sz="32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Le shell possède un double rôle 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699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920"/>
              <a:buFont typeface="Arial"/>
              <a:buChar char="●"/>
            </a:pPr>
            <a:r>
              <a:rPr lang="en-US" sz="32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Un interpréteur de commandes.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699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1920"/>
              <a:buFont typeface="Arial"/>
              <a:buChar char="●"/>
            </a:pPr>
            <a:r>
              <a:rPr lang="en-US" sz="32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Un langage de programmation script.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14141"/>
              </a:buClr>
              <a:buSzPts val="3600"/>
              <a:buFont typeface="Palatino"/>
              <a:buNone/>
            </a:pPr>
            <a:r>
              <a:rPr lang="en-US"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en-US"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Shell : Interpréteur de commandes</a:t>
            </a:r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1"/>
          </p:nvPr>
        </p:nvSpPr>
        <p:spPr>
          <a:xfrm>
            <a:off x="508000" y="2479035"/>
            <a:ext cx="11988800" cy="6873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46404" lvl="0" indent="-4464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2"/>
              <a:buChar char="●"/>
            </a:pPr>
            <a:r>
              <a:rPr lang="en-US" sz="3420"/>
              <a:t>Shell interprète des commandes, des programmes ou des fichier exécutables.</a:t>
            </a:r>
            <a:endParaRPr/>
          </a:p>
          <a:p>
            <a:pPr marL="446404" lvl="0" indent="-44640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052"/>
              <a:buChar char="●"/>
            </a:pPr>
            <a:r>
              <a:rPr lang="en-US" sz="3420"/>
              <a:t>Il assure : </a:t>
            </a:r>
            <a:endParaRPr/>
          </a:p>
          <a:p>
            <a:pPr marL="892809" lvl="1" indent="-44640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052"/>
              <a:buChar char="●"/>
            </a:pPr>
            <a:r>
              <a:rPr lang="en-US" sz="3420"/>
              <a:t>Affichage de l'invite de commande ou prompt ( $ ) d'attente de lecture au clavier. </a:t>
            </a:r>
            <a:endParaRPr/>
          </a:p>
          <a:p>
            <a:pPr marL="892809" lvl="1" indent="-44640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052"/>
              <a:buChar char="●"/>
            </a:pPr>
            <a:r>
              <a:rPr lang="en-US" sz="3420"/>
              <a:t>Lecture d'une commande (validée par Return ou Entrée). </a:t>
            </a:r>
            <a:endParaRPr/>
          </a:p>
          <a:p>
            <a:pPr marL="892809" lvl="1" indent="-44640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052"/>
              <a:buChar char="●"/>
            </a:pPr>
            <a:r>
              <a:rPr lang="en-US" sz="3420"/>
              <a:t>Analyse syntaxique (découpage en mot). </a:t>
            </a:r>
            <a:endParaRPr/>
          </a:p>
          <a:p>
            <a:pPr marL="892809" lvl="1" indent="-44640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052"/>
              <a:buChar char="●"/>
            </a:pPr>
            <a:r>
              <a:rPr lang="en-US" sz="3420"/>
              <a:t>Interprétation des caractères spéciaux. </a:t>
            </a:r>
            <a:endParaRPr/>
          </a:p>
          <a:p>
            <a:pPr marL="892809" lvl="1" indent="-44640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052"/>
              <a:buChar char="●"/>
            </a:pPr>
            <a:r>
              <a:rPr lang="en-US" sz="3420"/>
              <a:t>Exécution de la commande et retour au début.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en-US"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Shell : Langage de programmation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body" idx="1"/>
          </p:nvPr>
        </p:nvSpPr>
        <p:spPr>
          <a:xfrm>
            <a:off x="508000" y="2479035"/>
            <a:ext cx="12325065" cy="6873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46990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Shell fournit à l'utilisateur un langage de programmation interprété.</a:t>
            </a:r>
            <a:endParaRPr/>
          </a:p>
          <a:p>
            <a:pPr marL="469900" lvl="0" indent="-4699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160"/>
              <a:buChar char="●"/>
            </a:pPr>
            <a:r>
              <a:rPr lang="en-US"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Il comporte :</a:t>
            </a:r>
            <a:endParaRPr/>
          </a:p>
          <a:p>
            <a:pPr marL="939800" lvl="1" indent="-4699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160"/>
              <a:buChar char="●"/>
            </a:pPr>
            <a:r>
              <a:rPr lang="en-US"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les notions de variable, d’opérateur arithmétique, de structure de contrôle, de fonction, des opérateurs spécifiques (</a:t>
            </a:r>
            <a:r>
              <a:rPr lang="en-US"/>
              <a:t>; </a:t>
            </a:r>
            <a:r>
              <a:rPr lang="en-US"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|).</a:t>
            </a:r>
            <a:br>
              <a:rPr lang="en-US">
                <a:latin typeface="Verdana"/>
                <a:ea typeface="Verdana"/>
                <a:cs typeface="Verdana"/>
                <a:sym typeface="Verdana"/>
              </a:rPr>
            </a:b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6860"/>
              <a:buFont typeface="Bodoni"/>
              <a:buNone/>
            </a:pPr>
            <a:r>
              <a:rPr lang="en-US" sz="6860"/>
              <a:t>Différents Shell &amp; Fonctionnalités </a:t>
            </a:r>
            <a:br>
              <a:rPr lang="en-US" sz="1176"/>
            </a:br>
            <a:endParaRPr sz="1176"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508000" y="2479035"/>
            <a:ext cx="11988800" cy="639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10000"/>
          </a:bodyPr>
          <a:lstStyle/>
          <a:p>
            <a:pPr marL="408812" lvl="0" indent="-40881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"/>
              <a:buChar char="●"/>
            </a:pPr>
            <a:r>
              <a:rPr lang="en-US" sz="2784"/>
              <a:t>Il existe plusieurs Shells, la commande « </a:t>
            </a:r>
            <a:r>
              <a:rPr lang="en-US" i="1"/>
              <a:t>Cat /etc/shells »</a:t>
            </a:r>
            <a:r>
              <a:rPr lang="en-US" sz="2784"/>
              <a:t> liste ces Shells</a:t>
            </a:r>
            <a:endParaRPr/>
          </a:p>
          <a:p>
            <a:pPr marL="408812" lvl="0" indent="-408812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670"/>
              <a:buChar char="●"/>
            </a:pPr>
            <a:r>
              <a:rPr lang="en-US" sz="2784"/>
              <a:t>Parmi les plus courants :</a:t>
            </a:r>
            <a:endParaRPr/>
          </a:p>
          <a:p>
            <a:pPr marL="1226438" lvl="2" indent="-408812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670"/>
              <a:buChar char="●"/>
            </a:pPr>
            <a:r>
              <a:rPr lang="en-US" sz="2784"/>
              <a:t>Bourne Shell (« /bin/sh ») : le Shell par défaut sous Linux </a:t>
            </a:r>
            <a:endParaRPr/>
          </a:p>
          <a:p>
            <a:pPr marL="1226438" lvl="2" indent="-408812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670"/>
              <a:buChar char="●"/>
            </a:pPr>
            <a:r>
              <a:rPr lang="en-US" sz="2784"/>
              <a:t>Korn Shell (« /bin/ksh ») pour lequel deux versions majeurs sont aujourd'hui couramment utilisées (ksh 88 et ksh 93) ;</a:t>
            </a:r>
            <a:endParaRPr/>
          </a:p>
          <a:p>
            <a:pPr marL="1226438" lvl="2" indent="-408812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670"/>
              <a:buChar char="●"/>
            </a:pPr>
            <a:r>
              <a:rPr lang="en-US" sz="2784"/>
              <a:t>cShell (« /bin/csh ») pour les utilisateurs préférant un langage apparenté au « C » ;</a:t>
            </a:r>
            <a:endParaRPr/>
          </a:p>
          <a:p>
            <a:pPr marL="1226438" lvl="2" indent="-408812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670"/>
              <a:buChar char="●"/>
            </a:pPr>
            <a:r>
              <a:rPr lang="en-US" sz="2784"/>
              <a:t>Job Shell (« /bin/jsh ») ;</a:t>
            </a:r>
            <a:endParaRPr/>
          </a:p>
          <a:p>
            <a:pPr marL="1226438" lvl="2" indent="-408812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670"/>
              <a:buChar char="●"/>
            </a:pPr>
            <a:r>
              <a:rPr lang="en-US" sz="2784"/>
              <a:t>tcShell amélioré (« /bin/tcsh ») améliorant le cShell tout en lui restant compatible 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en-US"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Différents Shell &amp; Fonctionnalités</a:t>
            </a:r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60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469900" lvl="0" indent="-469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Chaque utilisateur possède un shell par défaut, qui sera lancé à l’ouverture d'une invite de commande.</a:t>
            </a:r>
            <a:endParaRPr/>
          </a:p>
          <a:p>
            <a:pPr marL="469900" lvl="0" indent="-4699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160"/>
              <a:buChar char="●"/>
            </a:pPr>
            <a:r>
              <a:rPr lang="en-US"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Deux modes d’utilisation du Shell : </a:t>
            </a:r>
            <a:endParaRPr/>
          </a:p>
          <a:p>
            <a:pPr marL="939800" lvl="1" indent="-4699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160"/>
              <a:buChar char="●"/>
            </a:pPr>
            <a:r>
              <a:rPr lang="en-US" b="1" u="sng">
                <a:solidFill>
                  <a:srgbClr val="011993"/>
                </a:solidFill>
              </a:rPr>
              <a:t>Interactif</a:t>
            </a:r>
            <a:r>
              <a:rPr lang="en-US" b="1"/>
              <a:t> </a:t>
            </a:r>
            <a:r>
              <a:rPr lang="en-US"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: l’utilisateur saisit et exécute ses lignes de commandes une par une dans un terminal ;</a:t>
            </a:r>
            <a:endParaRPr/>
          </a:p>
          <a:p>
            <a:pPr marL="939800" lvl="1" indent="-4699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160"/>
              <a:buChar char="●"/>
            </a:pPr>
            <a:r>
              <a:rPr lang="en-US" b="1" u="sng">
                <a:solidFill>
                  <a:srgbClr val="011993"/>
                </a:solidFill>
              </a:rPr>
              <a:t>Non interactif</a:t>
            </a:r>
            <a:r>
              <a:rPr lang="en-US"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 : Shell interprète un ensemble de commandes à partir d’un fichier appelé shell script.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en-US"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Commandes Shell </a:t>
            </a:r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61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10000"/>
          </a:bodyPr>
          <a:lstStyle/>
          <a:p>
            <a:pPr marL="399415" lvl="0" indent="-39941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US" sz="3060"/>
              <a:t>Une ligne de commande est une chaîne de caractère constituée d'une commande ainsi que des arguments (paramètres) optionnels.</a:t>
            </a:r>
            <a:endParaRPr/>
          </a:p>
          <a:p>
            <a:pPr marL="399415" lvl="0" indent="-399415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36"/>
              <a:buChar char="●"/>
            </a:pPr>
            <a:r>
              <a:rPr lang="en-US" sz="3060"/>
              <a:t>Les commandes linux ont la syntaxe générale suivante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3060"/>
              <a:t>:</a:t>
            </a:r>
            <a:endParaRPr/>
          </a:p>
          <a:p>
            <a:pPr marL="1198245" lvl="2" indent="-399414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36"/>
              <a:buChar char="●"/>
            </a:pPr>
            <a:r>
              <a:rPr lang="en-US" sz="3060" b="1" i="1">
                <a:solidFill>
                  <a:srgbClr val="011993"/>
                </a:solidFill>
              </a:rPr>
              <a:t>Commande [Options] [Argument]</a:t>
            </a:r>
            <a:endParaRPr/>
          </a:p>
          <a:p>
            <a:pPr marL="399415" lvl="0" indent="-399415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-US" b="1" i="1">
                <a:solidFill>
                  <a:srgbClr val="011993"/>
                </a:solidFill>
              </a:rPr>
              <a:t>Commande</a:t>
            </a:r>
            <a:r>
              <a:rPr lang="en-US" b="1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3060"/>
              <a:t>est le nom d'une commande interne ou un programme exécutable.</a:t>
            </a:r>
            <a:endParaRPr/>
          </a:p>
          <a:p>
            <a:pPr marL="399415" lvl="0" indent="-399415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-US" b="1" i="1">
                <a:solidFill>
                  <a:srgbClr val="011993"/>
                </a:solidFill>
              </a:rPr>
              <a:t>Options</a:t>
            </a:r>
            <a:r>
              <a:rPr lang="en-US" b="1"/>
              <a:t> : </a:t>
            </a:r>
            <a:r>
              <a:rPr lang="en-US" sz="3060"/>
              <a:t>la plupart des commandes possèdent des options facultatives qui en modifient le comportement.</a:t>
            </a:r>
            <a:endParaRPr/>
          </a:p>
          <a:p>
            <a:pPr marL="399415" lvl="0" indent="-399415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-US" b="1" i="1">
                <a:solidFill>
                  <a:srgbClr val="011993"/>
                </a:solidFill>
              </a:rPr>
              <a:t>Arguments/Paramètres</a:t>
            </a:r>
            <a:r>
              <a:rPr lang="en-US" sz="3060"/>
              <a:t> sont les données d'entrées à la commande.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en-US"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Commandes Shell </a:t>
            </a:r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61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418211" lvl="0" indent="-41821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2"/>
              <a:buChar char="●"/>
            </a:pPr>
            <a:r>
              <a:rPr lang="en-US" sz="3204"/>
              <a:t>Le shell distingue deux sortes de commandes : Commandes internes / Commandes externes. </a:t>
            </a:r>
            <a:endParaRPr/>
          </a:p>
          <a:p>
            <a:pPr marL="836422" lvl="1" indent="-418211" algn="just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20"/>
              <a:buChar char="●"/>
            </a:pPr>
            <a:r>
              <a:rPr lang="en-US" b="1" u="sng">
                <a:solidFill>
                  <a:srgbClr val="011993"/>
                </a:solidFill>
              </a:rPr>
              <a:t>Commande interne</a:t>
            </a:r>
            <a:r>
              <a:rPr lang="en-US" sz="3204"/>
              <a:t> : Commande dont le code est implanté au sein de  l’interpréteur de commande. </a:t>
            </a:r>
            <a:endParaRPr/>
          </a:p>
          <a:p>
            <a:pPr marL="1254633" lvl="2" indent="-418211" algn="just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22"/>
              <a:buChar char="●"/>
            </a:pPr>
            <a:r>
              <a:rPr lang="en-US" sz="3204"/>
              <a:t>Exemples de commandes internes : cd , echo , pwd</a:t>
            </a:r>
            <a:endParaRPr/>
          </a:p>
          <a:p>
            <a:pPr marL="836422" lvl="1" indent="-418211" algn="just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20"/>
              <a:buChar char="●"/>
            </a:pPr>
            <a:r>
              <a:rPr lang="en-US" b="1" u="sng">
                <a:solidFill>
                  <a:srgbClr val="011993"/>
                </a:solidFill>
              </a:rPr>
              <a:t>Commande externe</a:t>
            </a:r>
            <a:r>
              <a:rPr lang="en-US" sz="3204"/>
              <a:t> : Commande dont le code se trouve dans un fichier.</a:t>
            </a:r>
            <a:endParaRPr/>
          </a:p>
          <a:p>
            <a:pPr marL="1254633" lvl="2" indent="-418211" algn="just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22"/>
              <a:buChar char="●"/>
            </a:pPr>
            <a:r>
              <a:rPr lang="en-US" sz="3204"/>
              <a:t>La localisation du code d'une commande externe doit être connue du shell pour qu'il puisse exécuter cette commande.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6719"/>
              <a:buFont typeface="Bodoni"/>
              <a:buNone/>
            </a:pPr>
            <a:r>
              <a:rPr lang="en-US" sz="6719"/>
              <a:t>Commandes Shell : Utilitaires d’aide </a:t>
            </a:r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61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69900" lvl="0" indent="-3327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endParaRPr/>
          </a:p>
          <a:p>
            <a:pPr marL="469900" lvl="0" indent="-4699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160"/>
              <a:buChar char="●"/>
            </a:pPr>
            <a:r>
              <a:rPr lang="en-US"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Il existe une multitude de commandes sous linux. Il est difficile de se rappeler de l’intégralité de ces dernières. 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marL="469900" lvl="0" indent="-4699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160"/>
              <a:buChar char="●"/>
            </a:pPr>
            <a:r>
              <a:rPr lang="en-US"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 Un ensemble d’utilitaires d’aide ont été mis à la disposition des utilisateurs pour faciliter la manipulation de cet environnement.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en-US"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Objectifs du module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469900" lvl="0" indent="-469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 sz="3600" b="0" i="0" u="none" strike="noStrike" cap="none" dirty="0" err="1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Maitriser</a:t>
            </a:r>
            <a:r>
              <a:rPr lang="en-US" sz="36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 les concepts de base </a:t>
            </a:r>
            <a:r>
              <a:rPr lang="en-US" sz="3600" b="0" i="0" u="none" strike="noStrike" cap="none" dirty="0" err="1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liés</a:t>
            </a:r>
            <a:r>
              <a:rPr lang="en-US" sz="36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 à un </a:t>
            </a:r>
            <a:r>
              <a:rPr lang="en-US" dirty="0"/>
              <a:t>script</a:t>
            </a:r>
            <a:r>
              <a:rPr lang="en-US" sz="36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 shell.</a:t>
            </a:r>
            <a:endParaRPr dirty="0"/>
          </a:p>
          <a:p>
            <a:pPr marL="469900" lvl="0" indent="-4699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160"/>
              <a:buChar char="●"/>
            </a:pPr>
            <a:r>
              <a:rPr lang="en-US" sz="3600" b="0" i="0" u="none" strike="noStrike" cap="none" dirty="0" err="1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Maitriser</a:t>
            </a:r>
            <a:r>
              <a:rPr lang="en-US" sz="36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 les </a:t>
            </a:r>
            <a:r>
              <a:rPr lang="en-US" sz="3600" b="0" i="0" u="none" strike="noStrike" cap="none" dirty="0" err="1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différentes</a:t>
            </a:r>
            <a:r>
              <a:rPr lang="en-US" sz="36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 instructions </a:t>
            </a:r>
            <a:r>
              <a:rPr lang="en-US" sz="3600" b="0" i="0" u="none" strike="noStrike" cap="none" dirty="0" err="1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utilisables</a:t>
            </a:r>
            <a:r>
              <a:rPr lang="en-US" sz="36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 dans un script shell.</a:t>
            </a:r>
            <a:endParaRPr dirty="0"/>
          </a:p>
          <a:p>
            <a:pPr marL="469900" lvl="0" indent="-4699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160"/>
              <a:buChar char="●"/>
            </a:pPr>
            <a:r>
              <a:rPr lang="en-US" sz="3600" b="0" i="0" u="none" strike="noStrike" cap="none" dirty="0" err="1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Ecrire</a:t>
            </a:r>
            <a:r>
              <a:rPr lang="en-US" sz="36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 des scripts simples </a:t>
            </a:r>
            <a:r>
              <a:rPr lang="en-US" sz="3600" b="0" i="0" u="none" strike="noStrike" cap="none" dirty="0" err="1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d'exploitation</a:t>
            </a:r>
            <a:r>
              <a:rPr lang="en-US" sz="36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 Unix/Linux.</a:t>
            </a:r>
            <a:endParaRPr sz="1200" dirty="0">
              <a:latin typeface="Times"/>
              <a:ea typeface="Times"/>
              <a:cs typeface="Times"/>
              <a:sym typeface="Times"/>
            </a:endParaRPr>
          </a:p>
          <a:p>
            <a:pPr marL="469900" lvl="0" indent="-4699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160"/>
              <a:buChar char="●"/>
            </a:pPr>
            <a:r>
              <a:rPr lang="en-US" sz="3600" b="0" i="0" u="none" strike="noStrike" cap="none" dirty="0" err="1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Ecrire</a:t>
            </a:r>
            <a:r>
              <a:rPr lang="en-US" sz="36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 des scripts complexes </a:t>
            </a:r>
            <a:r>
              <a:rPr lang="en-US" sz="3600" b="0" i="0" u="none" strike="noStrike" cap="none" dirty="0" err="1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d’administration</a:t>
            </a:r>
            <a:r>
              <a:rPr lang="en-US" sz="36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lang="en-US" sz="3600" b="0" i="0" u="none" strike="noStrike" cap="none" dirty="0" err="1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en</a:t>
            </a:r>
            <a:r>
              <a:rPr lang="en-US" sz="36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lang="en-US" sz="3600" b="0" i="0" u="none" strike="noStrike" cap="none" dirty="0" err="1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utilisant</a:t>
            </a:r>
            <a:r>
              <a:rPr lang="en-US" sz="36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 les </a:t>
            </a:r>
            <a:r>
              <a:rPr lang="en-US" sz="3600" b="0" i="0" u="none" strike="noStrike" cap="none" dirty="0" err="1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boucles</a:t>
            </a:r>
            <a:r>
              <a:rPr lang="en-US" sz="36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, menus et </a:t>
            </a:r>
            <a:r>
              <a:rPr lang="en-US" sz="3600" b="0" i="0" u="none" strike="noStrike" cap="none" dirty="0" err="1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outils</a:t>
            </a:r>
            <a:r>
              <a:rPr lang="en-US" sz="36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 externes.</a:t>
            </a:r>
            <a:endParaRPr dirty="0"/>
          </a:p>
          <a:p>
            <a:pPr marL="469900" indent="-469900" algn="just">
              <a:buSzPts val="2160"/>
            </a:pPr>
            <a:r>
              <a:rPr lang="en-US" sz="3600" b="0" i="0" u="none" strike="noStrike" cap="none" dirty="0" err="1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Enrichir</a:t>
            </a:r>
            <a:r>
              <a:rPr lang="en-US" sz="36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 un script shell avec des </a:t>
            </a:r>
            <a:r>
              <a:rPr lang="en-US" sz="3600" b="0" i="0" u="none" strike="noStrike" cap="none" dirty="0" err="1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fonctions</a:t>
            </a:r>
            <a:r>
              <a:rPr lang="en-US" sz="36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 et sous-shell.</a:t>
            </a:r>
            <a:r>
              <a:rPr lang="en-US" dirty="0"/>
              <a:t> 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6719"/>
              <a:buFont typeface="Bodoni"/>
              <a:buNone/>
            </a:pPr>
            <a:r>
              <a:rPr lang="en-US" sz="6719"/>
              <a:t>Commandes Shell : Utilitaires d’aide </a:t>
            </a:r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61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554E"/>
              </a:buClr>
              <a:buSzPts val="3400"/>
              <a:buFont typeface="Palatino"/>
              <a:buNone/>
            </a:pPr>
            <a:r>
              <a:rPr lang="en-US" sz="3400" b="1" i="1">
                <a:solidFill>
                  <a:srgbClr val="AD554E"/>
                </a:solidFill>
              </a:rPr>
              <a:t>Pages manuelles (Man) </a:t>
            </a:r>
            <a:endParaRPr>
              <a:solidFill>
                <a:srgbClr val="000000"/>
              </a:solidFill>
            </a:endParaRPr>
          </a:p>
          <a:p>
            <a:pPr marL="652638" lvl="0" indent="-652638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SzPts val="2040"/>
              <a:buChar char="●"/>
            </a:pPr>
            <a:r>
              <a:rPr lang="en-US" b="0" i="0">
                <a:solidFill>
                  <a:srgbClr val="414141"/>
                </a:solidFill>
              </a:rPr>
              <a:t>La commande « man » permet de fournir une page manuelle d’une commande envoyé en argument. </a:t>
            </a:r>
            <a:endParaRPr/>
          </a:p>
        </p:txBody>
      </p:sp>
      <p:pic>
        <p:nvPicPr>
          <p:cNvPr id="223" name="Google Shape;223;p35" descr="Capture d’écran 2021-01-28 à 1.34.49 PM.png"/>
          <p:cNvPicPr preferRelativeResize="0"/>
          <p:nvPr/>
        </p:nvPicPr>
        <p:blipFill rotWithShape="1">
          <a:blip r:embed="rId3">
            <a:alphaModFix/>
          </a:blip>
          <a:srcRect l="1623"/>
          <a:stretch/>
        </p:blipFill>
        <p:spPr>
          <a:xfrm>
            <a:off x="2391407" y="5220288"/>
            <a:ext cx="8815488" cy="3864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6719"/>
              <a:buFont typeface="Bodoni"/>
              <a:buNone/>
            </a:pPr>
            <a:r>
              <a:rPr lang="en-US" sz="6719"/>
              <a:t>Commandes Shell : Utilitaires d’aide </a:t>
            </a:r>
            <a:endParaRPr/>
          </a:p>
        </p:txBody>
      </p:sp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61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554E"/>
              </a:buClr>
              <a:buSzPts val="3500"/>
              <a:buFont typeface="Palatino"/>
              <a:buNone/>
            </a:pPr>
            <a:r>
              <a:rPr lang="en-US" sz="3500" b="1" i="1">
                <a:solidFill>
                  <a:srgbClr val="AD554E"/>
                </a:solidFill>
              </a:rPr>
              <a:t>Pages infos (info) </a:t>
            </a:r>
            <a:endParaRPr>
              <a:solidFill>
                <a:srgbClr val="000000"/>
              </a:solidFill>
            </a:endParaRPr>
          </a:p>
          <a:p>
            <a:pPr marL="469900" lvl="0" indent="-469900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SzPts val="2100"/>
              <a:buChar char="●"/>
            </a:pPr>
            <a:r>
              <a:rPr lang="en-US" sz="3500"/>
              <a:t>La commande « info » permet de fournir une page info d’une commande envoyé en argument. </a:t>
            </a:r>
            <a:endParaRPr/>
          </a:p>
        </p:txBody>
      </p:sp>
      <p:pic>
        <p:nvPicPr>
          <p:cNvPr id="230" name="Google Shape;230;p36" descr="Capture d’écran 2021-01-28 à 1.43.12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2835" y="5420340"/>
            <a:ext cx="8763704" cy="3776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6719"/>
              <a:buFont typeface="Bodoni"/>
              <a:buNone/>
            </a:pPr>
            <a:r>
              <a:rPr lang="en-US" sz="6719"/>
              <a:t>Commandes Shell : Utilitaires d’aide </a:t>
            </a:r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608547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554E"/>
              </a:buClr>
              <a:buSzPts val="3500"/>
              <a:buFont typeface="Palatino"/>
              <a:buNone/>
            </a:pPr>
            <a:r>
              <a:rPr lang="en-US" sz="3500" b="1" i="1">
                <a:solidFill>
                  <a:srgbClr val="AD554E"/>
                </a:solidFill>
              </a:rPr>
              <a:t>Commande (apropos)</a:t>
            </a:r>
            <a:endParaRPr>
              <a:solidFill>
                <a:srgbClr val="000000"/>
              </a:solidFill>
            </a:endParaRPr>
          </a:p>
          <a:p>
            <a:pPr marL="469900" lvl="0" indent="-469900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SzPts val="2100"/>
              <a:buChar char="●"/>
            </a:pPr>
            <a:r>
              <a:rPr lang="en-US" sz="3500"/>
              <a:t>La commande « apropos » est une commande POSIX qui permet de lister les manuels dont la  description comprend les mots passés en arguments. </a:t>
            </a:r>
            <a:endParaRPr/>
          </a:p>
        </p:txBody>
      </p:sp>
      <p:pic>
        <p:nvPicPr>
          <p:cNvPr id="237" name="Google Shape;237;p37" descr="Capture d’écran 2021-01-28 à 1.45.53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0528" y="5850101"/>
            <a:ext cx="8043744" cy="323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6719"/>
              <a:buFont typeface="Bodoni"/>
              <a:buNone/>
            </a:pPr>
            <a:r>
              <a:rPr lang="en-US" sz="6719"/>
              <a:t>Commandes Shell : Utilitaires d’aide </a:t>
            </a:r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61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332844" lvl="0" indent="-33284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2500" b="1" i="1">
                <a:solidFill>
                  <a:srgbClr val="AD554E"/>
                </a:solidFill>
              </a:rPr>
              <a:t>date</a:t>
            </a:r>
            <a:r>
              <a:rPr lang="en-US" sz="2700" b="0" i="0">
                <a:solidFill>
                  <a:srgbClr val="414141"/>
                </a:solidFill>
              </a:rPr>
              <a:t> : affiche la date, </a:t>
            </a:r>
            <a:endParaRPr sz="2700"/>
          </a:p>
          <a:p>
            <a:pPr marL="332844" lvl="0" indent="-332844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500"/>
              <a:buChar char="●"/>
            </a:pPr>
            <a:r>
              <a:rPr lang="en-US" sz="2500" b="1" i="1">
                <a:solidFill>
                  <a:srgbClr val="AD554E"/>
                </a:solidFill>
              </a:rPr>
              <a:t>cal</a:t>
            </a:r>
            <a:r>
              <a:rPr lang="en-US" sz="2700" b="0" i="0">
                <a:solidFill>
                  <a:srgbClr val="414141"/>
                </a:solidFill>
              </a:rPr>
              <a:t> : affiche le calendrier, </a:t>
            </a:r>
            <a:endParaRPr sz="2700"/>
          </a:p>
          <a:p>
            <a:pPr marL="332844" lvl="0" indent="-332844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500"/>
              <a:buChar char="●"/>
            </a:pPr>
            <a:r>
              <a:rPr lang="en-US" sz="2500" b="1" i="1">
                <a:solidFill>
                  <a:srgbClr val="AD554E"/>
                </a:solidFill>
              </a:rPr>
              <a:t>who</a:t>
            </a:r>
            <a:r>
              <a:rPr lang="en-US" sz="2700" b="0" i="0">
                <a:solidFill>
                  <a:srgbClr val="414141"/>
                </a:solidFill>
              </a:rPr>
              <a:t> : affiche les utilisateurs connectés, </a:t>
            </a:r>
            <a:endParaRPr sz="2700"/>
          </a:p>
          <a:p>
            <a:pPr marL="332844" lvl="0" indent="-332844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500"/>
              <a:buChar char="●"/>
            </a:pPr>
            <a:r>
              <a:rPr lang="en-US" sz="2500" b="1" i="1">
                <a:solidFill>
                  <a:srgbClr val="AD554E"/>
                </a:solidFill>
              </a:rPr>
              <a:t>whoami</a:t>
            </a:r>
            <a:r>
              <a:rPr lang="en-US" sz="2700" b="0" i="0">
                <a:solidFill>
                  <a:srgbClr val="414141"/>
                </a:solidFill>
              </a:rPr>
              <a:t> : affiche votre nom d'utilisateur, </a:t>
            </a:r>
            <a:endParaRPr sz="2700"/>
          </a:p>
          <a:p>
            <a:pPr marL="332844" lvl="0" indent="-332844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500"/>
              <a:buChar char="●"/>
            </a:pPr>
            <a:r>
              <a:rPr lang="en-US" sz="2500" b="1" i="1">
                <a:solidFill>
                  <a:srgbClr val="AD554E"/>
                </a:solidFill>
              </a:rPr>
              <a:t>uname -a </a:t>
            </a:r>
            <a:r>
              <a:rPr lang="en-US" sz="2700" b="0" i="0">
                <a:solidFill>
                  <a:srgbClr val="414141"/>
                </a:solidFill>
              </a:rPr>
              <a:t>: affiche toutes les informations sur le système, </a:t>
            </a:r>
            <a:endParaRPr sz="2700"/>
          </a:p>
          <a:p>
            <a:pPr marL="332844" lvl="0" indent="-332844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500"/>
              <a:buChar char="●"/>
            </a:pPr>
            <a:r>
              <a:rPr lang="en-US" sz="2500" b="1" i="1">
                <a:solidFill>
                  <a:srgbClr val="AD554E"/>
                </a:solidFill>
              </a:rPr>
              <a:t>whatis</a:t>
            </a:r>
            <a:r>
              <a:rPr lang="en-US" sz="2700" b="0" i="0">
                <a:solidFill>
                  <a:srgbClr val="414141"/>
                </a:solidFill>
              </a:rPr>
              <a:t> : affiche une description de la commande, </a:t>
            </a:r>
            <a:endParaRPr sz="2700"/>
          </a:p>
          <a:p>
            <a:pPr marL="332844" lvl="0" indent="-332844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500"/>
              <a:buChar char="●"/>
            </a:pPr>
            <a:r>
              <a:rPr lang="en-US" sz="2500" b="1" i="1">
                <a:solidFill>
                  <a:srgbClr val="AD554E"/>
                </a:solidFill>
              </a:rPr>
              <a:t>hostname</a:t>
            </a:r>
            <a:r>
              <a:rPr lang="en-US" sz="2700" b="0" i="0">
                <a:solidFill>
                  <a:srgbClr val="414141"/>
                </a:solidFill>
              </a:rPr>
              <a:t>: afficher le nom de la machine, </a:t>
            </a:r>
            <a:endParaRPr sz="2700"/>
          </a:p>
          <a:p>
            <a:pPr marL="332844" lvl="0" indent="-332844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500"/>
              <a:buChar char="●"/>
            </a:pPr>
            <a:r>
              <a:rPr lang="en-US" sz="2500" b="1" i="1">
                <a:solidFill>
                  <a:srgbClr val="AD554E"/>
                </a:solidFill>
              </a:rPr>
              <a:t>halt ou shutdown -h now ou init 0</a:t>
            </a:r>
            <a:r>
              <a:rPr lang="en-US" sz="2700" b="0" i="0">
                <a:solidFill>
                  <a:srgbClr val="414141"/>
                </a:solidFill>
              </a:rPr>
              <a:t>: éteindre l’ordinateur,</a:t>
            </a:r>
            <a:endParaRPr sz="2700"/>
          </a:p>
          <a:p>
            <a:pPr marL="332844" lvl="0" indent="-332844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500"/>
              <a:buChar char="●"/>
            </a:pPr>
            <a:r>
              <a:rPr lang="en-US" sz="2500" b="1" i="1">
                <a:solidFill>
                  <a:srgbClr val="AD554E"/>
                </a:solidFill>
              </a:rPr>
              <a:t>reboot ou shutdown -r now ou init 6:</a:t>
            </a:r>
            <a:r>
              <a:rPr lang="en-US" sz="2700" b="0" i="0">
                <a:solidFill>
                  <a:srgbClr val="414141"/>
                </a:solidFill>
              </a:rPr>
              <a:t> rebooter l’ordinateur,</a:t>
            </a:r>
            <a:endParaRPr sz="2700"/>
          </a:p>
          <a:p>
            <a:pPr marL="332844" lvl="0" indent="-332844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500"/>
              <a:buChar char="●"/>
            </a:pPr>
            <a:r>
              <a:rPr lang="en-US" sz="2500" b="1" i="1">
                <a:solidFill>
                  <a:srgbClr val="AD554E"/>
                </a:solidFill>
              </a:rPr>
              <a:t>lsb_release –d</a:t>
            </a:r>
            <a:r>
              <a:rPr lang="en-US" sz="2700" b="0" i="0">
                <a:solidFill>
                  <a:srgbClr val="414141"/>
                </a:solidFill>
              </a:rPr>
              <a:t> : afficher le nom de la distribution.</a:t>
            </a:r>
            <a:endParaRPr/>
          </a:p>
        </p:txBody>
      </p:sp>
      <p:sp>
        <p:nvSpPr>
          <p:cNvPr id="244" name="Google Shape;244;p38"/>
          <p:cNvSpPr txBox="1">
            <a:spLocks noGrp="1"/>
          </p:cNvSpPr>
          <p:nvPr>
            <p:ph type="sldNum" idx="12"/>
          </p:nvPr>
        </p:nvSpPr>
        <p:spPr>
          <a:xfrm>
            <a:off x="6324598" y="9258300"/>
            <a:ext cx="342901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</a:pPr>
            <a:fld id="{00000000-1234-1234-1234-123412341234}" type="slidenum">
              <a:rPr lang="en-US" sz="1800">
                <a:solidFill>
                  <a:srgbClr val="4C4946"/>
                </a:solidFill>
              </a:r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2170182" cy="137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4410"/>
              <a:buFont typeface="Bodoni"/>
              <a:buNone/>
            </a:pPr>
            <a:r>
              <a:rPr lang="en-US" sz="4410"/>
              <a:t>Commandes Shell : Manipulation des fichiers et des répertoires  </a:t>
            </a:r>
            <a:endParaRPr/>
          </a:p>
        </p:txBody>
      </p:sp>
      <p:sp>
        <p:nvSpPr>
          <p:cNvPr id="250" name="Google Shape;250;p39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61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554E"/>
              </a:buClr>
              <a:buSzPts val="3008"/>
              <a:buFont typeface="Palatino"/>
              <a:buNone/>
            </a:pPr>
            <a:r>
              <a:rPr lang="en-US" sz="3008"/>
              <a:t>Commande</a:t>
            </a:r>
            <a:r>
              <a:rPr lang="en-US" sz="2949" b="1" i="1" u="sng">
                <a:solidFill>
                  <a:srgbClr val="AD554E"/>
                </a:solidFill>
              </a:rPr>
              <a:t> (cd) </a:t>
            </a:r>
            <a:endParaRPr/>
          </a:p>
          <a:p>
            <a:pPr marL="277240" lvl="0" indent="-27724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699"/>
              <a:buChar char="●"/>
            </a:pPr>
            <a:r>
              <a:rPr lang="en-US" sz="2832"/>
              <a:t>La commande «cd » permet de se déplacer dans l’arborescence. Sans paramètre, elle nous renvoie vers le répertoire personnel de l’utilisateur actuel, sinon au chemin spécifié en argument,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277240" lvl="0" indent="-27724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699"/>
              <a:buChar char="●"/>
            </a:pPr>
            <a:r>
              <a:rPr lang="en-US" sz="2832"/>
              <a:t>Avec les arguments listés ci-dessous, elle permet de :</a:t>
            </a:r>
            <a:endParaRPr/>
          </a:p>
          <a:p>
            <a:pPr marL="554481" lvl="1" indent="-277239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680"/>
              <a:buChar char="●"/>
            </a:pPr>
            <a:r>
              <a:rPr lang="en-US" b="1">
                <a:solidFill>
                  <a:srgbClr val="941100"/>
                </a:solidFill>
              </a:rPr>
              <a:t>.</a:t>
            </a:r>
            <a:r>
              <a:rPr lang="en-US" b="1">
                <a:solidFill>
                  <a:srgbClr val="A5002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>
                <a:latin typeface="Times"/>
                <a:ea typeface="Times"/>
                <a:cs typeface="Times"/>
                <a:sym typeface="Times"/>
              </a:rPr>
              <a:t>: </a:t>
            </a:r>
            <a:r>
              <a:rPr lang="en-US" sz="2832"/>
              <a:t>se déplacer dans le répertoire courant</a:t>
            </a:r>
            <a:endParaRPr/>
          </a:p>
          <a:p>
            <a:pPr marL="554481" lvl="1" indent="-277239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680"/>
              <a:buChar char="●"/>
            </a:pPr>
            <a:r>
              <a:rPr lang="en-US" b="1">
                <a:solidFill>
                  <a:srgbClr val="941100"/>
                </a:solidFill>
              </a:rPr>
              <a:t>..</a:t>
            </a:r>
            <a:r>
              <a:rPr lang="en-US" b="1">
                <a:solidFill>
                  <a:srgbClr val="011993"/>
                </a:solidFill>
              </a:rPr>
              <a:t> </a:t>
            </a:r>
            <a:r>
              <a:rPr lang="en-US">
                <a:latin typeface="Times"/>
                <a:ea typeface="Times"/>
                <a:cs typeface="Times"/>
                <a:sym typeface="Times"/>
              </a:rPr>
              <a:t>: </a:t>
            </a:r>
            <a:r>
              <a:rPr lang="en-US" sz="2832"/>
              <a:t>se déplacer vers le répertoire parent</a:t>
            </a:r>
            <a:endParaRPr/>
          </a:p>
          <a:p>
            <a:pPr marL="554481" lvl="1" indent="-277239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680"/>
              <a:buChar char="●"/>
            </a:pPr>
            <a:r>
              <a:rPr lang="en-US" b="1">
                <a:solidFill>
                  <a:srgbClr val="941100"/>
                </a:solidFill>
              </a:rPr>
              <a:t>- </a:t>
            </a:r>
            <a:r>
              <a:rPr lang="en-US">
                <a:latin typeface="Times"/>
                <a:ea typeface="Times"/>
                <a:cs typeface="Times"/>
                <a:sym typeface="Times"/>
              </a:rPr>
              <a:t>: </a:t>
            </a:r>
            <a:r>
              <a:rPr lang="en-US" sz="2832"/>
              <a:t>se déplacer vers le répertoire précédent</a:t>
            </a:r>
            <a:endParaRPr/>
          </a:p>
          <a:p>
            <a:pPr marL="554481" lvl="1" indent="-277239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680"/>
              <a:buChar char="●"/>
            </a:pPr>
            <a:r>
              <a:rPr lang="en-US" b="1">
                <a:solidFill>
                  <a:srgbClr val="941100"/>
                </a:solidFill>
              </a:rPr>
              <a:t>/</a:t>
            </a:r>
            <a:r>
              <a:rPr lang="en-US" b="1">
                <a:solidFill>
                  <a:srgbClr val="011993"/>
                </a:solidFill>
              </a:rPr>
              <a:t> </a:t>
            </a:r>
            <a:r>
              <a:rPr lang="en-US">
                <a:latin typeface="Times"/>
                <a:ea typeface="Times"/>
                <a:cs typeface="Times"/>
                <a:sym typeface="Times"/>
              </a:rPr>
              <a:t>: </a:t>
            </a:r>
            <a:r>
              <a:rPr lang="en-US" sz="2832"/>
              <a:t>se déplacer vers le répertoire racine</a:t>
            </a:r>
            <a:endParaRPr/>
          </a:p>
          <a:p>
            <a:pPr marL="554481" lvl="1" indent="-277239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680"/>
              <a:buChar char="●"/>
            </a:pPr>
            <a:r>
              <a:rPr lang="en-US" b="1">
                <a:solidFill>
                  <a:srgbClr val="941100"/>
                </a:solidFill>
              </a:rPr>
              <a:t>~ </a:t>
            </a:r>
            <a:r>
              <a:rPr lang="en-US">
                <a:latin typeface="Times"/>
                <a:ea typeface="Times"/>
                <a:cs typeface="Times"/>
                <a:sym typeface="Times"/>
              </a:rPr>
              <a:t>: </a:t>
            </a:r>
            <a:r>
              <a:rPr lang="en-US" sz="2832"/>
              <a:t>se déplacer vers le répertoire personnelle de l’utilisateur courant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2170182" cy="137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4410"/>
              <a:buFont typeface="Bodoni"/>
              <a:buNone/>
            </a:pPr>
            <a:r>
              <a:rPr lang="en-US" sz="4410"/>
              <a:t>Commandes Shell : Manipulation des fichiers et des répertoires  </a:t>
            </a:r>
            <a:endParaRPr/>
          </a:p>
        </p:txBody>
      </p:sp>
      <p:sp>
        <p:nvSpPr>
          <p:cNvPr id="256" name="Google Shape;256;p40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61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554E"/>
              </a:buClr>
              <a:buSzPts val="2652"/>
              <a:buFont typeface="Palatino"/>
              <a:buNone/>
            </a:pPr>
            <a:r>
              <a:rPr lang="en-US" sz="2652" b="1" i="1" u="sng">
                <a:solidFill>
                  <a:srgbClr val="AD554E"/>
                </a:solidFill>
              </a:rPr>
              <a:t>Commande pwd</a:t>
            </a:r>
            <a:endParaRPr/>
          </a:p>
          <a:p>
            <a:pPr marL="239648" lvl="0" indent="-239648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469"/>
              <a:buChar char="●"/>
            </a:pPr>
            <a:r>
              <a:rPr lang="en-US" sz="2448"/>
              <a:t>La commande  « pwd » permet d’afficher le chemin absolu du répertoire courant.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0" lvl="0" indent="0" algn="ctr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AD554E"/>
              </a:buClr>
              <a:buSzPts val="2652"/>
              <a:buFont typeface="Palatino"/>
              <a:buNone/>
            </a:pPr>
            <a:r>
              <a:rPr lang="en-US" sz="2652" b="1" i="1" u="sng">
                <a:solidFill>
                  <a:srgbClr val="AD554E"/>
                </a:solidFill>
              </a:rPr>
              <a:t>Commande ls</a:t>
            </a:r>
            <a:endParaRPr/>
          </a:p>
          <a:p>
            <a:pPr marL="239648" lvl="0" indent="-239648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469"/>
              <a:buChar char="●"/>
            </a:pPr>
            <a:r>
              <a:rPr lang="en-US" sz="2448"/>
              <a:t>Cette commande permet principalement de lister le contenu d’un  répertoire. Nous pouvons lui associer plusieurs options dont les plus évidentes sont : </a:t>
            </a:r>
            <a:endParaRPr>
              <a:solidFill>
                <a:srgbClr val="000000"/>
              </a:solidFill>
            </a:endParaRPr>
          </a:p>
          <a:p>
            <a:pPr marL="559180" lvl="1" indent="-319532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440"/>
              <a:buChar char="●"/>
            </a:pPr>
            <a:r>
              <a:rPr lang="en-US" b="1">
                <a:solidFill>
                  <a:srgbClr val="011993"/>
                </a:solidFill>
              </a:rPr>
              <a:t>-l </a:t>
            </a:r>
            <a:r>
              <a:rPr lang="en-US" sz="2448"/>
              <a:t> : Lister les métadonnées relatives à un fichier ou un répertoire.</a:t>
            </a:r>
            <a:endParaRPr/>
          </a:p>
          <a:p>
            <a:pPr marL="559180" lvl="1" indent="-319532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440"/>
              <a:buChar char="●"/>
            </a:pPr>
            <a:r>
              <a:rPr lang="en-US" b="1">
                <a:solidFill>
                  <a:srgbClr val="011993"/>
                </a:solidFill>
              </a:rPr>
              <a:t>-a</a:t>
            </a:r>
            <a:r>
              <a:rPr lang="en-US" sz="2448"/>
              <a:t> : Afficher tous les fichiers, y compris les fichiers cachés.</a:t>
            </a:r>
            <a:endParaRPr/>
          </a:p>
          <a:p>
            <a:pPr marL="559180" lvl="1" indent="-319532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440"/>
              <a:buChar char="●"/>
            </a:pPr>
            <a:r>
              <a:rPr lang="en-US" b="1">
                <a:solidFill>
                  <a:srgbClr val="011993"/>
                </a:solidFill>
              </a:rPr>
              <a:t>-R </a:t>
            </a:r>
            <a:r>
              <a:rPr lang="en-US" sz="2448"/>
              <a:t>: Pour assurer un affichage récursif (le contenu du répertoire et de ses sous répertoires). </a:t>
            </a:r>
            <a:endParaRPr/>
          </a:p>
          <a:p>
            <a:pPr marL="559180" lvl="1" indent="-319532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469"/>
              <a:buChar char="●"/>
            </a:pPr>
            <a:r>
              <a:rPr lang="en-US" sz="2448"/>
              <a:t>-</a:t>
            </a:r>
            <a:r>
              <a:rPr lang="en-US" b="1">
                <a:solidFill>
                  <a:srgbClr val="011993"/>
                </a:solidFill>
              </a:rPr>
              <a:t>i </a:t>
            </a:r>
            <a:r>
              <a:rPr lang="en-US" sz="2448"/>
              <a:t>: Afficher le numéro d’i-node des fichiers et des répertoires.</a:t>
            </a:r>
            <a:endParaRPr/>
          </a:p>
          <a:p>
            <a:pPr marL="479297" lvl="1" indent="-239648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469"/>
              <a:buChar char="●"/>
            </a:pPr>
            <a:r>
              <a:rPr lang="en-US" sz="2448"/>
              <a:t>-</a:t>
            </a:r>
            <a:r>
              <a:rPr lang="en-US" b="1">
                <a:solidFill>
                  <a:srgbClr val="011993"/>
                </a:solidFill>
              </a:rPr>
              <a:t>d </a:t>
            </a:r>
            <a:r>
              <a:rPr lang="en-US" sz="2448"/>
              <a:t>: Afficher les informations d’un dossier.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2170182" cy="137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4400"/>
              <a:buFont typeface="Bodoni"/>
              <a:buNone/>
            </a:pPr>
            <a:r>
              <a:rPr lang="en-US" sz="4400"/>
              <a:t>Commandes Shell : Manipulation des fichiers et des répertoires  </a:t>
            </a:r>
            <a:endParaRPr/>
          </a:p>
        </p:txBody>
      </p:sp>
      <p:sp>
        <p:nvSpPr>
          <p:cNvPr id="262" name="Google Shape;262;p41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2283800" cy="6984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52"/>
              <a:buNone/>
            </a:pPr>
            <a:r>
              <a:rPr lang="en-US" sz="2400" b="1" i="1" u="sng">
                <a:solidFill>
                  <a:srgbClr val="AD554E"/>
                </a:solidFill>
              </a:rPr>
              <a:t>Commande touch</a:t>
            </a:r>
            <a:endParaRPr sz="2400"/>
          </a:p>
          <a:p>
            <a:pPr marL="244065" lvl="0" indent="-31061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La commande « touch »  permet de créer un ou plusieurs fichiers vides. 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352"/>
              <a:buNone/>
            </a:pPr>
            <a:r>
              <a:rPr lang="en-US" sz="2400" b="1" i="1" u="sng">
                <a:solidFill>
                  <a:srgbClr val="AD554E"/>
                </a:solidFill>
              </a:rPr>
              <a:t>Commande nano</a:t>
            </a:r>
            <a:endParaRPr sz="2400"/>
          </a:p>
          <a:p>
            <a:pPr marL="244065" lvl="0" indent="-31061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La commande « nano » est une commande d’édition de fichier.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352"/>
              <a:buNone/>
            </a:pPr>
            <a:r>
              <a:rPr lang="en-US" sz="2400" b="1" i="1" u="sng">
                <a:solidFill>
                  <a:srgbClr val="AD554E"/>
                </a:solidFill>
              </a:rPr>
              <a:t>Commande vi</a:t>
            </a:r>
            <a:endParaRPr sz="2400"/>
          </a:p>
          <a:p>
            <a:pPr marL="244065" lvl="0" indent="-31061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La commande « vi » est une commande d’édition de fichier. 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352"/>
              <a:buNone/>
            </a:pPr>
            <a:r>
              <a:rPr lang="en-US" sz="2400" b="1" i="1" u="sng">
                <a:solidFill>
                  <a:srgbClr val="AD554E"/>
                </a:solidFill>
              </a:rPr>
              <a:t>Commande cat</a:t>
            </a:r>
            <a:endParaRPr sz="2400"/>
          </a:p>
          <a:p>
            <a:pPr marL="244065" lvl="0" indent="-310613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La commande « cat » permet de:</a:t>
            </a:r>
            <a:endParaRPr sz="2400"/>
          </a:p>
          <a:p>
            <a:pPr marL="704567" lvl="1" indent="-310613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/>
              <a:t>cat</a:t>
            </a:r>
            <a:r>
              <a:rPr lang="en-US" sz="2400" b="0"/>
              <a:t> </a:t>
            </a:r>
            <a:r>
              <a:rPr lang="en-US" sz="2400" b="0" i="1"/>
              <a:t>fichier</a:t>
            </a:r>
            <a:r>
              <a:rPr lang="en-US" sz="2400" b="0"/>
              <a:t>: Afficher le contenu du </a:t>
            </a:r>
            <a:r>
              <a:rPr lang="en-US" sz="2400" b="0" i="1"/>
              <a:t>fichier</a:t>
            </a:r>
            <a:endParaRPr sz="2400"/>
          </a:p>
          <a:p>
            <a:pPr marL="704567" lvl="1" indent="-310613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/>
              <a:t>cat</a:t>
            </a:r>
            <a:r>
              <a:rPr lang="en-US" sz="2400" b="0"/>
              <a:t> </a:t>
            </a:r>
            <a:r>
              <a:rPr lang="en-US" sz="2400" b="0" i="1"/>
              <a:t>fichier1 fichier2</a:t>
            </a:r>
            <a:r>
              <a:rPr lang="en-US" sz="2400" b="1"/>
              <a:t>:</a:t>
            </a:r>
            <a:r>
              <a:rPr lang="en-US" sz="2400" b="0"/>
              <a:t> Afficher le contenu des fichiers </a:t>
            </a:r>
            <a:r>
              <a:rPr lang="en-US" sz="2400" b="0" i="1"/>
              <a:t>fichier1</a:t>
            </a:r>
            <a:r>
              <a:rPr lang="en-US" sz="2400" b="0"/>
              <a:t> et </a:t>
            </a:r>
            <a:r>
              <a:rPr lang="en-US" sz="2400" b="0" i="1"/>
              <a:t>fichier2</a:t>
            </a:r>
            <a:r>
              <a:rPr lang="en-US" sz="2400" b="0"/>
              <a:t> concaténés.</a:t>
            </a:r>
            <a:endParaRPr sz="2400"/>
          </a:p>
          <a:p>
            <a:pPr marL="704567" lvl="1" indent="-310613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/>
              <a:t>cat -n </a:t>
            </a:r>
            <a:r>
              <a:rPr lang="en-US" sz="2400" b="0" i="1"/>
              <a:t>fichier</a:t>
            </a:r>
            <a:r>
              <a:rPr lang="en-US" sz="2400" b="0"/>
              <a:t>: Afficher le contenu du </a:t>
            </a:r>
            <a:r>
              <a:rPr lang="en-US" sz="2400" b="0" i="1"/>
              <a:t>fichier</a:t>
            </a:r>
            <a:r>
              <a:rPr lang="en-US" sz="2400" b="0"/>
              <a:t> avec des numéros de ligne</a:t>
            </a:r>
            <a:endParaRPr sz="2400"/>
          </a:p>
          <a:p>
            <a:pPr marL="704567" lvl="1" indent="-310613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/>
              <a:t>nl</a:t>
            </a:r>
            <a:r>
              <a:rPr lang="en-US" sz="2400" b="0"/>
              <a:t> </a:t>
            </a:r>
            <a:r>
              <a:rPr lang="en-US" sz="2400" b="0" i="1"/>
              <a:t>fichier</a:t>
            </a:r>
            <a:r>
              <a:rPr lang="en-US" sz="2400" b="0"/>
              <a:t>: Afficher le contenu du </a:t>
            </a:r>
            <a:r>
              <a:rPr lang="en-US" sz="2400" b="0" i="1"/>
              <a:t>fichier</a:t>
            </a:r>
            <a:r>
              <a:rPr lang="en-US" sz="2400" b="0"/>
              <a:t> avec des numéros de ligne (sans tenir en compte les lignes vides.</a:t>
            </a:r>
            <a:endParaRPr sz="2400"/>
          </a:p>
        </p:txBody>
      </p:sp>
      <p:sp>
        <p:nvSpPr>
          <p:cNvPr id="263" name="Google Shape;263;p41"/>
          <p:cNvSpPr txBox="1">
            <a:spLocks noGrp="1"/>
          </p:cNvSpPr>
          <p:nvPr>
            <p:ph type="sldNum" idx="12"/>
          </p:nvPr>
        </p:nvSpPr>
        <p:spPr>
          <a:xfrm>
            <a:off x="6324598" y="9258300"/>
            <a:ext cx="342901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</a:pPr>
            <a:fld id="{00000000-1234-1234-1234-123412341234}" type="slidenum">
              <a:rPr lang="en-US" sz="1800">
                <a:solidFill>
                  <a:srgbClr val="4C4946"/>
                </a:solidFill>
              </a:rPr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2170182" cy="137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4400"/>
              <a:buFont typeface="Bodoni"/>
              <a:buNone/>
            </a:pPr>
            <a:r>
              <a:rPr lang="en-US" sz="4400"/>
              <a:t>Commandes Shell : Manipulation des fichiers et des répertoires  </a:t>
            </a:r>
            <a:endParaRPr/>
          </a:p>
        </p:txBody>
      </p:sp>
      <p:sp>
        <p:nvSpPr>
          <p:cNvPr id="269" name="Google Shape;269;p42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2283800" cy="6984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 i="1" u="sng">
                <a:solidFill>
                  <a:srgbClr val="AD554E"/>
                </a:solidFill>
              </a:rPr>
              <a:t>Commande head</a:t>
            </a:r>
            <a:endParaRPr sz="2400"/>
          </a:p>
          <a:p>
            <a:pPr marL="249045" lvl="0" indent="-313815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La commande  La commande « head »  permet d’afficher par défaut les dix premières lignes.</a:t>
            </a:r>
            <a:endParaRPr sz="2400"/>
          </a:p>
          <a:p>
            <a:pPr marL="718945" lvl="1" indent="-306195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/>
              <a:t>head -n </a:t>
            </a:r>
            <a:r>
              <a:rPr lang="en-US" sz="2400">
                <a:solidFill>
                  <a:srgbClr val="250AC6"/>
                </a:solidFill>
              </a:rPr>
              <a:t>nbre </a:t>
            </a:r>
            <a:r>
              <a:rPr lang="en-US" sz="2400" b="0" i="1"/>
              <a:t>fichier</a:t>
            </a:r>
            <a:r>
              <a:rPr lang="en-US" sz="2400" b="0"/>
              <a:t>: afficher les </a:t>
            </a:r>
            <a:r>
              <a:rPr lang="en-US" sz="2400">
                <a:solidFill>
                  <a:srgbClr val="250AC6"/>
                </a:solidFill>
              </a:rPr>
              <a:t>nbre</a:t>
            </a:r>
            <a:r>
              <a:rPr lang="en-US" sz="2400" b="0"/>
              <a:t> premières lignes du fichier</a:t>
            </a:r>
            <a:endParaRPr sz="2400"/>
          </a:p>
          <a:p>
            <a:pPr marL="718945" lvl="1" indent="-306195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/>
              <a:t>head -c </a:t>
            </a:r>
            <a:r>
              <a:rPr lang="en-US" sz="2400">
                <a:solidFill>
                  <a:srgbClr val="250AC6"/>
                </a:solidFill>
              </a:rPr>
              <a:t>nbre </a:t>
            </a:r>
            <a:r>
              <a:rPr lang="en-US" sz="2400" b="0" i="1"/>
              <a:t>fichier</a:t>
            </a:r>
            <a:r>
              <a:rPr lang="en-US" sz="2400" b="0"/>
              <a:t>: afficher les</a:t>
            </a:r>
            <a:r>
              <a:rPr lang="en-US" sz="2400">
                <a:solidFill>
                  <a:srgbClr val="250AC6"/>
                </a:solidFill>
              </a:rPr>
              <a:t> nbre </a:t>
            </a:r>
            <a:r>
              <a:rPr lang="en-US" sz="2400" b="0"/>
              <a:t>premiers caractères du fichier.</a:t>
            </a:r>
            <a:endParaRPr sz="2400"/>
          </a:p>
          <a:p>
            <a:pPr marL="0" lvl="1" indent="121156" algn="ctr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2500"/>
              <a:buNone/>
            </a:pPr>
            <a:r>
              <a:rPr lang="en-US" sz="2400" b="1" i="1" u="sng">
                <a:solidFill>
                  <a:srgbClr val="AD554E"/>
                </a:solidFill>
              </a:rPr>
              <a:t>Commande tail</a:t>
            </a:r>
            <a:endParaRPr sz="2400"/>
          </a:p>
          <a:p>
            <a:pPr marL="249045" lvl="0" indent="-306195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La commande « tail »  permet d’afficher par défaut les dix dernières lignes.</a:t>
            </a:r>
            <a:endParaRPr sz="2400"/>
          </a:p>
          <a:p>
            <a:pPr marL="718945" lvl="1" indent="-306195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/>
              <a:t>tail -n </a:t>
            </a:r>
            <a:r>
              <a:rPr lang="en-US" sz="2400">
                <a:solidFill>
                  <a:srgbClr val="250AC6"/>
                </a:solidFill>
              </a:rPr>
              <a:t>nbre </a:t>
            </a:r>
            <a:r>
              <a:rPr lang="en-US" sz="2400" b="0" i="1"/>
              <a:t>fichier</a:t>
            </a:r>
            <a:r>
              <a:rPr lang="en-US" sz="2400" b="0"/>
              <a:t>: afficher les </a:t>
            </a:r>
            <a:r>
              <a:rPr lang="en-US" sz="2400">
                <a:solidFill>
                  <a:srgbClr val="250AC6"/>
                </a:solidFill>
              </a:rPr>
              <a:t>nbre</a:t>
            </a:r>
            <a:r>
              <a:rPr lang="en-US" sz="2400" b="0"/>
              <a:t> dernières lignes du fichier</a:t>
            </a:r>
            <a:endParaRPr sz="2400"/>
          </a:p>
          <a:p>
            <a:pPr marL="718945" lvl="1" indent="-306195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/>
              <a:t>tail -c </a:t>
            </a:r>
            <a:r>
              <a:rPr lang="en-US" sz="2400">
                <a:solidFill>
                  <a:srgbClr val="250AC6"/>
                </a:solidFill>
              </a:rPr>
              <a:t>nbre </a:t>
            </a:r>
            <a:r>
              <a:rPr lang="en-US" sz="2400" b="0" i="1"/>
              <a:t>fichier</a:t>
            </a:r>
            <a:r>
              <a:rPr lang="en-US" sz="2400" b="0"/>
              <a:t>: afficher les</a:t>
            </a:r>
            <a:r>
              <a:rPr lang="en-US" sz="2400">
                <a:solidFill>
                  <a:srgbClr val="250AC6"/>
                </a:solidFill>
              </a:rPr>
              <a:t> nbre </a:t>
            </a:r>
            <a:r>
              <a:rPr lang="en-US" sz="2400" b="0"/>
              <a:t>derniers caractères du fichier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3000"/>
              <a:buNone/>
            </a:pPr>
            <a:r>
              <a:rPr lang="en-US" sz="2400" b="1" i="1" u="sng">
                <a:solidFill>
                  <a:srgbClr val="AD554E"/>
                </a:solidFill>
              </a:rPr>
              <a:t>Commande tr</a:t>
            </a:r>
            <a:endParaRPr sz="2400"/>
          </a:p>
          <a:p>
            <a:pPr marL="296036" lvl="0" indent="-353186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La commande « tr » permet de remplacer une chaine par une autre.</a:t>
            </a:r>
            <a:endParaRPr sz="2400"/>
          </a:p>
        </p:txBody>
      </p:sp>
      <p:sp>
        <p:nvSpPr>
          <p:cNvPr id="270" name="Google Shape;270;p42"/>
          <p:cNvSpPr txBox="1">
            <a:spLocks noGrp="1"/>
          </p:cNvSpPr>
          <p:nvPr>
            <p:ph type="sldNum" idx="12"/>
          </p:nvPr>
        </p:nvSpPr>
        <p:spPr>
          <a:xfrm>
            <a:off x="6324598" y="9258300"/>
            <a:ext cx="342901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</a:pPr>
            <a:fld id="{00000000-1234-1234-1234-123412341234}" type="slidenum">
              <a:rPr lang="en-US" sz="1800">
                <a:solidFill>
                  <a:srgbClr val="4C4946"/>
                </a:solidFill>
              </a:rPr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2170182" cy="137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4400"/>
              <a:buFont typeface="Bodoni"/>
              <a:buNone/>
            </a:pPr>
            <a:r>
              <a:rPr lang="en-US" sz="4400"/>
              <a:t>Commandes Shell : Manipulation des fichiers et des répertoires  </a:t>
            </a:r>
            <a:endParaRPr/>
          </a:p>
        </p:txBody>
      </p:sp>
      <p:sp>
        <p:nvSpPr>
          <p:cNvPr id="276" name="Google Shape;276;p43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2283800" cy="6984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28"/>
              <a:buNone/>
            </a:pPr>
            <a:r>
              <a:rPr lang="en-US" sz="2328" b="1" i="1" u="sng" dirty="0" err="1">
                <a:solidFill>
                  <a:srgbClr val="AD554E"/>
                </a:solidFill>
              </a:rPr>
              <a:t>Commande</a:t>
            </a:r>
            <a:r>
              <a:rPr lang="en-US" sz="2328" b="1" i="1" u="sng" dirty="0">
                <a:solidFill>
                  <a:srgbClr val="AD554E"/>
                </a:solidFill>
              </a:rPr>
              <a:t> </a:t>
            </a:r>
            <a:r>
              <a:rPr lang="en-US" sz="2328" b="1" i="1" u="sng" dirty="0" err="1">
                <a:solidFill>
                  <a:srgbClr val="AD554E"/>
                </a:solidFill>
              </a:rPr>
              <a:t>wc</a:t>
            </a:r>
            <a:endParaRPr sz="2037" b="1" dirty="0"/>
          </a:p>
          <a:p>
            <a:pPr marL="241573" lvl="0" indent="-318471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50"/>
              <a:buChar char="●"/>
            </a:pPr>
            <a:r>
              <a:rPr lang="en-US" sz="2550" dirty="0"/>
              <a:t>La </a:t>
            </a:r>
            <a:r>
              <a:rPr lang="en-US" sz="2550" dirty="0" err="1"/>
              <a:t>commande</a:t>
            </a:r>
            <a:r>
              <a:rPr lang="en-US" sz="2550" dirty="0"/>
              <a:t> « </a:t>
            </a:r>
            <a:r>
              <a:rPr lang="en-US" sz="2550" dirty="0" err="1"/>
              <a:t>wc</a:t>
            </a:r>
            <a:r>
              <a:rPr lang="en-US" sz="2550" dirty="0"/>
              <a:t> » </a:t>
            </a:r>
            <a:r>
              <a:rPr lang="en-US" sz="2550" dirty="0" err="1"/>
              <a:t>permet</a:t>
            </a:r>
            <a:r>
              <a:rPr lang="en-US" sz="2550" dirty="0"/>
              <a:t> </a:t>
            </a:r>
            <a:r>
              <a:rPr lang="en-US" sz="2550" dirty="0" err="1"/>
              <a:t>d’afficher</a:t>
            </a:r>
            <a:r>
              <a:rPr lang="en-US" sz="2550" dirty="0"/>
              <a:t> le </a:t>
            </a:r>
            <a:r>
              <a:rPr lang="en-US" sz="2550" dirty="0" err="1"/>
              <a:t>nombre</a:t>
            </a:r>
            <a:r>
              <a:rPr lang="en-US" sz="2550" dirty="0"/>
              <a:t> de </a:t>
            </a:r>
            <a:r>
              <a:rPr lang="en-US" sz="2550" dirty="0" err="1"/>
              <a:t>lignes</a:t>
            </a:r>
            <a:r>
              <a:rPr lang="en-US" sz="2550" dirty="0"/>
              <a:t>, </a:t>
            </a:r>
            <a:r>
              <a:rPr lang="en-US" sz="2550" dirty="0" err="1"/>
              <a:t>nombre</a:t>
            </a:r>
            <a:r>
              <a:rPr lang="en-US" sz="2550" dirty="0"/>
              <a:t> des mots, </a:t>
            </a:r>
            <a:r>
              <a:rPr lang="en-US" sz="2550" dirty="0" err="1"/>
              <a:t>nombre</a:t>
            </a:r>
            <a:r>
              <a:rPr lang="en-US" sz="2550" dirty="0"/>
              <a:t> </a:t>
            </a:r>
            <a:r>
              <a:rPr lang="en-US" sz="2550" dirty="0" err="1"/>
              <a:t>d’octets</a:t>
            </a:r>
            <a:r>
              <a:rPr lang="en-US" sz="2550" dirty="0"/>
              <a:t>.</a:t>
            </a:r>
            <a:endParaRPr sz="2550" dirty="0"/>
          </a:p>
          <a:p>
            <a:pPr marL="697377" lvl="1" indent="-319679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50"/>
              <a:buChar char="●"/>
            </a:pPr>
            <a:r>
              <a:rPr lang="en-US" sz="2550" b="1" i="1" dirty="0" err="1"/>
              <a:t>wc</a:t>
            </a:r>
            <a:r>
              <a:rPr lang="en-US" sz="2550" b="1" i="1" dirty="0"/>
              <a:t> -l</a:t>
            </a:r>
            <a:r>
              <a:rPr lang="en-US" sz="2550" dirty="0"/>
              <a:t> </a:t>
            </a:r>
            <a:r>
              <a:rPr lang="en-US" sz="2550" i="1" dirty="0" err="1"/>
              <a:t>fichier</a:t>
            </a:r>
            <a:r>
              <a:rPr lang="en-US" sz="2550" dirty="0"/>
              <a:t>: </a:t>
            </a:r>
            <a:r>
              <a:rPr lang="en-US" sz="2550" dirty="0" err="1"/>
              <a:t>Afficher</a:t>
            </a:r>
            <a:r>
              <a:rPr lang="en-US" sz="2550" dirty="0"/>
              <a:t> le </a:t>
            </a:r>
            <a:r>
              <a:rPr lang="en-US" sz="2550" dirty="0" err="1"/>
              <a:t>nombre</a:t>
            </a:r>
            <a:r>
              <a:rPr lang="en-US" sz="2550" dirty="0"/>
              <a:t> de </a:t>
            </a:r>
            <a:r>
              <a:rPr lang="en-US" sz="2550" dirty="0" err="1"/>
              <a:t>lignes</a:t>
            </a:r>
            <a:r>
              <a:rPr lang="en-US" sz="2550" dirty="0"/>
              <a:t> du </a:t>
            </a:r>
            <a:r>
              <a:rPr lang="en-US" sz="2550" i="1" dirty="0" err="1"/>
              <a:t>fichier</a:t>
            </a:r>
            <a:r>
              <a:rPr lang="en-US" sz="2550" dirty="0"/>
              <a:t>.</a:t>
            </a:r>
            <a:endParaRPr sz="2550" dirty="0"/>
          </a:p>
          <a:p>
            <a:pPr marL="697377" lvl="1" indent="-319679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50"/>
              <a:buChar char="●"/>
            </a:pPr>
            <a:r>
              <a:rPr lang="en-US" sz="2550" b="1" dirty="0" err="1"/>
              <a:t>wc</a:t>
            </a:r>
            <a:r>
              <a:rPr lang="en-US" sz="2550" b="1" dirty="0"/>
              <a:t> -w</a:t>
            </a:r>
            <a:r>
              <a:rPr lang="en-US" sz="2550" dirty="0"/>
              <a:t> </a:t>
            </a:r>
            <a:r>
              <a:rPr lang="en-US" sz="2550" i="1" dirty="0" err="1"/>
              <a:t>fichier</a:t>
            </a:r>
            <a:r>
              <a:rPr lang="en-US" sz="2550" dirty="0"/>
              <a:t>: </a:t>
            </a:r>
            <a:r>
              <a:rPr lang="en-US" sz="2550" dirty="0" err="1"/>
              <a:t>Afficher</a:t>
            </a:r>
            <a:r>
              <a:rPr lang="en-US" sz="2550" dirty="0"/>
              <a:t> le </a:t>
            </a:r>
            <a:r>
              <a:rPr lang="en-US" sz="2550" dirty="0" err="1"/>
              <a:t>nombre</a:t>
            </a:r>
            <a:r>
              <a:rPr lang="en-US" sz="2550" dirty="0"/>
              <a:t> de mots du </a:t>
            </a:r>
            <a:r>
              <a:rPr lang="en-US" sz="2550" i="1" dirty="0" err="1"/>
              <a:t>fichier</a:t>
            </a:r>
            <a:r>
              <a:rPr lang="en-US" sz="2550" dirty="0"/>
              <a:t>.</a:t>
            </a:r>
            <a:endParaRPr sz="2550" dirty="0"/>
          </a:p>
          <a:p>
            <a:pPr marL="697377" lvl="1" indent="-319679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50"/>
              <a:buChar char="●"/>
            </a:pPr>
            <a:r>
              <a:rPr lang="en-US" sz="2550" b="1" dirty="0" err="1"/>
              <a:t>wc</a:t>
            </a:r>
            <a:r>
              <a:rPr lang="en-US" sz="2550" b="1" dirty="0"/>
              <a:t> -c</a:t>
            </a:r>
            <a:r>
              <a:rPr lang="en-US" sz="2550" dirty="0"/>
              <a:t> </a:t>
            </a:r>
            <a:r>
              <a:rPr lang="en-US" sz="2550" i="1" dirty="0" err="1"/>
              <a:t>fichier</a:t>
            </a:r>
            <a:r>
              <a:rPr lang="en-US" sz="2550" dirty="0"/>
              <a:t>: </a:t>
            </a:r>
            <a:r>
              <a:rPr lang="en-US" sz="2550" dirty="0" err="1"/>
              <a:t>Afficher</a:t>
            </a:r>
            <a:r>
              <a:rPr lang="en-US" sz="2550" dirty="0"/>
              <a:t> le </a:t>
            </a:r>
            <a:r>
              <a:rPr lang="en-US" sz="2550" dirty="0" err="1"/>
              <a:t>nombre</a:t>
            </a:r>
            <a:r>
              <a:rPr lang="en-US" sz="2550" dirty="0"/>
              <a:t> </a:t>
            </a:r>
            <a:r>
              <a:rPr lang="en-US" sz="2550" dirty="0" err="1"/>
              <a:t>d’octets</a:t>
            </a:r>
            <a:r>
              <a:rPr lang="en-US" sz="2550" dirty="0"/>
              <a:t> du </a:t>
            </a:r>
            <a:r>
              <a:rPr lang="en-US" sz="2550" dirty="0" err="1"/>
              <a:t>fichier</a:t>
            </a:r>
            <a:r>
              <a:rPr lang="en-US" sz="2550" dirty="0"/>
              <a:t>.</a:t>
            </a:r>
            <a:endParaRPr sz="2550" dirty="0"/>
          </a:p>
          <a:p>
            <a:pPr marL="697377" lvl="1" indent="-319679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50"/>
              <a:buChar char="●"/>
            </a:pPr>
            <a:r>
              <a:rPr lang="en-US" sz="2550" b="1" dirty="0" err="1"/>
              <a:t>wc</a:t>
            </a:r>
            <a:r>
              <a:rPr lang="en-US" sz="2550" b="1" dirty="0"/>
              <a:t> -m </a:t>
            </a:r>
            <a:r>
              <a:rPr lang="en-US" sz="2550" i="1" dirty="0" err="1"/>
              <a:t>fichier</a:t>
            </a:r>
            <a:r>
              <a:rPr lang="en-US" sz="2550" dirty="0"/>
              <a:t>: </a:t>
            </a:r>
            <a:r>
              <a:rPr lang="en-US" sz="2550" dirty="0" err="1"/>
              <a:t>Afficher</a:t>
            </a:r>
            <a:r>
              <a:rPr lang="en-US" sz="2550" dirty="0"/>
              <a:t> le </a:t>
            </a:r>
            <a:r>
              <a:rPr lang="en-US" sz="2550" dirty="0" err="1"/>
              <a:t>nombre</a:t>
            </a:r>
            <a:r>
              <a:rPr lang="en-US" sz="2550" dirty="0"/>
              <a:t> de </a:t>
            </a:r>
            <a:r>
              <a:rPr lang="en-US" sz="2550" dirty="0" err="1"/>
              <a:t>caractères</a:t>
            </a:r>
            <a:r>
              <a:rPr lang="en-US" sz="2550" dirty="0"/>
              <a:t> du </a:t>
            </a:r>
            <a:r>
              <a:rPr lang="en-US" sz="2550" dirty="0" err="1"/>
              <a:t>fichier</a:t>
            </a:r>
            <a:r>
              <a:rPr lang="en-US" sz="2550" dirty="0"/>
              <a:t>.</a:t>
            </a:r>
            <a:endParaRPr sz="2550" dirty="0"/>
          </a:p>
          <a:p>
            <a:pPr marL="0" indent="0" algn="ctr">
              <a:spcBef>
                <a:spcPts val="0"/>
              </a:spcBef>
              <a:buSzPts val="2328"/>
              <a:buNone/>
            </a:pPr>
            <a:r>
              <a:rPr lang="en-US" sz="2328" b="1" i="1" u="sng" dirty="0" err="1">
                <a:solidFill>
                  <a:srgbClr val="AD554E"/>
                </a:solidFill>
              </a:rPr>
              <a:t>Commande</a:t>
            </a:r>
            <a:r>
              <a:rPr lang="en-US" sz="2328" b="1" i="1" u="sng" dirty="0">
                <a:solidFill>
                  <a:srgbClr val="AD554E"/>
                </a:solidFill>
              </a:rPr>
              <a:t> split</a:t>
            </a:r>
            <a:endParaRPr sz="2328" b="1" i="1" u="sng" dirty="0">
              <a:solidFill>
                <a:srgbClr val="AD554E"/>
              </a:solidFill>
            </a:endParaRPr>
          </a:p>
          <a:p>
            <a:pPr marL="241573" lvl="0" indent="-318471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50"/>
              <a:buChar char="●"/>
            </a:pPr>
            <a:r>
              <a:rPr lang="en-US" sz="2550" dirty="0"/>
              <a:t>La </a:t>
            </a:r>
            <a:r>
              <a:rPr lang="en-US" sz="2550" dirty="0" err="1"/>
              <a:t>commande</a:t>
            </a:r>
            <a:r>
              <a:rPr lang="en-US" sz="2550" dirty="0"/>
              <a:t> « split» </a:t>
            </a:r>
            <a:r>
              <a:rPr lang="en-US" sz="2550" dirty="0" err="1"/>
              <a:t>permet</a:t>
            </a:r>
            <a:r>
              <a:rPr lang="en-US" sz="2550" dirty="0"/>
              <a:t> de </a:t>
            </a:r>
            <a:r>
              <a:rPr lang="en-US" sz="2550" dirty="0" err="1"/>
              <a:t>fragmenter</a:t>
            </a:r>
            <a:r>
              <a:rPr lang="en-US" sz="2550" dirty="0"/>
              <a:t> un </a:t>
            </a:r>
            <a:r>
              <a:rPr lang="en-US" sz="2550" dirty="0" err="1"/>
              <a:t>fichier</a:t>
            </a:r>
            <a:r>
              <a:rPr lang="en-US" sz="2550" dirty="0"/>
              <a:t>. </a:t>
            </a:r>
            <a:r>
              <a:rPr lang="en-US" sz="2550" dirty="0" err="1"/>
              <a:t>Chaque</a:t>
            </a:r>
            <a:r>
              <a:rPr lang="en-US" sz="2550" dirty="0"/>
              <a:t> fragment </a:t>
            </a:r>
            <a:r>
              <a:rPr lang="en-US" sz="2550" dirty="0" err="1"/>
              <a:t>est</a:t>
            </a:r>
            <a:r>
              <a:rPr lang="en-US" sz="2550" dirty="0"/>
              <a:t> </a:t>
            </a:r>
            <a:r>
              <a:rPr lang="en-US" sz="2550" dirty="0" err="1"/>
              <a:t>stocké</a:t>
            </a:r>
            <a:r>
              <a:rPr lang="en-US" sz="2550" dirty="0"/>
              <a:t> </a:t>
            </a:r>
            <a:r>
              <a:rPr lang="en-US" sz="2550" dirty="0" err="1"/>
              <a:t>dans</a:t>
            </a:r>
            <a:r>
              <a:rPr lang="en-US" sz="2550" dirty="0"/>
              <a:t> des </a:t>
            </a:r>
            <a:r>
              <a:rPr lang="en-US" sz="2550" dirty="0" err="1"/>
              <a:t>fichiers</a:t>
            </a:r>
            <a:r>
              <a:rPr lang="en-US" sz="2550" dirty="0"/>
              <a:t> </a:t>
            </a:r>
            <a:r>
              <a:rPr lang="en-US" sz="2550" dirty="0" err="1"/>
              <a:t>PREFIXaa</a:t>
            </a:r>
            <a:r>
              <a:rPr lang="en-US" sz="2550" dirty="0"/>
              <a:t>, </a:t>
            </a:r>
            <a:r>
              <a:rPr lang="en-US" sz="2550" dirty="0" err="1"/>
              <a:t>PREFIXab</a:t>
            </a:r>
            <a:r>
              <a:rPr lang="en-US" sz="2550" dirty="0"/>
              <a:t> …</a:t>
            </a:r>
            <a:endParaRPr sz="2550" dirty="0"/>
          </a:p>
          <a:p>
            <a:pPr marL="742957" lvl="1" indent="-365258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550"/>
              <a:buChar char="●"/>
            </a:pPr>
            <a:r>
              <a:rPr lang="en-US" sz="2550" i="1" dirty="0"/>
              <a:t>split -b</a:t>
            </a:r>
            <a:r>
              <a:rPr lang="en-US" sz="2550" b="1" dirty="0"/>
              <a:t> </a:t>
            </a:r>
            <a:r>
              <a:rPr lang="en-US" sz="2550" dirty="0">
                <a:solidFill>
                  <a:srgbClr val="250AC6"/>
                </a:solidFill>
              </a:rPr>
              <a:t>size</a:t>
            </a:r>
            <a:r>
              <a:rPr lang="en-US" sz="2550" b="0" dirty="0"/>
              <a:t> </a:t>
            </a:r>
            <a:r>
              <a:rPr lang="en-US" sz="2550" b="0" i="1" dirty="0" err="1"/>
              <a:t>fichier</a:t>
            </a:r>
            <a:r>
              <a:rPr lang="en-US" sz="2550" b="0" dirty="0"/>
              <a:t> </a:t>
            </a:r>
            <a:r>
              <a:rPr lang="en-US" sz="2550" b="0" i="1" dirty="0" err="1"/>
              <a:t>partie</a:t>
            </a:r>
            <a:r>
              <a:rPr lang="en-US" sz="2550" b="0" dirty="0"/>
              <a:t>: </a:t>
            </a:r>
            <a:r>
              <a:rPr lang="en-US" sz="2550" b="0" dirty="0" err="1"/>
              <a:t>Fragmente</a:t>
            </a:r>
            <a:r>
              <a:rPr lang="en-US" sz="2550" b="0" dirty="0"/>
              <a:t> </a:t>
            </a:r>
            <a:r>
              <a:rPr lang="en-US" sz="2550" b="0" dirty="0" err="1"/>
              <a:t>fichier</a:t>
            </a:r>
            <a:r>
              <a:rPr lang="en-US" sz="2550" b="0" dirty="0"/>
              <a:t> </a:t>
            </a:r>
            <a:r>
              <a:rPr lang="en-US" sz="2550" b="0" dirty="0" err="1"/>
              <a:t>en</a:t>
            </a:r>
            <a:r>
              <a:rPr lang="en-US" sz="2550" b="0" dirty="0"/>
              <a:t> des </a:t>
            </a:r>
            <a:r>
              <a:rPr lang="en-US" sz="2550" b="0" dirty="0" err="1"/>
              <a:t>fichiers</a:t>
            </a:r>
            <a:r>
              <a:rPr lang="en-US" sz="2550" b="0" dirty="0"/>
              <a:t> de </a:t>
            </a:r>
            <a:r>
              <a:rPr lang="en-US" sz="2550" b="0" dirty="0" err="1"/>
              <a:t>taille</a:t>
            </a:r>
            <a:r>
              <a:rPr lang="en-US" sz="2550" b="0" dirty="0"/>
              <a:t> </a:t>
            </a:r>
            <a:r>
              <a:rPr lang="en-US" sz="2550" dirty="0">
                <a:solidFill>
                  <a:srgbClr val="250AC6"/>
                </a:solidFill>
              </a:rPr>
              <a:t>size </a:t>
            </a:r>
            <a:r>
              <a:rPr lang="en-US" sz="2550" b="0" dirty="0"/>
              <a:t>(octets) </a:t>
            </a:r>
            <a:r>
              <a:rPr lang="en-US" sz="2550" b="0" dirty="0" err="1"/>
              <a:t>nommés</a:t>
            </a:r>
            <a:r>
              <a:rPr lang="en-US" sz="2550" b="0" dirty="0"/>
              <a:t> </a:t>
            </a:r>
            <a:r>
              <a:rPr lang="en-US" sz="2550" b="0" dirty="0" err="1"/>
              <a:t>partieaa</a:t>
            </a:r>
            <a:r>
              <a:rPr lang="en-US" sz="2550" b="0" dirty="0"/>
              <a:t>, </a:t>
            </a:r>
            <a:r>
              <a:rPr lang="en-US" sz="2550" b="0" dirty="0" err="1"/>
              <a:t>partieab</a:t>
            </a:r>
            <a:r>
              <a:rPr lang="en-US" sz="2550" b="0" dirty="0"/>
              <a:t>, etc. </a:t>
            </a:r>
            <a:endParaRPr sz="2550" dirty="0"/>
          </a:p>
          <a:p>
            <a:pPr marL="742957" lvl="1" indent="-365258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550"/>
              <a:buChar char="●"/>
            </a:pPr>
            <a:r>
              <a:rPr lang="en-US" sz="2550" i="1" dirty="0"/>
              <a:t>split -l</a:t>
            </a:r>
            <a:r>
              <a:rPr lang="en-US" sz="2550" b="1" dirty="0"/>
              <a:t> </a:t>
            </a:r>
            <a:r>
              <a:rPr lang="en-US" sz="2550" b="0" dirty="0"/>
              <a:t> </a:t>
            </a:r>
            <a:r>
              <a:rPr lang="en-US" sz="2550" dirty="0" err="1">
                <a:solidFill>
                  <a:srgbClr val="250AC6"/>
                </a:solidFill>
              </a:rPr>
              <a:t>nb</a:t>
            </a:r>
            <a:r>
              <a:rPr lang="en-US" sz="2550" b="0" dirty="0"/>
              <a:t> </a:t>
            </a:r>
            <a:r>
              <a:rPr lang="en-US" sz="2550" b="0" i="1" dirty="0" err="1"/>
              <a:t>fichier</a:t>
            </a:r>
            <a:r>
              <a:rPr lang="en-US" sz="2550" b="0" dirty="0"/>
              <a:t> </a:t>
            </a:r>
            <a:r>
              <a:rPr lang="en-US" sz="2550" b="0" i="1" dirty="0" err="1"/>
              <a:t>partie</a:t>
            </a:r>
            <a:r>
              <a:rPr lang="en-US" sz="2550" b="0" dirty="0"/>
              <a:t>: </a:t>
            </a:r>
            <a:r>
              <a:rPr lang="en-US" sz="2550" b="0" dirty="0" err="1"/>
              <a:t>Fragmente</a:t>
            </a:r>
            <a:r>
              <a:rPr lang="en-US" sz="2550" b="0" dirty="0"/>
              <a:t> </a:t>
            </a:r>
            <a:r>
              <a:rPr lang="en-US" sz="2550" b="0" dirty="0" err="1"/>
              <a:t>fichier</a:t>
            </a:r>
            <a:r>
              <a:rPr lang="en-US" sz="2550" b="0" dirty="0"/>
              <a:t> </a:t>
            </a:r>
            <a:r>
              <a:rPr lang="en-US" sz="2550" b="0" dirty="0" err="1"/>
              <a:t>en</a:t>
            </a:r>
            <a:r>
              <a:rPr lang="en-US" sz="2550" b="0" dirty="0"/>
              <a:t> des </a:t>
            </a:r>
            <a:r>
              <a:rPr lang="en-US" sz="2550" b="0" dirty="0" err="1"/>
              <a:t>fichiers</a:t>
            </a:r>
            <a:r>
              <a:rPr lang="en-US" sz="2550" b="0" dirty="0"/>
              <a:t> de </a:t>
            </a:r>
            <a:r>
              <a:rPr lang="en-US" sz="2550" b="0" dirty="0" err="1"/>
              <a:t>taille</a:t>
            </a:r>
            <a:r>
              <a:rPr lang="en-US" sz="2550" b="0" dirty="0"/>
              <a:t> </a:t>
            </a:r>
            <a:r>
              <a:rPr lang="en-US" sz="2550" dirty="0" err="1">
                <a:solidFill>
                  <a:srgbClr val="250AC6"/>
                </a:solidFill>
              </a:rPr>
              <a:t>nb</a:t>
            </a:r>
            <a:r>
              <a:rPr lang="en-US" sz="2550" dirty="0">
                <a:solidFill>
                  <a:srgbClr val="250AC6"/>
                </a:solidFill>
              </a:rPr>
              <a:t> </a:t>
            </a:r>
            <a:r>
              <a:rPr lang="en-US" sz="2550" b="0" dirty="0"/>
              <a:t>(</a:t>
            </a:r>
            <a:r>
              <a:rPr lang="en-US" sz="2550" b="0" dirty="0" err="1"/>
              <a:t>lignes</a:t>
            </a:r>
            <a:r>
              <a:rPr lang="en-US" sz="2550" b="0" dirty="0"/>
              <a:t>) </a:t>
            </a:r>
            <a:r>
              <a:rPr lang="en-US" sz="2550" b="0" dirty="0" err="1"/>
              <a:t>nommés</a:t>
            </a:r>
            <a:r>
              <a:rPr lang="en-US" sz="2550" b="0" dirty="0"/>
              <a:t> </a:t>
            </a:r>
            <a:r>
              <a:rPr lang="en-US" sz="2550" b="0" dirty="0" err="1"/>
              <a:t>partieaa</a:t>
            </a:r>
            <a:r>
              <a:rPr lang="en-US" sz="2550" b="0" dirty="0"/>
              <a:t>, </a:t>
            </a:r>
            <a:r>
              <a:rPr lang="en-US" sz="2550" b="0" dirty="0" err="1"/>
              <a:t>partieab</a:t>
            </a:r>
            <a:r>
              <a:rPr lang="en-US" sz="2550" b="0" dirty="0"/>
              <a:t>, </a:t>
            </a:r>
            <a:r>
              <a:rPr lang="en-US" sz="2550" b="0" dirty="0" err="1"/>
              <a:t>partieac</a:t>
            </a:r>
            <a:r>
              <a:rPr lang="en-US" sz="2550" b="0" dirty="0"/>
              <a:t>…</a:t>
            </a:r>
            <a:endParaRPr sz="2550" dirty="0"/>
          </a:p>
        </p:txBody>
      </p:sp>
      <p:sp>
        <p:nvSpPr>
          <p:cNvPr id="277" name="Google Shape;277;p43"/>
          <p:cNvSpPr txBox="1">
            <a:spLocks noGrp="1"/>
          </p:cNvSpPr>
          <p:nvPr>
            <p:ph type="sldNum" idx="12"/>
          </p:nvPr>
        </p:nvSpPr>
        <p:spPr>
          <a:xfrm>
            <a:off x="6324598" y="9258300"/>
            <a:ext cx="342901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</a:pPr>
            <a:fld id="{00000000-1234-1234-1234-123412341234}" type="slidenum">
              <a:rPr lang="en-US" sz="1800">
                <a:solidFill>
                  <a:srgbClr val="4C4946"/>
                </a:solidFill>
              </a:rPr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2170182" cy="137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4400"/>
              <a:buFont typeface="Bodoni"/>
              <a:buNone/>
            </a:pPr>
            <a:r>
              <a:rPr lang="en-US" sz="4400"/>
              <a:t>Commandes Shell : Manipulation des fichiers et des répertoires  </a:t>
            </a:r>
            <a:endParaRPr/>
          </a:p>
        </p:txBody>
      </p:sp>
      <p:sp>
        <p:nvSpPr>
          <p:cNvPr id="283" name="Google Shape;283;p44"/>
          <p:cNvSpPr txBox="1">
            <a:spLocks noGrp="1"/>
          </p:cNvSpPr>
          <p:nvPr>
            <p:ph type="body" idx="1"/>
          </p:nvPr>
        </p:nvSpPr>
        <p:spPr>
          <a:xfrm>
            <a:off x="507999" y="2628899"/>
            <a:ext cx="12265116" cy="696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i="1" u="sng">
                <a:solidFill>
                  <a:srgbClr val="AD554E"/>
                </a:solidFill>
              </a:rPr>
              <a:t>Commande paste</a:t>
            </a:r>
            <a:endParaRPr/>
          </a:p>
          <a:p>
            <a:pPr marL="249045" lvl="0" indent="-249045" algn="just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620"/>
              <a:buChar char="●"/>
            </a:pPr>
            <a:r>
              <a:rPr lang="en-US" sz="2700"/>
              <a:t>La commande « paste» permet de joindre des fichiers  horizontalement .</a:t>
            </a:r>
            <a:endParaRPr/>
          </a:p>
          <a:p>
            <a:pPr marL="718945" lvl="1" indent="-249045" algn="just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620"/>
              <a:buChar char="●"/>
            </a:pPr>
            <a:r>
              <a:rPr lang="en-US" b="1" i="1"/>
              <a:t>paste –d</a:t>
            </a:r>
            <a:r>
              <a:rPr lang="en-US" sz="2700"/>
              <a:t> « </a:t>
            </a:r>
            <a:r>
              <a:rPr lang="en-US" b="1" i="1">
                <a:solidFill>
                  <a:srgbClr val="250AC6"/>
                </a:solidFill>
              </a:rPr>
              <a:t>délimiteur</a:t>
            </a:r>
            <a:r>
              <a:rPr lang="en-US" sz="2700"/>
              <a:t>»  </a:t>
            </a:r>
            <a:r>
              <a:rPr lang="en-US" i="1"/>
              <a:t>fichier</a:t>
            </a:r>
            <a:r>
              <a:rPr lang="en-US" sz="2700"/>
              <a:t>1 </a:t>
            </a:r>
            <a:r>
              <a:rPr lang="en-US" i="1"/>
              <a:t>fichier</a:t>
            </a:r>
            <a:r>
              <a:rPr lang="en-US" sz="2700"/>
              <a:t>2 : concatène horizontalement chaque ligne du </a:t>
            </a:r>
            <a:r>
              <a:rPr lang="en-US" i="1"/>
              <a:t>fichier</a:t>
            </a:r>
            <a:r>
              <a:rPr lang="en-US" sz="2700"/>
              <a:t>1 avec la ligne correspondante du </a:t>
            </a:r>
            <a:r>
              <a:rPr lang="en-US" i="1"/>
              <a:t>fichier2</a:t>
            </a:r>
            <a:r>
              <a:rPr lang="en-US" sz="2700"/>
              <a:t>  séparé par « </a:t>
            </a:r>
            <a:r>
              <a:rPr lang="en-US" b="1" i="1">
                <a:solidFill>
                  <a:srgbClr val="250AC6"/>
                </a:solidFill>
              </a:rPr>
              <a:t>délimiteur</a:t>
            </a:r>
            <a:r>
              <a:rPr lang="en-US" sz="2700"/>
              <a:t> » . </a:t>
            </a:r>
            <a:endParaRPr/>
          </a:p>
          <a:p>
            <a:pPr marL="718945" lvl="1" indent="-249045" algn="just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620"/>
              <a:buChar char="●"/>
            </a:pPr>
            <a:r>
              <a:rPr lang="en-US" b="1" i="1"/>
              <a:t>paste –s </a:t>
            </a:r>
            <a:r>
              <a:rPr lang="en-US" sz="2700"/>
              <a:t>  </a:t>
            </a:r>
            <a:r>
              <a:rPr lang="en-US" i="1"/>
              <a:t>fichier1</a:t>
            </a:r>
            <a:r>
              <a:rPr lang="en-US" sz="2700"/>
              <a:t> </a:t>
            </a:r>
            <a:r>
              <a:rPr lang="en-US" i="1"/>
              <a:t>fichier2</a:t>
            </a:r>
            <a:r>
              <a:rPr lang="en-US" sz="2700"/>
              <a:t> : concatène verticalement  les  lignes  du fichier 1 avec les  lignes du fichier 2 .</a:t>
            </a:r>
            <a:endParaRPr sz="2500"/>
          </a:p>
          <a:p>
            <a:pPr marL="0" lvl="0" indent="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3000"/>
              <a:buNone/>
            </a:pPr>
            <a:r>
              <a:rPr lang="en-US" sz="3000" b="1" i="1" u="sng">
                <a:solidFill>
                  <a:srgbClr val="AD554E"/>
                </a:solidFill>
              </a:rPr>
              <a:t>Commande join</a:t>
            </a:r>
            <a:endParaRPr/>
          </a:p>
          <a:p>
            <a:pPr marL="249045" lvl="0" indent="-249045" algn="just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620"/>
              <a:buChar char="●"/>
            </a:pPr>
            <a:r>
              <a:rPr lang="en-US" sz="2700"/>
              <a:t>La commande « join » permet du fusionner les lignes de deux fichiers ayant des champs communs.</a:t>
            </a:r>
            <a:endParaRPr/>
          </a:p>
        </p:txBody>
      </p:sp>
      <p:sp>
        <p:nvSpPr>
          <p:cNvPr id="284" name="Google Shape;284;p44"/>
          <p:cNvSpPr txBox="1">
            <a:spLocks noGrp="1"/>
          </p:cNvSpPr>
          <p:nvPr>
            <p:ph type="sldNum" idx="12"/>
          </p:nvPr>
        </p:nvSpPr>
        <p:spPr>
          <a:xfrm>
            <a:off x="6324598" y="9258300"/>
            <a:ext cx="342901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</a:pPr>
            <a:fld id="{00000000-1234-1234-1234-123412341234}" type="slidenum">
              <a:rPr lang="en-US" sz="1800">
                <a:solidFill>
                  <a:srgbClr val="4C4946"/>
                </a:solidFill>
              </a:rPr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en-US"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Planification &amp; Informations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69900" lvl="0" indent="-332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endParaRPr/>
          </a:p>
          <a:p>
            <a:pPr marL="469900" lvl="0" indent="-4699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160"/>
              <a:buChar char="●"/>
            </a:pPr>
            <a:r>
              <a:rPr lang="en-US" b="1" u="sng">
                <a:solidFill>
                  <a:srgbClr val="011993"/>
                </a:solidFill>
              </a:rPr>
              <a:t>Charge horaire</a:t>
            </a:r>
            <a:r>
              <a:rPr lang="en-US" b="1"/>
              <a:t> :</a:t>
            </a:r>
            <a:r>
              <a:rPr lang="en-US"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 21h</a:t>
            </a:r>
            <a:endParaRPr/>
          </a:p>
          <a:p>
            <a:pPr marL="469900" lvl="0" indent="-4699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160"/>
              <a:buChar char="●"/>
            </a:pPr>
            <a:r>
              <a:rPr lang="en-US" b="1" u="sng">
                <a:solidFill>
                  <a:srgbClr val="011993"/>
                </a:solidFill>
              </a:rPr>
              <a:t>Pré-requis</a:t>
            </a:r>
            <a:r>
              <a:rPr lang="en-US" b="1"/>
              <a:t> :</a:t>
            </a:r>
            <a:r>
              <a:rPr lang="en-US"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 Concepts de base liés aux systèmes d'exploitation Unix/Linux.</a:t>
            </a:r>
            <a:endParaRPr/>
          </a:p>
          <a:p>
            <a:pPr marL="469900" lvl="0" indent="-4699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160"/>
              <a:buChar char="●"/>
            </a:pPr>
            <a:r>
              <a:rPr lang="en-US" b="1" u="sng">
                <a:solidFill>
                  <a:srgbClr val="011993"/>
                </a:solidFill>
              </a:rPr>
              <a:t>Mode d’évaluation</a:t>
            </a:r>
            <a:r>
              <a:rPr lang="en-US"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 : </a:t>
            </a:r>
            <a:r>
              <a:rPr lang="en-US"/>
              <a:t>40</a:t>
            </a:r>
            <a:r>
              <a:rPr lang="en-US"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% </a:t>
            </a:r>
            <a:r>
              <a:rPr lang="en-US"/>
              <a:t>CC+60 % Examen </a:t>
            </a:r>
            <a:r>
              <a:rPr lang="en-US"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2170182" cy="137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4400"/>
              <a:buFont typeface="Bodoni"/>
              <a:buNone/>
            </a:pPr>
            <a:r>
              <a:rPr lang="en-US" sz="4400"/>
              <a:t>Commandes Shell : Manipulation des fichiers et des répertoires  </a:t>
            </a:r>
            <a:endParaRPr/>
          </a:p>
        </p:txBody>
      </p:sp>
      <p:sp>
        <p:nvSpPr>
          <p:cNvPr id="290" name="Google Shape;290;p45"/>
          <p:cNvSpPr txBox="1">
            <a:spLocks noGrp="1"/>
          </p:cNvSpPr>
          <p:nvPr>
            <p:ph type="body" idx="1"/>
          </p:nvPr>
        </p:nvSpPr>
        <p:spPr>
          <a:xfrm>
            <a:off x="507999" y="2628899"/>
            <a:ext cx="12265116" cy="696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None/>
            </a:pPr>
            <a:r>
              <a:rPr lang="en-US" sz="2850" b="1" i="1" u="sng">
                <a:solidFill>
                  <a:srgbClr val="AD554E"/>
                </a:solidFill>
              </a:rPr>
              <a:t>Commande mkdir</a:t>
            </a:r>
            <a:endParaRPr/>
          </a:p>
          <a:p>
            <a:pPr marL="236593" lvl="0" indent="-236593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39"/>
              <a:buChar char="●"/>
            </a:pPr>
            <a:r>
              <a:rPr lang="en-US" sz="2565"/>
              <a:t>La commande « mkdir » permet la création d’un répertoire sous le chemin  spécifié en paramètres. Pour la création d’une arborescence, il faut ajouter l’option « -p ».</a:t>
            </a:r>
            <a:endParaRPr sz="2185"/>
          </a:p>
          <a:p>
            <a:pPr marL="0" lvl="0" indent="0" algn="ctr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2850"/>
              <a:buNone/>
            </a:pPr>
            <a:r>
              <a:rPr lang="en-US" sz="2850" b="1" i="1" u="sng">
                <a:solidFill>
                  <a:srgbClr val="AD554E"/>
                </a:solidFill>
              </a:rPr>
              <a:t>Commande cp</a:t>
            </a:r>
            <a:endParaRPr sz="2565"/>
          </a:p>
          <a:p>
            <a:pPr marL="281234" lvl="0" indent="-281234" algn="just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539"/>
              <a:buChar char="●"/>
            </a:pPr>
            <a:r>
              <a:rPr lang="en-US" sz="2565"/>
              <a:t>La commande « cp » permet de copier une entité (fichier/répertoire) d’un emplacement à un autre.</a:t>
            </a:r>
            <a:endParaRPr/>
          </a:p>
          <a:p>
            <a:pPr marL="727639" lvl="1" indent="-281234" algn="just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140"/>
              <a:buChar char="●"/>
            </a:pPr>
            <a:r>
              <a:rPr lang="en-US" sz="1900" b="1">
                <a:solidFill>
                  <a:srgbClr val="011993"/>
                </a:solidFill>
              </a:rPr>
              <a:t>-</a:t>
            </a:r>
            <a:r>
              <a:rPr lang="en-US" sz="2565"/>
              <a:t>i</a:t>
            </a:r>
            <a:r>
              <a:rPr lang="en-US" sz="2565" b="0">
                <a:solidFill>
                  <a:srgbClr val="414141"/>
                </a:solidFill>
              </a:rPr>
              <a:t>: interactif: demande l'autorisation d’écraser.</a:t>
            </a:r>
            <a:endParaRPr sz="665">
              <a:latin typeface="Times"/>
              <a:ea typeface="Times"/>
              <a:cs typeface="Times"/>
              <a:sym typeface="Times"/>
            </a:endParaRPr>
          </a:p>
          <a:p>
            <a:pPr marL="727639" lvl="1" indent="-281234" algn="just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539"/>
              <a:buChar char="●"/>
            </a:pPr>
            <a:r>
              <a:rPr lang="en-US" sz="2565" b="1">
                <a:solidFill>
                  <a:srgbClr val="011993"/>
                </a:solidFill>
              </a:rPr>
              <a:t>-r</a:t>
            </a:r>
            <a:r>
              <a:rPr lang="en-US" b="0">
                <a:solidFill>
                  <a:srgbClr val="414141"/>
                </a:solidFill>
              </a:rPr>
              <a:t>: récursif: Copie les sous-répertoires et leur contenu.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0" lvl="1" indent="446404" algn="ctr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2850"/>
              <a:buNone/>
            </a:pPr>
            <a:r>
              <a:rPr lang="en-US" sz="2850" b="1" i="1" u="sng">
                <a:solidFill>
                  <a:srgbClr val="AD554E"/>
                </a:solidFill>
              </a:rPr>
              <a:t>Commande mv</a:t>
            </a:r>
            <a:endParaRPr sz="2185"/>
          </a:p>
          <a:p>
            <a:pPr marL="236593" lvl="0" indent="-236593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39"/>
              <a:buChar char="●"/>
            </a:pPr>
            <a:r>
              <a:rPr lang="en-US" sz="2565"/>
              <a:t>La commande « mv »  permet de renommer ou déplacer un fichier ou un répertoire, d’un répertoire à un autre. </a:t>
            </a:r>
            <a:endParaRPr/>
          </a:p>
        </p:txBody>
      </p:sp>
      <p:sp>
        <p:nvSpPr>
          <p:cNvPr id="291" name="Google Shape;291;p45"/>
          <p:cNvSpPr txBox="1">
            <a:spLocks noGrp="1"/>
          </p:cNvSpPr>
          <p:nvPr>
            <p:ph type="sldNum" idx="12"/>
          </p:nvPr>
        </p:nvSpPr>
        <p:spPr>
          <a:xfrm>
            <a:off x="6324598" y="9258300"/>
            <a:ext cx="342901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</a:pPr>
            <a:fld id="{00000000-1234-1234-1234-123412341234}" type="slidenum">
              <a:rPr lang="en-US" sz="1800">
                <a:solidFill>
                  <a:srgbClr val="4C4946"/>
                </a:solidFill>
              </a:rPr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2170182" cy="137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4400"/>
              <a:buFont typeface="Bodoni"/>
              <a:buNone/>
            </a:pPr>
            <a:r>
              <a:rPr lang="en-US" sz="4400"/>
              <a:t>Commandes Shell : Manipulation des fichiers et des répertoires  </a:t>
            </a:r>
            <a:endParaRPr/>
          </a:p>
        </p:txBody>
      </p:sp>
      <p:sp>
        <p:nvSpPr>
          <p:cNvPr id="297" name="Google Shape;297;p46"/>
          <p:cNvSpPr txBox="1">
            <a:spLocks noGrp="1"/>
          </p:cNvSpPr>
          <p:nvPr>
            <p:ph type="body" idx="1"/>
          </p:nvPr>
        </p:nvSpPr>
        <p:spPr>
          <a:xfrm>
            <a:off x="507999" y="2628899"/>
            <a:ext cx="12265116" cy="696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i="1" u="sng">
                <a:solidFill>
                  <a:srgbClr val="AD554E"/>
                </a:solidFill>
              </a:rPr>
              <a:t>Commande rmdir</a:t>
            </a:r>
            <a:endParaRPr/>
          </a:p>
          <a:p>
            <a:pPr marL="296036" lvl="0" indent="-296036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US" sz="3000"/>
              <a:t>La commande « rmdir » permet de supprimer un répertoire vide.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36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3000"/>
              <a:buNone/>
            </a:pPr>
            <a:r>
              <a:rPr lang="en-US" sz="3000" b="1" i="1" u="sng">
                <a:solidFill>
                  <a:srgbClr val="AD554E"/>
                </a:solidFill>
              </a:rPr>
              <a:t>Commande rm</a:t>
            </a:r>
            <a:endParaRPr/>
          </a:p>
          <a:p>
            <a:pPr marL="296036" lvl="0" indent="-296036" algn="just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US" sz="3000"/>
              <a:t>Cette commande permet de supprimer une entité (fichier/répertoire). </a:t>
            </a:r>
            <a:endParaRPr/>
          </a:p>
          <a:p>
            <a:pPr marL="765936" lvl="1" indent="-296036" algn="just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320"/>
              <a:buChar char="●"/>
            </a:pPr>
            <a:r>
              <a:rPr lang="en-US" sz="2200" b="1">
                <a:solidFill>
                  <a:srgbClr val="011993"/>
                </a:solidFill>
              </a:rPr>
              <a:t>-</a:t>
            </a:r>
            <a:r>
              <a:rPr lang="en-US" sz="3000"/>
              <a:t>i</a:t>
            </a:r>
            <a:r>
              <a:rPr lang="en-US" sz="3000" b="0">
                <a:solidFill>
                  <a:srgbClr val="414141"/>
                </a:solidFill>
              </a:rPr>
              <a:t>: interactif: demande l'autorisation d’écraser.</a:t>
            </a:r>
            <a:endParaRPr sz="700">
              <a:latin typeface="Times"/>
              <a:ea typeface="Times"/>
              <a:cs typeface="Times"/>
              <a:sym typeface="Times"/>
            </a:endParaRPr>
          </a:p>
          <a:p>
            <a:pPr marL="765936" lvl="1" indent="-296036" algn="just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US" sz="3000" b="1">
                <a:solidFill>
                  <a:srgbClr val="011993"/>
                </a:solidFill>
              </a:rPr>
              <a:t>-r</a:t>
            </a:r>
            <a:r>
              <a:rPr lang="en-US" b="0">
                <a:solidFill>
                  <a:srgbClr val="414141"/>
                </a:solidFill>
              </a:rPr>
              <a:t>: récursif: supprime les sous-répertoires et leur contenu. </a:t>
            </a:r>
            <a:endParaRPr/>
          </a:p>
        </p:txBody>
      </p:sp>
      <p:sp>
        <p:nvSpPr>
          <p:cNvPr id="298" name="Google Shape;298;p46"/>
          <p:cNvSpPr txBox="1">
            <a:spLocks noGrp="1"/>
          </p:cNvSpPr>
          <p:nvPr>
            <p:ph type="sldNum" idx="12"/>
          </p:nvPr>
        </p:nvSpPr>
        <p:spPr>
          <a:xfrm>
            <a:off x="6324598" y="9258300"/>
            <a:ext cx="342901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</a:pPr>
            <a:fld id="{00000000-1234-1234-1234-123412341234}" type="slidenum">
              <a:rPr lang="en-US" sz="1800">
                <a:solidFill>
                  <a:srgbClr val="4C4946"/>
                </a:solidFill>
              </a:rPr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2170182" cy="137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5390"/>
              <a:buFont typeface="Bodoni"/>
              <a:buNone/>
            </a:pPr>
            <a:r>
              <a:rPr lang="en-US" sz="5390"/>
              <a:t>Commandes Shell : Gestion des droits d’accès  </a:t>
            </a:r>
            <a:endParaRPr/>
          </a:p>
        </p:txBody>
      </p:sp>
      <p:sp>
        <p:nvSpPr>
          <p:cNvPr id="304" name="Google Shape;304;p47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2302643" cy="703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554E"/>
              </a:buClr>
              <a:buSzPts val="2500"/>
              <a:buFont typeface="Palatino"/>
              <a:buNone/>
            </a:pPr>
            <a:r>
              <a:rPr lang="en-US" sz="2500" b="1" i="1" u="sng">
                <a:solidFill>
                  <a:srgbClr val="AD554E"/>
                </a:solidFill>
              </a:rPr>
              <a:t>Commande chmod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sz="2400"/>
              <a:t>La commande « chmod » permet de changer les permissions d'accès d'un fichier ou d'un répertoire. </a:t>
            </a:r>
            <a:endParaRPr/>
          </a:p>
          <a:p>
            <a:pPr marL="469900" lvl="1" indent="-2349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b="1"/>
              <a:t>chmod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400"/>
              <a:t>[u g o a] [+ - =] [r w x] nom_du_fichier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lvl="1" indent="-2349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b="1"/>
              <a:t>chmod</a:t>
            </a:r>
            <a:r>
              <a:rPr lang="en-US" sz="2400"/>
              <a:t> -R [u g o a] [+ - =] [r w x] nom_du_répertoire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D554E"/>
              </a:buClr>
              <a:buSzPts val="2500"/>
              <a:buFont typeface="Palatino"/>
              <a:buNone/>
            </a:pPr>
            <a:r>
              <a:rPr lang="en-US" sz="2500" b="1" i="1" u="sng">
                <a:solidFill>
                  <a:srgbClr val="AD554E"/>
                </a:solidFill>
              </a:rPr>
              <a:t>Commande chown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sz="2400"/>
              <a:t>La commande « chown »  permet de modifier le propriétaire d'un fichier.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D554E"/>
              </a:buClr>
              <a:buSzPts val="2500"/>
              <a:buFont typeface="Palatino"/>
              <a:buNone/>
            </a:pPr>
            <a:r>
              <a:rPr lang="en-US" sz="2500" b="1" i="1" u="sng">
                <a:solidFill>
                  <a:srgbClr val="AD554E"/>
                </a:solidFill>
              </a:rPr>
              <a:t>Commande chgrp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sz="2400"/>
              <a:t>La commande « chgrp » permet de modifier le groupe propriétaire d’un fichier.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D554E"/>
              </a:buClr>
              <a:buSzPts val="2500"/>
              <a:buFont typeface="Palatino"/>
              <a:buNone/>
            </a:pPr>
            <a:r>
              <a:rPr lang="en-US" sz="2500" b="1" i="1" u="sng">
                <a:solidFill>
                  <a:srgbClr val="AD554E"/>
                </a:solidFill>
              </a:rPr>
              <a:t>Commande umask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sz="2400"/>
              <a:t>La commande « umask » définir les droits par défaut d'un fichier ou un répertoire à sa création.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2170182" cy="137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en-US"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Caractères spéciaux (Jokers)  </a:t>
            </a:r>
            <a:endParaRPr/>
          </a:p>
        </p:txBody>
      </p:sp>
      <p:sp>
        <p:nvSpPr>
          <p:cNvPr id="310" name="Google Shape;310;p48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2170182" cy="678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07246" lvl="0" indent="-4407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941100"/>
                </a:solidFill>
              </a:rPr>
              <a:t>*</a:t>
            </a:r>
            <a:r>
              <a:rPr lang="en-US" sz="2400">
                <a:solidFill>
                  <a:srgbClr val="011993"/>
                </a:solidFill>
              </a:rPr>
              <a:t>  </a:t>
            </a:r>
            <a:r>
              <a:rPr lang="en-US" sz="2400"/>
              <a:t>une chaîne quelconque (même vide)</a:t>
            </a:r>
            <a:endParaRPr sz="2400"/>
          </a:p>
          <a:p>
            <a:pPr marL="305434" lvl="0" indent="-370204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941100"/>
                </a:solidFill>
              </a:rPr>
              <a:t>?</a:t>
            </a:r>
            <a:r>
              <a:rPr lang="en-US" sz="2400">
                <a:solidFill>
                  <a:srgbClr val="011993"/>
                </a:solidFill>
              </a:rPr>
              <a:t> </a:t>
            </a:r>
            <a:r>
              <a:rPr lang="en-US" sz="2400"/>
              <a:t>un caractère quelconque</a:t>
            </a:r>
            <a:endParaRPr sz="2400"/>
          </a:p>
          <a:p>
            <a:pPr marL="305434" lvl="0" indent="-370204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941100"/>
                </a:solidFill>
              </a:rPr>
              <a:t>[…]</a:t>
            </a:r>
            <a:r>
              <a:rPr lang="en-US" sz="2400"/>
              <a:t> un caractère quelconque appartenant à l'ensemble « … »</a:t>
            </a:r>
            <a:endParaRPr sz="2400"/>
          </a:p>
          <a:p>
            <a:pPr marL="305434" lvl="0" indent="-370204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941100"/>
                </a:solidFill>
              </a:rPr>
              <a:t>[!…]</a:t>
            </a:r>
            <a:r>
              <a:rPr lang="en-US" sz="2400">
                <a:solidFill>
                  <a:srgbClr val="011993"/>
                </a:solidFill>
              </a:rPr>
              <a:t> </a:t>
            </a:r>
            <a:r>
              <a:rPr lang="en-US" sz="2400"/>
              <a:t>un caractère quelconque hors de l’ensemble</a:t>
            </a:r>
            <a:endParaRPr sz="2400"/>
          </a:p>
          <a:p>
            <a:pPr marL="0" lvl="2" indent="297179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11993"/>
              </a:buClr>
              <a:buSzPts val="2300"/>
              <a:buFont typeface="Palatino"/>
              <a:buNone/>
            </a:pPr>
            <a:r>
              <a:rPr lang="en-US" sz="2400" b="1">
                <a:solidFill>
                  <a:srgbClr val="011993"/>
                </a:solidFill>
              </a:rPr>
              <a:t>Exemples</a:t>
            </a:r>
            <a:r>
              <a:rPr lang="en-US" sz="2400"/>
              <a:t> :</a:t>
            </a:r>
            <a:endParaRPr sz="2400"/>
          </a:p>
          <a:p>
            <a:pPr marL="916303" lvl="2" indent="-370203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/>
              <a:t>cp *.c bakup</a:t>
            </a:r>
            <a:r>
              <a:rPr lang="en-US" sz="2400"/>
              <a:t> : copie de tous les fichiers ayant le suffixe .c sous le répertoire bakup</a:t>
            </a:r>
            <a:endParaRPr sz="2400"/>
          </a:p>
          <a:p>
            <a:pPr marL="916303" lvl="2" indent="-370203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/>
              <a:t>ls *.[csp]</a:t>
            </a:r>
            <a:r>
              <a:rPr lang="en-US" sz="2400"/>
              <a:t> : liste de tous les fichiers ayant l'un des suffixes .c, .s ou .p</a:t>
            </a:r>
            <a:endParaRPr sz="2400"/>
          </a:p>
          <a:p>
            <a:pPr marL="916303" lvl="2" indent="-370203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/>
              <a:t>ls /usr/[a-z][0-9]</a:t>
            </a:r>
            <a:r>
              <a:rPr lang="en-US" sz="2400"/>
              <a:t> : liste de tous les éléments de /usr dont le nom est composé de deux caractères : une minuscule suivie d'un chiffre</a:t>
            </a:r>
            <a:endParaRPr sz="2400"/>
          </a:p>
          <a:p>
            <a:pPr marL="916303" lvl="2" indent="-370203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/>
              <a:t>ls /bin/[!a-z]* </a:t>
            </a:r>
            <a:r>
              <a:rPr lang="en-US" sz="2400"/>
              <a:t>: liste de tous les éléments de /bin dont le nom ne commence pas par une minuscule.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6510"/>
              <a:buFont typeface="Bodoni"/>
              <a:buNone/>
            </a:pPr>
            <a:r>
              <a:rPr lang="en-US" sz="6510"/>
              <a:t>Entrées-Sorties &amp; Flux de redirection.  </a:t>
            </a:r>
            <a:endParaRPr/>
          </a:p>
        </p:txBody>
      </p:sp>
      <p:sp>
        <p:nvSpPr>
          <p:cNvPr id="316" name="Google Shape;316;p49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385318" lvl="0" indent="-2481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endParaRPr/>
          </a:p>
          <a:p>
            <a:pPr marL="385318" lvl="0" indent="-385318" algn="just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771"/>
              <a:buChar char="●"/>
            </a:pPr>
            <a:r>
              <a:rPr lang="en-US" sz="2952"/>
              <a:t>Une commande lit normalement ses données d'entrée dans l’ entrée standard et écrit sa sortie dans la sortie standard qui, par défaut, correspondent respectivement au clavier et à l'écran du terminal.</a:t>
            </a:r>
            <a:endParaRPr/>
          </a:p>
          <a:p>
            <a:pPr marL="385318" lvl="0" indent="-385318" algn="just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771"/>
              <a:buChar char="●"/>
            </a:pPr>
            <a:r>
              <a:rPr lang="en-US" sz="2952"/>
              <a:t>Les processus accèdent à ces périphériques comme s'ils accédaient à des fichiers normaux, par le biais de handle (descripteurs de fichiers). </a:t>
            </a:r>
            <a:endParaRPr sz="984"/>
          </a:p>
          <a:p>
            <a:pPr marL="385318" lvl="0" indent="-347827" algn="just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590"/>
              <a:buNone/>
            </a:pPr>
            <a:endParaRPr sz="984"/>
          </a:p>
          <a:p>
            <a:pPr marL="385318" lvl="0" indent="-347827" algn="just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590"/>
              <a:buNone/>
            </a:pPr>
            <a:endParaRPr sz="984"/>
          </a:p>
          <a:p>
            <a:pPr marL="385318" lvl="0" indent="-347827" algn="just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590"/>
              <a:buNone/>
            </a:pPr>
            <a:endParaRPr sz="984"/>
          </a:p>
          <a:p>
            <a:pPr marL="385318" lvl="0" indent="-347827" algn="just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590"/>
              <a:buNone/>
            </a:pPr>
            <a:endParaRPr sz="984"/>
          </a:p>
        </p:txBody>
      </p:sp>
      <p:pic>
        <p:nvPicPr>
          <p:cNvPr id="317" name="Google Shape;317;p49" descr="Capture d’écran 2021-01-28 à 4.03.0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650" y="6783529"/>
            <a:ext cx="11029500" cy="177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6580"/>
              <a:buFont typeface="Bodoni"/>
              <a:buNone/>
            </a:pPr>
            <a:r>
              <a:rPr lang="en-US" sz="6580"/>
              <a:t>Entrées-Sorties &amp; Flux de redirection  </a:t>
            </a:r>
            <a:endParaRPr/>
          </a:p>
        </p:txBody>
      </p:sp>
      <p:sp>
        <p:nvSpPr>
          <p:cNvPr id="323" name="Google Shape;323;p50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69900" lvl="0" indent="-3327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endParaRPr/>
          </a:p>
          <a:p>
            <a:pPr marL="469900" lvl="0" indent="-4699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40"/>
              <a:buChar char="●"/>
            </a:pPr>
            <a:r>
              <a:rPr lang="en-US" sz="3400"/>
              <a:t>Le mécanisme de redirection des entrées-sorties, géré par le shell, permet de changer l'association par défaut de l’entrée standard et des standards outputs.</a:t>
            </a:r>
            <a:endParaRPr sz="1200"/>
          </a:p>
          <a:p>
            <a:pPr marL="469900" lvl="0" indent="-42418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720"/>
              <a:buNone/>
            </a:pPr>
            <a:endParaRPr sz="1200"/>
          </a:p>
          <a:p>
            <a:pPr marL="469900" lvl="0" indent="-42418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720"/>
              <a:buNone/>
            </a:pPr>
            <a:endParaRPr sz="1200"/>
          </a:p>
          <a:p>
            <a:pPr marL="469900" lvl="0" indent="-42418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720"/>
              <a:buNone/>
            </a:pPr>
            <a:endParaRPr sz="1200"/>
          </a:p>
          <a:p>
            <a:pPr marL="469900" lvl="0" indent="-42418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720"/>
              <a:buNone/>
            </a:pPr>
            <a:endParaRPr sz="1200"/>
          </a:p>
        </p:txBody>
      </p:sp>
      <p:pic>
        <p:nvPicPr>
          <p:cNvPr id="324" name="Google Shape;324;p50" descr="Capture d’écran 2021-01-28 à 4.04.14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0162" y="5739235"/>
            <a:ext cx="10297096" cy="2543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1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6580"/>
              <a:buFont typeface="Bodoni"/>
              <a:buNone/>
            </a:pPr>
            <a:r>
              <a:rPr lang="en-US" sz="6580"/>
              <a:t>Entrées-Sorties &amp; Flux de redirection  </a:t>
            </a:r>
            <a:endParaRPr/>
          </a:p>
        </p:txBody>
      </p:sp>
      <p:sp>
        <p:nvSpPr>
          <p:cNvPr id="330" name="Google Shape;330;p51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418211" lvl="0" indent="-41821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2"/>
              <a:buChar char="●"/>
            </a:pPr>
            <a:r>
              <a:rPr lang="en-US" sz="3204"/>
              <a:t>Les redirections sont effectuées grâce aux signes suivants : </a:t>
            </a:r>
            <a:endParaRPr sz="1068"/>
          </a:p>
          <a:p>
            <a:pPr marL="836422" lvl="1" indent="-418211" algn="just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20"/>
              <a:buChar char="●"/>
            </a:pPr>
            <a:r>
              <a:rPr lang="en-US" b="1">
                <a:solidFill>
                  <a:srgbClr val="011993"/>
                </a:solidFill>
              </a:rPr>
              <a:t>&lt;</a:t>
            </a:r>
            <a:r>
              <a:rPr lang="en-US" sz="3204"/>
              <a:t> </a:t>
            </a:r>
            <a:r>
              <a:rPr lang="en-US" b="1">
                <a:solidFill>
                  <a:srgbClr val="011993"/>
                </a:solidFill>
              </a:rPr>
              <a:t>nom_fic</a:t>
            </a:r>
            <a:r>
              <a:rPr lang="en-US" sz="3204"/>
              <a:t> : prend comme entrée le fichier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nom_fic</a:t>
            </a:r>
            <a:r>
              <a:rPr lang="en-US" sz="3204"/>
              <a:t>.</a:t>
            </a:r>
            <a:endParaRPr/>
          </a:p>
          <a:p>
            <a:pPr marL="836422" lvl="1" indent="-418211" algn="just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20"/>
              <a:buChar char="●"/>
            </a:pPr>
            <a:r>
              <a:rPr lang="en-US" b="1">
                <a:solidFill>
                  <a:srgbClr val="011993"/>
                </a:solidFill>
              </a:rPr>
              <a:t>&lt;&lt;</a:t>
            </a:r>
            <a:r>
              <a:rPr lang="en-US" b="1"/>
              <a:t> </a:t>
            </a:r>
            <a:r>
              <a:rPr lang="en-US" b="1">
                <a:solidFill>
                  <a:srgbClr val="011993"/>
                </a:solidFill>
              </a:rPr>
              <a:t>mot</a:t>
            </a:r>
            <a:r>
              <a:rPr lang="en-US" sz="3204"/>
              <a:t> : prend comme entrée toutes les lignes tapées au clavier jusqu'à celle qui contient </a:t>
            </a:r>
            <a:r>
              <a:rPr lang="en-US" b="1" i="1"/>
              <a:t>mot</a:t>
            </a:r>
            <a:r>
              <a:rPr lang="en-US" sz="3204"/>
              <a:t>.</a:t>
            </a:r>
            <a:endParaRPr/>
          </a:p>
          <a:p>
            <a:pPr marL="836422" lvl="1" indent="-418211" algn="just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20"/>
              <a:buChar char="●"/>
            </a:pPr>
            <a:r>
              <a:rPr lang="en-US" b="1">
                <a:solidFill>
                  <a:srgbClr val="011993"/>
                </a:solidFill>
              </a:rPr>
              <a:t>&gt; fichier</a:t>
            </a:r>
            <a:r>
              <a:rPr lang="en-US" sz="3204"/>
              <a:t> : envoie la sortie dans fichier ( si fichier existe, il est écrasé).</a:t>
            </a:r>
            <a:endParaRPr/>
          </a:p>
          <a:p>
            <a:pPr marL="836422" lvl="1" indent="-418211" algn="just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20"/>
              <a:buChar char="●"/>
            </a:pPr>
            <a:r>
              <a:rPr lang="en-US" b="1">
                <a:solidFill>
                  <a:srgbClr val="011993"/>
                </a:solidFill>
              </a:rPr>
              <a:t>&gt;&gt; fichier</a:t>
            </a:r>
            <a:r>
              <a:rPr lang="en-US" sz="3204"/>
              <a:t> : rajoute la sortie à la fin du fichier ; on dit aussi concaténation de la sortie et de fichier (si fichier n'existe pas, il est créé).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6580"/>
              <a:buFont typeface="Bodoni"/>
              <a:buNone/>
            </a:pPr>
            <a:r>
              <a:rPr lang="en-US" sz="6580"/>
              <a:t>Entrées-Sorties &amp; Flux de redirection  </a:t>
            </a:r>
            <a:endParaRPr/>
          </a:p>
        </p:txBody>
      </p:sp>
      <p:sp>
        <p:nvSpPr>
          <p:cNvPr id="336" name="Google Shape;336;p52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61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69900" lvl="0" indent="-469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000"/>
              <a:t>Le descripteur vaut 0 pour l’entrée standard, 1 pour la sortie standard et 2 pour le standard error output. </a:t>
            </a:r>
            <a:endParaRPr/>
          </a:p>
          <a:p>
            <a:pPr marL="469900" lvl="0" indent="-4699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lang="en-US" sz="3000"/>
              <a:t>Pour rediriger un fichier, il suffit de faire précéder le symbole de redirection par le numéro de descripteur (SANS espace de séparation). </a:t>
            </a:r>
            <a:endParaRPr/>
          </a:p>
          <a:p>
            <a:pPr marL="1409700" lvl="2" indent="-4699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lang="en-US" i="1"/>
              <a:t>find / -name "villes" -print 1&gt; resultat 2&gt; erreurs</a:t>
            </a:r>
            <a:r>
              <a:rPr lang="en-US" sz="3000"/>
              <a:t> </a:t>
            </a:r>
            <a:endParaRPr/>
          </a:p>
        </p:txBody>
      </p:sp>
      <p:pic>
        <p:nvPicPr>
          <p:cNvPr id="337" name="Google Shape;337;p52" descr="Capture d’écran 2021-01-28 à 4.49.45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502" y="6645209"/>
            <a:ext cx="11603796" cy="3132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6580"/>
              <a:buFont typeface="Bodoni"/>
              <a:buNone/>
            </a:pPr>
            <a:r>
              <a:rPr lang="en-US" sz="6580"/>
              <a:t>Entrées-Sorties &amp; Flux de redirection  </a:t>
            </a:r>
            <a:endParaRPr/>
          </a:p>
        </p:txBody>
      </p:sp>
      <p:sp>
        <p:nvSpPr>
          <p:cNvPr id="343" name="Google Shape;343;p53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61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69900" lvl="0" indent="-469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000"/>
              <a:t>Le tube (ou pipe en anglais) est un mécanisme permettant la communication entre plusieurs commandes. </a:t>
            </a:r>
            <a:endParaRPr/>
          </a:p>
          <a:p>
            <a:pPr marL="469900" lvl="0" indent="-4699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lang="en-US" sz="3000"/>
              <a:t>Dans un pipe, la sortie de la première commande devient l'entrée de la seconde.</a:t>
            </a:r>
            <a:endParaRPr/>
          </a:p>
          <a:p>
            <a:pPr marL="469900" lvl="0" indent="-4699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lang="en-US" sz="3000"/>
              <a:t>le shell prend à sa charge la connexion de la sortie standard de la première commande sur l’entrée standard de la deuxième.</a:t>
            </a:r>
            <a:endParaRPr/>
          </a:p>
        </p:txBody>
      </p:sp>
      <p:pic>
        <p:nvPicPr>
          <p:cNvPr id="344" name="Google Shape;344;p53" descr="Capture d’écran 2021-01-28 à 5.20.0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15" y="7030735"/>
            <a:ext cx="12497970" cy="1671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en-US"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Références</a:t>
            </a:r>
            <a:r>
              <a:rPr lang="en-US" sz="1200"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350" name="Google Shape;350;p54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46990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 i="1"/>
              <a:t>[1] : Préparation à la certification LPIC1 : Linux - Sébastien Rohaut.</a:t>
            </a:r>
            <a:endParaRPr/>
          </a:p>
          <a:p>
            <a:pPr marL="469900" lvl="0" indent="-4699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160"/>
              <a:buChar char="●"/>
            </a:pPr>
            <a:r>
              <a:rPr lang="en-US" i="1"/>
              <a:t>[2] : 2017 Initiation Unix France – UNIX &amp; Linux, 3e édition – David Rossignol.</a:t>
            </a:r>
            <a:endParaRPr/>
          </a:p>
          <a:p>
            <a:pPr marL="469900" lvl="0" indent="-4699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160"/>
              <a:buChar char="●"/>
            </a:pPr>
            <a:r>
              <a:rPr lang="en-US" i="1"/>
              <a:t>[3]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https://www.shellscript.sh/index.html</a:t>
            </a:r>
            <a:r>
              <a:rPr lang="en-US" i="1"/>
              <a:t> </a:t>
            </a:r>
            <a:endParaRPr/>
          </a:p>
          <a:p>
            <a:pPr marL="469900" lvl="0" indent="-4699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160"/>
              <a:buChar char="●"/>
            </a:pPr>
            <a:r>
              <a:rPr lang="en-US" i="1"/>
              <a:t>[4]  http://www.linux-france.org/article/dalox/unix04.htm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en-US"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Planification &amp; Informations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469900" lvl="0" indent="-469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 b="1" u="sng">
                <a:solidFill>
                  <a:srgbClr val="011993"/>
                </a:solidFill>
              </a:rPr>
              <a:t>Chapitre 1</a:t>
            </a:r>
            <a:r>
              <a:rPr lang="en-US"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 : Introduction &amp; Commandes de base</a:t>
            </a:r>
            <a:endParaRPr/>
          </a:p>
          <a:p>
            <a:pPr marL="469900" lvl="0" indent="-4699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160"/>
              <a:buChar char="●"/>
            </a:pPr>
            <a:r>
              <a:rPr lang="en-US" b="1" u="sng">
                <a:solidFill>
                  <a:srgbClr val="011993"/>
                </a:solidFill>
              </a:rPr>
              <a:t>Chapitre 2</a:t>
            </a:r>
            <a:r>
              <a:rPr lang="en-US"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 :  Langage de programmation Shell</a:t>
            </a:r>
            <a:r>
              <a:rPr lang="en-US" sz="1200"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  <a:p>
            <a:pPr marL="469900" lvl="0" indent="-4699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160"/>
              <a:buChar char="●"/>
            </a:pPr>
            <a:r>
              <a:rPr lang="en-US" b="1" u="sng">
                <a:solidFill>
                  <a:srgbClr val="011993"/>
                </a:solidFill>
              </a:rPr>
              <a:t>Chapitre 3</a:t>
            </a:r>
            <a:r>
              <a:rPr lang="en-US" b="1"/>
              <a:t> </a:t>
            </a:r>
            <a:r>
              <a:rPr lang="en-US"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:  Conditions &amp; Boucles en Shell </a:t>
            </a:r>
            <a:endParaRPr/>
          </a:p>
          <a:p>
            <a:pPr marL="469900" lvl="0" indent="-4699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160"/>
              <a:buChar char="●"/>
            </a:pPr>
            <a:r>
              <a:rPr lang="en-US" b="1" u="sng">
                <a:solidFill>
                  <a:srgbClr val="011993"/>
                </a:solidFill>
              </a:rPr>
              <a:t>Chapitre 4</a:t>
            </a:r>
            <a:r>
              <a:rPr lang="en-US" b="1"/>
              <a:t>  : </a:t>
            </a:r>
            <a:r>
              <a:rPr lang="en-US"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Sous-programmes en Shell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</a:pPr>
            <a:r>
              <a:rPr lang="en-US" sz="2400" i="1"/>
              <a:t>Système &amp; Scripting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ctrTitle" idx="4294967295"/>
          </p:nvPr>
        </p:nvSpPr>
        <p:spPr>
          <a:xfrm>
            <a:off x="508000" y="4140200"/>
            <a:ext cx="11845075" cy="24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en-US"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Chapitre I : Introduction &amp; Commandes de base</a:t>
            </a:r>
            <a:endParaRPr sz="7000" b="0" i="0" u="none" strike="noStrike" cap="none">
              <a:solidFill>
                <a:srgbClr val="D93E2B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en-US"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Plan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496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587755" lvl="0" indent="-5877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4"/>
              <a:buFont typeface="Palatino"/>
              <a:buAutoNum type="arabicPeriod"/>
            </a:pPr>
            <a:r>
              <a:rPr lang="en-US" sz="3204"/>
              <a:t>Shell : Définition &amp; Rôle</a:t>
            </a:r>
            <a:endParaRPr/>
          </a:p>
          <a:p>
            <a:pPr marL="587755" lvl="0" indent="-58775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414141"/>
              </a:buClr>
              <a:buSzPts val="3204"/>
              <a:buFont typeface="Palatino"/>
              <a:buAutoNum type="arabicPeriod"/>
            </a:pPr>
            <a:r>
              <a:rPr lang="en-US" sz="3204"/>
              <a:t>Différents Shell &amp; Fonctionnalités </a:t>
            </a:r>
            <a:endParaRPr/>
          </a:p>
          <a:p>
            <a:pPr marL="587755" lvl="0" indent="-58775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414141"/>
              </a:buClr>
              <a:buSzPts val="3204"/>
              <a:buFont typeface="Palatino"/>
              <a:buAutoNum type="arabicPeriod"/>
            </a:pPr>
            <a:r>
              <a:rPr lang="en-US" sz="3204"/>
              <a:t>Commandes de bases </a:t>
            </a:r>
            <a:endParaRPr/>
          </a:p>
          <a:p>
            <a:pPr marL="1175511" lvl="1" indent="-58775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414141"/>
              </a:buClr>
              <a:buSzPts val="3204"/>
              <a:buFont typeface="Palatino"/>
              <a:buAutoNum type="arabicPeriod"/>
            </a:pPr>
            <a:r>
              <a:rPr lang="en-US" sz="3204"/>
              <a:t> Utilitaires d’aide </a:t>
            </a:r>
            <a:endParaRPr/>
          </a:p>
          <a:p>
            <a:pPr marL="1175511" lvl="1" indent="-58775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414141"/>
              </a:buClr>
              <a:buSzPts val="3204"/>
              <a:buFont typeface="Palatino"/>
              <a:buAutoNum type="arabicPeriod"/>
            </a:pPr>
            <a:r>
              <a:rPr lang="en-US" sz="3204"/>
              <a:t> Manipulation des fichiers et des répertoires </a:t>
            </a:r>
            <a:endParaRPr/>
          </a:p>
          <a:p>
            <a:pPr marL="1175511" lvl="1" indent="-58775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414141"/>
              </a:buClr>
              <a:buSzPts val="3204"/>
              <a:buFont typeface="Palatino"/>
              <a:buAutoNum type="arabicPeriod"/>
            </a:pPr>
            <a:r>
              <a:rPr lang="en-US" sz="3204"/>
              <a:t> Gestion des droits d'accès </a:t>
            </a:r>
            <a:endParaRPr/>
          </a:p>
          <a:p>
            <a:pPr marL="587755" lvl="0" indent="-58775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414141"/>
              </a:buClr>
              <a:buSzPts val="3204"/>
              <a:buFont typeface="Palatino"/>
              <a:buAutoNum type="arabicPeriod"/>
            </a:pPr>
            <a:r>
              <a:rPr lang="en-US" sz="3204"/>
              <a:t>Caractères spéciaux (Jokers)</a:t>
            </a:r>
            <a:endParaRPr/>
          </a:p>
          <a:p>
            <a:pPr marL="587755" lvl="0" indent="-58775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414141"/>
              </a:buClr>
              <a:buSzPts val="3204"/>
              <a:buFont typeface="Palatino"/>
              <a:buAutoNum type="arabicPeriod"/>
            </a:pPr>
            <a:r>
              <a:rPr lang="en-US" sz="3204"/>
              <a:t>Redirection &amp; Pipes</a:t>
            </a:r>
            <a:br>
              <a:rPr lang="en-US" sz="1068"/>
            </a:br>
            <a:endParaRPr sz="1068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en-US"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Système d’exploitation (OS)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69900" lvl="0" indent="-469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Un </a:t>
            </a:r>
            <a:r>
              <a:rPr lang="en-US" b="1"/>
              <a:t>système d'exploitation</a:t>
            </a:r>
            <a:r>
              <a:rPr lang="en-US"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, ou </a:t>
            </a:r>
            <a:r>
              <a:rPr lang="en-US" b="1"/>
              <a:t>OS </a:t>
            </a:r>
            <a:r>
              <a:rPr lang="en-US"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(Operating System), définit un ensemble de programmes chargé d'établir une relation entre les différentes ressources matérielles, les applications et l'utilisateur.</a:t>
            </a:r>
            <a:endParaRPr/>
          </a:p>
        </p:txBody>
      </p:sp>
      <p:pic>
        <p:nvPicPr>
          <p:cNvPr id="125" name="Google Shape;125;p22" descr="9d86d37e0e1ee40a5cd7663eebcf343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7572" y="5947014"/>
            <a:ext cx="1384082" cy="259316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2235867" y="8518600"/>
            <a:ext cx="2687493" cy="50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</a:pPr>
            <a:r>
              <a:rPr lang="en-US" sz="2400" b="1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Utilisateur</a:t>
            </a:r>
            <a:r>
              <a:rPr lang="en-US" sz="24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6607206" y="5251744"/>
            <a:ext cx="2828473" cy="850311"/>
          </a:xfrm>
          <a:prstGeom prst="roundRect">
            <a:avLst>
              <a:gd name="adj" fmla="val 19148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alatino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6607206" y="6332929"/>
            <a:ext cx="2828473" cy="850311"/>
          </a:xfrm>
          <a:prstGeom prst="roundRect">
            <a:avLst>
              <a:gd name="adj" fmla="val 19148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alatino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6607206" y="7414113"/>
            <a:ext cx="2828473" cy="850311"/>
          </a:xfrm>
          <a:prstGeom prst="roundRect">
            <a:avLst>
              <a:gd name="adj" fmla="val 19148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alatino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Pilotes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6607206" y="8495297"/>
            <a:ext cx="2828473" cy="850311"/>
          </a:xfrm>
          <a:prstGeom prst="roundRect">
            <a:avLst>
              <a:gd name="adj" fmla="val 19148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alatino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Matériel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22"/>
          <p:cNvCxnSpPr/>
          <p:nvPr/>
        </p:nvCxnSpPr>
        <p:spPr>
          <a:xfrm rot="10800000" flipH="1">
            <a:off x="4437413" y="5768705"/>
            <a:ext cx="2203716" cy="842652"/>
          </a:xfrm>
          <a:prstGeom prst="straightConnector1">
            <a:avLst/>
          </a:prstGeom>
          <a:noFill/>
          <a:ln w="254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32" name="Google Shape;132;p22"/>
          <p:cNvCxnSpPr/>
          <p:nvPr/>
        </p:nvCxnSpPr>
        <p:spPr>
          <a:xfrm>
            <a:off x="8021442" y="6102485"/>
            <a:ext cx="1" cy="367954"/>
          </a:xfrm>
          <a:prstGeom prst="straightConnector1">
            <a:avLst/>
          </a:prstGeom>
          <a:noFill/>
          <a:ln w="254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33" name="Google Shape;133;p22"/>
          <p:cNvCxnSpPr/>
          <p:nvPr/>
        </p:nvCxnSpPr>
        <p:spPr>
          <a:xfrm>
            <a:off x="8021442" y="7114699"/>
            <a:ext cx="1" cy="367954"/>
          </a:xfrm>
          <a:prstGeom prst="straightConnector1">
            <a:avLst/>
          </a:prstGeom>
          <a:noFill/>
          <a:ln w="254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34" name="Google Shape;134;p22"/>
          <p:cNvCxnSpPr/>
          <p:nvPr/>
        </p:nvCxnSpPr>
        <p:spPr>
          <a:xfrm>
            <a:off x="8021442" y="8126914"/>
            <a:ext cx="1" cy="367953"/>
          </a:xfrm>
          <a:prstGeom prst="straightConnector1">
            <a:avLst/>
          </a:prstGeom>
          <a:noFill/>
          <a:ln w="254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en-US"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Unix Vs Linux 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508000" y="2454171"/>
            <a:ext cx="12243631" cy="7083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69900" lvl="0" indent="-3327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endParaRPr/>
          </a:p>
          <a:p>
            <a:pPr marL="469900" lvl="0" indent="-4699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40"/>
              <a:buChar char="●"/>
            </a:pPr>
            <a:r>
              <a:rPr lang="en-US" b="1">
                <a:solidFill>
                  <a:srgbClr val="0B0080"/>
                </a:solidFill>
              </a:rPr>
              <a:t>UNIX </a:t>
            </a:r>
            <a:r>
              <a:rPr lang="en-US" sz="3400"/>
              <a:t>est un nom protégé par le droit d’auteur (</a:t>
            </a:r>
            <a:r>
              <a:rPr lang="en-US" b="1">
                <a:solidFill>
                  <a:srgbClr val="FF2600"/>
                </a:solidFill>
              </a:rPr>
              <a:t>Payant</a:t>
            </a:r>
            <a:r>
              <a:rPr lang="en-US" sz="3400"/>
              <a:t>). </a:t>
            </a:r>
            <a:endParaRPr/>
          </a:p>
          <a:p>
            <a:pPr marL="469900" lvl="0" indent="-4699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40"/>
              <a:buChar char="●"/>
            </a:pPr>
            <a:r>
              <a:rPr lang="en-US" sz="3400"/>
              <a:t>La date du 1</a:t>
            </a:r>
            <a:r>
              <a:rPr lang="en-US" baseline="30000"/>
              <a:t>er</a:t>
            </a:r>
            <a:r>
              <a:rPr lang="en-US" sz="3400"/>
              <a:t> janvier 1970 est considérée comme étant la date de naissance du système Unix.</a:t>
            </a:r>
            <a:endParaRPr/>
          </a:p>
          <a:p>
            <a:pPr marL="469900" lvl="0" indent="-4699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40"/>
              <a:buChar char="●"/>
            </a:pPr>
            <a:r>
              <a:rPr lang="en-US" b="1">
                <a:solidFill>
                  <a:srgbClr val="0B0080"/>
                </a:solidFill>
              </a:rPr>
              <a:t>UNIX </a:t>
            </a:r>
            <a:r>
              <a:rPr lang="en-US" sz="3400"/>
              <a:t>est un système </a:t>
            </a:r>
            <a:r>
              <a:rPr lang="en-US" b="1">
                <a:solidFill>
                  <a:srgbClr val="FF2600"/>
                </a:solidFill>
              </a:rPr>
              <a:t>propriétaire</a:t>
            </a:r>
            <a:r>
              <a:rPr lang="en-US" sz="3400"/>
              <a:t>.</a:t>
            </a:r>
            <a:endParaRPr/>
          </a:p>
          <a:p>
            <a:pPr marL="469900" lvl="0" indent="-4699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40"/>
              <a:buChar char="●"/>
            </a:pPr>
            <a:r>
              <a:rPr lang="en-US" b="1">
                <a:solidFill>
                  <a:srgbClr val="0B0080"/>
                </a:solidFill>
              </a:rPr>
              <a:t>LINIX </a:t>
            </a:r>
            <a:r>
              <a:rPr lang="en-US" sz="3400"/>
              <a:t>est un système d'exploitation</a:t>
            </a:r>
            <a:r>
              <a:rPr lang="en-US" b="1">
                <a:solidFill>
                  <a:srgbClr val="0B0080"/>
                </a:solidFill>
              </a:rPr>
              <a:t> </a:t>
            </a:r>
            <a:r>
              <a:rPr lang="en-US" b="1">
                <a:solidFill>
                  <a:srgbClr val="FF2600"/>
                </a:solidFill>
              </a:rPr>
              <a:t>libre </a:t>
            </a:r>
            <a:r>
              <a:rPr lang="en-US" sz="3400"/>
              <a:t>basé sur le noyau UNIX  proposé par Linus Torvalds.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en-US"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Caractéristiques des OS Linux 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508000" y="2454171"/>
            <a:ext cx="11988800" cy="609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469900" lvl="0" indent="-469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sz="3400"/>
              <a:t>Gratuité du </a:t>
            </a:r>
            <a:r>
              <a:rPr lang="en-US">
                <a:latin typeface="Times"/>
                <a:ea typeface="Times"/>
                <a:cs typeface="Times"/>
                <a:sym typeface="Times"/>
              </a:rPr>
              <a:t>noyau </a:t>
            </a:r>
            <a:r>
              <a:rPr lang="en-US" sz="3400"/>
              <a:t>et de certaines applications utilisateurs.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469900" lvl="0" indent="-4699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40"/>
              <a:buChar char="●"/>
            </a:pPr>
            <a:r>
              <a:rPr lang="en-US" sz="3400"/>
              <a:t>Diffusion ouverte permettant un enrichissement constant.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469900" lvl="0" indent="-4699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40"/>
              <a:buChar char="●"/>
            </a:pPr>
            <a:r>
              <a:rPr lang="en-US" sz="3400"/>
              <a:t>Compatibilité POSIX.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469900" lvl="0" indent="-4699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40"/>
              <a:buChar char="●"/>
            </a:pPr>
            <a:r>
              <a:rPr lang="en-US" sz="3400"/>
              <a:t>Multi-utilisateurs.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469900" lvl="0" indent="-4699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40"/>
              <a:buChar char="●"/>
            </a:pPr>
            <a:r>
              <a:rPr lang="en-US" sz="3400"/>
              <a:t>Multitâches.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E18191730C8A419E07C3638EBD9941" ma:contentTypeVersion="0" ma:contentTypeDescription="Crée un document." ma:contentTypeScope="" ma:versionID="8e395504330ef3c2c04d69b15951e34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f11e83d12cbdd0fcf0b62744a2ab94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ACDE7B-B362-4B59-A630-CF39080E2E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422045-7980-4924-B499-145132882740}"/>
</file>

<file path=customXml/itemProps3.xml><?xml version="1.0" encoding="utf-8"?>
<ds:datastoreItem xmlns:ds="http://schemas.openxmlformats.org/officeDocument/2006/customXml" ds:itemID="{10572FCA-03FB-4231-A64A-EB177008513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1627</Words>
  <Application>Microsoft Office PowerPoint</Application>
  <PresentationFormat>Custom</PresentationFormat>
  <Paragraphs>335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New_Template4</vt:lpstr>
      <vt:lpstr>Système &amp; Scripting </vt:lpstr>
      <vt:lpstr>Objectifs du module</vt:lpstr>
      <vt:lpstr>Planification &amp; Informations</vt:lpstr>
      <vt:lpstr>Planification &amp; Informations</vt:lpstr>
      <vt:lpstr>Chapitre I : Introduction &amp; Commandes de base</vt:lpstr>
      <vt:lpstr>Plan</vt:lpstr>
      <vt:lpstr>Système d’exploitation (OS)</vt:lpstr>
      <vt:lpstr>Unix Vs Linux </vt:lpstr>
      <vt:lpstr>Caractéristiques des OS Linux </vt:lpstr>
      <vt:lpstr>Architecture Linux</vt:lpstr>
      <vt:lpstr>Shell : Définition &amp; Rôle</vt:lpstr>
      <vt:lpstr>Shell : Rôle</vt:lpstr>
      <vt:lpstr>Shell : Interpréteur de commandes</vt:lpstr>
      <vt:lpstr>Shell : Langage de programmation</vt:lpstr>
      <vt:lpstr>Différents Shell &amp; Fonctionnalités  </vt:lpstr>
      <vt:lpstr>Différents Shell &amp; Fonctionnalités</vt:lpstr>
      <vt:lpstr>Commandes Shell </vt:lpstr>
      <vt:lpstr>Commandes Shell </vt:lpstr>
      <vt:lpstr>Commandes Shell : Utilitaires d’aide </vt:lpstr>
      <vt:lpstr>Commandes Shell : Utilitaires d’aide </vt:lpstr>
      <vt:lpstr>Commandes Shell : Utilitaires d’aide </vt:lpstr>
      <vt:lpstr>Commandes Shell : Utilitaires d’aide </vt:lpstr>
      <vt:lpstr>Commandes Shell : Utilitaires d’aide </vt:lpstr>
      <vt:lpstr>Commandes Shell : Manipulation des fichiers et des répertoires  </vt:lpstr>
      <vt:lpstr>Commandes Shell : Manipulation des fichiers et des répertoires  </vt:lpstr>
      <vt:lpstr>Commandes Shell : Manipulation des fichiers et des répertoires  </vt:lpstr>
      <vt:lpstr>Commandes Shell : Manipulation des fichiers et des répertoires  </vt:lpstr>
      <vt:lpstr>Commandes Shell : Manipulation des fichiers et des répertoires  </vt:lpstr>
      <vt:lpstr>Commandes Shell : Manipulation des fichiers et des répertoires  </vt:lpstr>
      <vt:lpstr>Commandes Shell : Manipulation des fichiers et des répertoires  </vt:lpstr>
      <vt:lpstr>Commandes Shell : Manipulation des fichiers et des répertoires  </vt:lpstr>
      <vt:lpstr>Commandes Shell : Gestion des droits d’accès  </vt:lpstr>
      <vt:lpstr>Caractères spéciaux (Jokers)  </vt:lpstr>
      <vt:lpstr>Entrées-Sorties &amp; Flux de redirection.  </vt:lpstr>
      <vt:lpstr>Entrées-Sorties &amp; Flux de redirection  </vt:lpstr>
      <vt:lpstr>Entrées-Sorties &amp; Flux de redirection  </vt:lpstr>
      <vt:lpstr>Entrées-Sorties &amp; Flux de redirection  </vt:lpstr>
      <vt:lpstr>Entrées-Sorties &amp; Flux de redirection  </vt:lpstr>
      <vt:lpstr>Références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&amp; Scripting </dc:title>
  <cp:lastModifiedBy>21650</cp:lastModifiedBy>
  <cp:revision>8</cp:revision>
  <dcterms:modified xsi:type="dcterms:W3CDTF">2024-03-12T19:36:56Z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0x01010077E18191730C8A419E07C3638EBD9941</vt:lpwstr>
  </property>
  <property fmtid="{D5CDD505-2E9C-101B-9397-08002B2CF9AE}" pid="3" name="Order">
    <vt:r8>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