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9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64" r:id="rId2"/>
    <p:sldId id="482" r:id="rId3"/>
    <p:sldId id="517" r:id="rId4"/>
    <p:sldId id="483" r:id="rId5"/>
    <p:sldId id="484" r:id="rId6"/>
    <p:sldId id="485" r:id="rId7"/>
    <p:sldId id="488" r:id="rId8"/>
    <p:sldId id="489" r:id="rId9"/>
    <p:sldId id="520" r:id="rId10"/>
    <p:sldId id="521" r:id="rId11"/>
    <p:sldId id="490" r:id="rId12"/>
    <p:sldId id="530" r:id="rId13"/>
    <p:sldId id="493" r:id="rId14"/>
    <p:sldId id="522" r:id="rId15"/>
    <p:sldId id="494" r:id="rId16"/>
    <p:sldId id="524" r:id="rId17"/>
    <p:sldId id="496" r:id="rId18"/>
    <p:sldId id="532" r:id="rId19"/>
    <p:sldId id="498" r:id="rId20"/>
    <p:sldId id="525" r:id="rId21"/>
    <p:sldId id="523" r:id="rId22"/>
    <p:sldId id="531" r:id="rId23"/>
    <p:sldId id="335" r:id="rId24"/>
    <p:sldId id="302" r:id="rId25"/>
    <p:sldId id="303" r:id="rId26"/>
    <p:sldId id="336" r:id="rId27"/>
    <p:sldId id="305" r:id="rId28"/>
    <p:sldId id="518" r:id="rId29"/>
    <p:sldId id="519" r:id="rId30"/>
    <p:sldId id="499" r:id="rId31"/>
    <p:sldId id="500" r:id="rId32"/>
    <p:sldId id="527" r:id="rId33"/>
    <p:sldId id="533" r:id="rId34"/>
    <p:sldId id="528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29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64"/>
            <p14:sldId id="482"/>
            <p14:sldId id="517"/>
            <p14:sldId id="483"/>
            <p14:sldId id="484"/>
            <p14:sldId id="485"/>
            <p14:sldId id="488"/>
            <p14:sldId id="489"/>
            <p14:sldId id="520"/>
            <p14:sldId id="521"/>
            <p14:sldId id="490"/>
            <p14:sldId id="530"/>
            <p14:sldId id="493"/>
            <p14:sldId id="522"/>
            <p14:sldId id="494"/>
            <p14:sldId id="524"/>
            <p14:sldId id="496"/>
            <p14:sldId id="532"/>
            <p14:sldId id="498"/>
            <p14:sldId id="525"/>
            <p14:sldId id="523"/>
            <p14:sldId id="531"/>
            <p14:sldId id="335"/>
            <p14:sldId id="302"/>
            <p14:sldId id="303"/>
            <p14:sldId id="336"/>
            <p14:sldId id="305"/>
            <p14:sldId id="518"/>
            <p14:sldId id="519"/>
            <p14:sldId id="499"/>
            <p14:sldId id="500"/>
            <p14:sldId id="527"/>
            <p14:sldId id="533"/>
            <p14:sldId id="528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0066"/>
    <a:srgbClr val="E20000"/>
    <a:srgbClr val="FF7171"/>
    <a:srgbClr val="BC8FDD"/>
    <a:srgbClr val="FF66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3401" autoAdjust="0"/>
  </p:normalViewPr>
  <p:slideViewPr>
    <p:cSldViewPr snapToGrid="0">
      <p:cViewPr varScale="1">
        <p:scale>
          <a:sx n="58" d="100"/>
          <a:sy n="58" d="100"/>
        </p:scale>
        <p:origin x="1146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9F8BB-8787-4DAA-A3E9-04EF61C7798D}" type="doc">
      <dgm:prSet loTypeId="urn:microsoft.com/office/officeart/2005/8/layout/hierarchy4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9EFA43F-F45F-432C-AE1E-A2BAFC315DDE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Table de commutation</a:t>
          </a:r>
        </a:p>
      </dgm:t>
    </dgm:pt>
    <dgm:pt modelId="{15AF01EF-99D9-4024-B239-3F37C828658C}" type="parTrans" cxnId="{122BCAC1-B81F-46C7-B0D2-D7BE9E063B1E}">
      <dgm:prSet/>
      <dgm:spPr/>
      <dgm:t>
        <a:bodyPr/>
        <a:lstStyle/>
        <a:p>
          <a:endParaRPr lang="fr-FR"/>
        </a:p>
      </dgm:t>
    </dgm:pt>
    <dgm:pt modelId="{1DD24EC5-BD47-4BD4-8628-E440F7F6C0F3}" type="sibTrans" cxnId="{122BCAC1-B81F-46C7-B0D2-D7BE9E063B1E}">
      <dgm:prSet/>
      <dgm:spPr/>
      <dgm:t>
        <a:bodyPr/>
        <a:lstStyle/>
        <a:p>
          <a:endParaRPr lang="fr-FR"/>
        </a:p>
      </dgm:t>
    </dgm:pt>
    <dgm:pt modelId="{964A1202-3235-4958-B98D-6ACF006F9E28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@MAC</a:t>
          </a:r>
        </a:p>
      </dgm:t>
    </dgm:pt>
    <dgm:pt modelId="{542A6ADF-E607-43F3-98E5-679CE576D5FC}" type="parTrans" cxnId="{D8AFCDCB-26EA-489C-A812-372097E57C7B}">
      <dgm:prSet/>
      <dgm:spPr/>
      <dgm:t>
        <a:bodyPr/>
        <a:lstStyle/>
        <a:p>
          <a:endParaRPr lang="fr-FR"/>
        </a:p>
      </dgm:t>
    </dgm:pt>
    <dgm:pt modelId="{022F926B-3D70-42B4-99B9-CF1521CD38E3}" type="sibTrans" cxnId="{D8AFCDCB-26EA-489C-A812-372097E57C7B}">
      <dgm:prSet/>
      <dgm:spPr/>
      <dgm:t>
        <a:bodyPr/>
        <a:lstStyle/>
        <a:p>
          <a:endParaRPr lang="fr-FR"/>
        </a:p>
      </dgm:t>
    </dgm:pt>
    <dgm:pt modelId="{230AEA59-1692-48F1-B646-CFCF12691037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A</a:t>
          </a:r>
        </a:p>
      </dgm:t>
    </dgm:pt>
    <dgm:pt modelId="{06988632-5BCC-4CA8-A983-1F8C999E64D3}" type="parTrans" cxnId="{A194740A-C267-4F6A-87C9-D2EE492DAD79}">
      <dgm:prSet/>
      <dgm:spPr/>
      <dgm:t>
        <a:bodyPr/>
        <a:lstStyle/>
        <a:p>
          <a:endParaRPr lang="fr-FR"/>
        </a:p>
      </dgm:t>
    </dgm:pt>
    <dgm:pt modelId="{64269C4A-CDBD-4FE6-BAF7-0A5DC59C7EB6}" type="sibTrans" cxnId="{A194740A-C267-4F6A-87C9-D2EE492DAD79}">
      <dgm:prSet/>
      <dgm:spPr/>
      <dgm:t>
        <a:bodyPr/>
        <a:lstStyle/>
        <a:p>
          <a:endParaRPr lang="fr-FR"/>
        </a:p>
      </dgm:t>
    </dgm:pt>
    <dgm:pt modelId="{38020739-A273-439C-B507-A7A0C3CF61B5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N° port</a:t>
          </a:r>
        </a:p>
      </dgm:t>
    </dgm:pt>
    <dgm:pt modelId="{7EDD271F-54EC-4A9B-97C7-E7945013092B}" type="parTrans" cxnId="{561B8173-E48A-43C8-BBFE-A53A809AF197}">
      <dgm:prSet/>
      <dgm:spPr/>
      <dgm:t>
        <a:bodyPr/>
        <a:lstStyle/>
        <a:p>
          <a:endParaRPr lang="fr-FR"/>
        </a:p>
      </dgm:t>
    </dgm:pt>
    <dgm:pt modelId="{230E6EB1-14B0-4167-8993-47F63CBA46DB}" type="sibTrans" cxnId="{561B8173-E48A-43C8-BBFE-A53A809AF197}">
      <dgm:prSet/>
      <dgm:spPr/>
      <dgm:t>
        <a:bodyPr/>
        <a:lstStyle/>
        <a:p>
          <a:endParaRPr lang="fr-FR"/>
        </a:p>
      </dgm:t>
    </dgm:pt>
    <dgm:pt modelId="{B4B8ADB4-A99D-4743-9669-239351A16BF5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1</a:t>
          </a:r>
        </a:p>
      </dgm:t>
    </dgm:pt>
    <dgm:pt modelId="{4B78270E-7784-45EC-8F48-59B96CEA92E9}" type="parTrans" cxnId="{4430B8D2-76A1-4709-962C-C0062FD71857}">
      <dgm:prSet/>
      <dgm:spPr/>
      <dgm:t>
        <a:bodyPr/>
        <a:lstStyle/>
        <a:p>
          <a:endParaRPr lang="fr-FR"/>
        </a:p>
      </dgm:t>
    </dgm:pt>
    <dgm:pt modelId="{C912AF1F-F2F8-4811-A3DD-D5A950CF0D00}" type="sibTrans" cxnId="{4430B8D2-76A1-4709-962C-C0062FD71857}">
      <dgm:prSet/>
      <dgm:spPr/>
      <dgm:t>
        <a:bodyPr/>
        <a:lstStyle/>
        <a:p>
          <a:endParaRPr lang="fr-FR"/>
        </a:p>
      </dgm:t>
    </dgm:pt>
    <dgm:pt modelId="{BC085A75-CB99-446F-B0E6-3A55037578C4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B</a:t>
          </a:r>
        </a:p>
      </dgm:t>
    </dgm:pt>
    <dgm:pt modelId="{B5A432BB-F6EE-4271-8ED7-24EDCC0CEE17}" type="parTrans" cxnId="{523AF680-5CDC-4810-9AEA-EC01A2969439}">
      <dgm:prSet/>
      <dgm:spPr/>
      <dgm:t>
        <a:bodyPr/>
        <a:lstStyle/>
        <a:p>
          <a:endParaRPr lang="fr-FR"/>
        </a:p>
      </dgm:t>
    </dgm:pt>
    <dgm:pt modelId="{0B83F119-4872-472B-87D6-D9BDF8268ED2}" type="sibTrans" cxnId="{523AF680-5CDC-4810-9AEA-EC01A2969439}">
      <dgm:prSet/>
      <dgm:spPr/>
      <dgm:t>
        <a:bodyPr/>
        <a:lstStyle/>
        <a:p>
          <a:endParaRPr lang="fr-FR"/>
        </a:p>
      </dgm:t>
    </dgm:pt>
    <dgm:pt modelId="{15A14B46-8B76-42AF-91CE-527D1DBBB093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1</a:t>
          </a:r>
        </a:p>
      </dgm:t>
    </dgm:pt>
    <dgm:pt modelId="{FB06B16C-04DE-44CE-AB12-332FE0FA1FB4}" type="parTrans" cxnId="{1D008F99-4344-4A80-AA24-21CB781CBA8C}">
      <dgm:prSet/>
      <dgm:spPr/>
      <dgm:t>
        <a:bodyPr/>
        <a:lstStyle/>
        <a:p>
          <a:endParaRPr lang="fr-FR"/>
        </a:p>
      </dgm:t>
    </dgm:pt>
    <dgm:pt modelId="{58277D74-075E-45E2-B591-752108D0A9E3}" type="sibTrans" cxnId="{1D008F99-4344-4A80-AA24-21CB781CBA8C}">
      <dgm:prSet/>
      <dgm:spPr/>
      <dgm:t>
        <a:bodyPr/>
        <a:lstStyle/>
        <a:p>
          <a:endParaRPr lang="fr-FR"/>
        </a:p>
      </dgm:t>
    </dgm:pt>
    <dgm:pt modelId="{7E50C563-3C3B-4D30-931D-A391432C552B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2</a:t>
          </a:r>
        </a:p>
      </dgm:t>
    </dgm:pt>
    <dgm:pt modelId="{2283F0BA-B3AC-4C50-A615-BC315966F45B}" type="parTrans" cxnId="{6F1FF61F-CF9B-4AF3-BF4A-1080CB1245EE}">
      <dgm:prSet/>
      <dgm:spPr/>
      <dgm:t>
        <a:bodyPr/>
        <a:lstStyle/>
        <a:p>
          <a:endParaRPr lang="fr-FR"/>
        </a:p>
      </dgm:t>
    </dgm:pt>
    <dgm:pt modelId="{6182A4F4-5AF3-4F8F-ABA9-D7EB3FC86C5F}" type="sibTrans" cxnId="{6F1FF61F-CF9B-4AF3-BF4A-1080CB1245EE}">
      <dgm:prSet/>
      <dgm:spPr/>
      <dgm:t>
        <a:bodyPr/>
        <a:lstStyle/>
        <a:p>
          <a:endParaRPr lang="fr-FR"/>
        </a:p>
      </dgm:t>
    </dgm:pt>
    <dgm:pt modelId="{2FEFF975-3967-4291-B1B4-0B5006CE5F69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C</a:t>
          </a:r>
        </a:p>
      </dgm:t>
    </dgm:pt>
    <dgm:pt modelId="{CA386DC7-AE49-4D6B-9557-C1B8891F4C89}" type="parTrans" cxnId="{C5CF5719-5799-4066-B94D-D723078D02F6}">
      <dgm:prSet/>
      <dgm:spPr/>
      <dgm:t>
        <a:bodyPr/>
        <a:lstStyle/>
        <a:p>
          <a:endParaRPr lang="fr-FR"/>
        </a:p>
      </dgm:t>
    </dgm:pt>
    <dgm:pt modelId="{C21F4A90-A23C-4E48-A6CA-8C66EA36684E}" type="sibTrans" cxnId="{C5CF5719-5799-4066-B94D-D723078D02F6}">
      <dgm:prSet/>
      <dgm:spPr/>
      <dgm:t>
        <a:bodyPr/>
        <a:lstStyle/>
        <a:p>
          <a:endParaRPr lang="fr-FR"/>
        </a:p>
      </dgm:t>
    </dgm:pt>
    <dgm:pt modelId="{1F9EB69E-06D3-48B4-9E26-37C647DACAB2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H</a:t>
          </a:r>
        </a:p>
      </dgm:t>
    </dgm:pt>
    <dgm:pt modelId="{052AADE4-9E0E-448B-B512-98D3C382C64F}" type="parTrans" cxnId="{760DCF57-E4DA-4F5A-9DE9-7121C5C5939C}">
      <dgm:prSet/>
      <dgm:spPr/>
      <dgm:t>
        <a:bodyPr/>
        <a:lstStyle/>
        <a:p>
          <a:endParaRPr lang="fr-FR"/>
        </a:p>
      </dgm:t>
    </dgm:pt>
    <dgm:pt modelId="{3A8CBE84-4E5E-4EBD-8ADE-AA42D7E6AF10}" type="sibTrans" cxnId="{760DCF57-E4DA-4F5A-9DE9-7121C5C5939C}">
      <dgm:prSet/>
      <dgm:spPr/>
      <dgm:t>
        <a:bodyPr/>
        <a:lstStyle/>
        <a:p>
          <a:endParaRPr lang="fr-FR"/>
        </a:p>
      </dgm:t>
    </dgm:pt>
    <dgm:pt modelId="{DD5B47D6-A6ED-4F5B-9FF4-A05E20ABC9AD}">
      <dgm:prSet phldrT="[Texte]"/>
      <dgm:spPr/>
      <dgm:t>
        <a:bodyPr/>
        <a:lstStyle/>
        <a:p>
          <a:r>
            <a:rPr lang="fr-FR" dirty="0">
              <a:latin typeface="Garamond" panose="02020404030301010803" pitchFamily="18" charset="0"/>
            </a:rPr>
            <a:t>4</a:t>
          </a:r>
        </a:p>
      </dgm:t>
    </dgm:pt>
    <dgm:pt modelId="{63840D26-BA8B-4171-AA03-73096188F5C3}" type="parTrans" cxnId="{CDBAB3F4-6985-4389-B03A-87C003417CD4}">
      <dgm:prSet/>
      <dgm:spPr/>
      <dgm:t>
        <a:bodyPr/>
        <a:lstStyle/>
        <a:p>
          <a:endParaRPr lang="fr-FR"/>
        </a:p>
      </dgm:t>
    </dgm:pt>
    <dgm:pt modelId="{9276A71E-2FA4-4C4D-ADE4-37C87DD64EF5}" type="sibTrans" cxnId="{CDBAB3F4-6985-4389-B03A-87C003417CD4}">
      <dgm:prSet/>
      <dgm:spPr/>
      <dgm:t>
        <a:bodyPr/>
        <a:lstStyle/>
        <a:p>
          <a:endParaRPr lang="fr-FR"/>
        </a:p>
      </dgm:t>
    </dgm:pt>
    <dgm:pt modelId="{60DAEF9E-8930-4F6B-A655-A585980D1C45}" type="pres">
      <dgm:prSet presAssocID="{1559F8BB-8787-4DAA-A3E9-04EF61C779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C662D2F-4938-43A1-B25A-CAB8B055B2C5}" type="pres">
      <dgm:prSet presAssocID="{B9EFA43F-F45F-432C-AE1E-A2BAFC315DDE}" presName="vertOne" presStyleCnt="0"/>
      <dgm:spPr/>
    </dgm:pt>
    <dgm:pt modelId="{4F05EE58-4C00-46E0-8D16-186287F4B39D}" type="pres">
      <dgm:prSet presAssocID="{B9EFA43F-F45F-432C-AE1E-A2BAFC315DD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E70759-78E7-422E-AEE0-8540C1F231BE}" type="pres">
      <dgm:prSet presAssocID="{B9EFA43F-F45F-432C-AE1E-A2BAFC315DDE}" presName="parTransOne" presStyleCnt="0"/>
      <dgm:spPr/>
    </dgm:pt>
    <dgm:pt modelId="{9D6E1D05-A8C2-44CC-B038-BDEE3D3C250F}" type="pres">
      <dgm:prSet presAssocID="{B9EFA43F-F45F-432C-AE1E-A2BAFC315DDE}" presName="horzOne" presStyleCnt="0"/>
      <dgm:spPr/>
    </dgm:pt>
    <dgm:pt modelId="{E77F3C9F-D87F-4CD7-830F-AA7B1132A626}" type="pres">
      <dgm:prSet presAssocID="{964A1202-3235-4958-B98D-6ACF006F9E28}" presName="vertTwo" presStyleCnt="0"/>
      <dgm:spPr/>
    </dgm:pt>
    <dgm:pt modelId="{510F3C93-3345-4497-83D0-A90A9005C5C2}" type="pres">
      <dgm:prSet presAssocID="{964A1202-3235-4958-B98D-6ACF006F9E2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231770-B08B-410A-88AB-66F3DA8949C5}" type="pres">
      <dgm:prSet presAssocID="{964A1202-3235-4958-B98D-6ACF006F9E28}" presName="parTransTwo" presStyleCnt="0"/>
      <dgm:spPr/>
    </dgm:pt>
    <dgm:pt modelId="{AB35EB3E-E4F9-45A8-9EAC-0375A9028E81}" type="pres">
      <dgm:prSet presAssocID="{964A1202-3235-4958-B98D-6ACF006F9E28}" presName="horzTwo" presStyleCnt="0"/>
      <dgm:spPr/>
    </dgm:pt>
    <dgm:pt modelId="{293EA980-461F-4191-A7D3-A709EF9B06FA}" type="pres">
      <dgm:prSet presAssocID="{230AEA59-1692-48F1-B646-CFCF12691037}" presName="vertThree" presStyleCnt="0"/>
      <dgm:spPr/>
    </dgm:pt>
    <dgm:pt modelId="{45D9D806-8773-4F49-B375-0E014DDFEBAD}" type="pres">
      <dgm:prSet presAssocID="{230AEA59-1692-48F1-B646-CFCF1269103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0325FB-EDE8-4724-A872-0B26BA949592}" type="pres">
      <dgm:prSet presAssocID="{230AEA59-1692-48F1-B646-CFCF12691037}" presName="parTransThree" presStyleCnt="0"/>
      <dgm:spPr/>
    </dgm:pt>
    <dgm:pt modelId="{5CF693F5-60E2-431A-B578-D746AF150FBE}" type="pres">
      <dgm:prSet presAssocID="{230AEA59-1692-48F1-B646-CFCF12691037}" presName="horzThree" presStyleCnt="0"/>
      <dgm:spPr/>
    </dgm:pt>
    <dgm:pt modelId="{B35BEA90-4A0E-42D1-A71C-DA6A3F26DEC6}" type="pres">
      <dgm:prSet presAssocID="{BC085A75-CB99-446F-B0E6-3A55037578C4}" presName="vertFour" presStyleCnt="0">
        <dgm:presLayoutVars>
          <dgm:chPref val="3"/>
        </dgm:presLayoutVars>
      </dgm:prSet>
      <dgm:spPr/>
    </dgm:pt>
    <dgm:pt modelId="{7438F713-F4C9-445F-B789-EE644EC08629}" type="pres">
      <dgm:prSet presAssocID="{BC085A75-CB99-446F-B0E6-3A55037578C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4C6D91-0470-465B-8D86-218513C38D89}" type="pres">
      <dgm:prSet presAssocID="{BC085A75-CB99-446F-B0E6-3A55037578C4}" presName="parTransFour" presStyleCnt="0"/>
      <dgm:spPr/>
    </dgm:pt>
    <dgm:pt modelId="{A64A44B2-86B3-48AA-A657-03EF826B3CF3}" type="pres">
      <dgm:prSet presAssocID="{BC085A75-CB99-446F-B0E6-3A55037578C4}" presName="horzFour" presStyleCnt="0"/>
      <dgm:spPr/>
    </dgm:pt>
    <dgm:pt modelId="{71861169-DA2C-44BC-A161-226073F34B3D}" type="pres">
      <dgm:prSet presAssocID="{2FEFF975-3967-4291-B1B4-0B5006CE5F69}" presName="vertFour" presStyleCnt="0">
        <dgm:presLayoutVars>
          <dgm:chPref val="3"/>
        </dgm:presLayoutVars>
      </dgm:prSet>
      <dgm:spPr/>
    </dgm:pt>
    <dgm:pt modelId="{3CD9CA28-59B2-448C-ABD1-6E6F17BB5510}" type="pres">
      <dgm:prSet presAssocID="{2FEFF975-3967-4291-B1B4-0B5006CE5F69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16F4AE-2028-4A4E-B72D-A07F5C22F03E}" type="pres">
      <dgm:prSet presAssocID="{2FEFF975-3967-4291-B1B4-0B5006CE5F69}" presName="parTransFour" presStyleCnt="0"/>
      <dgm:spPr/>
    </dgm:pt>
    <dgm:pt modelId="{11DDC813-E20E-4CDE-93F9-31C9376EBBEB}" type="pres">
      <dgm:prSet presAssocID="{2FEFF975-3967-4291-B1B4-0B5006CE5F69}" presName="horzFour" presStyleCnt="0"/>
      <dgm:spPr/>
    </dgm:pt>
    <dgm:pt modelId="{55C65832-7F02-427A-9D57-ECC35153243D}" type="pres">
      <dgm:prSet presAssocID="{1F9EB69E-06D3-48B4-9E26-37C647DACAB2}" presName="vertFour" presStyleCnt="0">
        <dgm:presLayoutVars>
          <dgm:chPref val="3"/>
        </dgm:presLayoutVars>
      </dgm:prSet>
      <dgm:spPr/>
    </dgm:pt>
    <dgm:pt modelId="{D3B12B83-1C12-43FA-9BAB-F464D936BA51}" type="pres">
      <dgm:prSet presAssocID="{1F9EB69E-06D3-48B4-9E26-37C647DACAB2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3082F1-31CD-416A-B4CB-F336A4448B71}" type="pres">
      <dgm:prSet presAssocID="{1F9EB69E-06D3-48B4-9E26-37C647DACAB2}" presName="horzFour" presStyleCnt="0"/>
      <dgm:spPr/>
    </dgm:pt>
    <dgm:pt modelId="{9EEAAEE7-0A21-4115-8F2B-5900311C3D9E}" type="pres">
      <dgm:prSet presAssocID="{022F926B-3D70-42B4-99B9-CF1521CD38E3}" presName="sibSpaceTwo" presStyleCnt="0"/>
      <dgm:spPr/>
    </dgm:pt>
    <dgm:pt modelId="{5300B9E4-86E6-4A2E-9B44-41DD452EC404}" type="pres">
      <dgm:prSet presAssocID="{38020739-A273-439C-B507-A7A0C3CF61B5}" presName="vertTwo" presStyleCnt="0"/>
      <dgm:spPr/>
    </dgm:pt>
    <dgm:pt modelId="{A27D53FB-9B5C-41D2-ACFB-481EFF9DCD56}" type="pres">
      <dgm:prSet presAssocID="{38020739-A273-439C-B507-A7A0C3CF61B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6CEDC52-7DFD-4FA7-87DA-351BC36A4AB6}" type="pres">
      <dgm:prSet presAssocID="{38020739-A273-439C-B507-A7A0C3CF61B5}" presName="parTransTwo" presStyleCnt="0"/>
      <dgm:spPr/>
    </dgm:pt>
    <dgm:pt modelId="{0C4A4481-EE25-489B-A6E3-D06B0A21A41C}" type="pres">
      <dgm:prSet presAssocID="{38020739-A273-439C-B507-A7A0C3CF61B5}" presName="horzTwo" presStyleCnt="0"/>
      <dgm:spPr/>
    </dgm:pt>
    <dgm:pt modelId="{500749B4-F547-4F15-8469-85DD30043FD6}" type="pres">
      <dgm:prSet presAssocID="{B4B8ADB4-A99D-4743-9669-239351A16BF5}" presName="vertThree" presStyleCnt="0"/>
      <dgm:spPr/>
    </dgm:pt>
    <dgm:pt modelId="{236C7BBB-83CF-49C7-B248-360E0391EF49}" type="pres">
      <dgm:prSet presAssocID="{B4B8ADB4-A99D-4743-9669-239351A16BF5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572BA0-2EB4-4A95-A7C3-FCAFEFAD1184}" type="pres">
      <dgm:prSet presAssocID="{B4B8ADB4-A99D-4743-9669-239351A16BF5}" presName="parTransThree" presStyleCnt="0"/>
      <dgm:spPr/>
    </dgm:pt>
    <dgm:pt modelId="{72377EE8-F276-4217-B04A-638EF91822EC}" type="pres">
      <dgm:prSet presAssocID="{B4B8ADB4-A99D-4743-9669-239351A16BF5}" presName="horzThree" presStyleCnt="0"/>
      <dgm:spPr/>
    </dgm:pt>
    <dgm:pt modelId="{3186F2BA-70AD-4EA1-A752-498665488655}" type="pres">
      <dgm:prSet presAssocID="{15A14B46-8B76-42AF-91CE-527D1DBBB093}" presName="vertFour" presStyleCnt="0">
        <dgm:presLayoutVars>
          <dgm:chPref val="3"/>
        </dgm:presLayoutVars>
      </dgm:prSet>
      <dgm:spPr/>
    </dgm:pt>
    <dgm:pt modelId="{2C95ACB7-9A20-4980-A233-285525A38794}" type="pres">
      <dgm:prSet presAssocID="{15A14B46-8B76-42AF-91CE-527D1DBBB093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8A1231-978D-4D25-A53B-90FAF6BE0A7D}" type="pres">
      <dgm:prSet presAssocID="{15A14B46-8B76-42AF-91CE-527D1DBBB093}" presName="parTransFour" presStyleCnt="0"/>
      <dgm:spPr/>
    </dgm:pt>
    <dgm:pt modelId="{3159E501-2F16-4C14-98BF-3ADA13B87801}" type="pres">
      <dgm:prSet presAssocID="{15A14B46-8B76-42AF-91CE-527D1DBBB093}" presName="horzFour" presStyleCnt="0"/>
      <dgm:spPr/>
    </dgm:pt>
    <dgm:pt modelId="{7AB83099-93A6-4CA5-82A4-E7057E8E4F56}" type="pres">
      <dgm:prSet presAssocID="{7E50C563-3C3B-4D30-931D-A391432C552B}" presName="vertFour" presStyleCnt="0">
        <dgm:presLayoutVars>
          <dgm:chPref val="3"/>
        </dgm:presLayoutVars>
      </dgm:prSet>
      <dgm:spPr/>
    </dgm:pt>
    <dgm:pt modelId="{0840D8C7-B257-4D3D-99E7-FBE7CF6EDC0D}" type="pres">
      <dgm:prSet presAssocID="{7E50C563-3C3B-4D30-931D-A391432C552B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643E8D8-3033-4365-95AA-0FDF7A8729FC}" type="pres">
      <dgm:prSet presAssocID="{7E50C563-3C3B-4D30-931D-A391432C552B}" presName="parTransFour" presStyleCnt="0"/>
      <dgm:spPr/>
    </dgm:pt>
    <dgm:pt modelId="{C6ADB04B-E8CA-418D-B074-4C99F948F5DF}" type="pres">
      <dgm:prSet presAssocID="{7E50C563-3C3B-4D30-931D-A391432C552B}" presName="horzFour" presStyleCnt="0"/>
      <dgm:spPr/>
    </dgm:pt>
    <dgm:pt modelId="{48DEA420-4CFF-4218-A846-3BCBB847CE8C}" type="pres">
      <dgm:prSet presAssocID="{DD5B47D6-A6ED-4F5B-9FF4-A05E20ABC9AD}" presName="vertFour" presStyleCnt="0">
        <dgm:presLayoutVars>
          <dgm:chPref val="3"/>
        </dgm:presLayoutVars>
      </dgm:prSet>
      <dgm:spPr/>
    </dgm:pt>
    <dgm:pt modelId="{32A43C0E-26A8-4FA6-8300-567F13B80C28}" type="pres">
      <dgm:prSet presAssocID="{DD5B47D6-A6ED-4F5B-9FF4-A05E20ABC9AD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5EBD8F-2038-4439-A78A-D1D68B6BF60F}" type="pres">
      <dgm:prSet presAssocID="{DD5B47D6-A6ED-4F5B-9FF4-A05E20ABC9AD}" presName="horzFour" presStyleCnt="0"/>
      <dgm:spPr/>
    </dgm:pt>
  </dgm:ptLst>
  <dgm:cxnLst>
    <dgm:cxn modelId="{06DBD5A9-8C41-4C27-82BB-71B51C00B2EA}" type="presOf" srcId="{B4B8ADB4-A99D-4743-9669-239351A16BF5}" destId="{236C7BBB-83CF-49C7-B248-360E0391EF49}" srcOrd="0" destOrd="0" presId="urn:microsoft.com/office/officeart/2005/8/layout/hierarchy4"/>
    <dgm:cxn modelId="{561B8173-E48A-43C8-BBFE-A53A809AF197}" srcId="{B9EFA43F-F45F-432C-AE1E-A2BAFC315DDE}" destId="{38020739-A273-439C-B507-A7A0C3CF61B5}" srcOrd="1" destOrd="0" parTransId="{7EDD271F-54EC-4A9B-97C7-E7945013092B}" sibTransId="{230E6EB1-14B0-4167-8993-47F63CBA46DB}"/>
    <dgm:cxn modelId="{CDBAB3F4-6985-4389-B03A-87C003417CD4}" srcId="{7E50C563-3C3B-4D30-931D-A391432C552B}" destId="{DD5B47D6-A6ED-4F5B-9FF4-A05E20ABC9AD}" srcOrd="0" destOrd="0" parTransId="{63840D26-BA8B-4171-AA03-73096188F5C3}" sibTransId="{9276A71E-2FA4-4C4D-ADE4-37C87DD64EF5}"/>
    <dgm:cxn modelId="{D8AFCDCB-26EA-489C-A812-372097E57C7B}" srcId="{B9EFA43F-F45F-432C-AE1E-A2BAFC315DDE}" destId="{964A1202-3235-4958-B98D-6ACF006F9E28}" srcOrd="0" destOrd="0" parTransId="{542A6ADF-E607-43F3-98E5-679CE576D5FC}" sibTransId="{022F926B-3D70-42B4-99B9-CF1521CD38E3}"/>
    <dgm:cxn modelId="{2AE572D2-64BE-47AC-8E09-C0CAB606C142}" type="presOf" srcId="{7E50C563-3C3B-4D30-931D-A391432C552B}" destId="{0840D8C7-B257-4D3D-99E7-FBE7CF6EDC0D}" srcOrd="0" destOrd="0" presId="urn:microsoft.com/office/officeart/2005/8/layout/hierarchy4"/>
    <dgm:cxn modelId="{B99BC758-B85E-4644-A853-72FA659A6DA1}" type="presOf" srcId="{DD5B47D6-A6ED-4F5B-9FF4-A05E20ABC9AD}" destId="{32A43C0E-26A8-4FA6-8300-567F13B80C28}" srcOrd="0" destOrd="0" presId="urn:microsoft.com/office/officeart/2005/8/layout/hierarchy4"/>
    <dgm:cxn modelId="{122BCAC1-B81F-46C7-B0D2-D7BE9E063B1E}" srcId="{1559F8BB-8787-4DAA-A3E9-04EF61C7798D}" destId="{B9EFA43F-F45F-432C-AE1E-A2BAFC315DDE}" srcOrd="0" destOrd="0" parTransId="{15AF01EF-99D9-4024-B239-3F37C828658C}" sibTransId="{1DD24EC5-BD47-4BD4-8628-E440F7F6C0F3}"/>
    <dgm:cxn modelId="{E078AEB3-8666-426F-ABEE-8106FF2320F3}" type="presOf" srcId="{BC085A75-CB99-446F-B0E6-3A55037578C4}" destId="{7438F713-F4C9-445F-B789-EE644EC08629}" srcOrd="0" destOrd="0" presId="urn:microsoft.com/office/officeart/2005/8/layout/hierarchy4"/>
    <dgm:cxn modelId="{33128538-0E8A-4BA4-855C-B11C69937090}" type="presOf" srcId="{B9EFA43F-F45F-432C-AE1E-A2BAFC315DDE}" destId="{4F05EE58-4C00-46E0-8D16-186287F4B39D}" srcOrd="0" destOrd="0" presId="urn:microsoft.com/office/officeart/2005/8/layout/hierarchy4"/>
    <dgm:cxn modelId="{4430B8D2-76A1-4709-962C-C0062FD71857}" srcId="{38020739-A273-439C-B507-A7A0C3CF61B5}" destId="{B4B8ADB4-A99D-4743-9669-239351A16BF5}" srcOrd="0" destOrd="0" parTransId="{4B78270E-7784-45EC-8F48-59B96CEA92E9}" sibTransId="{C912AF1F-F2F8-4811-A3DD-D5A950CF0D00}"/>
    <dgm:cxn modelId="{1D008F99-4344-4A80-AA24-21CB781CBA8C}" srcId="{B4B8ADB4-A99D-4743-9669-239351A16BF5}" destId="{15A14B46-8B76-42AF-91CE-527D1DBBB093}" srcOrd="0" destOrd="0" parTransId="{FB06B16C-04DE-44CE-AB12-332FE0FA1FB4}" sibTransId="{58277D74-075E-45E2-B591-752108D0A9E3}"/>
    <dgm:cxn modelId="{1E4492C6-6E6B-43FB-B744-5B9CF449627C}" type="presOf" srcId="{1F9EB69E-06D3-48B4-9E26-37C647DACAB2}" destId="{D3B12B83-1C12-43FA-9BAB-F464D936BA51}" srcOrd="0" destOrd="0" presId="urn:microsoft.com/office/officeart/2005/8/layout/hierarchy4"/>
    <dgm:cxn modelId="{6F1FF61F-CF9B-4AF3-BF4A-1080CB1245EE}" srcId="{15A14B46-8B76-42AF-91CE-527D1DBBB093}" destId="{7E50C563-3C3B-4D30-931D-A391432C552B}" srcOrd="0" destOrd="0" parTransId="{2283F0BA-B3AC-4C50-A615-BC315966F45B}" sibTransId="{6182A4F4-5AF3-4F8F-ABA9-D7EB3FC86C5F}"/>
    <dgm:cxn modelId="{523AF680-5CDC-4810-9AEA-EC01A2969439}" srcId="{230AEA59-1692-48F1-B646-CFCF12691037}" destId="{BC085A75-CB99-446F-B0E6-3A55037578C4}" srcOrd="0" destOrd="0" parTransId="{B5A432BB-F6EE-4271-8ED7-24EDCC0CEE17}" sibTransId="{0B83F119-4872-472B-87D6-D9BDF8268ED2}"/>
    <dgm:cxn modelId="{208F434C-3D71-49DA-B563-2FF3D4ECB9B6}" type="presOf" srcId="{964A1202-3235-4958-B98D-6ACF006F9E28}" destId="{510F3C93-3345-4497-83D0-A90A9005C5C2}" srcOrd="0" destOrd="0" presId="urn:microsoft.com/office/officeart/2005/8/layout/hierarchy4"/>
    <dgm:cxn modelId="{95D4DF5B-D376-4B4A-9AA6-39C0F8C25E50}" type="presOf" srcId="{1559F8BB-8787-4DAA-A3E9-04EF61C7798D}" destId="{60DAEF9E-8930-4F6B-A655-A585980D1C45}" srcOrd="0" destOrd="0" presId="urn:microsoft.com/office/officeart/2005/8/layout/hierarchy4"/>
    <dgm:cxn modelId="{FA1C472E-B34A-49E6-9153-358AF6A56662}" type="presOf" srcId="{38020739-A273-439C-B507-A7A0C3CF61B5}" destId="{A27D53FB-9B5C-41D2-ACFB-481EFF9DCD56}" srcOrd="0" destOrd="0" presId="urn:microsoft.com/office/officeart/2005/8/layout/hierarchy4"/>
    <dgm:cxn modelId="{3C7D9B32-C4D2-42FF-9DC4-D54EAD95569E}" type="presOf" srcId="{230AEA59-1692-48F1-B646-CFCF12691037}" destId="{45D9D806-8773-4F49-B375-0E014DDFEBAD}" srcOrd="0" destOrd="0" presId="urn:microsoft.com/office/officeart/2005/8/layout/hierarchy4"/>
    <dgm:cxn modelId="{3207896C-D008-4982-AF68-4D7A8FF28ADD}" type="presOf" srcId="{15A14B46-8B76-42AF-91CE-527D1DBBB093}" destId="{2C95ACB7-9A20-4980-A233-285525A38794}" srcOrd="0" destOrd="0" presId="urn:microsoft.com/office/officeart/2005/8/layout/hierarchy4"/>
    <dgm:cxn modelId="{A194740A-C267-4F6A-87C9-D2EE492DAD79}" srcId="{964A1202-3235-4958-B98D-6ACF006F9E28}" destId="{230AEA59-1692-48F1-B646-CFCF12691037}" srcOrd="0" destOrd="0" parTransId="{06988632-5BCC-4CA8-A983-1F8C999E64D3}" sibTransId="{64269C4A-CDBD-4FE6-BAF7-0A5DC59C7EB6}"/>
    <dgm:cxn modelId="{F10A321A-E31A-4D67-959B-283505C145C0}" type="presOf" srcId="{2FEFF975-3967-4291-B1B4-0B5006CE5F69}" destId="{3CD9CA28-59B2-448C-ABD1-6E6F17BB5510}" srcOrd="0" destOrd="0" presId="urn:microsoft.com/office/officeart/2005/8/layout/hierarchy4"/>
    <dgm:cxn modelId="{760DCF57-E4DA-4F5A-9DE9-7121C5C5939C}" srcId="{2FEFF975-3967-4291-B1B4-0B5006CE5F69}" destId="{1F9EB69E-06D3-48B4-9E26-37C647DACAB2}" srcOrd="0" destOrd="0" parTransId="{052AADE4-9E0E-448B-B512-98D3C382C64F}" sibTransId="{3A8CBE84-4E5E-4EBD-8ADE-AA42D7E6AF10}"/>
    <dgm:cxn modelId="{C5CF5719-5799-4066-B94D-D723078D02F6}" srcId="{BC085A75-CB99-446F-B0E6-3A55037578C4}" destId="{2FEFF975-3967-4291-B1B4-0B5006CE5F69}" srcOrd="0" destOrd="0" parTransId="{CA386DC7-AE49-4D6B-9557-C1B8891F4C89}" sibTransId="{C21F4A90-A23C-4E48-A6CA-8C66EA36684E}"/>
    <dgm:cxn modelId="{142B11E2-D6B3-4C2E-B25F-A48BD2D16749}" type="presParOf" srcId="{60DAEF9E-8930-4F6B-A655-A585980D1C45}" destId="{8C662D2F-4938-43A1-B25A-CAB8B055B2C5}" srcOrd="0" destOrd="0" presId="urn:microsoft.com/office/officeart/2005/8/layout/hierarchy4"/>
    <dgm:cxn modelId="{E8259ADD-6BA9-4B38-BFC5-314ABDE5E2DA}" type="presParOf" srcId="{8C662D2F-4938-43A1-B25A-CAB8B055B2C5}" destId="{4F05EE58-4C00-46E0-8D16-186287F4B39D}" srcOrd="0" destOrd="0" presId="urn:microsoft.com/office/officeart/2005/8/layout/hierarchy4"/>
    <dgm:cxn modelId="{02DCD26A-E391-43F1-9D3A-12B678ACBC2C}" type="presParOf" srcId="{8C662D2F-4938-43A1-B25A-CAB8B055B2C5}" destId="{2FE70759-78E7-422E-AEE0-8540C1F231BE}" srcOrd="1" destOrd="0" presId="urn:microsoft.com/office/officeart/2005/8/layout/hierarchy4"/>
    <dgm:cxn modelId="{92DE8D1D-D0C2-410C-9CF1-92EDDB6200DB}" type="presParOf" srcId="{8C662D2F-4938-43A1-B25A-CAB8B055B2C5}" destId="{9D6E1D05-A8C2-44CC-B038-BDEE3D3C250F}" srcOrd="2" destOrd="0" presId="urn:microsoft.com/office/officeart/2005/8/layout/hierarchy4"/>
    <dgm:cxn modelId="{7D523062-A5DD-45AD-99CB-03F2D57B1E75}" type="presParOf" srcId="{9D6E1D05-A8C2-44CC-B038-BDEE3D3C250F}" destId="{E77F3C9F-D87F-4CD7-830F-AA7B1132A626}" srcOrd="0" destOrd="0" presId="urn:microsoft.com/office/officeart/2005/8/layout/hierarchy4"/>
    <dgm:cxn modelId="{E2631AC9-CCC0-49CC-9662-25E7587506DF}" type="presParOf" srcId="{E77F3C9F-D87F-4CD7-830F-AA7B1132A626}" destId="{510F3C93-3345-4497-83D0-A90A9005C5C2}" srcOrd="0" destOrd="0" presId="urn:microsoft.com/office/officeart/2005/8/layout/hierarchy4"/>
    <dgm:cxn modelId="{4BBC3C06-A950-4477-AC31-4A113364D594}" type="presParOf" srcId="{E77F3C9F-D87F-4CD7-830F-AA7B1132A626}" destId="{E4231770-B08B-410A-88AB-66F3DA8949C5}" srcOrd="1" destOrd="0" presId="urn:microsoft.com/office/officeart/2005/8/layout/hierarchy4"/>
    <dgm:cxn modelId="{A315B3FD-5993-494C-BB5F-74EBF66EA6F8}" type="presParOf" srcId="{E77F3C9F-D87F-4CD7-830F-AA7B1132A626}" destId="{AB35EB3E-E4F9-45A8-9EAC-0375A9028E81}" srcOrd="2" destOrd="0" presId="urn:microsoft.com/office/officeart/2005/8/layout/hierarchy4"/>
    <dgm:cxn modelId="{1FCDE31B-09D3-461E-8E9F-F1C5C2E61F3F}" type="presParOf" srcId="{AB35EB3E-E4F9-45A8-9EAC-0375A9028E81}" destId="{293EA980-461F-4191-A7D3-A709EF9B06FA}" srcOrd="0" destOrd="0" presId="urn:microsoft.com/office/officeart/2005/8/layout/hierarchy4"/>
    <dgm:cxn modelId="{8A6BEAE1-3997-4DD6-8AEA-488628CB485B}" type="presParOf" srcId="{293EA980-461F-4191-A7D3-A709EF9B06FA}" destId="{45D9D806-8773-4F49-B375-0E014DDFEBAD}" srcOrd="0" destOrd="0" presId="urn:microsoft.com/office/officeart/2005/8/layout/hierarchy4"/>
    <dgm:cxn modelId="{C75FC223-63C3-4495-9D30-89158DCAF2CB}" type="presParOf" srcId="{293EA980-461F-4191-A7D3-A709EF9B06FA}" destId="{050325FB-EDE8-4724-A872-0B26BA949592}" srcOrd="1" destOrd="0" presId="urn:microsoft.com/office/officeart/2005/8/layout/hierarchy4"/>
    <dgm:cxn modelId="{B2C2AFE0-5290-4EF1-918E-DE369A897C2E}" type="presParOf" srcId="{293EA980-461F-4191-A7D3-A709EF9B06FA}" destId="{5CF693F5-60E2-431A-B578-D746AF150FBE}" srcOrd="2" destOrd="0" presId="urn:microsoft.com/office/officeart/2005/8/layout/hierarchy4"/>
    <dgm:cxn modelId="{589009C7-98DD-4471-A1E4-FE42CF99A738}" type="presParOf" srcId="{5CF693F5-60E2-431A-B578-D746AF150FBE}" destId="{B35BEA90-4A0E-42D1-A71C-DA6A3F26DEC6}" srcOrd="0" destOrd="0" presId="urn:microsoft.com/office/officeart/2005/8/layout/hierarchy4"/>
    <dgm:cxn modelId="{A5856150-0C0F-4155-8C23-ED3B5A9C09E9}" type="presParOf" srcId="{B35BEA90-4A0E-42D1-A71C-DA6A3F26DEC6}" destId="{7438F713-F4C9-445F-B789-EE644EC08629}" srcOrd="0" destOrd="0" presId="urn:microsoft.com/office/officeart/2005/8/layout/hierarchy4"/>
    <dgm:cxn modelId="{B8DA91D1-CD51-494C-B621-6B911D893B30}" type="presParOf" srcId="{B35BEA90-4A0E-42D1-A71C-DA6A3F26DEC6}" destId="{FC4C6D91-0470-465B-8D86-218513C38D89}" srcOrd="1" destOrd="0" presId="urn:microsoft.com/office/officeart/2005/8/layout/hierarchy4"/>
    <dgm:cxn modelId="{593D98F9-880E-493D-8E18-581D9A22156C}" type="presParOf" srcId="{B35BEA90-4A0E-42D1-A71C-DA6A3F26DEC6}" destId="{A64A44B2-86B3-48AA-A657-03EF826B3CF3}" srcOrd="2" destOrd="0" presId="urn:microsoft.com/office/officeart/2005/8/layout/hierarchy4"/>
    <dgm:cxn modelId="{266B345F-0D33-4A04-813E-361D60C44C62}" type="presParOf" srcId="{A64A44B2-86B3-48AA-A657-03EF826B3CF3}" destId="{71861169-DA2C-44BC-A161-226073F34B3D}" srcOrd="0" destOrd="0" presId="urn:microsoft.com/office/officeart/2005/8/layout/hierarchy4"/>
    <dgm:cxn modelId="{2176E697-5EB1-4DC2-8E3C-DDD4932E84BA}" type="presParOf" srcId="{71861169-DA2C-44BC-A161-226073F34B3D}" destId="{3CD9CA28-59B2-448C-ABD1-6E6F17BB5510}" srcOrd="0" destOrd="0" presId="urn:microsoft.com/office/officeart/2005/8/layout/hierarchy4"/>
    <dgm:cxn modelId="{C45467CA-6134-48D9-8109-6F7F0B074C03}" type="presParOf" srcId="{71861169-DA2C-44BC-A161-226073F34B3D}" destId="{0216F4AE-2028-4A4E-B72D-A07F5C22F03E}" srcOrd="1" destOrd="0" presId="urn:microsoft.com/office/officeart/2005/8/layout/hierarchy4"/>
    <dgm:cxn modelId="{E868BD56-E2F8-4D1E-BA06-CEB65F418B90}" type="presParOf" srcId="{71861169-DA2C-44BC-A161-226073F34B3D}" destId="{11DDC813-E20E-4CDE-93F9-31C9376EBBEB}" srcOrd="2" destOrd="0" presId="urn:microsoft.com/office/officeart/2005/8/layout/hierarchy4"/>
    <dgm:cxn modelId="{151503B4-C402-494D-8A92-1630C45DFB70}" type="presParOf" srcId="{11DDC813-E20E-4CDE-93F9-31C9376EBBEB}" destId="{55C65832-7F02-427A-9D57-ECC35153243D}" srcOrd="0" destOrd="0" presId="urn:microsoft.com/office/officeart/2005/8/layout/hierarchy4"/>
    <dgm:cxn modelId="{30625A2E-CB22-46CC-AF3E-668A45922F55}" type="presParOf" srcId="{55C65832-7F02-427A-9D57-ECC35153243D}" destId="{D3B12B83-1C12-43FA-9BAB-F464D936BA51}" srcOrd="0" destOrd="0" presId="urn:microsoft.com/office/officeart/2005/8/layout/hierarchy4"/>
    <dgm:cxn modelId="{A8189A03-23A6-43DD-B644-7FFAD1F7F3AB}" type="presParOf" srcId="{55C65832-7F02-427A-9D57-ECC35153243D}" destId="{2B3082F1-31CD-416A-B4CB-F336A4448B71}" srcOrd="1" destOrd="0" presId="urn:microsoft.com/office/officeart/2005/8/layout/hierarchy4"/>
    <dgm:cxn modelId="{5B3F1C8D-509B-4D2A-8201-FC0BA9ED5256}" type="presParOf" srcId="{9D6E1D05-A8C2-44CC-B038-BDEE3D3C250F}" destId="{9EEAAEE7-0A21-4115-8F2B-5900311C3D9E}" srcOrd="1" destOrd="0" presId="urn:microsoft.com/office/officeart/2005/8/layout/hierarchy4"/>
    <dgm:cxn modelId="{160ED7D1-C9A5-4D82-8CE2-52C5DD27FBA9}" type="presParOf" srcId="{9D6E1D05-A8C2-44CC-B038-BDEE3D3C250F}" destId="{5300B9E4-86E6-4A2E-9B44-41DD452EC404}" srcOrd="2" destOrd="0" presId="urn:microsoft.com/office/officeart/2005/8/layout/hierarchy4"/>
    <dgm:cxn modelId="{4BC7AD33-B6FE-44C3-B375-21CED4CCC303}" type="presParOf" srcId="{5300B9E4-86E6-4A2E-9B44-41DD452EC404}" destId="{A27D53FB-9B5C-41D2-ACFB-481EFF9DCD56}" srcOrd="0" destOrd="0" presId="urn:microsoft.com/office/officeart/2005/8/layout/hierarchy4"/>
    <dgm:cxn modelId="{38428CD9-66F5-402F-995F-600FF9FA3C5B}" type="presParOf" srcId="{5300B9E4-86E6-4A2E-9B44-41DD452EC404}" destId="{F6CEDC52-7DFD-4FA7-87DA-351BC36A4AB6}" srcOrd="1" destOrd="0" presId="urn:microsoft.com/office/officeart/2005/8/layout/hierarchy4"/>
    <dgm:cxn modelId="{C3A8D07B-E97A-4912-B141-5C816D11721E}" type="presParOf" srcId="{5300B9E4-86E6-4A2E-9B44-41DD452EC404}" destId="{0C4A4481-EE25-489B-A6E3-D06B0A21A41C}" srcOrd="2" destOrd="0" presId="urn:microsoft.com/office/officeart/2005/8/layout/hierarchy4"/>
    <dgm:cxn modelId="{8C4679FD-2A78-4530-80A3-1F52AFCDD791}" type="presParOf" srcId="{0C4A4481-EE25-489B-A6E3-D06B0A21A41C}" destId="{500749B4-F547-4F15-8469-85DD30043FD6}" srcOrd="0" destOrd="0" presId="urn:microsoft.com/office/officeart/2005/8/layout/hierarchy4"/>
    <dgm:cxn modelId="{2F54EA10-25D8-4378-89B1-A94FC3AB6EA8}" type="presParOf" srcId="{500749B4-F547-4F15-8469-85DD30043FD6}" destId="{236C7BBB-83CF-49C7-B248-360E0391EF49}" srcOrd="0" destOrd="0" presId="urn:microsoft.com/office/officeart/2005/8/layout/hierarchy4"/>
    <dgm:cxn modelId="{43DD4D63-FAB5-4D6F-8620-0202DC148540}" type="presParOf" srcId="{500749B4-F547-4F15-8469-85DD30043FD6}" destId="{55572BA0-2EB4-4A95-A7C3-FCAFEFAD1184}" srcOrd="1" destOrd="0" presId="urn:microsoft.com/office/officeart/2005/8/layout/hierarchy4"/>
    <dgm:cxn modelId="{6D5A601F-8940-49F0-9800-9C6E82B80157}" type="presParOf" srcId="{500749B4-F547-4F15-8469-85DD30043FD6}" destId="{72377EE8-F276-4217-B04A-638EF91822EC}" srcOrd="2" destOrd="0" presId="urn:microsoft.com/office/officeart/2005/8/layout/hierarchy4"/>
    <dgm:cxn modelId="{2B2CC16E-46EA-4C6A-94AF-3135D827D789}" type="presParOf" srcId="{72377EE8-F276-4217-B04A-638EF91822EC}" destId="{3186F2BA-70AD-4EA1-A752-498665488655}" srcOrd="0" destOrd="0" presId="urn:microsoft.com/office/officeart/2005/8/layout/hierarchy4"/>
    <dgm:cxn modelId="{6E5AA2DC-C37D-471C-AA5A-B631BEEEE91A}" type="presParOf" srcId="{3186F2BA-70AD-4EA1-A752-498665488655}" destId="{2C95ACB7-9A20-4980-A233-285525A38794}" srcOrd="0" destOrd="0" presId="urn:microsoft.com/office/officeart/2005/8/layout/hierarchy4"/>
    <dgm:cxn modelId="{078DC377-4E5C-4C19-A5B8-8A3B3B93117C}" type="presParOf" srcId="{3186F2BA-70AD-4EA1-A752-498665488655}" destId="{678A1231-978D-4D25-A53B-90FAF6BE0A7D}" srcOrd="1" destOrd="0" presId="urn:microsoft.com/office/officeart/2005/8/layout/hierarchy4"/>
    <dgm:cxn modelId="{324C0C76-363F-425B-BC21-7DC4667E7206}" type="presParOf" srcId="{3186F2BA-70AD-4EA1-A752-498665488655}" destId="{3159E501-2F16-4C14-98BF-3ADA13B87801}" srcOrd="2" destOrd="0" presId="urn:microsoft.com/office/officeart/2005/8/layout/hierarchy4"/>
    <dgm:cxn modelId="{75AC957C-6414-4D08-95B6-0AF0F2CE04AE}" type="presParOf" srcId="{3159E501-2F16-4C14-98BF-3ADA13B87801}" destId="{7AB83099-93A6-4CA5-82A4-E7057E8E4F56}" srcOrd="0" destOrd="0" presId="urn:microsoft.com/office/officeart/2005/8/layout/hierarchy4"/>
    <dgm:cxn modelId="{AE53F068-24DD-4BAB-A859-7ECAFC04CDD8}" type="presParOf" srcId="{7AB83099-93A6-4CA5-82A4-E7057E8E4F56}" destId="{0840D8C7-B257-4D3D-99E7-FBE7CF6EDC0D}" srcOrd="0" destOrd="0" presId="urn:microsoft.com/office/officeart/2005/8/layout/hierarchy4"/>
    <dgm:cxn modelId="{DF903335-0BEE-4614-AF69-0F695202CA3B}" type="presParOf" srcId="{7AB83099-93A6-4CA5-82A4-E7057E8E4F56}" destId="{7643E8D8-3033-4365-95AA-0FDF7A8729FC}" srcOrd="1" destOrd="0" presId="urn:microsoft.com/office/officeart/2005/8/layout/hierarchy4"/>
    <dgm:cxn modelId="{8387DE14-BE59-400B-A39C-0141E65ECB2D}" type="presParOf" srcId="{7AB83099-93A6-4CA5-82A4-E7057E8E4F56}" destId="{C6ADB04B-E8CA-418D-B074-4C99F948F5DF}" srcOrd="2" destOrd="0" presId="urn:microsoft.com/office/officeart/2005/8/layout/hierarchy4"/>
    <dgm:cxn modelId="{1F3DDF4D-406A-4AC2-BAE7-6462B828B803}" type="presParOf" srcId="{C6ADB04B-E8CA-418D-B074-4C99F948F5DF}" destId="{48DEA420-4CFF-4218-A846-3BCBB847CE8C}" srcOrd="0" destOrd="0" presId="urn:microsoft.com/office/officeart/2005/8/layout/hierarchy4"/>
    <dgm:cxn modelId="{1084392C-9312-484C-92BE-01B12E3F884C}" type="presParOf" srcId="{48DEA420-4CFF-4218-A846-3BCBB847CE8C}" destId="{32A43C0E-26A8-4FA6-8300-567F13B80C28}" srcOrd="0" destOrd="0" presId="urn:microsoft.com/office/officeart/2005/8/layout/hierarchy4"/>
    <dgm:cxn modelId="{3BD72EBF-16A5-43B3-814C-5CBC4DC06215}" type="presParOf" srcId="{48DEA420-4CFF-4218-A846-3BCBB847CE8C}" destId="{DC5EBD8F-2038-4439-A78A-D1D68B6BF6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5EE58-4C00-46E0-8D16-186287F4B39D}">
      <dsp:nvSpPr>
        <dsp:cNvPr id="0" name=""/>
        <dsp:cNvSpPr/>
      </dsp:nvSpPr>
      <dsp:spPr>
        <a:xfrm>
          <a:off x="896" y="2584"/>
          <a:ext cx="2427066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Table de commutation</a:t>
          </a:r>
        </a:p>
      </dsp:txBody>
      <dsp:txXfrm>
        <a:off x="19862" y="21550"/>
        <a:ext cx="2389134" cy="609614"/>
      </dsp:txXfrm>
    </dsp:sp>
    <dsp:sp modelId="{510F3C93-3345-4497-83D0-A90A9005C5C2}">
      <dsp:nvSpPr>
        <dsp:cNvPr id="0" name=""/>
        <dsp:cNvSpPr/>
      </dsp:nvSpPr>
      <dsp:spPr>
        <a:xfrm>
          <a:off x="896" y="672146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@MAC</a:t>
          </a:r>
        </a:p>
      </dsp:txBody>
      <dsp:txXfrm>
        <a:off x="19862" y="691112"/>
        <a:ext cx="1126687" cy="609614"/>
      </dsp:txXfrm>
    </dsp:sp>
    <dsp:sp modelId="{45D9D806-8773-4F49-B375-0E014DDFEBAD}">
      <dsp:nvSpPr>
        <dsp:cNvPr id="0" name=""/>
        <dsp:cNvSpPr/>
      </dsp:nvSpPr>
      <dsp:spPr>
        <a:xfrm>
          <a:off x="896" y="1341709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A</a:t>
          </a:r>
        </a:p>
      </dsp:txBody>
      <dsp:txXfrm>
        <a:off x="19862" y="1360675"/>
        <a:ext cx="1126687" cy="609614"/>
      </dsp:txXfrm>
    </dsp:sp>
    <dsp:sp modelId="{7438F713-F4C9-445F-B789-EE644EC08629}">
      <dsp:nvSpPr>
        <dsp:cNvPr id="0" name=""/>
        <dsp:cNvSpPr/>
      </dsp:nvSpPr>
      <dsp:spPr>
        <a:xfrm>
          <a:off x="896" y="2011272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B</a:t>
          </a:r>
        </a:p>
      </dsp:txBody>
      <dsp:txXfrm>
        <a:off x="19862" y="2030238"/>
        <a:ext cx="1126687" cy="609614"/>
      </dsp:txXfrm>
    </dsp:sp>
    <dsp:sp modelId="{3CD9CA28-59B2-448C-ABD1-6E6F17BB5510}">
      <dsp:nvSpPr>
        <dsp:cNvPr id="0" name=""/>
        <dsp:cNvSpPr/>
      </dsp:nvSpPr>
      <dsp:spPr>
        <a:xfrm>
          <a:off x="896" y="2680834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C</a:t>
          </a:r>
        </a:p>
      </dsp:txBody>
      <dsp:txXfrm>
        <a:off x="19862" y="2699800"/>
        <a:ext cx="1126687" cy="609614"/>
      </dsp:txXfrm>
    </dsp:sp>
    <dsp:sp modelId="{D3B12B83-1C12-43FA-9BAB-F464D936BA51}">
      <dsp:nvSpPr>
        <dsp:cNvPr id="0" name=""/>
        <dsp:cNvSpPr/>
      </dsp:nvSpPr>
      <dsp:spPr>
        <a:xfrm>
          <a:off x="896" y="3350397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H</a:t>
          </a:r>
        </a:p>
      </dsp:txBody>
      <dsp:txXfrm>
        <a:off x="19862" y="3369363"/>
        <a:ext cx="1126687" cy="609614"/>
      </dsp:txXfrm>
    </dsp:sp>
    <dsp:sp modelId="{A27D53FB-9B5C-41D2-ACFB-481EFF9DCD56}">
      <dsp:nvSpPr>
        <dsp:cNvPr id="0" name=""/>
        <dsp:cNvSpPr/>
      </dsp:nvSpPr>
      <dsp:spPr>
        <a:xfrm>
          <a:off x="1263344" y="672146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N° port</a:t>
          </a:r>
        </a:p>
      </dsp:txBody>
      <dsp:txXfrm>
        <a:off x="1282310" y="691112"/>
        <a:ext cx="1126687" cy="609614"/>
      </dsp:txXfrm>
    </dsp:sp>
    <dsp:sp modelId="{236C7BBB-83CF-49C7-B248-360E0391EF49}">
      <dsp:nvSpPr>
        <dsp:cNvPr id="0" name=""/>
        <dsp:cNvSpPr/>
      </dsp:nvSpPr>
      <dsp:spPr>
        <a:xfrm>
          <a:off x="1263344" y="1341709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1</a:t>
          </a:r>
        </a:p>
      </dsp:txBody>
      <dsp:txXfrm>
        <a:off x="1282310" y="1360675"/>
        <a:ext cx="1126687" cy="609614"/>
      </dsp:txXfrm>
    </dsp:sp>
    <dsp:sp modelId="{2C95ACB7-9A20-4980-A233-285525A38794}">
      <dsp:nvSpPr>
        <dsp:cNvPr id="0" name=""/>
        <dsp:cNvSpPr/>
      </dsp:nvSpPr>
      <dsp:spPr>
        <a:xfrm>
          <a:off x="1263344" y="2011272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1</a:t>
          </a:r>
        </a:p>
      </dsp:txBody>
      <dsp:txXfrm>
        <a:off x="1282310" y="2030238"/>
        <a:ext cx="1126687" cy="609614"/>
      </dsp:txXfrm>
    </dsp:sp>
    <dsp:sp modelId="{0840D8C7-B257-4D3D-99E7-FBE7CF6EDC0D}">
      <dsp:nvSpPr>
        <dsp:cNvPr id="0" name=""/>
        <dsp:cNvSpPr/>
      </dsp:nvSpPr>
      <dsp:spPr>
        <a:xfrm>
          <a:off x="1263344" y="2680834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2</a:t>
          </a:r>
        </a:p>
      </dsp:txBody>
      <dsp:txXfrm>
        <a:off x="1282310" y="2699800"/>
        <a:ext cx="1126687" cy="609614"/>
      </dsp:txXfrm>
    </dsp:sp>
    <dsp:sp modelId="{32A43C0E-26A8-4FA6-8300-567F13B80C28}">
      <dsp:nvSpPr>
        <dsp:cNvPr id="0" name=""/>
        <dsp:cNvSpPr/>
      </dsp:nvSpPr>
      <dsp:spPr>
        <a:xfrm>
          <a:off x="1263344" y="3350397"/>
          <a:ext cx="1164619" cy="647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latin typeface="Garamond" panose="02020404030301010803" pitchFamily="18" charset="0"/>
            </a:rPr>
            <a:t>4</a:t>
          </a:r>
        </a:p>
      </dsp:txBody>
      <dsp:txXfrm>
        <a:off x="1282310" y="3369363"/>
        <a:ext cx="1126687" cy="609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3093-1210-4244-879B-CC3DBC861162}" type="datetimeFigureOut">
              <a:rPr lang="fr-FR" smtClean="0"/>
              <a:pPr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76991-BA79-4C5E-87AE-97975451B9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4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76991-BA79-4C5E-87AE-97975451B90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4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2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106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12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90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6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4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switch mémorise les </a:t>
            </a:r>
            <a:r>
              <a:rPr lang="fr-FR" altLang="fr-FR" sz="1200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adresses MAC</a:t>
            </a:r>
            <a:r>
              <a:rPr lang="fr-FR" alt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chaque machine hôte. Cette adresse est </a:t>
            </a:r>
            <a:r>
              <a:rPr lang="fr-FR" altLang="fr-FR" sz="1200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l’identifiant d’une carte réseau</a:t>
            </a:r>
            <a:r>
              <a:rPr lang="fr-FR" altLang="fr-FR" sz="1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est représentée sur six octets en hexadécimal</a:t>
            </a:r>
            <a:r>
              <a:rPr lang="fr-FR" alt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00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46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68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8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76991-BA79-4C5E-87AE-97975451B90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94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76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En cas de collision, seules les machines sur la liaison où la collision a eu lieu sont impactées.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2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38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/>
              <a:t>La trame entière doit être reçue avant de pouvoir être acheminée.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8F1B7-1839-4720-8BD0-C7B5851984C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6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Runt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: </a:t>
            </a:r>
            <a:r>
              <a:rPr lang="en-US" b="1" i="0" dirty="0">
                <a:solidFill>
                  <a:srgbClr val="58585B"/>
                </a:solidFill>
                <a:effectLst/>
                <a:latin typeface="CiscoSans"/>
              </a:rPr>
              <a:t>Description: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 </a:t>
            </a:r>
            <a:r>
              <a:rPr lang="en-US" b="0" i="0" dirty="0" err="1">
                <a:solidFill>
                  <a:srgbClr val="58585B"/>
                </a:solidFill>
                <a:effectLst/>
                <a:latin typeface="CiscoSans"/>
              </a:rPr>
              <a:t>CatOS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 </a:t>
            </a:r>
            <a:r>
              <a:rPr lang="en-US" b="0" i="0" dirty="0" err="1">
                <a:solidFill>
                  <a:srgbClr val="58585B"/>
                </a:solidFill>
                <a:effectLst/>
                <a:latin typeface="CiscoSans"/>
              </a:rPr>
              <a:t>sh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 port and Cisco IOS </a:t>
            </a:r>
            <a:r>
              <a:rPr lang="en-US" b="1" i="0" dirty="0" err="1">
                <a:solidFill>
                  <a:srgbClr val="58585B"/>
                </a:solidFill>
                <a:effectLst/>
                <a:latin typeface="CiscoSans"/>
              </a:rPr>
              <a:t>sh</a:t>
            </a:r>
            <a:r>
              <a:rPr lang="en-US" b="1" i="0" dirty="0">
                <a:solidFill>
                  <a:srgbClr val="58585B"/>
                </a:solidFill>
                <a:effectLst/>
                <a:latin typeface="CiscoSans"/>
              </a:rPr>
              <a:t> interfaces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 and </a:t>
            </a:r>
            <a:r>
              <a:rPr lang="en-US" b="1" i="0" dirty="0" err="1">
                <a:solidFill>
                  <a:srgbClr val="58585B"/>
                </a:solidFill>
                <a:effectLst/>
                <a:latin typeface="CiscoSans"/>
              </a:rPr>
              <a:t>sh</a:t>
            </a:r>
            <a:r>
              <a:rPr lang="en-US" b="1" i="0" dirty="0">
                <a:solidFill>
                  <a:srgbClr val="58585B"/>
                </a:solidFill>
                <a:effectLst/>
                <a:latin typeface="CiscoSans"/>
              </a:rPr>
              <a:t> interfaces counters errors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. The frames received that are smaller than the minimum IEEE 802.3 frame size (64 bytes for Ethernet), and with a bad CRC. </a:t>
            </a:r>
            <a:r>
              <a:rPr lang="en-US" b="1" i="0">
                <a:solidFill>
                  <a:srgbClr val="58585B"/>
                </a:solidFill>
                <a:effectLst/>
                <a:latin typeface="CiscoSans"/>
              </a:rPr>
              <a:t>Common Causes:</a:t>
            </a:r>
            <a:r>
              <a:rPr lang="en-US" b="0" i="0">
                <a:solidFill>
                  <a:srgbClr val="58585B"/>
                </a:solidFill>
                <a:effectLst/>
                <a:latin typeface="CiscoSans"/>
              </a:rPr>
              <a:t> This can be caused by a duplex mismatch and physical problems, such as a bad cable, port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76991-BA79-4C5E-87AE-97975451B90F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053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Peut relier des segments utilisant des technologies différentes.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015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Prend des décisions intelligentes quant à la transmission ou non des signaux au segment suivant du réseau.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Lorsqu’un pont reçoit une trame sur le réseau, il recherche l’@ MAC de destination dans une table de pontage (équivalente à la table de commutation) afin de prendre la décision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871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520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928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En cas de collision, seules les machines sur la liaison où la collision a eu lieu sont impactées.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6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L’objectif de la mise en place d’un réseau est le </a:t>
            </a:r>
            <a:r>
              <a:rPr lang="fr-FR" sz="1200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partage de l’information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Ce partage est possible à travers l’</a:t>
            </a:r>
            <a:r>
              <a:rPr lang="fr-FR" sz="1200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échange de données</a:t>
            </a:r>
            <a:r>
              <a:rPr lang="fr-FR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entre les différentes entités communicantes.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Ce partage nécessite, ainsi, </a:t>
            </a:r>
            <a:r>
              <a:rPr lang="fr-FR" sz="1200" u="sng" dirty="0" smtClean="0">
                <a:solidFill>
                  <a:srgbClr val="FF0000"/>
                </a:solidFill>
                <a:latin typeface="Garamond" panose="02020404030301010803" pitchFamily="18" charset="0"/>
              </a:rPr>
              <a:t>l’interconnexion des machines voir des réseaux</a:t>
            </a:r>
            <a:r>
              <a:rPr lang="fr-FR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76991-BA79-4C5E-87AE-97975451B90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09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47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72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213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14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53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21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83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535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8774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458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46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mtClean="0">
                <a:latin typeface="Garamond" pitchFamily="18" charset="0"/>
              </a:rPr>
              <a:t>Tracer les domaines de collision et les domaines de diffusion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76991-BA79-4C5E-87AE-97975451B90F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Passé une certaine limite, qui dépend du support, il faut le régénérer : amplification, resynchronisation.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41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Reçoit, amplifie et retransmet les signaux.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60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Le concentrateur est ainsi une entité possédant un certain nombre de ports (généralement 4, 8, 16 ou 32).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Le concentrateur opère </a:t>
            </a:r>
            <a:r>
              <a:rPr lang="fr-FR" sz="1200" i="1" u="sng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au niveau 1</a:t>
            </a:r>
            <a:r>
              <a:rPr lang="fr-FR" sz="1200" i="1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du modèle OSI, c'est la raison pour laquelle il est parfois appelé </a:t>
            </a:r>
            <a:r>
              <a:rPr lang="fr-FR" sz="1200" i="1" u="sng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répéteur multiports</a:t>
            </a:r>
            <a:r>
              <a:rPr lang="fr-FR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Le </a:t>
            </a:r>
            <a:r>
              <a:rPr lang="fr-FR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concentrat</a:t>
            </a:r>
            <a:endParaRPr lang="fr-FR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>
                <a:latin typeface="Garamond" panose="02020404030301010803" pitchFamily="18" charset="0"/>
                <a:cs typeface="Times New Roman" panose="02020603050405020304" pitchFamily="18" charset="0"/>
              </a:rPr>
              <a:t>Le concentrateur est incapable d’identifier la machine de destination</a:t>
            </a:r>
          </a:p>
          <a:p>
            <a:r>
              <a:rPr lang="fr-FR" smtClean="0">
                <a:latin typeface="Garamond" panose="02020404030301010803" pitchFamily="18" charset="0"/>
                <a:cs typeface="Times New Roman" panose="02020603050405020304" pitchFamily="18" charset="0"/>
              </a:rPr>
              <a:t>eur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est incapable de délimiter la trame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0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34BE-2AD4-4C91-982A-51C777E548D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42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01075" y="726829"/>
            <a:ext cx="5413293" cy="609596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4667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401075" y="1418485"/>
            <a:ext cx="5413292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6107720" y="2133601"/>
            <a:ext cx="0" cy="370466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1076" y="2133601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260119" y="2133601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3401076" y="3153506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6260119" y="3153506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6260119" y="2637694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9352" y="2637694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6260119" y="3669325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3389352" y="3669325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3401076" y="419686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6260119" y="419686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6260119" y="472440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3389352" y="472440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26181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~1\walid\LOCALS~1\Temp\PixelPlanet\PdfGrabber\39856_4503814377308708.png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gif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 txBox="1">
            <a:spLocks/>
          </p:cNvSpPr>
          <p:nvPr/>
        </p:nvSpPr>
        <p:spPr>
          <a:xfrm>
            <a:off x="0" y="1371600"/>
            <a:ext cx="12192000" cy="439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1" u="none" strike="noStrike" kern="1200" cap="none" spc="0" normalizeH="0" baseline="0" noProof="0" dirty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Fondements des Réseaux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fr-FR" sz="4800" b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Chapitre</a:t>
            </a:r>
            <a:r>
              <a:rPr kumimoji="0" lang="fr-FR" sz="4800" b="1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 : Equipements d’interconnexion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040" y="670560"/>
            <a:ext cx="899160" cy="70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34991" y="1625713"/>
            <a:ext cx="5252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 la collision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885" y="2678958"/>
            <a:ext cx="5181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Physique (bit),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5" y="2717304"/>
            <a:ext cx="414500" cy="42331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7163" y="3377904"/>
            <a:ext cx="5241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N’utilise pas des mécanismes de gestion de collision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9" y="3393892"/>
            <a:ext cx="414500" cy="42331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15315" y="4278454"/>
            <a:ext cx="5243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cas de collision, toutes les machines autour d’un hub sont impactées pas la collision.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5" y="4351412"/>
            <a:ext cx="414500" cy="42331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89" y="1966418"/>
            <a:ext cx="582883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eur droit avec flèche 3"/>
          <p:cNvCxnSpPr/>
          <p:nvPr/>
        </p:nvCxnSpPr>
        <p:spPr>
          <a:xfrm>
            <a:off x="6818421" y="2700125"/>
            <a:ext cx="809199" cy="4404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"/>
          <p:cNvSpPr txBox="1"/>
          <p:nvPr/>
        </p:nvSpPr>
        <p:spPr>
          <a:xfrm>
            <a:off x="5922589" y="1975350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Source</a:t>
            </a:r>
          </a:p>
        </p:txBody>
      </p:sp>
      <p:cxnSp>
        <p:nvCxnSpPr>
          <p:cNvPr id="32" name="Connecteur droit avec flèche 10"/>
          <p:cNvCxnSpPr/>
          <p:nvPr/>
        </p:nvCxnSpPr>
        <p:spPr>
          <a:xfrm>
            <a:off x="9550085" y="4121753"/>
            <a:ext cx="1008112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3"/>
          <p:cNvCxnSpPr/>
          <p:nvPr/>
        </p:nvCxnSpPr>
        <p:spPr>
          <a:xfrm flipV="1">
            <a:off x="9387047" y="3046539"/>
            <a:ext cx="1027134" cy="5124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16"/>
          <p:cNvCxnSpPr/>
          <p:nvPr/>
        </p:nvCxnSpPr>
        <p:spPr>
          <a:xfrm flipH="1">
            <a:off x="7173821" y="4211988"/>
            <a:ext cx="993474" cy="5627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4"/>
          <p:cNvSpPr txBox="1"/>
          <p:nvPr/>
        </p:nvSpPr>
        <p:spPr>
          <a:xfrm flipH="1">
            <a:off x="10430227" y="5783000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Destination</a:t>
            </a:r>
          </a:p>
        </p:txBody>
      </p:sp>
      <p:pic>
        <p:nvPicPr>
          <p:cNvPr id="38" name="Picture 8" descr="Feature Overview - PcapPlusPl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88" y="2318043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Red cross not OK vector icon | Free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56" y="5131424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Red cross not OK vector icon | Free 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172" y="5105376"/>
            <a:ext cx="143208" cy="1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Feature Overview - PcapPlusPl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662" y="3224707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eur droit avec flèche 3"/>
          <p:cNvCxnSpPr/>
          <p:nvPr/>
        </p:nvCxnSpPr>
        <p:spPr>
          <a:xfrm flipH="1" flipV="1">
            <a:off x="7754409" y="3247023"/>
            <a:ext cx="903223" cy="4567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in on s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49" y="2650749"/>
            <a:ext cx="848996" cy="8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"/>
          <p:cNvSpPr txBox="1"/>
          <p:nvPr/>
        </p:nvSpPr>
        <p:spPr>
          <a:xfrm flipH="1">
            <a:off x="8043348" y="2502726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Collision</a:t>
            </a:r>
          </a:p>
        </p:txBody>
      </p:sp>
      <p:cxnSp>
        <p:nvCxnSpPr>
          <p:cNvPr id="49" name="Connecteur droit avec flèche 13"/>
          <p:cNvCxnSpPr>
            <a:endCxn id="38" idx="1"/>
          </p:cNvCxnSpPr>
          <p:nvPr/>
        </p:nvCxnSpPr>
        <p:spPr>
          <a:xfrm flipH="1" flipV="1">
            <a:off x="6791288" y="2568783"/>
            <a:ext cx="1050783" cy="5360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0"/>
          <p:cNvCxnSpPr/>
          <p:nvPr/>
        </p:nvCxnSpPr>
        <p:spPr>
          <a:xfrm>
            <a:off x="7862527" y="3110998"/>
            <a:ext cx="950704" cy="5115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0" descr="Red cross not OK vector icon | Free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94" y="2217990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Red cross not OK vector icon | Free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96" y="2557289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Red cross not OK vector icon | Free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36" y="4490269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2364442" y="6192258"/>
            <a:ext cx="4667402" cy="34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Pas de détection ou de filtrage de </a:t>
            </a:r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collision</a:t>
            </a:r>
            <a:endParaRPr lang="fr-FR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813032" y="6252467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0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06276 0.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7344 -0.05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4997" y="1783114"/>
            <a:ext cx="9194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Concentrateur passif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N’a besoin d’aucune alimentation électrique. 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Sert uniquement de point de connexion physique 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peut ni manipuler ni visualiser le trafic acheminé 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N’amplifie pas le signal et ne le traite pas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uniquement de partager le média physique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4098" name="Picture 2" descr="Outages - Sault Ste. Marie PU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1" y="1966418"/>
            <a:ext cx="2148991" cy="16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wnload Free png Electrical engineering icon png 2 » PNG Image - DLPNG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6" y="4712895"/>
            <a:ext cx="1326079" cy="13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etwork Topologies | Bus, Star, Ring, Mesh,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72" y="1770707"/>
            <a:ext cx="2553633" cy="18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hristy's ITN classes: September 20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212" y="4006520"/>
            <a:ext cx="2891193" cy="21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5437" y="464465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Concentrateur actif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être branché à une prise de courant </a:t>
            </a:r>
          </a:p>
          <a:p>
            <a:pPr marL="447675" indent="-184150" algn="just">
              <a:buFont typeface="Wingdings" panose="05000000000000000000" pitchFamily="2" charset="2"/>
              <a:buChar char="§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 le signal avant de l’envoyer aux autres ports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4442" y="4151471"/>
            <a:ext cx="532536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Interconnexion de machines physiquement proches</a:t>
            </a:r>
            <a:endParaRPr lang="fr-FR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3032" y="4208570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364442" y="6195368"/>
            <a:ext cx="330571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Augmenter l’étendue du réseau</a:t>
            </a:r>
            <a:endParaRPr lang="fr-FR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813032" y="6252467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7" name="Flèche vers le bas 10"/>
          <p:cNvSpPr/>
          <p:nvPr/>
        </p:nvSpPr>
        <p:spPr>
          <a:xfrm rot="16200000">
            <a:off x="5503556" y="4528081"/>
            <a:ext cx="214314" cy="121444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4205" y="4094696"/>
            <a:ext cx="23717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4521" y="3986021"/>
            <a:ext cx="2552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716332" y="1609725"/>
            <a:ext cx="674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 – Topologie Logique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2561" y="2616828"/>
            <a:ext cx="10489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l'arrangement physique des machine dans le réseau.  C'est-à-dire la configuration spatiale du réseau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02560" y="3333377"/>
            <a:ext cx="10693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Logique: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représente la façon dont les données transitent sur le réseau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rot="5400000">
            <a:off x="1031493" y="2736209"/>
            <a:ext cx="180789" cy="161348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 rot="5400000">
            <a:off x="1031492" y="3452758"/>
            <a:ext cx="180789" cy="161348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58631" y="6282739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 = Etoile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7827" y="6229822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Logique = Bus</a:t>
            </a:r>
          </a:p>
        </p:txBody>
      </p:sp>
    </p:spTree>
    <p:extLst>
      <p:ext uri="{BB962C8B-B14F-4D97-AF65-F5344CB8AC3E}">
        <p14:creationId xmlns:p14="http://schemas.microsoft.com/office/powerpoint/2010/main" val="2427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8252" y="1380995"/>
            <a:ext cx="1091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fr-FR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5400000">
            <a:off x="696776" y="1498321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322" y="3467837"/>
            <a:ext cx="4965591" cy="30115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5442" y="2882256"/>
            <a:ext cx="10231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 commutateur est un élément actif agissant au niveau 2 du modèle OSI.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2876" y="2094284"/>
            <a:ext cx="8496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commutateur est un équipement multiport permettant de relier plusieurs machines ou plusieurs segments d’un même réseau,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1935546"/>
            <a:ext cx="1661368" cy="80601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83893" y="3844260"/>
            <a:ext cx="356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Le commutateur est capable de délimiter la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trame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2988689" y="3528763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35" y="3837483"/>
            <a:ext cx="427191" cy="439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16" y="4597212"/>
            <a:ext cx="6215495" cy="156606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662546" y="4521009"/>
            <a:ext cx="855023" cy="171846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2515139" y="4521009"/>
            <a:ext cx="855023" cy="1718465"/>
          </a:xfrm>
          <a:prstGeom prst="ellipse">
            <a:avLst/>
          </a:prstGeom>
          <a:noFill/>
          <a:ln w="1905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10612" y="6358585"/>
            <a:ext cx="319831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Identification de la destination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8733" y="6352143"/>
            <a:ext cx="2744662" cy="369332"/>
          </a:xfrm>
          <a:prstGeom prst="rect">
            <a:avLst/>
          </a:prstGeom>
          <a:noFill/>
          <a:ln>
            <a:solidFill>
              <a:srgbClr val="E2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Identification de la source</a:t>
            </a:r>
          </a:p>
        </p:txBody>
      </p:sp>
      <p:cxnSp>
        <p:nvCxnSpPr>
          <p:cNvPr id="23" name="Straight Arrow Connector 22"/>
          <p:cNvCxnSpPr>
            <a:endCxn id="4" idx="3"/>
          </p:cNvCxnSpPr>
          <p:nvPr/>
        </p:nvCxnSpPr>
        <p:spPr>
          <a:xfrm flipV="1">
            <a:off x="1272930" y="5987811"/>
            <a:ext cx="514831" cy="3663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158627" y="6101868"/>
            <a:ext cx="677103" cy="252247"/>
          </a:xfrm>
          <a:prstGeom prst="straightConnector1">
            <a:avLst/>
          </a:prstGeom>
          <a:ln>
            <a:solidFill>
              <a:srgbClr val="E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" grpId="0" animBg="1"/>
      <p:bldP spid="20" grpId="0" animBg="1"/>
      <p:bldP spid="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88197" y="1656904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 de fonctionnement</a:t>
            </a:r>
          </a:p>
        </p:txBody>
      </p:sp>
      <p:cxnSp>
        <p:nvCxnSpPr>
          <p:cNvPr id="4" name="Straight Connector 3"/>
          <p:cNvCxnSpPr>
            <a:endCxn id="18" idx="0"/>
          </p:cNvCxnSpPr>
          <p:nvPr/>
        </p:nvCxnSpPr>
        <p:spPr>
          <a:xfrm flipH="1">
            <a:off x="3017490" y="3659386"/>
            <a:ext cx="383107" cy="67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24768" y="4588002"/>
            <a:ext cx="793892" cy="13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 descr="Laptop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90" y="2942672"/>
            <a:ext cx="1014557" cy="10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Laptop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36" y="4080724"/>
            <a:ext cx="1014557" cy="10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H="1">
            <a:off x="2813854" y="5095281"/>
            <a:ext cx="99855" cy="85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Laptop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02" y="5441243"/>
            <a:ext cx="1014557" cy="10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1734435" y="4855386"/>
            <a:ext cx="787388" cy="48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2" descr="Laptop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91" y="4569123"/>
            <a:ext cx="1014557" cy="10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>
          <a:xfrm flipH="1" flipV="1">
            <a:off x="1774442" y="3980070"/>
            <a:ext cx="974022" cy="525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 descr="Laptop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8" y="3204531"/>
            <a:ext cx="1014557" cy="10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lue,Angle,Brand PNG Clipart - Royalty Free SVG /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57" y="4335168"/>
            <a:ext cx="1304266" cy="10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eur droit avec flèche 3"/>
          <p:cNvCxnSpPr/>
          <p:nvPr/>
        </p:nvCxnSpPr>
        <p:spPr>
          <a:xfrm>
            <a:off x="1808905" y="4078189"/>
            <a:ext cx="761325" cy="4212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8" descr="Feature Overview - PcapPlusPl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58" y="3566084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419" y="1998506"/>
            <a:ext cx="5433628" cy="1566061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7463239" y="1991107"/>
            <a:ext cx="855023" cy="171846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/>
          <p:cNvSpPr/>
          <p:nvPr/>
        </p:nvSpPr>
        <p:spPr>
          <a:xfrm>
            <a:off x="8315832" y="1991107"/>
            <a:ext cx="855023" cy="1718465"/>
          </a:xfrm>
          <a:prstGeom prst="ellipse">
            <a:avLst/>
          </a:prstGeom>
          <a:noFill/>
          <a:ln w="1905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/>
          <p:cNvSpPr txBox="1"/>
          <p:nvPr/>
        </p:nvSpPr>
        <p:spPr>
          <a:xfrm>
            <a:off x="5911305" y="3828683"/>
            <a:ext cx="290175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Identification de la destination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69426" y="3822241"/>
            <a:ext cx="2504212" cy="369332"/>
          </a:xfrm>
          <a:prstGeom prst="rect">
            <a:avLst/>
          </a:prstGeom>
          <a:noFill/>
          <a:ln>
            <a:solidFill>
              <a:srgbClr val="E2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Garamond" panose="02020404030301010803" pitchFamily="18" charset="0"/>
              </a:rPr>
              <a:t>Identification de la source</a:t>
            </a:r>
          </a:p>
        </p:txBody>
      </p:sp>
      <p:cxnSp>
        <p:nvCxnSpPr>
          <p:cNvPr id="59" name="Straight Arrow Connector 58"/>
          <p:cNvCxnSpPr>
            <a:endCxn id="55" idx="3"/>
          </p:cNvCxnSpPr>
          <p:nvPr/>
        </p:nvCxnSpPr>
        <p:spPr>
          <a:xfrm flipV="1">
            <a:off x="7073623" y="3457909"/>
            <a:ext cx="514831" cy="3663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8959320" y="3571966"/>
            <a:ext cx="677103" cy="252247"/>
          </a:xfrm>
          <a:prstGeom prst="straightConnector1">
            <a:avLst/>
          </a:prstGeom>
          <a:ln>
            <a:solidFill>
              <a:srgbClr val="E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246" y="2550736"/>
            <a:ext cx="2454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Réception de la trame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5516" y="1482380"/>
            <a:ext cx="5391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Délimitation de la trame et identification des adresses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5516" y="4239910"/>
            <a:ext cx="4172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Consultation de la table de commutation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06421"/>
              </p:ext>
            </p:extLst>
          </p:nvPr>
        </p:nvGraphicFramePr>
        <p:xfrm>
          <a:off x="6529041" y="4585000"/>
          <a:ext cx="357358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67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6734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Garamond" panose="02020404030301010803" pitchFamily="18" charset="0"/>
                        </a:rPr>
                        <a:t>@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Garamond" panose="02020404030301010803" pitchFamily="18" charset="0"/>
                        </a:rPr>
                        <a:t>N°</a:t>
                      </a:r>
                      <a:r>
                        <a:rPr lang="fr-FR" b="0" baseline="0" dirty="0">
                          <a:latin typeface="Garamond" panose="02020404030301010803" pitchFamily="18" charset="0"/>
                        </a:rPr>
                        <a:t> port</a:t>
                      </a:r>
                      <a:endParaRPr lang="fr-FR" b="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734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Garamond" panose="02020404030301010803" pitchFamily="18" charset="0"/>
                        </a:rP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Garamond" panose="02020404030301010803" pitchFamily="18" charset="0"/>
                        </a:rPr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7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89211" y="2922742"/>
            <a:ext cx="519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Pc1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12353" y="2745548"/>
            <a:ext cx="519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Pc2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7875" y="3962205"/>
            <a:ext cx="519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Pc3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64921" y="5750268"/>
            <a:ext cx="519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Pc4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49058" y="5380687"/>
            <a:ext cx="519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Pc5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4361" y="4331537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4914" y="5187663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53174" y="491412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4067" y="403751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6671" y="407818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P5</a:t>
            </a:r>
          </a:p>
        </p:txBody>
      </p:sp>
      <p:sp>
        <p:nvSpPr>
          <p:cNvPr id="50" name="ZoneTexte 4"/>
          <p:cNvSpPr txBox="1"/>
          <p:nvPr/>
        </p:nvSpPr>
        <p:spPr>
          <a:xfrm>
            <a:off x="416349" y="3468961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Source</a:t>
            </a:r>
          </a:p>
        </p:txBody>
      </p:sp>
      <p:sp>
        <p:nvSpPr>
          <p:cNvPr id="51" name="ZoneTexte 4"/>
          <p:cNvSpPr txBox="1"/>
          <p:nvPr/>
        </p:nvSpPr>
        <p:spPr>
          <a:xfrm flipH="1">
            <a:off x="3829215" y="5029084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Destination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0867" y="5606080"/>
            <a:ext cx="3598333" cy="3695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/>
          <p:cNvSpPr txBox="1"/>
          <p:nvPr/>
        </p:nvSpPr>
        <p:spPr>
          <a:xfrm>
            <a:off x="710554" y="6411484"/>
            <a:ext cx="2377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Emission de la trame</a:t>
            </a:r>
          </a:p>
        </p:txBody>
      </p:sp>
      <p:cxnSp>
        <p:nvCxnSpPr>
          <p:cNvPr id="53" name="Connecteur droit avec flèche 3"/>
          <p:cNvCxnSpPr/>
          <p:nvPr/>
        </p:nvCxnSpPr>
        <p:spPr>
          <a:xfrm>
            <a:off x="3324848" y="4390868"/>
            <a:ext cx="901227" cy="1679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Feature Overview - PcapPlusPl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02" y="4146871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4"/>
          <p:cNvSpPr txBox="1"/>
          <p:nvPr/>
        </p:nvSpPr>
        <p:spPr>
          <a:xfrm flipH="1">
            <a:off x="10196198" y="5467704"/>
            <a:ext cx="150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Port de Destination</a:t>
            </a:r>
          </a:p>
        </p:txBody>
      </p:sp>
    </p:spTree>
    <p:extLst>
      <p:ext uri="{BB962C8B-B14F-4D97-AF65-F5344CB8AC3E}">
        <p14:creationId xmlns:p14="http://schemas.microsoft.com/office/powerpoint/2010/main" val="37012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7 L 0.09349 0.085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44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46 L 0.12708 0.040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27" grpId="0"/>
      <p:bldP spid="28" grpId="0"/>
      <p:bldP spid="30" grpId="0"/>
      <p:bldP spid="5" grpId="0" animBg="1"/>
      <p:bldP spid="52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02033" y="1898317"/>
            <a:ext cx="10231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commutateur recherche des informations sur les trames de données qu’ils reçoive de la part des machines du réseau.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902033" y="3092256"/>
            <a:ext cx="10231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commutateur détermine les adresses de la machine source et destination à  partir de la trame.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02033" y="4286195"/>
            <a:ext cx="10231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commutateur consulte sa table de commutation afin de pouvoir aiguiller le trafic vers sa destination.</a:t>
            </a:r>
          </a:p>
        </p:txBody>
      </p:sp>
    </p:spTree>
    <p:extLst>
      <p:ext uri="{BB962C8B-B14F-4D97-AF65-F5344CB8AC3E}">
        <p14:creationId xmlns:p14="http://schemas.microsoft.com/office/powerpoint/2010/main" val="159086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" descr="pc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052" y="2427531"/>
            <a:ext cx="1524000" cy="15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2" descr="pc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52" y="4674449"/>
            <a:ext cx="1524000" cy="15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3" descr="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3" y="2058205"/>
            <a:ext cx="1524000" cy="15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5" descr="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38" y="4724750"/>
            <a:ext cx="1524000" cy="15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6" descr="swit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51" y="3741135"/>
            <a:ext cx="2143125" cy="80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Freeform 20"/>
          <p:cNvSpPr>
            <a:spLocks/>
          </p:cNvSpPr>
          <p:nvPr/>
        </p:nvSpPr>
        <p:spPr bwMode="auto">
          <a:xfrm>
            <a:off x="5936919" y="3156186"/>
            <a:ext cx="595312" cy="889555"/>
          </a:xfrm>
          <a:custGeom>
            <a:avLst/>
            <a:gdLst>
              <a:gd name="T0" fmla="*/ 0 w 421"/>
              <a:gd name="T1" fmla="*/ 0 h 667"/>
              <a:gd name="T2" fmla="*/ 238 w 421"/>
              <a:gd name="T3" fmla="*/ 192 h 667"/>
              <a:gd name="T4" fmla="*/ 421 w 421"/>
              <a:gd name="T5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667">
                <a:moveTo>
                  <a:pt x="0" y="0"/>
                </a:moveTo>
                <a:cubicBezTo>
                  <a:pt x="84" y="40"/>
                  <a:pt x="168" y="81"/>
                  <a:pt x="238" y="192"/>
                </a:cubicBezTo>
                <a:cubicBezTo>
                  <a:pt x="308" y="303"/>
                  <a:pt x="364" y="485"/>
                  <a:pt x="421" y="667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0" name="Freeform 21"/>
          <p:cNvSpPr>
            <a:spLocks/>
          </p:cNvSpPr>
          <p:nvPr/>
        </p:nvSpPr>
        <p:spPr bwMode="auto">
          <a:xfrm>
            <a:off x="8411436" y="3424481"/>
            <a:ext cx="1104900" cy="510401"/>
          </a:xfrm>
          <a:custGeom>
            <a:avLst/>
            <a:gdLst>
              <a:gd name="T0" fmla="*/ 0 w 650"/>
              <a:gd name="T1" fmla="*/ 260 h 260"/>
              <a:gd name="T2" fmla="*/ 375 w 650"/>
              <a:gd name="T3" fmla="*/ 41 h 260"/>
              <a:gd name="T4" fmla="*/ 650 w 650"/>
              <a:gd name="T5" fmla="*/ 14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0" h="260">
                <a:moveTo>
                  <a:pt x="0" y="260"/>
                </a:moveTo>
                <a:cubicBezTo>
                  <a:pt x="133" y="171"/>
                  <a:pt x="267" y="82"/>
                  <a:pt x="375" y="41"/>
                </a:cubicBezTo>
                <a:cubicBezTo>
                  <a:pt x="483" y="0"/>
                  <a:pt x="566" y="7"/>
                  <a:pt x="650" y="14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7270855" y="3419506"/>
            <a:ext cx="45719" cy="419894"/>
          </a:xfrm>
          <a:custGeom>
            <a:avLst/>
            <a:gdLst>
              <a:gd name="T0" fmla="*/ 46 w 46"/>
              <a:gd name="T1" fmla="*/ 0 h 439"/>
              <a:gd name="T2" fmla="*/ 0 w 46"/>
              <a:gd name="T3" fmla="*/ 320 h 439"/>
              <a:gd name="T4" fmla="*/ 46 w 46"/>
              <a:gd name="T5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39">
                <a:moveTo>
                  <a:pt x="46" y="0"/>
                </a:moveTo>
                <a:cubicBezTo>
                  <a:pt x="23" y="123"/>
                  <a:pt x="0" y="247"/>
                  <a:pt x="0" y="320"/>
                </a:cubicBezTo>
                <a:cubicBezTo>
                  <a:pt x="0" y="393"/>
                  <a:pt x="23" y="416"/>
                  <a:pt x="46" y="4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2" name="Freeform 23"/>
          <p:cNvSpPr>
            <a:spLocks/>
          </p:cNvSpPr>
          <p:nvPr/>
        </p:nvSpPr>
        <p:spPr bwMode="auto">
          <a:xfrm>
            <a:off x="6056038" y="4444406"/>
            <a:ext cx="885825" cy="785854"/>
          </a:xfrm>
          <a:custGeom>
            <a:avLst/>
            <a:gdLst>
              <a:gd name="T0" fmla="*/ 0 w 558"/>
              <a:gd name="T1" fmla="*/ 485 h 485"/>
              <a:gd name="T2" fmla="*/ 439 w 558"/>
              <a:gd name="T3" fmla="*/ 220 h 485"/>
              <a:gd name="T4" fmla="*/ 558 w 558"/>
              <a:gd name="T5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8" h="485">
                <a:moveTo>
                  <a:pt x="0" y="485"/>
                </a:moveTo>
                <a:cubicBezTo>
                  <a:pt x="173" y="393"/>
                  <a:pt x="346" y="301"/>
                  <a:pt x="439" y="220"/>
                </a:cubicBezTo>
                <a:cubicBezTo>
                  <a:pt x="532" y="139"/>
                  <a:pt x="545" y="69"/>
                  <a:pt x="55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3" name="Freeform 24"/>
          <p:cNvSpPr>
            <a:spLocks/>
          </p:cNvSpPr>
          <p:nvPr/>
        </p:nvSpPr>
        <p:spPr bwMode="auto">
          <a:xfrm>
            <a:off x="7888055" y="4580358"/>
            <a:ext cx="420688" cy="711319"/>
          </a:xfrm>
          <a:custGeom>
            <a:avLst/>
            <a:gdLst>
              <a:gd name="T0" fmla="*/ 265 w 265"/>
              <a:gd name="T1" fmla="*/ 439 h 439"/>
              <a:gd name="T2" fmla="*/ 73 w 265"/>
              <a:gd name="T3" fmla="*/ 165 h 439"/>
              <a:gd name="T4" fmla="*/ 0 w 265"/>
              <a:gd name="T5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39">
                <a:moveTo>
                  <a:pt x="265" y="439"/>
                </a:moveTo>
                <a:cubicBezTo>
                  <a:pt x="191" y="338"/>
                  <a:pt x="117" y="238"/>
                  <a:pt x="73" y="165"/>
                </a:cubicBezTo>
                <a:cubicBezTo>
                  <a:pt x="29" y="92"/>
                  <a:pt x="14" y="46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pic>
        <p:nvPicPr>
          <p:cNvPr id="21" name="Picture 13" descr="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87" y="2623472"/>
            <a:ext cx="1524000" cy="15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4175" y="1641015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 la Table de commutation</a:t>
            </a:r>
          </a:p>
        </p:txBody>
      </p:sp>
      <p:sp>
        <p:nvSpPr>
          <p:cNvPr id="23" name="ZoneTexte 4"/>
          <p:cNvSpPr txBox="1"/>
          <p:nvPr/>
        </p:nvSpPr>
        <p:spPr>
          <a:xfrm flipH="1">
            <a:off x="3761987" y="2242865"/>
            <a:ext cx="17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0260-8c01-1111</a:t>
            </a:r>
          </a:p>
        </p:txBody>
      </p:sp>
      <p:sp>
        <p:nvSpPr>
          <p:cNvPr id="24" name="ZoneTexte 4"/>
          <p:cNvSpPr txBox="1"/>
          <p:nvPr/>
        </p:nvSpPr>
        <p:spPr>
          <a:xfrm flipH="1">
            <a:off x="6658487" y="1687181"/>
            <a:ext cx="17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0260-ec02-1122</a:t>
            </a:r>
          </a:p>
        </p:txBody>
      </p:sp>
      <p:sp>
        <p:nvSpPr>
          <p:cNvPr id="25" name="ZoneTexte 4"/>
          <p:cNvSpPr txBox="1"/>
          <p:nvPr/>
        </p:nvSpPr>
        <p:spPr>
          <a:xfrm flipH="1">
            <a:off x="9358052" y="2134835"/>
            <a:ext cx="17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0260-ab12-3333</a:t>
            </a:r>
          </a:p>
        </p:txBody>
      </p:sp>
      <p:sp>
        <p:nvSpPr>
          <p:cNvPr id="26" name="ZoneTexte 4"/>
          <p:cNvSpPr txBox="1"/>
          <p:nvPr/>
        </p:nvSpPr>
        <p:spPr>
          <a:xfrm flipH="1">
            <a:off x="8642076" y="6305966"/>
            <a:ext cx="17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0260-ef13-4444</a:t>
            </a:r>
          </a:p>
        </p:txBody>
      </p:sp>
      <p:sp>
        <p:nvSpPr>
          <p:cNvPr id="27" name="ZoneTexte 4"/>
          <p:cNvSpPr txBox="1"/>
          <p:nvPr/>
        </p:nvSpPr>
        <p:spPr>
          <a:xfrm flipH="1">
            <a:off x="4405782" y="6305966"/>
            <a:ext cx="177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0260-e718-5555</a:t>
            </a:r>
          </a:p>
        </p:txBody>
      </p:sp>
    </p:spTree>
    <p:extLst>
      <p:ext uri="{BB962C8B-B14F-4D97-AF65-F5344CB8AC3E}">
        <p14:creationId xmlns:p14="http://schemas.microsoft.com/office/powerpoint/2010/main" val="135535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1046360" y="1696781"/>
            <a:ext cx="10890716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adresses MAC sont </a:t>
            </a:r>
            <a:r>
              <a:rPr lang="fr-FR" altLang="fr-FR" sz="2400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stockées dans la table de commutation du switch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associe un port à une adresse.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06935"/>
              </p:ext>
            </p:extLst>
          </p:nvPr>
        </p:nvGraphicFramePr>
        <p:xfrm>
          <a:off x="1044100" y="3292390"/>
          <a:ext cx="35735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67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6734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Garamond" panose="02020404030301010803" pitchFamily="18" charset="0"/>
                        </a:rPr>
                        <a:t>@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Garamond" panose="02020404030301010803" pitchFamily="18" charset="0"/>
                        </a:rPr>
                        <a:t>N°</a:t>
                      </a:r>
                      <a:r>
                        <a:rPr lang="fr-FR" b="0" baseline="0" dirty="0">
                          <a:latin typeface="Garamond" panose="02020404030301010803" pitchFamily="18" charset="0"/>
                        </a:rPr>
                        <a:t> port</a:t>
                      </a:r>
                      <a:endParaRPr lang="fr-FR" b="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44100" y="2750396"/>
            <a:ext cx="29904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commutation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47992" y="4060227"/>
            <a:ext cx="1098908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Ceci qui permet d’identifier n’importe quel hôte sur un réseau en sachant sur quel port du switch il est connecté.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1347" y="5331682"/>
            <a:ext cx="61157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fr-FR" sz="24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Comment alimenter la table de commutation</a:t>
            </a:r>
            <a:r>
              <a:rPr lang="fr-F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?</a:t>
            </a:r>
            <a:endParaRPr lang="fr-FR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33" name="Graphique 7" descr="Questions (droite à gauche)">
            <a:extLst>
              <a:ext uri="{FF2B5EF4-FFF2-40B4-BE49-F238E27FC236}">
                <a16:creationId xmlns="" xmlns:a16="http://schemas.microsoft.com/office/drawing/2014/main" id="{E85F6A04-7ECD-448F-B0B0-00E8B2B416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547" y="5331682"/>
            <a:ext cx="914400" cy="914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88984" y="5809721"/>
            <a:ext cx="23054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Manuellement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88984" y="6352143"/>
            <a:ext cx="30091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Auto-Apprentissage</a:t>
            </a:r>
          </a:p>
        </p:txBody>
      </p:sp>
    </p:spTree>
    <p:extLst>
      <p:ext uri="{BB962C8B-B14F-4D97-AF65-F5344CB8AC3E}">
        <p14:creationId xmlns:p14="http://schemas.microsoft.com/office/powerpoint/2010/main" val="2511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71575" y="6388419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8872" y="2787692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Auto-Apprentissage</a:t>
            </a:r>
          </a:p>
        </p:txBody>
      </p:sp>
      <p:sp>
        <p:nvSpPr>
          <p:cNvPr id="65" name="Content Placeholder 11"/>
          <p:cNvSpPr>
            <a:spLocks noGrp="1"/>
          </p:cNvSpPr>
          <p:nvPr>
            <p:ph idx="1"/>
          </p:nvPr>
        </p:nvSpPr>
        <p:spPr>
          <a:xfrm>
            <a:off x="951262" y="1701190"/>
            <a:ext cx="9882209" cy="5284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Table de commutation (TC) est remplie manuellement ou dynamiquement par l’auto apprentissage</a:t>
            </a:r>
            <a:endParaRPr lang="fr-F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276" y="3365486"/>
            <a:ext cx="9882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switch reçoit un trafic en provenance d’une machine A vers une machine B, il consulte sa TC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0599" y="4162030"/>
            <a:ext cx="8068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  <a:tabLst>
                <a:tab pos="269875" algn="l"/>
                <a:tab pos="2863850" algn="l"/>
              </a:tabLst>
            </a:pPr>
            <a:r>
              <a:rPr lang="fr-FR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existe dans sa TC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alors, le trafic est dirigé vers le port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</a:t>
            </a:r>
          </a:p>
          <a:p>
            <a:pPr marL="342900" indent="-342900" algn="just">
              <a:buFont typeface="Wingdings" panose="05000000000000000000" pitchFamily="2" charset="2"/>
              <a:buChar char="ü"/>
              <a:tabLst>
                <a:tab pos="269875" algn="l"/>
                <a:tab pos="2863850" algn="l"/>
              </a:tabLst>
            </a:pPr>
            <a:r>
              <a:rPr lang="fr-FR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9947" y="5441293"/>
            <a:ext cx="102248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du port correspondant à A s’il n’existe pas dans la TC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de la trame vers tous les ports actifs sauf le port d’entrée (celui de A</a:t>
            </a:r>
            <a:r>
              <a:rPr lang="fr-FR" sz="2000" dirty="0">
                <a:latin typeface="Garamond" pitchFamily="18" charset="0"/>
              </a:rPr>
              <a:t>)</a:t>
            </a:r>
          </a:p>
          <a:p>
            <a:pPr algn="just"/>
            <a:endParaRPr lang="fr-FR" sz="2000" dirty="0">
              <a:latin typeface="Garamond" pitchFamily="18" charset="0"/>
            </a:endParaRPr>
          </a:p>
        </p:txBody>
      </p:sp>
      <p:pic>
        <p:nvPicPr>
          <p:cNvPr id="71" name="Graphique 13" descr="Personne avec une idée">
            <a:extLst>
              <a:ext uri="{FF2B5EF4-FFF2-40B4-BE49-F238E27FC236}">
                <a16:creationId xmlns="" xmlns:a16="http://schemas.microsoft.com/office/drawing/2014/main" id="{7907FEF7-40A1-4A3A-AD87-1DEC56448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252" y="4365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8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69350" y="1399152"/>
            <a:ext cx="7845425" cy="3533775"/>
            <a:chOff x="804" y="1524"/>
            <a:chExt cx="4942" cy="222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3716" y="2500"/>
              <a:ext cx="44" cy="7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2864" y="2500"/>
              <a:ext cx="44" cy="7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552" y="2472"/>
              <a:ext cx="1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684" y="1948"/>
              <a:ext cx="352" cy="508"/>
              <a:chOff x="1684" y="1948"/>
              <a:chExt cx="352" cy="508"/>
            </a:xfrm>
          </p:grpSpPr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1684" y="1948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>
                <a:off x="1860" y="2212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236" y="1936"/>
              <a:ext cx="352" cy="508"/>
              <a:chOff x="2236" y="1936"/>
              <a:chExt cx="352" cy="508"/>
            </a:xfrm>
          </p:grpSpPr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236" y="1936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2412" y="2200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664" y="3300"/>
              <a:ext cx="1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4036" y="2776"/>
              <a:ext cx="352" cy="508"/>
              <a:chOff x="4036" y="2776"/>
              <a:chExt cx="352" cy="508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4036" y="2776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auto">
              <a:xfrm>
                <a:off x="4212" y="3040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4588" y="2776"/>
              <a:ext cx="352" cy="508"/>
              <a:chOff x="4588" y="2776"/>
              <a:chExt cx="352" cy="508"/>
            </a:xfrm>
          </p:grpSpPr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4588" y="2776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4764" y="3040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504" y="3300"/>
              <a:ext cx="1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1636" y="2776"/>
              <a:ext cx="352" cy="508"/>
              <a:chOff x="1636" y="2776"/>
              <a:chExt cx="352" cy="508"/>
            </a:xfrm>
          </p:grpSpPr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1636" y="2776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Line 23"/>
              <p:cNvSpPr>
                <a:spLocks noChangeShapeType="1"/>
              </p:cNvSpPr>
              <p:nvPr/>
            </p:nvSpPr>
            <p:spPr bwMode="auto">
              <a:xfrm>
                <a:off x="1812" y="3040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2224" y="2764"/>
              <a:ext cx="352" cy="508"/>
              <a:chOff x="2224" y="2764"/>
              <a:chExt cx="352" cy="508"/>
            </a:xfrm>
          </p:grpSpPr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>
                <a:off x="2224" y="2764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2400" y="3028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3664" y="2472"/>
              <a:ext cx="1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4048" y="1960"/>
              <a:ext cx="352" cy="508"/>
              <a:chOff x="4048" y="1960"/>
              <a:chExt cx="352" cy="508"/>
            </a:xfrm>
          </p:grpSpPr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4048" y="1960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224" y="2224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4588" y="1948"/>
              <a:ext cx="352" cy="508"/>
              <a:chOff x="4588" y="1948"/>
              <a:chExt cx="352" cy="508"/>
            </a:xfrm>
          </p:grpSpPr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4588" y="1948"/>
                <a:ext cx="352" cy="2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4764" y="2212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2776" y="2872"/>
              <a:ext cx="108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1727" y="1919"/>
              <a:ext cx="24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</a:t>
              </a:r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2327" y="1907"/>
              <a:ext cx="24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B</a:t>
              </a: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1727" y="2759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327" y="2747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D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4115" y="1955"/>
              <a:ext cx="244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E</a:t>
              </a:r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4612" y="1931"/>
              <a:ext cx="23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F</a:t>
              </a: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4067" y="2759"/>
              <a:ext cx="26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G</a:t>
              </a: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4583" y="2759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H</a:t>
              </a:r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804" y="1524"/>
              <a:ext cx="7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4992" y="1548"/>
              <a:ext cx="7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2" name="Line 58"/>
            <p:cNvSpPr>
              <a:spLocks noChangeShapeType="1"/>
            </p:cNvSpPr>
            <p:nvPr/>
          </p:nvSpPr>
          <p:spPr bwMode="auto">
            <a:xfrm>
              <a:off x="5002" y="3750"/>
              <a:ext cx="7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" name="Rectangle 61"/>
            <p:cNvSpPr>
              <a:spLocks noChangeArrowheads="1"/>
            </p:cNvSpPr>
            <p:nvPr/>
          </p:nvSpPr>
          <p:spPr bwMode="auto">
            <a:xfrm>
              <a:off x="2879" y="2591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34" name="Rectangle 62"/>
            <p:cNvSpPr>
              <a:spLocks noChangeArrowheads="1"/>
            </p:cNvSpPr>
            <p:nvPr/>
          </p:nvSpPr>
          <p:spPr bwMode="auto">
            <a:xfrm>
              <a:off x="2891" y="2963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  <p:sp>
          <p:nvSpPr>
            <p:cNvPr id="35" name="Rectangle 63"/>
            <p:cNvSpPr>
              <a:spLocks noChangeArrowheads="1"/>
            </p:cNvSpPr>
            <p:nvPr/>
          </p:nvSpPr>
          <p:spPr bwMode="auto">
            <a:xfrm>
              <a:off x="3527" y="2567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3</a:t>
              </a:r>
            </a:p>
          </p:txBody>
        </p:sp>
        <p:sp>
          <p:nvSpPr>
            <p:cNvPr id="36" name="Rectangle 64"/>
            <p:cNvSpPr>
              <a:spLocks noChangeArrowheads="1"/>
            </p:cNvSpPr>
            <p:nvPr/>
          </p:nvSpPr>
          <p:spPr bwMode="auto">
            <a:xfrm>
              <a:off x="3527" y="2951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fr-F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</p:grpSp>
      <p:sp>
        <p:nvSpPr>
          <p:cNvPr id="53" name="Text Box 65"/>
          <p:cNvSpPr txBox="1">
            <a:spLocks noChangeArrowheads="1"/>
          </p:cNvSpPr>
          <p:nvPr/>
        </p:nvSpPr>
        <p:spPr bwMode="auto">
          <a:xfrm>
            <a:off x="3528711" y="4673732"/>
            <a:ext cx="838477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 : A communique avec B ==&gt; A dans table 1 et trame copiée les ports 2,3,4</a:t>
            </a:r>
          </a:p>
          <a:p>
            <a:pPr eaLnBrk="0" hangingPunct="0">
              <a:defRPr/>
            </a:pPr>
            <a:endParaRPr lang="fr-FR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Diagramme 54"/>
          <p:cNvGraphicFramePr/>
          <p:nvPr>
            <p:extLst>
              <p:ext uri="{D42A27DB-BD31-4B8C-83A1-F6EECF244321}">
                <p14:modId xmlns:p14="http://schemas.microsoft.com/office/powerpoint/2010/main" val="448654403"/>
              </p:ext>
            </p:extLst>
          </p:nvPr>
        </p:nvGraphicFramePr>
        <p:xfrm>
          <a:off x="895843" y="2305758"/>
          <a:ext cx="242886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ZoneTexte 55"/>
          <p:cNvSpPr txBox="1">
            <a:spLocks noChangeArrowheads="1"/>
          </p:cNvSpPr>
          <p:nvPr/>
        </p:nvSpPr>
        <p:spPr bwMode="auto">
          <a:xfrm>
            <a:off x="3528711" y="5086089"/>
            <a:ext cx="8317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B communique avec A ===&gt; B dans table 1 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oneTexte 56"/>
          <p:cNvSpPr txBox="1">
            <a:spLocks noChangeArrowheads="1"/>
          </p:cNvSpPr>
          <p:nvPr/>
        </p:nvSpPr>
        <p:spPr bwMode="auto">
          <a:xfrm>
            <a:off x="3570276" y="5498838"/>
            <a:ext cx="8701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: C communique avec F ===&gt; C dans table 2 et trame copiée sur les ports 1,3,4</a:t>
            </a:r>
          </a:p>
        </p:txBody>
      </p:sp>
      <p:sp>
        <p:nvSpPr>
          <p:cNvPr id="58" name="ZoneTexte 57"/>
          <p:cNvSpPr txBox="1">
            <a:spLocks noChangeArrowheads="1"/>
          </p:cNvSpPr>
          <p:nvPr/>
        </p:nvSpPr>
        <p:spPr bwMode="auto">
          <a:xfrm>
            <a:off x="3570048" y="5933784"/>
            <a:ext cx="8368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H communique avec C ===&gt; H dans table 4 et trame transmise sur le port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71575" y="6388419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63" name="ZoneTexte 55"/>
          <p:cNvSpPr txBox="1">
            <a:spLocks noChangeArrowheads="1"/>
          </p:cNvSpPr>
          <p:nvPr/>
        </p:nvSpPr>
        <p:spPr bwMode="auto">
          <a:xfrm>
            <a:off x="355885" y="3804763"/>
            <a:ext cx="510412" cy="3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dirty="0">
                <a:latin typeface="Garamond" panose="02020404030301010803" pitchFamily="18" charset="0"/>
              </a:rPr>
              <a:t>T0</a:t>
            </a:r>
          </a:p>
        </p:txBody>
      </p:sp>
      <p:sp>
        <p:nvSpPr>
          <p:cNvPr id="66" name="ZoneTexte 55"/>
          <p:cNvSpPr txBox="1">
            <a:spLocks noChangeArrowheads="1"/>
          </p:cNvSpPr>
          <p:nvPr/>
        </p:nvSpPr>
        <p:spPr bwMode="auto">
          <a:xfrm>
            <a:off x="351712" y="4512817"/>
            <a:ext cx="510412" cy="3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dirty="0">
                <a:latin typeface="Garamond" panose="02020404030301010803" pitchFamily="18" charset="0"/>
              </a:rPr>
              <a:t>T1</a:t>
            </a:r>
          </a:p>
        </p:txBody>
      </p:sp>
      <p:sp>
        <p:nvSpPr>
          <p:cNvPr id="67" name="ZoneTexte 55"/>
          <p:cNvSpPr txBox="1">
            <a:spLocks noChangeArrowheads="1"/>
          </p:cNvSpPr>
          <p:nvPr/>
        </p:nvSpPr>
        <p:spPr bwMode="auto">
          <a:xfrm>
            <a:off x="368572" y="5174890"/>
            <a:ext cx="510412" cy="3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dirty="0">
                <a:latin typeface="Garamond" panose="02020404030301010803" pitchFamily="18" charset="0"/>
              </a:rPr>
              <a:t>T2</a:t>
            </a:r>
          </a:p>
        </p:txBody>
      </p:sp>
      <p:sp>
        <p:nvSpPr>
          <p:cNvPr id="68" name="ZoneTexte 55"/>
          <p:cNvSpPr txBox="1">
            <a:spLocks noChangeArrowheads="1"/>
          </p:cNvSpPr>
          <p:nvPr/>
        </p:nvSpPr>
        <p:spPr bwMode="auto">
          <a:xfrm>
            <a:off x="351712" y="5867747"/>
            <a:ext cx="510412" cy="3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dirty="0">
                <a:latin typeface="Garamond" panose="02020404030301010803" pitchFamily="18" charset="0"/>
              </a:rPr>
              <a:t>T3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5020" y="1591931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Auto-Apprentissage</a:t>
            </a:r>
          </a:p>
        </p:txBody>
      </p:sp>
    </p:spTree>
    <p:extLst>
      <p:ext uri="{BB962C8B-B14F-4D97-AF65-F5344CB8AC3E}">
        <p14:creationId xmlns:p14="http://schemas.microsoft.com/office/powerpoint/2010/main" val="13611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4F05EE58-4C00-46E0-8D16-186287F4B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graphicEl>
                                              <a:dgm id="{4F05EE58-4C00-46E0-8D16-186287F4B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graphicEl>
                                              <a:dgm id="{4F05EE58-4C00-46E0-8D16-186287F4B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510F3C93-3345-4497-83D0-A90A9005C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graphicEl>
                                              <a:dgm id="{510F3C93-3345-4497-83D0-A90A9005C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graphicEl>
                                              <a:dgm id="{510F3C93-3345-4497-83D0-A90A9005C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A27D53FB-9B5C-41D2-ACFB-481EFF9DC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>
                                            <p:graphicEl>
                                              <a:dgm id="{A27D53FB-9B5C-41D2-ACFB-481EFF9DC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>
                                            <p:graphicEl>
                                              <a:dgm id="{A27D53FB-9B5C-41D2-ACFB-481EFF9DC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45D9D806-8773-4F49-B375-0E014DDFE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>
                                            <p:graphicEl>
                                              <a:dgm id="{45D9D806-8773-4F49-B375-0E014DDFE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>
                                            <p:graphicEl>
                                              <a:dgm id="{45D9D806-8773-4F49-B375-0E014DDFE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236C7BBB-83CF-49C7-B248-360E0391E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>
                                            <p:graphicEl>
                                              <a:dgm id="{236C7BBB-83CF-49C7-B248-360E0391E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>
                                            <p:graphicEl>
                                              <a:dgm id="{236C7BBB-83CF-49C7-B248-360E0391E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7438F713-F4C9-445F-B789-EE644EC086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>
                                            <p:graphicEl>
                                              <a:dgm id="{7438F713-F4C9-445F-B789-EE644EC086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>
                                            <p:graphicEl>
                                              <a:dgm id="{7438F713-F4C9-445F-B789-EE644EC086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2C95ACB7-9A20-4980-A233-285525A38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>
                                            <p:graphicEl>
                                              <a:dgm id="{2C95ACB7-9A20-4980-A233-285525A38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>
                                            <p:graphicEl>
                                              <a:dgm id="{2C95ACB7-9A20-4980-A233-285525A38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3CD9CA28-59B2-448C-ABD1-6E6F17BB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>
                                            <p:graphicEl>
                                              <a:dgm id="{3CD9CA28-59B2-448C-ABD1-6E6F17BB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>
                                            <p:graphicEl>
                                              <a:dgm id="{3CD9CA28-59B2-448C-ABD1-6E6F17BB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0840D8C7-B257-4D3D-99E7-FBE7CF6ED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>
                                            <p:graphicEl>
                                              <a:dgm id="{0840D8C7-B257-4D3D-99E7-FBE7CF6ED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>
                                            <p:graphicEl>
                                              <a:dgm id="{0840D8C7-B257-4D3D-99E7-FBE7CF6ED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32A43C0E-26A8-4FA6-8300-567F13B80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>
                                            <p:graphicEl>
                                              <a:dgm id="{32A43C0E-26A8-4FA6-8300-567F13B80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>
                                            <p:graphicEl>
                                              <a:dgm id="{32A43C0E-26A8-4FA6-8300-567F13B80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graphicEl>
                                              <a:dgm id="{D3B12B83-1C12-43FA-9BAB-F464D93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>
                                            <p:graphicEl>
                                              <a:dgm id="{D3B12B83-1C12-43FA-9BAB-F464D93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graphicEl>
                                              <a:dgm id="{D3B12B83-1C12-43FA-9BAB-F464D93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/>
      <p:bldGraphic spid="55" grpId="0" uiExpand="1">
        <p:bldSub>
          <a:bldDgm bld="lvlOne"/>
        </p:bldSub>
      </p:bldGraphic>
      <p:bldP spid="56" grpId="0" uiExpand="1"/>
      <p:bldP spid="57" grpId="0" uiExpand="1"/>
      <p:bldP spid="58" grpId="0" uiExpand="1"/>
      <p:bldP spid="63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5400000">
            <a:off x="766272" y="2093936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2058" y="2038813"/>
            <a:ext cx="10919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des équipements d’interconnexion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5400000">
            <a:off x="766272" y="2713958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2058" y="2656041"/>
            <a:ext cx="10919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5400000">
            <a:off x="766272" y="3333738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72058" y="3273027"/>
            <a:ext cx="10919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 rot="5400000">
            <a:off x="766272" y="3950673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72058" y="3889962"/>
            <a:ext cx="10919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 rot="5400000">
            <a:off x="784161" y="4565912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9947" y="4505201"/>
            <a:ext cx="10919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 de commutation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 rot="5400000">
            <a:off x="784161" y="5180346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72058" y="5114634"/>
            <a:ext cx="10919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– domaines de diffusion</a:t>
            </a:r>
          </a:p>
        </p:txBody>
      </p:sp>
    </p:spTree>
    <p:extLst>
      <p:ext uri="{BB962C8B-B14F-4D97-AF65-F5344CB8AC3E}">
        <p14:creationId xmlns:p14="http://schemas.microsoft.com/office/powerpoint/2010/main" val="215293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54854" y="1474915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d’un commutateur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263" y="3948890"/>
            <a:ext cx="5813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d'augmenter la distance entre deux stations dans un réseau local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9264" y="33406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Dispositif actif simplement configurable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3" y="3429804"/>
            <a:ext cx="427191" cy="4396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3" y="4017784"/>
            <a:ext cx="427191" cy="43961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43745" y="3171904"/>
            <a:ext cx="5151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systématique des données </a:t>
            </a:r>
          </a:p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 tous les ports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57947" y="4136813"/>
            <a:ext cx="4971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 de sécurité : Tout le monde à l’écoute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02" y="3278384"/>
            <a:ext cx="414500" cy="42331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74117" y="5403289"/>
            <a:ext cx="435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de propagation de l’erreur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88" y="4090792"/>
            <a:ext cx="414500" cy="4233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39263" y="48411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coûteux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2" y="4880310"/>
            <a:ext cx="427191" cy="4396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2" y="5403289"/>
            <a:ext cx="427191" cy="4396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42268" y="2208825"/>
            <a:ext cx="554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destination ne figure pas dans la table de commutation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7781" y="22102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 l’exploitation de la bande passante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1" y="2215517"/>
            <a:ext cx="427191" cy="43961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47781" y="27658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Atténuation de la congestion dans le réseau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1" y="2826936"/>
            <a:ext cx="427191" cy="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69008" y="1606750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 la collision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6586" y="2230842"/>
            <a:ext cx="4673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2 (Trame),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7162" y="2783356"/>
            <a:ext cx="5241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 des mécanismes de gestion de collision 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89" y="1966418"/>
            <a:ext cx="582883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eur droit avec flèche 3"/>
          <p:cNvCxnSpPr/>
          <p:nvPr/>
        </p:nvCxnSpPr>
        <p:spPr>
          <a:xfrm>
            <a:off x="6818421" y="2700125"/>
            <a:ext cx="809199" cy="4404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"/>
          <p:cNvSpPr txBox="1"/>
          <p:nvPr/>
        </p:nvSpPr>
        <p:spPr>
          <a:xfrm>
            <a:off x="5922589" y="1975350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Source</a:t>
            </a:r>
          </a:p>
        </p:txBody>
      </p:sp>
      <p:sp>
        <p:nvSpPr>
          <p:cNvPr id="35" name="ZoneTexte 4"/>
          <p:cNvSpPr txBox="1"/>
          <p:nvPr/>
        </p:nvSpPr>
        <p:spPr>
          <a:xfrm flipH="1">
            <a:off x="10430227" y="5783000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Destination</a:t>
            </a:r>
          </a:p>
        </p:txBody>
      </p:sp>
      <p:pic>
        <p:nvPicPr>
          <p:cNvPr id="38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88" y="2318043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Red cross not OK vector icon | Free 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172" y="5105376"/>
            <a:ext cx="143208" cy="1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662" y="3224707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eur droit avec flèche 3"/>
          <p:cNvCxnSpPr/>
          <p:nvPr/>
        </p:nvCxnSpPr>
        <p:spPr>
          <a:xfrm flipH="1" flipV="1">
            <a:off x="7754409" y="3247023"/>
            <a:ext cx="903223" cy="4567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in on s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49" y="2650749"/>
            <a:ext cx="848996" cy="8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"/>
          <p:cNvSpPr txBox="1"/>
          <p:nvPr/>
        </p:nvSpPr>
        <p:spPr>
          <a:xfrm flipH="1">
            <a:off x="8206733" y="2500146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Collision</a:t>
            </a:r>
          </a:p>
        </p:txBody>
      </p:sp>
      <p:cxnSp>
        <p:nvCxnSpPr>
          <p:cNvPr id="49" name="Connecteur droit avec flèche 13"/>
          <p:cNvCxnSpPr>
            <a:endCxn id="38" idx="1"/>
          </p:cNvCxnSpPr>
          <p:nvPr/>
        </p:nvCxnSpPr>
        <p:spPr>
          <a:xfrm flipH="1" flipV="1">
            <a:off x="6791288" y="2568783"/>
            <a:ext cx="1050783" cy="5360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0"/>
          <p:cNvCxnSpPr/>
          <p:nvPr/>
        </p:nvCxnSpPr>
        <p:spPr>
          <a:xfrm>
            <a:off x="7862527" y="3110998"/>
            <a:ext cx="950704" cy="5115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0" descr="Red cross not OK vector icon | Free 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94" y="2217990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1664633" y="4561704"/>
            <a:ext cx="3261599" cy="760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Détection &amp; de filtrage </a:t>
            </a:r>
          </a:p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de collision</a:t>
            </a:r>
            <a:endParaRPr lang="fr-FR" sz="2400" b="1" dirty="0">
              <a:solidFill>
                <a:srgbClr val="002060"/>
              </a:solidFill>
              <a:latin typeface="Garamond" panose="02020404030301010803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36" name="Picture 6" descr="Blue,Angle,Brand PNG Clipart - Royalty Free SVG /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78" y="3654913"/>
            <a:ext cx="1304266" cy="10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206019" y="4278453"/>
            <a:ext cx="108000" cy="1080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>
            <a:off x="9519881" y="4284892"/>
            <a:ext cx="108000" cy="1080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400" y="2265970"/>
            <a:ext cx="427191" cy="439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400" y="2854690"/>
            <a:ext cx="427191" cy="439618"/>
          </a:xfrm>
          <a:prstGeom prst="rect">
            <a:avLst/>
          </a:prstGeom>
        </p:spPr>
      </p:pic>
      <p:pic>
        <p:nvPicPr>
          <p:cNvPr id="2050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2" y="4300645"/>
            <a:ext cx="1021460" cy="10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06276 0.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7344 -0.05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7" name="Flèche vers le bas 10"/>
          <p:cNvSpPr/>
          <p:nvPr/>
        </p:nvSpPr>
        <p:spPr>
          <a:xfrm rot="16200000">
            <a:off x="4858907" y="4595380"/>
            <a:ext cx="214314" cy="121444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2301" y="3833119"/>
            <a:ext cx="1789699" cy="140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638476" y="1538203"/>
            <a:ext cx="674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 – Topologie Logique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178" y="2117763"/>
            <a:ext cx="10489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l'arrangement physique des machine dans le réseau.  C'est-à-dire la configuration spatiale du réseau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0695" y="3173154"/>
            <a:ext cx="10693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Logique: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représente la façon dont les données transitent sur le réseau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1168" y="6229822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 = Etoile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05900" y="5528661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Topologie Logique = Etoile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1168" y="4014809"/>
            <a:ext cx="2924439" cy="2095413"/>
            <a:chOff x="991168" y="4014809"/>
            <a:chExt cx="2924439" cy="209541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68" y="4014809"/>
              <a:ext cx="2924439" cy="209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 descr="Blue,Angle,Brand PNG Clipart - Royalty Free SVG /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199" y="4794240"/>
              <a:ext cx="654376" cy="599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8827542" y="5528661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Logique = Bus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4437" y="3864943"/>
            <a:ext cx="1807407" cy="1481847"/>
            <a:chOff x="4225435" y="4260937"/>
            <a:chExt cx="2924439" cy="2095413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435" y="4260937"/>
              <a:ext cx="2924439" cy="209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6" descr="Blue,Angle,Brand PNG Clipart - Royalty Free SVG /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466" y="5040368"/>
              <a:ext cx="654376" cy="599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8650379" y="5980334"/>
            <a:ext cx="3121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fr-F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destination ne figure pas dans la table de commutation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2131" y="6014379"/>
            <a:ext cx="27034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fr-F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destination figure dans la table de commutation</a:t>
            </a:r>
          </a:p>
        </p:txBody>
      </p:sp>
    </p:spTree>
    <p:extLst>
      <p:ext uri="{BB962C8B-B14F-4D97-AF65-F5344CB8AC3E}">
        <p14:creationId xmlns:p14="http://schemas.microsoft.com/office/powerpoint/2010/main" val="22610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  <p:bldP spid="26" grpId="0"/>
      <p:bldP spid="28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EDC582C7-0928-4A4A-9213-8B51A9C0F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fr-FR"/>
          </a:p>
        </p:txBody>
      </p:sp>
      <p:sp>
        <p:nvSpPr>
          <p:cNvPr id="13" name="ZoneTexte 4">
            <a:extLst>
              <a:ext uri="{FF2B5EF4-FFF2-40B4-BE49-F238E27FC236}">
                <a16:creationId xmlns="" xmlns:a16="http://schemas.microsoft.com/office/drawing/2014/main" id="{53027936-D758-4249-BC4E-1510FBE61A17}"/>
              </a:ext>
            </a:extLst>
          </p:cNvPr>
          <p:cNvSpPr txBox="1"/>
          <p:nvPr/>
        </p:nvSpPr>
        <p:spPr>
          <a:xfrm>
            <a:off x="992501" y="1390968"/>
            <a:ext cx="829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de Commutation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00D9E06E-B375-442B-8CCF-19659304A0A7}"/>
              </a:ext>
            </a:extLst>
          </p:cNvPr>
          <p:cNvSpPr txBox="1"/>
          <p:nvPr/>
        </p:nvSpPr>
        <p:spPr>
          <a:xfrm>
            <a:off x="838200" y="1917955"/>
            <a:ext cx="1079862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commutation s'opère essentiellement selon 3 modes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Store-and-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Cut-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Fragment-free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Évaluation des performances 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latence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C’est le temps que va mettre le switch à analyser la trame avant de la retransmettre.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fiabilité: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C’est probabilité de transmettre des trames non erronée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40616A0B-A015-4EBE-9DAF-789742B34E1E}"/>
              </a:ext>
            </a:extLst>
          </p:cNvPr>
          <p:cNvSpPr txBox="1">
            <a:spLocks noChangeArrowheads="1"/>
          </p:cNvSpPr>
          <p:nvPr/>
        </p:nvSpPr>
        <p:spPr>
          <a:xfrm>
            <a:off x="1291760" y="2479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</p:spTree>
    <p:extLst>
      <p:ext uri="{BB962C8B-B14F-4D97-AF65-F5344CB8AC3E}">
        <p14:creationId xmlns:p14="http://schemas.microsoft.com/office/powerpoint/2010/main" val="410201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E816-6870-4A47-9716-E151BFCCF5F1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9674" y="1684756"/>
            <a:ext cx="1152777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fr-FR" sz="18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trame entière doit être reçue avant de pouvoir être acheminée.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Arrivée de la trame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Stockage de la trame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Commutation vers le port de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Avantages: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erreurs, utilisation du CRC</a:t>
            </a: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Inconvénients: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latence est plus élevée dans le cas des grandes trames, car la trame entière est plus longue à lire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7320" y="1484701"/>
            <a:ext cx="4724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Commutation Store and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2E2ACB3B-ABA6-4CAB-9D32-EC7DE28C6377}"/>
              </a:ext>
            </a:extLst>
          </p:cNvPr>
          <p:cNvSpPr txBox="1">
            <a:spLocks noChangeArrowheads="1"/>
          </p:cNvSpPr>
          <p:nvPr/>
        </p:nvSpPr>
        <p:spPr>
          <a:xfrm>
            <a:off x="1353445" y="3417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E816-6870-4A47-9716-E151BFCCF5F1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64186" y="171230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Commutation Cut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858" y="1943139"/>
            <a:ext cx="117021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sz="18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commutateur lit l'adresse de destination avant d'avoir reçu toute la trame. 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Arrivée de la trame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des premiers octets (début en-tête Ethernet)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Commute la trame vers le destination  en fonction de l'adresse destination .</a:t>
            </a:r>
          </a:p>
          <a:p>
            <a:pPr marL="971550" lvl="1" indent="-514350">
              <a:lnSpc>
                <a:spcPct val="150000"/>
              </a:lnSpc>
              <a:buFont typeface="Arial"/>
              <a:buAutoNum type="arabicPeriod"/>
            </a:pPr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Avantages: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Temps de latence faible 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Indépendant de la longueur de la trame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Inconvénients: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 des erreurs</a:t>
            </a:r>
          </a:p>
          <a:p>
            <a:endParaRPr lang="fr-FR" sz="2400" b="1" dirty="0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6B0FD4FF-5914-40EB-99DC-4567B34F1F03}"/>
              </a:ext>
            </a:extLst>
          </p:cNvPr>
          <p:cNvSpPr txBox="1">
            <a:spLocks noChangeArrowheads="1"/>
          </p:cNvSpPr>
          <p:nvPr/>
        </p:nvSpPr>
        <p:spPr>
          <a:xfrm>
            <a:off x="1291760" y="408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E816-6870-4A47-9716-E151BFCCF5F1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49281" y="1604557"/>
            <a:ext cx="4174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Commutation Fragment-free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28" y="2458282"/>
            <a:ext cx="1132114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64 premiers octets avant retransmission </a:t>
            </a: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Avantages:    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Filtre les fragments de collision avant de commencer la transmission.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Elimine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erreurs de type «  </a:t>
            </a:r>
            <a:r>
              <a:rPr lang="fr-F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N.B :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 fragment d’une taille supérieure à 64 octets constitue une trame valide et il est habituellement reçu sans erreur donc acheminée avant d'avoir été entièrement reçue.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718754C0-B393-4562-9904-7602AABEB2B4}"/>
              </a:ext>
            </a:extLst>
          </p:cNvPr>
          <p:cNvSpPr txBox="1">
            <a:spLocks noChangeArrowheads="1"/>
          </p:cNvSpPr>
          <p:nvPr/>
        </p:nvSpPr>
        <p:spPr>
          <a:xfrm>
            <a:off x="1170557" y="395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E816-6870-4A47-9716-E151BFCCF5F1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2" name="Groupe 17"/>
          <p:cNvGrpSpPr/>
          <p:nvPr/>
        </p:nvGrpSpPr>
        <p:grpSpPr>
          <a:xfrm>
            <a:off x="2097092" y="2391697"/>
            <a:ext cx="8163376" cy="2995595"/>
            <a:chOff x="573092" y="2391696"/>
            <a:chExt cx="8163376" cy="2995595"/>
          </a:xfrm>
        </p:grpSpPr>
        <p:grpSp>
          <p:nvGrpSpPr>
            <p:cNvPr id="3" name="Groupe 8"/>
            <p:cNvGrpSpPr/>
            <p:nvPr/>
          </p:nvGrpSpPr>
          <p:grpSpPr>
            <a:xfrm>
              <a:off x="573092" y="2391696"/>
              <a:ext cx="8163376" cy="2995595"/>
              <a:chOff x="573092" y="2391696"/>
              <a:chExt cx="8163376" cy="2995595"/>
            </a:xfrm>
          </p:grpSpPr>
          <p:pic>
            <p:nvPicPr>
              <p:cNvPr id="84996" name="39856_4503814377308708.png" descr="C:\DOCUME~1\walid\LOCALS~1\Temp\PixelPlanet\PdfGrabber\39856_4503814377308708.png"/>
              <p:cNvPicPr>
                <a:picLocks/>
              </p:cNvPicPr>
              <p:nvPr/>
            </p:nvPicPr>
            <p:blipFill>
              <a:blip r:embed="rId2" r:link="rId3" cstate="print"/>
              <a:srcRect/>
              <a:stretch>
                <a:fillRect/>
              </a:stretch>
            </p:blipFill>
            <p:spPr bwMode="auto">
              <a:xfrm>
                <a:off x="573092" y="2391696"/>
                <a:ext cx="8163376" cy="2995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Ellipse 7"/>
              <p:cNvSpPr/>
              <p:nvPr/>
            </p:nvSpPr>
            <p:spPr>
              <a:xfrm>
                <a:off x="4143372" y="3714752"/>
                <a:ext cx="1071570" cy="4286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43504" y="3586162"/>
              <a:ext cx="92869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rot="5400000" flipH="1" flipV="1">
              <a:off x="5786448" y="3757614"/>
              <a:ext cx="785816" cy="357192"/>
            </a:xfrm>
            <a:prstGeom prst="straightConnector1">
              <a:avLst/>
            </a:prstGeom>
            <a:ln w="4762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B4BC3318-8794-42F5-A21D-1C4D3CA7887F}"/>
              </a:ext>
            </a:extLst>
          </p:cNvPr>
          <p:cNvSpPr txBox="1">
            <a:spLocks noChangeArrowheads="1"/>
          </p:cNvSpPr>
          <p:nvPr/>
        </p:nvSpPr>
        <p:spPr>
          <a:xfrm>
            <a:off x="1258509" y="4262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91293" y="1352703"/>
            <a:ext cx="1091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</a:t>
            </a:r>
            <a:r>
              <a:rPr lang="fr-FR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6" name="AutoShape 3"/>
          <p:cNvSpPr>
            <a:spLocks noChangeArrowheads="1"/>
          </p:cNvSpPr>
          <p:nvPr/>
        </p:nvSpPr>
        <p:spPr bwMode="auto">
          <a:xfrm rot="5400000">
            <a:off x="696776" y="1498321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j Bridge Quik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22" y="4398013"/>
            <a:ext cx="4547833" cy="202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076818" y="2050579"/>
            <a:ext cx="6240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de la couche liaison de données du modèle OSI</a:t>
            </a:r>
            <a:r>
              <a:rPr lang="fr-FR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91292" y="3120071"/>
            <a:ext cx="6237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segmenter un LAN de taille importante en plusieurs petits segments ce qui permet de faciliter la gestion,</a:t>
            </a:r>
          </a:p>
        </p:txBody>
      </p:sp>
    </p:spTree>
    <p:extLst>
      <p:ext uri="{BB962C8B-B14F-4D97-AF65-F5344CB8AC3E}">
        <p14:creationId xmlns:p14="http://schemas.microsoft.com/office/powerpoint/2010/main" val="67503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2</a:t>
            </a:r>
          </a:p>
        </p:txBody>
      </p:sp>
      <p:pic>
        <p:nvPicPr>
          <p:cNvPr id="104" name="Picture 2" descr="j Bridge Quik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15" y="4281193"/>
            <a:ext cx="4547833" cy="202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ZoneTexte 4"/>
          <p:cNvSpPr txBox="1"/>
          <p:nvPr/>
        </p:nvSpPr>
        <p:spPr>
          <a:xfrm>
            <a:off x="306978" y="3650806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Source</a:t>
            </a:r>
          </a:p>
        </p:txBody>
      </p:sp>
      <p:sp>
        <p:nvSpPr>
          <p:cNvPr id="106" name="ZoneTexte 4"/>
          <p:cNvSpPr txBox="1"/>
          <p:nvPr/>
        </p:nvSpPr>
        <p:spPr>
          <a:xfrm flipH="1">
            <a:off x="212799" y="6309857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Destination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233512" y="1535071"/>
            <a:ext cx="10580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Filtrage : Si l’équipement de destination se trouve sur le même segment que la source de la trame.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597209" y="1991889"/>
            <a:ext cx="545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pont n’envoie pas la trame vers l’autre segment</a:t>
            </a:r>
            <a:r>
              <a:rPr lang="fr-FR" sz="2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587073" y="3666818"/>
            <a:ext cx="2211383" cy="31047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4"/>
          <p:cNvSpPr txBox="1"/>
          <p:nvPr/>
        </p:nvSpPr>
        <p:spPr>
          <a:xfrm>
            <a:off x="1859584" y="6124549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Filtrage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167771" y="2502114"/>
            <a:ext cx="10303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: Si l’équipement de destination se trouve sur un autre segment que la source de la trame</a:t>
            </a:r>
            <a:r>
              <a:rPr lang="fr-FR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692764" y="3004455"/>
            <a:ext cx="545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pont transmet la trame vers l’autre segment.</a:t>
            </a:r>
          </a:p>
        </p:txBody>
      </p:sp>
      <p:sp>
        <p:nvSpPr>
          <p:cNvPr id="114" name="ZoneTexte 4"/>
          <p:cNvSpPr txBox="1"/>
          <p:nvPr/>
        </p:nvSpPr>
        <p:spPr>
          <a:xfrm flipH="1">
            <a:off x="5036351" y="6252057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Destination</a:t>
            </a:r>
          </a:p>
        </p:txBody>
      </p:sp>
      <p:pic>
        <p:nvPicPr>
          <p:cNvPr id="115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25" y="4153685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Connecteur droit avec flèche 10"/>
          <p:cNvCxnSpPr/>
          <p:nvPr/>
        </p:nvCxnSpPr>
        <p:spPr>
          <a:xfrm flipV="1">
            <a:off x="1941996" y="4382954"/>
            <a:ext cx="1304673" cy="17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ight Arrow 116"/>
          <p:cNvSpPr/>
          <p:nvPr/>
        </p:nvSpPr>
        <p:spPr>
          <a:xfrm>
            <a:off x="1220115" y="2112161"/>
            <a:ext cx="333639" cy="21284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ight Arrow 117"/>
          <p:cNvSpPr/>
          <p:nvPr/>
        </p:nvSpPr>
        <p:spPr>
          <a:xfrm>
            <a:off x="1279239" y="3079334"/>
            <a:ext cx="333639" cy="21284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4"/>
          <p:cNvSpPr txBox="1"/>
          <p:nvPr/>
        </p:nvSpPr>
        <p:spPr>
          <a:xfrm flipH="1">
            <a:off x="2245393" y="3821809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29409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9219 -0.00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6" grpId="1"/>
      <p:bldP spid="107" grpId="0"/>
      <p:bldP spid="108" grpId="0"/>
      <p:bldP spid="3" grpId="0" animBg="1"/>
      <p:bldP spid="3" grpId="1" animBg="1"/>
      <p:bldP spid="109" grpId="0"/>
      <p:bldP spid="109" grpId="1"/>
      <p:bldP spid="111" grpId="0"/>
      <p:bldP spid="113" grpId="0"/>
      <p:bldP spid="114" grpId="0"/>
      <p:bldP spid="117" grpId="0" animBg="1"/>
      <p:bldP spid="118" grpId="0" animBg="1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0317" y="41093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19832" y="1489981"/>
            <a:ext cx="10172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Garamond" panose="02020404030301010803" pitchFamily="18" charset="0"/>
              </a:rPr>
              <a:t>.</a:t>
            </a:r>
            <a:endParaRPr lang="fr-FR" sz="2000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831" y="1612883"/>
            <a:ext cx="1091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L’interconnexion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à </a:t>
            </a:r>
            <a:r>
              <a:rPr lang="fr-FR" sz="24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relation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indépendamment de la distance qui les sépare et des protocoles qu’elles utilisent, des </a:t>
            </a:r>
            <a:r>
              <a:rPr lang="fr-FR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 appartenant à un même réseau ou à des réseaux physiquement distincts</a:t>
            </a:r>
            <a:r>
              <a:rPr lang="fr-FR" sz="2000" u="sng" dirty="0">
                <a:solidFill>
                  <a:srgbClr val="C00000"/>
                </a:solidFill>
                <a:latin typeface="Garamond" panose="02020404030301010803" pitchFamily="18" charset="0"/>
              </a:rPr>
              <a:t>.</a:t>
            </a:r>
            <a:endParaRPr lang="fr-FR" sz="2000" dirty="0"/>
          </a:p>
        </p:txBody>
      </p:sp>
      <p:pic>
        <p:nvPicPr>
          <p:cNvPr id="26" name="Picture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45" y="4006655"/>
            <a:ext cx="2828925" cy="197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04" y="3903642"/>
            <a:ext cx="5685708" cy="217693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3619172" y="3186092"/>
            <a:ext cx="5436104" cy="428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fr-FR" sz="2400" b="1" u="sng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Besoin</a:t>
            </a:r>
            <a:r>
              <a:rPr lang="fr-FR" sz="24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: Equipements d’interconnexion</a:t>
            </a:r>
            <a:endParaRPr lang="fr-FR" sz="2400" b="1" dirty="0">
              <a:solidFill>
                <a:srgbClr val="C00000"/>
              </a:solidFill>
              <a:latin typeface="Garamond" panose="02020404030301010803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927503" y="3269201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212186" y="4478782"/>
            <a:ext cx="226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fr-FR" sz="2000" b="1" u="sng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Interconnexion des machines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82200" y="4652962"/>
            <a:ext cx="226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fr-FR" sz="2000" b="1" u="sng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Interconnexion des réseaux</a:t>
            </a:r>
            <a:endParaRPr lang="fr-FR" sz="2000" b="1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02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8" grpId="0"/>
      <p:bldP spid="29" grpId="0" animBg="1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136208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4310" y="420051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 niveau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5956" y="1359944"/>
            <a:ext cx="1091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Routeur</a:t>
            </a:r>
            <a:r>
              <a:rPr lang="fr-FR" sz="2800" dirty="0">
                <a:solidFill>
                  <a:srgbClr val="002060"/>
                </a:solidFill>
                <a:latin typeface="+mj-lt"/>
              </a:rPr>
              <a:t> 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 rot="5400000">
            <a:off x="696776" y="1498321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e 81"/>
          <p:cNvGrpSpPr/>
          <p:nvPr/>
        </p:nvGrpSpPr>
        <p:grpSpPr>
          <a:xfrm>
            <a:off x="169108" y="2216442"/>
            <a:ext cx="11845539" cy="4506483"/>
            <a:chOff x="158222" y="1709796"/>
            <a:chExt cx="11845539" cy="4506483"/>
          </a:xfrm>
        </p:grpSpPr>
        <p:grpSp>
          <p:nvGrpSpPr>
            <p:cNvPr id="61" name="Groupe 77"/>
            <p:cNvGrpSpPr/>
            <p:nvPr/>
          </p:nvGrpSpPr>
          <p:grpSpPr>
            <a:xfrm rot="7848871">
              <a:off x="5927888" y="3377621"/>
              <a:ext cx="2018291" cy="279487"/>
              <a:chOff x="5624945" y="749049"/>
              <a:chExt cx="2018291" cy="525569"/>
            </a:xfrm>
          </p:grpSpPr>
          <p:cxnSp>
            <p:nvCxnSpPr>
              <p:cNvPr id="103" name="Connecteur droit 78"/>
              <p:cNvCxnSpPr/>
              <p:nvPr/>
            </p:nvCxnSpPr>
            <p:spPr>
              <a:xfrm flipV="1">
                <a:off x="5624945" y="915612"/>
                <a:ext cx="996498" cy="359006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79"/>
              <p:cNvCxnSpPr/>
              <p:nvPr/>
            </p:nvCxnSpPr>
            <p:spPr>
              <a:xfrm flipH="1">
                <a:off x="6416627" y="915612"/>
                <a:ext cx="204816" cy="266643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80"/>
              <p:cNvCxnSpPr/>
              <p:nvPr/>
            </p:nvCxnSpPr>
            <p:spPr>
              <a:xfrm flipV="1">
                <a:off x="6424372" y="749049"/>
                <a:ext cx="1218864" cy="422788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73"/>
            <p:cNvGrpSpPr/>
            <p:nvPr/>
          </p:nvGrpSpPr>
          <p:grpSpPr>
            <a:xfrm rot="3665134">
              <a:off x="4408747" y="3518137"/>
              <a:ext cx="2018291" cy="331228"/>
              <a:chOff x="5624945" y="749049"/>
              <a:chExt cx="2018291" cy="525569"/>
            </a:xfrm>
          </p:grpSpPr>
          <p:cxnSp>
            <p:nvCxnSpPr>
              <p:cNvPr id="100" name="Connecteur droit 74"/>
              <p:cNvCxnSpPr/>
              <p:nvPr/>
            </p:nvCxnSpPr>
            <p:spPr>
              <a:xfrm flipV="1">
                <a:off x="5624945" y="915612"/>
                <a:ext cx="996498" cy="359006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75"/>
              <p:cNvCxnSpPr/>
              <p:nvPr/>
            </p:nvCxnSpPr>
            <p:spPr>
              <a:xfrm flipH="1">
                <a:off x="6416627" y="915612"/>
                <a:ext cx="204816" cy="266643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76"/>
              <p:cNvCxnSpPr/>
              <p:nvPr/>
            </p:nvCxnSpPr>
            <p:spPr>
              <a:xfrm flipV="1">
                <a:off x="6424372" y="749049"/>
                <a:ext cx="1218864" cy="422788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e 72"/>
            <p:cNvGrpSpPr/>
            <p:nvPr/>
          </p:nvGrpSpPr>
          <p:grpSpPr>
            <a:xfrm>
              <a:off x="5166182" y="2504852"/>
              <a:ext cx="2018291" cy="279487"/>
              <a:chOff x="5624945" y="749049"/>
              <a:chExt cx="2018291" cy="525569"/>
            </a:xfrm>
          </p:grpSpPr>
          <p:cxnSp>
            <p:nvCxnSpPr>
              <p:cNvPr id="97" name="Connecteur droit 67"/>
              <p:cNvCxnSpPr/>
              <p:nvPr/>
            </p:nvCxnSpPr>
            <p:spPr>
              <a:xfrm flipV="1">
                <a:off x="5624945" y="915612"/>
                <a:ext cx="996498" cy="359006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69"/>
              <p:cNvCxnSpPr/>
              <p:nvPr/>
            </p:nvCxnSpPr>
            <p:spPr>
              <a:xfrm flipH="1">
                <a:off x="6416627" y="915612"/>
                <a:ext cx="204816" cy="266643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71"/>
              <p:cNvCxnSpPr/>
              <p:nvPr/>
            </p:nvCxnSpPr>
            <p:spPr>
              <a:xfrm flipV="1">
                <a:off x="6424372" y="749049"/>
                <a:ext cx="1218864" cy="422788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droit 58"/>
            <p:cNvCxnSpPr/>
            <p:nvPr/>
          </p:nvCxnSpPr>
          <p:spPr>
            <a:xfrm>
              <a:off x="10274247" y="3271012"/>
              <a:ext cx="953923" cy="103066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56"/>
            <p:cNvCxnSpPr/>
            <p:nvPr/>
          </p:nvCxnSpPr>
          <p:spPr>
            <a:xfrm>
              <a:off x="7844658" y="2630540"/>
              <a:ext cx="2157088" cy="589991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54"/>
            <p:cNvCxnSpPr>
              <a:endCxn id="90" idx="2"/>
            </p:cNvCxnSpPr>
            <p:nvPr/>
          </p:nvCxnSpPr>
          <p:spPr>
            <a:xfrm flipV="1">
              <a:off x="6621443" y="5809148"/>
              <a:ext cx="2220607" cy="242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50"/>
            <p:cNvCxnSpPr/>
            <p:nvPr/>
          </p:nvCxnSpPr>
          <p:spPr>
            <a:xfrm>
              <a:off x="6135941" y="4634033"/>
              <a:ext cx="186864" cy="1249536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47"/>
            <p:cNvCxnSpPr/>
            <p:nvPr/>
          </p:nvCxnSpPr>
          <p:spPr>
            <a:xfrm flipV="1">
              <a:off x="2760160" y="2847258"/>
              <a:ext cx="1847609" cy="1278791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44"/>
            <p:cNvCxnSpPr/>
            <p:nvPr/>
          </p:nvCxnSpPr>
          <p:spPr>
            <a:xfrm>
              <a:off x="2878264" y="2599723"/>
              <a:ext cx="1729505" cy="16703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42"/>
            <p:cNvCxnSpPr/>
            <p:nvPr/>
          </p:nvCxnSpPr>
          <p:spPr>
            <a:xfrm flipV="1">
              <a:off x="910932" y="4312410"/>
              <a:ext cx="1220933" cy="409065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39"/>
            <p:cNvCxnSpPr/>
            <p:nvPr/>
          </p:nvCxnSpPr>
          <p:spPr>
            <a:xfrm>
              <a:off x="1016939" y="2274735"/>
              <a:ext cx="1144370" cy="267741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Image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42654" y="2274735"/>
              <a:ext cx="1155233" cy="649977"/>
            </a:xfrm>
            <a:prstGeom prst="rect">
              <a:avLst/>
            </a:prstGeom>
          </p:spPr>
        </p:pic>
        <p:pic>
          <p:nvPicPr>
            <p:cNvPr id="73" name="Image 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42654" y="3853552"/>
              <a:ext cx="1155233" cy="649977"/>
            </a:xfrm>
            <a:prstGeom prst="rect">
              <a:avLst/>
            </a:prstGeom>
          </p:spPr>
        </p:pic>
        <p:pic>
          <p:nvPicPr>
            <p:cNvPr id="74" name="Image 2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1956" y="5566302"/>
              <a:ext cx="1155233" cy="649977"/>
            </a:xfrm>
            <a:prstGeom prst="rect">
              <a:avLst/>
            </a:prstGeom>
          </p:spPr>
        </p:pic>
        <p:pic>
          <p:nvPicPr>
            <p:cNvPr id="75" name="Image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50400" y="2862986"/>
              <a:ext cx="1155233" cy="649977"/>
            </a:xfrm>
            <a:prstGeom prst="rect">
              <a:avLst/>
            </a:prstGeom>
          </p:spPr>
        </p:pic>
        <p:grpSp>
          <p:nvGrpSpPr>
            <p:cNvPr id="76" name="Groupe 31"/>
            <p:cNvGrpSpPr/>
            <p:nvPr/>
          </p:nvGrpSpPr>
          <p:grpSpPr>
            <a:xfrm>
              <a:off x="241349" y="1709796"/>
              <a:ext cx="1143697" cy="1085870"/>
              <a:chOff x="241349" y="1709796"/>
              <a:chExt cx="1143697" cy="1085870"/>
            </a:xfrm>
          </p:grpSpPr>
          <p:pic>
            <p:nvPicPr>
              <p:cNvPr id="95" name="Image 15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1349" y="1709796"/>
                <a:ext cx="1143697" cy="1085870"/>
              </a:xfrm>
              <a:prstGeom prst="rect">
                <a:avLst/>
              </a:prstGeom>
            </p:spPr>
          </p:pic>
          <p:sp>
            <p:nvSpPr>
              <p:cNvPr id="96" name="ZoneTexte 24"/>
              <p:cNvSpPr txBox="1"/>
              <p:nvPr/>
            </p:nvSpPr>
            <p:spPr>
              <a:xfrm>
                <a:off x="609455" y="1917786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7" name="Groupe 32"/>
            <p:cNvGrpSpPr/>
            <p:nvPr/>
          </p:nvGrpSpPr>
          <p:grpSpPr>
            <a:xfrm>
              <a:off x="158222" y="4178540"/>
              <a:ext cx="1143697" cy="1085870"/>
              <a:chOff x="158222" y="4178540"/>
              <a:chExt cx="1143697" cy="1085870"/>
            </a:xfrm>
          </p:grpSpPr>
          <p:pic>
            <p:nvPicPr>
              <p:cNvPr id="93" name="Image 18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8222" y="4178540"/>
                <a:ext cx="1143697" cy="1085870"/>
              </a:xfrm>
              <a:prstGeom prst="rect">
                <a:avLst/>
              </a:prstGeom>
            </p:spPr>
          </p:pic>
          <p:sp>
            <p:nvSpPr>
              <p:cNvPr id="94" name="ZoneTexte 25"/>
              <p:cNvSpPr txBox="1"/>
              <p:nvPr/>
            </p:nvSpPr>
            <p:spPr>
              <a:xfrm>
                <a:off x="526328" y="438315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8" name="Groupe 34"/>
            <p:cNvGrpSpPr/>
            <p:nvPr/>
          </p:nvGrpSpPr>
          <p:grpSpPr>
            <a:xfrm>
              <a:off x="10860064" y="3677467"/>
              <a:ext cx="1143697" cy="1085870"/>
              <a:chOff x="10860064" y="3677467"/>
              <a:chExt cx="1143697" cy="1085870"/>
            </a:xfrm>
          </p:grpSpPr>
          <p:pic>
            <p:nvPicPr>
              <p:cNvPr id="91" name="Image 19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60064" y="3677467"/>
                <a:ext cx="1143697" cy="1085870"/>
              </a:xfrm>
              <a:prstGeom prst="rect">
                <a:avLst/>
              </a:prstGeom>
            </p:spPr>
          </p:pic>
          <p:sp>
            <p:nvSpPr>
              <p:cNvPr id="92" name="ZoneTexte 26"/>
              <p:cNvSpPr txBox="1"/>
              <p:nvPr/>
            </p:nvSpPr>
            <p:spPr>
              <a:xfrm>
                <a:off x="11228170" y="3895217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79" name="Groupe 33"/>
            <p:cNvGrpSpPr/>
            <p:nvPr/>
          </p:nvGrpSpPr>
          <p:grpSpPr>
            <a:xfrm>
              <a:off x="8301869" y="5130409"/>
              <a:ext cx="1143697" cy="1085870"/>
              <a:chOff x="8301869" y="5130409"/>
              <a:chExt cx="1143697" cy="1085870"/>
            </a:xfrm>
          </p:grpSpPr>
          <p:pic>
            <p:nvPicPr>
              <p:cNvPr id="89" name="Image 2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301869" y="5130409"/>
                <a:ext cx="1143697" cy="1085870"/>
              </a:xfrm>
              <a:prstGeom prst="rect">
                <a:avLst/>
              </a:prstGeom>
            </p:spPr>
          </p:pic>
          <p:sp>
            <p:nvSpPr>
              <p:cNvPr id="90" name="ZoneTexte 27"/>
              <p:cNvSpPr txBox="1"/>
              <p:nvPr/>
            </p:nvSpPr>
            <p:spPr>
              <a:xfrm>
                <a:off x="8638308" y="5347483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80" name="Groupe 36"/>
            <p:cNvGrpSpPr/>
            <p:nvPr/>
          </p:nvGrpSpPr>
          <p:grpSpPr>
            <a:xfrm>
              <a:off x="4183038" y="2289992"/>
              <a:ext cx="1286164" cy="827686"/>
              <a:chOff x="4245373" y="2265815"/>
              <a:chExt cx="1286164" cy="827686"/>
            </a:xfrm>
          </p:grpSpPr>
          <p:pic>
            <p:nvPicPr>
              <p:cNvPr id="87" name="Image 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245373" y="2265815"/>
                <a:ext cx="1286164" cy="812910"/>
              </a:xfrm>
              <a:prstGeom prst="rect">
                <a:avLst/>
              </a:prstGeom>
            </p:spPr>
          </p:pic>
          <p:sp>
            <p:nvSpPr>
              <p:cNvPr id="88" name="ZoneTexte 28"/>
              <p:cNvSpPr txBox="1"/>
              <p:nvPr/>
            </p:nvSpPr>
            <p:spPr>
              <a:xfrm>
                <a:off x="4607769" y="2631836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</a:p>
            </p:txBody>
          </p:sp>
        </p:grpSp>
        <p:grpSp>
          <p:nvGrpSpPr>
            <p:cNvPr id="81" name="Groupe 35"/>
            <p:cNvGrpSpPr/>
            <p:nvPr/>
          </p:nvGrpSpPr>
          <p:grpSpPr>
            <a:xfrm>
              <a:off x="6865808" y="2151447"/>
              <a:ext cx="1286164" cy="837033"/>
              <a:chOff x="6779023" y="2241058"/>
              <a:chExt cx="1286164" cy="837033"/>
            </a:xfrm>
          </p:grpSpPr>
          <p:pic>
            <p:nvPicPr>
              <p:cNvPr id="85" name="Image 16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779023" y="2241058"/>
                <a:ext cx="1286164" cy="812910"/>
              </a:xfrm>
              <a:prstGeom prst="rect">
                <a:avLst/>
              </a:prstGeom>
            </p:spPr>
          </p:pic>
          <p:sp>
            <p:nvSpPr>
              <p:cNvPr id="86" name="ZoneTexte 29"/>
              <p:cNvSpPr txBox="1"/>
              <p:nvPr/>
            </p:nvSpPr>
            <p:spPr>
              <a:xfrm>
                <a:off x="7141419" y="2616426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</a:p>
            </p:txBody>
          </p:sp>
        </p:grpSp>
        <p:grpSp>
          <p:nvGrpSpPr>
            <p:cNvPr id="82" name="Groupe 37"/>
            <p:cNvGrpSpPr/>
            <p:nvPr/>
          </p:nvGrpSpPr>
          <p:grpSpPr>
            <a:xfrm>
              <a:off x="5492859" y="3950427"/>
              <a:ext cx="1286164" cy="812910"/>
              <a:chOff x="5492859" y="3950427"/>
              <a:chExt cx="1286164" cy="812910"/>
            </a:xfrm>
          </p:grpSpPr>
          <p:pic>
            <p:nvPicPr>
              <p:cNvPr id="83" name="Image 17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492859" y="3950427"/>
                <a:ext cx="1286164" cy="812910"/>
              </a:xfrm>
              <a:prstGeom prst="rect">
                <a:avLst/>
              </a:prstGeom>
            </p:spPr>
          </p:pic>
          <p:sp>
            <p:nvSpPr>
              <p:cNvPr id="84" name="ZoneTexte 30"/>
              <p:cNvSpPr txBox="1"/>
              <p:nvPr/>
            </p:nvSpPr>
            <p:spPr>
              <a:xfrm>
                <a:off x="5855255" y="4301672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R3</a:t>
                </a:r>
              </a:p>
            </p:txBody>
          </p:sp>
        </p:grpSp>
      </p:grpSp>
      <p:sp>
        <p:nvSpPr>
          <p:cNvPr id="106" name="ZoneTexte 82"/>
          <p:cNvSpPr txBox="1"/>
          <p:nvPr/>
        </p:nvSpPr>
        <p:spPr>
          <a:xfrm>
            <a:off x="1351012" y="5784822"/>
            <a:ext cx="3811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envoi des données vers C </a:t>
            </a:r>
          </a:p>
          <a:p>
            <a:r>
              <a:rPr lang="fr-FR" sz="2400" b="1" i="1" dirty="0">
                <a:solidFill>
                  <a:srgbClr val="D29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envoi des données vers D</a:t>
            </a:r>
          </a:p>
        </p:txBody>
      </p:sp>
      <p:pic>
        <p:nvPicPr>
          <p:cNvPr id="107" name="Image 83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2" y="2551885"/>
            <a:ext cx="554126" cy="554126"/>
          </a:xfrm>
          <a:prstGeom prst="rect">
            <a:avLst/>
          </a:prstGeom>
        </p:spPr>
      </p:pic>
      <p:pic>
        <p:nvPicPr>
          <p:cNvPr id="108" name="Image 84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1" y="2666062"/>
            <a:ext cx="554126" cy="554126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18307" y="1954956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Assure le routage</a:t>
            </a:r>
          </a:p>
        </p:txBody>
      </p:sp>
    </p:spTree>
    <p:extLst>
      <p:ext uri="{BB962C8B-B14F-4D97-AF65-F5344CB8AC3E}">
        <p14:creationId xmlns:p14="http://schemas.microsoft.com/office/powerpoint/2010/main" val="4156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07943 0.03009 L 0.26602 0.03009 L 0.4875 0.01111 L 0.70091 0.11898 L 0.80365 0.31111 " pathEditMode="relative" rAng="0" ptsTypes="AAAAAA">
                                      <p:cBhvr>
                                        <p:cTn id="13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82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07851 0.03634 L 0.28033 0.03958 L 0.39205 0.28564 L 0.40885 0.48888 L 0.62044 0.48888 " pathEditMode="relative" rAng="0" ptsTypes="AAAAAA">
                                      <p:cBhvr>
                                        <p:cTn id="24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16" y="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 niveau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935" y="1666443"/>
            <a:ext cx="8355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de la couche réseau du modèle OSI.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936" y="2128108"/>
            <a:ext cx="6468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 plusieurs réseaux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5936" y="2591621"/>
            <a:ext cx="7584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Consulte sa </a:t>
            </a:r>
            <a:r>
              <a:rPr lang="fr-FR" sz="2400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routage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déterminer le meilleur chemin pour l’envoi des paquets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1C47DB78-2A61-417C-AAD6-76E357FC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b="4002"/>
          <a:stretch>
            <a:fillRect/>
          </a:stretch>
        </p:blipFill>
        <p:spPr bwMode="auto">
          <a:xfrm>
            <a:off x="7990526" y="2589773"/>
            <a:ext cx="3983347" cy="303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routag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57822" y="4288891"/>
            <a:ext cx="4605867" cy="24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  <p:bldLst>
      <p:bldP spid="10" grpId="0"/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 niveau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9739" y="1608110"/>
            <a:ext cx="5252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 la collision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791" y="2246655"/>
            <a:ext cx="4701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3 (paquet),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215" y="2920374"/>
            <a:ext cx="5241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 des mécanismes de gestion de collision 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89" y="1966418"/>
            <a:ext cx="582883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eur droit avec flèche 3"/>
          <p:cNvCxnSpPr/>
          <p:nvPr/>
        </p:nvCxnSpPr>
        <p:spPr>
          <a:xfrm>
            <a:off x="6818421" y="2700125"/>
            <a:ext cx="809199" cy="4404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4"/>
          <p:cNvSpPr txBox="1"/>
          <p:nvPr/>
        </p:nvSpPr>
        <p:spPr>
          <a:xfrm>
            <a:off x="5922589" y="1975350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Source</a:t>
            </a:r>
          </a:p>
        </p:txBody>
      </p:sp>
      <p:sp>
        <p:nvSpPr>
          <p:cNvPr id="35" name="ZoneTexte 4"/>
          <p:cNvSpPr txBox="1"/>
          <p:nvPr/>
        </p:nvSpPr>
        <p:spPr>
          <a:xfrm flipH="1">
            <a:off x="10430227" y="5783000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Destination</a:t>
            </a:r>
          </a:p>
        </p:txBody>
      </p:sp>
      <p:pic>
        <p:nvPicPr>
          <p:cNvPr id="38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88" y="2318043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Red cross not OK vector icon | Free 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172" y="5105376"/>
            <a:ext cx="143208" cy="1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662" y="3224707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eur droit avec flèche 3"/>
          <p:cNvCxnSpPr/>
          <p:nvPr/>
        </p:nvCxnSpPr>
        <p:spPr>
          <a:xfrm flipH="1" flipV="1">
            <a:off x="7754409" y="3247023"/>
            <a:ext cx="903223" cy="4567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in on s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49" y="2650749"/>
            <a:ext cx="848996" cy="8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"/>
          <p:cNvSpPr txBox="1"/>
          <p:nvPr/>
        </p:nvSpPr>
        <p:spPr>
          <a:xfrm flipH="1">
            <a:off x="8043348" y="2502726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Collision</a:t>
            </a:r>
          </a:p>
        </p:txBody>
      </p:sp>
      <p:cxnSp>
        <p:nvCxnSpPr>
          <p:cNvPr id="49" name="Connecteur droit avec flèche 13"/>
          <p:cNvCxnSpPr>
            <a:endCxn id="38" idx="1"/>
          </p:cNvCxnSpPr>
          <p:nvPr/>
        </p:nvCxnSpPr>
        <p:spPr>
          <a:xfrm flipH="1" flipV="1">
            <a:off x="6791288" y="2568783"/>
            <a:ext cx="1050783" cy="5360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0"/>
          <p:cNvCxnSpPr/>
          <p:nvPr/>
        </p:nvCxnSpPr>
        <p:spPr>
          <a:xfrm>
            <a:off x="7862527" y="3110998"/>
            <a:ext cx="950704" cy="5115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0" descr="Red cross not OK vector icon | Free 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94" y="2217990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1995416" y="4796779"/>
            <a:ext cx="3261599" cy="760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Détection &amp; de filtrage </a:t>
            </a:r>
          </a:p>
          <a:p>
            <a:pPr algn="ctr">
              <a:lnSpc>
                <a:spcPct val="90000"/>
              </a:lnSpc>
            </a:pPr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de collision</a:t>
            </a:r>
            <a:endParaRPr lang="fr-FR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8206019" y="4278453"/>
            <a:ext cx="108000" cy="1080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>
            <a:off x="9519881" y="4284892"/>
            <a:ext cx="108000" cy="1080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400" y="2282917"/>
            <a:ext cx="427191" cy="439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400" y="2920814"/>
            <a:ext cx="427191" cy="439618"/>
          </a:xfrm>
          <a:prstGeom prst="rect">
            <a:avLst/>
          </a:prstGeom>
        </p:spPr>
      </p:pic>
      <p:pic>
        <p:nvPicPr>
          <p:cNvPr id="2050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6" y="4594646"/>
            <a:ext cx="1021460" cy="10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50+ Free Router &amp; Wifi Vectors - Pixaba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879" y="3713912"/>
            <a:ext cx="1135274" cy="92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4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06276 0.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7344 -0.05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2560" y="411851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 niveau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7" name="Flèche vers le bas 10"/>
          <p:cNvSpPr/>
          <p:nvPr/>
        </p:nvSpPr>
        <p:spPr>
          <a:xfrm rot="16200000">
            <a:off x="5091342" y="4553014"/>
            <a:ext cx="214314" cy="121444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60769" y="1458790"/>
            <a:ext cx="674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 – Topologie Logique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0769" y="2158396"/>
            <a:ext cx="10489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l'arrangement physique des machine dans le réseau.  C'est-à-dire la configuration spatiale du réseau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0769" y="3142268"/>
            <a:ext cx="10693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Logique: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représente la façon dont les données transitent sur le réseau.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7463" y="6236720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Physique = Etoile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43085" y="6316424"/>
            <a:ext cx="294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Logique = Etoile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6986" y="4083755"/>
            <a:ext cx="2484722" cy="2033379"/>
            <a:chOff x="5922589" y="1966418"/>
            <a:chExt cx="5828835" cy="4176464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589" y="1966418"/>
              <a:ext cx="5828835" cy="417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 descr="50+ Free Router &amp; Wifi Vectors - Pixaba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879" y="3713912"/>
              <a:ext cx="1135274" cy="927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6464731" y="4102106"/>
            <a:ext cx="2484722" cy="2033379"/>
            <a:chOff x="5922589" y="1966418"/>
            <a:chExt cx="5828835" cy="4176464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589" y="1966418"/>
              <a:ext cx="5828835" cy="417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 descr="50+ Free Router &amp; Wifi Vectors - Pixaba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879" y="3713912"/>
              <a:ext cx="1135274" cy="927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7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ZoneTexte 57"/>
          <p:cNvSpPr txBox="1"/>
          <p:nvPr/>
        </p:nvSpPr>
        <p:spPr>
          <a:xfrm>
            <a:off x="885063" y="1903829"/>
            <a:ext cx="82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fr-FR" alt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Domaine de Collision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85063" y="2767318"/>
            <a:ext cx="10619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domaine de collision comprend tous les périphériques du réseau local qui reçoivent une trame de collision. </a:t>
            </a: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l’ensemble des machines qui sont impactées par une collision.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5400" y="4446418"/>
            <a:ext cx="8017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1" indent="-93663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un réseau il vaut mieux avoir plusieurs domaines de collision pour limiter la propagation d’une collision</a:t>
            </a:r>
          </a:p>
        </p:txBody>
      </p:sp>
      <p:pic>
        <p:nvPicPr>
          <p:cNvPr id="7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80" y="4550156"/>
            <a:ext cx="623520" cy="62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3943" y="5556130"/>
            <a:ext cx="508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None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Conserver le temps et la bande passante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20304" y="5680540"/>
            <a:ext cx="333639" cy="21284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17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847" y="1846409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3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avec un Hub </a:t>
            </a:r>
          </a:p>
        </p:txBody>
      </p:sp>
      <p:pic>
        <p:nvPicPr>
          <p:cNvPr id="5124" name="Picture 4" descr="http://reussirsonccna.fr/wp-content/uploads/2012/09/Domaine_collision_Hu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40" y="2108019"/>
            <a:ext cx="7128792" cy="41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9947" y="3019337"/>
            <a:ext cx="348155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Le Hub ne permet pas la détection &amp; de filtrage 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de collision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9947" y="4868770"/>
            <a:ext cx="3632293" cy="109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Tous les ports d’un Hub appartiennent au même domaine de collision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6146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3114046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4868770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8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reussirsonccna.fr/wp-content/uploads/2012/09/Domaine_collision_Bri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71" y="1797848"/>
            <a:ext cx="6673363" cy="41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678" y="1749349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4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avec un pont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9948" y="3019337"/>
            <a:ext cx="301958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Le pont permet la détection &amp; le filtrage 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de collision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9947" y="4868770"/>
            <a:ext cx="3188681" cy="109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Chaque port d’un pont est un domaine de collision à part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3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119305"/>
            <a:ext cx="756556" cy="7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969449"/>
            <a:ext cx="756556" cy="7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89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reussirsonccna.fr/wp-content/uploads/2012/09/Domaine_collision_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57" y="1635480"/>
            <a:ext cx="6635130" cy="44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678" y="1728067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4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avec un Switch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9948" y="3019337"/>
            <a:ext cx="301958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Le switch permet la détection &amp; le filtrage 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de collision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947" y="4868770"/>
            <a:ext cx="3188681" cy="109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Chaque port d’un switch est un domaine de collision à part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2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119305"/>
            <a:ext cx="756556" cy="7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969449"/>
            <a:ext cx="756556" cy="7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0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5062" y="2782708"/>
            <a:ext cx="1093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domaine de diffusion comprend tous les périphériques du réseau local qui reçoivent d’un hôte les trames de diffusion destinées à tous les autres machines du </a:t>
            </a:r>
            <a:r>
              <a:rPr lang="fr-FR" sz="2400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 local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7" name="ZoneTexte 57"/>
          <p:cNvSpPr txBox="1"/>
          <p:nvPr/>
        </p:nvSpPr>
        <p:spPr>
          <a:xfrm>
            <a:off x="885063" y="1903829"/>
            <a:ext cx="82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fr-FR" alt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Domaine de Diffusion</a:t>
            </a:r>
          </a:p>
        </p:txBody>
      </p:sp>
    </p:spTree>
    <p:extLst>
      <p:ext uri="{BB962C8B-B14F-4D97-AF65-F5344CB8AC3E}">
        <p14:creationId xmlns:p14="http://schemas.microsoft.com/office/powerpoint/2010/main" val="2146298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reussirsonccna.fr/wp-content/uploads/2012/09/Domaine_broadcast_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6" y="2040678"/>
            <a:ext cx="6552728" cy="41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847" y="1645765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4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avec un Hub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9947" y="3019337"/>
            <a:ext cx="343288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Le Hub utilise la diffusion pour livrer les données à leur destination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947" y="4868770"/>
            <a:ext cx="3188681" cy="109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Tous les ports d’un Hub appartiennent au même domaine de diffusion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2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3114046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4868770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484" y="402925"/>
            <a:ext cx="10746883" cy="1143000"/>
          </a:xfrm>
        </p:spPr>
        <p:txBody>
          <a:bodyPr>
            <a:noAutofit/>
          </a:bodyPr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des équipements d’interconnexion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0" name="Freeform 9"/>
          <p:cNvSpPr/>
          <p:nvPr/>
        </p:nvSpPr>
        <p:spPr>
          <a:xfrm>
            <a:off x="2794253" y="2091725"/>
            <a:ext cx="4349641" cy="1097020"/>
          </a:xfrm>
          <a:custGeom>
            <a:avLst/>
            <a:gdLst>
              <a:gd name="connsiteX0" fmla="*/ 182840 w 1097019"/>
              <a:gd name="connsiteY0" fmla="*/ 0 h 4349640"/>
              <a:gd name="connsiteX1" fmla="*/ 914179 w 1097019"/>
              <a:gd name="connsiteY1" fmla="*/ 0 h 4349640"/>
              <a:gd name="connsiteX2" fmla="*/ 1097019 w 1097019"/>
              <a:gd name="connsiteY2" fmla="*/ 182840 h 4349640"/>
              <a:gd name="connsiteX3" fmla="*/ 1097019 w 1097019"/>
              <a:gd name="connsiteY3" fmla="*/ 4349640 h 4349640"/>
              <a:gd name="connsiteX4" fmla="*/ 1097019 w 1097019"/>
              <a:gd name="connsiteY4" fmla="*/ 4349640 h 4349640"/>
              <a:gd name="connsiteX5" fmla="*/ 0 w 1097019"/>
              <a:gd name="connsiteY5" fmla="*/ 4349640 h 4349640"/>
              <a:gd name="connsiteX6" fmla="*/ 0 w 1097019"/>
              <a:gd name="connsiteY6" fmla="*/ 4349640 h 4349640"/>
              <a:gd name="connsiteX7" fmla="*/ 0 w 1097019"/>
              <a:gd name="connsiteY7" fmla="*/ 182840 h 4349640"/>
              <a:gd name="connsiteX8" fmla="*/ 182840 w 1097019"/>
              <a:gd name="connsiteY8" fmla="*/ 0 h 434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019" h="4349640">
                <a:moveTo>
                  <a:pt x="1097019" y="724955"/>
                </a:moveTo>
                <a:lnTo>
                  <a:pt x="1097019" y="3624685"/>
                </a:lnTo>
                <a:cubicBezTo>
                  <a:pt x="1097019" y="4025066"/>
                  <a:pt x="1076373" y="4349638"/>
                  <a:pt x="1050905" y="4349638"/>
                </a:cubicBezTo>
                <a:lnTo>
                  <a:pt x="0" y="4349638"/>
                </a:lnTo>
                <a:lnTo>
                  <a:pt x="0" y="4349638"/>
                </a:lnTo>
                <a:lnTo>
                  <a:pt x="0" y="2"/>
                </a:lnTo>
                <a:lnTo>
                  <a:pt x="0" y="2"/>
                </a:lnTo>
                <a:lnTo>
                  <a:pt x="1050905" y="2"/>
                </a:lnTo>
                <a:cubicBezTo>
                  <a:pt x="1076373" y="2"/>
                  <a:pt x="1097019" y="324574"/>
                  <a:pt x="1097019" y="72495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1" tIns="112607" rIns="171662" bIns="112608" numCol="1" spcCol="1270" anchor="ctr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</p:txBody>
      </p:sp>
      <p:sp>
        <p:nvSpPr>
          <p:cNvPr id="12" name="Freeform 11"/>
          <p:cNvSpPr/>
          <p:nvPr/>
        </p:nvSpPr>
        <p:spPr>
          <a:xfrm>
            <a:off x="347581" y="1952520"/>
            <a:ext cx="2446673" cy="1371274"/>
          </a:xfrm>
          <a:custGeom>
            <a:avLst/>
            <a:gdLst>
              <a:gd name="connsiteX0" fmla="*/ 0 w 2446673"/>
              <a:gd name="connsiteY0" fmla="*/ 228550 h 1371274"/>
              <a:gd name="connsiteX1" fmla="*/ 228550 w 2446673"/>
              <a:gd name="connsiteY1" fmla="*/ 0 h 1371274"/>
              <a:gd name="connsiteX2" fmla="*/ 2218123 w 2446673"/>
              <a:gd name="connsiteY2" fmla="*/ 0 h 1371274"/>
              <a:gd name="connsiteX3" fmla="*/ 2446673 w 2446673"/>
              <a:gd name="connsiteY3" fmla="*/ 228550 h 1371274"/>
              <a:gd name="connsiteX4" fmla="*/ 2446673 w 2446673"/>
              <a:gd name="connsiteY4" fmla="*/ 1142724 h 1371274"/>
              <a:gd name="connsiteX5" fmla="*/ 2218123 w 2446673"/>
              <a:gd name="connsiteY5" fmla="*/ 1371274 h 1371274"/>
              <a:gd name="connsiteX6" fmla="*/ 228550 w 2446673"/>
              <a:gd name="connsiteY6" fmla="*/ 1371274 h 1371274"/>
              <a:gd name="connsiteX7" fmla="*/ 0 w 2446673"/>
              <a:gd name="connsiteY7" fmla="*/ 1142724 h 1371274"/>
              <a:gd name="connsiteX8" fmla="*/ 0 w 2446673"/>
              <a:gd name="connsiteY8" fmla="*/ 228550 h 137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673" h="1371274">
                <a:moveTo>
                  <a:pt x="0" y="228550"/>
                </a:moveTo>
                <a:cubicBezTo>
                  <a:pt x="0" y="102325"/>
                  <a:pt x="102325" y="0"/>
                  <a:pt x="228550" y="0"/>
                </a:cubicBezTo>
                <a:lnTo>
                  <a:pt x="2218123" y="0"/>
                </a:lnTo>
                <a:cubicBezTo>
                  <a:pt x="2344348" y="0"/>
                  <a:pt x="2446673" y="102325"/>
                  <a:pt x="2446673" y="228550"/>
                </a:cubicBezTo>
                <a:lnTo>
                  <a:pt x="2446673" y="1142724"/>
                </a:lnTo>
                <a:cubicBezTo>
                  <a:pt x="2446673" y="1268949"/>
                  <a:pt x="2344348" y="1371274"/>
                  <a:pt x="2218123" y="1371274"/>
                </a:cubicBezTo>
                <a:lnTo>
                  <a:pt x="228550" y="1371274"/>
                </a:lnTo>
                <a:cubicBezTo>
                  <a:pt x="102325" y="1371274"/>
                  <a:pt x="0" y="1268949"/>
                  <a:pt x="0" y="1142724"/>
                </a:cubicBezTo>
                <a:lnTo>
                  <a:pt x="0" y="22855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430" tIns="122185" rIns="177430" bIns="122185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Couche réseau</a:t>
            </a:r>
          </a:p>
        </p:txBody>
      </p:sp>
      <p:sp>
        <p:nvSpPr>
          <p:cNvPr id="15" name="Freeform 14"/>
          <p:cNvSpPr/>
          <p:nvPr/>
        </p:nvSpPr>
        <p:spPr>
          <a:xfrm>
            <a:off x="2794253" y="3531563"/>
            <a:ext cx="4349641" cy="1097020"/>
          </a:xfrm>
          <a:custGeom>
            <a:avLst/>
            <a:gdLst>
              <a:gd name="connsiteX0" fmla="*/ 182840 w 1097019"/>
              <a:gd name="connsiteY0" fmla="*/ 0 h 4349640"/>
              <a:gd name="connsiteX1" fmla="*/ 914179 w 1097019"/>
              <a:gd name="connsiteY1" fmla="*/ 0 h 4349640"/>
              <a:gd name="connsiteX2" fmla="*/ 1097019 w 1097019"/>
              <a:gd name="connsiteY2" fmla="*/ 182840 h 4349640"/>
              <a:gd name="connsiteX3" fmla="*/ 1097019 w 1097019"/>
              <a:gd name="connsiteY3" fmla="*/ 4349640 h 4349640"/>
              <a:gd name="connsiteX4" fmla="*/ 1097019 w 1097019"/>
              <a:gd name="connsiteY4" fmla="*/ 4349640 h 4349640"/>
              <a:gd name="connsiteX5" fmla="*/ 0 w 1097019"/>
              <a:gd name="connsiteY5" fmla="*/ 4349640 h 4349640"/>
              <a:gd name="connsiteX6" fmla="*/ 0 w 1097019"/>
              <a:gd name="connsiteY6" fmla="*/ 4349640 h 4349640"/>
              <a:gd name="connsiteX7" fmla="*/ 0 w 1097019"/>
              <a:gd name="connsiteY7" fmla="*/ 182840 h 4349640"/>
              <a:gd name="connsiteX8" fmla="*/ 182840 w 1097019"/>
              <a:gd name="connsiteY8" fmla="*/ 0 h 434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019" h="4349640">
                <a:moveTo>
                  <a:pt x="1097019" y="724955"/>
                </a:moveTo>
                <a:lnTo>
                  <a:pt x="1097019" y="3624685"/>
                </a:lnTo>
                <a:cubicBezTo>
                  <a:pt x="1097019" y="4025066"/>
                  <a:pt x="1076373" y="4349638"/>
                  <a:pt x="1050905" y="4349638"/>
                </a:cubicBezTo>
                <a:lnTo>
                  <a:pt x="0" y="4349638"/>
                </a:lnTo>
                <a:lnTo>
                  <a:pt x="0" y="4349638"/>
                </a:lnTo>
                <a:lnTo>
                  <a:pt x="0" y="2"/>
                </a:lnTo>
                <a:lnTo>
                  <a:pt x="0" y="2"/>
                </a:lnTo>
                <a:lnTo>
                  <a:pt x="1050905" y="2"/>
                </a:lnTo>
                <a:cubicBezTo>
                  <a:pt x="1076373" y="2"/>
                  <a:pt x="1097019" y="324574"/>
                  <a:pt x="1097019" y="72495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lnRef>
          <a:fillRef idx="1"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fillRef>
          <a:effectRef idx="2"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1" tIns="112607" rIns="171662" bIns="112608" numCol="1" spcCol="1270" anchor="ctr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 - Bridge</a:t>
            </a:r>
          </a:p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Commutateur - Switch</a:t>
            </a:r>
          </a:p>
        </p:txBody>
      </p:sp>
      <p:sp>
        <p:nvSpPr>
          <p:cNvPr id="16" name="Freeform 15"/>
          <p:cNvSpPr/>
          <p:nvPr/>
        </p:nvSpPr>
        <p:spPr>
          <a:xfrm>
            <a:off x="347581" y="3394435"/>
            <a:ext cx="2446673" cy="1371274"/>
          </a:xfrm>
          <a:custGeom>
            <a:avLst/>
            <a:gdLst>
              <a:gd name="connsiteX0" fmla="*/ 0 w 2446673"/>
              <a:gd name="connsiteY0" fmla="*/ 228550 h 1371274"/>
              <a:gd name="connsiteX1" fmla="*/ 228550 w 2446673"/>
              <a:gd name="connsiteY1" fmla="*/ 0 h 1371274"/>
              <a:gd name="connsiteX2" fmla="*/ 2218123 w 2446673"/>
              <a:gd name="connsiteY2" fmla="*/ 0 h 1371274"/>
              <a:gd name="connsiteX3" fmla="*/ 2446673 w 2446673"/>
              <a:gd name="connsiteY3" fmla="*/ 228550 h 1371274"/>
              <a:gd name="connsiteX4" fmla="*/ 2446673 w 2446673"/>
              <a:gd name="connsiteY4" fmla="*/ 1142724 h 1371274"/>
              <a:gd name="connsiteX5" fmla="*/ 2218123 w 2446673"/>
              <a:gd name="connsiteY5" fmla="*/ 1371274 h 1371274"/>
              <a:gd name="connsiteX6" fmla="*/ 228550 w 2446673"/>
              <a:gd name="connsiteY6" fmla="*/ 1371274 h 1371274"/>
              <a:gd name="connsiteX7" fmla="*/ 0 w 2446673"/>
              <a:gd name="connsiteY7" fmla="*/ 1142724 h 1371274"/>
              <a:gd name="connsiteX8" fmla="*/ 0 w 2446673"/>
              <a:gd name="connsiteY8" fmla="*/ 228550 h 137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673" h="1371274">
                <a:moveTo>
                  <a:pt x="0" y="228550"/>
                </a:moveTo>
                <a:cubicBezTo>
                  <a:pt x="0" y="102325"/>
                  <a:pt x="102325" y="0"/>
                  <a:pt x="228550" y="0"/>
                </a:cubicBezTo>
                <a:lnTo>
                  <a:pt x="2218123" y="0"/>
                </a:lnTo>
                <a:cubicBezTo>
                  <a:pt x="2344348" y="0"/>
                  <a:pt x="2446673" y="102325"/>
                  <a:pt x="2446673" y="228550"/>
                </a:cubicBezTo>
                <a:lnTo>
                  <a:pt x="2446673" y="1142724"/>
                </a:lnTo>
                <a:cubicBezTo>
                  <a:pt x="2446673" y="1268949"/>
                  <a:pt x="2344348" y="1371274"/>
                  <a:pt x="2218123" y="1371274"/>
                </a:cubicBezTo>
                <a:lnTo>
                  <a:pt x="228550" y="1371274"/>
                </a:lnTo>
                <a:cubicBezTo>
                  <a:pt x="102325" y="1371274"/>
                  <a:pt x="0" y="1268949"/>
                  <a:pt x="0" y="1142724"/>
                </a:cubicBezTo>
                <a:lnTo>
                  <a:pt x="0" y="22855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727682"/>
              <a:satOff val="-41964"/>
              <a:lumOff val="4314"/>
              <a:alphaOff val="0"/>
            </a:schemeClr>
          </a:fillRef>
          <a:effectRef idx="2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430" tIns="122185" rIns="177430" bIns="122185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Couche liaison de données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2794253" y="4971399"/>
            <a:ext cx="4349641" cy="1097020"/>
          </a:xfrm>
          <a:custGeom>
            <a:avLst/>
            <a:gdLst>
              <a:gd name="connsiteX0" fmla="*/ 182840 w 1097019"/>
              <a:gd name="connsiteY0" fmla="*/ 0 h 4349640"/>
              <a:gd name="connsiteX1" fmla="*/ 914179 w 1097019"/>
              <a:gd name="connsiteY1" fmla="*/ 0 h 4349640"/>
              <a:gd name="connsiteX2" fmla="*/ 1097019 w 1097019"/>
              <a:gd name="connsiteY2" fmla="*/ 182840 h 4349640"/>
              <a:gd name="connsiteX3" fmla="*/ 1097019 w 1097019"/>
              <a:gd name="connsiteY3" fmla="*/ 4349640 h 4349640"/>
              <a:gd name="connsiteX4" fmla="*/ 1097019 w 1097019"/>
              <a:gd name="connsiteY4" fmla="*/ 4349640 h 4349640"/>
              <a:gd name="connsiteX5" fmla="*/ 0 w 1097019"/>
              <a:gd name="connsiteY5" fmla="*/ 4349640 h 4349640"/>
              <a:gd name="connsiteX6" fmla="*/ 0 w 1097019"/>
              <a:gd name="connsiteY6" fmla="*/ 4349640 h 4349640"/>
              <a:gd name="connsiteX7" fmla="*/ 0 w 1097019"/>
              <a:gd name="connsiteY7" fmla="*/ 182840 h 4349640"/>
              <a:gd name="connsiteX8" fmla="*/ 182840 w 1097019"/>
              <a:gd name="connsiteY8" fmla="*/ 0 h 434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019" h="4349640">
                <a:moveTo>
                  <a:pt x="1097019" y="724955"/>
                </a:moveTo>
                <a:lnTo>
                  <a:pt x="1097019" y="3624685"/>
                </a:lnTo>
                <a:cubicBezTo>
                  <a:pt x="1097019" y="4025066"/>
                  <a:pt x="1076373" y="4349638"/>
                  <a:pt x="1050905" y="4349638"/>
                </a:cubicBezTo>
                <a:lnTo>
                  <a:pt x="0" y="4349638"/>
                </a:lnTo>
                <a:lnTo>
                  <a:pt x="0" y="4349638"/>
                </a:lnTo>
                <a:lnTo>
                  <a:pt x="0" y="2"/>
                </a:lnTo>
                <a:lnTo>
                  <a:pt x="0" y="2"/>
                </a:lnTo>
                <a:lnTo>
                  <a:pt x="1050905" y="2"/>
                </a:lnTo>
                <a:cubicBezTo>
                  <a:pt x="1076373" y="2"/>
                  <a:pt x="1097019" y="324574"/>
                  <a:pt x="1097019" y="72495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lnRef>
          <a:fillRef idx="1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fillRef>
          <a:effectRef idx="2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1" tIns="112607" rIns="171662" bIns="112608" numCol="1" spcCol="1270" anchor="ctr" anchorCtr="0">
            <a:noAutofit/>
          </a:bodyPr>
          <a:lstStyle/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Concentrateur - Hub</a:t>
            </a:r>
          </a:p>
          <a:p>
            <a:pPr marL="285750" lvl="1" indent="-285750" algn="l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Répéteur - Repeater</a:t>
            </a:r>
          </a:p>
        </p:txBody>
      </p:sp>
      <p:sp>
        <p:nvSpPr>
          <p:cNvPr id="18" name="Freeform 17"/>
          <p:cNvSpPr/>
          <p:nvPr/>
        </p:nvSpPr>
        <p:spPr>
          <a:xfrm>
            <a:off x="347581" y="4834273"/>
            <a:ext cx="2446673" cy="1371274"/>
          </a:xfrm>
          <a:custGeom>
            <a:avLst/>
            <a:gdLst>
              <a:gd name="connsiteX0" fmla="*/ 0 w 2446673"/>
              <a:gd name="connsiteY0" fmla="*/ 228550 h 1371274"/>
              <a:gd name="connsiteX1" fmla="*/ 228550 w 2446673"/>
              <a:gd name="connsiteY1" fmla="*/ 0 h 1371274"/>
              <a:gd name="connsiteX2" fmla="*/ 2218123 w 2446673"/>
              <a:gd name="connsiteY2" fmla="*/ 0 h 1371274"/>
              <a:gd name="connsiteX3" fmla="*/ 2446673 w 2446673"/>
              <a:gd name="connsiteY3" fmla="*/ 228550 h 1371274"/>
              <a:gd name="connsiteX4" fmla="*/ 2446673 w 2446673"/>
              <a:gd name="connsiteY4" fmla="*/ 1142724 h 1371274"/>
              <a:gd name="connsiteX5" fmla="*/ 2218123 w 2446673"/>
              <a:gd name="connsiteY5" fmla="*/ 1371274 h 1371274"/>
              <a:gd name="connsiteX6" fmla="*/ 228550 w 2446673"/>
              <a:gd name="connsiteY6" fmla="*/ 1371274 h 1371274"/>
              <a:gd name="connsiteX7" fmla="*/ 0 w 2446673"/>
              <a:gd name="connsiteY7" fmla="*/ 1142724 h 1371274"/>
              <a:gd name="connsiteX8" fmla="*/ 0 w 2446673"/>
              <a:gd name="connsiteY8" fmla="*/ 228550 h 137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673" h="1371274">
                <a:moveTo>
                  <a:pt x="0" y="228550"/>
                </a:moveTo>
                <a:cubicBezTo>
                  <a:pt x="0" y="102325"/>
                  <a:pt x="102325" y="0"/>
                  <a:pt x="228550" y="0"/>
                </a:cubicBezTo>
                <a:lnTo>
                  <a:pt x="2218123" y="0"/>
                </a:lnTo>
                <a:cubicBezTo>
                  <a:pt x="2344348" y="0"/>
                  <a:pt x="2446673" y="102325"/>
                  <a:pt x="2446673" y="228550"/>
                </a:cubicBezTo>
                <a:lnTo>
                  <a:pt x="2446673" y="1142724"/>
                </a:lnTo>
                <a:cubicBezTo>
                  <a:pt x="2446673" y="1268949"/>
                  <a:pt x="2344348" y="1371274"/>
                  <a:pt x="2218123" y="1371274"/>
                </a:cubicBezTo>
                <a:lnTo>
                  <a:pt x="228550" y="1371274"/>
                </a:lnTo>
                <a:cubicBezTo>
                  <a:pt x="102325" y="1371274"/>
                  <a:pt x="0" y="1268949"/>
                  <a:pt x="0" y="1142724"/>
                </a:cubicBezTo>
                <a:lnTo>
                  <a:pt x="0" y="22855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455363"/>
              <a:satOff val="-83928"/>
              <a:lumOff val="8628"/>
              <a:alphaOff val="0"/>
            </a:schemeClr>
          </a:fillRef>
          <a:effectRef idx="2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430" tIns="122185" rIns="177430" bIns="122185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Couche physique</a:t>
            </a:r>
          </a:p>
        </p:txBody>
      </p:sp>
      <p:pic>
        <p:nvPicPr>
          <p:cNvPr id="1026" name="Picture 2" descr="50+ Free Router &amp; Wifi Vectors -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46" y="2114106"/>
            <a:ext cx="1624817" cy="108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dge | Cisco Network Topology Icons Black And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20" y="3109435"/>
            <a:ext cx="1079161" cy="10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,Angle,Brand PNG Clipart - Royalty Free SVG /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260" y="3158922"/>
            <a:ext cx="1304266" cy="10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ical symbols - Vector stencils libr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76" y="4455033"/>
            <a:ext cx="2759240" cy="204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4273" y="4928046"/>
            <a:ext cx="1468012" cy="1265116"/>
          </a:xfrm>
          <a:prstGeom prst="rect">
            <a:avLst/>
          </a:prstGeom>
        </p:spPr>
      </p:pic>
      <p:pic>
        <p:nvPicPr>
          <p:cNvPr id="1038" name="Picture 14" descr="TP-Link TL-R600VPN - Wireless LAN Routers, Accesspoints... -  computeruniverse | computeruniver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19" y="2130187"/>
            <a:ext cx="2739948" cy="8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7783" y="4122775"/>
            <a:ext cx="1661368" cy="806010"/>
          </a:xfrm>
          <a:prstGeom prst="rect">
            <a:avLst/>
          </a:prstGeom>
        </p:spPr>
      </p:pic>
      <p:pic>
        <p:nvPicPr>
          <p:cNvPr id="1042" name="Picture 18" descr="IGCSE ICT - Networking Hardware Devic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22" y="4143334"/>
            <a:ext cx="2128432" cy="9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3980" y="5183925"/>
            <a:ext cx="1867627" cy="7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reussirsonccna.fr/wp-content/uploads/2012/09/Domaine_broadcast_Bri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08" y="1836537"/>
            <a:ext cx="7056784" cy="448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847" y="1686916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4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avec un pont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9946" y="3019337"/>
            <a:ext cx="353605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Le bridge utilise la diffusion pour livrer les données à leur destination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0614" y="4868770"/>
            <a:ext cx="380159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Tous les ports d’un bridge appartiennent au même domaine de diffusion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2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3114046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4868770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10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reussirsonccna.fr/wp-content/uploads/2012/09/Domaine_broadcast_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27" y="1943415"/>
            <a:ext cx="6404545" cy="43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1" y="1681805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4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avec un Switch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9946" y="3019337"/>
            <a:ext cx="37641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Le Switch utilise la diffusion pour livrer les données à leur destination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9946" y="4868770"/>
            <a:ext cx="37641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Tous les ports d’un Switch appartiennent au même domaine de diffusion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2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3114046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inu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0" y="4868770"/>
            <a:ext cx="98887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64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ZoneTexte 57"/>
          <p:cNvSpPr txBox="1"/>
          <p:nvPr/>
        </p:nvSpPr>
        <p:spPr>
          <a:xfrm>
            <a:off x="1059850" y="1516476"/>
            <a:ext cx="967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fr-FR" alt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Domaine de diffusion/Domaine de collision </a:t>
            </a:r>
          </a:p>
        </p:txBody>
      </p:sp>
      <p:pic>
        <p:nvPicPr>
          <p:cNvPr id="13314" name="Picture 2" descr="Domaine_broadcast_collision.png (886×59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41" y="2162807"/>
            <a:ext cx="6838835" cy="46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</p:spTree>
    <p:extLst>
      <p:ext uri="{BB962C8B-B14F-4D97-AF65-F5344CB8AC3E}">
        <p14:creationId xmlns:p14="http://schemas.microsoft.com/office/powerpoint/2010/main" val="1167964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reussirsonccna.fr/wp-content/uploads/2012/09/Domaine_broadcast_collision_route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21" y="2072905"/>
            <a:ext cx="5907378" cy="44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68226" y="1710670"/>
            <a:ext cx="8328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Blip>
                <a:blip r:embed="rId4"/>
              </a:buBlip>
            </a:pPr>
            <a:r>
              <a:rPr lang="fr-FR" altLang="fr-FR" sz="2800" b="1" i="1" dirty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&amp; Collision avec un Routeur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4681" y="3014570"/>
            <a:ext cx="3493719" cy="109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Chaque port d’un routeur est un domaine de collision à part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0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4" y="3115249"/>
            <a:ext cx="756556" cy="7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84681" y="4496237"/>
            <a:ext cx="3647939" cy="109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Chaque port d’un routeur est un domaine de diffusion à part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12" name="Picture 2" descr="Addition clipart positive sign, Picture #214877 addition clipart positive 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4" y="4596916"/>
            <a:ext cx="756556" cy="7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83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695A-0502-4BE8-A37C-C883C03D58D0}" type="slidenum">
              <a:rPr lang="fr-FR" smtClean="0"/>
              <a:pPr/>
              <a:t>44</a:t>
            </a:fld>
            <a:endParaRPr lang="fr-FR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4" y="1481125"/>
            <a:ext cx="8929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Espace réservé du numéro de diapositive 11"/>
          <p:cNvSpPr txBox="1">
            <a:spLocks/>
          </p:cNvSpPr>
          <p:nvPr/>
        </p:nvSpPr>
        <p:spPr>
          <a:xfrm>
            <a:off x="8463025" y="71358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B31851D2-BE6B-49BD-9E4E-43E1AE78FE58}" type="slidenum">
              <a:rPr lang="fr-FR" b="1">
                <a:solidFill>
                  <a:schemeClr val="tx1">
                    <a:tint val="75000"/>
                  </a:schemeClr>
                </a:solidFill>
                <a:latin typeface="Garamond" pitchFamily="18" charset="0"/>
              </a:rPr>
              <a:pPr algn="r">
                <a:defRPr/>
              </a:pPr>
              <a:t>44</a:t>
            </a:fld>
            <a:endParaRPr lang="fr-FR" b="1" dirty="0">
              <a:solidFill>
                <a:schemeClr val="tx1">
                  <a:tint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33" name="Ellipse 12"/>
          <p:cNvSpPr/>
          <p:nvPr/>
        </p:nvSpPr>
        <p:spPr>
          <a:xfrm>
            <a:off x="257292" y="1624001"/>
            <a:ext cx="3214678" cy="385765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13"/>
          <p:cNvSpPr/>
          <p:nvPr/>
        </p:nvSpPr>
        <p:spPr>
          <a:xfrm rot="1204762">
            <a:off x="2385715" y="1721653"/>
            <a:ext cx="2500298" cy="385765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14"/>
          <p:cNvSpPr/>
          <p:nvPr/>
        </p:nvSpPr>
        <p:spPr>
          <a:xfrm rot="181889">
            <a:off x="3418648" y="5180325"/>
            <a:ext cx="1043321" cy="9539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15"/>
          <p:cNvSpPr/>
          <p:nvPr/>
        </p:nvSpPr>
        <p:spPr>
          <a:xfrm rot="5400000">
            <a:off x="5465713" y="4916671"/>
            <a:ext cx="1156051" cy="15716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17"/>
          <p:cNvSpPr txBox="1"/>
          <p:nvPr/>
        </p:nvSpPr>
        <p:spPr>
          <a:xfrm>
            <a:off x="5186482" y="2124068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Domaine de collision</a:t>
            </a:r>
          </a:p>
        </p:txBody>
      </p:sp>
      <p:sp>
        <p:nvSpPr>
          <p:cNvPr id="38" name="Ellipse 18"/>
          <p:cNvSpPr/>
          <p:nvPr/>
        </p:nvSpPr>
        <p:spPr>
          <a:xfrm rot="2648964">
            <a:off x="-75097" y="1481475"/>
            <a:ext cx="5188302" cy="4242734"/>
          </a:xfrm>
          <a:prstGeom prst="ellipse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19"/>
          <p:cNvSpPr/>
          <p:nvPr/>
        </p:nvSpPr>
        <p:spPr>
          <a:xfrm>
            <a:off x="5133242" y="5124463"/>
            <a:ext cx="1696315" cy="1000132"/>
          </a:xfrm>
          <a:prstGeom prst="ellipse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21"/>
          <p:cNvSpPr txBox="1"/>
          <p:nvPr/>
        </p:nvSpPr>
        <p:spPr>
          <a:xfrm>
            <a:off x="5186482" y="2552696"/>
            <a:ext cx="292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Domaine</a:t>
            </a:r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</a:t>
            </a:r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diffusion</a:t>
            </a:r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Domaines de collision &amp; diffusion</a:t>
            </a:r>
          </a:p>
        </p:txBody>
      </p:sp>
    </p:spTree>
    <p:extLst>
      <p:ext uri="{BB962C8B-B14F-4D97-AF65-F5344CB8AC3E}">
        <p14:creationId xmlns:p14="http://schemas.microsoft.com/office/powerpoint/2010/main" val="34060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1594" y="2120477"/>
            <a:ext cx="7696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signal électrique s’atténue en fonction de 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parcourue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deux nœuds.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208" y="1376486"/>
            <a:ext cx="1091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Répéteur</a:t>
            </a:r>
            <a:r>
              <a:rPr lang="fr-FR" sz="2800" dirty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026" name="Picture 2" descr="File:Damped sinewave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07" y="1474317"/>
            <a:ext cx="3353501" cy="23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9734" y="4475858"/>
            <a:ext cx="5160243" cy="21198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9685" y="3136104"/>
            <a:ext cx="44135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fr-FR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Besoin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: Régénération du signal</a:t>
            </a:r>
            <a:endParaRPr lang="fr-FR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83920" y="3256193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C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58252" y="4347809"/>
            <a:ext cx="7776448" cy="56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?</a:t>
            </a:r>
            <a:endParaRPr lang="fr-FR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 rot="5400000">
            <a:off x="594529" y="4433166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7644" y="5228509"/>
            <a:ext cx="1788262" cy="98077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Garamond" panose="02020404030301010803" pitchFamily="18" charset="0"/>
              </a:rPr>
              <a:t>Répéteur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1058252" y="5718899"/>
            <a:ext cx="9193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65906" y="5718899"/>
            <a:ext cx="855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0536" y="5339814"/>
            <a:ext cx="15754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Signal atténué</a:t>
            </a:r>
            <a:endParaRPr lang="fr-FR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97583" y="5279607"/>
            <a:ext cx="171713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Signal régénéré</a:t>
            </a:r>
            <a:endParaRPr lang="fr-FR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49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3854340"/>
            <a:ext cx="4600475" cy="286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28342" y="3076750"/>
            <a:ext cx="6488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d'augmenter la distance entre deux stations dans un réseau local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916" y="1539814"/>
            <a:ext cx="5252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d’un répéteur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4880" y="24475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Dispositif actif non configurable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56" y="5125726"/>
            <a:ext cx="5181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Physique (bit).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4880" y="4080547"/>
            <a:ext cx="6471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Raccordement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deux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physiques différents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42" y="2445433"/>
            <a:ext cx="427191" cy="4396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24" y="5144898"/>
            <a:ext cx="414500" cy="4233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41" y="3121410"/>
            <a:ext cx="427191" cy="439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33" y="4150329"/>
            <a:ext cx="427191" cy="439618"/>
          </a:xfrm>
          <a:prstGeom prst="rect">
            <a:avLst/>
          </a:prstGeom>
        </p:spPr>
      </p:pic>
      <p:pic>
        <p:nvPicPr>
          <p:cNvPr id="1026" name="Picture 2" descr="repeater ethernet_Elec-Intro Webs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32" y="2228673"/>
            <a:ext cx="3333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611" y="2273314"/>
            <a:ext cx="9506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concentrateur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 un élément matériel permettant de concentrer le trafic réseau provenant de plusieurs hôtes, et de </a:t>
            </a:r>
            <a:r>
              <a:rPr lang="fr-F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régénérer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signal</a:t>
            </a:r>
            <a:r>
              <a:rPr lang="fr-FR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936" y="1435945"/>
            <a:ext cx="1091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Concentrateur</a:t>
            </a:r>
            <a:r>
              <a:rPr lang="fr-FR" sz="2800" dirty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 descr="Router vs Switch vs Hub vs Modem vs Access Point vs Gatew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55" y="4166025"/>
            <a:ext cx="2134914" cy="109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uelles sont les différences entre le hub, le switch réseau et le routeur ?  | FS Communauté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31" y="3743747"/>
            <a:ext cx="2120756" cy="15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89" y="1966418"/>
            <a:ext cx="582883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7389845" y="2974530"/>
            <a:ext cx="115212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922589" y="1975350"/>
            <a:ext cx="11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Source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9550085" y="4121753"/>
            <a:ext cx="1008112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9387047" y="3046539"/>
            <a:ext cx="1027134" cy="5124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7173821" y="4211988"/>
            <a:ext cx="993474" cy="5627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 niveau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2562" y="1443198"/>
            <a:ext cx="1091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fr-FR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Concentrateur</a:t>
            </a:r>
            <a:r>
              <a:rPr lang="fr-FR" sz="2800" dirty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 rot="5400000">
            <a:off x="696776" y="1498321"/>
            <a:ext cx="331155" cy="391797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6" name="ZoneTexte 4"/>
          <p:cNvSpPr txBox="1"/>
          <p:nvPr/>
        </p:nvSpPr>
        <p:spPr>
          <a:xfrm flipH="1">
            <a:off x="10430227" y="5783000"/>
            <a:ext cx="150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Garamond" panose="02020404030301010803" pitchFamily="18" charset="0"/>
              </a:rPr>
              <a:t>Destination</a:t>
            </a:r>
          </a:p>
        </p:txBody>
      </p:sp>
      <p:pic>
        <p:nvPicPr>
          <p:cNvPr id="3080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19" y="4211882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eckmark-512 - Daydream.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90" y="5070038"/>
            <a:ext cx="471261" cy="47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88" y="2318043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36" y="3120768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eature Overview - PcapPlusPl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26" y="4215505"/>
            <a:ext cx="501480" cy="5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d cross not OK vector icon | Free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56" y="5131424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Red cross not OK vector icon | Free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125" y="2612037"/>
            <a:ext cx="385602" cy="3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09031" y="3622248"/>
            <a:ext cx="5111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9788" y="5181265"/>
            <a:ext cx="484280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fr-FR" sz="2400" b="1" u="sng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Comment atteindre la destination</a:t>
            </a:r>
            <a:r>
              <a:rPr lang="fr-FR" sz="24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?</a:t>
            </a:r>
            <a:endParaRPr lang="fr-FR" sz="2400" b="1" dirty="0">
              <a:solidFill>
                <a:srgbClr val="C00000"/>
              </a:solidFill>
              <a:latin typeface="Garamond" panose="02020404030301010803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pic>
        <p:nvPicPr>
          <p:cNvPr id="31" name="Graphique 7" descr="Questions (droite à gauche)">
            <a:extLst>
              <a:ext uri="{FF2B5EF4-FFF2-40B4-BE49-F238E27FC236}">
                <a16:creationId xmlns="" xmlns:a16="http://schemas.microsoft.com/office/drawing/2014/main" id="{E85F6A04-7ECD-448F-B0B0-00E8B2B416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573" y="5045005"/>
            <a:ext cx="914400" cy="9144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777930" y="6143776"/>
            <a:ext cx="667272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002060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La diffusion vers tous les ports sauf le port d’entrée (port source) </a:t>
            </a:r>
            <a:endParaRPr lang="fr-FR" b="1" dirty="0">
              <a:solidFill>
                <a:srgbClr val="002060"/>
              </a:solidFill>
              <a:latin typeface="Garamond" panose="02020404030301010803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226520" y="6200875"/>
            <a:ext cx="551410" cy="2115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Graphique 13" descr="Personne avec une idée">
            <a:extLst>
              <a:ext uri="{FF2B5EF4-FFF2-40B4-BE49-F238E27FC236}">
                <a16:creationId xmlns="" xmlns:a16="http://schemas.microsoft.com/office/drawing/2014/main" id="{7907FEF7-40A1-4A3A-AD87-1DEC564484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6460" y="5697689"/>
            <a:ext cx="914400" cy="914400"/>
          </a:xfrm>
          <a:prstGeom prst="rect">
            <a:avLst/>
          </a:prstGeom>
        </p:spPr>
      </p:pic>
      <p:pic>
        <p:nvPicPr>
          <p:cNvPr id="1028" name="Picture 4" descr="Question mark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788997"/>
            <a:ext cx="333804" cy="6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14532 0.13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12122 -0.0995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497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0638 0.1057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52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9818 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947" y="466725"/>
            <a:ext cx="8229600" cy="1143000"/>
          </a:xfrm>
        </p:spPr>
        <p:txBody>
          <a:bodyPr/>
          <a:lstStyle/>
          <a:p>
            <a:pPr eaLnBrk="1" hangingPunct="1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Equipements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fr-FR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8561" y="1609725"/>
            <a:ext cx="6486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d’un concentrateur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32285" y="2357328"/>
            <a:ext cx="6699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Reçoit, amplifie et retransmet les signaux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4880" y="34619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d'augmenter la distance entre deux stations dans un réseau local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033" y="30748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Dispositif actif non configurable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394" y="4824376"/>
            <a:ext cx="5181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 au niveau Physique (bit),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3" y="3065318"/>
            <a:ext cx="427191" cy="4396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39" y="4850374"/>
            <a:ext cx="414500" cy="4233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8" y="3567053"/>
            <a:ext cx="427191" cy="43961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3639" y="5767431"/>
            <a:ext cx="7442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systématique des données vers tous les ports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7" y="5341384"/>
            <a:ext cx="414500" cy="423319"/>
          </a:xfrm>
          <a:prstGeom prst="rect">
            <a:avLst/>
          </a:prstGeom>
        </p:spPr>
      </p:pic>
      <p:pic>
        <p:nvPicPr>
          <p:cNvPr id="6146" name="Picture 2" descr="File:GIF Uknown unicast traffic.gif - Wikimedia Common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087" y="1966418"/>
            <a:ext cx="5196919" cy="345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22645" y="6292734"/>
            <a:ext cx="6507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 de sécurité : Tout le monde à l’écoute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7" y="5823243"/>
            <a:ext cx="414500" cy="42331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9293" y="5311547"/>
            <a:ext cx="3498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 l’erreur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7" y="6311908"/>
            <a:ext cx="414500" cy="4233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1033" y="41220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coûteux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8" y="4174681"/>
            <a:ext cx="427191" cy="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DC5DBEA7A2740B57A4731E1F146C6" ma:contentTypeVersion="4" ma:contentTypeDescription="Crée un document." ma:contentTypeScope="" ma:versionID="6040f6c70fc55fd8ca28c8cc43e844e6">
  <xsd:schema xmlns:xsd="http://www.w3.org/2001/XMLSchema" xmlns:xs="http://www.w3.org/2001/XMLSchema" xmlns:p="http://schemas.microsoft.com/office/2006/metadata/properties" xmlns:ns2="bf8dd1e1-5bbc-44e8-a99d-a735288c1302" targetNamespace="http://schemas.microsoft.com/office/2006/metadata/properties" ma:root="true" ma:fieldsID="77bec2bc235191927d0678d15c6e1bdc" ns2:_="">
    <xsd:import namespace="bf8dd1e1-5bbc-44e8-a99d-a735288c1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dd1e1-5bbc-44e8-a99d-a735288c1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FEDC86-EE6A-4377-9115-7BA924B61E13}"/>
</file>

<file path=customXml/itemProps2.xml><?xml version="1.0" encoding="utf-8"?>
<ds:datastoreItem xmlns:ds="http://schemas.openxmlformats.org/officeDocument/2006/customXml" ds:itemID="{DB1E8377-0330-4619-AAE1-726DE1756F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8085</TotalTime>
  <Words>2165</Words>
  <Application>Microsoft Office PowerPoint</Application>
  <PresentationFormat>Grand écran</PresentationFormat>
  <Paragraphs>446</Paragraphs>
  <Slides>44</Slides>
  <Notes>41</Notes>
  <HiddenSlides>0</HiddenSlides>
  <MMClips>1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Light</vt:lpstr>
      <vt:lpstr>CiscoSans</vt:lpstr>
      <vt:lpstr>Courier New</vt:lpstr>
      <vt:lpstr>Garamond</vt:lpstr>
      <vt:lpstr>Raleway Black</vt:lpstr>
      <vt:lpstr>Times New Roman</vt:lpstr>
      <vt:lpstr>Wingdings</vt:lpstr>
      <vt:lpstr>Wingdings 2</vt:lpstr>
      <vt:lpstr>Wingdings 3</vt:lpstr>
      <vt:lpstr>Office Theme</vt:lpstr>
      <vt:lpstr>Présentation PowerPoint</vt:lpstr>
      <vt:lpstr>Sommaire</vt:lpstr>
      <vt:lpstr>Définition</vt:lpstr>
      <vt:lpstr>Classification des équipements d’interconnexion</vt:lpstr>
      <vt:lpstr>Equipements niveau 1</vt:lpstr>
      <vt:lpstr>Equipements niveau 1</vt:lpstr>
      <vt:lpstr>Equipements niveau 1</vt:lpstr>
      <vt:lpstr>Equipements niveau 1</vt:lpstr>
      <vt:lpstr>Equipements niveau 1</vt:lpstr>
      <vt:lpstr>Equipements niveau 1</vt:lpstr>
      <vt:lpstr>Equipements niveau 1</vt:lpstr>
      <vt:lpstr>Equipements niveau 1</vt:lpstr>
      <vt:lpstr>Equipements niveau 2</vt:lpstr>
      <vt:lpstr>Equipements niveau 2</vt:lpstr>
      <vt:lpstr>Equipements niveau 2</vt:lpstr>
      <vt:lpstr>Equipements niveau 2</vt:lpstr>
      <vt:lpstr>Equipements niveau 2</vt:lpstr>
      <vt:lpstr>Equipements niveau 2</vt:lpstr>
      <vt:lpstr>Equipements niveau 2</vt:lpstr>
      <vt:lpstr>Equipements niveau 2</vt:lpstr>
      <vt:lpstr>Equipements niveau 2</vt:lpstr>
      <vt:lpstr>Equipements niveau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Equipements niveau 2</vt:lpstr>
      <vt:lpstr>Equipements niveau 2</vt:lpstr>
      <vt:lpstr>Equipement niveau 3</vt:lpstr>
      <vt:lpstr>Equipement niveau 3</vt:lpstr>
      <vt:lpstr>Equipement niveau 3</vt:lpstr>
      <vt:lpstr>Equipement niveau 3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  <vt:lpstr>Domaines de collision &amp; diffusion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Jebali</dc:creator>
  <cp:lastModifiedBy>guermiti</cp:lastModifiedBy>
  <cp:revision>467</cp:revision>
  <dcterms:created xsi:type="dcterms:W3CDTF">2015-03-06T15:17:24Z</dcterms:created>
  <dcterms:modified xsi:type="dcterms:W3CDTF">2024-01-11T12:07:11Z</dcterms:modified>
</cp:coreProperties>
</file>