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1" r:id="rId4"/>
    <p:sldId id="262" r:id="rId5"/>
    <p:sldId id="263" r:id="rId6"/>
    <p:sldId id="265" r:id="rId7"/>
    <p:sldId id="267" r:id="rId8"/>
    <p:sldId id="277" r:id="rId9"/>
    <p:sldId id="268" r:id="rId10"/>
    <p:sldId id="270" r:id="rId11"/>
    <p:sldId id="276" r:id="rId12"/>
    <p:sldId id="272" r:id="rId13"/>
    <p:sldId id="273" r:id="rId14"/>
    <p:sldId id="274" r:id="rId15"/>
    <p:sldId id="271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47677C-3A53-4946-AA9C-09A2970AEF13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8D79BE-C52A-A74E-B4D8-BB45557AEB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D1F6143-6E75-5541-9420-9C40BC856360}" type="datetime3">
              <a:rPr lang="en-US" altLang="en-US" sz="1200">
                <a:latin typeface="Times New Roman" charset="0"/>
              </a:rPr>
              <a:pPr eaLnBrk="1" hangingPunct="1"/>
              <a:t>2 January 2018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B89387-8AAD-7A43-B9E8-19D113DF5450}" type="slidenum">
              <a:rPr lang="en-US" altLang="en-US" sz="1200">
                <a:latin typeface="Times New Roman" charset="0"/>
              </a:rPr>
              <a:pPr eaLnBrk="1" hangingPunct="1"/>
              <a:t>12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662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63CDA8-53A9-7745-8211-7987D9D6D956}" type="datetime3">
              <a:rPr lang="en-US" altLang="en-US" sz="1200">
                <a:latin typeface="Times New Roman" charset="0"/>
              </a:rPr>
              <a:pPr eaLnBrk="1" hangingPunct="1"/>
              <a:t>2 January 2018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428522-3FB6-0547-AE62-5495C521F436}" type="slidenum">
              <a:rPr lang="en-US" altLang="en-US" sz="1200">
                <a:latin typeface="Times New Roman" charset="0"/>
              </a:rPr>
              <a:pPr eaLnBrk="1" hangingPunct="1"/>
              <a:t>13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867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B34B788-D6C8-FC4A-969A-704BF511F1B9}" type="datetime3">
              <a:rPr lang="en-US" altLang="en-US" sz="1200">
                <a:latin typeface="Times New Roman" charset="0"/>
              </a:rPr>
              <a:pPr eaLnBrk="1" hangingPunct="1"/>
              <a:t>2 January 2018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396C022-14C3-A748-AB01-CFC9EDCBF5BB}" type="slidenum">
              <a:rPr lang="en-US" altLang="en-US" sz="1200">
                <a:latin typeface="Times New Roman" charset="0"/>
              </a:rPr>
              <a:pPr eaLnBrk="1" hangingPunct="1"/>
              <a:t>14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072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F9C250-50A2-6444-B090-310B3B5D2F1F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24E24-C4B0-CB45-9CC0-4071D8A04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79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3BFF6B-CB65-0046-B742-67D4EE8CF5AA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0CBB1-3CC4-9F41-85E2-2F02DD23A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01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AFE6CE-0537-C948-97C1-95A7DA80EC00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2A43C-DC17-4843-865D-2F6DF3AB19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45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39C451-AC44-5B4B-8748-6E9B524F571C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56468-B524-5741-8E5B-54A0CDBF66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28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CAF739-8DB8-7145-A9B8-9BF7C42B88F0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46949-E309-1B4C-B399-34DB5FFA67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57A855-B99C-9C45-8009-46EC2B08C40E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E60F1-2BC4-5E47-9D60-EAA6DD1C8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51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16563D-D60F-4944-8EF2-B79E38012361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CA852-82C0-614E-B46F-0056154CCC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31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639530-3D2A-964C-8B79-3D1CAC7589B9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FA90F-20DB-954D-AB04-98E06C9A4E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5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F81437-1E34-BD42-9861-1DB7707C8C30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F1B79-2734-9B43-821A-62880A6CD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8E8A09-5FD1-8E40-A31E-D2E938827519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6F033-BB67-0245-8BD7-E6E6F3235A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24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E6018-5106-7548-83AB-65F6445F8563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05933-8AA9-F443-81AE-8F9F5BE3DD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42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9753210-9491-4E4F-BFCB-4DE8044AEF8D}" type="datetime1">
              <a:rPr lang="en-US" altLang="en-US"/>
              <a:pPr/>
              <a:t>1/2/18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1CD87DA-7119-924E-903C-42C7E7E6A9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Lab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898989"/>
                </a:solidFill>
              </a:rPr>
              <a:t>José Nelson Amaral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#2</a:t>
            </a:r>
          </a:p>
        </p:txBody>
      </p:sp>
      <p:sp>
        <p:nvSpPr>
          <p:cNvPr id="23554" name="TextBox 18"/>
          <p:cNvSpPr txBox="1">
            <a:spLocks noChangeArrowheads="1"/>
          </p:cNvSpPr>
          <p:nvPr/>
        </p:nvSpPr>
        <p:spPr bwMode="auto">
          <a:xfrm>
            <a:off x="774700" y="1417638"/>
            <a:ext cx="268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charset="0"/>
              </a:rPr>
              <a:t>Integer: 1179907 </a:t>
            </a:r>
          </a:p>
        </p:txBody>
      </p:sp>
      <p:grpSp>
        <p:nvGrpSpPr>
          <p:cNvPr id="23555" name="Group 33"/>
          <p:cNvGrpSpPr>
            <a:grpSpLocks/>
          </p:cNvGrpSpPr>
          <p:nvPr/>
        </p:nvGrpSpPr>
        <p:grpSpPr bwMode="auto">
          <a:xfrm>
            <a:off x="1085850" y="3451225"/>
            <a:ext cx="7124700" cy="1290638"/>
            <a:chOff x="762690" y="3451555"/>
            <a:chExt cx="7124756" cy="1290360"/>
          </a:xfrm>
        </p:grpSpPr>
        <p:sp>
          <p:nvSpPr>
            <p:cNvPr id="3" name="Rectangle 2"/>
            <p:cNvSpPr/>
            <p:nvPr/>
          </p:nvSpPr>
          <p:spPr>
            <a:xfrm>
              <a:off x="775390" y="3810253"/>
              <a:ext cx="1747852" cy="4951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0000 0000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523242" y="3810253"/>
              <a:ext cx="1749439" cy="4951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0001 0010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72681" y="3810253"/>
              <a:ext cx="1747851" cy="4951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0000 0001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20531" y="3810253"/>
              <a:ext cx="1747852" cy="4951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0000 0011</a:t>
              </a:r>
            </a:p>
          </p:txBody>
        </p:sp>
        <p:sp>
          <p:nvSpPr>
            <p:cNvPr id="23579" name="TextBox 6"/>
            <p:cNvSpPr txBox="1">
              <a:spLocks noChangeArrowheads="1"/>
            </p:cNvSpPr>
            <p:nvPr/>
          </p:nvSpPr>
          <p:spPr bwMode="auto">
            <a:xfrm>
              <a:off x="2137954" y="345155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24</a:t>
              </a:r>
            </a:p>
          </p:txBody>
        </p:sp>
        <p:sp>
          <p:nvSpPr>
            <p:cNvPr id="23580" name="TextBox 7"/>
            <p:cNvSpPr txBox="1">
              <a:spLocks noChangeArrowheads="1"/>
            </p:cNvSpPr>
            <p:nvPr/>
          </p:nvSpPr>
          <p:spPr bwMode="auto">
            <a:xfrm>
              <a:off x="762690" y="345155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31</a:t>
              </a:r>
            </a:p>
          </p:txBody>
        </p:sp>
        <p:sp>
          <p:nvSpPr>
            <p:cNvPr id="23581" name="TextBox 8"/>
            <p:cNvSpPr txBox="1">
              <a:spLocks noChangeArrowheads="1"/>
            </p:cNvSpPr>
            <p:nvPr/>
          </p:nvSpPr>
          <p:spPr bwMode="auto">
            <a:xfrm>
              <a:off x="2455294" y="345155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23</a:t>
              </a:r>
            </a:p>
          </p:txBody>
        </p:sp>
        <p:sp>
          <p:nvSpPr>
            <p:cNvPr id="23582" name="TextBox 9"/>
            <p:cNvSpPr txBox="1">
              <a:spLocks noChangeArrowheads="1"/>
            </p:cNvSpPr>
            <p:nvPr/>
          </p:nvSpPr>
          <p:spPr bwMode="auto">
            <a:xfrm>
              <a:off x="3894226" y="345155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16</a:t>
              </a:r>
            </a:p>
          </p:txBody>
        </p:sp>
        <p:sp>
          <p:nvSpPr>
            <p:cNvPr id="23583" name="TextBox 10"/>
            <p:cNvSpPr txBox="1">
              <a:spLocks noChangeArrowheads="1"/>
            </p:cNvSpPr>
            <p:nvPr/>
          </p:nvSpPr>
          <p:spPr bwMode="auto">
            <a:xfrm>
              <a:off x="4211566" y="345155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15</a:t>
              </a:r>
            </a:p>
          </p:txBody>
        </p:sp>
        <p:sp>
          <p:nvSpPr>
            <p:cNvPr id="23584" name="TextBox 11"/>
            <p:cNvSpPr txBox="1">
              <a:spLocks noChangeArrowheads="1"/>
            </p:cNvSpPr>
            <p:nvPr/>
          </p:nvSpPr>
          <p:spPr bwMode="auto">
            <a:xfrm>
              <a:off x="5696026" y="345155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8</a:t>
              </a:r>
            </a:p>
          </p:txBody>
        </p:sp>
        <p:sp>
          <p:nvSpPr>
            <p:cNvPr id="23585" name="TextBox 12"/>
            <p:cNvSpPr txBox="1">
              <a:spLocks noChangeArrowheads="1"/>
            </p:cNvSpPr>
            <p:nvPr/>
          </p:nvSpPr>
          <p:spPr bwMode="auto">
            <a:xfrm>
              <a:off x="5980378" y="345155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7</a:t>
              </a:r>
            </a:p>
          </p:txBody>
        </p:sp>
        <p:sp>
          <p:nvSpPr>
            <p:cNvPr id="23586" name="TextBox 13"/>
            <p:cNvSpPr txBox="1">
              <a:spLocks noChangeArrowheads="1"/>
            </p:cNvSpPr>
            <p:nvPr/>
          </p:nvSpPr>
          <p:spPr bwMode="auto">
            <a:xfrm>
              <a:off x="7468792" y="345155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Calibri" charset="0"/>
                </a:rPr>
                <a:t>0</a:t>
              </a:r>
            </a:p>
          </p:txBody>
        </p:sp>
        <p:sp>
          <p:nvSpPr>
            <p:cNvPr id="23587" name="TextBox 14"/>
            <p:cNvSpPr txBox="1">
              <a:spLocks noChangeArrowheads="1"/>
            </p:cNvSpPr>
            <p:nvPr/>
          </p:nvSpPr>
          <p:spPr bwMode="auto">
            <a:xfrm>
              <a:off x="1129511" y="4280250"/>
              <a:ext cx="10288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Byte 3</a:t>
              </a:r>
            </a:p>
          </p:txBody>
        </p:sp>
        <p:sp>
          <p:nvSpPr>
            <p:cNvPr id="23588" name="TextBox 15"/>
            <p:cNvSpPr txBox="1">
              <a:spLocks noChangeArrowheads="1"/>
            </p:cNvSpPr>
            <p:nvPr/>
          </p:nvSpPr>
          <p:spPr bwMode="auto">
            <a:xfrm>
              <a:off x="2899641" y="4280250"/>
              <a:ext cx="10288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Byte 2</a:t>
              </a:r>
            </a:p>
          </p:txBody>
        </p:sp>
        <p:sp>
          <p:nvSpPr>
            <p:cNvPr id="23589" name="TextBox 16"/>
            <p:cNvSpPr txBox="1">
              <a:spLocks noChangeArrowheads="1"/>
            </p:cNvSpPr>
            <p:nvPr/>
          </p:nvSpPr>
          <p:spPr bwMode="auto">
            <a:xfrm>
              <a:off x="4669771" y="4280250"/>
              <a:ext cx="10288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Byte 1</a:t>
              </a:r>
            </a:p>
          </p:txBody>
        </p:sp>
        <p:sp>
          <p:nvSpPr>
            <p:cNvPr id="23590" name="TextBox 17"/>
            <p:cNvSpPr txBox="1">
              <a:spLocks noChangeArrowheads="1"/>
            </p:cNvSpPr>
            <p:nvPr/>
          </p:nvSpPr>
          <p:spPr bwMode="auto">
            <a:xfrm>
              <a:off x="6439901" y="4280250"/>
              <a:ext cx="10288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Calibri" charset="0"/>
                </a:rPr>
                <a:t>Byte 0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74700" y="4948238"/>
            <a:ext cx="7429500" cy="1422400"/>
            <a:chOff x="775230" y="4948647"/>
            <a:chExt cx="7429556" cy="1422545"/>
          </a:xfrm>
        </p:grpSpPr>
        <p:sp>
          <p:nvSpPr>
            <p:cNvPr id="23561" name="TextBox 20"/>
            <p:cNvSpPr txBox="1">
              <a:spLocks noChangeArrowheads="1"/>
            </p:cNvSpPr>
            <p:nvPr/>
          </p:nvSpPr>
          <p:spPr bwMode="auto">
            <a:xfrm>
              <a:off x="775230" y="4948647"/>
              <a:ext cx="73894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>
                  <a:latin typeface="Calibri" charset="0"/>
                </a:rPr>
                <a:t>Your program has to produce the following value:</a:t>
              </a:r>
            </a:p>
          </p:txBody>
        </p:sp>
        <p:grpSp>
          <p:nvGrpSpPr>
            <p:cNvPr id="23562" name="Group 35"/>
            <p:cNvGrpSpPr>
              <a:grpSpLocks/>
            </p:cNvGrpSpPr>
            <p:nvPr/>
          </p:nvGrpSpPr>
          <p:grpSpPr bwMode="auto">
            <a:xfrm>
              <a:off x="1080030" y="5517375"/>
              <a:ext cx="7124756" cy="853817"/>
              <a:chOff x="766644" y="5517375"/>
              <a:chExt cx="7124756" cy="85381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79346" y="5875842"/>
                <a:ext cx="1747851" cy="495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>
                    <a:solidFill>
                      <a:schemeClr val="tx1"/>
                    </a:solidFill>
                    <a:ea typeface="ＭＳ Ｐゴシック" charset="-128"/>
                    <a:cs typeface="ＭＳ Ｐゴシック" charset="-128"/>
                  </a:rPr>
                  <a:t>0000 0011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27197" y="5875842"/>
                <a:ext cx="1749438" cy="495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>
                    <a:solidFill>
                      <a:srgbClr val="000000"/>
                    </a:solidFill>
                    <a:ea typeface="ＭＳ Ｐゴシック" charset="-128"/>
                    <a:cs typeface="ＭＳ Ｐゴシック" charset="-128"/>
                  </a:rPr>
                  <a:t>0000 0001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276636" y="5875842"/>
                <a:ext cx="1747850" cy="495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0001 0010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024486" y="5875842"/>
                <a:ext cx="1747851" cy="495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0000 0000</a:t>
                </a:r>
              </a:p>
            </p:txBody>
          </p:sp>
          <p:sp>
            <p:nvSpPr>
              <p:cNvPr id="23567" name="TextBox 25"/>
              <p:cNvSpPr txBox="1">
                <a:spLocks noChangeArrowheads="1"/>
              </p:cNvSpPr>
              <p:nvPr/>
            </p:nvSpPr>
            <p:spPr bwMode="auto">
              <a:xfrm>
                <a:off x="2141908" y="551737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alibri" charset="0"/>
                  </a:rPr>
                  <a:t>24</a:t>
                </a:r>
              </a:p>
            </p:txBody>
          </p:sp>
          <p:sp>
            <p:nvSpPr>
              <p:cNvPr id="23568" name="TextBox 26"/>
              <p:cNvSpPr txBox="1">
                <a:spLocks noChangeArrowheads="1"/>
              </p:cNvSpPr>
              <p:nvPr/>
            </p:nvSpPr>
            <p:spPr bwMode="auto">
              <a:xfrm>
                <a:off x="766644" y="551737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alibri" charset="0"/>
                  </a:rPr>
                  <a:t>31</a:t>
                </a:r>
              </a:p>
            </p:txBody>
          </p:sp>
          <p:sp>
            <p:nvSpPr>
              <p:cNvPr id="23569" name="TextBox 27"/>
              <p:cNvSpPr txBox="1">
                <a:spLocks noChangeArrowheads="1"/>
              </p:cNvSpPr>
              <p:nvPr/>
            </p:nvSpPr>
            <p:spPr bwMode="auto">
              <a:xfrm>
                <a:off x="2459248" y="551737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alibri" charset="0"/>
                  </a:rPr>
                  <a:t>23</a:t>
                </a:r>
              </a:p>
            </p:txBody>
          </p:sp>
          <p:sp>
            <p:nvSpPr>
              <p:cNvPr id="23570" name="TextBox 28"/>
              <p:cNvSpPr txBox="1">
                <a:spLocks noChangeArrowheads="1"/>
              </p:cNvSpPr>
              <p:nvPr/>
            </p:nvSpPr>
            <p:spPr bwMode="auto">
              <a:xfrm>
                <a:off x="3898180" y="551737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alibri" charset="0"/>
                  </a:rPr>
                  <a:t>16</a:t>
                </a:r>
              </a:p>
            </p:txBody>
          </p:sp>
          <p:sp>
            <p:nvSpPr>
              <p:cNvPr id="23571" name="TextBox 29"/>
              <p:cNvSpPr txBox="1">
                <a:spLocks noChangeArrowheads="1"/>
              </p:cNvSpPr>
              <p:nvPr/>
            </p:nvSpPr>
            <p:spPr bwMode="auto">
              <a:xfrm>
                <a:off x="4215520" y="551737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alibri" charset="0"/>
                  </a:rPr>
                  <a:t>15</a:t>
                </a:r>
              </a:p>
            </p:txBody>
          </p:sp>
          <p:sp>
            <p:nvSpPr>
              <p:cNvPr id="23572" name="TextBox 30"/>
              <p:cNvSpPr txBox="1">
                <a:spLocks noChangeArrowheads="1"/>
              </p:cNvSpPr>
              <p:nvPr/>
            </p:nvSpPr>
            <p:spPr bwMode="auto">
              <a:xfrm>
                <a:off x="5699980" y="551737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alibri" charset="0"/>
                  </a:rPr>
                  <a:t>8</a:t>
                </a:r>
              </a:p>
            </p:txBody>
          </p:sp>
          <p:sp>
            <p:nvSpPr>
              <p:cNvPr id="23573" name="TextBox 31"/>
              <p:cNvSpPr txBox="1">
                <a:spLocks noChangeArrowheads="1"/>
              </p:cNvSpPr>
              <p:nvPr/>
            </p:nvSpPr>
            <p:spPr bwMode="auto">
              <a:xfrm>
                <a:off x="5984332" y="551737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alibri" charset="0"/>
                  </a:rPr>
                  <a:t>7</a:t>
                </a:r>
              </a:p>
            </p:txBody>
          </p:sp>
          <p:sp>
            <p:nvSpPr>
              <p:cNvPr id="23574" name="TextBox 32"/>
              <p:cNvSpPr txBox="1">
                <a:spLocks noChangeArrowheads="1"/>
              </p:cNvSpPr>
              <p:nvPr/>
            </p:nvSpPr>
            <p:spPr bwMode="auto">
              <a:xfrm>
                <a:off x="7472746" y="551737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Calibri" charset="0"/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/>
          <p:nvPr/>
        </p:nvCxnSpPr>
        <p:spPr>
          <a:xfrm rot="10800000" flipV="1">
            <a:off x="2027238" y="4741863"/>
            <a:ext cx="5119687" cy="94615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589" idx="2"/>
          </p:cNvCxnSpPr>
          <p:nvPr/>
        </p:nvCxnSpPr>
        <p:spPr>
          <a:xfrm rot="5400000">
            <a:off x="4139407" y="4318794"/>
            <a:ext cx="946150" cy="1792287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588" idx="2"/>
          </p:cNvCxnSpPr>
          <p:nvPr/>
        </p:nvCxnSpPr>
        <p:spPr>
          <a:xfrm rot="16200000" flipH="1">
            <a:off x="4150519" y="4329907"/>
            <a:ext cx="946150" cy="177006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587" idx="2"/>
          </p:cNvCxnSpPr>
          <p:nvPr/>
        </p:nvCxnSpPr>
        <p:spPr>
          <a:xfrm rot="16200000" flipH="1">
            <a:off x="4083844" y="2624932"/>
            <a:ext cx="946150" cy="518001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Formatting and Style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Check the grading  lab marksheet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altLang="en-US" sz="1200">
                <a:solidFill>
                  <a:srgbClr val="898989"/>
                </a:solidFill>
              </a:rPr>
              <a:t>Chapter 2 — Instructions: Language of the Computer — </a:t>
            </a:r>
            <a:fld id="{5D64823F-43EF-E248-BAC6-E4DFF0D28D29}" type="slidenum">
              <a:rPr lang="en-AU" altLang="en-US" sz="1200">
                <a:solidFill>
                  <a:srgbClr val="898989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AU" altLang="en-US" sz="1200">
              <a:solidFill>
                <a:srgbClr val="898989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Assembler Syntax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076325" y="1989138"/>
            <a:ext cx="7021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comments</a:t>
            </a:r>
            <a:r>
              <a:rPr lang="en-US" altLang="en-US" sz="1800"/>
              <a:t> begin with a sharp sign (#) and run to the end of the line.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81163" y="3925888"/>
            <a:ext cx="4403725" cy="289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                  .data</a:t>
            </a:r>
          </a:p>
          <a:p>
            <a:pPr eaLnBrk="1" hangingPunct="1"/>
            <a:r>
              <a:rPr lang="en-US" altLang="en-US" sz="1400"/>
              <a:t>item:          .word 1</a:t>
            </a:r>
          </a:p>
          <a:p>
            <a:pPr eaLnBrk="1" hangingPunct="1"/>
            <a:r>
              <a:rPr lang="en-US" altLang="en-US" sz="1400"/>
              <a:t>                  .text</a:t>
            </a:r>
          </a:p>
          <a:p>
            <a:pPr eaLnBrk="1" hangingPunct="1"/>
            <a:r>
              <a:rPr lang="en-US" altLang="en-US" sz="1400"/>
              <a:t>                  .globl           main</a:t>
            </a:r>
          </a:p>
          <a:p>
            <a:pPr eaLnBrk="1" hangingPunct="1"/>
            <a:r>
              <a:rPr lang="en-US" altLang="en-US" sz="1400"/>
              <a:t>main: lw     $s3, item</a:t>
            </a:r>
          </a:p>
          <a:p>
            <a:pPr eaLnBrk="1" hangingPunct="1"/>
            <a:r>
              <a:rPr lang="en-US" altLang="en-US" sz="1400"/>
              <a:t>Loop:	add	$t1, $s3, $s3       #  $t1 </a:t>
            </a:r>
            <a:r>
              <a:rPr lang="en-US" altLang="en-US" sz="1400">
                <a:sym typeface="Symbol" charset="2"/>
              </a:rPr>
              <a:t>←</a:t>
            </a:r>
            <a:r>
              <a:rPr lang="en-US" altLang="en-US" sz="1400"/>
              <a:t> 2 * i</a:t>
            </a:r>
          </a:p>
          <a:p>
            <a:pPr eaLnBrk="1" hangingPunct="1"/>
            <a:r>
              <a:rPr lang="en-US" altLang="en-US" sz="1400"/>
              <a:t>	add 	$t1, $t1, $t1	#  $t1 </a:t>
            </a:r>
            <a:r>
              <a:rPr lang="en-US" altLang="en-US" sz="1400">
                <a:sym typeface="Symbol" charset="2"/>
              </a:rPr>
              <a:t>←</a:t>
            </a:r>
            <a:r>
              <a:rPr lang="en-US" altLang="en-US" sz="1400"/>
              <a:t> 4 * i</a:t>
            </a:r>
          </a:p>
          <a:p>
            <a:pPr eaLnBrk="1" hangingPunct="1"/>
            <a:r>
              <a:rPr lang="en-US" altLang="en-US" sz="1400"/>
              <a:t>	add	$t1, $t1, $s6	#  $t1 </a:t>
            </a:r>
            <a:r>
              <a:rPr lang="en-US" altLang="en-US" sz="1400">
                <a:sym typeface="Symbol" charset="2"/>
              </a:rPr>
              <a:t>←</a:t>
            </a:r>
            <a:r>
              <a:rPr lang="en-US" altLang="en-US" sz="1400"/>
              <a:t> Addr(save[i])</a:t>
            </a:r>
          </a:p>
          <a:p>
            <a:pPr eaLnBrk="1" hangingPunct="1"/>
            <a:r>
              <a:rPr lang="en-US" altLang="en-US" sz="1400"/>
              <a:t>	lw	$t0, 0($t1)		#  $t0 </a:t>
            </a:r>
            <a:r>
              <a:rPr lang="en-US" altLang="en-US" sz="1400">
                <a:sym typeface="Symbol" charset="2"/>
              </a:rPr>
              <a:t>← MEM[save[i]]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	bne	$t0, $s5, Exit	#  if save[I] ≠ k goto Exit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	add	$s3, $s3, $s4	#  i ← i + j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	j	Loop		         # goto Loop</a:t>
            </a:r>
            <a:endParaRPr lang="en-US" altLang="en-US" sz="1400">
              <a:solidFill>
                <a:srgbClr val="FF0000"/>
              </a:solidFill>
              <a:sym typeface="Symbol" charset="2"/>
            </a:endParaRPr>
          </a:p>
          <a:p>
            <a:pPr eaLnBrk="1" hangingPunct="1"/>
            <a:r>
              <a:rPr lang="en-US" altLang="en-US" sz="1400">
                <a:sym typeface="Symbol" charset="2"/>
              </a:rPr>
              <a:t>Exit:</a:t>
            </a:r>
          </a:p>
        </p:txBody>
      </p:sp>
      <p:sp>
        <p:nvSpPr>
          <p:cNvPr id="531461" name="Oval 5"/>
          <p:cNvSpPr>
            <a:spLocks noChangeArrowheads="1"/>
          </p:cNvSpPr>
          <p:nvPr/>
        </p:nvSpPr>
        <p:spPr bwMode="auto">
          <a:xfrm>
            <a:off x="3598863" y="4813300"/>
            <a:ext cx="2705100" cy="1955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31462" name="Text Box 6"/>
          <p:cNvSpPr txBox="1">
            <a:spLocks noChangeArrowheads="1"/>
          </p:cNvSpPr>
          <p:nvPr/>
        </p:nvSpPr>
        <p:spPr bwMode="auto">
          <a:xfrm>
            <a:off x="1076325" y="2438400"/>
            <a:ext cx="6943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identifiers</a:t>
            </a:r>
            <a:r>
              <a:rPr lang="en-US" altLang="en-US" sz="1800"/>
              <a:t> are alphanumeric sequences, underbars (_), and dots (.)</a:t>
            </a:r>
          </a:p>
          <a:p>
            <a:pPr eaLnBrk="1" hangingPunct="1"/>
            <a:r>
              <a:rPr lang="en-US" altLang="en-US" sz="1800"/>
              <a:t>                 that do not begin with a number.</a:t>
            </a:r>
          </a:p>
        </p:txBody>
      </p:sp>
      <p:sp>
        <p:nvSpPr>
          <p:cNvPr id="531463" name="Oval 7"/>
          <p:cNvSpPr>
            <a:spLocks noChangeArrowheads="1"/>
          </p:cNvSpPr>
          <p:nvPr/>
        </p:nvSpPr>
        <p:spPr bwMode="auto">
          <a:xfrm>
            <a:off x="1511300" y="4089400"/>
            <a:ext cx="901700" cy="27559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1076325" y="3162300"/>
            <a:ext cx="6919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labels</a:t>
            </a:r>
            <a:r>
              <a:rPr lang="en-US" altLang="en-US" sz="1800"/>
              <a:t> are identifiers placed at the beginning of a line, and followed</a:t>
            </a:r>
          </a:p>
          <a:p>
            <a:pPr eaLnBrk="1" hangingPunct="1"/>
            <a:r>
              <a:rPr lang="en-US" altLang="en-US" sz="1800"/>
              <a:t>           by a colon.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92388" y="4625975"/>
            <a:ext cx="1624012" cy="1946275"/>
            <a:chOff x="1633" y="2914"/>
            <a:chExt cx="1023" cy="1226"/>
          </a:xfrm>
        </p:grpSpPr>
        <p:sp>
          <p:nvSpPr>
            <p:cNvPr id="25611" name="Oval 10"/>
            <p:cNvSpPr>
              <a:spLocks noChangeArrowheads="1"/>
            </p:cNvSpPr>
            <p:nvPr/>
          </p:nvSpPr>
          <p:spPr bwMode="auto">
            <a:xfrm>
              <a:off x="2192" y="2914"/>
              <a:ext cx="464" cy="1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2" name="Oval 11"/>
            <p:cNvSpPr>
              <a:spLocks noChangeArrowheads="1"/>
            </p:cNvSpPr>
            <p:nvPr/>
          </p:nvSpPr>
          <p:spPr bwMode="auto">
            <a:xfrm>
              <a:off x="2118" y="3729"/>
              <a:ext cx="280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3" name="Oval 12"/>
            <p:cNvSpPr>
              <a:spLocks noChangeArrowheads="1"/>
            </p:cNvSpPr>
            <p:nvPr/>
          </p:nvSpPr>
          <p:spPr bwMode="auto">
            <a:xfrm>
              <a:off x="1633" y="4004"/>
              <a:ext cx="392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25610" name="Text Box 13"/>
          <p:cNvSpPr txBox="1">
            <a:spLocks noChangeArrowheads="1"/>
          </p:cNvSpPr>
          <p:nvPr/>
        </p:nvSpPr>
        <p:spPr bwMode="auto">
          <a:xfrm>
            <a:off x="7083425" y="6491288"/>
            <a:ext cx="145415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P-H. p. B-10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autoUpdateAnimBg="0"/>
      <p:bldP spid="531461" grpId="0" animBg="1"/>
      <p:bldP spid="531462" grpId="0" autoUpdateAnimBg="0"/>
      <p:bldP spid="531463" grpId="0" animBg="1"/>
      <p:bldP spid="5314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altLang="en-US" sz="1200">
                <a:solidFill>
                  <a:srgbClr val="898989"/>
                </a:solidFill>
              </a:rPr>
              <a:t>Chapter 2 — Instructions: Language of the Computer — </a:t>
            </a:r>
            <a:fld id="{02A1E3B6-339A-F846-A4FF-8F9F67DFC97C}" type="slidenum">
              <a:rPr lang="en-AU" altLang="en-US" sz="1200">
                <a:solidFill>
                  <a:srgbClr val="898989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AU" altLang="en-US" sz="1200">
              <a:solidFill>
                <a:srgbClr val="898989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Assembler Directives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681163" y="3908425"/>
            <a:ext cx="4403725" cy="289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                  .data</a:t>
            </a:r>
          </a:p>
          <a:p>
            <a:pPr eaLnBrk="1" hangingPunct="1"/>
            <a:r>
              <a:rPr lang="en-US" altLang="en-US" sz="1400"/>
              <a:t>item:          .word 1</a:t>
            </a:r>
          </a:p>
          <a:p>
            <a:pPr eaLnBrk="1" hangingPunct="1"/>
            <a:r>
              <a:rPr lang="en-US" altLang="en-US" sz="1400"/>
              <a:t>                  .text</a:t>
            </a:r>
          </a:p>
          <a:p>
            <a:pPr eaLnBrk="1" hangingPunct="1"/>
            <a:r>
              <a:rPr lang="en-US" altLang="en-US" sz="1400"/>
              <a:t>                  .globl           main</a:t>
            </a:r>
          </a:p>
          <a:p>
            <a:pPr eaLnBrk="1" hangingPunct="1"/>
            <a:r>
              <a:rPr lang="en-US" altLang="en-US" sz="1400"/>
              <a:t>main: lw     $s3, item</a:t>
            </a:r>
          </a:p>
          <a:p>
            <a:pPr eaLnBrk="1" hangingPunct="1"/>
            <a:r>
              <a:rPr lang="en-US" altLang="en-US" sz="1400"/>
              <a:t>Loop:	add	$t1, $s3, $s3	#  $t1 </a:t>
            </a:r>
            <a:r>
              <a:rPr lang="en-US" altLang="en-US" sz="1400">
                <a:sym typeface="Symbol" charset="2"/>
              </a:rPr>
              <a:t>←</a:t>
            </a:r>
            <a:r>
              <a:rPr lang="en-US" altLang="en-US" sz="1400"/>
              <a:t> 2 * i</a:t>
            </a:r>
          </a:p>
          <a:p>
            <a:pPr eaLnBrk="1" hangingPunct="1"/>
            <a:r>
              <a:rPr lang="en-US" altLang="en-US" sz="1400"/>
              <a:t>	add 	$t1, $t1, $t1	#  $t1 </a:t>
            </a:r>
            <a:r>
              <a:rPr lang="en-US" altLang="en-US" sz="1400">
                <a:sym typeface="Symbol" charset="2"/>
              </a:rPr>
              <a:t>←</a:t>
            </a:r>
            <a:r>
              <a:rPr lang="en-US" altLang="en-US" sz="1400"/>
              <a:t> 4 * i</a:t>
            </a:r>
          </a:p>
          <a:p>
            <a:pPr eaLnBrk="1" hangingPunct="1"/>
            <a:r>
              <a:rPr lang="en-US" altLang="en-US" sz="1400"/>
              <a:t>	add	$t1, $t1, $s6	#  $t1 </a:t>
            </a:r>
            <a:r>
              <a:rPr lang="en-US" altLang="en-US" sz="1400">
                <a:sym typeface="Symbol" charset="2"/>
              </a:rPr>
              <a:t>←</a:t>
            </a:r>
            <a:r>
              <a:rPr lang="en-US" altLang="en-US" sz="1400"/>
              <a:t> Addr(save[i])</a:t>
            </a:r>
          </a:p>
          <a:p>
            <a:pPr eaLnBrk="1" hangingPunct="1"/>
            <a:r>
              <a:rPr lang="en-US" altLang="en-US" sz="1400"/>
              <a:t>	lw	$t0, 0($t1)		#  $t0 </a:t>
            </a:r>
            <a:r>
              <a:rPr lang="en-US" altLang="en-US" sz="1400">
                <a:sym typeface="Symbol" charset="2"/>
              </a:rPr>
              <a:t>← MEM[save[i]]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	bne	$t0, $s5, Exit	#  if save[I] ≠ k goto Exit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	add	$s3, $s3, $s4	#  i ← i + j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	j	Loop		         # goto Loop</a:t>
            </a:r>
            <a:endParaRPr lang="en-US" altLang="en-US" sz="1400">
              <a:solidFill>
                <a:srgbClr val="FF0000"/>
              </a:solidFill>
              <a:sym typeface="Symbol" charset="2"/>
            </a:endParaRPr>
          </a:p>
          <a:p>
            <a:pPr eaLnBrk="1" hangingPunct="1"/>
            <a:r>
              <a:rPr lang="en-US" altLang="en-US" sz="1400">
                <a:sym typeface="Symbol" charset="2"/>
              </a:rPr>
              <a:t>Exit: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1377950" y="1597025"/>
            <a:ext cx="6435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.data         </a:t>
            </a:r>
            <a:r>
              <a:rPr lang="en-US" altLang="en-US" sz="1800"/>
              <a:t>identifies the beginning of the data segment </a:t>
            </a:r>
          </a:p>
          <a:p>
            <a:pPr eaLnBrk="1" hangingPunct="1"/>
            <a:r>
              <a:rPr lang="en-US" altLang="en-US" sz="1800"/>
              <a:t>             (in this example this segment contains a single word).</a:t>
            </a:r>
            <a:endParaRPr lang="en-US" altLang="en-US" sz="1400"/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1377950" y="2268538"/>
            <a:ext cx="5905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.word 1     </a:t>
            </a:r>
            <a:r>
              <a:rPr lang="en-US" altLang="en-US" sz="1800"/>
              <a:t>stores the decimal number 1 in 32-bits  (4 bytes)</a:t>
            </a:r>
          </a:p>
        </p:txBody>
      </p:sp>
      <p:sp>
        <p:nvSpPr>
          <p:cNvPr id="532486" name="Rectangle 6"/>
          <p:cNvSpPr>
            <a:spLocks noChangeArrowheads="1"/>
          </p:cNvSpPr>
          <p:nvPr/>
        </p:nvSpPr>
        <p:spPr bwMode="auto">
          <a:xfrm>
            <a:off x="1377950" y="2665413"/>
            <a:ext cx="6156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.text           </a:t>
            </a:r>
            <a:r>
              <a:rPr lang="en-US" altLang="en-US" sz="1800"/>
              <a:t>identifies the beginning of the text segment</a:t>
            </a:r>
          </a:p>
          <a:p>
            <a:pPr eaLnBrk="1" hangingPunct="1"/>
            <a:r>
              <a:rPr lang="en-US" altLang="en-US" sz="1800"/>
              <a:t>              (where the instructions of the program are stored).</a:t>
            </a:r>
            <a:endParaRPr lang="en-US" altLang="en-US" sz="1400"/>
          </a:p>
        </p:txBody>
      </p:sp>
      <p:sp>
        <p:nvSpPr>
          <p:cNvPr id="532487" name="Rectangle 7"/>
          <p:cNvSpPr>
            <a:spLocks noChangeArrowheads="1"/>
          </p:cNvSpPr>
          <p:nvPr/>
        </p:nvSpPr>
        <p:spPr bwMode="auto">
          <a:xfrm>
            <a:off x="1377950" y="3336925"/>
            <a:ext cx="6205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.globl           main     </a:t>
            </a:r>
            <a:r>
              <a:rPr lang="en-US" altLang="en-US" sz="1800"/>
              <a:t>declares the label </a:t>
            </a:r>
            <a:r>
              <a:rPr lang="en-US" altLang="en-US" sz="1400"/>
              <a:t>main</a:t>
            </a:r>
            <a:r>
              <a:rPr lang="en-US" altLang="en-US" sz="1800"/>
              <a:t> global </a:t>
            </a:r>
          </a:p>
          <a:p>
            <a:pPr eaLnBrk="1" hangingPunct="1"/>
            <a:r>
              <a:rPr lang="en-US" altLang="en-US" sz="1800"/>
              <a:t>                         (so that it can be accessed from other files).</a:t>
            </a: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autoUpdateAnimBg="0"/>
      <p:bldP spid="532485" grpId="0" autoUpdateAnimBg="0"/>
      <p:bldP spid="532486" grpId="0" autoUpdateAnimBg="0"/>
      <p:bldP spid="5324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altLang="en-US" sz="1200">
                <a:solidFill>
                  <a:srgbClr val="898989"/>
                </a:solidFill>
              </a:rPr>
              <a:t>Chapter 2 — Instructions: Language of the Computer — </a:t>
            </a:r>
            <a:fld id="{FEB6C516-7D84-6148-8207-0C6166363324}" type="slidenum">
              <a:rPr lang="en-AU" altLang="en-US" sz="1200">
                <a:solidFill>
                  <a:srgbClr val="898989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AU" altLang="en-US" sz="1200">
              <a:solidFill>
                <a:srgbClr val="898989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lab1-p1.s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066800" y="1905000"/>
            <a:ext cx="2174875" cy="3540125"/>
          </a:xfrm>
          <a:prstGeom prst="rect">
            <a:avLst/>
          </a:pr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ym typeface="Symbol" charset="2"/>
              </a:rPr>
              <a:t># What's going on here ?       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.text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main:   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li $a1, 5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la $t0, val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xor $t1, $t1, $t1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xor $t2, $t2, $t2</a:t>
            </a:r>
          </a:p>
          <a:p>
            <a:pPr eaLnBrk="1" hangingPunct="1"/>
            <a:endParaRPr lang="en-US" altLang="en-US" sz="1400">
              <a:sym typeface="Symbol" charset="2"/>
            </a:endParaRPr>
          </a:p>
          <a:p>
            <a:pPr eaLnBrk="1" hangingPunct="1"/>
            <a:r>
              <a:rPr lang="en-US" altLang="en-US" sz="1400">
                <a:sym typeface="Symbol" charset="2"/>
              </a:rPr>
              <a:t>loop:   sub $t3, $a1, $t2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blez $t3, exit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lw $t4, 0($t0)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add $t1, $t1, $t4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add $t2, $t2, 1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addu $t0, $t0, 4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j loop</a:t>
            </a:r>
          </a:p>
          <a:p>
            <a:pPr eaLnBrk="1" hangingPunct="1"/>
            <a:endParaRPr lang="en-US" altLang="en-US" sz="1400">
              <a:sym typeface="Symbol" charset="2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038600" y="1143000"/>
            <a:ext cx="2562225" cy="50482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>
                <a:sym typeface="Symbol" charset="2"/>
              </a:rPr>
              <a:t>exit:   div $t5, $t1, $a1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li $v0, 4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la $a0, outputMsg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syscall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li $v0, 1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add $a0, $0, $t5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syscall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li $v0, 4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la $a0, newln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syscall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jr $ra</a:t>
            </a:r>
          </a:p>
          <a:p>
            <a:pPr eaLnBrk="1" hangingPunct="1"/>
            <a:endParaRPr lang="en-US" altLang="en-US" sz="1400">
              <a:sym typeface="Symbol" charset="2"/>
            </a:endParaRPr>
          </a:p>
          <a:p>
            <a:pPr eaLnBrk="1" hangingPunct="1"/>
            <a:r>
              <a:rPr lang="en-US" altLang="en-US" sz="1400">
                <a:sym typeface="Symbol" charset="2"/>
              </a:rPr>
              <a:t>        .data</a:t>
            </a:r>
          </a:p>
          <a:p>
            <a:pPr eaLnBrk="1" hangingPunct="1"/>
            <a:endParaRPr lang="en-US" altLang="en-US" sz="1400">
              <a:sym typeface="Symbol" charset="2"/>
            </a:endParaRPr>
          </a:p>
          <a:p>
            <a:pPr eaLnBrk="1" hangingPunct="1"/>
            <a:r>
              <a:rPr lang="en-US" altLang="en-US" sz="1400">
                <a:sym typeface="Symbol" charset="2"/>
              </a:rPr>
              <a:t>val:    .word 12, 34, 56, 78, 90 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 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outputMsg: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.asciiz "\n Result = "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newln:</a:t>
            </a:r>
          </a:p>
          <a:p>
            <a:pPr eaLnBrk="1" hangingPunct="1"/>
            <a:r>
              <a:rPr lang="en-US" altLang="en-US" sz="1400">
                <a:sym typeface="Symbol" charset="2"/>
              </a:rPr>
              <a:t>        .asciiz "\n\n"</a:t>
            </a:r>
          </a:p>
          <a:p>
            <a:pPr eaLnBrk="1" hangingPunct="1"/>
            <a:endParaRPr lang="en-US" altLang="en-US" sz="1400">
              <a:sym typeface="Symbol" charset="2"/>
            </a:endParaRPr>
          </a:p>
          <a:p>
            <a:pPr eaLnBrk="1" hangingPunct="1"/>
            <a:endParaRPr lang="en-US" altLang="en-US" sz="1400">
              <a:sym typeface="Symbol" charset="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419600" y="1828800"/>
            <a:ext cx="4724400" cy="2890838"/>
            <a:chOff x="4419600" y="1828800"/>
            <a:chExt cx="4724400" cy="2890123"/>
          </a:xfrm>
        </p:grpSpPr>
        <p:sp>
          <p:nvSpPr>
            <p:cNvPr id="29708" name="Oval 10"/>
            <p:cNvSpPr>
              <a:spLocks noChangeArrowheads="1"/>
            </p:cNvSpPr>
            <p:nvPr/>
          </p:nvSpPr>
          <p:spPr bwMode="auto">
            <a:xfrm>
              <a:off x="4419600" y="1828800"/>
              <a:ext cx="736600" cy="254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9" name="TextBox 13"/>
            <p:cNvSpPr txBox="1">
              <a:spLocks noChangeArrowheads="1"/>
            </p:cNvSpPr>
            <p:nvPr/>
          </p:nvSpPr>
          <p:spPr bwMode="auto">
            <a:xfrm>
              <a:off x="6714128" y="2133600"/>
              <a:ext cx="2429872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OS-style call to obtain</a:t>
              </a:r>
            </a:p>
            <a:p>
              <a:pPr eaLnBrk="1" hangingPunct="1"/>
              <a:r>
                <a:rPr lang="en-US" altLang="en-US" sz="1800"/>
                <a:t>services from SPIM:</a:t>
              </a:r>
            </a:p>
            <a:p>
              <a:pPr eaLnBrk="1" hangingPunct="1"/>
              <a:r>
                <a:rPr lang="en-US" altLang="en-US" sz="1800"/>
                <a:t>$a0-$a3: arguments</a:t>
              </a:r>
            </a:p>
            <a:p>
              <a:pPr eaLnBrk="1" hangingPunct="1"/>
              <a:r>
                <a:rPr lang="en-US" altLang="en-US" sz="1800"/>
                <a:t>$v0: system call code</a:t>
              </a:r>
            </a:p>
            <a:p>
              <a:pPr eaLnBrk="1" hangingPunct="1"/>
              <a:r>
                <a:rPr lang="en-US" altLang="en-US" sz="1800"/>
                <a:t>        before the call;</a:t>
              </a:r>
            </a:p>
            <a:p>
              <a:pPr eaLnBrk="1" hangingPunct="1"/>
              <a:r>
                <a:rPr lang="en-US" altLang="en-US" sz="1800"/>
                <a:t>        return value</a:t>
              </a:r>
            </a:p>
            <a:p>
              <a:pPr eaLnBrk="1" hangingPunct="1"/>
              <a:r>
                <a:rPr lang="en-US" altLang="en-US" sz="1800"/>
                <a:t>        after the call.</a:t>
              </a:r>
            </a:p>
            <a:p>
              <a:pPr eaLnBrk="1" hangingPunct="1"/>
              <a:r>
                <a:rPr lang="en-US" altLang="en-US" sz="1800"/>
                <a:t>(see page A-43).</a:t>
              </a:r>
            </a:p>
            <a:p>
              <a:pPr eaLnBrk="1" hangingPunct="1"/>
              <a:endParaRPr lang="en-US" altLang="en-US" sz="1800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85800" y="981075"/>
            <a:ext cx="2867025" cy="1838325"/>
            <a:chOff x="685800" y="981670"/>
            <a:chExt cx="2866402" cy="1837730"/>
          </a:xfrm>
        </p:grpSpPr>
        <p:sp>
          <p:nvSpPr>
            <p:cNvPr id="29706" name="Oval 11"/>
            <p:cNvSpPr>
              <a:spLocks noChangeArrowheads="1"/>
            </p:cNvSpPr>
            <p:nvPr/>
          </p:nvSpPr>
          <p:spPr bwMode="auto">
            <a:xfrm>
              <a:off x="1371600" y="2590800"/>
              <a:ext cx="1219200" cy="228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7" name="TextBox 14"/>
            <p:cNvSpPr txBox="1">
              <a:spLocks noChangeArrowheads="1"/>
            </p:cNvSpPr>
            <p:nvPr/>
          </p:nvSpPr>
          <p:spPr bwMode="auto">
            <a:xfrm>
              <a:off x="685800" y="981670"/>
              <a:ext cx="286640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pseudo instruction that</a:t>
              </a:r>
            </a:p>
            <a:p>
              <a:pPr eaLnBrk="1" hangingPunct="1"/>
              <a:r>
                <a:rPr lang="en-US" altLang="en-US" sz="1800"/>
                <a:t>loads the immediate value</a:t>
              </a:r>
            </a:p>
            <a:p>
              <a:pPr eaLnBrk="1" hangingPunct="1"/>
              <a:r>
                <a:rPr lang="en-US" altLang="en-US" sz="1800"/>
                <a:t>in the register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09600" y="2819400"/>
            <a:ext cx="2917825" cy="3514725"/>
            <a:chOff x="609600" y="2819400"/>
            <a:chExt cx="2917686" cy="3514130"/>
          </a:xfrm>
        </p:grpSpPr>
        <p:sp>
          <p:nvSpPr>
            <p:cNvPr id="29704" name="Oval 15"/>
            <p:cNvSpPr>
              <a:spLocks noChangeArrowheads="1"/>
            </p:cNvSpPr>
            <p:nvPr/>
          </p:nvSpPr>
          <p:spPr bwMode="auto">
            <a:xfrm>
              <a:off x="1371600" y="2819400"/>
              <a:ext cx="1219200" cy="228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5" name="TextBox 16"/>
            <p:cNvSpPr txBox="1">
              <a:spLocks noChangeArrowheads="1"/>
            </p:cNvSpPr>
            <p:nvPr/>
          </p:nvSpPr>
          <p:spPr bwMode="auto">
            <a:xfrm>
              <a:off x="609600" y="5410200"/>
              <a:ext cx="291768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pseudo instruction that</a:t>
              </a:r>
            </a:p>
            <a:p>
              <a:pPr eaLnBrk="1" hangingPunct="1"/>
              <a:r>
                <a:rPr lang="en-US" altLang="en-US" sz="1800"/>
                <a:t>loads the address of</a:t>
              </a:r>
            </a:p>
            <a:p>
              <a:pPr eaLnBrk="1" hangingPunct="1"/>
              <a:r>
                <a:rPr lang="en-US" altLang="en-US" sz="1800"/>
                <a:t>specified label into register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Files to Submit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three files to submit:</a:t>
            </a:r>
          </a:p>
          <a:p>
            <a:pPr lvl="1"/>
            <a:r>
              <a:rPr lang="en-US" altLang="en-US"/>
              <a:t>lab1.txt</a:t>
            </a:r>
          </a:p>
          <a:p>
            <a:pPr lvl="1"/>
            <a:r>
              <a:rPr lang="en-US" altLang="en-US"/>
              <a:t>lab1.s</a:t>
            </a:r>
          </a:p>
          <a:p>
            <a:pPr lvl="1"/>
            <a:r>
              <a:rPr lang="en-US" altLang="en-US"/>
              <a:t>bugs.txt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Intro to 229 Labs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229, a </a:t>
            </a:r>
            <a:r>
              <a:rPr lang="ja-JP" altLang="en-US"/>
              <a:t>“</a:t>
            </a:r>
            <a:r>
              <a:rPr lang="en-US" altLang="ja-JP"/>
              <a:t>lab</a:t>
            </a:r>
            <a:r>
              <a:rPr lang="ja-JP" altLang="en-US"/>
              <a:t>”</a:t>
            </a:r>
            <a:r>
              <a:rPr lang="en-US" altLang="ja-JP"/>
              <a:t> is a programming assignment:</a:t>
            </a:r>
          </a:p>
          <a:p>
            <a:pPr lvl="2" eaLnBrk="1" hangingPunct="1"/>
            <a:r>
              <a:rPr lang="en-US" altLang="en-US"/>
              <a:t>A lab requires many more hours of work than the time allocated for lab sessions.</a:t>
            </a:r>
          </a:p>
          <a:p>
            <a:pPr lvl="2" eaLnBrk="1" hangingPunct="1"/>
            <a:r>
              <a:rPr lang="en-US" altLang="en-US"/>
              <a:t>Lab sessions are </a:t>
            </a:r>
            <a:r>
              <a:rPr lang="ja-JP" altLang="en-US"/>
              <a:t>“</a:t>
            </a:r>
            <a:r>
              <a:rPr lang="en-US" altLang="ja-JP"/>
              <a:t>consulting hours</a:t>
            </a:r>
            <a:r>
              <a:rPr lang="ja-JP" altLang="en-US"/>
              <a:t>”</a:t>
            </a:r>
            <a:r>
              <a:rPr lang="en-US" altLang="ja-JP"/>
              <a:t> when TAs are available to answer questions and to help.</a:t>
            </a:r>
          </a:p>
          <a:p>
            <a:pPr lvl="2" eaLnBrk="1" hangingPunct="1"/>
            <a:r>
              <a:rPr lang="en-US" altLang="en-US"/>
              <a:t>Reading/work prior to the lab date/time is essential.</a:t>
            </a:r>
          </a:p>
          <a:p>
            <a:pPr lvl="2" eaLnBrk="1" hangingPunct="1"/>
            <a:r>
              <a:rPr lang="en-US" altLang="en-US"/>
              <a:t>The lab assignments will be progressively more difficult, and will require more time as the term advances.</a:t>
            </a:r>
          </a:p>
          <a:p>
            <a:pPr eaLnBrk="1" hangingPunct="1"/>
            <a:r>
              <a:rPr lang="en-US" altLang="en-US"/>
              <a:t>A CMPUT 229 lab is not a </a:t>
            </a:r>
            <a:r>
              <a:rPr lang="ja-JP" altLang="en-US"/>
              <a:t>“</a:t>
            </a:r>
            <a:r>
              <a:rPr lang="en-US" altLang="ja-JP"/>
              <a:t>lab</a:t>
            </a:r>
            <a:r>
              <a:rPr lang="ja-JP" altLang="en-US"/>
              <a:t>”</a:t>
            </a:r>
            <a:r>
              <a:rPr lang="en-US" altLang="ja-JP"/>
              <a:t> in the sense of a chemistry lab. 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#1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 Appendix titled "Assemblers, Linkers, and the SPIM Simulator" (specially section 9):</a:t>
            </a:r>
          </a:p>
          <a:p>
            <a:pPr lvl="1" eaLnBrk="1" hangingPunct="1"/>
            <a:r>
              <a:rPr lang="en-US" altLang="en-US"/>
              <a:t>In the 4</a:t>
            </a:r>
            <a:r>
              <a:rPr lang="en-US" altLang="en-US" baseline="30000"/>
              <a:t>th</a:t>
            </a:r>
            <a:r>
              <a:rPr lang="en-US" altLang="en-US"/>
              <a:t> edition of the book, this is appendix B</a:t>
            </a:r>
          </a:p>
          <a:p>
            <a:pPr lvl="1" eaLnBrk="1" hangingPunct="1"/>
            <a:r>
              <a:rPr lang="en-US" altLang="en-US"/>
              <a:t>In the 5</a:t>
            </a:r>
            <a:r>
              <a:rPr lang="en-US" altLang="en-US" baseline="30000"/>
              <a:t>th</a:t>
            </a:r>
            <a:r>
              <a:rPr lang="en-US" altLang="en-US"/>
              <a:t> edition of the book, this is appendix A</a:t>
            </a:r>
          </a:p>
          <a:p>
            <a:pPr eaLnBrk="1" hangingPunct="1"/>
            <a:r>
              <a:rPr lang="en-US" altLang="en-US"/>
              <a:t>Read the SPIM tutorial in the Tutorials section of the CD that comes with the 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#2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/>
              <a:t>Self-guided tutorial-style introduction to usage of XSPIM.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0375" y="3462338"/>
            <a:ext cx="8229600" cy="3154362"/>
            <a:chOff x="461154" y="3462118"/>
            <a:chExt cx="8229600" cy="3154363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461154" y="3462118"/>
              <a:ext cx="8229600" cy="11430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4400" dirty="0">
                  <a:latin typeface="+mj-lt"/>
                  <a:ea typeface="+mj-ea"/>
                  <a:cs typeface="+mj-cs"/>
                </a:rPr>
                <a:t>Part #3</a:t>
              </a:r>
            </a:p>
          </p:txBody>
        </p:sp>
        <p:sp>
          <p:nvSpPr>
            <p:cNvPr id="17413" name="Content Placeholder 2"/>
            <p:cNvSpPr txBox="1">
              <a:spLocks/>
            </p:cNvSpPr>
            <p:nvPr/>
          </p:nvSpPr>
          <p:spPr bwMode="auto">
            <a:xfrm>
              <a:off x="461154" y="4787681"/>
              <a:ext cx="82296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charset="0"/>
                <a:buChar char="•"/>
              </a:pPr>
              <a:r>
                <a:rPr lang="en-US" altLang="en-US" sz="3200">
                  <a:latin typeface="Calibri" charset="0"/>
                </a:rPr>
                <a:t>Simple exercise to illustrate use of SPIM.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#4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 data storage in memory.</a:t>
            </a:r>
          </a:p>
          <a:p>
            <a:pPr eaLnBrk="1" hangingPunct="1"/>
            <a:r>
              <a:rPr lang="en-US" altLang="en-US"/>
              <a:t>Question #7: Understand little/big endianess and conversion to/from ASCII.</a:t>
            </a:r>
          </a:p>
          <a:p>
            <a:pPr eaLnBrk="1" hangingPunct="1"/>
            <a:r>
              <a:rPr lang="en-US" altLang="en-US"/>
              <a:t>Question #10: Understand 2-complement integers</a:t>
            </a:r>
          </a:p>
          <a:p>
            <a:pPr eaLnBrk="1" hangingPunct="1"/>
            <a:r>
              <a:rPr lang="en-US" altLang="en-US"/>
              <a:t>Question 11: Assembly directives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Part #5: Find bugs in lab1-broken.s</a:t>
            </a:r>
          </a:p>
        </p:txBody>
      </p:sp>
      <p:sp>
        <p:nvSpPr>
          <p:cNvPr id="19458" name="TextBox 4"/>
          <p:cNvSpPr txBox="1">
            <a:spLocks noChangeArrowheads="1"/>
          </p:cNvSpPr>
          <p:nvPr/>
        </p:nvSpPr>
        <p:spPr bwMode="auto">
          <a:xfrm>
            <a:off x="387350" y="1385888"/>
            <a:ext cx="71612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latin typeface="Calibri" charset="0"/>
              </a:rPr>
              <a:t>The program lab1-broken.s was written to </a:t>
            </a:r>
          </a:p>
          <a:p>
            <a:pPr eaLnBrk="1" hangingPunct="1"/>
            <a:r>
              <a:rPr lang="en-US" altLang="en-US" sz="3200">
                <a:latin typeface="Calibri" charset="0"/>
              </a:rPr>
              <a:t>replace characters in a string.</a:t>
            </a: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671513" y="4833938"/>
            <a:ext cx="79629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latin typeface="Calibri" charset="0"/>
              </a:rPr>
              <a:t>But lab1-broken.s is not working as it should.</a:t>
            </a:r>
          </a:p>
          <a:p>
            <a:pPr eaLnBrk="1" hangingPunct="1"/>
            <a:r>
              <a:rPr lang="en-US" altLang="en-US" sz="3200">
                <a:latin typeface="Calibri" charset="0"/>
              </a:rPr>
              <a:t>Your job is to read and understand the program and to report what are the errors in this program.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457200" y="2614613"/>
            <a:ext cx="64563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>
                <a:latin typeface="Calibri" charset="0"/>
              </a:rPr>
              <a:t>It should convert</a:t>
            </a:r>
          </a:p>
          <a:p>
            <a:pPr eaLnBrk="1" hangingPunct="1"/>
            <a:r>
              <a:rPr lang="en-US" altLang="en-US" sz="3200">
                <a:latin typeface="Calibri" charset="0"/>
              </a:rPr>
              <a:t>   </a:t>
            </a:r>
            <a:r>
              <a:rPr lang="ja-JP" altLang="en-US" sz="3200">
                <a:latin typeface="Calibri" charset="0"/>
              </a:rPr>
              <a:t>“</a:t>
            </a:r>
            <a:r>
              <a:rPr lang="en-US" altLang="ja-JP" sz="3200">
                <a:latin typeface="Calibri" charset="0"/>
              </a:rPr>
              <a:t>Cmput 229 is the absolute bomb.</a:t>
            </a:r>
            <a:r>
              <a:rPr lang="ja-JP" altLang="en-US" sz="3200">
                <a:latin typeface="Calibri" charset="0"/>
              </a:rPr>
              <a:t>”</a:t>
            </a:r>
            <a:endParaRPr lang="en-US" altLang="ja-JP" sz="3200">
              <a:latin typeface="Calibri" charset="0"/>
            </a:endParaRPr>
          </a:p>
          <a:p>
            <a:pPr eaLnBrk="1" hangingPunct="1"/>
            <a:r>
              <a:rPr lang="en-US" altLang="en-US" sz="3200">
                <a:latin typeface="Calibri" charset="0"/>
              </a:rPr>
              <a:t>Into</a:t>
            </a:r>
          </a:p>
          <a:p>
            <a:pPr eaLnBrk="1" hangingPunct="1"/>
            <a:r>
              <a:rPr lang="en-US" altLang="en-US" sz="3200">
                <a:latin typeface="Calibri" charset="0"/>
              </a:rPr>
              <a:t>   </a:t>
            </a:r>
            <a:r>
              <a:rPr lang="ja-JP" altLang="en-US" sz="3200">
                <a:latin typeface="Calibri" charset="0"/>
              </a:rPr>
              <a:t>“</a:t>
            </a:r>
            <a:r>
              <a:rPr lang="en-US" altLang="ja-JP" sz="3200">
                <a:latin typeface="Calibri" charset="0"/>
              </a:rPr>
              <a:t>Cmput-229-is-the-absolute-bomb.</a:t>
            </a:r>
            <a:r>
              <a:rPr lang="ja-JP" altLang="en-US" sz="3200">
                <a:latin typeface="Calibri" charset="0"/>
              </a:rPr>
              <a:t>”</a:t>
            </a:r>
            <a:endParaRPr lang="en-US" altLang="en-US" sz="32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#5 submission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will describe the bugs in a text file called bugs.txt and submit this file.</a:t>
            </a:r>
          </a:p>
          <a:p>
            <a:pPr eaLnBrk="1" hangingPunct="1"/>
            <a:r>
              <a:rPr lang="en-US" altLang="en-US"/>
              <a:t>The solution for parts 1-5 are answers to the questions in the lab assignment.</a:t>
            </a:r>
          </a:p>
          <a:p>
            <a:pPr lvl="1" eaLnBrk="1" hangingPunct="1"/>
            <a:r>
              <a:rPr lang="en-US" altLang="en-US"/>
              <a:t>There is no specified format for these answers. Just use a reasonable formatting and provide clear and concise answers.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call table</a:t>
            </a:r>
          </a:p>
        </p:txBody>
      </p:sp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altLang="en-US" sz="1200">
                <a:solidFill>
                  <a:srgbClr val="898989"/>
                </a:solidFill>
              </a:rPr>
              <a:t>Chapter 2 — Instructions: Language of the Computer — </a:t>
            </a:r>
            <a:fld id="{B4A3C4E0-0B9B-6247-BE9F-75513EAF8BD4}" type="slidenum">
              <a:rPr lang="en-AU" altLang="en-US" sz="1200">
                <a:solidFill>
                  <a:srgbClr val="898989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AU" altLang="en-US" sz="1200">
              <a:solidFill>
                <a:srgbClr val="898989"/>
              </a:solidFill>
            </a:endParaRPr>
          </a:p>
        </p:txBody>
      </p:sp>
      <p:sp>
        <p:nvSpPr>
          <p:cNvPr id="21507" name="TextBox 8"/>
          <p:cNvSpPr txBox="1">
            <a:spLocks noChangeArrowheads="1"/>
          </p:cNvSpPr>
          <p:nvPr/>
        </p:nvSpPr>
        <p:spPr bwMode="auto">
          <a:xfrm>
            <a:off x="7265988" y="6096000"/>
            <a:ext cx="1506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P-H pp. A-44</a:t>
            </a:r>
          </a:p>
        </p:txBody>
      </p:sp>
      <p:pic>
        <p:nvPicPr>
          <p:cNvPr id="21508" name="Picture 4" descr="syscall-ta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87463"/>
            <a:ext cx="670560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#6: Write a Simple Program</a:t>
            </a:r>
          </a:p>
        </p:txBody>
      </p:sp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774700" y="1417638"/>
            <a:ext cx="6718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charset="0"/>
              </a:rPr>
              <a:t>Write a MIPS assembly language program to: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>
                <a:latin typeface="Calibri" charset="0"/>
              </a:rPr>
              <a:t> read an integer from the terminal;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>
                <a:latin typeface="Calibri" charset="0"/>
              </a:rPr>
              <a:t> invert the byte order of the integer;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800">
                <a:latin typeface="Calibri" charset="0"/>
              </a:rPr>
              <a:t> print out the new value of the integer.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23558</TotalTime>
  <Words>1019</Words>
  <Application>Microsoft Macintosh PowerPoint</Application>
  <PresentationFormat>On-screen Show (4:3)</PresentationFormat>
  <Paragraphs>189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ＭＳ Ｐゴシック</vt:lpstr>
      <vt:lpstr>Calibri</vt:lpstr>
      <vt:lpstr>Symbol</vt:lpstr>
      <vt:lpstr>Times New Roman</vt:lpstr>
      <vt:lpstr>Office Theme</vt:lpstr>
      <vt:lpstr>Introduction to Lab #1</vt:lpstr>
      <vt:lpstr>General Intro to 229 Labs</vt:lpstr>
      <vt:lpstr>Part #1</vt:lpstr>
      <vt:lpstr>Part #2</vt:lpstr>
      <vt:lpstr>Part #4</vt:lpstr>
      <vt:lpstr>Part #5: Find bugs in lab1-broken.s</vt:lpstr>
      <vt:lpstr>Part #5 submission</vt:lpstr>
      <vt:lpstr>System call table</vt:lpstr>
      <vt:lpstr>Part #6: Write a Simple Program</vt:lpstr>
      <vt:lpstr>Example #2</vt:lpstr>
      <vt:lpstr>Formatting and Style</vt:lpstr>
      <vt:lpstr>Assembler Syntax</vt:lpstr>
      <vt:lpstr>Assembler Directives</vt:lpstr>
      <vt:lpstr>File lab1-p1.s</vt:lpstr>
      <vt:lpstr>Files to Submit</vt:lpstr>
    </vt:vector>
  </TitlesOfParts>
  <Company>University of Alberta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Lab #1</dc:title>
  <dc:creator>Jose Nelson Amaral</dc:creator>
  <cp:lastModifiedBy>Karim Ali</cp:lastModifiedBy>
  <cp:revision>26</cp:revision>
  <dcterms:created xsi:type="dcterms:W3CDTF">2012-09-28T15:26:13Z</dcterms:created>
  <dcterms:modified xsi:type="dcterms:W3CDTF">2018-01-02T20:42:29Z</dcterms:modified>
</cp:coreProperties>
</file>