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9" r:id="rId4"/>
    <p:sldId id="257" r:id="rId5"/>
    <p:sldId id="260" r:id="rId6"/>
    <p:sldId id="259" r:id="rId7"/>
    <p:sldId id="261" r:id="rId8"/>
    <p:sldId id="262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F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384" y="184"/>
      </p:cViewPr>
      <p:guideLst>
        <p:guide orient="horz" pos="22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71926-A8CC-1C4F-BEF5-CE39BABE457C}" type="datetimeFigureOut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D00720-5CB3-E34C-9FCF-D92C42C66D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CB47BA5-FBB7-8F4F-BA9D-1167D2742D94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1AAA3-FAB1-704F-A877-AE8472D57D92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F7376-7E7F-6C49-8F86-87C964F30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9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7291F-FF2B-C54D-BA3A-50716E7AFC21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299AD-5EB6-FE46-B011-7BCDF5680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8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790B41-3E36-E84F-9CA9-42E1411BC064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46D4D-B545-594C-A85C-B1FD76F8D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5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E6434-8B7A-A741-B58D-23524735529C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A59BD-7835-474F-AD49-C3E259828F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5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7D339-E7B8-FE42-B9FD-F4F7C06CE263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14E11-C120-E448-86E5-CB37F711D9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8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55E92-C2AA-FB47-A984-E0A0309B988B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F6225-591A-7948-B6E8-D09EAADE0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5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8864F9-B3E1-1841-8454-A88343F14301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BE58-DB4C-C842-962C-63D037D82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F6AE8-3CB8-8745-8C9E-F184239722EB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40BE6-8F9B-0F4F-8F9A-1D7181F76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9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73193-25DE-574E-975A-BD95F3853268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21835-77A6-4743-B0C8-2D0627B58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55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4752F8-6AF3-4B44-92DC-21ED9F1887CE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F6A87-77C4-8B45-BD8D-049F37CE2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5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39A72-FA16-F84C-9E9F-3ED50CD7BAF5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C249D-A33A-DE41-B0E7-993874A79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6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442B500-C770-C643-BEA9-FC0AB407C4A8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FA7D128-1FDC-7845-B8A9-2978A8B90E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Introduction to Lab # 4: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Count-Down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898989"/>
                </a:solidFill>
                <a:ea typeface="ＭＳ Ｐゴシック" charset="-128"/>
              </a:rPr>
              <a:t>José Nelson Amaral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76"/>
          <p:cNvGrpSpPr>
            <a:grpSpLocks/>
          </p:cNvGrpSpPr>
          <p:nvPr/>
        </p:nvGrpSpPr>
        <p:grpSpPr bwMode="auto">
          <a:xfrm>
            <a:off x="6369050" y="2501900"/>
            <a:ext cx="2403475" cy="461963"/>
            <a:chOff x="4656484" y="2504049"/>
            <a:chExt cx="2403592" cy="461665"/>
          </a:xfrm>
        </p:grpSpPr>
        <p:sp>
          <p:nvSpPr>
            <p:cNvPr id="24596" name="TextBox 74"/>
            <p:cNvSpPr txBox="1">
              <a:spLocks noChangeArrowheads="1"/>
            </p:cNvSpPr>
            <p:nvPr/>
          </p:nvSpPr>
          <p:spPr bwMode="auto">
            <a:xfrm>
              <a:off x="46564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4597" name="TextBox 75"/>
            <p:cNvSpPr txBox="1">
              <a:spLocks noChangeArrowheads="1"/>
            </p:cNvSpPr>
            <p:nvPr/>
          </p:nvSpPr>
          <p:spPr bwMode="auto">
            <a:xfrm>
              <a:off x="51522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4598" name="TextBox 79"/>
            <p:cNvSpPr txBox="1">
              <a:spLocks noChangeArrowheads="1"/>
            </p:cNvSpPr>
            <p:nvPr/>
          </p:nvSpPr>
          <p:spPr bwMode="auto">
            <a:xfrm>
              <a:off x="5647976" y="2504049"/>
              <a:ext cx="42060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: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4599" name="TextBox 80"/>
            <p:cNvSpPr txBox="1">
              <a:spLocks noChangeArrowheads="1"/>
            </p:cNvSpPr>
            <p:nvPr/>
          </p:nvSpPr>
          <p:spPr bwMode="auto">
            <a:xfrm>
              <a:off x="60700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4600" name="TextBox 81"/>
            <p:cNvSpPr txBox="1">
              <a:spLocks noChangeArrowheads="1"/>
            </p:cNvSpPr>
            <p:nvPr/>
          </p:nvSpPr>
          <p:spPr bwMode="auto">
            <a:xfrm>
              <a:off x="65658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</p:grpSp>
      <p:grpSp>
        <p:nvGrpSpPr>
          <p:cNvPr id="24578" name="Group 73"/>
          <p:cNvGrpSpPr>
            <a:grpSpLocks/>
          </p:cNvGrpSpPr>
          <p:nvPr/>
        </p:nvGrpSpPr>
        <p:grpSpPr bwMode="auto">
          <a:xfrm>
            <a:off x="4659313" y="2503488"/>
            <a:ext cx="1709737" cy="461962"/>
            <a:chOff x="7061576" y="2504049"/>
            <a:chExt cx="1709290" cy="461665"/>
          </a:xfrm>
        </p:grpSpPr>
        <p:sp>
          <p:nvSpPr>
            <p:cNvPr id="24591" name="TextBox 82"/>
            <p:cNvSpPr txBox="1">
              <a:spLocks noChangeArrowheads="1"/>
            </p:cNvSpPr>
            <p:nvPr/>
          </p:nvSpPr>
          <p:spPr bwMode="auto">
            <a:xfrm>
              <a:off x="7061576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4592" name="TextBox 83"/>
            <p:cNvSpPr txBox="1">
              <a:spLocks noChangeArrowheads="1"/>
            </p:cNvSpPr>
            <p:nvPr/>
          </p:nvSpPr>
          <p:spPr bwMode="auto">
            <a:xfrm>
              <a:off x="7403734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4593" name="TextBox 88"/>
            <p:cNvSpPr txBox="1">
              <a:spLocks noChangeArrowheads="1"/>
            </p:cNvSpPr>
            <p:nvPr/>
          </p:nvSpPr>
          <p:spPr bwMode="auto">
            <a:xfrm>
              <a:off x="7745892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4594" name="TextBox 89"/>
            <p:cNvSpPr txBox="1">
              <a:spLocks noChangeArrowheads="1"/>
            </p:cNvSpPr>
            <p:nvPr/>
          </p:nvSpPr>
          <p:spPr bwMode="auto">
            <a:xfrm>
              <a:off x="8088050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4595" name="TextBox 90"/>
            <p:cNvSpPr txBox="1">
              <a:spLocks noChangeArrowheads="1"/>
            </p:cNvSpPr>
            <p:nvPr/>
          </p:nvSpPr>
          <p:spPr bwMode="auto">
            <a:xfrm>
              <a:off x="8430208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</p:grpSp>
      <p:sp>
        <p:nvSpPr>
          <p:cNvPr id="24579" name="TextBox 91"/>
          <p:cNvSpPr txBox="1">
            <a:spLocks noChangeArrowheads="1"/>
          </p:cNvSpPr>
          <p:nvPr/>
        </p:nvSpPr>
        <p:spPr bwMode="auto">
          <a:xfrm>
            <a:off x="8772525" y="2503488"/>
            <a:ext cx="339725" cy="461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43525" y="1285875"/>
            <a:ext cx="342900" cy="3714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1" name="TextBox 78"/>
          <p:cNvSpPr txBox="1">
            <a:spLocks noChangeArrowheads="1"/>
          </p:cNvSpPr>
          <p:nvPr/>
        </p:nvSpPr>
        <p:spPr bwMode="auto">
          <a:xfrm>
            <a:off x="4678363" y="820738"/>
            <a:ext cx="108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change</a:t>
            </a:r>
          </a:p>
        </p:txBody>
      </p:sp>
      <p:sp>
        <p:nvSpPr>
          <p:cNvPr id="24582" name="TextBox 84"/>
          <p:cNvSpPr txBox="1">
            <a:spLocks noChangeArrowheads="1"/>
          </p:cNvSpPr>
          <p:nvPr/>
        </p:nvSpPr>
        <p:spPr bwMode="auto">
          <a:xfrm>
            <a:off x="4584700" y="2044700"/>
            <a:ext cx="199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Display Buffer:</a:t>
            </a:r>
          </a:p>
        </p:txBody>
      </p:sp>
      <p:sp>
        <p:nvSpPr>
          <p:cNvPr id="24583" name="Rectangle 37"/>
          <p:cNvSpPr>
            <a:spLocks noChangeArrowheads="1"/>
          </p:cNvSpPr>
          <p:nvPr/>
        </p:nvSpPr>
        <p:spPr bwMode="auto">
          <a:xfrm>
            <a:off x="4711700" y="4641850"/>
            <a:ext cx="4370388" cy="224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8000"/>
                </a:solidFill>
                <a:latin typeface="Calibri" charset="0"/>
              </a:rPr>
              <a:t>display_character(c):</a:t>
            </a:r>
          </a:p>
          <a:p>
            <a:pPr eaLnBrk="1" hangingPunct="1"/>
            <a:r>
              <a:rPr lang="en-US" altLang="en-US" sz="2000">
                <a:solidFill>
                  <a:srgbClr val="008000"/>
                </a:solidFill>
                <a:latin typeface="Calibri" charset="0"/>
              </a:rPr>
              <a:t>POLL:</a:t>
            </a:r>
          </a:p>
          <a:p>
            <a:pPr eaLnBrk="1" hangingPunct="1"/>
            <a:r>
              <a:rPr lang="en-US" altLang="en-US" sz="2000">
                <a:solidFill>
                  <a:srgbClr val="008000"/>
                </a:solidFill>
                <a:latin typeface="Calibri" charset="0"/>
              </a:rPr>
              <a:t>   read Display Control Register</a:t>
            </a:r>
          </a:p>
          <a:p>
            <a:pPr eaLnBrk="1" hangingPunct="1"/>
            <a:r>
              <a:rPr lang="en-US" altLang="en-US" sz="2000">
                <a:solidFill>
                  <a:srgbClr val="008000"/>
                </a:solidFill>
                <a:latin typeface="Calibri" charset="0"/>
              </a:rPr>
              <a:t>   if not ready</a:t>
            </a:r>
          </a:p>
          <a:p>
            <a:pPr eaLnBrk="1" hangingPunct="1"/>
            <a:r>
              <a:rPr lang="en-US" altLang="en-US" sz="2000">
                <a:solidFill>
                  <a:srgbClr val="008000"/>
                </a:solidFill>
                <a:latin typeface="Calibri" charset="0"/>
              </a:rPr>
              <a:t>       go to POLL</a:t>
            </a:r>
          </a:p>
          <a:p>
            <a:pPr eaLnBrk="1" hangingPunct="1"/>
            <a:r>
              <a:rPr lang="en-US" altLang="en-US" sz="2000">
                <a:solidFill>
                  <a:srgbClr val="008000"/>
                </a:solidFill>
                <a:latin typeface="Calibri" charset="0"/>
              </a:rPr>
              <a:t>   write *c to Display Data Register</a:t>
            </a:r>
          </a:p>
          <a:p>
            <a:pPr eaLnBrk="1" hangingPunct="1"/>
            <a:r>
              <a:rPr lang="en-US" altLang="en-US" sz="2000">
                <a:solidFill>
                  <a:srgbClr val="008000"/>
                </a:solidFill>
                <a:latin typeface="Calibri" charset="0"/>
              </a:rPr>
              <a:t>return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0" y="931863"/>
            <a:ext cx="9015413" cy="4884737"/>
            <a:chOff x="0" y="931862"/>
            <a:chExt cx="9015413" cy="488497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0" y="3995888"/>
              <a:ext cx="4452938" cy="1820952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solidFill>
                <a:srgbClr val="FFFF00">
                  <a:alpha val="1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1" name="Straight Arrow Connector 40"/>
            <p:cNvCxnSpPr>
              <a:stCxn id="24588" idx="1"/>
              <a:endCxn id="40" idx="3"/>
            </p:cNvCxnSpPr>
            <p:nvPr/>
          </p:nvCxnSpPr>
          <p:spPr bwMode="auto">
            <a:xfrm rot="10800000" flipV="1">
              <a:off x="4452938" y="4197510"/>
              <a:ext cx="765175" cy="7080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88" name="TextBox 41"/>
            <p:cNvSpPr txBox="1">
              <a:spLocks noChangeArrowheads="1"/>
            </p:cNvSpPr>
            <p:nvPr/>
          </p:nvSpPr>
          <p:spPr bwMode="auto">
            <a:xfrm>
              <a:off x="5218685" y="3997793"/>
              <a:ext cx="3796728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charset="0"/>
                </a:rPr>
                <a:t>These two segments are the same.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4450" y="931862"/>
              <a:ext cx="4452938" cy="1825715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solidFill>
                <a:srgbClr val="FFFF00">
                  <a:alpha val="1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Arrow Connector 44"/>
            <p:cNvCxnSpPr>
              <a:stCxn id="24588" idx="1"/>
              <a:endCxn id="43" idx="3"/>
            </p:cNvCxnSpPr>
            <p:nvPr/>
          </p:nvCxnSpPr>
          <p:spPr bwMode="auto">
            <a:xfrm rot="10800000">
              <a:off x="4497388" y="1844719"/>
              <a:ext cx="720725" cy="235279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82550" y="111125"/>
            <a:ext cx="4370388" cy="674687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change = 0</a:t>
            </a:r>
            <a:endParaRPr lang="en-US" sz="20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q = address of first clock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NEXT1: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display_character(q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q</a:t>
            </a:r>
            <a:r>
              <a:rPr lang="en-US" sz="2000" dirty="0">
                <a:solidFill>
                  <a:srgbClr val="000000"/>
                </a:solidFill>
              </a:rPr>
              <a:t>++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*</a:t>
            </a:r>
            <a:r>
              <a:rPr lang="en-US" sz="2000" dirty="0" err="1">
                <a:solidFill>
                  <a:srgbClr val="000000"/>
                </a:solidFill>
              </a:rPr>
              <a:t>q</a:t>
            </a:r>
            <a:r>
              <a:rPr lang="en-US" sz="2000" dirty="0">
                <a:solidFill>
                  <a:srgbClr val="000000"/>
                </a:solidFill>
              </a:rPr>
              <a:t> !=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 </a:t>
            </a:r>
            <a:r>
              <a:rPr lang="en-US" sz="2000" dirty="0" err="1">
                <a:solidFill>
                  <a:srgbClr val="000000"/>
                </a:solidFill>
              </a:rPr>
              <a:t>goto</a:t>
            </a:r>
            <a:r>
              <a:rPr lang="en-US" sz="2000" dirty="0">
                <a:solidFill>
                  <a:srgbClr val="000000"/>
                </a:solidFill>
              </a:rPr>
              <a:t> NEXT1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FOREVER: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 </a:t>
            </a:r>
            <a:r>
              <a:rPr lang="en-US" sz="2000" dirty="0" err="1">
                <a:solidFill>
                  <a:srgbClr val="000000"/>
                </a:solidFill>
              </a:rPr>
              <a:t>goto</a:t>
            </a:r>
            <a:r>
              <a:rPr lang="en-US" sz="2000" dirty="0">
                <a:solidFill>
                  <a:srgbClr val="000000"/>
                </a:solidFill>
              </a:rPr>
              <a:t>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= address of first buffer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NEXT2: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8000"/>
                </a:solidFill>
              </a:rPr>
              <a:t>display_character(p</a:t>
            </a:r>
            <a:r>
              <a:rPr lang="en-US" sz="2000" dirty="0">
                <a:solidFill>
                  <a:srgbClr val="00800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++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*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!=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</a:t>
            </a:r>
            <a:r>
              <a:rPr lang="en-US" sz="2000" dirty="0" err="1">
                <a:solidFill>
                  <a:srgbClr val="000000"/>
                </a:solidFill>
              </a:rPr>
              <a:t>goto</a:t>
            </a:r>
            <a:r>
              <a:rPr lang="en-US" sz="2000" dirty="0">
                <a:solidFill>
                  <a:srgbClr val="000000"/>
                </a:solidFill>
              </a:rPr>
              <a:t> NEXT2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go to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2550" y="111125"/>
            <a:ext cx="4370388" cy="674687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q = address of first clock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display_string(q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FOREVER: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 </a:t>
            </a:r>
            <a:r>
              <a:rPr lang="en-US" sz="2000" dirty="0" err="1">
                <a:solidFill>
                  <a:srgbClr val="000000"/>
                </a:solidFill>
              </a:rPr>
              <a:t>goto</a:t>
            </a:r>
            <a:r>
              <a:rPr lang="en-US" sz="2000" dirty="0">
                <a:solidFill>
                  <a:srgbClr val="000000"/>
                </a:solidFill>
              </a:rPr>
              <a:t>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= address of first buffer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display_string(p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go to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5602" name="Group 76"/>
          <p:cNvGrpSpPr>
            <a:grpSpLocks/>
          </p:cNvGrpSpPr>
          <p:nvPr/>
        </p:nvGrpSpPr>
        <p:grpSpPr bwMode="auto">
          <a:xfrm>
            <a:off x="6369050" y="1449388"/>
            <a:ext cx="2403475" cy="461962"/>
            <a:chOff x="4656484" y="2504049"/>
            <a:chExt cx="2403592" cy="461665"/>
          </a:xfrm>
        </p:grpSpPr>
        <p:sp>
          <p:nvSpPr>
            <p:cNvPr id="25616" name="TextBox 74"/>
            <p:cNvSpPr txBox="1">
              <a:spLocks noChangeArrowheads="1"/>
            </p:cNvSpPr>
            <p:nvPr/>
          </p:nvSpPr>
          <p:spPr bwMode="auto">
            <a:xfrm>
              <a:off x="46564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5617" name="TextBox 75"/>
            <p:cNvSpPr txBox="1">
              <a:spLocks noChangeArrowheads="1"/>
            </p:cNvSpPr>
            <p:nvPr/>
          </p:nvSpPr>
          <p:spPr bwMode="auto">
            <a:xfrm>
              <a:off x="51522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5618" name="TextBox 79"/>
            <p:cNvSpPr txBox="1">
              <a:spLocks noChangeArrowheads="1"/>
            </p:cNvSpPr>
            <p:nvPr/>
          </p:nvSpPr>
          <p:spPr bwMode="auto">
            <a:xfrm>
              <a:off x="5647976" y="2504049"/>
              <a:ext cx="42060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: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5619" name="TextBox 80"/>
            <p:cNvSpPr txBox="1">
              <a:spLocks noChangeArrowheads="1"/>
            </p:cNvSpPr>
            <p:nvPr/>
          </p:nvSpPr>
          <p:spPr bwMode="auto">
            <a:xfrm>
              <a:off x="60700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5620" name="TextBox 81"/>
            <p:cNvSpPr txBox="1">
              <a:spLocks noChangeArrowheads="1"/>
            </p:cNvSpPr>
            <p:nvPr/>
          </p:nvSpPr>
          <p:spPr bwMode="auto">
            <a:xfrm>
              <a:off x="65658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</p:grpSp>
      <p:grpSp>
        <p:nvGrpSpPr>
          <p:cNvPr id="25603" name="Group 73"/>
          <p:cNvGrpSpPr>
            <a:grpSpLocks/>
          </p:cNvGrpSpPr>
          <p:nvPr/>
        </p:nvGrpSpPr>
        <p:grpSpPr bwMode="auto">
          <a:xfrm>
            <a:off x="4659313" y="1450975"/>
            <a:ext cx="1709737" cy="461963"/>
            <a:chOff x="7061576" y="2504049"/>
            <a:chExt cx="1709290" cy="461665"/>
          </a:xfrm>
        </p:grpSpPr>
        <p:sp>
          <p:nvSpPr>
            <p:cNvPr id="25611" name="TextBox 82"/>
            <p:cNvSpPr txBox="1">
              <a:spLocks noChangeArrowheads="1"/>
            </p:cNvSpPr>
            <p:nvPr/>
          </p:nvSpPr>
          <p:spPr bwMode="auto">
            <a:xfrm>
              <a:off x="7061576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5612" name="TextBox 83"/>
            <p:cNvSpPr txBox="1">
              <a:spLocks noChangeArrowheads="1"/>
            </p:cNvSpPr>
            <p:nvPr/>
          </p:nvSpPr>
          <p:spPr bwMode="auto">
            <a:xfrm>
              <a:off x="7403734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5613" name="TextBox 88"/>
            <p:cNvSpPr txBox="1">
              <a:spLocks noChangeArrowheads="1"/>
            </p:cNvSpPr>
            <p:nvPr/>
          </p:nvSpPr>
          <p:spPr bwMode="auto">
            <a:xfrm>
              <a:off x="7745892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5614" name="TextBox 89"/>
            <p:cNvSpPr txBox="1">
              <a:spLocks noChangeArrowheads="1"/>
            </p:cNvSpPr>
            <p:nvPr/>
          </p:nvSpPr>
          <p:spPr bwMode="auto">
            <a:xfrm>
              <a:off x="8088050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5615" name="TextBox 90"/>
            <p:cNvSpPr txBox="1">
              <a:spLocks noChangeArrowheads="1"/>
            </p:cNvSpPr>
            <p:nvPr/>
          </p:nvSpPr>
          <p:spPr bwMode="auto">
            <a:xfrm>
              <a:off x="8430208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</p:grpSp>
      <p:sp>
        <p:nvSpPr>
          <p:cNvPr id="25604" name="TextBox 91"/>
          <p:cNvSpPr txBox="1">
            <a:spLocks noChangeArrowheads="1"/>
          </p:cNvSpPr>
          <p:nvPr/>
        </p:nvSpPr>
        <p:spPr bwMode="auto">
          <a:xfrm>
            <a:off x="8772525" y="1450975"/>
            <a:ext cx="339725" cy="46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43525" y="495300"/>
            <a:ext cx="342900" cy="3714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6" name="TextBox 78"/>
          <p:cNvSpPr txBox="1">
            <a:spLocks noChangeArrowheads="1"/>
          </p:cNvSpPr>
          <p:nvPr/>
        </p:nvSpPr>
        <p:spPr bwMode="auto">
          <a:xfrm>
            <a:off x="4678363" y="30163"/>
            <a:ext cx="108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change</a:t>
            </a:r>
          </a:p>
        </p:txBody>
      </p:sp>
      <p:sp>
        <p:nvSpPr>
          <p:cNvPr id="25607" name="TextBox 84"/>
          <p:cNvSpPr txBox="1">
            <a:spLocks noChangeArrowheads="1"/>
          </p:cNvSpPr>
          <p:nvPr/>
        </p:nvSpPr>
        <p:spPr bwMode="auto">
          <a:xfrm>
            <a:off x="4584700" y="990600"/>
            <a:ext cx="199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Display Buffer:</a:t>
            </a:r>
          </a:p>
        </p:txBody>
      </p:sp>
      <p:sp>
        <p:nvSpPr>
          <p:cNvPr id="25608" name="Rectangle 37"/>
          <p:cNvSpPr>
            <a:spLocks noChangeArrowheads="1"/>
          </p:cNvSpPr>
          <p:nvPr/>
        </p:nvSpPr>
        <p:spPr bwMode="auto">
          <a:xfrm>
            <a:off x="4711700" y="4502150"/>
            <a:ext cx="4370388" cy="224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display_character(c):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POLL: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read Display Control Register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if not ready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    go to POLL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write *c to Display Data Register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return</a:t>
            </a:r>
          </a:p>
        </p:txBody>
      </p:sp>
      <p:sp>
        <p:nvSpPr>
          <p:cNvPr id="25609" name="Rectangle 28"/>
          <p:cNvSpPr>
            <a:spLocks noChangeArrowheads="1"/>
          </p:cNvSpPr>
          <p:nvPr/>
        </p:nvSpPr>
        <p:spPr bwMode="auto">
          <a:xfrm>
            <a:off x="4692650" y="2149475"/>
            <a:ext cx="4370388" cy="224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display_string(s):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NEXT1: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display_character(s)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s++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if *s != NULL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    goto NEXT1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return</a:t>
            </a:r>
          </a:p>
        </p:txBody>
      </p:sp>
      <p:sp>
        <p:nvSpPr>
          <p:cNvPr id="21515" name="TextBox 29"/>
          <p:cNvSpPr txBox="1">
            <a:spLocks noChangeArrowheads="1"/>
          </p:cNvSpPr>
          <p:nvPr/>
        </p:nvSpPr>
        <p:spPr bwMode="auto">
          <a:xfrm>
            <a:off x="6669088" y="74613"/>
            <a:ext cx="2397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There is only one call to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display_character. Thus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we may inline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2550" y="111125"/>
            <a:ext cx="4370388" cy="674687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change = 0</a:t>
            </a:r>
            <a:endParaRPr lang="en-US" sz="20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q = address of first clock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display_string(q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FOREVER: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 </a:t>
            </a:r>
            <a:r>
              <a:rPr lang="en-US" sz="2000" dirty="0" err="1">
                <a:solidFill>
                  <a:srgbClr val="000000"/>
                </a:solidFill>
              </a:rPr>
              <a:t>goto</a:t>
            </a:r>
            <a:r>
              <a:rPr lang="en-US" sz="2000" dirty="0">
                <a:solidFill>
                  <a:srgbClr val="000000"/>
                </a:solidFill>
              </a:rPr>
              <a:t>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= address of first buffer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display_string(p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go to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6626" name="Group 76"/>
          <p:cNvGrpSpPr>
            <a:grpSpLocks/>
          </p:cNvGrpSpPr>
          <p:nvPr/>
        </p:nvGrpSpPr>
        <p:grpSpPr bwMode="auto">
          <a:xfrm>
            <a:off x="6369050" y="1449388"/>
            <a:ext cx="2403475" cy="461962"/>
            <a:chOff x="4656484" y="2504049"/>
            <a:chExt cx="2403592" cy="461665"/>
          </a:xfrm>
        </p:grpSpPr>
        <p:sp>
          <p:nvSpPr>
            <p:cNvPr id="26641" name="TextBox 74"/>
            <p:cNvSpPr txBox="1">
              <a:spLocks noChangeArrowheads="1"/>
            </p:cNvSpPr>
            <p:nvPr/>
          </p:nvSpPr>
          <p:spPr bwMode="auto">
            <a:xfrm>
              <a:off x="46564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6642" name="TextBox 75"/>
            <p:cNvSpPr txBox="1">
              <a:spLocks noChangeArrowheads="1"/>
            </p:cNvSpPr>
            <p:nvPr/>
          </p:nvSpPr>
          <p:spPr bwMode="auto">
            <a:xfrm>
              <a:off x="51522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6643" name="TextBox 79"/>
            <p:cNvSpPr txBox="1">
              <a:spLocks noChangeArrowheads="1"/>
            </p:cNvSpPr>
            <p:nvPr/>
          </p:nvSpPr>
          <p:spPr bwMode="auto">
            <a:xfrm>
              <a:off x="5647976" y="2504049"/>
              <a:ext cx="42060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: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6644" name="TextBox 80"/>
            <p:cNvSpPr txBox="1">
              <a:spLocks noChangeArrowheads="1"/>
            </p:cNvSpPr>
            <p:nvPr/>
          </p:nvSpPr>
          <p:spPr bwMode="auto">
            <a:xfrm>
              <a:off x="60700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6645" name="TextBox 81"/>
            <p:cNvSpPr txBox="1">
              <a:spLocks noChangeArrowheads="1"/>
            </p:cNvSpPr>
            <p:nvPr/>
          </p:nvSpPr>
          <p:spPr bwMode="auto">
            <a:xfrm>
              <a:off x="65658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</p:grpSp>
      <p:grpSp>
        <p:nvGrpSpPr>
          <p:cNvPr id="26627" name="Group 73"/>
          <p:cNvGrpSpPr>
            <a:grpSpLocks/>
          </p:cNvGrpSpPr>
          <p:nvPr/>
        </p:nvGrpSpPr>
        <p:grpSpPr bwMode="auto">
          <a:xfrm>
            <a:off x="4659313" y="1450975"/>
            <a:ext cx="1709737" cy="461963"/>
            <a:chOff x="7061576" y="2504049"/>
            <a:chExt cx="1709290" cy="461665"/>
          </a:xfrm>
        </p:grpSpPr>
        <p:sp>
          <p:nvSpPr>
            <p:cNvPr id="26636" name="TextBox 82"/>
            <p:cNvSpPr txBox="1">
              <a:spLocks noChangeArrowheads="1"/>
            </p:cNvSpPr>
            <p:nvPr/>
          </p:nvSpPr>
          <p:spPr bwMode="auto">
            <a:xfrm>
              <a:off x="7061576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6637" name="TextBox 83"/>
            <p:cNvSpPr txBox="1">
              <a:spLocks noChangeArrowheads="1"/>
            </p:cNvSpPr>
            <p:nvPr/>
          </p:nvSpPr>
          <p:spPr bwMode="auto">
            <a:xfrm>
              <a:off x="7403734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6638" name="TextBox 88"/>
            <p:cNvSpPr txBox="1">
              <a:spLocks noChangeArrowheads="1"/>
            </p:cNvSpPr>
            <p:nvPr/>
          </p:nvSpPr>
          <p:spPr bwMode="auto">
            <a:xfrm>
              <a:off x="7745892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6639" name="TextBox 89"/>
            <p:cNvSpPr txBox="1">
              <a:spLocks noChangeArrowheads="1"/>
            </p:cNvSpPr>
            <p:nvPr/>
          </p:nvSpPr>
          <p:spPr bwMode="auto">
            <a:xfrm>
              <a:off x="8088050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6640" name="TextBox 90"/>
            <p:cNvSpPr txBox="1">
              <a:spLocks noChangeArrowheads="1"/>
            </p:cNvSpPr>
            <p:nvPr/>
          </p:nvSpPr>
          <p:spPr bwMode="auto">
            <a:xfrm>
              <a:off x="8430208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</p:grpSp>
      <p:sp>
        <p:nvSpPr>
          <p:cNvPr id="26628" name="TextBox 91"/>
          <p:cNvSpPr txBox="1">
            <a:spLocks noChangeArrowheads="1"/>
          </p:cNvSpPr>
          <p:nvPr/>
        </p:nvSpPr>
        <p:spPr bwMode="auto">
          <a:xfrm>
            <a:off x="8772525" y="1450975"/>
            <a:ext cx="339725" cy="46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43525" y="495300"/>
            <a:ext cx="342900" cy="3714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30" name="TextBox 78"/>
          <p:cNvSpPr txBox="1">
            <a:spLocks noChangeArrowheads="1"/>
          </p:cNvSpPr>
          <p:nvPr/>
        </p:nvSpPr>
        <p:spPr bwMode="auto">
          <a:xfrm>
            <a:off x="4678363" y="30163"/>
            <a:ext cx="108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change</a:t>
            </a:r>
          </a:p>
        </p:txBody>
      </p:sp>
      <p:sp>
        <p:nvSpPr>
          <p:cNvPr id="26631" name="TextBox 84"/>
          <p:cNvSpPr txBox="1">
            <a:spLocks noChangeArrowheads="1"/>
          </p:cNvSpPr>
          <p:nvPr/>
        </p:nvSpPr>
        <p:spPr bwMode="auto">
          <a:xfrm>
            <a:off x="4584700" y="990600"/>
            <a:ext cx="199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Display Buffer:</a:t>
            </a:r>
          </a:p>
        </p:txBody>
      </p:sp>
      <p:sp>
        <p:nvSpPr>
          <p:cNvPr id="26632" name="Rectangle 28"/>
          <p:cNvSpPr>
            <a:spLocks noChangeArrowheads="1"/>
          </p:cNvSpPr>
          <p:nvPr/>
        </p:nvSpPr>
        <p:spPr bwMode="auto">
          <a:xfrm>
            <a:off x="4692650" y="2149475"/>
            <a:ext cx="4370388" cy="317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display_string(s):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POLL: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read Display Control Register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if not ready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    go to POLL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write *s to Display Data Register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s++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if *s != NULL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       goto POLL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return</a:t>
            </a:r>
          </a:p>
        </p:txBody>
      </p:sp>
      <p:sp>
        <p:nvSpPr>
          <p:cNvPr id="26633" name="TextBox 29"/>
          <p:cNvSpPr txBox="1">
            <a:spLocks noChangeArrowheads="1"/>
          </p:cNvSpPr>
          <p:nvPr/>
        </p:nvSpPr>
        <p:spPr bwMode="auto">
          <a:xfrm>
            <a:off x="6669088" y="74613"/>
            <a:ext cx="2397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There is only one call to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display_character. Thus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we may inline it.</a:t>
            </a:r>
          </a:p>
        </p:txBody>
      </p:sp>
      <p:sp>
        <p:nvSpPr>
          <p:cNvPr id="21" name="TextBox 105"/>
          <p:cNvSpPr txBox="1">
            <a:spLocks noChangeArrowheads="1"/>
          </p:cNvSpPr>
          <p:nvPr/>
        </p:nvSpPr>
        <p:spPr bwMode="auto">
          <a:xfrm>
            <a:off x="5567363" y="5456238"/>
            <a:ext cx="2595562" cy="1200150"/>
          </a:xfrm>
          <a:prstGeom prst="rect">
            <a:avLst/>
          </a:prstGeom>
          <a:solidFill>
            <a:srgbClr val="FCFC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Need to fix the exception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handler so that it updates </a:t>
            </a:r>
          </a:p>
          <a:p>
            <a:pPr eaLnBrk="1" hangingPunct="1"/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change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 when there is 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a new time to display.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23850" y="5319713"/>
            <a:ext cx="3671888" cy="120015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+mn-lt"/>
                <a:ea typeface="ＭＳ Ｐゴシック" pitchFamily="1" charset="-128"/>
                <a:cs typeface="ＭＳ Ｐゴシック" pitchFamily="1" charset="-128"/>
              </a:rPr>
              <a:t>This solution does not work well with </a:t>
            </a: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+mn-lt"/>
                <a:ea typeface="ＭＳ Ｐゴシック" pitchFamily="1" charset="-128"/>
                <a:cs typeface="ＭＳ Ｐゴシック" pitchFamily="1" charset="-128"/>
              </a:rPr>
              <a:t>xterm (the backspace character</a:t>
            </a: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+mn-lt"/>
                <a:ea typeface="ＭＳ Ｐゴシック" pitchFamily="1" charset="-128"/>
                <a:cs typeface="ＭＳ Ｐゴシック" pitchFamily="1" charset="-128"/>
              </a:rPr>
              <a:t>prints as ^H). Try to use a different</a:t>
            </a: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+mn-lt"/>
                <a:ea typeface="ＭＳ Ｐゴシック" pitchFamily="1" charset="-128"/>
                <a:cs typeface="ＭＳ Ｐゴシック" pitchFamily="1" charset="-128"/>
              </a:rPr>
              <a:t>terminal such as xfce4-terminal.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Digital Count-Down Timer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06625"/>
            <a:ext cx="34417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29175" y="1693863"/>
            <a:ext cx="3151188" cy="2225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  <a:latin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4625975"/>
            <a:ext cx="4140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65688" y="1677988"/>
            <a:ext cx="1662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Seconds= </a:t>
            </a:r>
            <a:endParaRPr lang="en-US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97625" y="1693863"/>
            <a:ext cx="73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127</a:t>
            </a:r>
            <a:endParaRPr lang="en-US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02:07</a:t>
            </a:r>
            <a:endParaRPr lang="en-US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02:06</a:t>
            </a:r>
            <a:endParaRPr lang="en-US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02:05</a:t>
            </a:r>
            <a:endParaRPr lang="en-US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02:04</a:t>
            </a:r>
            <a:endParaRPr lang="en-US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02:03</a:t>
            </a:r>
            <a:endParaRPr lang="en-US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02:02</a:t>
            </a:r>
            <a:endParaRPr lang="en-US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02:01</a:t>
            </a:r>
            <a:endParaRPr lang="en-US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02:00</a:t>
            </a:r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01:59</a:t>
            </a:r>
            <a:endParaRPr lang="en-US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95850" y="20764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Monaco" charset="0"/>
              </a:rPr>
              <a:t>01:58</a:t>
            </a:r>
            <a:endParaRPr lang="en-US" altLang="en-US"/>
          </a:p>
        </p:txBody>
      </p:sp>
      <p:cxnSp>
        <p:nvCxnSpPr>
          <p:cNvPr id="13" name="Curved Connector 12"/>
          <p:cNvCxnSpPr>
            <a:stCxn id="4" idx="3"/>
            <a:endCxn id="3" idx="3"/>
          </p:cNvCxnSpPr>
          <p:nvPr/>
        </p:nvCxnSpPr>
        <p:spPr>
          <a:xfrm flipV="1">
            <a:off x="7915275" y="2806700"/>
            <a:ext cx="65088" cy="2851150"/>
          </a:xfrm>
          <a:prstGeom prst="curvedConnector3">
            <a:avLst>
              <a:gd name="adj1" fmla="val 45172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1"/>
            <a:endCxn id="3" idx="1"/>
          </p:cNvCxnSpPr>
          <p:nvPr/>
        </p:nvCxnSpPr>
        <p:spPr>
          <a:xfrm rot="10800000" flipH="1">
            <a:off x="3775075" y="2806700"/>
            <a:ext cx="1054100" cy="2851150"/>
          </a:xfrm>
          <a:prstGeom prst="curvedConnector3">
            <a:avLst>
              <a:gd name="adj1" fmla="val 12532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48100" y="3944938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Monaco" charset="0"/>
              </a:rPr>
              <a:t>q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166100" y="4175125"/>
            <a:ext cx="73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Monaco" charset="0"/>
              </a:rPr>
              <a:t>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2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2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2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502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502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2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502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50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502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502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502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502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502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502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502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1502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1502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2502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502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002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6" grpId="0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31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Coprocessor 0</a:t>
            </a:r>
          </a:p>
        </p:txBody>
      </p:sp>
      <p:grpSp>
        <p:nvGrpSpPr>
          <p:cNvPr id="33" name="Group 59"/>
          <p:cNvGrpSpPr>
            <a:grpSpLocks/>
          </p:cNvGrpSpPr>
          <p:nvPr/>
        </p:nvGrpSpPr>
        <p:grpSpPr bwMode="auto">
          <a:xfrm>
            <a:off x="4868863" y="2444750"/>
            <a:ext cx="3903662" cy="2033588"/>
            <a:chOff x="4868863" y="2444750"/>
            <a:chExt cx="3903662" cy="2033588"/>
          </a:xfrm>
        </p:grpSpPr>
        <p:grpSp>
          <p:nvGrpSpPr>
            <p:cNvPr id="17426" name="Group 59"/>
            <p:cNvGrpSpPr>
              <a:grpSpLocks/>
            </p:cNvGrpSpPr>
            <p:nvPr/>
          </p:nvGrpSpPr>
          <p:grpSpPr bwMode="auto">
            <a:xfrm>
              <a:off x="4868863" y="2444750"/>
              <a:ext cx="3903662" cy="2033588"/>
              <a:chOff x="5099513" y="4738419"/>
              <a:chExt cx="3903877" cy="203353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99513" y="4816205"/>
                <a:ext cx="3903877" cy="1955752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434" name="TextBox 33"/>
              <p:cNvSpPr txBox="1">
                <a:spLocks noChangeArrowheads="1"/>
              </p:cNvSpPr>
              <p:nvPr/>
            </p:nvSpPr>
            <p:spPr bwMode="auto">
              <a:xfrm>
                <a:off x="5893738" y="4738419"/>
                <a:ext cx="22519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2800">
                    <a:latin typeface="Calibri" charset="0"/>
                  </a:rPr>
                  <a:t>Coprocessor 0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77755" y="5811543"/>
                <a:ext cx="1101786" cy="31908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7755" y="6284606"/>
                <a:ext cx="1101786" cy="31908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437" name="TextBox 36"/>
              <p:cNvSpPr txBox="1">
                <a:spLocks noChangeArrowheads="1"/>
              </p:cNvSpPr>
              <p:nvPr/>
            </p:nvSpPr>
            <p:spPr bwMode="auto">
              <a:xfrm>
                <a:off x="7221375" y="5735284"/>
                <a:ext cx="49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alibri" charset="0"/>
                  </a:rPr>
                  <a:t>$9</a:t>
                </a:r>
              </a:p>
            </p:txBody>
          </p:sp>
          <p:sp>
            <p:nvSpPr>
              <p:cNvPr id="17438" name="TextBox 37"/>
              <p:cNvSpPr txBox="1">
                <a:spLocks noChangeArrowheads="1"/>
              </p:cNvSpPr>
              <p:nvPr/>
            </p:nvSpPr>
            <p:spPr bwMode="auto">
              <a:xfrm>
                <a:off x="7109871" y="6184594"/>
                <a:ext cx="652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alibri" charset="0"/>
                  </a:rPr>
                  <a:t>$11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71405" y="5811543"/>
                <a:ext cx="1101786" cy="31908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70525" y="3533775"/>
              <a:ext cx="1101725" cy="31908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28" name="TextBox 61"/>
            <p:cNvSpPr txBox="1">
              <a:spLocks noChangeArrowheads="1"/>
            </p:cNvSpPr>
            <p:nvPr/>
          </p:nvSpPr>
          <p:spPr bwMode="auto">
            <a:xfrm>
              <a:off x="4903788" y="3433763"/>
              <a:ext cx="6524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$13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75288" y="3043238"/>
              <a:ext cx="1101725" cy="319087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30" name="TextBox 63"/>
            <p:cNvSpPr txBox="1">
              <a:spLocks noChangeArrowheads="1"/>
            </p:cNvSpPr>
            <p:nvPr/>
          </p:nvSpPr>
          <p:spPr bwMode="auto">
            <a:xfrm>
              <a:off x="4906963" y="2943225"/>
              <a:ext cx="6540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59413" y="3983038"/>
              <a:ext cx="1100137" cy="319087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32" name="TextBox 65"/>
            <p:cNvSpPr txBox="1">
              <a:spLocks noChangeArrowheads="1"/>
            </p:cNvSpPr>
            <p:nvPr/>
          </p:nvSpPr>
          <p:spPr bwMode="auto">
            <a:xfrm>
              <a:off x="4891088" y="3883025"/>
              <a:ext cx="6524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$14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7462838" y="1417638"/>
            <a:ext cx="1446212" cy="2100262"/>
            <a:chOff x="7097383" y="1417638"/>
            <a:chExt cx="1445820" cy="2100262"/>
          </a:xfrm>
        </p:grpSpPr>
        <p:sp>
          <p:nvSpPr>
            <p:cNvPr id="17424" name="TextBox 21"/>
            <p:cNvSpPr txBox="1">
              <a:spLocks noChangeArrowheads="1"/>
            </p:cNvSpPr>
            <p:nvPr/>
          </p:nvSpPr>
          <p:spPr bwMode="auto">
            <a:xfrm>
              <a:off x="7097383" y="1417638"/>
              <a:ext cx="1445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Timer Count</a:t>
              </a:r>
            </a:p>
          </p:txBody>
        </p:sp>
        <p:cxnSp>
          <p:nvCxnSpPr>
            <p:cNvPr id="35" name="Straight Arrow Connector 34"/>
            <p:cNvCxnSpPr>
              <a:stCxn id="17424" idx="2"/>
            </p:cNvCxnSpPr>
            <p:nvPr/>
          </p:nvCxnSpPr>
          <p:spPr>
            <a:xfrm flipH="1">
              <a:off x="7648096" y="1787525"/>
              <a:ext cx="172991" cy="17303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6786563" y="4310063"/>
            <a:ext cx="1779587" cy="1357312"/>
            <a:chOff x="6785954" y="4310063"/>
            <a:chExt cx="1779416" cy="1356545"/>
          </a:xfrm>
        </p:grpSpPr>
        <p:sp>
          <p:nvSpPr>
            <p:cNvPr id="17422" name="TextBox 22"/>
            <p:cNvSpPr txBox="1">
              <a:spLocks noChangeArrowheads="1"/>
            </p:cNvSpPr>
            <p:nvPr/>
          </p:nvSpPr>
          <p:spPr bwMode="auto">
            <a:xfrm>
              <a:off x="6785954" y="5297276"/>
              <a:ext cx="17794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Timer Compare</a:t>
              </a:r>
            </a:p>
          </p:txBody>
        </p:sp>
        <p:cxnSp>
          <p:nvCxnSpPr>
            <p:cNvPr id="38" name="Straight Arrow Connector 37"/>
            <p:cNvCxnSpPr>
              <a:stCxn id="17422" idx="0"/>
            </p:cNvCxnSpPr>
            <p:nvPr/>
          </p:nvCxnSpPr>
          <p:spPr>
            <a:xfrm flipH="1" flipV="1">
              <a:off x="7654233" y="4310063"/>
              <a:ext cx="22223" cy="9868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204913" y="2324100"/>
            <a:ext cx="3773487" cy="849313"/>
            <a:chOff x="791100" y="2324688"/>
            <a:chExt cx="3772633" cy="848725"/>
          </a:xfrm>
        </p:grpSpPr>
        <p:sp>
          <p:nvSpPr>
            <p:cNvPr id="17420" name="TextBox 19"/>
            <p:cNvSpPr txBox="1">
              <a:spLocks noChangeArrowheads="1"/>
            </p:cNvSpPr>
            <p:nvPr/>
          </p:nvSpPr>
          <p:spPr bwMode="auto">
            <a:xfrm>
              <a:off x="791100" y="2324688"/>
              <a:ext cx="17627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Status Register</a:t>
              </a:r>
            </a:p>
          </p:txBody>
        </p:sp>
        <p:cxnSp>
          <p:nvCxnSpPr>
            <p:cNvPr id="25" name="Straight Arrow Connector 24"/>
            <p:cNvCxnSpPr>
              <a:stCxn id="17420" idx="3"/>
            </p:cNvCxnSpPr>
            <p:nvPr/>
          </p:nvCxnSpPr>
          <p:spPr>
            <a:xfrm>
              <a:off x="2554413" y="2508711"/>
              <a:ext cx="2009320" cy="6647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198563" y="3409950"/>
            <a:ext cx="3776662" cy="369888"/>
            <a:chOff x="784675" y="3410363"/>
            <a:chExt cx="3775883" cy="369332"/>
          </a:xfrm>
        </p:grpSpPr>
        <p:sp>
          <p:nvSpPr>
            <p:cNvPr id="17418" name="TextBox 18"/>
            <p:cNvSpPr txBox="1">
              <a:spLocks noChangeArrowheads="1"/>
            </p:cNvSpPr>
            <p:nvPr/>
          </p:nvSpPr>
          <p:spPr bwMode="auto">
            <a:xfrm>
              <a:off x="784675" y="3410363"/>
              <a:ext cx="17755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Cause Register</a:t>
              </a:r>
            </a:p>
          </p:txBody>
        </p:sp>
        <p:cxnSp>
          <p:nvCxnSpPr>
            <p:cNvPr id="29" name="Straight Arrow Connector 28"/>
            <p:cNvCxnSpPr>
              <a:stCxn id="17418" idx="3"/>
            </p:cNvCxnSpPr>
            <p:nvPr/>
          </p:nvCxnSpPr>
          <p:spPr>
            <a:xfrm>
              <a:off x="2560721" y="3595822"/>
              <a:ext cx="1999837" cy="68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757363" y="4114800"/>
            <a:ext cx="3205162" cy="776288"/>
            <a:chOff x="1342821" y="4114007"/>
            <a:chExt cx="3205037" cy="777366"/>
          </a:xfrm>
        </p:grpSpPr>
        <p:sp>
          <p:nvSpPr>
            <p:cNvPr id="17416" name="TextBox 20"/>
            <p:cNvSpPr txBox="1">
              <a:spLocks noChangeArrowheads="1"/>
            </p:cNvSpPr>
            <p:nvPr/>
          </p:nvSpPr>
          <p:spPr bwMode="auto">
            <a:xfrm>
              <a:off x="1342821" y="4522041"/>
              <a:ext cx="6592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EPC</a:t>
              </a:r>
            </a:p>
          </p:txBody>
        </p:sp>
        <p:cxnSp>
          <p:nvCxnSpPr>
            <p:cNvPr id="32" name="Straight Arrow Connector 31"/>
            <p:cNvCxnSpPr>
              <a:stCxn id="17416" idx="3"/>
            </p:cNvCxnSpPr>
            <p:nvPr/>
          </p:nvCxnSpPr>
          <p:spPr>
            <a:xfrm flipV="1">
              <a:off x="2001607" y="4114007"/>
              <a:ext cx="2546251" cy="592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98988" y="136525"/>
            <a:ext cx="4200525" cy="1608138"/>
            <a:chOff x="4802916" y="1220663"/>
            <a:chExt cx="4200474" cy="1607927"/>
          </a:xfrm>
        </p:grpSpPr>
        <p:grpSp>
          <p:nvGrpSpPr>
            <p:cNvPr id="18480" name="Group 16"/>
            <p:cNvGrpSpPr>
              <a:grpSpLocks/>
            </p:cNvGrpSpPr>
            <p:nvPr/>
          </p:nvGrpSpPr>
          <p:grpSpPr bwMode="auto">
            <a:xfrm>
              <a:off x="4802916" y="1319633"/>
              <a:ext cx="4200474" cy="1508957"/>
              <a:chOff x="4802916" y="1319633"/>
              <a:chExt cx="4200474" cy="1508957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802916" y="1319075"/>
                <a:ext cx="4200474" cy="1509515"/>
              </a:xfrm>
              <a:prstGeom prst="rect">
                <a:avLst/>
              </a:prstGeom>
              <a:gradFill rotWithShape="1">
                <a:gsLst>
                  <a:gs pos="0">
                    <a:srgbClr val="E5EEFF"/>
                  </a:gs>
                  <a:gs pos="64999">
                    <a:srgbClr val="BFD5FF"/>
                  </a:gs>
                  <a:gs pos="100000">
                    <a:srgbClr val="A3C4FF"/>
                  </a:gs>
                </a:gsLst>
                <a:lin ang="5400000" scaled="1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18483" name="Group 14"/>
              <p:cNvGrpSpPr>
                <a:grpSpLocks/>
              </p:cNvGrpSpPr>
              <p:nvPr/>
            </p:nvGrpSpPr>
            <p:grpSpPr bwMode="auto">
              <a:xfrm>
                <a:off x="5050031" y="1617289"/>
                <a:ext cx="1734671" cy="1181532"/>
                <a:chOff x="6119368" y="1646334"/>
                <a:chExt cx="1734671" cy="118153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169111" y="2048116"/>
                  <a:ext cx="1598594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489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6119368" y="1646334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0000</a:t>
                  </a:r>
                </a:p>
              </p:txBody>
            </p:sp>
            <p:sp>
              <p:nvSpPr>
                <p:cNvPr id="18490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58534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18484" name="Group 13"/>
              <p:cNvGrpSpPr>
                <a:grpSpLocks/>
              </p:cNvGrpSpPr>
              <p:nvPr/>
            </p:nvGrpSpPr>
            <p:grpSpPr bwMode="auto">
              <a:xfrm>
                <a:off x="7139544" y="1630563"/>
                <a:ext cx="1632930" cy="1181532"/>
                <a:chOff x="7310890" y="1812008"/>
                <a:chExt cx="1632930" cy="118153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344371" y="2214801"/>
                  <a:ext cx="1600180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486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310890" y="18120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0004</a:t>
                  </a:r>
                </a:p>
              </p:txBody>
            </p:sp>
            <p:sp>
              <p:nvSpPr>
                <p:cNvPr id="1848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18481" name="TextBox 27"/>
            <p:cNvSpPr txBox="1">
              <a:spLocks noChangeArrowheads="1"/>
            </p:cNvSpPr>
            <p:nvPr/>
          </p:nvSpPr>
          <p:spPr bwMode="auto">
            <a:xfrm>
              <a:off x="6174471" y="1220663"/>
              <a:ext cx="15625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Keyboard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598988" y="5038725"/>
            <a:ext cx="4200525" cy="1608138"/>
            <a:chOff x="4724400" y="2927962"/>
            <a:chExt cx="4200474" cy="1608092"/>
          </a:xfrm>
        </p:grpSpPr>
        <p:grpSp>
          <p:nvGrpSpPr>
            <p:cNvPr id="18469" name="Group 17"/>
            <p:cNvGrpSpPr>
              <a:grpSpLocks/>
            </p:cNvGrpSpPr>
            <p:nvPr/>
          </p:nvGrpSpPr>
          <p:grpSpPr bwMode="auto">
            <a:xfrm>
              <a:off x="4724400" y="3027097"/>
              <a:ext cx="4200474" cy="1508957"/>
              <a:chOff x="4802916" y="1319633"/>
              <a:chExt cx="4200474" cy="1508957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02916" y="1318920"/>
                <a:ext cx="4200474" cy="1509670"/>
              </a:xfrm>
              <a:prstGeom prst="rect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18472" name="Group 14"/>
              <p:cNvGrpSpPr>
                <a:grpSpLocks/>
              </p:cNvGrpSpPr>
              <p:nvPr/>
            </p:nvGrpSpPr>
            <p:grpSpPr bwMode="auto">
              <a:xfrm>
                <a:off x="5066525" y="1630563"/>
                <a:ext cx="1718177" cy="1181532"/>
                <a:chOff x="6135862" y="1659608"/>
                <a:chExt cx="1718177" cy="11815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169112" y="2062319"/>
                  <a:ext cx="1598593" cy="412738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478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135862" y="16596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0008</a:t>
                  </a:r>
                </a:p>
              </p:txBody>
            </p:sp>
            <p:sp>
              <p:nvSpPr>
                <p:cNvPr id="18479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71808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18473" name="Group 13"/>
              <p:cNvGrpSpPr>
                <a:grpSpLocks/>
              </p:cNvGrpSpPr>
              <p:nvPr/>
            </p:nvGrpSpPr>
            <p:grpSpPr bwMode="auto">
              <a:xfrm>
                <a:off x="7172532" y="1647058"/>
                <a:ext cx="1599942" cy="1165037"/>
                <a:chOff x="7343878" y="1828503"/>
                <a:chExt cx="1599942" cy="116503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344370" y="2213133"/>
                  <a:ext cx="1600181" cy="414325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475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1828503"/>
                  <a:ext cx="14978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000c</a:t>
                  </a:r>
                </a:p>
              </p:txBody>
            </p:sp>
            <p:sp>
              <p:nvSpPr>
                <p:cNvPr id="18476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18470" name="TextBox 28"/>
            <p:cNvSpPr txBox="1">
              <a:spLocks noChangeArrowheads="1"/>
            </p:cNvSpPr>
            <p:nvPr/>
          </p:nvSpPr>
          <p:spPr bwMode="auto">
            <a:xfrm>
              <a:off x="6184897" y="2927962"/>
              <a:ext cx="12362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Display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9613" y="1220788"/>
            <a:ext cx="1863725" cy="122396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Exception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Handler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9613" y="3127375"/>
            <a:ext cx="1863725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4038" y="5421313"/>
            <a:ext cx="2173287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Display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18438" name="Group 59"/>
          <p:cNvGrpSpPr>
            <a:grpSpLocks/>
          </p:cNvGrpSpPr>
          <p:nvPr/>
        </p:nvGrpSpPr>
        <p:grpSpPr bwMode="auto">
          <a:xfrm>
            <a:off x="4868863" y="2444750"/>
            <a:ext cx="3903662" cy="2033588"/>
            <a:chOff x="4868863" y="2444750"/>
            <a:chExt cx="3903662" cy="2033588"/>
          </a:xfrm>
        </p:grpSpPr>
        <p:grpSp>
          <p:nvGrpSpPr>
            <p:cNvPr id="18455" name="Group 59"/>
            <p:cNvGrpSpPr>
              <a:grpSpLocks/>
            </p:cNvGrpSpPr>
            <p:nvPr/>
          </p:nvGrpSpPr>
          <p:grpSpPr bwMode="auto">
            <a:xfrm>
              <a:off x="4868863" y="2444750"/>
              <a:ext cx="3903662" cy="2033588"/>
              <a:chOff x="5099513" y="4738419"/>
              <a:chExt cx="3903877" cy="203353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099513" y="4816205"/>
                <a:ext cx="3903877" cy="1955752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463" name="TextBox 33"/>
              <p:cNvSpPr txBox="1">
                <a:spLocks noChangeArrowheads="1"/>
              </p:cNvSpPr>
              <p:nvPr/>
            </p:nvSpPr>
            <p:spPr bwMode="auto">
              <a:xfrm>
                <a:off x="5893738" y="4738419"/>
                <a:ext cx="22519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2800">
                    <a:latin typeface="Calibri" charset="0"/>
                  </a:rPr>
                  <a:t>Coprocessor 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677755" y="5811543"/>
                <a:ext cx="1101786" cy="31908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677755" y="6284606"/>
                <a:ext cx="1101786" cy="31908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466" name="TextBox 36"/>
              <p:cNvSpPr txBox="1">
                <a:spLocks noChangeArrowheads="1"/>
              </p:cNvSpPr>
              <p:nvPr/>
            </p:nvSpPr>
            <p:spPr bwMode="auto">
              <a:xfrm>
                <a:off x="7221375" y="5735284"/>
                <a:ext cx="49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alibri" charset="0"/>
                  </a:rPr>
                  <a:t>$9</a:t>
                </a:r>
              </a:p>
            </p:txBody>
          </p:sp>
          <p:sp>
            <p:nvSpPr>
              <p:cNvPr id="18467" name="TextBox 37"/>
              <p:cNvSpPr txBox="1">
                <a:spLocks noChangeArrowheads="1"/>
              </p:cNvSpPr>
              <p:nvPr/>
            </p:nvSpPr>
            <p:spPr bwMode="auto">
              <a:xfrm>
                <a:off x="7109871" y="6184594"/>
                <a:ext cx="652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alibri" charset="0"/>
                  </a:rPr>
                  <a:t>$11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671405" y="5811543"/>
                <a:ext cx="1101786" cy="31908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70525" y="3533775"/>
              <a:ext cx="1101725" cy="31908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57" name="TextBox 61"/>
            <p:cNvSpPr txBox="1">
              <a:spLocks noChangeArrowheads="1"/>
            </p:cNvSpPr>
            <p:nvPr/>
          </p:nvSpPr>
          <p:spPr bwMode="auto">
            <a:xfrm>
              <a:off x="4903788" y="3433763"/>
              <a:ext cx="6524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75288" y="3043238"/>
              <a:ext cx="1101725" cy="319087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59" name="TextBox 63"/>
            <p:cNvSpPr txBox="1">
              <a:spLocks noChangeArrowheads="1"/>
            </p:cNvSpPr>
            <p:nvPr/>
          </p:nvSpPr>
          <p:spPr bwMode="auto">
            <a:xfrm>
              <a:off x="4906963" y="2943225"/>
              <a:ext cx="6540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59413" y="3983038"/>
              <a:ext cx="1100137" cy="319087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61" name="TextBox 65"/>
            <p:cNvSpPr txBox="1">
              <a:spLocks noChangeArrowheads="1"/>
            </p:cNvSpPr>
            <p:nvPr/>
          </p:nvSpPr>
          <p:spPr bwMode="auto">
            <a:xfrm>
              <a:off x="4891088" y="3883025"/>
              <a:ext cx="6524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$14</a:t>
              </a:r>
            </a:p>
          </p:txBody>
        </p:sp>
      </p:grpSp>
      <p:grpSp>
        <p:nvGrpSpPr>
          <p:cNvPr id="14" name="Group 100"/>
          <p:cNvGrpSpPr>
            <a:grpSpLocks/>
          </p:cNvGrpSpPr>
          <p:nvPr/>
        </p:nvGrpSpPr>
        <p:grpSpPr bwMode="auto">
          <a:xfrm>
            <a:off x="2540000" y="2444750"/>
            <a:ext cx="2366963" cy="1295400"/>
            <a:chOff x="2539773" y="2445273"/>
            <a:chExt cx="2367810" cy="1295076"/>
          </a:xfrm>
        </p:grpSpPr>
        <p:cxnSp>
          <p:nvCxnSpPr>
            <p:cNvPr id="68" name="Curved Connector 67"/>
            <p:cNvCxnSpPr>
              <a:stCxn id="58" idx="3"/>
              <a:endCxn id="18459" idx="1"/>
            </p:cNvCxnSpPr>
            <p:nvPr/>
          </p:nvCxnSpPr>
          <p:spPr>
            <a:xfrm flipV="1">
              <a:off x="2573123" y="3173754"/>
              <a:ext cx="2334460" cy="56659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54" name="TextBox 68"/>
            <p:cNvSpPr txBox="1">
              <a:spLocks noChangeArrowheads="1"/>
            </p:cNvSpPr>
            <p:nvPr/>
          </p:nvSpPr>
          <p:spPr bwMode="auto">
            <a:xfrm>
              <a:off x="2539773" y="2445273"/>
              <a:ext cx="20322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Initialize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Status Register</a:t>
              </a:r>
            </a:p>
          </p:txBody>
        </p:sp>
      </p:grpSp>
      <p:grpSp>
        <p:nvGrpSpPr>
          <p:cNvPr id="15" name="Group 102"/>
          <p:cNvGrpSpPr>
            <a:grpSpLocks/>
          </p:cNvGrpSpPr>
          <p:nvPr/>
        </p:nvGrpSpPr>
        <p:grpSpPr bwMode="auto">
          <a:xfrm>
            <a:off x="2319338" y="388938"/>
            <a:ext cx="2576512" cy="3351212"/>
            <a:chOff x="2319026" y="389666"/>
            <a:chExt cx="2576789" cy="3350683"/>
          </a:xfrm>
        </p:grpSpPr>
        <p:cxnSp>
          <p:nvCxnSpPr>
            <p:cNvPr id="79" name="Curved Connector 78"/>
            <p:cNvCxnSpPr>
              <a:stCxn id="58" idx="3"/>
              <a:endCxn id="7" idx="1"/>
            </p:cNvCxnSpPr>
            <p:nvPr/>
          </p:nvCxnSpPr>
          <p:spPr>
            <a:xfrm flipV="1">
              <a:off x="2573053" y="1140434"/>
              <a:ext cx="2322762" cy="259991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52" name="TextBox 82"/>
            <p:cNvSpPr txBox="1">
              <a:spLocks noChangeArrowheads="1"/>
            </p:cNvSpPr>
            <p:nvPr/>
          </p:nvSpPr>
          <p:spPr bwMode="auto">
            <a:xfrm>
              <a:off x="2319026" y="389666"/>
              <a:ext cx="228019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Enable Keyboard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Interruptions</a:t>
              </a:r>
            </a:p>
          </p:txBody>
        </p:sp>
      </p:grpSp>
      <p:grpSp>
        <p:nvGrpSpPr>
          <p:cNvPr id="17" name="Group 98"/>
          <p:cNvGrpSpPr>
            <a:grpSpLocks/>
          </p:cNvGrpSpPr>
          <p:nvPr/>
        </p:nvGrpSpPr>
        <p:grpSpPr bwMode="auto">
          <a:xfrm>
            <a:off x="1641475" y="4352925"/>
            <a:ext cx="2366963" cy="1068388"/>
            <a:chOff x="1641179" y="4352654"/>
            <a:chExt cx="2367784" cy="1068995"/>
          </a:xfrm>
        </p:grpSpPr>
        <p:cxnSp>
          <p:nvCxnSpPr>
            <p:cNvPr id="88" name="Straight Arrow Connector 87"/>
            <p:cNvCxnSpPr>
              <a:stCxn id="58" idx="2"/>
              <a:endCxn id="59" idx="0"/>
            </p:cNvCxnSpPr>
            <p:nvPr/>
          </p:nvCxnSpPr>
          <p:spPr>
            <a:xfrm rot="5400000">
              <a:off x="1106681" y="4887152"/>
              <a:ext cx="106899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50" name="TextBox 88"/>
            <p:cNvSpPr txBox="1">
              <a:spLocks noChangeArrowheads="1"/>
            </p:cNvSpPr>
            <p:nvPr/>
          </p:nvSpPr>
          <p:spPr bwMode="auto">
            <a:xfrm>
              <a:off x="1658289" y="4541167"/>
              <a:ext cx="235067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Write ??:??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to display buffer?</a:t>
              </a:r>
            </a:p>
          </p:txBody>
        </p:sp>
      </p:grpSp>
      <p:grpSp>
        <p:nvGrpSpPr>
          <p:cNvPr id="18" name="Group 99"/>
          <p:cNvGrpSpPr>
            <a:grpSpLocks/>
          </p:cNvGrpSpPr>
          <p:nvPr/>
        </p:nvGrpSpPr>
        <p:grpSpPr bwMode="auto">
          <a:xfrm>
            <a:off x="1641475" y="5648325"/>
            <a:ext cx="2536825" cy="1200150"/>
            <a:chOff x="1641178" y="5647618"/>
            <a:chExt cx="2537261" cy="1200506"/>
          </a:xfrm>
        </p:grpSpPr>
        <p:cxnSp>
          <p:nvCxnSpPr>
            <p:cNvPr id="91" name="Shape 90"/>
            <p:cNvCxnSpPr>
              <a:stCxn id="59" idx="3"/>
              <a:endCxn id="59" idx="2"/>
            </p:cNvCxnSpPr>
            <p:nvPr/>
          </p:nvCxnSpPr>
          <p:spPr>
            <a:xfrm flipH="1">
              <a:off x="1641178" y="6033495"/>
              <a:ext cx="1087625" cy="612957"/>
            </a:xfrm>
            <a:prstGeom prst="curvedConnector4">
              <a:avLst>
                <a:gd name="adj1" fmla="val -21037"/>
                <a:gd name="adj2" fmla="val 137334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48" name="TextBox 92"/>
            <p:cNvSpPr txBox="1">
              <a:spLocks noChangeArrowheads="1"/>
            </p:cNvSpPr>
            <p:nvPr/>
          </p:nvSpPr>
          <p:spPr bwMode="auto">
            <a:xfrm>
              <a:off x="3000085" y="5647618"/>
              <a:ext cx="1178354" cy="1200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Display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Time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forever.</a:t>
              </a:r>
            </a:p>
          </p:txBody>
        </p:sp>
      </p:grpSp>
      <p:grpSp>
        <p:nvGrpSpPr>
          <p:cNvPr id="20" name="Group 101"/>
          <p:cNvGrpSpPr>
            <a:grpSpLocks/>
          </p:cNvGrpSpPr>
          <p:nvPr/>
        </p:nvGrpSpPr>
        <p:grpSpPr bwMode="auto">
          <a:xfrm>
            <a:off x="2573338" y="3673475"/>
            <a:ext cx="4416425" cy="885825"/>
            <a:chOff x="2573104" y="3672971"/>
            <a:chExt cx="4417355" cy="885741"/>
          </a:xfrm>
        </p:grpSpPr>
        <p:cxnSp>
          <p:nvCxnSpPr>
            <p:cNvPr id="70" name="Curved Connector 69"/>
            <p:cNvCxnSpPr>
              <a:stCxn id="58" idx="3"/>
              <a:endCxn id="18467" idx="1"/>
            </p:cNvCxnSpPr>
            <p:nvPr/>
          </p:nvCxnSpPr>
          <p:spPr>
            <a:xfrm>
              <a:off x="2573104" y="3739640"/>
              <a:ext cx="4306207" cy="3825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45" name="TextBox 72"/>
            <p:cNvSpPr txBox="1">
              <a:spLocks noChangeArrowheads="1"/>
            </p:cNvSpPr>
            <p:nvPr/>
          </p:nvSpPr>
          <p:spPr bwMode="auto">
            <a:xfrm>
              <a:off x="2804023" y="3727715"/>
              <a:ext cx="12225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Initialize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Clock</a:t>
              </a:r>
            </a:p>
          </p:txBody>
        </p:sp>
        <p:cxnSp>
          <p:nvCxnSpPr>
            <p:cNvPr id="96" name="Curved Connector 95"/>
            <p:cNvCxnSpPr>
              <a:stCxn id="58" idx="3"/>
              <a:endCxn id="18466" idx="1"/>
            </p:cNvCxnSpPr>
            <p:nvPr/>
          </p:nvCxnSpPr>
          <p:spPr>
            <a:xfrm flipV="1">
              <a:off x="2573104" y="3672971"/>
              <a:ext cx="4417355" cy="6666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30"/>
          <p:cNvGrpSpPr>
            <a:grpSpLocks/>
          </p:cNvGrpSpPr>
          <p:nvPr/>
        </p:nvGrpSpPr>
        <p:grpSpPr bwMode="auto">
          <a:xfrm>
            <a:off x="4598988" y="136525"/>
            <a:ext cx="4200525" cy="1608138"/>
            <a:chOff x="4802916" y="1220663"/>
            <a:chExt cx="4200474" cy="1607927"/>
          </a:xfrm>
        </p:grpSpPr>
        <p:grpSp>
          <p:nvGrpSpPr>
            <p:cNvPr id="19509" name="Group 16"/>
            <p:cNvGrpSpPr>
              <a:grpSpLocks/>
            </p:cNvGrpSpPr>
            <p:nvPr/>
          </p:nvGrpSpPr>
          <p:grpSpPr bwMode="auto">
            <a:xfrm>
              <a:off x="4802916" y="1319633"/>
              <a:ext cx="4200474" cy="1508957"/>
              <a:chOff x="4802916" y="1319633"/>
              <a:chExt cx="4200474" cy="1508957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802916" y="1319075"/>
                <a:ext cx="4200474" cy="1509515"/>
              </a:xfrm>
              <a:prstGeom prst="rect">
                <a:avLst/>
              </a:prstGeom>
              <a:gradFill rotWithShape="1">
                <a:gsLst>
                  <a:gs pos="0">
                    <a:srgbClr val="E5EEFF"/>
                  </a:gs>
                  <a:gs pos="64999">
                    <a:srgbClr val="BFD5FF"/>
                  </a:gs>
                  <a:gs pos="100000">
                    <a:srgbClr val="A3C4FF"/>
                  </a:gs>
                </a:gsLst>
                <a:lin ang="5400000" scaled="1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19512" name="Group 14"/>
              <p:cNvGrpSpPr>
                <a:grpSpLocks/>
              </p:cNvGrpSpPr>
              <p:nvPr/>
            </p:nvGrpSpPr>
            <p:grpSpPr bwMode="auto">
              <a:xfrm>
                <a:off x="5050031" y="1617289"/>
                <a:ext cx="1734671" cy="1181532"/>
                <a:chOff x="6119368" y="1646334"/>
                <a:chExt cx="1734671" cy="118153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169111" y="2048116"/>
                  <a:ext cx="1598594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9518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6119368" y="1646334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0000</a:t>
                  </a:r>
                </a:p>
              </p:txBody>
            </p:sp>
            <p:sp>
              <p:nvSpPr>
                <p:cNvPr id="1951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58534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19513" name="Group 13"/>
              <p:cNvGrpSpPr>
                <a:grpSpLocks/>
              </p:cNvGrpSpPr>
              <p:nvPr/>
            </p:nvGrpSpPr>
            <p:grpSpPr bwMode="auto">
              <a:xfrm>
                <a:off x="7139544" y="1630563"/>
                <a:ext cx="1632930" cy="1181532"/>
                <a:chOff x="7310890" y="1812008"/>
                <a:chExt cx="1632930" cy="118153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344371" y="2214801"/>
                  <a:ext cx="1600180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9515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310890" y="18120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0004</a:t>
                  </a:r>
                </a:p>
              </p:txBody>
            </p:sp>
            <p:sp>
              <p:nvSpPr>
                <p:cNvPr id="19516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19510" name="TextBox 27"/>
            <p:cNvSpPr txBox="1">
              <a:spLocks noChangeArrowheads="1"/>
            </p:cNvSpPr>
            <p:nvPr/>
          </p:nvSpPr>
          <p:spPr bwMode="auto">
            <a:xfrm>
              <a:off x="6174471" y="1220663"/>
              <a:ext cx="15625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Keyboard</a:t>
              </a:r>
            </a:p>
          </p:txBody>
        </p:sp>
      </p:grpSp>
      <p:grpSp>
        <p:nvGrpSpPr>
          <p:cNvPr id="19458" name="Group 29"/>
          <p:cNvGrpSpPr>
            <a:grpSpLocks/>
          </p:cNvGrpSpPr>
          <p:nvPr/>
        </p:nvGrpSpPr>
        <p:grpSpPr bwMode="auto">
          <a:xfrm>
            <a:off x="4598988" y="5038725"/>
            <a:ext cx="4200525" cy="1608138"/>
            <a:chOff x="4724400" y="2927962"/>
            <a:chExt cx="4200474" cy="1608092"/>
          </a:xfrm>
        </p:grpSpPr>
        <p:grpSp>
          <p:nvGrpSpPr>
            <p:cNvPr id="19498" name="Group 17"/>
            <p:cNvGrpSpPr>
              <a:grpSpLocks/>
            </p:cNvGrpSpPr>
            <p:nvPr/>
          </p:nvGrpSpPr>
          <p:grpSpPr bwMode="auto">
            <a:xfrm>
              <a:off x="4724400" y="3027097"/>
              <a:ext cx="4200474" cy="1508957"/>
              <a:chOff x="4802916" y="1319633"/>
              <a:chExt cx="4200474" cy="1508957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02916" y="1318920"/>
                <a:ext cx="4200474" cy="1509670"/>
              </a:xfrm>
              <a:prstGeom prst="rect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19501" name="Group 14"/>
              <p:cNvGrpSpPr>
                <a:grpSpLocks/>
              </p:cNvGrpSpPr>
              <p:nvPr/>
            </p:nvGrpSpPr>
            <p:grpSpPr bwMode="auto">
              <a:xfrm>
                <a:off x="5066525" y="1630563"/>
                <a:ext cx="1718177" cy="1181532"/>
                <a:chOff x="6135862" y="1659608"/>
                <a:chExt cx="1718177" cy="11815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169112" y="2062319"/>
                  <a:ext cx="1598593" cy="412738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9507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135862" y="16596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0008</a:t>
                  </a:r>
                </a:p>
              </p:txBody>
            </p:sp>
            <p:sp>
              <p:nvSpPr>
                <p:cNvPr id="19508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71808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19502" name="Group 13"/>
              <p:cNvGrpSpPr>
                <a:grpSpLocks/>
              </p:cNvGrpSpPr>
              <p:nvPr/>
            </p:nvGrpSpPr>
            <p:grpSpPr bwMode="auto">
              <a:xfrm>
                <a:off x="7172532" y="1647058"/>
                <a:ext cx="1599942" cy="1165037"/>
                <a:chOff x="7343878" y="1828503"/>
                <a:chExt cx="1599942" cy="116503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344370" y="2213133"/>
                  <a:ext cx="1600181" cy="414325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9504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1828503"/>
                  <a:ext cx="14978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000c</a:t>
                  </a:r>
                </a:p>
              </p:txBody>
            </p:sp>
            <p:sp>
              <p:nvSpPr>
                <p:cNvPr id="1950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19499" name="TextBox 28"/>
            <p:cNvSpPr txBox="1">
              <a:spLocks noChangeArrowheads="1"/>
            </p:cNvSpPr>
            <p:nvPr/>
          </p:nvSpPr>
          <p:spPr bwMode="auto">
            <a:xfrm>
              <a:off x="6184897" y="2927962"/>
              <a:ext cx="12362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Display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grpSp>
        <p:nvGrpSpPr>
          <p:cNvPr id="19474" name="Group 59"/>
          <p:cNvGrpSpPr>
            <a:grpSpLocks/>
          </p:cNvGrpSpPr>
          <p:nvPr/>
        </p:nvGrpSpPr>
        <p:grpSpPr bwMode="auto">
          <a:xfrm>
            <a:off x="4868863" y="2444750"/>
            <a:ext cx="3903662" cy="2033588"/>
            <a:chOff x="5099513" y="4738419"/>
            <a:chExt cx="3903877" cy="2033538"/>
          </a:xfrm>
        </p:grpSpPr>
        <p:sp>
          <p:nvSpPr>
            <p:cNvPr id="33" name="Rectangle 32"/>
            <p:cNvSpPr/>
            <p:nvPr/>
          </p:nvSpPr>
          <p:spPr>
            <a:xfrm>
              <a:off x="5099513" y="4816205"/>
              <a:ext cx="3903877" cy="1955752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493" name="TextBox 33"/>
            <p:cNvSpPr txBox="1">
              <a:spLocks noChangeArrowheads="1"/>
            </p:cNvSpPr>
            <p:nvPr/>
          </p:nvSpPr>
          <p:spPr bwMode="auto">
            <a:xfrm>
              <a:off x="5893738" y="4738419"/>
              <a:ext cx="22519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Coprocessor 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77755" y="5811543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77755" y="6284606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496" name="TextBox 36"/>
            <p:cNvSpPr txBox="1">
              <a:spLocks noChangeArrowheads="1"/>
            </p:cNvSpPr>
            <p:nvPr/>
          </p:nvSpPr>
          <p:spPr bwMode="auto">
            <a:xfrm>
              <a:off x="7221375" y="5735284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$9</a:t>
              </a:r>
            </a:p>
          </p:txBody>
        </p:sp>
        <p:sp>
          <p:nvSpPr>
            <p:cNvPr id="19497" name="TextBox 37"/>
            <p:cNvSpPr txBox="1">
              <a:spLocks noChangeArrowheads="1"/>
            </p:cNvSpPr>
            <p:nvPr/>
          </p:nvSpPr>
          <p:spPr bwMode="auto">
            <a:xfrm>
              <a:off x="7109871" y="6184594"/>
              <a:ext cx="6526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$11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9613" y="1220788"/>
            <a:ext cx="1863725" cy="122396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Exception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Handler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9613" y="3127375"/>
            <a:ext cx="1863725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4038" y="5421313"/>
            <a:ext cx="2173287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Display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70525" y="35337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79" name="TextBox 61"/>
          <p:cNvSpPr txBox="1">
            <a:spLocks noChangeArrowheads="1"/>
          </p:cNvSpPr>
          <p:nvPr/>
        </p:nvSpPr>
        <p:spPr bwMode="auto">
          <a:xfrm>
            <a:off x="4903788" y="3433763"/>
            <a:ext cx="652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475288" y="3043238"/>
            <a:ext cx="1101725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81" name="TextBox 63"/>
          <p:cNvSpPr txBox="1">
            <a:spLocks noChangeArrowheads="1"/>
          </p:cNvSpPr>
          <p:nvPr/>
        </p:nvSpPr>
        <p:spPr bwMode="auto">
          <a:xfrm>
            <a:off x="4906963" y="2943225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59413" y="3983038"/>
            <a:ext cx="1100137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83" name="TextBox 65"/>
          <p:cNvSpPr txBox="1">
            <a:spLocks noChangeArrowheads="1"/>
          </p:cNvSpPr>
          <p:nvPr/>
        </p:nvSpPr>
        <p:spPr bwMode="auto">
          <a:xfrm>
            <a:off x="4891088" y="3883025"/>
            <a:ext cx="652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$14</a:t>
            </a:r>
          </a:p>
        </p:txBody>
      </p: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2573338" y="542925"/>
            <a:ext cx="4395787" cy="1290638"/>
            <a:chOff x="2573104" y="543555"/>
            <a:chExt cx="4395730" cy="1289413"/>
          </a:xfrm>
        </p:grpSpPr>
        <p:cxnSp>
          <p:nvCxnSpPr>
            <p:cNvPr id="75" name="Shape 70"/>
            <p:cNvCxnSpPr>
              <a:stCxn id="11" idx="1"/>
              <a:endCxn id="57" idx="3"/>
            </p:cNvCxnSpPr>
            <p:nvPr/>
          </p:nvCxnSpPr>
          <p:spPr>
            <a:xfrm rot="10800000" flipV="1">
              <a:off x="2573104" y="1154163"/>
              <a:ext cx="4395730" cy="67880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91" name="TextBox 77"/>
            <p:cNvSpPr txBox="1">
              <a:spLocks noChangeArrowheads="1"/>
            </p:cNvSpPr>
            <p:nvPr/>
          </p:nvSpPr>
          <p:spPr bwMode="auto">
            <a:xfrm>
              <a:off x="2820514" y="543555"/>
              <a:ext cx="1365728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Read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Keyboard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Data</a:t>
              </a:r>
            </a:p>
          </p:txBody>
        </p: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2392363" y="1833563"/>
            <a:ext cx="2514600" cy="1700212"/>
            <a:chOff x="2391671" y="1832968"/>
            <a:chExt cx="2515913" cy="1700754"/>
          </a:xfrm>
        </p:grpSpPr>
        <p:cxnSp>
          <p:nvCxnSpPr>
            <p:cNvPr id="71" name="Shape 70"/>
            <p:cNvCxnSpPr>
              <a:endCxn id="57" idx="3"/>
            </p:cNvCxnSpPr>
            <p:nvPr/>
          </p:nvCxnSpPr>
          <p:spPr>
            <a:xfrm rot="10800000">
              <a:off x="2572740" y="1832968"/>
              <a:ext cx="2334844" cy="170075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89" name="TextBox 66"/>
            <p:cNvSpPr txBox="1">
              <a:spLocks noChangeArrowheads="1"/>
            </p:cNvSpPr>
            <p:nvPr/>
          </p:nvSpPr>
          <p:spPr bwMode="auto">
            <a:xfrm>
              <a:off x="2391671" y="2307101"/>
              <a:ext cx="13657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Keyboard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Interrupt</a:t>
              </a:r>
            </a:p>
          </p:txBody>
        </p:sp>
      </p:grpSp>
      <p:cxnSp>
        <p:nvCxnSpPr>
          <p:cNvPr id="68" name="Shape 67"/>
          <p:cNvCxnSpPr/>
          <p:nvPr/>
        </p:nvCxnSpPr>
        <p:spPr>
          <a:xfrm flipH="1">
            <a:off x="1641475" y="6034088"/>
            <a:ext cx="1085850" cy="612775"/>
          </a:xfrm>
          <a:prstGeom prst="curvedConnector4">
            <a:avLst>
              <a:gd name="adj1" fmla="val -21037"/>
              <a:gd name="adj2" fmla="val 13733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87" name="TextBox 68"/>
          <p:cNvSpPr txBox="1">
            <a:spLocks noChangeArrowheads="1"/>
          </p:cNvSpPr>
          <p:nvPr/>
        </p:nvSpPr>
        <p:spPr bwMode="auto">
          <a:xfrm>
            <a:off x="3000375" y="5648325"/>
            <a:ext cx="1177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Display</a:t>
            </a:r>
          </a:p>
          <a:p>
            <a:pPr eaLnBrk="1" hangingPunct="1"/>
            <a:r>
              <a:rPr lang="en-US" altLang="en-US">
                <a:latin typeface="Calibri" charset="0"/>
              </a:rPr>
              <a:t>Time</a:t>
            </a:r>
          </a:p>
          <a:p>
            <a:pPr eaLnBrk="1" hangingPunct="1"/>
            <a:r>
              <a:rPr lang="en-US" altLang="en-US">
                <a:latin typeface="Calibri" charset="0"/>
              </a:rPr>
              <a:t>forever.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30"/>
          <p:cNvGrpSpPr>
            <a:grpSpLocks/>
          </p:cNvGrpSpPr>
          <p:nvPr/>
        </p:nvGrpSpPr>
        <p:grpSpPr bwMode="auto">
          <a:xfrm>
            <a:off x="4598988" y="136525"/>
            <a:ext cx="4200525" cy="1608138"/>
            <a:chOff x="4802916" y="1220663"/>
            <a:chExt cx="4200474" cy="1607927"/>
          </a:xfrm>
        </p:grpSpPr>
        <p:grpSp>
          <p:nvGrpSpPr>
            <p:cNvPr id="20535" name="Group 16"/>
            <p:cNvGrpSpPr>
              <a:grpSpLocks/>
            </p:cNvGrpSpPr>
            <p:nvPr/>
          </p:nvGrpSpPr>
          <p:grpSpPr bwMode="auto">
            <a:xfrm>
              <a:off x="4802916" y="1319633"/>
              <a:ext cx="4200474" cy="1508957"/>
              <a:chOff x="4802916" y="1319633"/>
              <a:chExt cx="4200474" cy="1508957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802916" y="1319075"/>
                <a:ext cx="4200474" cy="1509515"/>
              </a:xfrm>
              <a:prstGeom prst="rect">
                <a:avLst/>
              </a:prstGeom>
              <a:gradFill rotWithShape="1">
                <a:gsLst>
                  <a:gs pos="0">
                    <a:srgbClr val="E5EEFF"/>
                  </a:gs>
                  <a:gs pos="64999">
                    <a:srgbClr val="BFD5FF"/>
                  </a:gs>
                  <a:gs pos="100000">
                    <a:srgbClr val="A3C4FF"/>
                  </a:gs>
                </a:gsLst>
                <a:lin ang="5400000" scaled="1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20538" name="Group 14"/>
              <p:cNvGrpSpPr>
                <a:grpSpLocks/>
              </p:cNvGrpSpPr>
              <p:nvPr/>
            </p:nvGrpSpPr>
            <p:grpSpPr bwMode="auto">
              <a:xfrm>
                <a:off x="5050031" y="1617289"/>
                <a:ext cx="1734671" cy="1181532"/>
                <a:chOff x="6119368" y="1646334"/>
                <a:chExt cx="1734671" cy="118153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169111" y="2048116"/>
                  <a:ext cx="1598594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544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6119368" y="1646334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0000</a:t>
                  </a:r>
                </a:p>
              </p:txBody>
            </p:sp>
            <p:sp>
              <p:nvSpPr>
                <p:cNvPr id="20545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58534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20539" name="Group 13"/>
              <p:cNvGrpSpPr>
                <a:grpSpLocks/>
              </p:cNvGrpSpPr>
              <p:nvPr/>
            </p:nvGrpSpPr>
            <p:grpSpPr bwMode="auto">
              <a:xfrm>
                <a:off x="7139544" y="1630563"/>
                <a:ext cx="1632930" cy="1181532"/>
                <a:chOff x="7310890" y="1812008"/>
                <a:chExt cx="1632930" cy="118153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344371" y="2214801"/>
                  <a:ext cx="1600180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541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310890" y="18120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0004</a:t>
                  </a:r>
                </a:p>
              </p:txBody>
            </p:sp>
            <p:sp>
              <p:nvSpPr>
                <p:cNvPr id="2054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20536" name="TextBox 27"/>
            <p:cNvSpPr txBox="1">
              <a:spLocks noChangeArrowheads="1"/>
            </p:cNvSpPr>
            <p:nvPr/>
          </p:nvSpPr>
          <p:spPr bwMode="auto">
            <a:xfrm>
              <a:off x="6174471" y="1220663"/>
              <a:ext cx="15625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Keyboard</a:t>
              </a:r>
            </a:p>
          </p:txBody>
        </p:sp>
      </p:grpSp>
      <p:grpSp>
        <p:nvGrpSpPr>
          <p:cNvPr id="20482" name="Group 29"/>
          <p:cNvGrpSpPr>
            <a:grpSpLocks/>
          </p:cNvGrpSpPr>
          <p:nvPr/>
        </p:nvGrpSpPr>
        <p:grpSpPr bwMode="auto">
          <a:xfrm>
            <a:off x="4598988" y="5038725"/>
            <a:ext cx="4200525" cy="1608138"/>
            <a:chOff x="4724400" y="2927962"/>
            <a:chExt cx="4200474" cy="1608092"/>
          </a:xfrm>
        </p:grpSpPr>
        <p:grpSp>
          <p:nvGrpSpPr>
            <p:cNvPr id="20524" name="Group 17"/>
            <p:cNvGrpSpPr>
              <a:grpSpLocks/>
            </p:cNvGrpSpPr>
            <p:nvPr/>
          </p:nvGrpSpPr>
          <p:grpSpPr bwMode="auto">
            <a:xfrm>
              <a:off x="4724400" y="3027097"/>
              <a:ext cx="4200474" cy="1508957"/>
              <a:chOff x="4802916" y="1319633"/>
              <a:chExt cx="4200474" cy="1508957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02916" y="1318920"/>
                <a:ext cx="4200474" cy="1509670"/>
              </a:xfrm>
              <a:prstGeom prst="rect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20527" name="Group 14"/>
              <p:cNvGrpSpPr>
                <a:grpSpLocks/>
              </p:cNvGrpSpPr>
              <p:nvPr/>
            </p:nvGrpSpPr>
            <p:grpSpPr bwMode="auto">
              <a:xfrm>
                <a:off x="5066525" y="1630563"/>
                <a:ext cx="1718177" cy="1181532"/>
                <a:chOff x="6135862" y="1659608"/>
                <a:chExt cx="1718177" cy="11815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169112" y="2062319"/>
                  <a:ext cx="1598593" cy="412738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533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135862" y="16596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0008</a:t>
                  </a:r>
                </a:p>
              </p:txBody>
            </p:sp>
            <p:sp>
              <p:nvSpPr>
                <p:cNvPr id="20534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71808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20528" name="Group 13"/>
              <p:cNvGrpSpPr>
                <a:grpSpLocks/>
              </p:cNvGrpSpPr>
              <p:nvPr/>
            </p:nvGrpSpPr>
            <p:grpSpPr bwMode="auto">
              <a:xfrm>
                <a:off x="7172532" y="1647058"/>
                <a:ext cx="1599942" cy="1165037"/>
                <a:chOff x="7343878" y="1828503"/>
                <a:chExt cx="1599942" cy="116503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344370" y="2213133"/>
                  <a:ext cx="1600181" cy="414325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530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1828503"/>
                  <a:ext cx="14978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000c</a:t>
                  </a:r>
                </a:p>
              </p:txBody>
            </p:sp>
            <p:sp>
              <p:nvSpPr>
                <p:cNvPr id="20531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20525" name="TextBox 28"/>
            <p:cNvSpPr txBox="1">
              <a:spLocks noChangeArrowheads="1"/>
            </p:cNvSpPr>
            <p:nvPr/>
          </p:nvSpPr>
          <p:spPr bwMode="auto">
            <a:xfrm>
              <a:off x="6184897" y="2927962"/>
              <a:ext cx="12362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Display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grpSp>
        <p:nvGrpSpPr>
          <p:cNvPr id="20498" name="Group 59"/>
          <p:cNvGrpSpPr>
            <a:grpSpLocks/>
          </p:cNvGrpSpPr>
          <p:nvPr/>
        </p:nvGrpSpPr>
        <p:grpSpPr bwMode="auto">
          <a:xfrm>
            <a:off x="4868863" y="2444750"/>
            <a:ext cx="3903662" cy="2033588"/>
            <a:chOff x="5099513" y="4738419"/>
            <a:chExt cx="3903877" cy="2033538"/>
          </a:xfrm>
        </p:grpSpPr>
        <p:sp>
          <p:nvSpPr>
            <p:cNvPr id="33" name="Rectangle 32"/>
            <p:cNvSpPr/>
            <p:nvPr/>
          </p:nvSpPr>
          <p:spPr>
            <a:xfrm>
              <a:off x="5099513" y="4816205"/>
              <a:ext cx="3903877" cy="1955752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519" name="TextBox 33"/>
            <p:cNvSpPr txBox="1">
              <a:spLocks noChangeArrowheads="1"/>
            </p:cNvSpPr>
            <p:nvPr/>
          </p:nvSpPr>
          <p:spPr bwMode="auto">
            <a:xfrm>
              <a:off x="5893738" y="4738419"/>
              <a:ext cx="22519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Coprocessor 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77755" y="5811543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77755" y="6284606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522" name="TextBox 36"/>
            <p:cNvSpPr txBox="1">
              <a:spLocks noChangeArrowheads="1"/>
            </p:cNvSpPr>
            <p:nvPr/>
          </p:nvSpPr>
          <p:spPr bwMode="auto">
            <a:xfrm>
              <a:off x="7221375" y="5735284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$9</a:t>
              </a:r>
            </a:p>
          </p:txBody>
        </p:sp>
        <p:sp>
          <p:nvSpPr>
            <p:cNvPr id="20523" name="TextBox 37"/>
            <p:cNvSpPr txBox="1">
              <a:spLocks noChangeArrowheads="1"/>
            </p:cNvSpPr>
            <p:nvPr/>
          </p:nvSpPr>
          <p:spPr bwMode="auto">
            <a:xfrm>
              <a:off x="7109871" y="6184594"/>
              <a:ext cx="6526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$11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9613" y="1220788"/>
            <a:ext cx="1863725" cy="122396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Exception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Handler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9613" y="3127375"/>
            <a:ext cx="1863725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4038" y="5421313"/>
            <a:ext cx="2173287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Display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70525" y="35337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03" name="TextBox 61"/>
          <p:cNvSpPr txBox="1">
            <a:spLocks noChangeArrowheads="1"/>
          </p:cNvSpPr>
          <p:nvPr/>
        </p:nvSpPr>
        <p:spPr bwMode="auto">
          <a:xfrm>
            <a:off x="4903788" y="3433763"/>
            <a:ext cx="652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475288" y="3043238"/>
            <a:ext cx="1101725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05" name="TextBox 63"/>
          <p:cNvSpPr txBox="1">
            <a:spLocks noChangeArrowheads="1"/>
          </p:cNvSpPr>
          <p:nvPr/>
        </p:nvSpPr>
        <p:spPr bwMode="auto">
          <a:xfrm>
            <a:off x="4906963" y="2943225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59413" y="3983038"/>
            <a:ext cx="1100137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07" name="TextBox 65"/>
          <p:cNvSpPr txBox="1">
            <a:spLocks noChangeArrowheads="1"/>
          </p:cNvSpPr>
          <p:nvPr/>
        </p:nvSpPr>
        <p:spPr bwMode="auto">
          <a:xfrm>
            <a:off x="4891088" y="3883025"/>
            <a:ext cx="652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$14</a:t>
            </a:r>
          </a:p>
        </p:txBody>
      </p:sp>
      <p:sp>
        <p:nvSpPr>
          <p:cNvPr id="20508" name="TextBox 79"/>
          <p:cNvSpPr txBox="1">
            <a:spLocks noChangeArrowheads="1"/>
          </p:cNvSpPr>
          <p:nvPr/>
        </p:nvSpPr>
        <p:spPr bwMode="auto">
          <a:xfrm>
            <a:off x="468313" y="136525"/>
            <a:ext cx="2609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charset="0"/>
              </a:rPr>
              <a:t>Is it</a:t>
            </a:r>
            <a:r>
              <a:rPr lang="en-US" altLang="ja-JP" sz="1800">
                <a:latin typeface="Calibri" charset="0"/>
              </a:rPr>
              <a:t> 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q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, something else?</a:t>
            </a:r>
          </a:p>
          <a:p>
            <a:pPr algn="ctr" eaLnBrk="1" hangingPunct="1"/>
            <a:r>
              <a:rPr lang="en-US" altLang="en-US" sz="1800">
                <a:latin typeface="Calibri" charset="0"/>
              </a:rPr>
              <a:t>Do the right thing.</a:t>
            </a:r>
          </a:p>
        </p:txBody>
      </p:sp>
      <p:cxnSp>
        <p:nvCxnSpPr>
          <p:cNvPr id="82" name="Straight Connector 81"/>
          <p:cNvCxnSpPr>
            <a:endCxn id="20508" idx="2"/>
          </p:cNvCxnSpPr>
          <p:nvPr/>
        </p:nvCxnSpPr>
        <p:spPr>
          <a:xfrm flipV="1">
            <a:off x="1600200" y="782638"/>
            <a:ext cx="173038" cy="5778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2573338" y="542925"/>
            <a:ext cx="2322512" cy="1290638"/>
            <a:chOff x="2573104" y="543555"/>
            <a:chExt cx="2322711" cy="1289413"/>
          </a:xfrm>
        </p:grpSpPr>
        <p:cxnSp>
          <p:nvCxnSpPr>
            <p:cNvPr id="84" name="Curved Connector 83"/>
            <p:cNvCxnSpPr>
              <a:stCxn id="57" idx="3"/>
            </p:cNvCxnSpPr>
            <p:nvPr/>
          </p:nvCxnSpPr>
          <p:spPr>
            <a:xfrm flipV="1">
              <a:off x="2573104" y="1141475"/>
              <a:ext cx="2322711" cy="69149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17" name="TextBox 85"/>
            <p:cNvSpPr txBox="1">
              <a:spLocks noChangeArrowheads="1"/>
            </p:cNvSpPr>
            <p:nvPr/>
          </p:nvSpPr>
          <p:spPr bwMode="auto">
            <a:xfrm>
              <a:off x="2820514" y="543555"/>
              <a:ext cx="144147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Re-enable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Keyboard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Interrupts</a:t>
              </a: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2573338" y="1833563"/>
            <a:ext cx="2333625" cy="2201862"/>
            <a:chOff x="2573104" y="1832968"/>
            <a:chExt cx="2334479" cy="2201731"/>
          </a:xfrm>
        </p:grpSpPr>
        <p:cxnSp>
          <p:nvCxnSpPr>
            <p:cNvPr id="87" name="Curved Connector 86"/>
            <p:cNvCxnSpPr>
              <a:stCxn id="57" idx="3"/>
              <a:endCxn id="20505" idx="1"/>
            </p:cNvCxnSpPr>
            <p:nvPr/>
          </p:nvCxnSpPr>
          <p:spPr>
            <a:xfrm>
              <a:off x="2573104" y="1832968"/>
              <a:ext cx="2334479" cy="133977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15" name="TextBox 93"/>
            <p:cNvSpPr txBox="1">
              <a:spLocks noChangeArrowheads="1"/>
            </p:cNvSpPr>
            <p:nvPr/>
          </p:nvSpPr>
          <p:spPr bwMode="auto">
            <a:xfrm>
              <a:off x="2809753" y="2095707"/>
              <a:ext cx="1192153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Reset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Status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and 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Cause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Register</a:t>
              </a:r>
            </a:p>
          </p:txBody>
        </p:sp>
      </p:grpSp>
      <p:cxnSp>
        <p:nvCxnSpPr>
          <p:cNvPr id="95" name="Shape 94"/>
          <p:cNvCxnSpPr/>
          <p:nvPr/>
        </p:nvCxnSpPr>
        <p:spPr>
          <a:xfrm flipH="1">
            <a:off x="1641475" y="6034088"/>
            <a:ext cx="1085850" cy="612775"/>
          </a:xfrm>
          <a:prstGeom prst="curvedConnector4">
            <a:avLst>
              <a:gd name="adj1" fmla="val -21037"/>
              <a:gd name="adj2" fmla="val 13733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13" name="TextBox 95"/>
          <p:cNvSpPr txBox="1">
            <a:spLocks noChangeArrowheads="1"/>
          </p:cNvSpPr>
          <p:nvPr/>
        </p:nvSpPr>
        <p:spPr bwMode="auto">
          <a:xfrm>
            <a:off x="3000375" y="5648325"/>
            <a:ext cx="1177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Display</a:t>
            </a:r>
          </a:p>
          <a:p>
            <a:pPr eaLnBrk="1" hangingPunct="1"/>
            <a:r>
              <a:rPr lang="en-US" altLang="en-US">
                <a:latin typeface="Calibri" charset="0"/>
              </a:rPr>
              <a:t>Time</a:t>
            </a:r>
          </a:p>
          <a:p>
            <a:pPr eaLnBrk="1" hangingPunct="1"/>
            <a:r>
              <a:rPr lang="en-US" altLang="en-US">
                <a:latin typeface="Calibri" charset="0"/>
              </a:rPr>
              <a:t>forever.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30"/>
          <p:cNvGrpSpPr>
            <a:grpSpLocks/>
          </p:cNvGrpSpPr>
          <p:nvPr/>
        </p:nvGrpSpPr>
        <p:grpSpPr bwMode="auto">
          <a:xfrm>
            <a:off x="4598988" y="136525"/>
            <a:ext cx="4200525" cy="1608138"/>
            <a:chOff x="4802916" y="1220663"/>
            <a:chExt cx="4200474" cy="1607927"/>
          </a:xfrm>
        </p:grpSpPr>
        <p:grpSp>
          <p:nvGrpSpPr>
            <p:cNvPr id="21563" name="Group 16"/>
            <p:cNvGrpSpPr>
              <a:grpSpLocks/>
            </p:cNvGrpSpPr>
            <p:nvPr/>
          </p:nvGrpSpPr>
          <p:grpSpPr bwMode="auto">
            <a:xfrm>
              <a:off x="4802916" y="1319633"/>
              <a:ext cx="4200474" cy="1508957"/>
              <a:chOff x="4802916" y="1319633"/>
              <a:chExt cx="4200474" cy="1508957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802916" y="1319075"/>
                <a:ext cx="4200474" cy="1509515"/>
              </a:xfrm>
              <a:prstGeom prst="rect">
                <a:avLst/>
              </a:prstGeom>
              <a:gradFill rotWithShape="1">
                <a:gsLst>
                  <a:gs pos="0">
                    <a:srgbClr val="E5EEFF"/>
                  </a:gs>
                  <a:gs pos="64999">
                    <a:srgbClr val="BFD5FF"/>
                  </a:gs>
                  <a:gs pos="100000">
                    <a:srgbClr val="A3C4FF"/>
                  </a:gs>
                </a:gsLst>
                <a:lin ang="5400000" scaled="1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21566" name="Group 14"/>
              <p:cNvGrpSpPr>
                <a:grpSpLocks/>
              </p:cNvGrpSpPr>
              <p:nvPr/>
            </p:nvGrpSpPr>
            <p:grpSpPr bwMode="auto">
              <a:xfrm>
                <a:off x="5050031" y="1617289"/>
                <a:ext cx="1734671" cy="1181532"/>
                <a:chOff x="6119368" y="1646334"/>
                <a:chExt cx="1734671" cy="118153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169111" y="2048116"/>
                  <a:ext cx="1598594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572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6119368" y="1646334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0000</a:t>
                  </a:r>
                </a:p>
              </p:txBody>
            </p:sp>
            <p:sp>
              <p:nvSpPr>
                <p:cNvPr id="21573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58534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21567" name="Group 13"/>
              <p:cNvGrpSpPr>
                <a:grpSpLocks/>
              </p:cNvGrpSpPr>
              <p:nvPr/>
            </p:nvGrpSpPr>
            <p:grpSpPr bwMode="auto">
              <a:xfrm>
                <a:off x="7139544" y="1630563"/>
                <a:ext cx="1632930" cy="1181532"/>
                <a:chOff x="7310890" y="1812008"/>
                <a:chExt cx="1632930" cy="118153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344371" y="2214801"/>
                  <a:ext cx="1600180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569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310890" y="18120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0004</a:t>
                  </a:r>
                </a:p>
              </p:txBody>
            </p:sp>
            <p:sp>
              <p:nvSpPr>
                <p:cNvPr id="21570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21564" name="TextBox 27"/>
            <p:cNvSpPr txBox="1">
              <a:spLocks noChangeArrowheads="1"/>
            </p:cNvSpPr>
            <p:nvPr/>
          </p:nvSpPr>
          <p:spPr bwMode="auto">
            <a:xfrm>
              <a:off x="6174471" y="1220663"/>
              <a:ext cx="15625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Keyboard</a:t>
              </a:r>
            </a:p>
          </p:txBody>
        </p:sp>
      </p:grpSp>
      <p:grpSp>
        <p:nvGrpSpPr>
          <p:cNvPr id="21506" name="Group 29"/>
          <p:cNvGrpSpPr>
            <a:grpSpLocks/>
          </p:cNvGrpSpPr>
          <p:nvPr/>
        </p:nvGrpSpPr>
        <p:grpSpPr bwMode="auto">
          <a:xfrm>
            <a:off x="4598988" y="5038725"/>
            <a:ext cx="4200525" cy="1608138"/>
            <a:chOff x="4724400" y="2927962"/>
            <a:chExt cx="4200474" cy="1608092"/>
          </a:xfrm>
        </p:grpSpPr>
        <p:grpSp>
          <p:nvGrpSpPr>
            <p:cNvPr id="21552" name="Group 17"/>
            <p:cNvGrpSpPr>
              <a:grpSpLocks/>
            </p:cNvGrpSpPr>
            <p:nvPr/>
          </p:nvGrpSpPr>
          <p:grpSpPr bwMode="auto">
            <a:xfrm>
              <a:off x="4724400" y="3027097"/>
              <a:ext cx="4200474" cy="1508957"/>
              <a:chOff x="4802916" y="1319633"/>
              <a:chExt cx="4200474" cy="1508957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02916" y="1318920"/>
                <a:ext cx="4200474" cy="1509670"/>
              </a:xfrm>
              <a:prstGeom prst="rect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21555" name="Group 14"/>
              <p:cNvGrpSpPr>
                <a:grpSpLocks/>
              </p:cNvGrpSpPr>
              <p:nvPr/>
            </p:nvGrpSpPr>
            <p:grpSpPr bwMode="auto">
              <a:xfrm>
                <a:off x="5066525" y="1630563"/>
                <a:ext cx="1718177" cy="1181532"/>
                <a:chOff x="6135862" y="1659608"/>
                <a:chExt cx="1718177" cy="11815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169112" y="2062319"/>
                  <a:ext cx="1598593" cy="412738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56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135862" y="16596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0008</a:t>
                  </a:r>
                </a:p>
              </p:txBody>
            </p:sp>
            <p:sp>
              <p:nvSpPr>
                <p:cNvPr id="21562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71808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21556" name="Group 13"/>
              <p:cNvGrpSpPr>
                <a:grpSpLocks/>
              </p:cNvGrpSpPr>
              <p:nvPr/>
            </p:nvGrpSpPr>
            <p:grpSpPr bwMode="auto">
              <a:xfrm>
                <a:off x="7172532" y="1647058"/>
                <a:ext cx="1599942" cy="1165037"/>
                <a:chOff x="7343878" y="1828503"/>
                <a:chExt cx="1599942" cy="116503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344370" y="2213133"/>
                  <a:ext cx="1600181" cy="414325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55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1828503"/>
                  <a:ext cx="14978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000c</a:t>
                  </a:r>
                </a:p>
              </p:txBody>
            </p:sp>
            <p:sp>
              <p:nvSpPr>
                <p:cNvPr id="2155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21553" name="TextBox 28"/>
            <p:cNvSpPr txBox="1">
              <a:spLocks noChangeArrowheads="1"/>
            </p:cNvSpPr>
            <p:nvPr/>
          </p:nvSpPr>
          <p:spPr bwMode="auto">
            <a:xfrm>
              <a:off x="6184897" y="2927962"/>
              <a:ext cx="12362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Display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grpSp>
        <p:nvGrpSpPr>
          <p:cNvPr id="21522" name="Group 59"/>
          <p:cNvGrpSpPr>
            <a:grpSpLocks/>
          </p:cNvGrpSpPr>
          <p:nvPr/>
        </p:nvGrpSpPr>
        <p:grpSpPr bwMode="auto">
          <a:xfrm>
            <a:off x="4868863" y="2444750"/>
            <a:ext cx="3903662" cy="2033588"/>
            <a:chOff x="5099513" y="4738419"/>
            <a:chExt cx="3903877" cy="2033538"/>
          </a:xfrm>
        </p:grpSpPr>
        <p:sp>
          <p:nvSpPr>
            <p:cNvPr id="33" name="Rectangle 32"/>
            <p:cNvSpPr/>
            <p:nvPr/>
          </p:nvSpPr>
          <p:spPr>
            <a:xfrm>
              <a:off x="5099513" y="4816205"/>
              <a:ext cx="3903877" cy="1955752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547" name="TextBox 33"/>
            <p:cNvSpPr txBox="1">
              <a:spLocks noChangeArrowheads="1"/>
            </p:cNvSpPr>
            <p:nvPr/>
          </p:nvSpPr>
          <p:spPr bwMode="auto">
            <a:xfrm>
              <a:off x="5893738" y="4738419"/>
              <a:ext cx="22519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Coprocessor 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77755" y="5811543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77755" y="6284606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50" name="TextBox 36"/>
            <p:cNvSpPr txBox="1">
              <a:spLocks noChangeArrowheads="1"/>
            </p:cNvSpPr>
            <p:nvPr/>
          </p:nvSpPr>
          <p:spPr bwMode="auto">
            <a:xfrm>
              <a:off x="7221375" y="5735284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$9</a:t>
              </a:r>
            </a:p>
          </p:txBody>
        </p:sp>
        <p:sp>
          <p:nvSpPr>
            <p:cNvPr id="21551" name="TextBox 37"/>
            <p:cNvSpPr txBox="1">
              <a:spLocks noChangeArrowheads="1"/>
            </p:cNvSpPr>
            <p:nvPr/>
          </p:nvSpPr>
          <p:spPr bwMode="auto">
            <a:xfrm>
              <a:off x="7109871" y="6184594"/>
              <a:ext cx="6526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$11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9613" y="1220788"/>
            <a:ext cx="1863725" cy="122396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Exception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Handler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9613" y="3127375"/>
            <a:ext cx="1863725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4038" y="5421313"/>
            <a:ext cx="2173287" cy="122555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Display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70525" y="35337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7" name="TextBox 61"/>
          <p:cNvSpPr txBox="1">
            <a:spLocks noChangeArrowheads="1"/>
          </p:cNvSpPr>
          <p:nvPr/>
        </p:nvSpPr>
        <p:spPr bwMode="auto">
          <a:xfrm>
            <a:off x="4903788" y="3433763"/>
            <a:ext cx="652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475288" y="3043238"/>
            <a:ext cx="1101725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9" name="TextBox 63"/>
          <p:cNvSpPr txBox="1">
            <a:spLocks noChangeArrowheads="1"/>
          </p:cNvSpPr>
          <p:nvPr/>
        </p:nvSpPr>
        <p:spPr bwMode="auto">
          <a:xfrm>
            <a:off x="4906963" y="2943225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59413" y="3983038"/>
            <a:ext cx="1100137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31" name="TextBox 65"/>
          <p:cNvSpPr txBox="1">
            <a:spLocks noChangeArrowheads="1"/>
          </p:cNvSpPr>
          <p:nvPr/>
        </p:nvSpPr>
        <p:spPr bwMode="auto">
          <a:xfrm>
            <a:off x="4891088" y="3883025"/>
            <a:ext cx="652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$14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2546350" y="1833563"/>
            <a:ext cx="2357438" cy="1830387"/>
            <a:chOff x="2546389" y="1832968"/>
            <a:chExt cx="2357241" cy="1831398"/>
          </a:xfrm>
        </p:grpSpPr>
        <p:sp>
          <p:nvSpPr>
            <p:cNvPr id="21544" name="TextBox 85"/>
            <p:cNvSpPr txBox="1">
              <a:spLocks noChangeArrowheads="1"/>
            </p:cNvSpPr>
            <p:nvPr/>
          </p:nvSpPr>
          <p:spPr bwMode="auto">
            <a:xfrm>
              <a:off x="2546389" y="2445273"/>
              <a:ext cx="131373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Timer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Interrupt</a:t>
              </a:r>
            </a:p>
          </p:txBody>
        </p:sp>
        <p:cxnSp>
          <p:nvCxnSpPr>
            <p:cNvPr id="87" name="Curved Connector 86"/>
            <p:cNvCxnSpPr>
              <a:stCxn id="21527" idx="1"/>
              <a:endCxn id="57" idx="3"/>
            </p:cNvCxnSpPr>
            <p:nvPr/>
          </p:nvCxnSpPr>
          <p:spPr>
            <a:xfrm rot="10800000">
              <a:off x="2573375" y="1832968"/>
              <a:ext cx="2330255" cy="183139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88"/>
          <p:cNvGrpSpPr>
            <a:grpSpLocks/>
          </p:cNvGrpSpPr>
          <p:nvPr/>
        </p:nvGrpSpPr>
        <p:grpSpPr bwMode="auto">
          <a:xfrm>
            <a:off x="323850" y="1833563"/>
            <a:ext cx="2070100" cy="4200525"/>
            <a:chOff x="323617" y="1832968"/>
            <a:chExt cx="2069797" cy="4200986"/>
          </a:xfrm>
        </p:grpSpPr>
        <p:cxnSp>
          <p:nvCxnSpPr>
            <p:cNvPr id="70" name="Curved Connector 69"/>
            <p:cNvCxnSpPr>
              <a:stCxn id="57" idx="1"/>
              <a:endCxn id="59" idx="1"/>
            </p:cNvCxnSpPr>
            <p:nvPr/>
          </p:nvCxnSpPr>
          <p:spPr>
            <a:xfrm rot="10800000" flipV="1">
              <a:off x="553771" y="1832968"/>
              <a:ext cx="155552" cy="4200986"/>
            </a:xfrm>
            <a:prstGeom prst="curvedConnector3">
              <a:avLst>
                <a:gd name="adj1" fmla="val 247751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72"/>
            <p:cNvSpPr txBox="1">
              <a:spLocks noChangeArrowheads="1"/>
            </p:cNvSpPr>
            <p:nvPr/>
          </p:nvSpPr>
          <p:spPr bwMode="auto">
            <a:xfrm>
              <a:off x="323617" y="4478811"/>
              <a:ext cx="20697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Update Display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Buffer?</a:t>
              </a:r>
            </a:p>
          </p:txBody>
        </p: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2573338" y="1063625"/>
            <a:ext cx="4416425" cy="2609850"/>
            <a:chOff x="2573104" y="1063643"/>
            <a:chExt cx="4417355" cy="2609328"/>
          </a:xfrm>
        </p:grpSpPr>
        <p:cxnSp>
          <p:nvCxnSpPr>
            <p:cNvPr id="74" name="Curved Connector 73"/>
            <p:cNvCxnSpPr>
              <a:stCxn id="57" idx="3"/>
              <a:endCxn id="21550" idx="1"/>
            </p:cNvCxnSpPr>
            <p:nvPr/>
          </p:nvCxnSpPr>
          <p:spPr>
            <a:xfrm>
              <a:off x="2573104" y="1833427"/>
              <a:ext cx="4417355" cy="183954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76"/>
            <p:cNvSpPr txBox="1">
              <a:spLocks noChangeArrowheads="1"/>
            </p:cNvSpPr>
            <p:nvPr/>
          </p:nvSpPr>
          <p:spPr bwMode="auto">
            <a:xfrm>
              <a:off x="3127633" y="1063643"/>
              <a:ext cx="91157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Reset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Timer</a:t>
              </a:r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2609850" y="1851025"/>
            <a:ext cx="2335213" cy="2201863"/>
            <a:chOff x="2610409" y="3401628"/>
            <a:chExt cx="2334479" cy="2201731"/>
          </a:xfrm>
        </p:grpSpPr>
        <p:cxnSp>
          <p:nvCxnSpPr>
            <p:cNvPr id="78" name="Curved Connector 77"/>
            <p:cNvCxnSpPr/>
            <p:nvPr/>
          </p:nvCxnSpPr>
          <p:spPr>
            <a:xfrm>
              <a:off x="2610409" y="3401628"/>
              <a:ext cx="2334479" cy="133977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9" name="TextBox 78"/>
            <p:cNvSpPr txBox="1">
              <a:spLocks noChangeArrowheads="1"/>
            </p:cNvSpPr>
            <p:nvPr/>
          </p:nvSpPr>
          <p:spPr bwMode="auto">
            <a:xfrm>
              <a:off x="2847058" y="3664367"/>
              <a:ext cx="1192153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Reset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Status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and 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Cause</a:t>
              </a:r>
            </a:p>
            <a:p>
              <a:pPr eaLnBrk="1" hangingPunct="1"/>
              <a:r>
                <a:rPr lang="en-US" altLang="en-US">
                  <a:latin typeface="Calibri" charset="0"/>
                </a:rPr>
                <a:t>Register</a:t>
              </a:r>
            </a:p>
          </p:txBody>
        </p:sp>
      </p:grpSp>
      <p:cxnSp>
        <p:nvCxnSpPr>
          <p:cNvPr id="85" name="Shape 84"/>
          <p:cNvCxnSpPr/>
          <p:nvPr/>
        </p:nvCxnSpPr>
        <p:spPr>
          <a:xfrm flipH="1">
            <a:off x="1641475" y="6034088"/>
            <a:ext cx="1085850" cy="612775"/>
          </a:xfrm>
          <a:prstGeom prst="curvedConnector4">
            <a:avLst>
              <a:gd name="adj1" fmla="val -21037"/>
              <a:gd name="adj2" fmla="val 13733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37" name="TextBox 87"/>
          <p:cNvSpPr txBox="1">
            <a:spLocks noChangeArrowheads="1"/>
          </p:cNvSpPr>
          <p:nvPr/>
        </p:nvSpPr>
        <p:spPr bwMode="auto">
          <a:xfrm>
            <a:off x="3000375" y="5648325"/>
            <a:ext cx="1177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Display</a:t>
            </a:r>
          </a:p>
          <a:p>
            <a:pPr eaLnBrk="1" hangingPunct="1"/>
            <a:r>
              <a:rPr lang="en-US" altLang="en-US">
                <a:latin typeface="Calibri" charset="0"/>
              </a:rPr>
              <a:t>Time</a:t>
            </a:r>
          </a:p>
          <a:p>
            <a:pPr eaLnBrk="1" hangingPunct="1"/>
            <a:r>
              <a:rPr lang="en-US" altLang="en-US">
                <a:latin typeface="Calibri" charset="0"/>
              </a:rPr>
              <a:t>forever.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30"/>
          <p:cNvGrpSpPr>
            <a:grpSpLocks/>
          </p:cNvGrpSpPr>
          <p:nvPr/>
        </p:nvGrpSpPr>
        <p:grpSpPr bwMode="auto">
          <a:xfrm>
            <a:off x="4598988" y="136525"/>
            <a:ext cx="4200525" cy="1608138"/>
            <a:chOff x="4802916" y="1220663"/>
            <a:chExt cx="4200474" cy="1607927"/>
          </a:xfrm>
        </p:grpSpPr>
        <p:grpSp>
          <p:nvGrpSpPr>
            <p:cNvPr id="22594" name="Group 16"/>
            <p:cNvGrpSpPr>
              <a:grpSpLocks/>
            </p:cNvGrpSpPr>
            <p:nvPr/>
          </p:nvGrpSpPr>
          <p:grpSpPr bwMode="auto">
            <a:xfrm>
              <a:off x="4802916" y="1319633"/>
              <a:ext cx="4200474" cy="1508957"/>
              <a:chOff x="4802916" y="1319633"/>
              <a:chExt cx="4200474" cy="1508957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802916" y="1319075"/>
                <a:ext cx="4200474" cy="1509515"/>
              </a:xfrm>
              <a:prstGeom prst="rect">
                <a:avLst/>
              </a:prstGeom>
              <a:gradFill rotWithShape="1">
                <a:gsLst>
                  <a:gs pos="0">
                    <a:srgbClr val="E5EEFF"/>
                  </a:gs>
                  <a:gs pos="64999">
                    <a:srgbClr val="BFD5FF"/>
                  </a:gs>
                  <a:gs pos="100000">
                    <a:srgbClr val="A3C4FF"/>
                  </a:gs>
                </a:gsLst>
                <a:lin ang="5400000" scaled="1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22597" name="Group 14"/>
              <p:cNvGrpSpPr>
                <a:grpSpLocks/>
              </p:cNvGrpSpPr>
              <p:nvPr/>
            </p:nvGrpSpPr>
            <p:grpSpPr bwMode="auto">
              <a:xfrm>
                <a:off x="5050031" y="1617289"/>
                <a:ext cx="1734671" cy="1181532"/>
                <a:chOff x="6119368" y="1646334"/>
                <a:chExt cx="1734671" cy="118153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169111" y="2048116"/>
                  <a:ext cx="1598594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603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6119368" y="1646334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0000</a:t>
                  </a:r>
                </a:p>
              </p:txBody>
            </p:sp>
            <p:sp>
              <p:nvSpPr>
                <p:cNvPr id="22604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58534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22598" name="Group 13"/>
              <p:cNvGrpSpPr>
                <a:grpSpLocks/>
              </p:cNvGrpSpPr>
              <p:nvPr/>
            </p:nvGrpSpPr>
            <p:grpSpPr bwMode="auto">
              <a:xfrm>
                <a:off x="7139544" y="1630563"/>
                <a:ext cx="1632930" cy="1181532"/>
                <a:chOff x="7310890" y="1812008"/>
                <a:chExt cx="1632930" cy="118153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344371" y="2214801"/>
                  <a:ext cx="1600180" cy="412696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60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310890" y="18120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0004</a:t>
                  </a:r>
                </a:p>
              </p:txBody>
            </p:sp>
            <p:sp>
              <p:nvSpPr>
                <p:cNvPr id="22601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22595" name="TextBox 27"/>
            <p:cNvSpPr txBox="1">
              <a:spLocks noChangeArrowheads="1"/>
            </p:cNvSpPr>
            <p:nvPr/>
          </p:nvSpPr>
          <p:spPr bwMode="auto">
            <a:xfrm>
              <a:off x="6174471" y="1220663"/>
              <a:ext cx="15625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Keyboard</a:t>
              </a:r>
            </a:p>
          </p:txBody>
        </p:sp>
      </p:grpSp>
      <p:grpSp>
        <p:nvGrpSpPr>
          <p:cNvPr id="22530" name="Group 29"/>
          <p:cNvGrpSpPr>
            <a:grpSpLocks/>
          </p:cNvGrpSpPr>
          <p:nvPr/>
        </p:nvGrpSpPr>
        <p:grpSpPr bwMode="auto">
          <a:xfrm>
            <a:off x="4598988" y="5038725"/>
            <a:ext cx="4200525" cy="1608138"/>
            <a:chOff x="4724400" y="2927962"/>
            <a:chExt cx="4200474" cy="1608092"/>
          </a:xfrm>
        </p:grpSpPr>
        <p:grpSp>
          <p:nvGrpSpPr>
            <p:cNvPr id="22583" name="Group 17"/>
            <p:cNvGrpSpPr>
              <a:grpSpLocks/>
            </p:cNvGrpSpPr>
            <p:nvPr/>
          </p:nvGrpSpPr>
          <p:grpSpPr bwMode="auto">
            <a:xfrm>
              <a:off x="4724400" y="3027097"/>
              <a:ext cx="4200474" cy="1508957"/>
              <a:chOff x="4802916" y="1319633"/>
              <a:chExt cx="4200474" cy="1508957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02916" y="1318920"/>
                <a:ext cx="4200474" cy="1509670"/>
              </a:xfrm>
              <a:prstGeom prst="rect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22586" name="Group 14"/>
              <p:cNvGrpSpPr>
                <a:grpSpLocks/>
              </p:cNvGrpSpPr>
              <p:nvPr/>
            </p:nvGrpSpPr>
            <p:grpSpPr bwMode="auto">
              <a:xfrm>
                <a:off x="5066525" y="1630563"/>
                <a:ext cx="1718177" cy="1181532"/>
                <a:chOff x="6135862" y="1659608"/>
                <a:chExt cx="1718177" cy="11815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169112" y="2062319"/>
                  <a:ext cx="1598593" cy="412738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592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135862" y="16596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0008</a:t>
                  </a:r>
                </a:p>
              </p:txBody>
            </p:sp>
            <p:sp>
              <p:nvSpPr>
                <p:cNvPr id="22593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71808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22587" name="Group 13"/>
              <p:cNvGrpSpPr>
                <a:grpSpLocks/>
              </p:cNvGrpSpPr>
              <p:nvPr/>
            </p:nvGrpSpPr>
            <p:grpSpPr bwMode="auto">
              <a:xfrm>
                <a:off x="7172532" y="1647058"/>
                <a:ext cx="1599942" cy="1165037"/>
                <a:chOff x="7343878" y="1828503"/>
                <a:chExt cx="1599942" cy="116503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344370" y="2213133"/>
                  <a:ext cx="1600181" cy="414325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589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1828503"/>
                  <a:ext cx="14978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000c</a:t>
                  </a:r>
                </a:p>
              </p:txBody>
            </p:sp>
            <p:sp>
              <p:nvSpPr>
                <p:cNvPr id="22590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22584" name="TextBox 28"/>
            <p:cNvSpPr txBox="1">
              <a:spLocks noChangeArrowheads="1"/>
            </p:cNvSpPr>
            <p:nvPr/>
          </p:nvSpPr>
          <p:spPr bwMode="auto">
            <a:xfrm>
              <a:off x="6184897" y="2927962"/>
              <a:ext cx="12362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Display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001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011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40613" y="35083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110</a:t>
            </a:r>
          </a:p>
        </p:txBody>
      </p:sp>
      <p:grpSp>
        <p:nvGrpSpPr>
          <p:cNvPr id="22546" name="Group 59"/>
          <p:cNvGrpSpPr>
            <a:grpSpLocks/>
          </p:cNvGrpSpPr>
          <p:nvPr/>
        </p:nvGrpSpPr>
        <p:grpSpPr bwMode="auto">
          <a:xfrm>
            <a:off x="4868863" y="2444750"/>
            <a:ext cx="3903662" cy="2033588"/>
            <a:chOff x="5099513" y="4738419"/>
            <a:chExt cx="3903877" cy="2033538"/>
          </a:xfrm>
        </p:grpSpPr>
        <p:sp>
          <p:nvSpPr>
            <p:cNvPr id="33" name="Rectangle 32"/>
            <p:cNvSpPr/>
            <p:nvPr/>
          </p:nvSpPr>
          <p:spPr>
            <a:xfrm>
              <a:off x="5099513" y="4816205"/>
              <a:ext cx="3903877" cy="1955752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578" name="TextBox 33"/>
            <p:cNvSpPr txBox="1">
              <a:spLocks noChangeArrowheads="1"/>
            </p:cNvSpPr>
            <p:nvPr/>
          </p:nvSpPr>
          <p:spPr bwMode="auto">
            <a:xfrm>
              <a:off x="5893738" y="4738419"/>
              <a:ext cx="22519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Coprocessor 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77755" y="5811543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77755" y="6284606"/>
              <a:ext cx="1101786" cy="31908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581" name="TextBox 36"/>
            <p:cNvSpPr txBox="1">
              <a:spLocks noChangeArrowheads="1"/>
            </p:cNvSpPr>
            <p:nvPr/>
          </p:nvSpPr>
          <p:spPr bwMode="auto">
            <a:xfrm>
              <a:off x="7221375" y="5735284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$9</a:t>
              </a:r>
            </a:p>
          </p:txBody>
        </p:sp>
        <p:sp>
          <p:nvSpPr>
            <p:cNvPr id="22582" name="TextBox 37"/>
            <p:cNvSpPr txBox="1">
              <a:spLocks noChangeArrowheads="1"/>
            </p:cNvSpPr>
            <p:nvPr/>
          </p:nvSpPr>
          <p:spPr bwMode="auto">
            <a:xfrm>
              <a:off x="7109871" y="6184594"/>
              <a:ext cx="6526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$11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82550" y="234950"/>
            <a:ext cx="4370388" cy="37480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FOREVER: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= address of first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POLL: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read Display Control Register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not ready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 go to POLL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write *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to Display Data Register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++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*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==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= address of first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go to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70525" y="3533775"/>
            <a:ext cx="1101725" cy="3190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49" name="TextBox 61"/>
          <p:cNvSpPr txBox="1">
            <a:spLocks noChangeArrowheads="1"/>
          </p:cNvSpPr>
          <p:nvPr/>
        </p:nvSpPr>
        <p:spPr bwMode="auto">
          <a:xfrm>
            <a:off x="4903788" y="3433763"/>
            <a:ext cx="652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475288" y="3043238"/>
            <a:ext cx="1101725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51" name="TextBox 63"/>
          <p:cNvSpPr txBox="1">
            <a:spLocks noChangeArrowheads="1"/>
          </p:cNvSpPr>
          <p:nvPr/>
        </p:nvSpPr>
        <p:spPr bwMode="auto">
          <a:xfrm>
            <a:off x="4906963" y="2943225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59413" y="3983038"/>
            <a:ext cx="1100137" cy="3190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53" name="TextBox 65"/>
          <p:cNvSpPr txBox="1">
            <a:spLocks noChangeArrowheads="1"/>
          </p:cNvSpPr>
          <p:nvPr/>
        </p:nvSpPr>
        <p:spPr bwMode="auto">
          <a:xfrm>
            <a:off x="4891088" y="3883025"/>
            <a:ext cx="652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$14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9225" y="3362325"/>
            <a:ext cx="3756025" cy="465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19075" y="2760663"/>
            <a:ext cx="3756025" cy="773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49225" y="2444750"/>
            <a:ext cx="3005138" cy="773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50825" y="2185988"/>
            <a:ext cx="3757613" cy="773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77800" y="947738"/>
            <a:ext cx="3757613" cy="1212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675" y="6445250"/>
            <a:ext cx="428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Calibri" charset="0"/>
              </a:rPr>
              <a:t>With this solution the timer will be blinking.</a:t>
            </a:r>
          </a:p>
        </p:txBody>
      </p: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-14288" y="4352925"/>
            <a:ext cx="4537076" cy="1787525"/>
            <a:chOff x="-14288" y="4352925"/>
            <a:chExt cx="4537076" cy="1787525"/>
          </a:xfrm>
        </p:grpSpPr>
        <p:sp>
          <p:nvSpPr>
            <p:cNvPr id="22564" name="TextBox 70"/>
            <p:cNvSpPr txBox="1">
              <a:spLocks noChangeArrowheads="1"/>
            </p:cNvSpPr>
            <p:nvPr/>
          </p:nvSpPr>
          <p:spPr bwMode="auto">
            <a:xfrm>
              <a:off x="-14288" y="4352925"/>
              <a:ext cx="4249738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If the routine above is used to display</a:t>
              </a:r>
            </a:p>
            <a:p>
              <a:pPr eaLnBrk="1" hangingPunct="1"/>
              <a:r>
                <a:rPr lang="en-US" altLang="en-US" sz="1800">
                  <a:latin typeface="Calibri" charset="0"/>
                </a:rPr>
                <a:t>the time, here is an example of the type of</a:t>
              </a:r>
            </a:p>
            <a:p>
              <a:pPr eaLnBrk="1" hangingPunct="1"/>
              <a:r>
                <a:rPr lang="en-US" altLang="en-US" sz="1800">
                  <a:latin typeface="Calibri" charset="0"/>
                </a:rPr>
                <a:t>string that would be in the display buffer:</a:t>
              </a:r>
            </a:p>
          </p:txBody>
        </p:sp>
        <p:sp>
          <p:nvSpPr>
            <p:cNvPr id="22565" name="TextBox 74"/>
            <p:cNvSpPr txBox="1">
              <a:spLocks noChangeArrowheads="1"/>
            </p:cNvSpPr>
            <p:nvPr/>
          </p:nvSpPr>
          <p:spPr bwMode="auto">
            <a:xfrm>
              <a:off x="66675" y="5678488"/>
              <a:ext cx="493713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2566" name="TextBox 75"/>
            <p:cNvSpPr txBox="1">
              <a:spLocks noChangeArrowheads="1"/>
            </p:cNvSpPr>
            <p:nvPr/>
          </p:nvSpPr>
          <p:spPr bwMode="auto">
            <a:xfrm>
              <a:off x="561975" y="5678488"/>
              <a:ext cx="493713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2567" name="TextBox 79"/>
            <p:cNvSpPr txBox="1">
              <a:spLocks noChangeArrowheads="1"/>
            </p:cNvSpPr>
            <p:nvPr/>
          </p:nvSpPr>
          <p:spPr bwMode="auto">
            <a:xfrm>
              <a:off x="1057275" y="5678488"/>
              <a:ext cx="420688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: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2568" name="TextBox 80"/>
            <p:cNvSpPr txBox="1">
              <a:spLocks noChangeArrowheads="1"/>
            </p:cNvSpPr>
            <p:nvPr/>
          </p:nvSpPr>
          <p:spPr bwMode="auto">
            <a:xfrm>
              <a:off x="1479550" y="5678488"/>
              <a:ext cx="493713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2569" name="TextBox 81"/>
            <p:cNvSpPr txBox="1">
              <a:spLocks noChangeArrowheads="1"/>
            </p:cNvSpPr>
            <p:nvPr/>
          </p:nvSpPr>
          <p:spPr bwMode="auto">
            <a:xfrm>
              <a:off x="1974850" y="5678488"/>
              <a:ext cx="495300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2570" name="TextBox 82"/>
            <p:cNvSpPr txBox="1">
              <a:spLocks noChangeArrowheads="1"/>
            </p:cNvSpPr>
            <p:nvPr/>
          </p:nvSpPr>
          <p:spPr bwMode="auto">
            <a:xfrm>
              <a:off x="2471738" y="5678488"/>
              <a:ext cx="339725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2571" name="TextBox 83"/>
            <p:cNvSpPr txBox="1">
              <a:spLocks noChangeArrowheads="1"/>
            </p:cNvSpPr>
            <p:nvPr/>
          </p:nvSpPr>
          <p:spPr bwMode="auto">
            <a:xfrm>
              <a:off x="2813050" y="5678488"/>
              <a:ext cx="341313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2572" name="TextBox 88"/>
            <p:cNvSpPr txBox="1">
              <a:spLocks noChangeArrowheads="1"/>
            </p:cNvSpPr>
            <p:nvPr/>
          </p:nvSpPr>
          <p:spPr bwMode="auto">
            <a:xfrm>
              <a:off x="3155950" y="5678488"/>
              <a:ext cx="339725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2573" name="TextBox 89"/>
            <p:cNvSpPr txBox="1">
              <a:spLocks noChangeArrowheads="1"/>
            </p:cNvSpPr>
            <p:nvPr/>
          </p:nvSpPr>
          <p:spPr bwMode="auto">
            <a:xfrm>
              <a:off x="3497263" y="5678488"/>
              <a:ext cx="341312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2574" name="TextBox 90"/>
            <p:cNvSpPr txBox="1">
              <a:spLocks noChangeArrowheads="1"/>
            </p:cNvSpPr>
            <p:nvPr/>
          </p:nvSpPr>
          <p:spPr bwMode="auto">
            <a:xfrm>
              <a:off x="3840163" y="5678488"/>
              <a:ext cx="339725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2575" name="TextBox 91"/>
            <p:cNvSpPr txBox="1">
              <a:spLocks noChangeArrowheads="1"/>
            </p:cNvSpPr>
            <p:nvPr/>
          </p:nvSpPr>
          <p:spPr bwMode="auto">
            <a:xfrm>
              <a:off x="4181475" y="5678488"/>
              <a:ext cx="341313" cy="4619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0</a:t>
              </a:r>
            </a:p>
          </p:txBody>
        </p:sp>
        <p:sp>
          <p:nvSpPr>
            <p:cNvPr id="22576" name="TextBox 98"/>
            <p:cNvSpPr txBox="1">
              <a:spLocks noChangeArrowheads="1"/>
            </p:cNvSpPr>
            <p:nvPr/>
          </p:nvSpPr>
          <p:spPr bwMode="auto">
            <a:xfrm>
              <a:off x="36513" y="5268913"/>
              <a:ext cx="1990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Display Buffer: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975100" y="4518025"/>
            <a:ext cx="4314825" cy="1044575"/>
            <a:chOff x="3975100" y="4518322"/>
            <a:chExt cx="4315374" cy="1043638"/>
          </a:xfrm>
        </p:grpSpPr>
        <p:sp>
          <p:nvSpPr>
            <p:cNvPr id="22562" name="TextBox 1"/>
            <p:cNvSpPr txBox="1">
              <a:spLocks noChangeArrowheads="1"/>
            </p:cNvSpPr>
            <p:nvPr/>
          </p:nvSpPr>
          <p:spPr bwMode="auto">
            <a:xfrm>
              <a:off x="4269459" y="4518322"/>
              <a:ext cx="40210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</a:rPr>
                <a:t>8 is the backspace character in ASCII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975100" y="4887878"/>
              <a:ext cx="477899" cy="674082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29"/>
          <p:cNvGrpSpPr>
            <a:grpSpLocks/>
          </p:cNvGrpSpPr>
          <p:nvPr/>
        </p:nvGrpSpPr>
        <p:grpSpPr bwMode="auto">
          <a:xfrm>
            <a:off x="4598988" y="5038725"/>
            <a:ext cx="4200525" cy="1608138"/>
            <a:chOff x="4724400" y="2927962"/>
            <a:chExt cx="4200474" cy="1608092"/>
          </a:xfrm>
        </p:grpSpPr>
        <p:grpSp>
          <p:nvGrpSpPr>
            <p:cNvPr id="23581" name="Group 17"/>
            <p:cNvGrpSpPr>
              <a:grpSpLocks/>
            </p:cNvGrpSpPr>
            <p:nvPr/>
          </p:nvGrpSpPr>
          <p:grpSpPr bwMode="auto">
            <a:xfrm>
              <a:off x="4724400" y="3027097"/>
              <a:ext cx="4200474" cy="1508957"/>
              <a:chOff x="4802916" y="1319633"/>
              <a:chExt cx="4200474" cy="1508957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02916" y="1318920"/>
                <a:ext cx="4200474" cy="1509670"/>
              </a:xfrm>
              <a:prstGeom prst="rect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23584" name="Group 14"/>
              <p:cNvGrpSpPr>
                <a:grpSpLocks/>
              </p:cNvGrpSpPr>
              <p:nvPr/>
            </p:nvGrpSpPr>
            <p:grpSpPr bwMode="auto">
              <a:xfrm>
                <a:off x="5066525" y="1630563"/>
                <a:ext cx="1718177" cy="1181532"/>
                <a:chOff x="6135862" y="1659608"/>
                <a:chExt cx="1718177" cy="11815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169112" y="2062319"/>
                  <a:ext cx="1598593" cy="412738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3590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135862" y="1659608"/>
                  <a:ext cx="152367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0008</a:t>
                  </a:r>
                </a:p>
              </p:txBody>
            </p:sp>
            <p:sp>
              <p:nvSpPr>
                <p:cNvPr id="23591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168850" y="2471808"/>
                  <a:ext cx="168518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Control Register</a:t>
                  </a:r>
                </a:p>
              </p:txBody>
            </p:sp>
          </p:grpSp>
          <p:grpSp>
            <p:nvGrpSpPr>
              <p:cNvPr id="23585" name="Group 13"/>
              <p:cNvGrpSpPr>
                <a:grpSpLocks/>
              </p:cNvGrpSpPr>
              <p:nvPr/>
            </p:nvGrpSpPr>
            <p:grpSpPr bwMode="auto">
              <a:xfrm>
                <a:off x="7172532" y="1647058"/>
                <a:ext cx="1599942" cy="1165037"/>
                <a:chOff x="7343878" y="1828503"/>
                <a:chExt cx="1599942" cy="116503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344370" y="2213133"/>
                  <a:ext cx="1600181" cy="414325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3587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343878" y="1828503"/>
                  <a:ext cx="14978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alibri" charset="0"/>
                    </a:rPr>
                    <a:t>0xffff 000c</a:t>
                  </a:r>
                </a:p>
              </p:txBody>
            </p:sp>
            <p:sp>
              <p:nvSpPr>
                <p:cNvPr id="23588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7343878" y="2624208"/>
                  <a:ext cx="14285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alibri" charset="0"/>
                    </a:rPr>
                    <a:t>Data Register</a:t>
                  </a:r>
                </a:p>
              </p:txBody>
            </p:sp>
          </p:grpSp>
        </p:grpSp>
        <p:sp>
          <p:nvSpPr>
            <p:cNvPr id="23582" name="TextBox 28"/>
            <p:cNvSpPr txBox="1">
              <a:spLocks noChangeArrowheads="1"/>
            </p:cNvSpPr>
            <p:nvPr/>
          </p:nvSpPr>
          <p:spPr bwMode="auto">
            <a:xfrm>
              <a:off x="6184897" y="2927962"/>
              <a:ext cx="12362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Display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82550" y="111125"/>
            <a:ext cx="4370388" cy="674687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change = 0</a:t>
            </a:r>
            <a:endParaRPr lang="en-US" sz="2000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q = address of first clock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NEXT1: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display_character(q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q</a:t>
            </a:r>
            <a:r>
              <a:rPr lang="en-US" sz="2000" dirty="0">
                <a:solidFill>
                  <a:srgbClr val="FF0000"/>
                </a:solidFill>
              </a:rPr>
              <a:t>++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if *</a:t>
            </a:r>
            <a:r>
              <a:rPr lang="en-US" sz="2000" dirty="0" err="1">
                <a:solidFill>
                  <a:srgbClr val="FF0000"/>
                </a:solidFill>
              </a:rPr>
              <a:t>q</a:t>
            </a:r>
            <a:r>
              <a:rPr lang="en-US" sz="2000" dirty="0">
                <a:solidFill>
                  <a:srgbClr val="FF0000"/>
                </a:solidFill>
              </a:rPr>
              <a:t> !=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goto</a:t>
            </a:r>
            <a:r>
              <a:rPr lang="en-US" sz="2000" dirty="0">
                <a:solidFill>
                  <a:srgbClr val="FF0000"/>
                </a:solidFill>
              </a:rPr>
              <a:t> NEXT1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FOREVER: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if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goto</a:t>
            </a:r>
            <a:r>
              <a:rPr lang="en-US" sz="2000" dirty="0">
                <a:solidFill>
                  <a:srgbClr val="FF0000"/>
                </a:solidFill>
              </a:rPr>
              <a:t>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change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= address of first </a:t>
            </a:r>
            <a:r>
              <a:rPr lang="en-US" sz="2000" dirty="0">
                <a:solidFill>
                  <a:srgbClr val="FF0000"/>
                </a:solidFill>
              </a:rPr>
              <a:t>buffer </a:t>
            </a:r>
            <a:r>
              <a:rPr lang="en-US" sz="2000" dirty="0">
                <a:solidFill>
                  <a:srgbClr val="000000"/>
                </a:solidFill>
              </a:rPr>
              <a:t>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POLL: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read Display Control Register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if not ready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    go to POLL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write *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to Display Data Register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++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if *</a:t>
            </a:r>
            <a:r>
              <a:rPr lang="en-US" sz="2000" dirty="0" err="1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!=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goto</a:t>
            </a:r>
            <a:r>
              <a:rPr lang="en-US" sz="2000" dirty="0">
                <a:solidFill>
                  <a:srgbClr val="FF0000"/>
                </a:solidFill>
              </a:rPr>
              <a:t> POLL</a:t>
            </a:r>
            <a:endParaRPr lang="en-US" sz="20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go to FOREVER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3555" name="Group 76"/>
          <p:cNvGrpSpPr>
            <a:grpSpLocks/>
          </p:cNvGrpSpPr>
          <p:nvPr/>
        </p:nvGrpSpPr>
        <p:grpSpPr bwMode="auto">
          <a:xfrm>
            <a:off x="6369050" y="2501900"/>
            <a:ext cx="2403475" cy="461963"/>
            <a:chOff x="4656484" y="2504049"/>
            <a:chExt cx="2403592" cy="461665"/>
          </a:xfrm>
        </p:grpSpPr>
        <p:sp>
          <p:nvSpPr>
            <p:cNvPr id="23576" name="TextBox 74"/>
            <p:cNvSpPr txBox="1">
              <a:spLocks noChangeArrowheads="1"/>
            </p:cNvSpPr>
            <p:nvPr/>
          </p:nvSpPr>
          <p:spPr bwMode="auto">
            <a:xfrm>
              <a:off x="46564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3577" name="TextBox 75"/>
            <p:cNvSpPr txBox="1">
              <a:spLocks noChangeArrowheads="1"/>
            </p:cNvSpPr>
            <p:nvPr/>
          </p:nvSpPr>
          <p:spPr bwMode="auto">
            <a:xfrm>
              <a:off x="51522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3578" name="TextBox 79"/>
            <p:cNvSpPr txBox="1">
              <a:spLocks noChangeArrowheads="1"/>
            </p:cNvSpPr>
            <p:nvPr/>
          </p:nvSpPr>
          <p:spPr bwMode="auto">
            <a:xfrm>
              <a:off x="5647976" y="2504049"/>
              <a:ext cx="42060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: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3579" name="TextBox 80"/>
            <p:cNvSpPr txBox="1">
              <a:spLocks noChangeArrowheads="1"/>
            </p:cNvSpPr>
            <p:nvPr/>
          </p:nvSpPr>
          <p:spPr bwMode="auto">
            <a:xfrm>
              <a:off x="6070084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3580" name="TextBox 81"/>
            <p:cNvSpPr txBox="1">
              <a:spLocks noChangeArrowheads="1"/>
            </p:cNvSpPr>
            <p:nvPr/>
          </p:nvSpPr>
          <p:spPr bwMode="auto">
            <a:xfrm>
              <a:off x="6565830" y="2504049"/>
              <a:ext cx="494246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latin typeface="Calibri" charset="0"/>
                </a:rPr>
                <a:t>‘</a:t>
              </a:r>
              <a:r>
                <a:rPr lang="en-US" altLang="ja-JP">
                  <a:latin typeface="Calibri" charset="0"/>
                </a:rPr>
                <a:t>0</a:t>
              </a:r>
              <a:r>
                <a:rPr lang="ja-JP" altLang="en-US">
                  <a:latin typeface="Calibri" charset="0"/>
                </a:rPr>
                <a:t>’</a:t>
              </a:r>
              <a:endParaRPr lang="en-US" altLang="en-US">
                <a:latin typeface="Calibri" charset="0"/>
              </a:endParaRPr>
            </a:p>
          </p:txBody>
        </p:sp>
      </p:grp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4659313" y="2503488"/>
            <a:ext cx="1709737" cy="461962"/>
            <a:chOff x="7061576" y="2504049"/>
            <a:chExt cx="1709290" cy="461665"/>
          </a:xfrm>
        </p:grpSpPr>
        <p:sp>
          <p:nvSpPr>
            <p:cNvPr id="23571" name="TextBox 82"/>
            <p:cNvSpPr txBox="1">
              <a:spLocks noChangeArrowheads="1"/>
            </p:cNvSpPr>
            <p:nvPr/>
          </p:nvSpPr>
          <p:spPr bwMode="auto">
            <a:xfrm>
              <a:off x="7061576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3572" name="TextBox 83"/>
            <p:cNvSpPr txBox="1">
              <a:spLocks noChangeArrowheads="1"/>
            </p:cNvSpPr>
            <p:nvPr/>
          </p:nvSpPr>
          <p:spPr bwMode="auto">
            <a:xfrm>
              <a:off x="7403734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3573" name="TextBox 88"/>
            <p:cNvSpPr txBox="1">
              <a:spLocks noChangeArrowheads="1"/>
            </p:cNvSpPr>
            <p:nvPr/>
          </p:nvSpPr>
          <p:spPr bwMode="auto">
            <a:xfrm>
              <a:off x="7745892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3574" name="TextBox 89"/>
            <p:cNvSpPr txBox="1">
              <a:spLocks noChangeArrowheads="1"/>
            </p:cNvSpPr>
            <p:nvPr/>
          </p:nvSpPr>
          <p:spPr bwMode="auto">
            <a:xfrm>
              <a:off x="8088050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  <p:sp>
          <p:nvSpPr>
            <p:cNvPr id="23575" name="TextBox 90"/>
            <p:cNvSpPr txBox="1">
              <a:spLocks noChangeArrowheads="1"/>
            </p:cNvSpPr>
            <p:nvPr/>
          </p:nvSpPr>
          <p:spPr bwMode="auto">
            <a:xfrm>
              <a:off x="8430208" y="2504049"/>
              <a:ext cx="340658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8</a:t>
              </a:r>
            </a:p>
          </p:txBody>
        </p:sp>
      </p:grpSp>
      <p:sp>
        <p:nvSpPr>
          <p:cNvPr id="23557" name="TextBox 91"/>
          <p:cNvSpPr txBox="1">
            <a:spLocks noChangeArrowheads="1"/>
          </p:cNvSpPr>
          <p:nvPr/>
        </p:nvSpPr>
        <p:spPr bwMode="auto">
          <a:xfrm>
            <a:off x="8772525" y="2503488"/>
            <a:ext cx="339725" cy="461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43525" y="1285875"/>
            <a:ext cx="342900" cy="3714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9" name="TextBox 78"/>
          <p:cNvSpPr txBox="1">
            <a:spLocks noChangeArrowheads="1"/>
          </p:cNvSpPr>
          <p:nvPr/>
        </p:nvSpPr>
        <p:spPr bwMode="auto">
          <a:xfrm>
            <a:off x="4678363" y="820738"/>
            <a:ext cx="108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change</a:t>
            </a:r>
          </a:p>
        </p:txBody>
      </p:sp>
      <p:sp>
        <p:nvSpPr>
          <p:cNvPr id="23560" name="TextBox 84"/>
          <p:cNvSpPr txBox="1">
            <a:spLocks noChangeArrowheads="1"/>
          </p:cNvSpPr>
          <p:nvPr/>
        </p:nvSpPr>
        <p:spPr bwMode="auto">
          <a:xfrm>
            <a:off x="4584700" y="2044700"/>
            <a:ext cx="199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Display Buffer:</a:t>
            </a:r>
          </a:p>
        </p:txBody>
      </p: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0" y="3841750"/>
            <a:ext cx="9131300" cy="1465263"/>
            <a:chOff x="0" y="3702004"/>
            <a:chExt cx="9131992" cy="1466278"/>
          </a:xfrm>
        </p:grpSpPr>
        <p:sp>
          <p:nvSpPr>
            <p:cNvPr id="99" name="Rectangle 98"/>
            <p:cNvSpPr/>
            <p:nvPr/>
          </p:nvSpPr>
          <p:spPr>
            <a:xfrm>
              <a:off x="0" y="3702004"/>
              <a:ext cx="4453275" cy="1466278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solidFill>
                <a:srgbClr val="FFFF00">
                  <a:alpha val="1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0" name="Straight Arrow Connector 99"/>
            <p:cNvCxnSpPr>
              <a:stCxn id="23570" idx="1"/>
            </p:cNvCxnSpPr>
            <p:nvPr/>
          </p:nvCxnSpPr>
          <p:spPr>
            <a:xfrm rot="10800000">
              <a:off x="4453275" y="4488361"/>
              <a:ext cx="765233" cy="26688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70" name="TextBox 102"/>
            <p:cNvSpPr txBox="1">
              <a:spLocks noChangeArrowheads="1"/>
            </p:cNvSpPr>
            <p:nvPr/>
          </p:nvSpPr>
          <p:spPr bwMode="auto">
            <a:xfrm>
              <a:off x="5218967" y="4555440"/>
              <a:ext cx="39130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charset="0"/>
                </a:rPr>
                <a:t>This is what display_character does.</a:t>
              </a: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49225" y="3484563"/>
            <a:ext cx="4156075" cy="314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49225" y="2584450"/>
            <a:ext cx="4156075" cy="3144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64" name="TextBox 110"/>
          <p:cNvSpPr txBox="1">
            <a:spLocks noChangeArrowheads="1"/>
          </p:cNvSpPr>
          <p:nvPr/>
        </p:nvSpPr>
        <p:spPr bwMode="auto">
          <a:xfrm>
            <a:off x="6059488" y="3305175"/>
            <a:ext cx="2732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First timer character</a:t>
            </a:r>
          </a:p>
        </p:txBody>
      </p:sp>
      <p:cxnSp>
        <p:nvCxnSpPr>
          <p:cNvPr id="112" name="Straight Arrow Connector 111"/>
          <p:cNvCxnSpPr>
            <a:stCxn id="23564" idx="0"/>
            <a:endCxn id="23576" idx="2"/>
          </p:cNvCxnSpPr>
          <p:nvPr/>
        </p:nvCxnSpPr>
        <p:spPr>
          <a:xfrm flipH="1" flipV="1">
            <a:off x="6616700" y="2963863"/>
            <a:ext cx="809625" cy="3413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3571" idx="2"/>
          </p:cNvCxnSpPr>
          <p:nvPr/>
        </p:nvCxnSpPr>
        <p:spPr>
          <a:xfrm rot="16200000" flipV="1">
            <a:off x="4810919" y="2983706"/>
            <a:ext cx="1266825" cy="12303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7" name="TextBox 110"/>
          <p:cNvSpPr txBox="1">
            <a:spLocks noChangeArrowheads="1"/>
          </p:cNvSpPr>
          <p:nvPr/>
        </p:nvSpPr>
        <p:spPr bwMode="auto">
          <a:xfrm>
            <a:off x="6026150" y="4002088"/>
            <a:ext cx="2792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First buffer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20333</TotalTime>
  <Words>1038</Words>
  <Application>Microsoft Macintosh PowerPoint</Application>
  <PresentationFormat>On-screen Show (4:3)</PresentationFormat>
  <Paragraphs>434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ＭＳ Ｐゴシック</vt:lpstr>
      <vt:lpstr>Calibri</vt:lpstr>
      <vt:lpstr>Monaco</vt:lpstr>
      <vt:lpstr>Office Theme</vt:lpstr>
      <vt:lpstr>Introduction to Lab # 4: Count-Down Timer</vt:lpstr>
      <vt:lpstr>A Digital Count-Down Timer</vt:lpstr>
      <vt:lpstr>Coprocessor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 # 4</dc:title>
  <dc:creator>Jose Nelson Amaral</dc:creator>
  <cp:lastModifiedBy>Karim Ali</cp:lastModifiedBy>
  <cp:revision>37</cp:revision>
  <cp:lastPrinted>2010-03-01T20:09:32Z</cp:lastPrinted>
  <dcterms:created xsi:type="dcterms:W3CDTF">2011-10-31T12:32:37Z</dcterms:created>
  <dcterms:modified xsi:type="dcterms:W3CDTF">2018-01-02T20:45:42Z</dcterms:modified>
</cp:coreProperties>
</file>