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4"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5" r:id="rId18"/>
  </p:sldIdLst>
  <p:sldSz cx="6858000" cy="9144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34" autoAdjust="0"/>
    <p:restoredTop sz="94660"/>
  </p:normalViewPr>
  <p:slideViewPr>
    <p:cSldViewPr snapToGrid="0">
      <p:cViewPr varScale="1">
        <p:scale>
          <a:sx n="86" d="100"/>
          <a:sy n="86" d="100"/>
        </p:scale>
        <p:origin x="28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fr-FR"/>
              <a:t>Modifiez le style du titre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F9A959C0-687B-4065-9211-F6F5542BA299}" type="datetimeFigureOut">
              <a:rPr lang="fr-FR" smtClean="0"/>
              <a:t>22/06/2021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B015C65-E965-47E6-ACC5-2402087273DE}" type="slidenum">
              <a:rPr lang="fr-FR" smtClean="0"/>
              <a:t>‹#›</a:t>
            </a:fld>
            <a:endParaRPr lang="fr-FR"/>
          </a:p>
        </p:txBody>
      </p:sp>
    </p:spTree>
    <p:extLst>
      <p:ext uri="{BB962C8B-B14F-4D97-AF65-F5344CB8AC3E}">
        <p14:creationId xmlns:p14="http://schemas.microsoft.com/office/powerpoint/2010/main" val="903863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9A959C0-687B-4065-9211-F6F5542BA299}" type="datetimeFigureOut">
              <a:rPr lang="fr-FR" smtClean="0"/>
              <a:t>22/06/2021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B015C65-E965-47E6-ACC5-2402087273DE}" type="slidenum">
              <a:rPr lang="fr-FR" smtClean="0"/>
              <a:t>‹#›</a:t>
            </a:fld>
            <a:endParaRPr lang="fr-FR"/>
          </a:p>
        </p:txBody>
      </p:sp>
    </p:spTree>
    <p:extLst>
      <p:ext uri="{BB962C8B-B14F-4D97-AF65-F5344CB8AC3E}">
        <p14:creationId xmlns:p14="http://schemas.microsoft.com/office/powerpoint/2010/main" val="3549586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9A959C0-687B-4065-9211-F6F5542BA299}" type="datetimeFigureOut">
              <a:rPr lang="fr-FR" smtClean="0"/>
              <a:t>22/06/2021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B015C65-E965-47E6-ACC5-2402087273DE}" type="slidenum">
              <a:rPr lang="fr-FR" smtClean="0"/>
              <a:t>‹#›</a:t>
            </a:fld>
            <a:endParaRPr lang="fr-FR"/>
          </a:p>
        </p:txBody>
      </p:sp>
    </p:spTree>
    <p:extLst>
      <p:ext uri="{BB962C8B-B14F-4D97-AF65-F5344CB8AC3E}">
        <p14:creationId xmlns:p14="http://schemas.microsoft.com/office/powerpoint/2010/main" val="1865779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9A959C0-687B-4065-9211-F6F5542BA299}" type="datetimeFigureOut">
              <a:rPr lang="fr-FR" smtClean="0"/>
              <a:t>22/06/2021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B015C65-E965-47E6-ACC5-2402087273DE}" type="slidenum">
              <a:rPr lang="fr-FR" smtClean="0"/>
              <a:t>‹#›</a:t>
            </a:fld>
            <a:endParaRPr lang="fr-FR"/>
          </a:p>
        </p:txBody>
      </p:sp>
    </p:spTree>
    <p:extLst>
      <p:ext uri="{BB962C8B-B14F-4D97-AF65-F5344CB8AC3E}">
        <p14:creationId xmlns:p14="http://schemas.microsoft.com/office/powerpoint/2010/main" val="31890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fr-FR"/>
              <a:t>Modifiez le style du titre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F9A959C0-687B-4065-9211-F6F5542BA299}" type="datetimeFigureOut">
              <a:rPr lang="fr-FR" smtClean="0"/>
              <a:t>22/06/2021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B015C65-E965-47E6-ACC5-2402087273DE}" type="slidenum">
              <a:rPr lang="fr-FR" smtClean="0"/>
              <a:t>‹#›</a:t>
            </a:fld>
            <a:endParaRPr lang="fr-FR"/>
          </a:p>
        </p:txBody>
      </p:sp>
    </p:spTree>
    <p:extLst>
      <p:ext uri="{BB962C8B-B14F-4D97-AF65-F5344CB8AC3E}">
        <p14:creationId xmlns:p14="http://schemas.microsoft.com/office/powerpoint/2010/main" val="228109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F9A959C0-687B-4065-9211-F6F5542BA299}" type="datetimeFigureOut">
              <a:rPr lang="fr-FR" smtClean="0"/>
              <a:t>22/06/2021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B015C65-E965-47E6-ACC5-2402087273DE}" type="slidenum">
              <a:rPr lang="fr-FR" smtClean="0"/>
              <a:t>‹#›</a:t>
            </a:fld>
            <a:endParaRPr lang="fr-FR"/>
          </a:p>
        </p:txBody>
      </p:sp>
    </p:spTree>
    <p:extLst>
      <p:ext uri="{BB962C8B-B14F-4D97-AF65-F5344CB8AC3E}">
        <p14:creationId xmlns:p14="http://schemas.microsoft.com/office/powerpoint/2010/main" val="328788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fr-FR"/>
              <a:t>Modifiez le style du titre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Modifiez les styles du texte du masque</a:t>
            </a:r>
          </a:p>
        </p:txBody>
      </p:sp>
      <p:sp>
        <p:nvSpPr>
          <p:cNvPr id="4" name="Content Placeholder 3"/>
          <p:cNvSpPr>
            <a:spLocks noGrp="1"/>
          </p:cNvSpPr>
          <p:nvPr>
            <p:ph sz="half" idx="2"/>
          </p:nvPr>
        </p:nvSpPr>
        <p:spPr>
          <a:xfrm>
            <a:off x="472381" y="3340100"/>
            <a:ext cx="2901255" cy="4912784"/>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Modifiez les styles du texte du masque</a:t>
            </a:r>
          </a:p>
        </p:txBody>
      </p:sp>
      <p:sp>
        <p:nvSpPr>
          <p:cNvPr id="6" name="Content Placeholder 5"/>
          <p:cNvSpPr>
            <a:spLocks noGrp="1"/>
          </p:cNvSpPr>
          <p:nvPr>
            <p:ph sz="quarter" idx="4"/>
          </p:nvPr>
        </p:nvSpPr>
        <p:spPr>
          <a:xfrm>
            <a:off x="3471863" y="3340100"/>
            <a:ext cx="2915543" cy="4912784"/>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F9A959C0-687B-4065-9211-F6F5542BA299}" type="datetimeFigureOut">
              <a:rPr lang="fr-FR" smtClean="0"/>
              <a:t>22/06/2021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B015C65-E965-47E6-ACC5-2402087273DE}" type="slidenum">
              <a:rPr lang="fr-FR" smtClean="0"/>
              <a:t>‹#›</a:t>
            </a:fld>
            <a:endParaRPr lang="fr-FR"/>
          </a:p>
        </p:txBody>
      </p:sp>
    </p:spTree>
    <p:extLst>
      <p:ext uri="{BB962C8B-B14F-4D97-AF65-F5344CB8AC3E}">
        <p14:creationId xmlns:p14="http://schemas.microsoft.com/office/powerpoint/2010/main" val="598951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F9A959C0-687B-4065-9211-F6F5542BA299}" type="datetimeFigureOut">
              <a:rPr lang="fr-FR" smtClean="0"/>
              <a:t>22/06/2021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B015C65-E965-47E6-ACC5-2402087273DE}" type="slidenum">
              <a:rPr lang="fr-FR" smtClean="0"/>
              <a:t>‹#›</a:t>
            </a:fld>
            <a:endParaRPr lang="fr-FR"/>
          </a:p>
        </p:txBody>
      </p:sp>
    </p:spTree>
    <p:extLst>
      <p:ext uri="{BB962C8B-B14F-4D97-AF65-F5344CB8AC3E}">
        <p14:creationId xmlns:p14="http://schemas.microsoft.com/office/powerpoint/2010/main" val="2358447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A959C0-687B-4065-9211-F6F5542BA299}" type="datetimeFigureOut">
              <a:rPr lang="fr-FR" smtClean="0"/>
              <a:t>22/06/2021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B015C65-E965-47E6-ACC5-2402087273DE}" type="slidenum">
              <a:rPr lang="fr-FR" smtClean="0"/>
              <a:t>‹#›</a:t>
            </a:fld>
            <a:endParaRPr lang="fr-FR"/>
          </a:p>
        </p:txBody>
      </p:sp>
    </p:spTree>
    <p:extLst>
      <p:ext uri="{BB962C8B-B14F-4D97-AF65-F5344CB8AC3E}">
        <p14:creationId xmlns:p14="http://schemas.microsoft.com/office/powerpoint/2010/main" val="1468699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fr-FR"/>
              <a:t>Modifiez le style du titre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Modifiez les styles du texte du masque</a:t>
            </a:r>
          </a:p>
        </p:txBody>
      </p:sp>
      <p:sp>
        <p:nvSpPr>
          <p:cNvPr id="5" name="Date Placeholder 4"/>
          <p:cNvSpPr>
            <a:spLocks noGrp="1"/>
          </p:cNvSpPr>
          <p:nvPr>
            <p:ph type="dt" sz="half" idx="10"/>
          </p:nvPr>
        </p:nvSpPr>
        <p:spPr/>
        <p:txBody>
          <a:bodyPr/>
          <a:lstStyle/>
          <a:p>
            <a:fld id="{F9A959C0-687B-4065-9211-F6F5542BA299}" type="datetimeFigureOut">
              <a:rPr lang="fr-FR" smtClean="0"/>
              <a:t>22/06/2021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B015C65-E965-47E6-ACC5-2402087273DE}" type="slidenum">
              <a:rPr lang="fr-FR" smtClean="0"/>
              <a:t>‹#›</a:t>
            </a:fld>
            <a:endParaRPr lang="fr-FR"/>
          </a:p>
        </p:txBody>
      </p:sp>
    </p:spTree>
    <p:extLst>
      <p:ext uri="{BB962C8B-B14F-4D97-AF65-F5344CB8AC3E}">
        <p14:creationId xmlns:p14="http://schemas.microsoft.com/office/powerpoint/2010/main" val="2346493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fr-FR"/>
              <a:t>Modifiez le style du titre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Modifiez les styles du texte du masque</a:t>
            </a:r>
          </a:p>
        </p:txBody>
      </p:sp>
      <p:sp>
        <p:nvSpPr>
          <p:cNvPr id="5" name="Date Placeholder 4"/>
          <p:cNvSpPr>
            <a:spLocks noGrp="1"/>
          </p:cNvSpPr>
          <p:nvPr>
            <p:ph type="dt" sz="half" idx="10"/>
          </p:nvPr>
        </p:nvSpPr>
        <p:spPr/>
        <p:txBody>
          <a:bodyPr/>
          <a:lstStyle/>
          <a:p>
            <a:fld id="{F9A959C0-687B-4065-9211-F6F5542BA299}" type="datetimeFigureOut">
              <a:rPr lang="fr-FR" smtClean="0"/>
              <a:t>22/06/2021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B015C65-E965-47E6-ACC5-2402087273DE}" type="slidenum">
              <a:rPr lang="fr-FR" smtClean="0"/>
              <a:t>‹#›</a:t>
            </a:fld>
            <a:endParaRPr lang="fr-FR"/>
          </a:p>
        </p:txBody>
      </p:sp>
    </p:spTree>
    <p:extLst>
      <p:ext uri="{BB962C8B-B14F-4D97-AF65-F5344CB8AC3E}">
        <p14:creationId xmlns:p14="http://schemas.microsoft.com/office/powerpoint/2010/main" val="1607289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F9A959C0-687B-4065-9211-F6F5542BA299}" type="datetimeFigureOut">
              <a:rPr lang="fr-FR" smtClean="0"/>
              <a:t>22/06/2021</a:t>
            </a:fld>
            <a:endParaRPr lang="fr-FR"/>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CB015C65-E965-47E6-ACC5-2402087273DE}" type="slidenum">
              <a:rPr lang="fr-FR" smtClean="0"/>
              <a:t>‹#›</a:t>
            </a:fld>
            <a:endParaRPr lang="fr-FR"/>
          </a:p>
        </p:txBody>
      </p:sp>
    </p:spTree>
    <p:extLst>
      <p:ext uri="{BB962C8B-B14F-4D97-AF65-F5344CB8AC3E}">
        <p14:creationId xmlns:p14="http://schemas.microsoft.com/office/powerpoint/2010/main" val="37155905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drive.google.com/drive/folders/1AmzYizEc0DCb9hw8j69JAGY0JiGicicr"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4" name="ZoneTexte 3"/>
          <p:cNvSpPr txBox="1"/>
          <p:nvPr/>
        </p:nvSpPr>
        <p:spPr>
          <a:xfrm>
            <a:off x="1244066" y="3029766"/>
            <a:ext cx="4594860" cy="1200329"/>
          </a:xfrm>
          <a:prstGeom prst="rect">
            <a:avLst/>
          </a:prstGeom>
          <a:noFill/>
        </p:spPr>
        <p:txBody>
          <a:bodyPr wrap="square" rtlCol="0">
            <a:spAutoFit/>
          </a:bodyPr>
          <a:lstStyle/>
          <a:p>
            <a:pPr algn="ctr"/>
            <a:r>
              <a:rPr lang="fr-FR" dirty="0"/>
              <a:t>This Project </a:t>
            </a:r>
            <a:r>
              <a:rPr lang="fr-FR" dirty="0" err="1"/>
              <a:t>is</a:t>
            </a:r>
            <a:r>
              <a:rPr lang="fr-FR" dirty="0"/>
              <a:t> </a:t>
            </a:r>
            <a:r>
              <a:rPr lang="fr-FR" dirty="0" err="1"/>
              <a:t>done</a:t>
            </a:r>
            <a:r>
              <a:rPr lang="fr-FR" dirty="0"/>
              <a:t> by :</a:t>
            </a:r>
          </a:p>
          <a:p>
            <a:pPr algn="ctr"/>
            <a:r>
              <a:rPr lang="fr-FR" b="1" dirty="0"/>
              <a:t>-</a:t>
            </a:r>
            <a:r>
              <a:rPr lang="fr-FR" b="1" dirty="0" err="1"/>
              <a:t>Mouna</a:t>
            </a:r>
            <a:r>
              <a:rPr lang="fr-FR" b="1" dirty="0"/>
              <a:t> </a:t>
            </a:r>
            <a:r>
              <a:rPr lang="fr-FR" b="1" dirty="0" err="1"/>
              <a:t>Hmani</a:t>
            </a:r>
            <a:endParaRPr lang="fr-FR" b="1" dirty="0"/>
          </a:p>
          <a:p>
            <a:pPr algn="ctr"/>
            <a:r>
              <a:rPr lang="fr-FR" b="1" dirty="0"/>
              <a:t>    - Khalil Boughzou</a:t>
            </a:r>
          </a:p>
          <a:p>
            <a:pPr algn="ctr"/>
            <a:r>
              <a:rPr lang="fr-FR" b="1" dirty="0"/>
              <a:t>    - Youssef </a:t>
            </a:r>
            <a:r>
              <a:rPr lang="fr-FR" b="1" dirty="0" err="1"/>
              <a:t>Khezami</a:t>
            </a:r>
            <a:endParaRPr lang="fr-FR" b="1" dirty="0"/>
          </a:p>
        </p:txBody>
      </p:sp>
      <p:sp>
        <p:nvSpPr>
          <p:cNvPr id="5" name="ZoneTexte 4"/>
          <p:cNvSpPr txBox="1"/>
          <p:nvPr/>
        </p:nvSpPr>
        <p:spPr>
          <a:xfrm>
            <a:off x="-80010" y="243840"/>
            <a:ext cx="6938010" cy="1323439"/>
          </a:xfrm>
          <a:prstGeom prst="rect">
            <a:avLst/>
          </a:prstGeom>
          <a:noFill/>
        </p:spPr>
        <p:txBody>
          <a:bodyPr wrap="square" rtlCol="0">
            <a:spAutoFit/>
          </a:bodyPr>
          <a:lstStyle/>
          <a:p>
            <a:pPr algn="ctr"/>
            <a:r>
              <a:rPr lang="fr-FR" sz="4000" b="1" dirty="0">
                <a:solidFill>
                  <a:srgbClr val="C00000"/>
                </a:solidFill>
              </a:rPr>
              <a:t>The Hunt for an </a:t>
            </a:r>
            <a:r>
              <a:rPr lang="fr-FR" sz="4000" b="1" dirty="0" err="1">
                <a:solidFill>
                  <a:srgbClr val="C00000"/>
                </a:solidFill>
              </a:rPr>
              <a:t>ideal</a:t>
            </a:r>
            <a:r>
              <a:rPr lang="fr-FR" sz="4000" b="1" dirty="0">
                <a:solidFill>
                  <a:srgbClr val="C00000"/>
                </a:solidFill>
              </a:rPr>
              <a:t> </a:t>
            </a:r>
            <a:r>
              <a:rPr lang="fr-FR" sz="4000" b="1" dirty="0" err="1">
                <a:solidFill>
                  <a:srgbClr val="C00000"/>
                </a:solidFill>
              </a:rPr>
              <a:t>Student</a:t>
            </a:r>
            <a:r>
              <a:rPr lang="fr-FR" sz="4000" b="1" dirty="0">
                <a:solidFill>
                  <a:srgbClr val="C00000"/>
                </a:solidFill>
              </a:rPr>
              <a:t> Life</a:t>
            </a:r>
          </a:p>
        </p:txBody>
      </p:sp>
      <p:sp>
        <p:nvSpPr>
          <p:cNvPr id="6" name="ZoneTexte 5"/>
          <p:cNvSpPr txBox="1"/>
          <p:nvPr/>
        </p:nvSpPr>
        <p:spPr>
          <a:xfrm>
            <a:off x="201529" y="5641937"/>
            <a:ext cx="6412230" cy="1477328"/>
          </a:xfrm>
          <a:prstGeom prst="rect">
            <a:avLst/>
          </a:prstGeom>
          <a:noFill/>
        </p:spPr>
        <p:txBody>
          <a:bodyPr wrap="square" rtlCol="0">
            <a:spAutoFit/>
          </a:bodyPr>
          <a:lstStyle/>
          <a:p>
            <a:pPr fontAlgn="base"/>
            <a:r>
              <a:rPr lang="en-US" b="1" dirty="0"/>
              <a:t>About the dataset files</a:t>
            </a:r>
          </a:p>
          <a:p>
            <a:pPr fontAlgn="base"/>
            <a:r>
              <a:rPr lang="en-US" dirty="0"/>
              <a:t>."survey_responses.csv" : this file contains independent variables about students and their responses to the main questions.</a:t>
            </a:r>
          </a:p>
          <a:p>
            <a:pPr fontAlgn="base"/>
            <a:r>
              <a:rPr lang="en-US" dirty="0"/>
              <a:t>."survey</a:t>
            </a:r>
            <a:r>
              <a:rPr lang="en-US" i="1" dirty="0"/>
              <a:t>questions</a:t>
            </a:r>
            <a:r>
              <a:rPr lang="en-US" dirty="0"/>
              <a:t>meta.csv" : this file contains meta questions or sub-questions related to the main questions asked in the survey.</a:t>
            </a:r>
          </a:p>
        </p:txBody>
      </p:sp>
    </p:spTree>
    <p:extLst>
      <p:ext uri="{BB962C8B-B14F-4D97-AF65-F5344CB8AC3E}">
        <p14:creationId xmlns:p14="http://schemas.microsoft.com/office/powerpoint/2010/main" val="3451441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123825" y="123825"/>
            <a:ext cx="3305175" cy="5372100"/>
          </a:xfrm>
          <a:prstGeom prst="rect">
            <a:avLst/>
          </a:prstGeom>
        </p:spPr>
      </p:pic>
      <p:sp>
        <p:nvSpPr>
          <p:cNvPr id="3" name="ZoneTexte 2"/>
          <p:cNvSpPr txBox="1"/>
          <p:nvPr/>
        </p:nvSpPr>
        <p:spPr>
          <a:xfrm>
            <a:off x="3443287" y="2228850"/>
            <a:ext cx="3114675" cy="1754326"/>
          </a:xfrm>
          <a:prstGeom prst="rect">
            <a:avLst/>
          </a:prstGeom>
          <a:solidFill>
            <a:srgbClr val="92D050"/>
          </a:solidFill>
          <a:ln>
            <a:noFill/>
          </a:ln>
        </p:spPr>
        <p:txBody>
          <a:bodyPr wrap="square" rtlCol="0">
            <a:spAutoFit/>
          </a:bodyPr>
          <a:lstStyle/>
          <a:p>
            <a:r>
              <a:rPr lang="en-US" dirty="0"/>
              <a:t>-Plot4(Passion): Over 1000 students are passionate about animal </a:t>
            </a:r>
            <a:r>
              <a:rPr lang="en-US" dirty="0" err="1"/>
              <a:t>weflare,Art</a:t>
            </a:r>
            <a:r>
              <a:rPr lang="en-US" dirty="0"/>
              <a:t>/</a:t>
            </a:r>
            <a:r>
              <a:rPr lang="en-US" dirty="0" err="1"/>
              <a:t>cluture</a:t>
            </a:r>
            <a:r>
              <a:rPr lang="en-US" dirty="0"/>
              <a:t>/</a:t>
            </a:r>
            <a:r>
              <a:rPr lang="en-US" dirty="0" err="1"/>
              <a:t>heritage,Children</a:t>
            </a:r>
            <a:r>
              <a:rPr lang="en-US" dirty="0"/>
              <a:t>/Youth, health and well-being, Education. </a:t>
            </a:r>
          </a:p>
        </p:txBody>
      </p:sp>
      <p:pic>
        <p:nvPicPr>
          <p:cNvPr id="4" name="Image 3"/>
          <p:cNvPicPr>
            <a:picLocks noChangeAspect="1"/>
          </p:cNvPicPr>
          <p:nvPr/>
        </p:nvPicPr>
        <p:blipFill>
          <a:blip r:embed="rId3"/>
          <a:stretch>
            <a:fillRect/>
          </a:stretch>
        </p:blipFill>
        <p:spPr>
          <a:xfrm>
            <a:off x="3905250" y="4881563"/>
            <a:ext cx="2886075" cy="4262437"/>
          </a:xfrm>
          <a:prstGeom prst="rect">
            <a:avLst/>
          </a:prstGeom>
        </p:spPr>
      </p:pic>
      <p:sp>
        <p:nvSpPr>
          <p:cNvPr id="5" name="ZoneTexte 4"/>
          <p:cNvSpPr txBox="1"/>
          <p:nvPr/>
        </p:nvSpPr>
        <p:spPr>
          <a:xfrm>
            <a:off x="442912" y="6000750"/>
            <a:ext cx="3114675" cy="1200329"/>
          </a:xfrm>
          <a:prstGeom prst="rect">
            <a:avLst/>
          </a:prstGeom>
          <a:solidFill>
            <a:srgbClr val="92D050"/>
          </a:solidFill>
          <a:ln>
            <a:noFill/>
          </a:ln>
        </p:spPr>
        <p:txBody>
          <a:bodyPr wrap="square" rtlCol="0">
            <a:spAutoFit/>
          </a:bodyPr>
          <a:lstStyle/>
          <a:p>
            <a:r>
              <a:rPr lang="en-US" dirty="0"/>
              <a:t>-Plot5 (stress): More than 2600 which constitute 95,2% of the students have academic issues causing stress.</a:t>
            </a:r>
          </a:p>
        </p:txBody>
      </p:sp>
      <p:sp>
        <p:nvSpPr>
          <p:cNvPr id="6" name="ZoneTexte 5"/>
          <p:cNvSpPr txBox="1"/>
          <p:nvPr/>
        </p:nvSpPr>
        <p:spPr>
          <a:xfrm>
            <a:off x="5000624" y="4881563"/>
            <a:ext cx="771525" cy="369332"/>
          </a:xfrm>
          <a:prstGeom prst="rect">
            <a:avLst/>
          </a:prstGeom>
          <a:solidFill>
            <a:schemeClr val="accent2"/>
          </a:solidFill>
          <a:ln>
            <a:noFill/>
          </a:ln>
        </p:spPr>
        <p:txBody>
          <a:bodyPr wrap="square" rtlCol="0">
            <a:spAutoFit/>
          </a:bodyPr>
          <a:lstStyle/>
          <a:p>
            <a:r>
              <a:rPr lang="en-US" dirty="0"/>
              <a:t>PLOT5</a:t>
            </a:r>
            <a:endParaRPr lang="fr-FR" dirty="0"/>
          </a:p>
        </p:txBody>
      </p:sp>
      <p:sp>
        <p:nvSpPr>
          <p:cNvPr id="7" name="ZoneTexte 6"/>
          <p:cNvSpPr txBox="1"/>
          <p:nvPr/>
        </p:nvSpPr>
        <p:spPr>
          <a:xfrm>
            <a:off x="1081086" y="0"/>
            <a:ext cx="771525" cy="369332"/>
          </a:xfrm>
          <a:prstGeom prst="rect">
            <a:avLst/>
          </a:prstGeom>
          <a:solidFill>
            <a:schemeClr val="accent2"/>
          </a:solidFill>
          <a:ln>
            <a:noFill/>
          </a:ln>
        </p:spPr>
        <p:txBody>
          <a:bodyPr wrap="square" rtlCol="0">
            <a:spAutoFit/>
          </a:bodyPr>
          <a:lstStyle/>
          <a:p>
            <a:r>
              <a:rPr lang="en-US" dirty="0"/>
              <a:t>PLOT4</a:t>
            </a:r>
            <a:endParaRPr lang="fr-FR" dirty="0"/>
          </a:p>
        </p:txBody>
      </p:sp>
    </p:spTree>
    <p:extLst>
      <p:ext uri="{BB962C8B-B14F-4D97-AF65-F5344CB8AC3E}">
        <p14:creationId xmlns:p14="http://schemas.microsoft.com/office/powerpoint/2010/main" val="292374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0" y="0"/>
            <a:ext cx="6858000" cy="646331"/>
          </a:xfrm>
          <a:prstGeom prst="rect">
            <a:avLst/>
          </a:prstGeom>
          <a:solidFill>
            <a:srgbClr val="92D050"/>
          </a:solidFill>
          <a:ln>
            <a:noFill/>
          </a:ln>
        </p:spPr>
        <p:txBody>
          <a:bodyPr wrap="square" rtlCol="0">
            <a:spAutoFit/>
          </a:bodyPr>
          <a:lstStyle/>
          <a:p>
            <a:r>
              <a:rPr lang="fr-FR" dirty="0" err="1"/>
              <a:t>Now</a:t>
            </a:r>
            <a:r>
              <a:rPr lang="fr-FR" dirty="0"/>
              <a:t> </a:t>
            </a:r>
            <a:r>
              <a:rPr lang="fr-FR" dirty="0" err="1"/>
              <a:t>that</a:t>
            </a:r>
            <a:r>
              <a:rPr lang="fr-FR" dirty="0"/>
              <a:t> </a:t>
            </a:r>
            <a:r>
              <a:rPr lang="fr-FR" dirty="0" err="1"/>
              <a:t>we’ve</a:t>
            </a:r>
            <a:r>
              <a:rPr lang="fr-FR" dirty="0"/>
              <a:t> </a:t>
            </a:r>
            <a:r>
              <a:rPr lang="fr-FR" dirty="0" err="1"/>
              <a:t>answered</a:t>
            </a:r>
            <a:r>
              <a:rPr lang="fr-FR" dirty="0"/>
              <a:t> </a:t>
            </a:r>
            <a:r>
              <a:rPr lang="fr-FR" dirty="0" err="1"/>
              <a:t>our</a:t>
            </a:r>
            <a:r>
              <a:rPr lang="fr-FR" dirty="0"/>
              <a:t> first </a:t>
            </a:r>
            <a:r>
              <a:rPr lang="fr-FR" dirty="0" err="1"/>
              <a:t>problem</a:t>
            </a:r>
            <a:r>
              <a:rPr lang="fr-FR" dirty="0"/>
              <a:t>, </a:t>
            </a:r>
            <a:r>
              <a:rPr lang="fr-FR" dirty="0" err="1"/>
              <a:t>we</a:t>
            </a:r>
            <a:r>
              <a:rPr lang="fr-FR" dirty="0"/>
              <a:t> </a:t>
            </a:r>
            <a:r>
              <a:rPr lang="fr-FR" dirty="0" err="1"/>
              <a:t>moved</a:t>
            </a:r>
            <a:r>
              <a:rPr lang="fr-FR" dirty="0"/>
              <a:t> on to the second: </a:t>
            </a:r>
            <a:r>
              <a:rPr lang="fr-FR" dirty="0" err="1"/>
              <a:t>Which</a:t>
            </a:r>
            <a:r>
              <a:rPr lang="fr-FR" dirty="0"/>
              <a:t> </a:t>
            </a:r>
            <a:r>
              <a:rPr lang="fr-FR" dirty="0" err="1"/>
              <a:t>factors</a:t>
            </a:r>
            <a:r>
              <a:rPr lang="fr-FR" dirty="0"/>
              <a:t> lead to more stress?</a:t>
            </a:r>
          </a:p>
        </p:txBody>
      </p:sp>
      <p:pic>
        <p:nvPicPr>
          <p:cNvPr id="4" name="Image 3"/>
          <p:cNvPicPr>
            <a:picLocks noChangeAspect="1"/>
          </p:cNvPicPr>
          <p:nvPr/>
        </p:nvPicPr>
        <p:blipFill>
          <a:blip r:embed="rId2"/>
          <a:stretch>
            <a:fillRect/>
          </a:stretch>
        </p:blipFill>
        <p:spPr>
          <a:xfrm>
            <a:off x="728662" y="646331"/>
            <a:ext cx="5400675" cy="4552950"/>
          </a:xfrm>
          <a:prstGeom prst="rect">
            <a:avLst/>
          </a:prstGeom>
        </p:spPr>
      </p:pic>
      <p:sp>
        <p:nvSpPr>
          <p:cNvPr id="5" name="ZoneTexte 4"/>
          <p:cNvSpPr txBox="1"/>
          <p:nvPr/>
        </p:nvSpPr>
        <p:spPr>
          <a:xfrm>
            <a:off x="0" y="5199281"/>
            <a:ext cx="6858000" cy="1477328"/>
          </a:xfrm>
          <a:prstGeom prst="rect">
            <a:avLst/>
          </a:prstGeom>
          <a:solidFill>
            <a:srgbClr val="92D050"/>
          </a:solidFill>
          <a:ln>
            <a:noFill/>
          </a:ln>
        </p:spPr>
        <p:txBody>
          <a:bodyPr wrap="square" rtlCol="0">
            <a:spAutoFit/>
          </a:bodyPr>
          <a:lstStyle/>
          <a:p>
            <a:r>
              <a:rPr lang="en-US" dirty="0"/>
              <a:t>-The correlation between the answers for the respective questions are considered low, since most of </a:t>
            </a:r>
          </a:p>
          <a:p>
            <a:r>
              <a:rPr lang="en-US" dirty="0"/>
              <a:t>    the correlation values are between [-0,4;0,4].</a:t>
            </a:r>
          </a:p>
          <a:p>
            <a:r>
              <a:rPr lang="en-US" dirty="0"/>
              <a:t>    -Correlation between stress and satisfaction is -0,11 which is negative which is something rational.</a:t>
            </a:r>
            <a:endParaRPr lang="fr-FR" dirty="0"/>
          </a:p>
        </p:txBody>
      </p:sp>
    </p:spTree>
    <p:extLst>
      <p:ext uri="{BB962C8B-B14F-4D97-AF65-F5344CB8AC3E}">
        <p14:creationId xmlns:p14="http://schemas.microsoft.com/office/powerpoint/2010/main" val="3237013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0" y="-87094"/>
            <a:ext cx="6858000" cy="646331"/>
          </a:xfrm>
          <a:prstGeom prst="rect">
            <a:avLst/>
          </a:prstGeom>
          <a:solidFill>
            <a:srgbClr val="92D050"/>
          </a:solidFill>
          <a:ln>
            <a:noFill/>
          </a:ln>
        </p:spPr>
        <p:txBody>
          <a:bodyPr wrap="square" rtlCol="0">
            <a:spAutoFit/>
          </a:bodyPr>
          <a:lstStyle/>
          <a:p>
            <a:r>
              <a:rPr lang="en-US" dirty="0"/>
              <a:t>Now we will proceed to our last problem: What are the most important attribute to an ideal student life?</a:t>
            </a:r>
            <a:endParaRPr lang="fr-FR" dirty="0"/>
          </a:p>
        </p:txBody>
      </p:sp>
      <p:sp>
        <p:nvSpPr>
          <p:cNvPr id="4" name="ZoneTexte 3"/>
          <p:cNvSpPr txBox="1"/>
          <p:nvPr/>
        </p:nvSpPr>
        <p:spPr>
          <a:xfrm>
            <a:off x="0" y="713006"/>
            <a:ext cx="6858000" cy="646331"/>
          </a:xfrm>
          <a:prstGeom prst="rect">
            <a:avLst/>
          </a:prstGeom>
          <a:solidFill>
            <a:srgbClr val="92D050"/>
          </a:solidFill>
          <a:ln>
            <a:noFill/>
          </a:ln>
        </p:spPr>
        <p:txBody>
          <a:bodyPr wrap="square" rtlCol="0">
            <a:spAutoFit/>
          </a:bodyPr>
          <a:lstStyle/>
          <a:p>
            <a:r>
              <a:rPr lang="en-US" dirty="0"/>
              <a:t>For this, we will use a </a:t>
            </a:r>
            <a:r>
              <a:rPr lang="en-US" dirty="0" err="1"/>
              <a:t>WordCloud</a:t>
            </a:r>
            <a:r>
              <a:rPr lang="en-US" dirty="0"/>
              <a:t> to find the most used words in the feedback column in order to train our data.</a:t>
            </a:r>
            <a:endParaRPr lang="fr-FR" dirty="0"/>
          </a:p>
        </p:txBody>
      </p:sp>
      <p:pic>
        <p:nvPicPr>
          <p:cNvPr id="5" name="Image 4"/>
          <p:cNvPicPr>
            <a:picLocks noChangeAspect="1"/>
          </p:cNvPicPr>
          <p:nvPr/>
        </p:nvPicPr>
        <p:blipFill>
          <a:blip r:embed="rId2"/>
          <a:stretch>
            <a:fillRect/>
          </a:stretch>
        </p:blipFill>
        <p:spPr>
          <a:xfrm>
            <a:off x="147637" y="1438275"/>
            <a:ext cx="6391275" cy="5048250"/>
          </a:xfrm>
          <a:prstGeom prst="rect">
            <a:avLst/>
          </a:prstGeom>
        </p:spPr>
      </p:pic>
      <p:sp>
        <p:nvSpPr>
          <p:cNvPr id="6" name="ZoneTexte 5"/>
          <p:cNvSpPr txBox="1"/>
          <p:nvPr/>
        </p:nvSpPr>
        <p:spPr>
          <a:xfrm>
            <a:off x="0" y="6856631"/>
            <a:ext cx="6858000" cy="830997"/>
          </a:xfrm>
          <a:prstGeom prst="rect">
            <a:avLst/>
          </a:prstGeom>
          <a:solidFill>
            <a:srgbClr val="92D050"/>
          </a:solidFill>
          <a:ln>
            <a:noFill/>
          </a:ln>
        </p:spPr>
        <p:txBody>
          <a:bodyPr wrap="square" rtlCol="0">
            <a:spAutoFit/>
          </a:bodyPr>
          <a:lstStyle/>
          <a:p>
            <a:r>
              <a:rPr lang="en-US" sz="1600" dirty="0"/>
              <a:t>-Here is a </a:t>
            </a:r>
            <a:r>
              <a:rPr lang="en-US" sz="1600" dirty="0" err="1"/>
              <a:t>WordCloud</a:t>
            </a:r>
            <a:r>
              <a:rPr lang="en-US" sz="1600" dirty="0"/>
              <a:t> of the text of every student in the ideal student column.</a:t>
            </a:r>
          </a:p>
          <a:p>
            <a:r>
              <a:rPr lang="en-US" sz="1600" dirty="0"/>
              <a:t> -As we can see the most used words are the ones with the bigger </a:t>
            </a:r>
            <a:r>
              <a:rPr lang="en-US" sz="1600" dirty="0" err="1"/>
              <a:t>fontsize</a:t>
            </a:r>
            <a:r>
              <a:rPr lang="en-US" sz="1600" dirty="0"/>
              <a:t>.</a:t>
            </a:r>
          </a:p>
          <a:p>
            <a:r>
              <a:rPr lang="en-US" sz="1600" dirty="0"/>
              <a:t>  -For </a:t>
            </a:r>
            <a:r>
              <a:rPr lang="en-US" sz="1600" dirty="0" err="1"/>
              <a:t>eg</a:t>
            </a:r>
            <a:r>
              <a:rPr lang="en-US" sz="1600" dirty="0"/>
              <a:t> : Students mostly use </a:t>
            </a:r>
            <a:r>
              <a:rPr lang="en-US" sz="1600" dirty="0" err="1"/>
              <a:t>balance;academic;non</a:t>
            </a:r>
            <a:r>
              <a:rPr lang="en-US" sz="1600" dirty="0"/>
              <a:t> </a:t>
            </a:r>
            <a:r>
              <a:rPr lang="en-US" sz="1600" dirty="0" err="1"/>
              <a:t>academic;time</a:t>
            </a:r>
            <a:r>
              <a:rPr lang="en-US" sz="1600" dirty="0"/>
              <a:t> ; friend.</a:t>
            </a:r>
            <a:endParaRPr lang="fr-FR" sz="1600" dirty="0"/>
          </a:p>
        </p:txBody>
      </p:sp>
    </p:spTree>
    <p:extLst>
      <p:ext uri="{BB962C8B-B14F-4D97-AF65-F5344CB8AC3E}">
        <p14:creationId xmlns:p14="http://schemas.microsoft.com/office/powerpoint/2010/main" val="2427805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0" y="0"/>
            <a:ext cx="6858000" cy="338554"/>
          </a:xfrm>
          <a:prstGeom prst="rect">
            <a:avLst/>
          </a:prstGeom>
          <a:solidFill>
            <a:srgbClr val="92D050"/>
          </a:solidFill>
          <a:ln>
            <a:noFill/>
          </a:ln>
        </p:spPr>
        <p:txBody>
          <a:bodyPr wrap="square" rtlCol="0">
            <a:spAutoFit/>
          </a:bodyPr>
          <a:lstStyle/>
          <a:p>
            <a:r>
              <a:rPr lang="en-US" sz="1600" dirty="0"/>
              <a:t>Now, we will mine the text.	</a:t>
            </a:r>
            <a:endParaRPr lang="fr-FR" sz="1600" dirty="0"/>
          </a:p>
        </p:txBody>
      </p:sp>
      <p:pic>
        <p:nvPicPr>
          <p:cNvPr id="3" name="Image 2"/>
          <p:cNvPicPr>
            <a:picLocks noChangeAspect="1"/>
          </p:cNvPicPr>
          <p:nvPr/>
        </p:nvPicPr>
        <p:blipFill>
          <a:blip r:embed="rId2"/>
          <a:stretch>
            <a:fillRect/>
          </a:stretch>
        </p:blipFill>
        <p:spPr>
          <a:xfrm>
            <a:off x="0" y="423862"/>
            <a:ext cx="7134225" cy="1171575"/>
          </a:xfrm>
          <a:prstGeom prst="rect">
            <a:avLst/>
          </a:prstGeom>
        </p:spPr>
      </p:pic>
      <p:sp>
        <p:nvSpPr>
          <p:cNvPr id="4" name="ZoneTexte 3"/>
          <p:cNvSpPr txBox="1"/>
          <p:nvPr/>
        </p:nvSpPr>
        <p:spPr>
          <a:xfrm>
            <a:off x="0" y="1697622"/>
            <a:ext cx="6858000" cy="1323439"/>
          </a:xfrm>
          <a:prstGeom prst="rect">
            <a:avLst/>
          </a:prstGeom>
          <a:solidFill>
            <a:srgbClr val="92D050"/>
          </a:solidFill>
          <a:ln>
            <a:noFill/>
          </a:ln>
        </p:spPr>
        <p:txBody>
          <a:bodyPr wrap="square" rtlCol="0">
            <a:spAutoFit/>
          </a:bodyPr>
          <a:lstStyle/>
          <a:p>
            <a:r>
              <a:rPr lang="en-US" sz="1600" dirty="0"/>
              <a:t> We divided the ideal student life into 5 attributes/</a:t>
            </a:r>
            <a:r>
              <a:rPr lang="en-US" sz="1600" dirty="0" err="1"/>
              <a:t>categoties</a:t>
            </a:r>
            <a:r>
              <a:rPr lang="en-US" sz="1600" dirty="0"/>
              <a:t>: </a:t>
            </a:r>
            <a:r>
              <a:rPr lang="en-US" sz="1600" dirty="0" err="1"/>
              <a:t>Stundents</a:t>
            </a:r>
            <a:r>
              <a:rPr lang="en-US" sz="1600" dirty="0"/>
              <a:t> are interested in doing </a:t>
            </a:r>
            <a:r>
              <a:rPr lang="en-US" sz="1600" dirty="0" err="1"/>
              <a:t>activites</a:t>
            </a:r>
            <a:r>
              <a:rPr lang="en-US" sz="1600" dirty="0"/>
              <a:t> +/ making friendship +/ their academic knowledge +/ a stress-free life or a balanced student life.</a:t>
            </a:r>
          </a:p>
          <a:p>
            <a:r>
              <a:rPr lang="en-US" sz="1600" dirty="0"/>
              <a:t>-Based on the </a:t>
            </a:r>
            <a:r>
              <a:rPr lang="en-US" sz="1600" dirty="0" err="1"/>
              <a:t>WordCloud</a:t>
            </a:r>
            <a:r>
              <a:rPr lang="en-US" sz="1600" dirty="0"/>
              <a:t> we got the most used words , classified and added them into lists for every </a:t>
            </a:r>
            <a:r>
              <a:rPr lang="en-US" sz="1600" dirty="0" err="1"/>
              <a:t>attribites</a:t>
            </a:r>
            <a:r>
              <a:rPr lang="en-US" sz="1600" dirty="0"/>
              <a:t>.</a:t>
            </a:r>
            <a:endParaRPr lang="fr-FR" sz="1600" dirty="0"/>
          </a:p>
        </p:txBody>
      </p:sp>
      <p:pic>
        <p:nvPicPr>
          <p:cNvPr id="5" name="Image 4"/>
          <p:cNvPicPr>
            <a:picLocks noChangeAspect="1"/>
          </p:cNvPicPr>
          <p:nvPr/>
        </p:nvPicPr>
        <p:blipFill>
          <a:blip r:embed="rId3"/>
          <a:stretch>
            <a:fillRect/>
          </a:stretch>
        </p:blipFill>
        <p:spPr>
          <a:xfrm>
            <a:off x="-19050" y="3123246"/>
            <a:ext cx="7153275" cy="2171700"/>
          </a:xfrm>
          <a:prstGeom prst="rect">
            <a:avLst/>
          </a:prstGeom>
        </p:spPr>
      </p:pic>
      <p:sp>
        <p:nvSpPr>
          <p:cNvPr id="6" name="ZoneTexte 5"/>
          <p:cNvSpPr txBox="1"/>
          <p:nvPr/>
        </p:nvSpPr>
        <p:spPr>
          <a:xfrm>
            <a:off x="0" y="5499316"/>
            <a:ext cx="6858000" cy="1569660"/>
          </a:xfrm>
          <a:prstGeom prst="rect">
            <a:avLst/>
          </a:prstGeom>
          <a:solidFill>
            <a:srgbClr val="92D050"/>
          </a:solidFill>
          <a:ln>
            <a:noFill/>
          </a:ln>
        </p:spPr>
        <p:txBody>
          <a:bodyPr wrap="square" rtlCol="0">
            <a:spAutoFit/>
          </a:bodyPr>
          <a:lstStyle/>
          <a:p>
            <a:r>
              <a:rPr lang="en-US" sz="1600" dirty="0"/>
              <a:t> Each student will have a </a:t>
            </a:r>
            <a:r>
              <a:rPr lang="en-US" sz="1600" dirty="0" err="1"/>
              <a:t>correspondant</a:t>
            </a:r>
            <a:r>
              <a:rPr lang="en-US" sz="1600" dirty="0"/>
              <a:t> vector [</a:t>
            </a:r>
            <a:r>
              <a:rPr lang="en-US" sz="1600" dirty="0" err="1"/>
              <a:t>activities;volunteering;interests;passion;stress</a:t>
            </a:r>
            <a:r>
              <a:rPr lang="en-US" sz="1600" dirty="0"/>
              <a:t>] with 5 binary variables:</a:t>
            </a:r>
          </a:p>
          <a:p>
            <a:r>
              <a:rPr lang="en-US" sz="1600" dirty="0"/>
              <a:t> For </a:t>
            </a:r>
            <a:r>
              <a:rPr lang="en-US" sz="1600" dirty="0" err="1"/>
              <a:t>eg</a:t>
            </a:r>
            <a:r>
              <a:rPr lang="en-US" sz="1600" dirty="0"/>
              <a:t>: if he is only interested in stress and the feedback says something like</a:t>
            </a:r>
          </a:p>
          <a:p>
            <a:r>
              <a:rPr lang="en-US" sz="1600" dirty="0"/>
              <a:t> 'I want a stress free </a:t>
            </a:r>
            <a:r>
              <a:rPr lang="en-US" sz="1600" dirty="0" err="1"/>
              <a:t>life',his</a:t>
            </a:r>
            <a:r>
              <a:rPr lang="en-US" sz="1600" dirty="0"/>
              <a:t> vector would be [0;0;0;0;1],</a:t>
            </a:r>
          </a:p>
          <a:p>
            <a:r>
              <a:rPr lang="en-US" sz="1600" dirty="0"/>
              <a:t> if </a:t>
            </a:r>
            <a:r>
              <a:rPr lang="en-US" sz="1600" dirty="0" err="1"/>
              <a:t>he''s</a:t>
            </a:r>
            <a:r>
              <a:rPr lang="en-US" sz="1600" dirty="0"/>
              <a:t> interested in volunteering , doing activities and a </a:t>
            </a:r>
            <a:r>
              <a:rPr lang="en-US" sz="1600" dirty="0" err="1"/>
              <a:t>stressfree</a:t>
            </a:r>
            <a:r>
              <a:rPr lang="en-US" sz="1600" dirty="0"/>
              <a:t> life, his vector would be [1;1;0;0;1].</a:t>
            </a:r>
            <a:endParaRPr lang="fr-FR" sz="1600" dirty="0"/>
          </a:p>
        </p:txBody>
      </p:sp>
    </p:spTree>
    <p:extLst>
      <p:ext uri="{BB962C8B-B14F-4D97-AF65-F5344CB8AC3E}">
        <p14:creationId xmlns:p14="http://schemas.microsoft.com/office/powerpoint/2010/main" val="2888479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0" y="-169277"/>
            <a:ext cx="6858000" cy="584775"/>
          </a:xfrm>
          <a:prstGeom prst="rect">
            <a:avLst/>
          </a:prstGeom>
          <a:solidFill>
            <a:srgbClr val="92D050"/>
          </a:solidFill>
          <a:ln>
            <a:noFill/>
          </a:ln>
        </p:spPr>
        <p:txBody>
          <a:bodyPr wrap="square" rtlCol="0">
            <a:spAutoFit/>
          </a:bodyPr>
          <a:lstStyle/>
          <a:p>
            <a:r>
              <a:rPr lang="en-US" sz="1600" dirty="0"/>
              <a:t> Now, we will try to predict whether a person is a male or a female using Logistic regression and Random Forest</a:t>
            </a:r>
            <a:endParaRPr lang="fr-FR" sz="1600" dirty="0"/>
          </a:p>
        </p:txBody>
      </p:sp>
      <p:pic>
        <p:nvPicPr>
          <p:cNvPr id="6" name="Image 5"/>
          <p:cNvPicPr>
            <a:picLocks noChangeAspect="1"/>
          </p:cNvPicPr>
          <p:nvPr/>
        </p:nvPicPr>
        <p:blipFill>
          <a:blip r:embed="rId2"/>
          <a:stretch>
            <a:fillRect/>
          </a:stretch>
        </p:blipFill>
        <p:spPr>
          <a:xfrm>
            <a:off x="84772" y="466010"/>
            <a:ext cx="5927408" cy="3181350"/>
          </a:xfrm>
          <a:prstGeom prst="rect">
            <a:avLst/>
          </a:prstGeom>
        </p:spPr>
      </p:pic>
      <p:sp>
        <p:nvSpPr>
          <p:cNvPr id="7" name="ZoneTexte 6"/>
          <p:cNvSpPr txBox="1"/>
          <p:nvPr/>
        </p:nvSpPr>
        <p:spPr>
          <a:xfrm>
            <a:off x="0" y="3697873"/>
            <a:ext cx="6858000" cy="584775"/>
          </a:xfrm>
          <a:prstGeom prst="rect">
            <a:avLst/>
          </a:prstGeom>
          <a:solidFill>
            <a:srgbClr val="92D050"/>
          </a:solidFill>
          <a:ln>
            <a:noFill/>
          </a:ln>
        </p:spPr>
        <p:txBody>
          <a:bodyPr wrap="square" rtlCol="0">
            <a:spAutoFit/>
          </a:bodyPr>
          <a:lstStyle/>
          <a:p>
            <a:r>
              <a:rPr lang="en-US" sz="1600" dirty="0"/>
              <a:t>Interpretation: The dataset contains far more female persons than male persons therefore we need to clean it in order to balance the data.</a:t>
            </a:r>
            <a:endParaRPr lang="fr-FR" sz="1600" dirty="0"/>
          </a:p>
        </p:txBody>
      </p:sp>
      <p:pic>
        <p:nvPicPr>
          <p:cNvPr id="8" name="Image 7"/>
          <p:cNvPicPr>
            <a:picLocks noChangeAspect="1"/>
          </p:cNvPicPr>
          <p:nvPr/>
        </p:nvPicPr>
        <p:blipFill>
          <a:blip r:embed="rId3"/>
          <a:stretch>
            <a:fillRect/>
          </a:stretch>
        </p:blipFill>
        <p:spPr>
          <a:xfrm>
            <a:off x="604837" y="4333161"/>
            <a:ext cx="5648325" cy="3876675"/>
          </a:xfrm>
          <a:prstGeom prst="rect">
            <a:avLst/>
          </a:prstGeom>
        </p:spPr>
      </p:pic>
      <p:sp>
        <p:nvSpPr>
          <p:cNvPr id="9" name="ZoneTexte 8"/>
          <p:cNvSpPr txBox="1"/>
          <p:nvPr/>
        </p:nvSpPr>
        <p:spPr>
          <a:xfrm>
            <a:off x="-1" y="8260349"/>
            <a:ext cx="6858000" cy="584775"/>
          </a:xfrm>
          <a:prstGeom prst="rect">
            <a:avLst/>
          </a:prstGeom>
          <a:solidFill>
            <a:srgbClr val="92D050"/>
          </a:solidFill>
          <a:ln>
            <a:noFill/>
          </a:ln>
        </p:spPr>
        <p:txBody>
          <a:bodyPr wrap="square" rtlCol="0">
            <a:spAutoFit/>
          </a:bodyPr>
          <a:lstStyle/>
          <a:p>
            <a:r>
              <a:rPr lang="en-US" sz="1600" dirty="0"/>
              <a:t>Interpretation: With the adequate methods, we balanced our data at 720 persons for each gender using sampling.</a:t>
            </a:r>
            <a:endParaRPr lang="fr-FR" sz="1600" dirty="0"/>
          </a:p>
        </p:txBody>
      </p:sp>
    </p:spTree>
    <p:extLst>
      <p:ext uri="{BB962C8B-B14F-4D97-AF65-F5344CB8AC3E}">
        <p14:creationId xmlns:p14="http://schemas.microsoft.com/office/powerpoint/2010/main" val="1711148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1554480" y="446722"/>
            <a:ext cx="3200400" cy="2809875"/>
          </a:xfrm>
          <a:prstGeom prst="rect">
            <a:avLst/>
          </a:prstGeom>
        </p:spPr>
      </p:pic>
      <p:sp>
        <p:nvSpPr>
          <p:cNvPr id="3" name="ZoneTexte 2"/>
          <p:cNvSpPr txBox="1"/>
          <p:nvPr/>
        </p:nvSpPr>
        <p:spPr>
          <a:xfrm>
            <a:off x="0" y="3256597"/>
            <a:ext cx="6858000" cy="1169551"/>
          </a:xfrm>
          <a:prstGeom prst="rect">
            <a:avLst/>
          </a:prstGeom>
          <a:solidFill>
            <a:srgbClr val="92D050"/>
          </a:solidFill>
          <a:ln>
            <a:noFill/>
          </a:ln>
        </p:spPr>
        <p:txBody>
          <a:bodyPr wrap="square" rtlCol="0">
            <a:spAutoFit/>
          </a:bodyPr>
          <a:lstStyle/>
          <a:p>
            <a:r>
              <a:rPr lang="en-US" sz="1400" dirty="0"/>
              <a:t>Through the logistic regression, we tried to predict the gender using the other variables. The accuracy of the model is estimated at 57,7% which is not a strong accuracy. This might be justified by the fact that other factor are not a strong determinant of gender, indeed the correlation between the gender and all the other activities is weak if not </a:t>
            </a:r>
            <a:r>
              <a:rPr lang="en-US" sz="1400" dirty="0" err="1"/>
              <a:t>negligeable</a:t>
            </a:r>
            <a:r>
              <a:rPr lang="en-US" sz="1400" dirty="0"/>
              <a:t> (this can be seen in the correlation matrix above).</a:t>
            </a:r>
            <a:endParaRPr lang="fr-FR" sz="1400" dirty="0"/>
          </a:p>
        </p:txBody>
      </p:sp>
      <p:pic>
        <p:nvPicPr>
          <p:cNvPr id="4" name="Image 3"/>
          <p:cNvPicPr>
            <a:picLocks noChangeAspect="1"/>
          </p:cNvPicPr>
          <p:nvPr/>
        </p:nvPicPr>
        <p:blipFill>
          <a:blip r:embed="rId3"/>
          <a:stretch>
            <a:fillRect/>
          </a:stretch>
        </p:blipFill>
        <p:spPr>
          <a:xfrm>
            <a:off x="-1165860" y="4533900"/>
            <a:ext cx="11338560" cy="472440"/>
          </a:xfrm>
          <a:prstGeom prst="rect">
            <a:avLst/>
          </a:prstGeom>
        </p:spPr>
      </p:pic>
      <p:pic>
        <p:nvPicPr>
          <p:cNvPr id="5" name="Image 4"/>
          <p:cNvPicPr>
            <a:picLocks noChangeAspect="1"/>
          </p:cNvPicPr>
          <p:nvPr/>
        </p:nvPicPr>
        <p:blipFill>
          <a:blip r:embed="rId4"/>
          <a:stretch>
            <a:fillRect/>
          </a:stretch>
        </p:blipFill>
        <p:spPr>
          <a:xfrm>
            <a:off x="1520190" y="5006340"/>
            <a:ext cx="3000375" cy="2619375"/>
          </a:xfrm>
          <a:prstGeom prst="rect">
            <a:avLst/>
          </a:prstGeom>
        </p:spPr>
      </p:pic>
      <p:sp>
        <p:nvSpPr>
          <p:cNvPr id="6" name="ZoneTexte 5"/>
          <p:cNvSpPr txBox="1"/>
          <p:nvPr/>
        </p:nvSpPr>
        <p:spPr>
          <a:xfrm>
            <a:off x="0" y="7625715"/>
            <a:ext cx="6858000" cy="1600438"/>
          </a:xfrm>
          <a:prstGeom prst="rect">
            <a:avLst/>
          </a:prstGeom>
          <a:solidFill>
            <a:srgbClr val="92D050"/>
          </a:solidFill>
          <a:ln>
            <a:noFill/>
          </a:ln>
        </p:spPr>
        <p:txBody>
          <a:bodyPr wrap="square" rtlCol="0">
            <a:spAutoFit/>
          </a:bodyPr>
          <a:lstStyle/>
          <a:p>
            <a:r>
              <a:rPr lang="en-US" sz="1400" dirty="0"/>
              <a:t>Through the random forest, we tried to predict the gender using the other variables.</a:t>
            </a:r>
          </a:p>
          <a:p>
            <a:r>
              <a:rPr lang="en-US" sz="1400" dirty="0"/>
              <a:t>The accuracy of the model is estimated at 55,5 % which is not a strong accuracy. This might be justified by the </a:t>
            </a:r>
          </a:p>
          <a:p>
            <a:r>
              <a:rPr lang="en-US" sz="1400" dirty="0"/>
              <a:t>fact that gender is not a strong determinant of different other factors, indeed the correlation between the gender and </a:t>
            </a:r>
          </a:p>
          <a:p>
            <a:r>
              <a:rPr lang="en-US" sz="1400" dirty="0"/>
              <a:t>all the other activities is weak if not </a:t>
            </a:r>
            <a:r>
              <a:rPr lang="en-US" sz="1400" dirty="0" err="1"/>
              <a:t>negligeable</a:t>
            </a:r>
            <a:r>
              <a:rPr lang="en-US" sz="1400" dirty="0"/>
              <a:t> (this can be seen in the correlation matrix above).</a:t>
            </a:r>
            <a:endParaRPr lang="fr-FR" sz="1400" dirty="0"/>
          </a:p>
        </p:txBody>
      </p:sp>
    </p:spTree>
    <p:extLst>
      <p:ext uri="{BB962C8B-B14F-4D97-AF65-F5344CB8AC3E}">
        <p14:creationId xmlns:p14="http://schemas.microsoft.com/office/powerpoint/2010/main" val="60992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08488" y="2147083"/>
            <a:ext cx="6749512" cy="3631763"/>
          </a:xfrm>
          <a:prstGeom prst="rect">
            <a:avLst/>
          </a:prstGeom>
          <a:noFill/>
        </p:spPr>
        <p:txBody>
          <a:bodyPr wrap="square" rtlCol="0">
            <a:spAutoFit/>
          </a:bodyPr>
          <a:lstStyle/>
          <a:p>
            <a:r>
              <a:rPr lang="en-US" sz="3200" b="1" u="sng" dirty="0"/>
              <a:t>Summary:</a:t>
            </a:r>
          </a:p>
          <a:p>
            <a:endParaRPr lang="en-US" dirty="0"/>
          </a:p>
          <a:p>
            <a:r>
              <a:rPr lang="en-US" dirty="0"/>
              <a:t>Throughout this analysis we aimed the factors that cause an ideal Student life . Using a public set of surveys extracted from </a:t>
            </a:r>
            <a:r>
              <a:rPr lang="en-US" dirty="0" err="1"/>
              <a:t>studetns</a:t>
            </a:r>
            <a:r>
              <a:rPr lang="en-US" dirty="0"/>
              <a:t> from National University from Singapore, we aim at visualize the importance of each sub factor in relation with the main factor as well as factors between them. We started our analysis by cleaning our data, by removing unnecessary words and symbols, replacing column names, stemming, </a:t>
            </a:r>
            <a:r>
              <a:rPr lang="en-US" dirty="0" err="1"/>
              <a:t>vectorization</a:t>
            </a:r>
            <a:r>
              <a:rPr lang="en-US" dirty="0"/>
              <a:t> and text mining. Then to get informed about the Data content, we used word clouds and a Bar charts for Data visualization. We then proceeded to use 2 classification </a:t>
            </a:r>
            <a:r>
              <a:rPr lang="en-US" dirty="0" err="1"/>
              <a:t>models:Random</a:t>
            </a:r>
            <a:r>
              <a:rPr lang="en-US" dirty="0"/>
              <a:t> Forest and Logistic Regression. </a:t>
            </a:r>
            <a:endParaRPr lang="fr-FR" dirty="0"/>
          </a:p>
        </p:txBody>
      </p:sp>
    </p:spTree>
    <p:extLst>
      <p:ext uri="{BB962C8B-B14F-4D97-AF65-F5344CB8AC3E}">
        <p14:creationId xmlns:p14="http://schemas.microsoft.com/office/powerpoint/2010/main" val="166001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08488" y="2147083"/>
            <a:ext cx="6749512" cy="2523768"/>
          </a:xfrm>
          <a:prstGeom prst="rect">
            <a:avLst/>
          </a:prstGeom>
          <a:noFill/>
        </p:spPr>
        <p:txBody>
          <a:bodyPr wrap="square" rtlCol="0">
            <a:spAutoFit/>
          </a:bodyPr>
          <a:lstStyle/>
          <a:p>
            <a:r>
              <a:rPr lang="en-US" sz="3200" b="1" u="sng" dirty="0"/>
              <a:t>Summary:</a:t>
            </a:r>
          </a:p>
          <a:p>
            <a:r>
              <a:rPr lang="en-US" dirty="0"/>
              <a:t>Each model was trained, tested, and evaluated by calculating the accuracy of its predictions. Finally, comparing all of our models we've come to </a:t>
            </a:r>
            <a:r>
              <a:rPr lang="en-US" dirty="0" err="1"/>
              <a:t>undertand</a:t>
            </a:r>
            <a:r>
              <a:rPr lang="en-US" dirty="0"/>
              <a:t> that the </a:t>
            </a:r>
            <a:r>
              <a:rPr lang="en-US" dirty="0" err="1"/>
              <a:t>accuraccy</a:t>
            </a:r>
            <a:r>
              <a:rPr lang="en-US" dirty="0"/>
              <a:t> of our models are not strong . This might be justified by the fact that gender is not a strong determinant of different other factors, indeed the correlation between the gender and all the other activities is weak if not negligeable (this can be seen in the correlation matrix above).</a:t>
            </a:r>
          </a:p>
        </p:txBody>
      </p:sp>
      <p:sp>
        <p:nvSpPr>
          <p:cNvPr id="4" name="TextBox 3">
            <a:extLst>
              <a:ext uri="{FF2B5EF4-FFF2-40B4-BE49-F238E27FC236}">
                <a16:creationId xmlns:a16="http://schemas.microsoft.com/office/drawing/2014/main" id="{C61EA9C4-DBE4-4A53-9616-A5B0ED0BF338}"/>
              </a:ext>
            </a:extLst>
          </p:cNvPr>
          <p:cNvSpPr txBox="1"/>
          <p:nvPr/>
        </p:nvSpPr>
        <p:spPr>
          <a:xfrm>
            <a:off x="108488" y="6509084"/>
            <a:ext cx="2977817" cy="738664"/>
          </a:xfrm>
          <a:prstGeom prst="rect">
            <a:avLst/>
          </a:prstGeom>
          <a:noFill/>
        </p:spPr>
        <p:txBody>
          <a:bodyPr wrap="square" rtlCol="0">
            <a:spAutoFit/>
          </a:bodyPr>
          <a:lstStyle/>
          <a:p>
            <a:r>
              <a:rPr lang="en-US" sz="2400" b="1" kern="1200" dirty="0">
                <a:solidFill>
                  <a:schemeClr val="tx1"/>
                </a:solidFill>
                <a:latin typeface="+mn-lt"/>
                <a:ea typeface="+mn-ea"/>
                <a:cs typeface="+mn-cs"/>
                <a:hlinkClick r:id="rId2"/>
              </a:rPr>
              <a:t>Link to the recording !</a:t>
            </a:r>
            <a:endParaRPr lang="en-US" sz="2400" b="1" kern="1200" dirty="0">
              <a:solidFill>
                <a:schemeClr val="tx1"/>
              </a:solidFill>
              <a:latin typeface="+mn-lt"/>
              <a:ea typeface="+mn-ea"/>
              <a:cs typeface="+mn-cs"/>
            </a:endParaRPr>
          </a:p>
          <a:p>
            <a:endParaRPr lang="en-US" sz="1800" kern="1200" dirty="0">
              <a:solidFill>
                <a:schemeClr val="tx1"/>
              </a:solidFill>
              <a:latin typeface="+mn-lt"/>
              <a:ea typeface="+mn-ea"/>
              <a:cs typeface="+mn-cs"/>
            </a:endParaRPr>
          </a:p>
        </p:txBody>
      </p:sp>
    </p:spTree>
    <p:extLst>
      <p:ext uri="{BB962C8B-B14F-4D97-AF65-F5344CB8AC3E}">
        <p14:creationId xmlns:p14="http://schemas.microsoft.com/office/powerpoint/2010/main" val="655804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5" name="ZoneTexte 4"/>
          <p:cNvSpPr txBox="1"/>
          <p:nvPr/>
        </p:nvSpPr>
        <p:spPr>
          <a:xfrm>
            <a:off x="-80010" y="243840"/>
            <a:ext cx="6938010" cy="707886"/>
          </a:xfrm>
          <a:prstGeom prst="rect">
            <a:avLst/>
          </a:prstGeom>
          <a:noFill/>
        </p:spPr>
        <p:txBody>
          <a:bodyPr wrap="square" rtlCol="0">
            <a:spAutoFit/>
          </a:bodyPr>
          <a:lstStyle/>
          <a:p>
            <a:pPr algn="ctr"/>
            <a:r>
              <a:rPr lang="fr-FR" sz="4000" b="1" dirty="0">
                <a:solidFill>
                  <a:srgbClr val="C00000"/>
                </a:solidFill>
              </a:rPr>
              <a:t>Goal </a:t>
            </a:r>
            <a:r>
              <a:rPr lang="fr-FR" sz="4000" b="1" dirty="0" err="1">
                <a:solidFill>
                  <a:srgbClr val="C00000"/>
                </a:solidFill>
              </a:rPr>
              <a:t>Statement</a:t>
            </a:r>
            <a:endParaRPr lang="fr-FR" sz="4000" b="1" dirty="0">
              <a:solidFill>
                <a:srgbClr val="C00000"/>
              </a:solidFill>
            </a:endParaRPr>
          </a:p>
        </p:txBody>
      </p:sp>
      <p:sp>
        <p:nvSpPr>
          <p:cNvPr id="8" name="ZoneTexte 7"/>
          <p:cNvSpPr txBox="1"/>
          <p:nvPr/>
        </p:nvSpPr>
        <p:spPr>
          <a:xfrm>
            <a:off x="68580" y="3412552"/>
            <a:ext cx="6789420" cy="1477328"/>
          </a:xfrm>
          <a:prstGeom prst="rect">
            <a:avLst/>
          </a:prstGeom>
          <a:noFill/>
        </p:spPr>
        <p:txBody>
          <a:bodyPr wrap="square" rtlCol="0">
            <a:spAutoFit/>
          </a:bodyPr>
          <a:lstStyle/>
          <a:p>
            <a:r>
              <a:rPr lang="en-US" dirty="0"/>
              <a:t>We aim to Understand the psychology of students and understand their level of engagement and involvement in activities have a relation with their level of stress and satisfaction with their student life. This dataset consists of Student Responses to the survey about Ideal Student Life and key factors that are important in student life.</a:t>
            </a:r>
            <a:endParaRPr lang="fr-FR" dirty="0"/>
          </a:p>
        </p:txBody>
      </p:sp>
    </p:spTree>
    <p:extLst>
      <p:ext uri="{BB962C8B-B14F-4D97-AF65-F5344CB8AC3E}">
        <p14:creationId xmlns:p14="http://schemas.microsoft.com/office/powerpoint/2010/main" val="1705385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4" name="ZoneTexte 3"/>
          <p:cNvSpPr txBox="1"/>
          <p:nvPr/>
        </p:nvSpPr>
        <p:spPr>
          <a:xfrm>
            <a:off x="0" y="1081310"/>
            <a:ext cx="6858000" cy="646331"/>
          </a:xfrm>
          <a:prstGeom prst="rect">
            <a:avLst/>
          </a:prstGeom>
          <a:noFill/>
        </p:spPr>
        <p:txBody>
          <a:bodyPr wrap="square" rtlCol="0">
            <a:spAutoFit/>
          </a:bodyPr>
          <a:lstStyle/>
          <a:p>
            <a:pPr algn="ctr"/>
            <a:r>
              <a:rPr lang="fr-FR" sz="3600" b="1" dirty="0" err="1">
                <a:solidFill>
                  <a:srgbClr val="C00000"/>
                </a:solidFill>
                <a:latin typeface="Agency FB" panose="020B0503020202020204" pitchFamily="34" charset="0"/>
              </a:rPr>
              <a:t>Problem</a:t>
            </a:r>
            <a:r>
              <a:rPr lang="fr-FR" sz="3600" b="1" dirty="0">
                <a:solidFill>
                  <a:srgbClr val="C00000"/>
                </a:solidFill>
                <a:latin typeface="Agency FB" panose="020B0503020202020204" pitchFamily="34" charset="0"/>
              </a:rPr>
              <a:t> </a:t>
            </a:r>
            <a:r>
              <a:rPr lang="fr-FR" sz="3600" b="1" dirty="0" err="1">
                <a:solidFill>
                  <a:srgbClr val="C00000"/>
                </a:solidFill>
                <a:latin typeface="Agency FB" panose="020B0503020202020204" pitchFamily="34" charset="0"/>
              </a:rPr>
              <a:t>statements</a:t>
            </a:r>
            <a:endParaRPr lang="fr-FR" sz="3600" b="1" dirty="0">
              <a:solidFill>
                <a:srgbClr val="C00000"/>
              </a:solidFill>
              <a:latin typeface="Agency FB" panose="020B0503020202020204" pitchFamily="34" charset="0"/>
            </a:endParaRPr>
          </a:p>
        </p:txBody>
      </p:sp>
      <p:sp>
        <p:nvSpPr>
          <p:cNvPr id="5" name="Titre 4"/>
          <p:cNvSpPr>
            <a:spLocks noGrp="1"/>
          </p:cNvSpPr>
          <p:nvPr>
            <p:ph type="title"/>
          </p:nvPr>
        </p:nvSpPr>
        <p:spPr>
          <a:xfrm>
            <a:off x="471487" y="3920854"/>
            <a:ext cx="5915025" cy="1767417"/>
          </a:xfrm>
        </p:spPr>
        <p:txBody>
          <a:bodyPr>
            <a:normAutofit fontScale="90000"/>
          </a:bodyPr>
          <a:lstStyle/>
          <a:p>
            <a:r>
              <a:rPr lang="en-US" dirty="0"/>
              <a:t>The dataset can be used to answer key questions such as :</a:t>
            </a:r>
            <a:br>
              <a:rPr lang="en-US" dirty="0"/>
            </a:br>
            <a:br>
              <a:rPr lang="en-US" dirty="0"/>
            </a:br>
            <a:r>
              <a:rPr lang="en-US" dirty="0"/>
              <a:t>1)What factors lead to Stress, More Participation, More Interaction, More Satisfaction?</a:t>
            </a:r>
            <a:br>
              <a:rPr lang="en-US" dirty="0"/>
            </a:br>
            <a:r>
              <a:rPr lang="en-US" dirty="0"/>
              <a:t>2)What factors lead to increased stress among the students?</a:t>
            </a:r>
            <a:br>
              <a:rPr lang="en-US" dirty="0"/>
            </a:br>
            <a:r>
              <a:rPr lang="en-US" dirty="0"/>
              <a:t>3)What are the most important attributes for an Ideal Student Life?</a:t>
            </a:r>
            <a:br>
              <a:rPr lang="en-US" dirty="0"/>
            </a:br>
            <a:endParaRPr lang="fr-FR" dirty="0"/>
          </a:p>
        </p:txBody>
      </p:sp>
    </p:spTree>
    <p:extLst>
      <p:ext uri="{BB962C8B-B14F-4D97-AF65-F5344CB8AC3E}">
        <p14:creationId xmlns:p14="http://schemas.microsoft.com/office/powerpoint/2010/main" val="243056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stretch>
            <a:fillRect/>
          </a:stretch>
        </p:blipFill>
        <p:spPr>
          <a:xfrm>
            <a:off x="0" y="4622633"/>
            <a:ext cx="7258050" cy="671262"/>
          </a:xfrm>
          <a:prstGeom prst="rect">
            <a:avLst/>
          </a:prstGeom>
        </p:spPr>
      </p:pic>
      <p:pic>
        <p:nvPicPr>
          <p:cNvPr id="7" name="Image 6"/>
          <p:cNvPicPr>
            <a:picLocks noChangeAspect="1"/>
          </p:cNvPicPr>
          <p:nvPr/>
        </p:nvPicPr>
        <p:blipFill>
          <a:blip r:embed="rId3"/>
          <a:stretch>
            <a:fillRect/>
          </a:stretch>
        </p:blipFill>
        <p:spPr>
          <a:xfrm>
            <a:off x="0" y="1439779"/>
            <a:ext cx="6878355" cy="2316079"/>
          </a:xfrm>
          <a:prstGeom prst="rect">
            <a:avLst/>
          </a:prstGeom>
        </p:spPr>
      </p:pic>
      <p:sp>
        <p:nvSpPr>
          <p:cNvPr id="8" name="ZoneTexte 7"/>
          <p:cNvSpPr txBox="1"/>
          <p:nvPr/>
        </p:nvSpPr>
        <p:spPr>
          <a:xfrm>
            <a:off x="0" y="3819913"/>
            <a:ext cx="6781800" cy="646331"/>
          </a:xfrm>
          <a:prstGeom prst="rect">
            <a:avLst/>
          </a:prstGeom>
          <a:solidFill>
            <a:srgbClr val="92D050"/>
          </a:solidFill>
          <a:ln>
            <a:noFill/>
          </a:ln>
        </p:spPr>
        <p:txBody>
          <a:bodyPr wrap="square" rtlCol="0">
            <a:spAutoFit/>
          </a:bodyPr>
          <a:lstStyle/>
          <a:p>
            <a:r>
              <a:rPr lang="en-US" dirty="0"/>
              <a:t>These are the libraries we’ve used in our Project followed by their respective usage.</a:t>
            </a:r>
            <a:endParaRPr lang="fr-FR" dirty="0"/>
          </a:p>
        </p:txBody>
      </p:sp>
      <p:pic>
        <p:nvPicPr>
          <p:cNvPr id="9" name="Image 8"/>
          <p:cNvPicPr>
            <a:picLocks noChangeAspect="1"/>
          </p:cNvPicPr>
          <p:nvPr/>
        </p:nvPicPr>
        <p:blipFill>
          <a:blip r:embed="rId4"/>
          <a:stretch>
            <a:fillRect/>
          </a:stretch>
        </p:blipFill>
        <p:spPr>
          <a:xfrm>
            <a:off x="0" y="647210"/>
            <a:ext cx="6794402" cy="636180"/>
          </a:xfrm>
          <a:prstGeom prst="rect">
            <a:avLst/>
          </a:prstGeom>
        </p:spPr>
      </p:pic>
      <p:sp>
        <p:nvSpPr>
          <p:cNvPr id="10" name="Ellipse 9"/>
          <p:cNvSpPr/>
          <p:nvPr/>
        </p:nvSpPr>
        <p:spPr>
          <a:xfrm>
            <a:off x="495300" y="5451057"/>
            <a:ext cx="2390775" cy="14192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Logistic</a:t>
            </a:r>
            <a:r>
              <a:rPr lang="fr-FR" dirty="0"/>
              <a:t> </a:t>
            </a:r>
            <a:r>
              <a:rPr lang="fr-FR" dirty="0" err="1"/>
              <a:t>Regression</a:t>
            </a:r>
            <a:endParaRPr lang="fr-FR" dirty="0"/>
          </a:p>
        </p:txBody>
      </p:sp>
      <p:sp>
        <p:nvSpPr>
          <p:cNvPr id="11" name="Ellipse 10"/>
          <p:cNvSpPr/>
          <p:nvPr/>
        </p:nvSpPr>
        <p:spPr>
          <a:xfrm>
            <a:off x="3390900" y="5451057"/>
            <a:ext cx="2390775" cy="14192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Random</a:t>
            </a:r>
            <a:r>
              <a:rPr lang="fr-FR" dirty="0"/>
              <a:t> Forest</a:t>
            </a:r>
          </a:p>
        </p:txBody>
      </p:sp>
    </p:spTree>
    <p:extLst>
      <p:ext uri="{BB962C8B-B14F-4D97-AF65-F5344CB8AC3E}">
        <p14:creationId xmlns:p14="http://schemas.microsoft.com/office/powerpoint/2010/main" val="899052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0" y="0"/>
            <a:ext cx="9667708" cy="1038225"/>
          </a:xfrm>
          <a:prstGeom prst="rect">
            <a:avLst/>
          </a:prstGeom>
        </p:spPr>
      </p:pic>
      <p:sp>
        <p:nvSpPr>
          <p:cNvPr id="5" name="ZoneTexte 4"/>
          <p:cNvSpPr txBox="1"/>
          <p:nvPr/>
        </p:nvSpPr>
        <p:spPr>
          <a:xfrm>
            <a:off x="0" y="1305313"/>
            <a:ext cx="6781800" cy="1200329"/>
          </a:xfrm>
          <a:prstGeom prst="rect">
            <a:avLst/>
          </a:prstGeom>
          <a:solidFill>
            <a:srgbClr val="92D050"/>
          </a:solidFill>
          <a:ln>
            <a:noFill/>
          </a:ln>
        </p:spPr>
        <p:txBody>
          <a:bodyPr wrap="square" rtlCol="0">
            <a:spAutoFit/>
          </a:bodyPr>
          <a:lstStyle/>
          <a:p>
            <a:r>
              <a:rPr lang="en-US" dirty="0"/>
              <a:t>Once we have imported the </a:t>
            </a:r>
            <a:r>
              <a:rPr lang="en-US" dirty="0" err="1"/>
              <a:t>data,we</a:t>
            </a:r>
            <a:r>
              <a:rPr lang="en-US" dirty="0"/>
              <a:t> start the cleaning process</a:t>
            </a:r>
          </a:p>
          <a:p>
            <a:r>
              <a:rPr lang="en-US" dirty="0"/>
              <a:t>because it is essential to clean and transform data before building any</a:t>
            </a:r>
          </a:p>
          <a:p>
            <a:r>
              <a:rPr lang="en-US" dirty="0"/>
              <a:t>visualizations or reporting. This is an essential step in building quality</a:t>
            </a:r>
          </a:p>
          <a:p>
            <a:r>
              <a:rPr lang="en-US" dirty="0"/>
              <a:t>Visualizations, models and interpretations.</a:t>
            </a:r>
            <a:endParaRPr lang="fr-FR" dirty="0"/>
          </a:p>
        </p:txBody>
      </p:sp>
      <p:pic>
        <p:nvPicPr>
          <p:cNvPr id="6" name="Image 5"/>
          <p:cNvPicPr>
            <a:picLocks noChangeAspect="1"/>
          </p:cNvPicPr>
          <p:nvPr/>
        </p:nvPicPr>
        <p:blipFill>
          <a:blip r:embed="rId3"/>
          <a:stretch>
            <a:fillRect/>
          </a:stretch>
        </p:blipFill>
        <p:spPr>
          <a:xfrm>
            <a:off x="-1" y="2610805"/>
            <a:ext cx="2638425" cy="446720"/>
          </a:xfrm>
          <a:prstGeom prst="rect">
            <a:avLst/>
          </a:prstGeom>
        </p:spPr>
      </p:pic>
      <p:sp>
        <p:nvSpPr>
          <p:cNvPr id="7" name="ZoneTexte 6"/>
          <p:cNvSpPr txBox="1"/>
          <p:nvPr/>
        </p:nvSpPr>
        <p:spPr>
          <a:xfrm>
            <a:off x="0" y="3162688"/>
            <a:ext cx="6781800" cy="646331"/>
          </a:xfrm>
          <a:prstGeom prst="rect">
            <a:avLst/>
          </a:prstGeom>
          <a:solidFill>
            <a:srgbClr val="92D050"/>
          </a:solidFill>
          <a:ln>
            <a:noFill/>
          </a:ln>
        </p:spPr>
        <p:txBody>
          <a:bodyPr wrap="square" rtlCol="0">
            <a:spAutoFit/>
          </a:bodyPr>
          <a:lstStyle/>
          <a:p>
            <a:r>
              <a:rPr lang="en-US" dirty="0"/>
              <a:t>First, we are going to delete the unnecessary column </a:t>
            </a:r>
            <a:r>
              <a:rPr lang="en-US" dirty="0" err="1"/>
              <a:t>response_id</a:t>
            </a:r>
            <a:r>
              <a:rPr lang="en-US" dirty="0"/>
              <a:t> because it is irrelevant to the models we intend to use.</a:t>
            </a:r>
            <a:endParaRPr lang="fr-FR" dirty="0"/>
          </a:p>
        </p:txBody>
      </p:sp>
      <p:pic>
        <p:nvPicPr>
          <p:cNvPr id="8" name="Image 7"/>
          <p:cNvPicPr>
            <a:picLocks noChangeAspect="1"/>
          </p:cNvPicPr>
          <p:nvPr/>
        </p:nvPicPr>
        <p:blipFill>
          <a:blip r:embed="rId4"/>
          <a:stretch>
            <a:fillRect/>
          </a:stretch>
        </p:blipFill>
        <p:spPr>
          <a:xfrm>
            <a:off x="495299" y="3809019"/>
            <a:ext cx="4286250" cy="371475"/>
          </a:xfrm>
          <a:prstGeom prst="rect">
            <a:avLst/>
          </a:prstGeom>
        </p:spPr>
      </p:pic>
      <p:sp>
        <p:nvSpPr>
          <p:cNvPr id="10" name="ZoneTexte 9"/>
          <p:cNvSpPr txBox="1"/>
          <p:nvPr/>
        </p:nvSpPr>
        <p:spPr>
          <a:xfrm>
            <a:off x="0" y="4306939"/>
            <a:ext cx="6781800" cy="369332"/>
          </a:xfrm>
          <a:prstGeom prst="rect">
            <a:avLst/>
          </a:prstGeom>
          <a:solidFill>
            <a:srgbClr val="92D050"/>
          </a:solidFill>
          <a:ln>
            <a:noFill/>
          </a:ln>
        </p:spPr>
        <p:txBody>
          <a:bodyPr wrap="square" rtlCol="0">
            <a:spAutoFit/>
          </a:bodyPr>
          <a:lstStyle/>
          <a:p>
            <a:r>
              <a:rPr lang="en-US" dirty="0"/>
              <a:t>Now, we will check the summary for outliers.</a:t>
            </a:r>
            <a:endParaRPr lang="fr-FR" dirty="0"/>
          </a:p>
        </p:txBody>
      </p:sp>
      <p:pic>
        <p:nvPicPr>
          <p:cNvPr id="12" name="Image 11"/>
          <p:cNvPicPr>
            <a:picLocks noChangeAspect="1"/>
          </p:cNvPicPr>
          <p:nvPr/>
        </p:nvPicPr>
        <p:blipFill>
          <a:blip r:embed="rId5"/>
          <a:stretch>
            <a:fillRect/>
          </a:stretch>
        </p:blipFill>
        <p:spPr>
          <a:xfrm>
            <a:off x="-28576" y="4928737"/>
            <a:ext cx="6886576" cy="4215263"/>
          </a:xfrm>
          <a:prstGeom prst="rect">
            <a:avLst/>
          </a:prstGeom>
        </p:spPr>
      </p:pic>
      <p:pic>
        <p:nvPicPr>
          <p:cNvPr id="13" name="Image 12"/>
          <p:cNvPicPr>
            <a:picLocks noChangeAspect="1"/>
          </p:cNvPicPr>
          <p:nvPr/>
        </p:nvPicPr>
        <p:blipFill>
          <a:blip r:embed="rId6"/>
          <a:stretch>
            <a:fillRect/>
          </a:stretch>
        </p:blipFill>
        <p:spPr>
          <a:xfrm>
            <a:off x="0" y="4788996"/>
            <a:ext cx="3762375" cy="295275"/>
          </a:xfrm>
          <a:prstGeom prst="rect">
            <a:avLst/>
          </a:prstGeom>
        </p:spPr>
      </p:pic>
      <p:cxnSp>
        <p:nvCxnSpPr>
          <p:cNvPr id="16" name="Connecteur droit avec flèche 15"/>
          <p:cNvCxnSpPr/>
          <p:nvPr/>
        </p:nvCxnSpPr>
        <p:spPr>
          <a:xfrm>
            <a:off x="1419225" y="8679508"/>
            <a:ext cx="361950" cy="29527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p:cNvCxnSpPr/>
          <p:nvPr/>
        </p:nvCxnSpPr>
        <p:spPr>
          <a:xfrm>
            <a:off x="3419475" y="8679507"/>
            <a:ext cx="361950" cy="29527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a:off x="2776537" y="8679506"/>
            <a:ext cx="361950" cy="29527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p:nvPr/>
        </p:nvCxnSpPr>
        <p:spPr>
          <a:xfrm>
            <a:off x="4100511" y="8679506"/>
            <a:ext cx="361950" cy="29527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0412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0" y="0"/>
            <a:ext cx="6781800" cy="646331"/>
          </a:xfrm>
          <a:prstGeom prst="rect">
            <a:avLst/>
          </a:prstGeom>
          <a:solidFill>
            <a:srgbClr val="92D050"/>
          </a:solidFill>
          <a:ln>
            <a:noFill/>
          </a:ln>
        </p:spPr>
        <p:txBody>
          <a:bodyPr wrap="square" rtlCol="0">
            <a:spAutoFit/>
          </a:bodyPr>
          <a:lstStyle/>
          <a:p>
            <a:r>
              <a:rPr lang="en-US" dirty="0"/>
              <a:t>There seem to be outliers within our data since the maximum values are far bigger than </a:t>
            </a:r>
            <a:r>
              <a:rPr lang="en-US" dirty="0" err="1"/>
              <a:t>Mean+Std</a:t>
            </a:r>
            <a:r>
              <a:rPr lang="en-US" dirty="0"/>
              <a:t>: We need to check using BOXPLOT</a:t>
            </a:r>
            <a:endParaRPr lang="fr-FR" dirty="0"/>
          </a:p>
        </p:txBody>
      </p:sp>
      <p:pic>
        <p:nvPicPr>
          <p:cNvPr id="3" name="Image 2"/>
          <p:cNvPicPr>
            <a:picLocks noChangeAspect="1"/>
          </p:cNvPicPr>
          <p:nvPr/>
        </p:nvPicPr>
        <p:blipFill>
          <a:blip r:embed="rId2"/>
          <a:stretch>
            <a:fillRect/>
          </a:stretch>
        </p:blipFill>
        <p:spPr>
          <a:xfrm>
            <a:off x="161925" y="723900"/>
            <a:ext cx="2552700" cy="209550"/>
          </a:xfrm>
          <a:prstGeom prst="rect">
            <a:avLst/>
          </a:prstGeom>
        </p:spPr>
      </p:pic>
      <p:pic>
        <p:nvPicPr>
          <p:cNvPr id="4" name="Image 3"/>
          <p:cNvPicPr>
            <a:picLocks noChangeAspect="1"/>
          </p:cNvPicPr>
          <p:nvPr/>
        </p:nvPicPr>
        <p:blipFill>
          <a:blip r:embed="rId3"/>
          <a:stretch>
            <a:fillRect/>
          </a:stretch>
        </p:blipFill>
        <p:spPr>
          <a:xfrm>
            <a:off x="1514475" y="1011019"/>
            <a:ext cx="3752850" cy="4067175"/>
          </a:xfrm>
          <a:prstGeom prst="rect">
            <a:avLst/>
          </a:prstGeom>
        </p:spPr>
      </p:pic>
      <p:sp>
        <p:nvSpPr>
          <p:cNvPr id="5" name="ZoneTexte 4"/>
          <p:cNvSpPr txBox="1"/>
          <p:nvPr/>
        </p:nvSpPr>
        <p:spPr>
          <a:xfrm>
            <a:off x="0" y="5115610"/>
            <a:ext cx="6781800" cy="1200329"/>
          </a:xfrm>
          <a:prstGeom prst="rect">
            <a:avLst/>
          </a:prstGeom>
          <a:solidFill>
            <a:srgbClr val="92D050"/>
          </a:solidFill>
          <a:ln>
            <a:noFill/>
          </a:ln>
        </p:spPr>
        <p:txBody>
          <a:bodyPr wrap="square" rtlCol="0">
            <a:spAutoFit/>
          </a:bodyPr>
          <a:lstStyle/>
          <a:p>
            <a:r>
              <a:rPr lang="fr-FR" dirty="0" err="1"/>
              <a:t>Indeed</a:t>
            </a:r>
            <a:r>
              <a:rPr lang="fr-FR" dirty="0"/>
              <a:t>, </a:t>
            </a:r>
            <a:r>
              <a:rPr lang="fr-FR" dirty="0" err="1"/>
              <a:t>we</a:t>
            </a:r>
            <a:r>
              <a:rPr lang="fr-FR" dirty="0"/>
              <a:t> have </a:t>
            </a:r>
            <a:r>
              <a:rPr lang="fr-FR" dirty="0" err="1"/>
              <a:t>outliers</a:t>
            </a:r>
            <a:r>
              <a:rPr lang="fr-FR" dirty="0"/>
              <a:t> </a:t>
            </a:r>
            <a:r>
              <a:rPr lang="fr-FR" dirty="0" err="1"/>
              <a:t>that</a:t>
            </a:r>
            <a:r>
              <a:rPr lang="fr-FR" dirty="0"/>
              <a:t> </a:t>
            </a:r>
            <a:r>
              <a:rPr lang="fr-FR" dirty="0" err="1"/>
              <a:t>we</a:t>
            </a:r>
            <a:r>
              <a:rPr lang="fr-FR" dirty="0"/>
              <a:t> </a:t>
            </a:r>
            <a:r>
              <a:rPr lang="fr-FR" dirty="0" err="1"/>
              <a:t>need</a:t>
            </a:r>
            <a:r>
              <a:rPr lang="fr-FR" dirty="0"/>
              <a:t> to </a:t>
            </a:r>
            <a:r>
              <a:rPr lang="fr-FR" dirty="0" err="1"/>
              <a:t>eliminate</a:t>
            </a:r>
            <a:r>
              <a:rPr lang="fr-FR" dirty="0"/>
              <a:t> </a:t>
            </a:r>
            <a:r>
              <a:rPr lang="fr-FR" dirty="0" err="1"/>
              <a:t>since</a:t>
            </a:r>
            <a:r>
              <a:rPr lang="fr-FR" dirty="0"/>
              <a:t> </a:t>
            </a:r>
            <a:r>
              <a:rPr lang="fr-FR" dirty="0" err="1"/>
              <a:t>they</a:t>
            </a:r>
            <a:r>
              <a:rPr lang="en-US" dirty="0"/>
              <a:t> increase the variability in our data, which decreases statistical power. Consequently, excluding </a:t>
            </a:r>
            <a:r>
              <a:rPr lang="en-US" b="1" dirty="0"/>
              <a:t>outliers</a:t>
            </a:r>
            <a:r>
              <a:rPr lang="en-US" dirty="0"/>
              <a:t> can cause </a:t>
            </a:r>
            <a:r>
              <a:rPr lang="en-US" dirty="0" err="1"/>
              <a:t>ourresults</a:t>
            </a:r>
            <a:r>
              <a:rPr lang="en-US" dirty="0"/>
              <a:t> to become statistically significant.</a:t>
            </a:r>
            <a:r>
              <a:rPr lang="fr-FR" dirty="0"/>
              <a:t> </a:t>
            </a:r>
          </a:p>
        </p:txBody>
      </p:sp>
      <p:pic>
        <p:nvPicPr>
          <p:cNvPr id="8" name="Image 7"/>
          <p:cNvPicPr>
            <a:picLocks noChangeAspect="1"/>
          </p:cNvPicPr>
          <p:nvPr/>
        </p:nvPicPr>
        <p:blipFill>
          <a:blip r:embed="rId4"/>
          <a:stretch>
            <a:fillRect/>
          </a:stretch>
        </p:blipFill>
        <p:spPr>
          <a:xfrm>
            <a:off x="0" y="6353355"/>
            <a:ext cx="7600950" cy="1171575"/>
          </a:xfrm>
          <a:prstGeom prst="rect">
            <a:avLst/>
          </a:prstGeom>
        </p:spPr>
      </p:pic>
    </p:spTree>
    <p:extLst>
      <p:ext uri="{BB962C8B-B14F-4D97-AF65-F5344CB8AC3E}">
        <p14:creationId xmlns:p14="http://schemas.microsoft.com/office/powerpoint/2010/main" val="330589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0" y="0"/>
            <a:ext cx="6781800" cy="4838700"/>
          </a:xfrm>
          <a:prstGeom prst="rect">
            <a:avLst/>
          </a:prstGeom>
        </p:spPr>
      </p:pic>
      <p:cxnSp>
        <p:nvCxnSpPr>
          <p:cNvPr id="3" name="Connecteur droit avec flèche 2"/>
          <p:cNvCxnSpPr/>
          <p:nvPr/>
        </p:nvCxnSpPr>
        <p:spPr>
          <a:xfrm>
            <a:off x="1490662" y="1564331"/>
            <a:ext cx="361950" cy="29527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 name="Connecteur droit avec flèche 5"/>
          <p:cNvCxnSpPr/>
          <p:nvPr/>
        </p:nvCxnSpPr>
        <p:spPr>
          <a:xfrm>
            <a:off x="3390900" y="1518935"/>
            <a:ext cx="361950" cy="29527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 name="Connecteur droit avec flèche 6"/>
          <p:cNvCxnSpPr/>
          <p:nvPr/>
        </p:nvCxnSpPr>
        <p:spPr>
          <a:xfrm>
            <a:off x="2090737" y="1518936"/>
            <a:ext cx="361950" cy="29527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 name="Connecteur droit avec flèche 7"/>
          <p:cNvCxnSpPr/>
          <p:nvPr/>
        </p:nvCxnSpPr>
        <p:spPr>
          <a:xfrm>
            <a:off x="4633912" y="1518935"/>
            <a:ext cx="361950" cy="29527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ZoneTexte 8"/>
          <p:cNvSpPr txBox="1"/>
          <p:nvPr/>
        </p:nvSpPr>
        <p:spPr>
          <a:xfrm>
            <a:off x="0" y="4962525"/>
            <a:ext cx="6781800" cy="369332"/>
          </a:xfrm>
          <a:prstGeom prst="rect">
            <a:avLst/>
          </a:prstGeom>
          <a:solidFill>
            <a:srgbClr val="92D050"/>
          </a:solidFill>
          <a:ln>
            <a:noFill/>
          </a:ln>
        </p:spPr>
        <p:txBody>
          <a:bodyPr wrap="square" rtlCol="0">
            <a:spAutoFit/>
          </a:bodyPr>
          <a:lstStyle/>
          <a:p>
            <a:r>
              <a:rPr lang="fr-FR" dirty="0"/>
              <a:t>The </a:t>
            </a:r>
            <a:r>
              <a:rPr lang="fr-FR" dirty="0" err="1"/>
              <a:t>outliers</a:t>
            </a:r>
            <a:r>
              <a:rPr lang="fr-FR" dirty="0"/>
              <a:t> have been </a:t>
            </a:r>
            <a:r>
              <a:rPr lang="fr-FR" dirty="0" err="1"/>
              <a:t>deleted</a:t>
            </a:r>
            <a:r>
              <a:rPr lang="fr-FR" dirty="0"/>
              <a:t> and </a:t>
            </a:r>
            <a:r>
              <a:rPr lang="fr-FR" dirty="0" err="1"/>
              <a:t>our</a:t>
            </a:r>
            <a:r>
              <a:rPr lang="fr-FR" dirty="0"/>
              <a:t> data </a:t>
            </a:r>
            <a:r>
              <a:rPr lang="fr-FR" dirty="0" err="1"/>
              <a:t>is</a:t>
            </a:r>
            <a:r>
              <a:rPr lang="fr-FR" dirty="0"/>
              <a:t> clean of </a:t>
            </a:r>
            <a:r>
              <a:rPr lang="fr-FR" dirty="0" err="1"/>
              <a:t>outliers</a:t>
            </a:r>
            <a:endParaRPr lang="fr-FR" dirty="0"/>
          </a:p>
        </p:txBody>
      </p:sp>
      <p:cxnSp>
        <p:nvCxnSpPr>
          <p:cNvPr id="10" name="Connecteur droit avec flèche 9"/>
          <p:cNvCxnSpPr/>
          <p:nvPr/>
        </p:nvCxnSpPr>
        <p:spPr>
          <a:xfrm>
            <a:off x="357187" y="2842911"/>
            <a:ext cx="361950" cy="29527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1" name="ZoneTexte 10"/>
          <p:cNvSpPr txBox="1"/>
          <p:nvPr/>
        </p:nvSpPr>
        <p:spPr>
          <a:xfrm>
            <a:off x="0" y="5504291"/>
            <a:ext cx="6781800" cy="646331"/>
          </a:xfrm>
          <a:prstGeom prst="rect">
            <a:avLst/>
          </a:prstGeom>
          <a:solidFill>
            <a:srgbClr val="92D050"/>
          </a:solidFill>
          <a:ln>
            <a:noFill/>
          </a:ln>
        </p:spPr>
        <p:txBody>
          <a:bodyPr wrap="square" rtlCol="0">
            <a:spAutoFit/>
          </a:bodyPr>
          <a:lstStyle/>
          <a:p>
            <a:r>
              <a:rPr lang="fr-FR" dirty="0" err="1"/>
              <a:t>Now</a:t>
            </a:r>
            <a:r>
              <a:rPr lang="fr-FR" dirty="0"/>
              <a:t> </a:t>
            </a:r>
            <a:r>
              <a:rPr lang="fr-FR" dirty="0" err="1"/>
              <a:t>since</a:t>
            </a:r>
            <a:r>
              <a:rPr lang="fr-FR" dirty="0"/>
              <a:t> the question </a:t>
            </a:r>
            <a:r>
              <a:rPr lang="fr-FR" dirty="0" err="1"/>
              <a:t>names</a:t>
            </a:r>
            <a:r>
              <a:rPr lang="fr-FR" dirty="0"/>
              <a:t> are </a:t>
            </a:r>
            <a:r>
              <a:rPr lang="fr-FR" dirty="0" err="1"/>
              <a:t>too</a:t>
            </a:r>
            <a:r>
              <a:rPr lang="fr-FR" dirty="0"/>
              <a:t> long, </a:t>
            </a:r>
            <a:r>
              <a:rPr lang="fr-FR" dirty="0" err="1"/>
              <a:t>we</a:t>
            </a:r>
            <a:r>
              <a:rPr lang="fr-FR" dirty="0"/>
              <a:t> </a:t>
            </a:r>
            <a:r>
              <a:rPr lang="fr-FR" dirty="0" err="1"/>
              <a:t>will</a:t>
            </a:r>
            <a:r>
              <a:rPr lang="fr-FR" dirty="0"/>
              <a:t> </a:t>
            </a:r>
            <a:r>
              <a:rPr lang="fr-FR" dirty="0" err="1"/>
              <a:t>shorten</a:t>
            </a:r>
            <a:r>
              <a:rPr lang="fr-FR" dirty="0"/>
              <a:t> </a:t>
            </a:r>
            <a:r>
              <a:rPr lang="fr-FR" dirty="0" err="1"/>
              <a:t>them</a:t>
            </a:r>
            <a:r>
              <a:rPr lang="fr-FR" dirty="0"/>
              <a:t> to </a:t>
            </a:r>
            <a:r>
              <a:rPr lang="fr-FR" dirty="0" err="1"/>
              <a:t>be</a:t>
            </a:r>
            <a:r>
              <a:rPr lang="fr-FR" dirty="0"/>
              <a:t> able to put </a:t>
            </a:r>
            <a:r>
              <a:rPr lang="fr-FR" dirty="0" err="1"/>
              <a:t>them</a:t>
            </a:r>
            <a:r>
              <a:rPr lang="fr-FR" dirty="0"/>
              <a:t> as labels in </a:t>
            </a:r>
            <a:r>
              <a:rPr lang="fr-FR" dirty="0" err="1"/>
              <a:t>our</a:t>
            </a:r>
            <a:r>
              <a:rPr lang="fr-FR" dirty="0"/>
              <a:t> graphs</a:t>
            </a:r>
          </a:p>
        </p:txBody>
      </p:sp>
      <p:pic>
        <p:nvPicPr>
          <p:cNvPr id="13" name="Image 12"/>
          <p:cNvPicPr>
            <a:picLocks noChangeAspect="1"/>
          </p:cNvPicPr>
          <p:nvPr/>
        </p:nvPicPr>
        <p:blipFill>
          <a:blip r:embed="rId3"/>
          <a:stretch>
            <a:fillRect/>
          </a:stretch>
        </p:blipFill>
        <p:spPr>
          <a:xfrm>
            <a:off x="0" y="6765477"/>
            <a:ext cx="7162800" cy="1019175"/>
          </a:xfrm>
          <a:prstGeom prst="rect">
            <a:avLst/>
          </a:prstGeom>
        </p:spPr>
      </p:pic>
    </p:spTree>
    <p:extLst>
      <p:ext uri="{BB962C8B-B14F-4D97-AF65-F5344CB8AC3E}">
        <p14:creationId xmlns:p14="http://schemas.microsoft.com/office/powerpoint/2010/main" val="689172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0" y="9525"/>
            <a:ext cx="6781800" cy="923330"/>
          </a:xfrm>
          <a:prstGeom prst="rect">
            <a:avLst/>
          </a:prstGeom>
          <a:solidFill>
            <a:srgbClr val="92D050"/>
          </a:solidFill>
          <a:ln>
            <a:noFill/>
          </a:ln>
        </p:spPr>
        <p:txBody>
          <a:bodyPr wrap="square" rtlCol="0">
            <a:spAutoFit/>
          </a:bodyPr>
          <a:lstStyle/>
          <a:p>
            <a:r>
              <a:rPr lang="fr-FR" dirty="0" err="1"/>
              <a:t>Now</a:t>
            </a:r>
            <a:r>
              <a:rPr lang="fr-FR" dirty="0"/>
              <a:t>, </a:t>
            </a:r>
            <a:r>
              <a:rPr lang="fr-FR" dirty="0" err="1"/>
              <a:t>we’re</a:t>
            </a:r>
            <a:r>
              <a:rPr lang="fr-FR" dirty="0"/>
              <a:t> </a:t>
            </a:r>
            <a:r>
              <a:rPr lang="fr-FR" dirty="0" err="1"/>
              <a:t>ready</a:t>
            </a:r>
            <a:r>
              <a:rPr lang="fr-FR" dirty="0"/>
              <a:t> to </a:t>
            </a:r>
            <a:r>
              <a:rPr lang="fr-FR" dirty="0" err="1"/>
              <a:t>answer</a:t>
            </a:r>
            <a:r>
              <a:rPr lang="fr-FR" dirty="0"/>
              <a:t> </a:t>
            </a:r>
            <a:r>
              <a:rPr lang="fr-FR" dirty="0" err="1"/>
              <a:t>our</a:t>
            </a:r>
            <a:r>
              <a:rPr lang="fr-FR" dirty="0"/>
              <a:t> first </a:t>
            </a:r>
            <a:r>
              <a:rPr lang="fr-FR" dirty="0" err="1"/>
              <a:t>problem</a:t>
            </a:r>
            <a:r>
              <a:rPr lang="fr-FR" dirty="0"/>
              <a:t> : </a:t>
            </a:r>
            <a:r>
              <a:rPr lang="fr-FR" dirty="0" err="1"/>
              <a:t>What</a:t>
            </a:r>
            <a:r>
              <a:rPr lang="fr-FR" dirty="0"/>
              <a:t> are the </a:t>
            </a:r>
            <a:r>
              <a:rPr lang="fr-FR" dirty="0" err="1"/>
              <a:t>most</a:t>
            </a:r>
            <a:r>
              <a:rPr lang="fr-FR" dirty="0"/>
              <a:t> </a:t>
            </a:r>
            <a:r>
              <a:rPr lang="fr-FR" dirty="0" err="1"/>
              <a:t>activities</a:t>
            </a:r>
            <a:r>
              <a:rPr lang="fr-FR" dirty="0"/>
              <a:t> </a:t>
            </a:r>
            <a:r>
              <a:rPr lang="fr-FR" dirty="0" err="1"/>
              <a:t>done</a:t>
            </a:r>
            <a:r>
              <a:rPr lang="fr-FR" dirty="0"/>
              <a:t>, </a:t>
            </a:r>
            <a:r>
              <a:rPr lang="fr-FR" dirty="0" err="1"/>
              <a:t>most</a:t>
            </a:r>
            <a:r>
              <a:rPr lang="fr-FR" dirty="0"/>
              <a:t> </a:t>
            </a:r>
            <a:r>
              <a:rPr lang="fr-FR" dirty="0" err="1"/>
              <a:t>volunteered</a:t>
            </a:r>
            <a:r>
              <a:rPr lang="fr-FR" dirty="0"/>
              <a:t> in , </a:t>
            </a:r>
            <a:r>
              <a:rPr lang="fr-FR" dirty="0" err="1"/>
              <a:t>most</a:t>
            </a:r>
            <a:r>
              <a:rPr lang="fr-FR" dirty="0"/>
              <a:t> </a:t>
            </a:r>
            <a:r>
              <a:rPr lang="fr-FR" dirty="0" err="1"/>
              <a:t>interested</a:t>
            </a:r>
            <a:r>
              <a:rPr lang="fr-FR" dirty="0"/>
              <a:t> in , </a:t>
            </a:r>
            <a:r>
              <a:rPr lang="fr-FR" dirty="0" err="1"/>
              <a:t>most</a:t>
            </a:r>
            <a:r>
              <a:rPr lang="fr-FR" dirty="0"/>
              <a:t> </a:t>
            </a:r>
            <a:r>
              <a:rPr lang="fr-FR" dirty="0" err="1"/>
              <a:t>passionate</a:t>
            </a:r>
            <a:r>
              <a:rPr lang="fr-FR" dirty="0"/>
              <a:t> about and </a:t>
            </a:r>
            <a:r>
              <a:rPr lang="fr-FR" dirty="0" err="1"/>
              <a:t>what</a:t>
            </a:r>
            <a:r>
              <a:rPr lang="fr-FR" dirty="0"/>
              <a:t> stress </a:t>
            </a:r>
            <a:r>
              <a:rPr lang="fr-FR" dirty="0" err="1"/>
              <a:t>students</a:t>
            </a:r>
            <a:r>
              <a:rPr lang="fr-FR" dirty="0"/>
              <a:t> the </a:t>
            </a:r>
            <a:r>
              <a:rPr lang="fr-FR" dirty="0" err="1"/>
              <a:t>most</a:t>
            </a:r>
            <a:r>
              <a:rPr lang="fr-FR" dirty="0"/>
              <a:t> ?</a:t>
            </a:r>
          </a:p>
        </p:txBody>
      </p:sp>
      <p:pic>
        <p:nvPicPr>
          <p:cNvPr id="3" name="Image 2"/>
          <p:cNvPicPr>
            <a:picLocks noChangeAspect="1"/>
          </p:cNvPicPr>
          <p:nvPr/>
        </p:nvPicPr>
        <p:blipFill>
          <a:blip r:embed="rId2"/>
          <a:stretch>
            <a:fillRect/>
          </a:stretch>
        </p:blipFill>
        <p:spPr>
          <a:xfrm>
            <a:off x="0" y="932855"/>
            <a:ext cx="4733925" cy="1952625"/>
          </a:xfrm>
          <a:prstGeom prst="rect">
            <a:avLst/>
          </a:prstGeom>
        </p:spPr>
      </p:pic>
      <p:pic>
        <p:nvPicPr>
          <p:cNvPr id="4" name="Image 3"/>
          <p:cNvPicPr>
            <a:picLocks noChangeAspect="1"/>
          </p:cNvPicPr>
          <p:nvPr/>
        </p:nvPicPr>
        <p:blipFill>
          <a:blip r:embed="rId3"/>
          <a:stretch>
            <a:fillRect/>
          </a:stretch>
        </p:blipFill>
        <p:spPr>
          <a:xfrm>
            <a:off x="1833562" y="4205287"/>
            <a:ext cx="2638425" cy="3038475"/>
          </a:xfrm>
          <a:prstGeom prst="rect">
            <a:avLst/>
          </a:prstGeom>
        </p:spPr>
      </p:pic>
      <p:sp>
        <p:nvSpPr>
          <p:cNvPr id="5" name="ZoneTexte 4"/>
          <p:cNvSpPr txBox="1"/>
          <p:nvPr/>
        </p:nvSpPr>
        <p:spPr>
          <a:xfrm>
            <a:off x="0" y="7949206"/>
            <a:ext cx="6781800" cy="646331"/>
          </a:xfrm>
          <a:prstGeom prst="rect">
            <a:avLst/>
          </a:prstGeom>
          <a:solidFill>
            <a:srgbClr val="92D050"/>
          </a:solidFill>
          <a:ln>
            <a:noFill/>
          </a:ln>
        </p:spPr>
        <p:txBody>
          <a:bodyPr wrap="square" rtlCol="0">
            <a:spAutoFit/>
          </a:bodyPr>
          <a:lstStyle/>
          <a:p>
            <a:r>
              <a:rPr lang="en-US" dirty="0"/>
              <a:t>-Plot 1(</a:t>
            </a:r>
            <a:r>
              <a:rPr lang="en-US" dirty="0" err="1"/>
              <a:t>Acivities</a:t>
            </a:r>
            <a:r>
              <a:rPr lang="en-US" dirty="0"/>
              <a:t>) : Children/Youth is the most 'sub activity" done by students and Arts/</a:t>
            </a:r>
            <a:r>
              <a:rPr lang="en-US" dirty="0" err="1"/>
              <a:t>Cluture</a:t>
            </a:r>
            <a:r>
              <a:rPr lang="en-US" dirty="0"/>
              <a:t>/Heritage are the least.</a:t>
            </a:r>
            <a:endParaRPr lang="fr-FR" dirty="0"/>
          </a:p>
        </p:txBody>
      </p:sp>
      <p:sp>
        <p:nvSpPr>
          <p:cNvPr id="8" name="ZoneTexte 7"/>
          <p:cNvSpPr txBox="1"/>
          <p:nvPr/>
        </p:nvSpPr>
        <p:spPr>
          <a:xfrm>
            <a:off x="2042431" y="3808810"/>
            <a:ext cx="2220685" cy="369332"/>
          </a:xfrm>
          <a:prstGeom prst="rect">
            <a:avLst/>
          </a:prstGeom>
          <a:solidFill>
            <a:schemeClr val="accent2"/>
          </a:solidFill>
          <a:ln>
            <a:noFill/>
          </a:ln>
        </p:spPr>
        <p:txBody>
          <a:bodyPr wrap="square" rtlCol="0">
            <a:spAutoFit/>
          </a:bodyPr>
          <a:lstStyle/>
          <a:p>
            <a:r>
              <a:rPr lang="en-US" dirty="0"/>
              <a:t>Plot1:Volunteered in</a:t>
            </a:r>
            <a:endParaRPr lang="fr-FR" dirty="0"/>
          </a:p>
        </p:txBody>
      </p:sp>
    </p:spTree>
    <p:extLst>
      <p:ext uri="{BB962C8B-B14F-4D97-AF65-F5344CB8AC3E}">
        <p14:creationId xmlns:p14="http://schemas.microsoft.com/office/powerpoint/2010/main" val="1674417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1576387" y="0"/>
            <a:ext cx="3209925" cy="3600450"/>
          </a:xfrm>
          <a:prstGeom prst="rect">
            <a:avLst/>
          </a:prstGeom>
        </p:spPr>
      </p:pic>
      <p:sp>
        <p:nvSpPr>
          <p:cNvPr id="3" name="ZoneTexte 2"/>
          <p:cNvSpPr txBox="1"/>
          <p:nvPr/>
        </p:nvSpPr>
        <p:spPr>
          <a:xfrm>
            <a:off x="0" y="3686175"/>
            <a:ext cx="6858000" cy="646331"/>
          </a:xfrm>
          <a:prstGeom prst="rect">
            <a:avLst/>
          </a:prstGeom>
          <a:solidFill>
            <a:srgbClr val="92D050"/>
          </a:solidFill>
          <a:ln>
            <a:noFill/>
          </a:ln>
        </p:spPr>
        <p:txBody>
          <a:bodyPr wrap="square" rtlCol="0">
            <a:spAutoFit/>
          </a:bodyPr>
          <a:lstStyle/>
          <a:p>
            <a:r>
              <a:rPr lang="en-US" dirty="0"/>
              <a:t>-Plot 2(Volunteering):Students volunteer in Societies and Interest Groups the most and Q2 halls, JRCS and/or Residential College CSCs.</a:t>
            </a:r>
            <a:endParaRPr lang="fr-FR" dirty="0"/>
          </a:p>
        </p:txBody>
      </p:sp>
      <p:pic>
        <p:nvPicPr>
          <p:cNvPr id="4" name="Image 3"/>
          <p:cNvPicPr>
            <a:picLocks noChangeAspect="1"/>
          </p:cNvPicPr>
          <p:nvPr/>
        </p:nvPicPr>
        <p:blipFill>
          <a:blip r:embed="rId3"/>
          <a:stretch>
            <a:fillRect/>
          </a:stretch>
        </p:blipFill>
        <p:spPr>
          <a:xfrm>
            <a:off x="1785937" y="4780181"/>
            <a:ext cx="3286125" cy="3257550"/>
          </a:xfrm>
          <a:prstGeom prst="rect">
            <a:avLst/>
          </a:prstGeom>
        </p:spPr>
      </p:pic>
      <p:sp>
        <p:nvSpPr>
          <p:cNvPr id="5" name="ZoneTexte 4"/>
          <p:cNvSpPr txBox="1"/>
          <p:nvPr/>
        </p:nvSpPr>
        <p:spPr>
          <a:xfrm>
            <a:off x="0" y="8229600"/>
            <a:ext cx="6858000" cy="646331"/>
          </a:xfrm>
          <a:prstGeom prst="rect">
            <a:avLst/>
          </a:prstGeom>
          <a:solidFill>
            <a:srgbClr val="92D050"/>
          </a:solidFill>
          <a:ln>
            <a:noFill/>
          </a:ln>
        </p:spPr>
        <p:txBody>
          <a:bodyPr wrap="square" rtlCol="0">
            <a:spAutoFit/>
          </a:bodyPr>
          <a:lstStyle/>
          <a:p>
            <a:r>
              <a:rPr lang="en-US" dirty="0"/>
              <a:t>-Plot3(Interests): Students are mostly interested in arts and culture and volunteering and least interested in other competitions.</a:t>
            </a:r>
            <a:endParaRPr lang="fr-FR" dirty="0"/>
          </a:p>
        </p:txBody>
      </p:sp>
      <p:sp>
        <p:nvSpPr>
          <p:cNvPr id="6" name="ZoneTexte 5"/>
          <p:cNvSpPr txBox="1"/>
          <p:nvPr/>
        </p:nvSpPr>
        <p:spPr>
          <a:xfrm>
            <a:off x="2657474" y="103585"/>
            <a:ext cx="771525" cy="369332"/>
          </a:xfrm>
          <a:prstGeom prst="rect">
            <a:avLst/>
          </a:prstGeom>
          <a:solidFill>
            <a:schemeClr val="accent2"/>
          </a:solidFill>
          <a:ln>
            <a:noFill/>
          </a:ln>
        </p:spPr>
        <p:txBody>
          <a:bodyPr wrap="square" rtlCol="0">
            <a:spAutoFit/>
          </a:bodyPr>
          <a:lstStyle/>
          <a:p>
            <a:r>
              <a:rPr lang="en-US" dirty="0"/>
              <a:t>PLOT2</a:t>
            </a:r>
            <a:endParaRPr lang="fr-FR" dirty="0"/>
          </a:p>
        </p:txBody>
      </p:sp>
      <p:sp>
        <p:nvSpPr>
          <p:cNvPr id="7" name="ZoneTexte 6"/>
          <p:cNvSpPr txBox="1"/>
          <p:nvPr/>
        </p:nvSpPr>
        <p:spPr>
          <a:xfrm>
            <a:off x="2795586" y="4617779"/>
            <a:ext cx="771525" cy="369332"/>
          </a:xfrm>
          <a:prstGeom prst="rect">
            <a:avLst/>
          </a:prstGeom>
          <a:solidFill>
            <a:schemeClr val="accent2"/>
          </a:solidFill>
          <a:ln>
            <a:noFill/>
          </a:ln>
        </p:spPr>
        <p:txBody>
          <a:bodyPr wrap="square" rtlCol="0">
            <a:spAutoFit/>
          </a:bodyPr>
          <a:lstStyle/>
          <a:p>
            <a:r>
              <a:rPr lang="en-US" dirty="0"/>
              <a:t>PLOT3</a:t>
            </a:r>
            <a:endParaRPr lang="fr-FR" dirty="0"/>
          </a:p>
        </p:txBody>
      </p:sp>
    </p:spTree>
    <p:extLst>
      <p:ext uri="{BB962C8B-B14F-4D97-AF65-F5344CB8AC3E}">
        <p14:creationId xmlns:p14="http://schemas.microsoft.com/office/powerpoint/2010/main" val="413815788"/>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808</TotalTime>
  <Words>1305</Words>
  <Application>Microsoft Office PowerPoint</Application>
  <PresentationFormat>On-screen Show (4:3)</PresentationFormat>
  <Paragraphs>66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Agency FB</vt:lpstr>
      <vt:lpstr>Arial</vt:lpstr>
      <vt:lpstr>Calibri</vt:lpstr>
      <vt:lpstr>Calibri Light</vt:lpstr>
      <vt:lpstr>Thème Office</vt:lpstr>
      <vt:lpstr>PowerPoint Presentation</vt:lpstr>
      <vt:lpstr>PowerPoint Presentation</vt:lpstr>
      <vt:lpstr>The dataset can be used to answer key questions such as :  1)What factors lead to Stress, More Participation, More Interaction, More Satisfaction? 2)What factors lead to increased stress among the students? 3)What are the most important attributes for an Ideal Student Life?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Youssef</dc:creator>
  <cp:lastModifiedBy>Khalil Boughzou</cp:lastModifiedBy>
  <cp:revision>17</cp:revision>
  <dcterms:created xsi:type="dcterms:W3CDTF">2021-06-21T22:03:45Z</dcterms:created>
  <dcterms:modified xsi:type="dcterms:W3CDTF">2021-06-22T11:43:04Z</dcterms:modified>
</cp:coreProperties>
</file>