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Heebo Bold" charset="1" panose="00000800000000000000"/>
      <p:regular r:id="rId14"/>
    </p:embeddedFont>
    <p:embeddedFont>
      <p:font typeface="Heebo Bold Bold" charset="1" panose="00000900000000000000"/>
      <p:regular r:id="rId15"/>
    </p:embeddedFont>
    <p:embeddedFont>
      <p:font typeface="Open Sans Light" charset="1" panose="020B0306030504020204"/>
      <p:regular r:id="rId16"/>
    </p:embeddedFont>
    <p:embeddedFont>
      <p:font typeface="Open Sans Light Bold" charset="1" panose="020B0806030504020204"/>
      <p:regular r:id="rId17"/>
    </p:embeddedFont>
    <p:embeddedFont>
      <p:font typeface="Open Sans Light Italics" charset="1" panose="020B0306030504020204"/>
      <p:regular r:id="rId18"/>
    </p:embeddedFont>
    <p:embeddedFont>
      <p:font typeface="Open Sans Light Bold Italics" charset="1" panose="020B0806030504020204"/>
      <p:regular r:id="rId19"/>
    </p:embeddedFont>
    <p:embeddedFont>
      <p:font typeface="Open Sans" charset="1" panose="020B0606030504020204"/>
      <p:regular r:id="rId20"/>
    </p:embeddedFont>
    <p:embeddedFont>
      <p:font typeface="Open Sans Bold" charset="1" panose="020B0806030504020204"/>
      <p:regular r:id="rId21"/>
    </p:embeddedFont>
    <p:embeddedFont>
      <p:font typeface="Open Sans Italics" charset="1" panose="020B0606030504020204"/>
      <p:regular r:id="rId22"/>
    </p:embeddedFont>
    <p:embeddedFont>
      <p:font typeface="Open Sans Bold Italics" charset="1" panose="020B0806030504020204"/>
      <p:regular r:id="rId23"/>
    </p:embeddedFont>
    <p:embeddedFont>
      <p:font typeface="Open Sans Extra Bold" charset="1" panose="020B0906030804020204"/>
      <p:regular r:id="rId24"/>
    </p:embeddedFont>
    <p:embeddedFont>
      <p:font typeface="Open Sans Extra Bold Italics" charset="1" panose="020B09060308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slides/slide2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5.png" Type="http://schemas.openxmlformats.org/officeDocument/2006/relationships/image"/><Relationship Id="rId16" Target="../media/image16.svg" Type="http://schemas.openxmlformats.org/officeDocument/2006/relationships/image"/><Relationship Id="rId17" Target="../media/image17.png" Type="http://schemas.openxmlformats.org/officeDocument/2006/relationships/image"/><Relationship Id="rId18" Target="../media/image18.sv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152" t="6228" r="0" b="6228"/>
          <a:stretch>
            <a:fillRect/>
          </a:stretch>
        </p:blipFill>
        <p:spPr>
          <a:xfrm flipH="false" flipV="false" rot="0">
            <a:off x="9840849" y="0"/>
            <a:ext cx="8447151" cy="10287000"/>
          </a:xfrm>
          <a:prstGeom prst="rect">
            <a:avLst/>
          </a:prstGeom>
        </p:spPr>
      </p:pic>
      <p:grpSp>
        <p:nvGrpSpPr>
          <p:cNvPr name="Group 3" id="3"/>
          <p:cNvGrpSpPr/>
          <p:nvPr/>
        </p:nvGrpSpPr>
        <p:grpSpPr>
          <a:xfrm rot="0">
            <a:off x="687632" y="-697464"/>
            <a:ext cx="1713716" cy="10984464"/>
            <a:chOff x="0" y="0"/>
            <a:chExt cx="579701" cy="3715732"/>
          </a:xfrm>
        </p:grpSpPr>
        <p:sp>
          <p:nvSpPr>
            <p:cNvPr name="Freeform 4" id="4"/>
            <p:cNvSpPr/>
            <p:nvPr/>
          </p:nvSpPr>
          <p:spPr>
            <a:xfrm>
              <a:off x="0" y="0"/>
              <a:ext cx="579701" cy="3715732"/>
            </a:xfrm>
            <a:custGeom>
              <a:avLst/>
              <a:gdLst/>
              <a:ahLst/>
              <a:cxnLst/>
              <a:rect r="r" b="b" t="t" l="l"/>
              <a:pathLst>
                <a:path h="3715732" w="579701">
                  <a:moveTo>
                    <a:pt x="0" y="0"/>
                  </a:moveTo>
                  <a:lnTo>
                    <a:pt x="579701" y="0"/>
                  </a:lnTo>
                  <a:lnTo>
                    <a:pt x="579701" y="3715732"/>
                  </a:lnTo>
                  <a:lnTo>
                    <a:pt x="0" y="3715732"/>
                  </a:lnTo>
                  <a:close/>
                </a:path>
              </a:pathLst>
            </a:custGeom>
            <a:solidFill>
              <a:srgbClr val="93533A">
                <a:alpha val="75686"/>
              </a:srgbClr>
            </a:solidFill>
          </p:spPr>
        </p:sp>
      </p:grpSp>
      <p:sp>
        <p:nvSpPr>
          <p:cNvPr name="TextBox 5" id="5"/>
          <p:cNvSpPr txBox="true"/>
          <p:nvPr/>
        </p:nvSpPr>
        <p:spPr>
          <a:xfrm rot="0">
            <a:off x="2742416" y="2874632"/>
            <a:ext cx="7423031" cy="3040086"/>
          </a:xfrm>
          <a:prstGeom prst="rect">
            <a:avLst/>
          </a:prstGeom>
        </p:spPr>
        <p:txBody>
          <a:bodyPr anchor="t" rtlCol="false" tIns="0" lIns="0" bIns="0" rIns="0">
            <a:spAutoFit/>
          </a:bodyPr>
          <a:lstStyle/>
          <a:p>
            <a:pPr algn="ctr">
              <a:lnSpc>
                <a:spcPts val="12162"/>
              </a:lnSpc>
            </a:pPr>
            <a:r>
              <a:rPr lang="en-US" sz="8687">
                <a:solidFill>
                  <a:srgbClr val="000000"/>
                </a:solidFill>
                <a:latin typeface="Open Sans Extra Bold"/>
              </a:rPr>
              <a:t>Dengri </a:t>
            </a:r>
          </a:p>
          <a:p>
            <a:pPr algn="ctr">
              <a:lnSpc>
                <a:spcPts val="12162"/>
              </a:lnSpc>
            </a:pPr>
            <a:r>
              <a:rPr lang="en-US" sz="8687">
                <a:solidFill>
                  <a:srgbClr val="000000"/>
                </a:solidFill>
                <a:latin typeface="Open Sans Extra Bold"/>
              </a:rPr>
              <a:t>Term Project</a:t>
            </a:r>
          </a:p>
        </p:txBody>
      </p:sp>
      <p:sp>
        <p:nvSpPr>
          <p:cNvPr name="TextBox 6" id="6"/>
          <p:cNvSpPr txBox="true"/>
          <p:nvPr/>
        </p:nvSpPr>
        <p:spPr>
          <a:xfrm rot="0">
            <a:off x="4916085" y="6699674"/>
            <a:ext cx="4083100" cy="580390"/>
          </a:xfrm>
          <a:prstGeom prst="rect">
            <a:avLst/>
          </a:prstGeom>
        </p:spPr>
        <p:txBody>
          <a:bodyPr anchor="t" rtlCol="false" tIns="0" lIns="0" bIns="0" rIns="0">
            <a:spAutoFit/>
          </a:bodyPr>
          <a:lstStyle/>
          <a:p>
            <a:pPr algn="ctr">
              <a:lnSpc>
                <a:spcPts val="4759"/>
              </a:lnSpc>
            </a:pPr>
            <a:r>
              <a:rPr lang="en-US" sz="3399">
                <a:solidFill>
                  <a:srgbClr val="03989E"/>
                </a:solidFill>
                <a:latin typeface="Open Sans Light Bold"/>
              </a:rPr>
              <a:t>HGLINK Consulting</a:t>
            </a:r>
          </a:p>
        </p:txBody>
      </p:sp>
      <p:grpSp>
        <p:nvGrpSpPr>
          <p:cNvPr name="Group 7" id="7"/>
          <p:cNvGrpSpPr/>
          <p:nvPr/>
        </p:nvGrpSpPr>
        <p:grpSpPr>
          <a:xfrm rot="0">
            <a:off x="1544489" y="-348732"/>
            <a:ext cx="1197926" cy="10984464"/>
            <a:chOff x="0" y="0"/>
            <a:chExt cx="405224" cy="3715732"/>
          </a:xfrm>
        </p:grpSpPr>
        <p:sp>
          <p:nvSpPr>
            <p:cNvPr name="Freeform 8" id="8"/>
            <p:cNvSpPr/>
            <p:nvPr/>
          </p:nvSpPr>
          <p:spPr>
            <a:xfrm>
              <a:off x="0" y="0"/>
              <a:ext cx="405224" cy="3715732"/>
            </a:xfrm>
            <a:custGeom>
              <a:avLst/>
              <a:gdLst/>
              <a:ahLst/>
              <a:cxnLst/>
              <a:rect r="r" b="b" t="t" l="l"/>
              <a:pathLst>
                <a:path h="3715732" w="405224">
                  <a:moveTo>
                    <a:pt x="0" y="0"/>
                  </a:moveTo>
                  <a:lnTo>
                    <a:pt x="405224" y="0"/>
                  </a:lnTo>
                  <a:lnTo>
                    <a:pt x="405224" y="3715732"/>
                  </a:lnTo>
                  <a:lnTo>
                    <a:pt x="0" y="3715732"/>
                  </a:lnTo>
                  <a:close/>
                </a:path>
              </a:pathLst>
            </a:custGeom>
            <a:solidFill>
              <a:srgbClr val="2C5085">
                <a:alpha val="75686"/>
              </a:srgbClr>
            </a:solidFill>
          </p:spPr>
        </p:sp>
      </p:grpSp>
      <p:pic>
        <p:nvPicPr>
          <p:cNvPr name="Picture 9" id="9"/>
          <p:cNvPicPr>
            <a:picLocks noChangeAspect="true"/>
          </p:cNvPicPr>
          <p:nvPr/>
        </p:nvPicPr>
        <p:blipFill>
          <a:blip r:embed="rId3"/>
          <a:srcRect l="0" t="0" r="0" b="0"/>
          <a:stretch>
            <a:fillRect/>
          </a:stretch>
        </p:blipFill>
        <p:spPr>
          <a:xfrm flipH="false" flipV="false" rot="0">
            <a:off x="3911992" y="6283423"/>
            <a:ext cx="857429" cy="1289701"/>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sp>
        <p:nvSpPr>
          <p:cNvPr name="AutoShape 2" id="2"/>
          <p:cNvSpPr/>
          <p:nvPr/>
        </p:nvSpPr>
        <p:spPr>
          <a:xfrm rot="0">
            <a:off x="6918860" y="650782"/>
            <a:ext cx="12079051"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839415" y="3112570"/>
            <a:ext cx="7718305" cy="6682923"/>
          </a:xfrm>
          <a:prstGeom prst="rect">
            <a:avLst/>
          </a:prstGeom>
        </p:spPr>
      </p:pic>
      <p:grpSp>
        <p:nvGrpSpPr>
          <p:cNvPr name="Group 5" id="5"/>
          <p:cNvGrpSpPr/>
          <p:nvPr/>
        </p:nvGrpSpPr>
        <p:grpSpPr>
          <a:xfrm rot="0">
            <a:off x="5401939" y="1028700"/>
            <a:ext cx="7321827" cy="1786096"/>
            <a:chOff x="0" y="0"/>
            <a:chExt cx="9762436" cy="2381461"/>
          </a:xfrm>
        </p:grpSpPr>
        <p:sp>
          <p:nvSpPr>
            <p:cNvPr name="TextBox 6" id="6"/>
            <p:cNvSpPr txBox="true"/>
            <p:nvPr/>
          </p:nvSpPr>
          <p:spPr>
            <a:xfrm rot="0">
              <a:off x="0" y="0"/>
              <a:ext cx="9762436" cy="1336350"/>
            </a:xfrm>
            <a:prstGeom prst="rect">
              <a:avLst/>
            </a:prstGeom>
          </p:spPr>
          <p:txBody>
            <a:bodyPr anchor="t" rtlCol="false" tIns="0" lIns="0" bIns="0" rIns="0">
              <a:spAutoFit/>
            </a:bodyPr>
            <a:lstStyle/>
            <a:p>
              <a:pPr>
                <a:lnSpc>
                  <a:spcPts val="7913"/>
                </a:lnSpc>
              </a:pPr>
              <a:r>
                <a:rPr lang="en-US" sz="6594">
                  <a:solidFill>
                    <a:srgbClr val="191919"/>
                  </a:solidFill>
                  <a:latin typeface="Heebo Bold"/>
                </a:rPr>
                <a:t>Analysis of Results</a:t>
              </a:r>
            </a:p>
          </p:txBody>
        </p:sp>
        <p:sp>
          <p:nvSpPr>
            <p:cNvPr name="TextBox 7" id="7"/>
            <p:cNvSpPr txBox="true"/>
            <p:nvPr/>
          </p:nvSpPr>
          <p:spPr>
            <a:xfrm rot="0">
              <a:off x="0" y="1990121"/>
              <a:ext cx="9762436" cy="391339"/>
            </a:xfrm>
            <a:prstGeom prst="rect">
              <a:avLst/>
            </a:prstGeom>
          </p:spPr>
          <p:txBody>
            <a:bodyPr anchor="t" rtlCol="false" tIns="0" lIns="0" bIns="0" rIns="0">
              <a:spAutoFit/>
            </a:bodyPr>
            <a:lstStyle/>
            <a:p>
              <a:pPr>
                <a:lnSpc>
                  <a:spcPts val="2332"/>
                </a:lnSpc>
              </a:pPr>
            </a:p>
          </p:txBody>
        </p:sp>
      </p:grpSp>
      <p:sp>
        <p:nvSpPr>
          <p:cNvPr name="TextBox 8" id="8"/>
          <p:cNvSpPr txBox="true"/>
          <p:nvPr/>
        </p:nvSpPr>
        <p:spPr>
          <a:xfrm rot="0">
            <a:off x="5728885" y="2187586"/>
            <a:ext cx="7470652" cy="1188168"/>
          </a:xfrm>
          <a:prstGeom prst="rect">
            <a:avLst/>
          </a:prstGeom>
        </p:spPr>
        <p:txBody>
          <a:bodyPr anchor="t" rtlCol="false" tIns="0" lIns="0" bIns="0" rIns="0">
            <a:spAutoFit/>
          </a:bodyPr>
          <a:lstStyle/>
          <a:p>
            <a:pPr>
              <a:lnSpc>
                <a:spcPts val="4860"/>
              </a:lnSpc>
            </a:pPr>
            <a:r>
              <a:rPr lang="en-US" u="sng" sz="3471">
                <a:solidFill>
                  <a:srgbClr val="191919"/>
                </a:solidFill>
                <a:latin typeface="Open Sans Bold"/>
              </a:rPr>
              <a:t>Willingness to Buy Dengri</a:t>
            </a:r>
            <a:r>
              <a:rPr lang="en-US" sz="3471">
                <a:solidFill>
                  <a:srgbClr val="191919"/>
                </a:solidFill>
                <a:latin typeface="Open Sans Bold"/>
              </a:rPr>
              <a:t> </a:t>
            </a:r>
          </a:p>
          <a:p>
            <a:pPr algn="ctr">
              <a:lnSpc>
                <a:spcPts val="4860"/>
              </a:lnSpc>
            </a:pPr>
          </a:p>
        </p:txBody>
      </p:sp>
      <p:sp>
        <p:nvSpPr>
          <p:cNvPr name="TextBox 9" id="9"/>
          <p:cNvSpPr txBox="true"/>
          <p:nvPr/>
        </p:nvSpPr>
        <p:spPr>
          <a:xfrm rot="0">
            <a:off x="12146366" y="8682506"/>
            <a:ext cx="6851545" cy="1100226"/>
          </a:xfrm>
          <a:prstGeom prst="rect">
            <a:avLst/>
          </a:prstGeom>
        </p:spPr>
        <p:txBody>
          <a:bodyPr anchor="t" rtlCol="false" tIns="0" lIns="0" bIns="0" rIns="0">
            <a:spAutoFit/>
          </a:bodyPr>
          <a:lstStyle/>
          <a:p>
            <a:pPr>
              <a:lnSpc>
                <a:spcPts val="4457"/>
              </a:lnSpc>
            </a:pPr>
            <a:r>
              <a:rPr lang="en-US" sz="3184">
                <a:solidFill>
                  <a:srgbClr val="FFFFFF"/>
                </a:solidFill>
                <a:latin typeface="Open Sans Bold"/>
              </a:rPr>
              <a:t>60.5 %</a:t>
            </a:r>
          </a:p>
          <a:p>
            <a:pPr algn="ctr">
              <a:lnSpc>
                <a:spcPts val="4457"/>
              </a:lnSpc>
            </a:pPr>
          </a:p>
        </p:txBody>
      </p:sp>
      <p:sp>
        <p:nvSpPr>
          <p:cNvPr name="TextBox 10" id="10"/>
          <p:cNvSpPr txBox="true"/>
          <p:nvPr/>
        </p:nvSpPr>
        <p:spPr>
          <a:xfrm rot="0">
            <a:off x="2732131" y="7680768"/>
            <a:ext cx="6732080" cy="1580426"/>
          </a:xfrm>
          <a:prstGeom prst="rect">
            <a:avLst/>
          </a:prstGeom>
        </p:spPr>
        <p:txBody>
          <a:bodyPr anchor="t" rtlCol="false" tIns="0" lIns="0" bIns="0" rIns="0">
            <a:spAutoFit/>
          </a:bodyPr>
          <a:lstStyle/>
          <a:p>
            <a:pPr>
              <a:lnSpc>
                <a:spcPts val="4239"/>
              </a:lnSpc>
            </a:pPr>
            <a:r>
              <a:rPr lang="en-US" sz="3028">
                <a:solidFill>
                  <a:srgbClr val="191919"/>
                </a:solidFill>
                <a:latin typeface="Open Sans Bold"/>
              </a:rPr>
              <a:t>People are willing to buy Dengri on social media </a:t>
            </a:r>
          </a:p>
          <a:p>
            <a:pPr algn="ctr">
              <a:lnSpc>
                <a:spcPts val="4239"/>
              </a:lnSpc>
            </a:pPr>
          </a:p>
        </p:txBody>
      </p:sp>
      <p:sp>
        <p:nvSpPr>
          <p:cNvPr name="TextBox 11" id="11"/>
          <p:cNvSpPr txBox="true"/>
          <p:nvPr/>
        </p:nvSpPr>
        <p:spPr>
          <a:xfrm rot="0">
            <a:off x="12146366" y="6274895"/>
            <a:ext cx="6851545" cy="1100226"/>
          </a:xfrm>
          <a:prstGeom prst="rect">
            <a:avLst/>
          </a:prstGeom>
        </p:spPr>
        <p:txBody>
          <a:bodyPr anchor="t" rtlCol="false" tIns="0" lIns="0" bIns="0" rIns="0">
            <a:spAutoFit/>
          </a:bodyPr>
          <a:lstStyle/>
          <a:p>
            <a:pPr>
              <a:lnSpc>
                <a:spcPts val="4457"/>
              </a:lnSpc>
            </a:pPr>
            <a:r>
              <a:rPr lang="en-US" sz="3184">
                <a:solidFill>
                  <a:srgbClr val="FFFFFF"/>
                </a:solidFill>
                <a:latin typeface="Open Sans Bold"/>
              </a:rPr>
              <a:t>23 %</a:t>
            </a:r>
          </a:p>
          <a:p>
            <a:pPr algn="ctr">
              <a:lnSpc>
                <a:spcPts val="4457"/>
              </a:lnSpc>
            </a:pPr>
          </a:p>
        </p:txBody>
      </p:sp>
      <p:sp>
        <p:nvSpPr>
          <p:cNvPr name="TextBox 12" id="12"/>
          <p:cNvSpPr txBox="true"/>
          <p:nvPr/>
        </p:nvSpPr>
        <p:spPr>
          <a:xfrm rot="0">
            <a:off x="2428330" y="5794695"/>
            <a:ext cx="8034153" cy="1580426"/>
          </a:xfrm>
          <a:prstGeom prst="rect">
            <a:avLst/>
          </a:prstGeom>
        </p:spPr>
        <p:txBody>
          <a:bodyPr anchor="t" rtlCol="false" tIns="0" lIns="0" bIns="0" rIns="0">
            <a:spAutoFit/>
          </a:bodyPr>
          <a:lstStyle/>
          <a:p>
            <a:pPr>
              <a:lnSpc>
                <a:spcPts val="4239"/>
              </a:lnSpc>
            </a:pPr>
            <a:r>
              <a:rPr lang="en-US" sz="3028">
                <a:solidFill>
                  <a:srgbClr val="191919"/>
                </a:solidFill>
                <a:latin typeface="Open Sans Bold"/>
              </a:rPr>
              <a:t>People are willing to buy Dengri Given a price between 100 and 400 TND</a:t>
            </a:r>
          </a:p>
          <a:p>
            <a:pPr algn="ctr">
              <a:lnSpc>
                <a:spcPts val="4239"/>
              </a:lnSpc>
            </a:pPr>
          </a:p>
        </p:txBody>
      </p:sp>
      <p:sp>
        <p:nvSpPr>
          <p:cNvPr name="TextBox 13" id="13"/>
          <p:cNvSpPr txBox="true"/>
          <p:nvPr/>
        </p:nvSpPr>
        <p:spPr>
          <a:xfrm rot="0">
            <a:off x="4482275" y="3968111"/>
            <a:ext cx="8034153" cy="1580426"/>
          </a:xfrm>
          <a:prstGeom prst="rect">
            <a:avLst/>
          </a:prstGeom>
        </p:spPr>
        <p:txBody>
          <a:bodyPr anchor="t" rtlCol="false" tIns="0" lIns="0" bIns="0" rIns="0">
            <a:spAutoFit/>
          </a:bodyPr>
          <a:lstStyle/>
          <a:p>
            <a:pPr>
              <a:lnSpc>
                <a:spcPts val="4239"/>
              </a:lnSpc>
            </a:pPr>
            <a:r>
              <a:rPr lang="en-US" sz="3028">
                <a:solidFill>
                  <a:srgbClr val="191919"/>
                </a:solidFill>
                <a:latin typeface="Open Sans Bold"/>
              </a:rPr>
              <a:t>People are willing to buy Dengri if someone recommended it to them</a:t>
            </a:r>
          </a:p>
          <a:p>
            <a:pPr algn="ctr">
              <a:lnSpc>
                <a:spcPts val="4239"/>
              </a:lnSpc>
            </a:pPr>
          </a:p>
        </p:txBody>
      </p:sp>
      <p:sp>
        <p:nvSpPr>
          <p:cNvPr name="TextBox 14" id="14"/>
          <p:cNvSpPr txBox="true"/>
          <p:nvPr/>
        </p:nvSpPr>
        <p:spPr>
          <a:xfrm rot="0">
            <a:off x="12146366" y="4448311"/>
            <a:ext cx="6851545" cy="1100226"/>
          </a:xfrm>
          <a:prstGeom prst="rect">
            <a:avLst/>
          </a:prstGeom>
        </p:spPr>
        <p:txBody>
          <a:bodyPr anchor="t" rtlCol="false" tIns="0" lIns="0" bIns="0" rIns="0">
            <a:spAutoFit/>
          </a:bodyPr>
          <a:lstStyle/>
          <a:p>
            <a:pPr>
              <a:lnSpc>
                <a:spcPts val="4457"/>
              </a:lnSpc>
            </a:pPr>
            <a:r>
              <a:rPr lang="en-US" sz="3184">
                <a:solidFill>
                  <a:srgbClr val="FFFFFF"/>
                </a:solidFill>
                <a:latin typeface="Open Sans Bold"/>
              </a:rPr>
              <a:t>58.2 %</a:t>
            </a:r>
          </a:p>
          <a:p>
            <a:pPr algn="ctr">
              <a:lnSpc>
                <a:spcPts val="445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sp>
        <p:nvSpPr>
          <p:cNvPr name="TextBox 3" id="3"/>
          <p:cNvSpPr txBox="true"/>
          <p:nvPr/>
        </p:nvSpPr>
        <p:spPr>
          <a:xfrm rot="0">
            <a:off x="5401939" y="2518910"/>
            <a:ext cx="7321827" cy="295886"/>
          </a:xfrm>
          <a:prstGeom prst="rect">
            <a:avLst/>
          </a:prstGeom>
        </p:spPr>
        <p:txBody>
          <a:bodyPr anchor="t" rtlCol="false" tIns="0" lIns="0" bIns="0" rIns="0">
            <a:spAutoFit/>
          </a:bodyPr>
          <a:lstStyle/>
          <a:p>
            <a:pPr>
              <a:lnSpc>
                <a:spcPts val="2332"/>
              </a:lnSpc>
            </a:pPr>
          </a:p>
        </p:txBody>
      </p:sp>
      <p:sp>
        <p:nvSpPr>
          <p:cNvPr name="TextBox 4" id="4"/>
          <p:cNvSpPr txBox="true"/>
          <p:nvPr/>
        </p:nvSpPr>
        <p:spPr>
          <a:xfrm rot="0">
            <a:off x="4524237" y="1304439"/>
            <a:ext cx="9879947" cy="1188168"/>
          </a:xfrm>
          <a:prstGeom prst="rect">
            <a:avLst/>
          </a:prstGeom>
        </p:spPr>
        <p:txBody>
          <a:bodyPr anchor="t" rtlCol="false" tIns="0" lIns="0" bIns="0" rIns="0">
            <a:spAutoFit/>
          </a:bodyPr>
          <a:lstStyle/>
          <a:p>
            <a:pPr>
              <a:lnSpc>
                <a:spcPts val="4860"/>
              </a:lnSpc>
            </a:pPr>
            <a:r>
              <a:rPr lang="en-US" u="sng" sz="3471">
                <a:solidFill>
                  <a:srgbClr val="191919"/>
                </a:solidFill>
                <a:latin typeface="Open Sans Bold"/>
              </a:rPr>
              <a:t>Motives to switch for s-shopping</a:t>
            </a:r>
          </a:p>
          <a:p>
            <a:pPr algn="ctr">
              <a:lnSpc>
                <a:spcPts val="4860"/>
              </a:lnSpc>
            </a:pPr>
          </a:p>
        </p:txBody>
      </p:sp>
      <p:sp>
        <p:nvSpPr>
          <p:cNvPr name="TextBox 5" id="5"/>
          <p:cNvSpPr txBox="true"/>
          <p:nvPr/>
        </p:nvSpPr>
        <p:spPr>
          <a:xfrm rot="0">
            <a:off x="2263226" y="2435457"/>
            <a:ext cx="15206009" cy="7447826"/>
          </a:xfrm>
          <a:prstGeom prst="rect">
            <a:avLst/>
          </a:prstGeom>
        </p:spPr>
        <p:txBody>
          <a:bodyPr anchor="t" rtlCol="false" tIns="0" lIns="0" bIns="0" rIns="0">
            <a:spAutoFit/>
          </a:bodyPr>
          <a:lstStyle/>
          <a:p>
            <a:pPr>
              <a:lnSpc>
                <a:spcPts val="4239"/>
              </a:lnSpc>
            </a:pPr>
            <a:r>
              <a:rPr lang="en-US" sz="3028">
                <a:solidFill>
                  <a:srgbClr val="191919"/>
                </a:solidFill>
                <a:latin typeface="Open Sans Bold"/>
              </a:rPr>
              <a:t>50.3% of respondents find that social media shopping provides diverse choice.</a:t>
            </a:r>
          </a:p>
          <a:p>
            <a:pPr>
              <a:lnSpc>
                <a:spcPts val="4239"/>
              </a:lnSpc>
            </a:pPr>
          </a:p>
          <a:p>
            <a:pPr>
              <a:lnSpc>
                <a:spcPts val="4239"/>
              </a:lnSpc>
            </a:pPr>
            <a:r>
              <a:rPr lang="en-US" sz="3028">
                <a:solidFill>
                  <a:srgbClr val="191919"/>
                </a:solidFill>
                <a:latin typeface="Arimo Bold"/>
              </a:rPr>
              <a:t>Around 50% of respondents find that social media shopping reduces efforts.</a:t>
            </a:r>
          </a:p>
          <a:p>
            <a:pPr>
              <a:lnSpc>
                <a:spcPts val="4239"/>
              </a:lnSpc>
            </a:pPr>
          </a:p>
          <a:p>
            <a:pPr>
              <a:lnSpc>
                <a:spcPts val="4239"/>
              </a:lnSpc>
            </a:pPr>
            <a:r>
              <a:rPr lang="en-US" sz="3028">
                <a:solidFill>
                  <a:srgbClr val="191919"/>
                </a:solidFill>
                <a:latin typeface="Arimo Bold"/>
              </a:rPr>
              <a:t>45% of respondents think that social media shopping makes buying easier.</a:t>
            </a:r>
          </a:p>
          <a:p>
            <a:pPr>
              <a:lnSpc>
                <a:spcPts val="4239"/>
              </a:lnSpc>
            </a:pPr>
          </a:p>
          <a:p>
            <a:pPr>
              <a:lnSpc>
                <a:spcPts val="4239"/>
              </a:lnSpc>
            </a:pPr>
            <a:r>
              <a:rPr lang="en-US" sz="3028">
                <a:solidFill>
                  <a:srgbClr val="191919"/>
                </a:solidFill>
                <a:latin typeface="Arimo Bold"/>
              </a:rPr>
              <a:t>46% of respondents think that social media improve shopping experience.</a:t>
            </a:r>
          </a:p>
          <a:p>
            <a:pPr>
              <a:lnSpc>
                <a:spcPts val="4239"/>
              </a:lnSpc>
            </a:pPr>
          </a:p>
          <a:p>
            <a:pPr>
              <a:lnSpc>
                <a:spcPts val="4239"/>
              </a:lnSpc>
            </a:pPr>
            <a:r>
              <a:rPr lang="en-US" sz="3028">
                <a:solidFill>
                  <a:srgbClr val="191919"/>
                </a:solidFill>
                <a:latin typeface="Arimo Bold"/>
              </a:rPr>
              <a:t>33.9% of respondents think that social media ensures client’s safety.</a:t>
            </a:r>
          </a:p>
          <a:p>
            <a:pPr>
              <a:lnSpc>
                <a:spcPts val="4239"/>
              </a:lnSpc>
            </a:pPr>
          </a:p>
          <a:p>
            <a:pPr>
              <a:lnSpc>
                <a:spcPts val="4239"/>
              </a:lnSpc>
            </a:pPr>
            <a:r>
              <a:rPr lang="en-US" sz="3028">
                <a:solidFill>
                  <a:srgbClr val="191919"/>
                </a:solidFill>
                <a:latin typeface="Arimo Bold"/>
              </a:rPr>
              <a:t>27.1% of the respondents think that social media provide credible and transparent reviews.</a:t>
            </a:r>
          </a:p>
          <a:p>
            <a:pPr>
              <a:lnSpc>
                <a:spcPts val="4239"/>
              </a:lnSpc>
            </a:pPr>
          </a:p>
          <a:p>
            <a:pPr algn="ctr">
              <a:lnSpc>
                <a:spcPts val="423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sp>
        <p:nvSpPr>
          <p:cNvPr name="TextBox 3" id="3"/>
          <p:cNvSpPr txBox="true"/>
          <p:nvPr/>
        </p:nvSpPr>
        <p:spPr>
          <a:xfrm rot="0">
            <a:off x="5401939" y="2518910"/>
            <a:ext cx="7321827" cy="295886"/>
          </a:xfrm>
          <a:prstGeom prst="rect">
            <a:avLst/>
          </a:prstGeom>
        </p:spPr>
        <p:txBody>
          <a:bodyPr anchor="t" rtlCol="false" tIns="0" lIns="0" bIns="0" rIns="0">
            <a:spAutoFit/>
          </a:bodyPr>
          <a:lstStyle/>
          <a:p>
            <a:pPr>
              <a:lnSpc>
                <a:spcPts val="2332"/>
              </a:lnSpc>
            </a:pPr>
          </a:p>
        </p:txBody>
      </p:sp>
      <p:sp>
        <p:nvSpPr>
          <p:cNvPr name="TextBox 4" id="4"/>
          <p:cNvSpPr txBox="true"/>
          <p:nvPr/>
        </p:nvSpPr>
        <p:spPr>
          <a:xfrm rot="0">
            <a:off x="5401939" y="1304439"/>
            <a:ext cx="9879947" cy="1188168"/>
          </a:xfrm>
          <a:prstGeom prst="rect">
            <a:avLst/>
          </a:prstGeom>
        </p:spPr>
        <p:txBody>
          <a:bodyPr anchor="t" rtlCol="false" tIns="0" lIns="0" bIns="0" rIns="0">
            <a:spAutoFit/>
          </a:bodyPr>
          <a:lstStyle/>
          <a:p>
            <a:pPr>
              <a:lnSpc>
                <a:spcPts val="4860"/>
              </a:lnSpc>
            </a:pPr>
            <a:r>
              <a:rPr lang="en-US" u="sng" sz="3471">
                <a:solidFill>
                  <a:srgbClr val="191919"/>
                </a:solidFill>
                <a:latin typeface="Open Sans Bold"/>
              </a:rPr>
              <a:t>Reliability of Social Media</a:t>
            </a:r>
          </a:p>
          <a:p>
            <a:pPr algn="ctr">
              <a:lnSpc>
                <a:spcPts val="4860"/>
              </a:lnSpc>
            </a:pPr>
          </a:p>
        </p:txBody>
      </p:sp>
      <p:sp>
        <p:nvSpPr>
          <p:cNvPr name="TextBox 5" id="5"/>
          <p:cNvSpPr txBox="true"/>
          <p:nvPr/>
        </p:nvSpPr>
        <p:spPr>
          <a:xfrm rot="0">
            <a:off x="2263226" y="2435457"/>
            <a:ext cx="15206009" cy="6914426"/>
          </a:xfrm>
          <a:prstGeom prst="rect">
            <a:avLst/>
          </a:prstGeom>
        </p:spPr>
        <p:txBody>
          <a:bodyPr anchor="t" rtlCol="false" tIns="0" lIns="0" bIns="0" rIns="0">
            <a:spAutoFit/>
          </a:bodyPr>
          <a:lstStyle/>
          <a:p>
            <a:pPr>
              <a:lnSpc>
                <a:spcPts val="4239"/>
              </a:lnSpc>
            </a:pPr>
            <a:r>
              <a:rPr lang="en-US" sz="3028">
                <a:solidFill>
                  <a:srgbClr val="191919"/>
                </a:solidFill>
                <a:latin typeface="Arimo Bold"/>
              </a:rPr>
              <a:t>(67.2%) find that </a:t>
            </a:r>
            <a:r>
              <a:rPr lang="en-US" u="sng" sz="3028">
                <a:solidFill>
                  <a:srgbClr val="191919"/>
                </a:solidFill>
                <a:latin typeface="Arimo Bold"/>
              </a:rPr>
              <a:t>Payment accessibility and security</a:t>
            </a:r>
            <a:r>
              <a:rPr lang="en-US" sz="3028">
                <a:solidFill>
                  <a:srgbClr val="191919"/>
                </a:solidFill>
                <a:latin typeface="Arimo Bold"/>
              </a:rPr>
              <a:t> is very important</a:t>
            </a:r>
          </a:p>
          <a:p>
            <a:pPr>
              <a:lnSpc>
                <a:spcPts val="4239"/>
              </a:lnSpc>
            </a:pPr>
          </a:p>
          <a:p>
            <a:pPr>
              <a:lnSpc>
                <a:spcPts val="4239"/>
              </a:lnSpc>
            </a:pPr>
            <a:r>
              <a:rPr lang="en-US" sz="3028">
                <a:solidFill>
                  <a:srgbClr val="191919"/>
                </a:solidFill>
                <a:latin typeface="Open Sans Bold"/>
              </a:rPr>
              <a:t>(79.1%) </a:t>
            </a:r>
            <a:r>
              <a:rPr lang="en-US" sz="3028">
                <a:solidFill>
                  <a:srgbClr val="191919"/>
                </a:solidFill>
                <a:latin typeface="Arimo Bold"/>
              </a:rPr>
              <a:t>find that </a:t>
            </a:r>
            <a:r>
              <a:rPr lang="en-US" u="sng" sz="3028">
                <a:solidFill>
                  <a:srgbClr val="191919"/>
                </a:solidFill>
                <a:latin typeface="Arimo Bold"/>
              </a:rPr>
              <a:t>meeting the promised product quality</a:t>
            </a:r>
            <a:r>
              <a:rPr lang="en-US" sz="3028">
                <a:solidFill>
                  <a:srgbClr val="191919"/>
                </a:solidFill>
                <a:latin typeface="Arimo Bold"/>
              </a:rPr>
              <a:t> is important</a:t>
            </a:r>
          </a:p>
          <a:p>
            <a:pPr>
              <a:lnSpc>
                <a:spcPts val="4239"/>
              </a:lnSpc>
            </a:pPr>
          </a:p>
          <a:p>
            <a:pPr>
              <a:lnSpc>
                <a:spcPts val="4239"/>
              </a:lnSpc>
            </a:pPr>
            <a:r>
              <a:rPr lang="en-US" sz="3028">
                <a:solidFill>
                  <a:srgbClr val="191919"/>
                </a:solidFill>
                <a:latin typeface="Arimo Bold"/>
              </a:rPr>
              <a:t> (62.1%) find that </a:t>
            </a:r>
            <a:r>
              <a:rPr lang="en-US" u="sng" sz="3028">
                <a:solidFill>
                  <a:srgbClr val="191919"/>
                </a:solidFill>
                <a:latin typeface="Arimo Bold"/>
              </a:rPr>
              <a:t>product description </a:t>
            </a:r>
            <a:r>
              <a:rPr lang="en-US" sz="3028">
                <a:solidFill>
                  <a:srgbClr val="191919"/>
                </a:solidFill>
                <a:latin typeface="Arimo Bold"/>
              </a:rPr>
              <a:t>and information</a:t>
            </a:r>
          </a:p>
          <a:p>
            <a:pPr>
              <a:lnSpc>
                <a:spcPts val="4239"/>
              </a:lnSpc>
            </a:pPr>
          </a:p>
          <a:p>
            <a:pPr>
              <a:lnSpc>
                <a:spcPts val="4239"/>
              </a:lnSpc>
            </a:pPr>
            <a:r>
              <a:rPr lang="en-US" sz="3028">
                <a:solidFill>
                  <a:srgbClr val="191919"/>
                </a:solidFill>
                <a:latin typeface="Arimo Bold"/>
              </a:rPr>
              <a:t> (58.8%) find that </a:t>
            </a:r>
            <a:r>
              <a:rPr lang="en-US" u="sng" sz="3028">
                <a:solidFill>
                  <a:srgbClr val="191919"/>
                </a:solidFill>
                <a:latin typeface="Arimo Bold"/>
              </a:rPr>
              <a:t>delivery service</a:t>
            </a:r>
            <a:r>
              <a:rPr lang="en-US" sz="3028">
                <a:solidFill>
                  <a:srgbClr val="191919"/>
                </a:solidFill>
                <a:latin typeface="Arimo Bold"/>
              </a:rPr>
              <a:t> is the very important</a:t>
            </a:r>
          </a:p>
          <a:p>
            <a:pPr>
              <a:lnSpc>
                <a:spcPts val="4239"/>
              </a:lnSpc>
            </a:pPr>
          </a:p>
          <a:p>
            <a:pPr>
              <a:lnSpc>
                <a:spcPts val="4239"/>
              </a:lnSpc>
            </a:pPr>
            <a:r>
              <a:rPr lang="en-US" sz="3028">
                <a:solidFill>
                  <a:srgbClr val="191919"/>
                </a:solidFill>
                <a:latin typeface="Open Sans Bold"/>
              </a:rPr>
              <a:t>These variables </a:t>
            </a:r>
            <a:r>
              <a:rPr lang="en-US" sz="3028">
                <a:solidFill>
                  <a:srgbClr val="191919"/>
                </a:solidFill>
                <a:latin typeface="Arimo Bold"/>
              </a:rPr>
              <a:t>are the top factors determining the reliability of social media according to respondents.</a:t>
            </a:r>
          </a:p>
          <a:p>
            <a:pPr>
              <a:lnSpc>
                <a:spcPts val="4239"/>
              </a:lnSpc>
            </a:pPr>
          </a:p>
          <a:p>
            <a:pPr>
              <a:lnSpc>
                <a:spcPts val="4239"/>
              </a:lnSpc>
            </a:pPr>
          </a:p>
          <a:p>
            <a:pPr algn="ctr">
              <a:lnSpc>
                <a:spcPts val="423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sp>
        <p:nvSpPr>
          <p:cNvPr name="TextBox 3" id="3"/>
          <p:cNvSpPr txBox="true"/>
          <p:nvPr/>
        </p:nvSpPr>
        <p:spPr>
          <a:xfrm rot="0">
            <a:off x="7491120" y="2757646"/>
            <a:ext cx="4140059" cy="3180626"/>
          </a:xfrm>
          <a:prstGeom prst="rect">
            <a:avLst/>
          </a:prstGeom>
        </p:spPr>
        <p:txBody>
          <a:bodyPr anchor="t" rtlCol="false" tIns="0" lIns="0" bIns="0" rIns="0">
            <a:spAutoFit/>
          </a:bodyPr>
          <a:lstStyle/>
          <a:p>
            <a:pPr>
              <a:lnSpc>
                <a:spcPts val="4239"/>
              </a:lnSpc>
            </a:pPr>
          </a:p>
          <a:p>
            <a:pPr>
              <a:lnSpc>
                <a:spcPts val="4239"/>
              </a:lnSpc>
            </a:pPr>
            <a:r>
              <a:rPr lang="en-US" sz="3028">
                <a:solidFill>
                  <a:srgbClr val="191919"/>
                </a:solidFill>
                <a:latin typeface="Arimo Bold"/>
              </a:rPr>
              <a:t>Facebook is rather used for shopping.</a:t>
            </a:r>
          </a:p>
          <a:p>
            <a:pPr>
              <a:lnSpc>
                <a:spcPts val="4239"/>
              </a:lnSpc>
            </a:pPr>
            <a:r>
              <a:rPr lang="en-US" sz="3028">
                <a:solidFill>
                  <a:srgbClr val="191919"/>
                </a:solidFill>
                <a:latin typeface="Open Sans Bold"/>
              </a:rPr>
              <a:t> </a:t>
            </a:r>
          </a:p>
          <a:p>
            <a:pPr>
              <a:lnSpc>
                <a:spcPts val="4239"/>
              </a:lnSpc>
            </a:pPr>
          </a:p>
          <a:p>
            <a:pPr algn="ctr">
              <a:lnSpc>
                <a:spcPts val="4239"/>
              </a:lnSpc>
            </a:pP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078230" y="5611460"/>
            <a:ext cx="2965840" cy="2965840"/>
          </a:xfrm>
          <a:prstGeom prst="rect">
            <a:avLst/>
          </a:prstGeom>
        </p:spPr>
      </p:pic>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376313" y="5611460"/>
            <a:ext cx="3025627" cy="3025627"/>
          </a:xfrm>
          <a:prstGeom prst="rect">
            <a:avLst/>
          </a:prstGeom>
        </p:spPr>
      </p:pic>
      <p:sp>
        <p:nvSpPr>
          <p:cNvPr name="TextBox 6" id="6"/>
          <p:cNvSpPr txBox="true"/>
          <p:nvPr/>
        </p:nvSpPr>
        <p:spPr>
          <a:xfrm rot="0">
            <a:off x="5401939" y="2518910"/>
            <a:ext cx="7321827" cy="295886"/>
          </a:xfrm>
          <a:prstGeom prst="rect">
            <a:avLst/>
          </a:prstGeom>
        </p:spPr>
        <p:txBody>
          <a:bodyPr anchor="t" rtlCol="false" tIns="0" lIns="0" bIns="0" rIns="0">
            <a:spAutoFit/>
          </a:bodyPr>
          <a:lstStyle/>
          <a:p>
            <a:pPr>
              <a:lnSpc>
                <a:spcPts val="2332"/>
              </a:lnSpc>
            </a:pPr>
          </a:p>
        </p:txBody>
      </p:sp>
      <p:sp>
        <p:nvSpPr>
          <p:cNvPr name="TextBox 7" id="7"/>
          <p:cNvSpPr txBox="true"/>
          <p:nvPr/>
        </p:nvSpPr>
        <p:spPr>
          <a:xfrm rot="0">
            <a:off x="4204026" y="1348530"/>
            <a:ext cx="9879947" cy="578568"/>
          </a:xfrm>
          <a:prstGeom prst="rect">
            <a:avLst/>
          </a:prstGeom>
        </p:spPr>
        <p:txBody>
          <a:bodyPr anchor="t" rtlCol="false" tIns="0" lIns="0" bIns="0" rIns="0">
            <a:spAutoFit/>
          </a:bodyPr>
          <a:lstStyle/>
          <a:p>
            <a:pPr algn="ctr">
              <a:lnSpc>
                <a:spcPts val="4860"/>
              </a:lnSpc>
            </a:pPr>
            <a:r>
              <a:rPr lang="en-US" u="sng" sz="3471">
                <a:solidFill>
                  <a:srgbClr val="191919"/>
                </a:solidFill>
                <a:latin typeface="Open Sans Bold"/>
              </a:rPr>
              <a:t>Most used Social Media </a:t>
            </a:r>
          </a:p>
        </p:txBody>
      </p:sp>
      <p:sp>
        <p:nvSpPr>
          <p:cNvPr name="TextBox 8" id="8"/>
          <p:cNvSpPr txBox="true"/>
          <p:nvPr/>
        </p:nvSpPr>
        <p:spPr>
          <a:xfrm rot="0">
            <a:off x="12891857" y="3106079"/>
            <a:ext cx="4140059" cy="3714026"/>
          </a:xfrm>
          <a:prstGeom prst="rect">
            <a:avLst/>
          </a:prstGeom>
        </p:spPr>
        <p:txBody>
          <a:bodyPr anchor="t" rtlCol="false" tIns="0" lIns="0" bIns="0" rIns="0">
            <a:spAutoFit/>
          </a:bodyPr>
          <a:lstStyle/>
          <a:p>
            <a:pPr>
              <a:lnSpc>
                <a:spcPts val="4239"/>
              </a:lnSpc>
            </a:pPr>
            <a:r>
              <a:rPr lang="en-US" sz="3028">
                <a:solidFill>
                  <a:srgbClr val="191919"/>
                </a:solidFill>
                <a:latin typeface="Arimo Bold"/>
              </a:rPr>
              <a:t>Instagram as their most preferred Social Media platform.</a:t>
            </a:r>
          </a:p>
          <a:p>
            <a:pPr>
              <a:lnSpc>
                <a:spcPts val="4239"/>
              </a:lnSpc>
            </a:pPr>
          </a:p>
          <a:p>
            <a:pPr>
              <a:lnSpc>
                <a:spcPts val="4239"/>
              </a:lnSpc>
            </a:pPr>
            <a:r>
              <a:rPr lang="en-US" sz="3028">
                <a:solidFill>
                  <a:srgbClr val="191919"/>
                </a:solidFill>
                <a:latin typeface="Open Sans Bold"/>
              </a:rPr>
              <a:t> </a:t>
            </a:r>
          </a:p>
          <a:p>
            <a:pPr>
              <a:lnSpc>
                <a:spcPts val="4239"/>
              </a:lnSpc>
            </a:pPr>
          </a:p>
          <a:p>
            <a:pPr algn="ctr">
              <a:lnSpc>
                <a:spcPts val="4239"/>
              </a:lnSpc>
            </a:pPr>
          </a:p>
        </p:txBody>
      </p:sp>
      <p:sp>
        <p:nvSpPr>
          <p:cNvPr name="TextBox 9" id="9"/>
          <p:cNvSpPr txBox="true"/>
          <p:nvPr/>
        </p:nvSpPr>
        <p:spPr>
          <a:xfrm rot="0">
            <a:off x="2460358" y="3106079"/>
            <a:ext cx="4140059" cy="2647226"/>
          </a:xfrm>
          <a:prstGeom prst="rect">
            <a:avLst/>
          </a:prstGeom>
        </p:spPr>
        <p:txBody>
          <a:bodyPr anchor="t" rtlCol="false" tIns="0" lIns="0" bIns="0" rIns="0">
            <a:spAutoFit/>
          </a:bodyPr>
          <a:lstStyle/>
          <a:p>
            <a:pPr>
              <a:lnSpc>
                <a:spcPts val="4239"/>
              </a:lnSpc>
            </a:pPr>
            <a:r>
              <a:rPr lang="en-US" sz="3028">
                <a:solidFill>
                  <a:srgbClr val="191919"/>
                </a:solidFill>
                <a:latin typeface="Open Sans Bold"/>
              </a:rPr>
              <a:t>Instagram is the social media network that has the highest time spent.</a:t>
            </a:r>
          </a:p>
          <a:p>
            <a:pPr algn="ctr">
              <a:lnSpc>
                <a:spcPts val="4239"/>
              </a:lnSpc>
            </a:pPr>
          </a:p>
        </p:txBody>
      </p:sp>
      <p:pic>
        <p:nvPicPr>
          <p:cNvPr name="Picture 10" id="10"/>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3449074" y="5551673"/>
            <a:ext cx="3025627" cy="3025627"/>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sp>
        <p:nvSpPr>
          <p:cNvPr name="TextBox 3" id="3"/>
          <p:cNvSpPr txBox="true"/>
          <p:nvPr/>
        </p:nvSpPr>
        <p:spPr>
          <a:xfrm rot="0">
            <a:off x="5401939" y="2518910"/>
            <a:ext cx="7321827" cy="295886"/>
          </a:xfrm>
          <a:prstGeom prst="rect">
            <a:avLst/>
          </a:prstGeom>
        </p:spPr>
        <p:txBody>
          <a:bodyPr anchor="t" rtlCol="false" tIns="0" lIns="0" bIns="0" rIns="0">
            <a:spAutoFit/>
          </a:bodyPr>
          <a:lstStyle/>
          <a:p>
            <a:pPr>
              <a:lnSpc>
                <a:spcPts val="2332"/>
              </a:lnSpc>
            </a:pPr>
          </a:p>
        </p:txBody>
      </p:sp>
      <p:sp>
        <p:nvSpPr>
          <p:cNvPr name="TextBox 4" id="4"/>
          <p:cNvSpPr txBox="true"/>
          <p:nvPr/>
        </p:nvSpPr>
        <p:spPr>
          <a:xfrm rot="0">
            <a:off x="4204026" y="1348530"/>
            <a:ext cx="9879947" cy="578568"/>
          </a:xfrm>
          <a:prstGeom prst="rect">
            <a:avLst/>
          </a:prstGeom>
        </p:spPr>
        <p:txBody>
          <a:bodyPr anchor="t" rtlCol="false" tIns="0" lIns="0" bIns="0" rIns="0">
            <a:spAutoFit/>
          </a:bodyPr>
          <a:lstStyle/>
          <a:p>
            <a:pPr algn="ctr">
              <a:lnSpc>
                <a:spcPts val="4860"/>
              </a:lnSpc>
            </a:pPr>
            <a:r>
              <a:rPr lang="en-US" u="sng" sz="3471">
                <a:solidFill>
                  <a:srgbClr val="191919"/>
                </a:solidFill>
                <a:latin typeface="Open Sans Bold"/>
              </a:rPr>
              <a:t>General Results</a:t>
            </a:r>
          </a:p>
        </p:txBody>
      </p:sp>
      <p:sp>
        <p:nvSpPr>
          <p:cNvPr name="TextBox 5" id="5"/>
          <p:cNvSpPr txBox="true"/>
          <p:nvPr/>
        </p:nvSpPr>
        <p:spPr>
          <a:xfrm rot="0">
            <a:off x="1591891" y="2471285"/>
            <a:ext cx="15990431" cy="6381026"/>
          </a:xfrm>
          <a:prstGeom prst="rect">
            <a:avLst/>
          </a:prstGeom>
        </p:spPr>
        <p:txBody>
          <a:bodyPr anchor="t" rtlCol="false" tIns="0" lIns="0" bIns="0" rIns="0">
            <a:spAutoFit/>
          </a:bodyPr>
          <a:lstStyle/>
          <a:p>
            <a:pPr marL="653856" indent="-326928" lvl="1">
              <a:lnSpc>
                <a:spcPts val="4239"/>
              </a:lnSpc>
              <a:buFont typeface="Arial"/>
              <a:buChar char="•"/>
            </a:pPr>
            <a:r>
              <a:rPr lang="en-US" sz="3028">
                <a:solidFill>
                  <a:srgbClr val="191919"/>
                </a:solidFill>
                <a:latin typeface="Open Sans Bold"/>
              </a:rPr>
              <a:t>Price range of 100-400 TND affects negatively the willingness to buy meanwhile recommendation affects it positively.</a:t>
            </a:r>
          </a:p>
          <a:p>
            <a:pPr>
              <a:lnSpc>
                <a:spcPts val="4239"/>
              </a:lnSpc>
            </a:pPr>
          </a:p>
          <a:p>
            <a:pPr marL="653856" indent="-326928" lvl="1">
              <a:lnSpc>
                <a:spcPts val="4239"/>
              </a:lnSpc>
              <a:buFont typeface="Arial"/>
              <a:buChar char="•"/>
            </a:pPr>
            <a:r>
              <a:rPr lang="en-US" sz="3028">
                <a:solidFill>
                  <a:srgbClr val="191919"/>
                </a:solidFill>
                <a:latin typeface="Arimo Bold"/>
              </a:rPr>
              <a:t>Diverse choice, efforts reduction and improvement of shopping experience are the main motives leading to switching to S-commerce.</a:t>
            </a:r>
          </a:p>
          <a:p>
            <a:pPr>
              <a:lnSpc>
                <a:spcPts val="4239"/>
              </a:lnSpc>
            </a:pPr>
          </a:p>
          <a:p>
            <a:pPr marL="653856" indent="-326928" lvl="1">
              <a:lnSpc>
                <a:spcPts val="4239"/>
              </a:lnSpc>
              <a:buFont typeface="Arial"/>
              <a:buChar char="•"/>
            </a:pPr>
            <a:r>
              <a:rPr lang="en-US" sz="3028">
                <a:solidFill>
                  <a:srgbClr val="191919"/>
                </a:solidFill>
                <a:latin typeface="Arimo Bold"/>
              </a:rPr>
              <a:t>The top factors determining the reliability of social media are Payment accessibility and security, finding the promised product quality and product description and information.</a:t>
            </a:r>
          </a:p>
          <a:p>
            <a:pPr>
              <a:lnSpc>
                <a:spcPts val="4239"/>
              </a:lnSpc>
            </a:pPr>
          </a:p>
          <a:p>
            <a:pPr>
              <a:lnSpc>
                <a:spcPts val="4239"/>
              </a:lnSpc>
            </a:pPr>
          </a:p>
          <a:p>
            <a:pPr algn="ctr">
              <a:lnSpc>
                <a:spcPts val="423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sp>
        <p:nvSpPr>
          <p:cNvPr name="TextBox 3" id="3"/>
          <p:cNvSpPr txBox="true"/>
          <p:nvPr/>
        </p:nvSpPr>
        <p:spPr>
          <a:xfrm rot="0">
            <a:off x="5401939" y="2518910"/>
            <a:ext cx="7321827" cy="295886"/>
          </a:xfrm>
          <a:prstGeom prst="rect">
            <a:avLst/>
          </a:prstGeom>
        </p:spPr>
        <p:txBody>
          <a:bodyPr anchor="t" rtlCol="false" tIns="0" lIns="0" bIns="0" rIns="0">
            <a:spAutoFit/>
          </a:bodyPr>
          <a:lstStyle/>
          <a:p>
            <a:pPr>
              <a:lnSpc>
                <a:spcPts val="2332"/>
              </a:lnSpc>
            </a:pPr>
          </a:p>
        </p:txBody>
      </p:sp>
      <p:sp>
        <p:nvSpPr>
          <p:cNvPr name="TextBox 4" id="4"/>
          <p:cNvSpPr txBox="true"/>
          <p:nvPr/>
        </p:nvSpPr>
        <p:spPr>
          <a:xfrm rot="0">
            <a:off x="4204026" y="1348530"/>
            <a:ext cx="9879947" cy="578568"/>
          </a:xfrm>
          <a:prstGeom prst="rect">
            <a:avLst/>
          </a:prstGeom>
        </p:spPr>
        <p:txBody>
          <a:bodyPr anchor="t" rtlCol="false" tIns="0" lIns="0" bIns="0" rIns="0">
            <a:spAutoFit/>
          </a:bodyPr>
          <a:lstStyle/>
          <a:p>
            <a:pPr algn="ctr">
              <a:lnSpc>
                <a:spcPts val="4860"/>
              </a:lnSpc>
            </a:pPr>
            <a:r>
              <a:rPr lang="en-US" u="sng" sz="3471">
                <a:solidFill>
                  <a:srgbClr val="191919"/>
                </a:solidFill>
                <a:latin typeface="Open Sans Bold"/>
              </a:rPr>
              <a:t>General Results</a:t>
            </a:r>
          </a:p>
        </p:txBody>
      </p:sp>
      <p:sp>
        <p:nvSpPr>
          <p:cNvPr name="TextBox 5" id="5"/>
          <p:cNvSpPr txBox="true"/>
          <p:nvPr/>
        </p:nvSpPr>
        <p:spPr>
          <a:xfrm rot="0">
            <a:off x="1591891" y="2471285"/>
            <a:ext cx="15990431" cy="5847626"/>
          </a:xfrm>
          <a:prstGeom prst="rect">
            <a:avLst/>
          </a:prstGeom>
        </p:spPr>
        <p:txBody>
          <a:bodyPr anchor="t" rtlCol="false" tIns="0" lIns="0" bIns="0" rIns="0">
            <a:spAutoFit/>
          </a:bodyPr>
          <a:lstStyle/>
          <a:p>
            <a:pPr marL="653856" indent="-326928" lvl="1">
              <a:lnSpc>
                <a:spcPts val="4239"/>
              </a:lnSpc>
              <a:buFont typeface="Arial"/>
              <a:buChar char="•"/>
            </a:pPr>
            <a:r>
              <a:rPr lang="en-US" sz="3028">
                <a:solidFill>
                  <a:srgbClr val="191919"/>
                </a:solidFill>
                <a:latin typeface="Open Sans Bold"/>
              </a:rPr>
              <a:t>Instagram and Facebook are the most used social media channels yet online shoppers prefer Facebook.</a:t>
            </a:r>
          </a:p>
          <a:p>
            <a:pPr>
              <a:lnSpc>
                <a:spcPts val="4239"/>
              </a:lnSpc>
            </a:pPr>
          </a:p>
          <a:p>
            <a:pPr marL="653856" indent="-326928" lvl="1">
              <a:lnSpc>
                <a:spcPts val="4239"/>
              </a:lnSpc>
              <a:buFont typeface="Arial"/>
              <a:buChar char="•"/>
            </a:pPr>
            <a:r>
              <a:rPr lang="en-US" sz="3028">
                <a:solidFill>
                  <a:srgbClr val="191919"/>
                </a:solidFill>
                <a:latin typeface="Arimo Bold"/>
              </a:rPr>
              <a:t>Delivery time, secure payment and quality of the product delivered are the most important factors influencing the satisfaction.</a:t>
            </a:r>
          </a:p>
          <a:p>
            <a:pPr>
              <a:lnSpc>
                <a:spcPts val="4239"/>
              </a:lnSpc>
            </a:pPr>
          </a:p>
          <a:p>
            <a:pPr marL="653856" indent="-326928" lvl="1">
              <a:lnSpc>
                <a:spcPts val="4239"/>
              </a:lnSpc>
              <a:buFont typeface="Arial"/>
              <a:buChar char="•"/>
            </a:pPr>
            <a:r>
              <a:rPr lang="en-US" sz="3028">
                <a:solidFill>
                  <a:srgbClr val="191919"/>
                </a:solidFill>
                <a:latin typeface="Arimo Bold"/>
              </a:rPr>
              <a:t>The main respondents willing to buy the product proposed online are women.</a:t>
            </a:r>
          </a:p>
          <a:p>
            <a:pPr>
              <a:lnSpc>
                <a:spcPts val="4239"/>
              </a:lnSpc>
            </a:pPr>
          </a:p>
          <a:p>
            <a:pPr>
              <a:lnSpc>
                <a:spcPts val="4239"/>
              </a:lnSpc>
            </a:pPr>
          </a:p>
          <a:p>
            <a:pPr>
              <a:lnSpc>
                <a:spcPts val="4239"/>
              </a:lnSpc>
            </a:pPr>
          </a:p>
          <a:p>
            <a:pPr algn="ctr">
              <a:lnSpc>
                <a:spcPts val="423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5716781" y="2335434"/>
            <a:ext cx="12278524" cy="7247495"/>
          </a:xfrm>
          <a:prstGeom prst="rect">
            <a:avLst/>
          </a:prstGeom>
        </p:spPr>
      </p:pic>
      <p:sp>
        <p:nvSpPr>
          <p:cNvPr name="TextBox 4" id="4"/>
          <p:cNvSpPr txBox="true"/>
          <p:nvPr/>
        </p:nvSpPr>
        <p:spPr>
          <a:xfrm rot="0">
            <a:off x="5401939" y="2518910"/>
            <a:ext cx="7321827" cy="295886"/>
          </a:xfrm>
          <a:prstGeom prst="rect">
            <a:avLst/>
          </a:prstGeom>
        </p:spPr>
        <p:txBody>
          <a:bodyPr anchor="t" rtlCol="false" tIns="0" lIns="0" bIns="0" rIns="0">
            <a:spAutoFit/>
          </a:bodyPr>
          <a:lstStyle/>
          <a:p>
            <a:pPr>
              <a:lnSpc>
                <a:spcPts val="2332"/>
              </a:lnSpc>
            </a:pPr>
          </a:p>
        </p:txBody>
      </p:sp>
      <p:sp>
        <p:nvSpPr>
          <p:cNvPr name="TextBox 5" id="5"/>
          <p:cNvSpPr txBox="true"/>
          <p:nvPr/>
        </p:nvSpPr>
        <p:spPr>
          <a:xfrm rot="0">
            <a:off x="3823793" y="1348530"/>
            <a:ext cx="9879947" cy="578568"/>
          </a:xfrm>
          <a:prstGeom prst="rect">
            <a:avLst/>
          </a:prstGeom>
        </p:spPr>
        <p:txBody>
          <a:bodyPr anchor="t" rtlCol="false" tIns="0" lIns="0" bIns="0" rIns="0">
            <a:spAutoFit/>
          </a:bodyPr>
          <a:lstStyle/>
          <a:p>
            <a:pPr algn="ctr">
              <a:lnSpc>
                <a:spcPts val="4860"/>
              </a:lnSpc>
            </a:pPr>
            <a:r>
              <a:rPr lang="en-US" u="sng" sz="3471">
                <a:solidFill>
                  <a:srgbClr val="191919"/>
                </a:solidFill>
                <a:latin typeface="Open Sans Bold"/>
              </a:rPr>
              <a:t>Income and Willingness to buy Degri on SM</a:t>
            </a:r>
          </a:p>
        </p:txBody>
      </p:sp>
      <p:sp>
        <p:nvSpPr>
          <p:cNvPr name="TextBox 6" id="6"/>
          <p:cNvSpPr txBox="true"/>
          <p:nvPr/>
        </p:nvSpPr>
        <p:spPr>
          <a:xfrm rot="0">
            <a:off x="768551" y="2278284"/>
            <a:ext cx="4373239" cy="10114826"/>
          </a:xfrm>
          <a:prstGeom prst="rect">
            <a:avLst/>
          </a:prstGeom>
        </p:spPr>
        <p:txBody>
          <a:bodyPr anchor="t" rtlCol="false" tIns="0" lIns="0" bIns="0" rIns="0">
            <a:spAutoFit/>
          </a:bodyPr>
          <a:lstStyle/>
          <a:p>
            <a:pPr marL="653856" indent="-326928" lvl="1">
              <a:lnSpc>
                <a:spcPts val="4239"/>
              </a:lnSpc>
              <a:buFont typeface="Arial"/>
              <a:buChar char="•"/>
            </a:pPr>
            <a:r>
              <a:rPr lang="en-US" sz="3028">
                <a:solidFill>
                  <a:srgbClr val="191919"/>
                </a:solidFill>
                <a:latin typeface="Open Sans Bold"/>
              </a:rPr>
              <a:t>One Way ANOVA TEST for the relation between income and willingness to buy Dengri on social media.</a:t>
            </a:r>
          </a:p>
          <a:p>
            <a:pPr>
              <a:lnSpc>
                <a:spcPts val="4239"/>
              </a:lnSpc>
            </a:pPr>
          </a:p>
          <a:p>
            <a:pPr marL="653856" indent="-326928" lvl="1">
              <a:lnSpc>
                <a:spcPts val="4239"/>
              </a:lnSpc>
              <a:buFont typeface="Arial"/>
              <a:buChar char="•"/>
            </a:pPr>
            <a:r>
              <a:rPr lang="en-US" sz="3028">
                <a:solidFill>
                  <a:srgbClr val="191919"/>
                </a:solidFill>
                <a:latin typeface="Arimo Bold"/>
              </a:rPr>
              <a:t> There is no correlation between the willingness to buy and income.</a:t>
            </a:r>
          </a:p>
          <a:p>
            <a:pPr>
              <a:lnSpc>
                <a:spcPts val="4239"/>
              </a:lnSpc>
            </a:pPr>
          </a:p>
          <a:p>
            <a:pPr>
              <a:lnSpc>
                <a:spcPts val="4239"/>
              </a:lnSpc>
            </a:pPr>
          </a:p>
          <a:p>
            <a:pPr>
              <a:lnSpc>
                <a:spcPts val="4239"/>
              </a:lnSpc>
            </a:pPr>
          </a:p>
          <a:p>
            <a:pPr>
              <a:lnSpc>
                <a:spcPts val="4239"/>
              </a:lnSpc>
            </a:pPr>
          </a:p>
          <a:p>
            <a:pPr>
              <a:lnSpc>
                <a:spcPts val="4239"/>
              </a:lnSpc>
            </a:pPr>
          </a:p>
          <a:p>
            <a:pPr algn="ctr">
              <a:lnSpc>
                <a:spcPts val="423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sp>
        <p:nvSpPr>
          <p:cNvPr name="TextBox 3" id="3"/>
          <p:cNvSpPr txBox="true"/>
          <p:nvPr/>
        </p:nvSpPr>
        <p:spPr>
          <a:xfrm rot="0">
            <a:off x="5401939" y="2518910"/>
            <a:ext cx="7321827" cy="295886"/>
          </a:xfrm>
          <a:prstGeom prst="rect">
            <a:avLst/>
          </a:prstGeom>
        </p:spPr>
        <p:txBody>
          <a:bodyPr anchor="t" rtlCol="false" tIns="0" lIns="0" bIns="0" rIns="0">
            <a:spAutoFit/>
          </a:bodyPr>
          <a:lstStyle/>
          <a:p>
            <a:pPr>
              <a:lnSpc>
                <a:spcPts val="2332"/>
              </a:lnSpc>
            </a:pPr>
          </a:p>
        </p:txBody>
      </p:sp>
      <p:sp>
        <p:nvSpPr>
          <p:cNvPr name="TextBox 4" id="4"/>
          <p:cNvSpPr txBox="true"/>
          <p:nvPr/>
        </p:nvSpPr>
        <p:spPr>
          <a:xfrm rot="0">
            <a:off x="3823793" y="1348530"/>
            <a:ext cx="9879947" cy="578568"/>
          </a:xfrm>
          <a:prstGeom prst="rect">
            <a:avLst/>
          </a:prstGeom>
        </p:spPr>
        <p:txBody>
          <a:bodyPr anchor="t" rtlCol="false" tIns="0" lIns="0" bIns="0" rIns="0">
            <a:spAutoFit/>
          </a:bodyPr>
          <a:lstStyle/>
          <a:p>
            <a:pPr algn="ctr">
              <a:lnSpc>
                <a:spcPts val="4860"/>
              </a:lnSpc>
            </a:pPr>
            <a:r>
              <a:rPr lang="en-US" u="sng" sz="3471">
                <a:solidFill>
                  <a:srgbClr val="191919"/>
                </a:solidFill>
                <a:latin typeface="Open Sans Bold"/>
              </a:rPr>
              <a:t>Multiple regression </a:t>
            </a:r>
          </a:p>
        </p:txBody>
      </p:sp>
      <p:sp>
        <p:nvSpPr>
          <p:cNvPr name="TextBox 5" id="5"/>
          <p:cNvSpPr txBox="true"/>
          <p:nvPr/>
        </p:nvSpPr>
        <p:spPr>
          <a:xfrm rot="0">
            <a:off x="2081306" y="3372574"/>
            <a:ext cx="15177994" cy="6914426"/>
          </a:xfrm>
          <a:prstGeom prst="rect">
            <a:avLst/>
          </a:prstGeom>
        </p:spPr>
        <p:txBody>
          <a:bodyPr anchor="t" rtlCol="false" tIns="0" lIns="0" bIns="0" rIns="0">
            <a:spAutoFit/>
          </a:bodyPr>
          <a:lstStyle/>
          <a:p>
            <a:pPr marL="653856" indent="-326928" lvl="1">
              <a:lnSpc>
                <a:spcPts val="4239"/>
              </a:lnSpc>
              <a:buFont typeface="Arial"/>
              <a:buChar char="•"/>
            </a:pPr>
            <a:r>
              <a:rPr lang="en-US" sz="3028">
                <a:solidFill>
                  <a:srgbClr val="191919"/>
                </a:solidFill>
                <a:latin typeface="Open Sans Bold"/>
              </a:rPr>
              <a:t>One of the hypothesis that we tested is: </a:t>
            </a:r>
          </a:p>
          <a:p>
            <a:pPr>
              <a:lnSpc>
                <a:spcPts val="4239"/>
              </a:lnSpc>
            </a:pPr>
            <a:r>
              <a:rPr lang="en-US" sz="3028">
                <a:solidFill>
                  <a:srgbClr val="191919"/>
                </a:solidFill>
                <a:latin typeface="Open Sans Bold"/>
              </a:rPr>
              <a:t>the motives of switching to social media shopping is dependent on the willingness to buy Dengri, the reliability of social media as a s-shopping tool, and the satisfaction based on previous experiences</a:t>
            </a:r>
          </a:p>
          <a:p>
            <a:pPr>
              <a:lnSpc>
                <a:spcPts val="4239"/>
              </a:lnSpc>
            </a:pPr>
          </a:p>
          <a:p>
            <a:pPr>
              <a:lnSpc>
                <a:spcPts val="4239"/>
              </a:lnSpc>
            </a:pPr>
            <a:r>
              <a:rPr lang="en-US" sz="3028">
                <a:solidFill>
                  <a:srgbClr val="191919"/>
                </a:solidFill>
                <a:latin typeface="Open Sans Bold"/>
              </a:rPr>
              <a:t>     =&gt;</a:t>
            </a:r>
            <a:r>
              <a:rPr lang="en-US" sz="3028">
                <a:solidFill>
                  <a:srgbClr val="191919"/>
                </a:solidFill>
                <a:latin typeface="Open Sans Bold"/>
              </a:rPr>
              <a:t>Multiple regression on dependent variable  (</a:t>
            </a:r>
            <a:r>
              <a:rPr lang="en-US" sz="3028">
                <a:solidFill>
                  <a:srgbClr val="1A4789"/>
                </a:solidFill>
                <a:latin typeface="Open Sans Bold"/>
              </a:rPr>
              <a:t>motive score</a:t>
            </a:r>
            <a:r>
              <a:rPr lang="en-US" u="sng" sz="3028">
                <a:solidFill>
                  <a:srgbClr val="191919"/>
                </a:solidFill>
                <a:latin typeface="Open Sans Bold"/>
              </a:rPr>
              <a:t>)</a:t>
            </a:r>
            <a:r>
              <a:rPr lang="en-US" sz="3028">
                <a:solidFill>
                  <a:srgbClr val="191919"/>
                </a:solidFill>
                <a:latin typeface="Open Sans Bold"/>
              </a:rPr>
              <a:t> and </a:t>
            </a:r>
            <a:r>
              <a:rPr lang="en-US" u="sng" sz="3028">
                <a:solidFill>
                  <a:srgbClr val="191919"/>
                </a:solidFill>
                <a:latin typeface="Open Sans Bold"/>
              </a:rPr>
              <a:t>independent variables:  </a:t>
            </a:r>
            <a:r>
              <a:rPr lang="en-US" sz="3028">
                <a:solidFill>
                  <a:srgbClr val="191919"/>
                </a:solidFill>
                <a:latin typeface="Open Sans"/>
              </a:rPr>
              <a:t>(</a:t>
            </a:r>
            <a:r>
              <a:rPr lang="en-US" sz="3028">
                <a:solidFill>
                  <a:srgbClr val="1A4789"/>
                </a:solidFill>
                <a:latin typeface="Arimo Bold"/>
              </a:rPr>
              <a:t>willingness to buy, reliability score and satisfaction score</a:t>
            </a:r>
            <a:r>
              <a:rPr lang="en-US" sz="3028">
                <a:solidFill>
                  <a:srgbClr val="191919"/>
                </a:solidFill>
                <a:latin typeface="Arimo Bold"/>
              </a:rPr>
              <a:t>) </a:t>
            </a:r>
          </a:p>
          <a:p>
            <a:pPr>
              <a:lnSpc>
                <a:spcPts val="4239"/>
              </a:lnSpc>
            </a:pPr>
          </a:p>
          <a:p>
            <a:pPr>
              <a:lnSpc>
                <a:spcPts val="4239"/>
              </a:lnSpc>
            </a:pPr>
          </a:p>
          <a:p>
            <a:pPr>
              <a:lnSpc>
                <a:spcPts val="4239"/>
              </a:lnSpc>
            </a:pPr>
          </a:p>
          <a:p>
            <a:pPr>
              <a:lnSpc>
                <a:spcPts val="4239"/>
              </a:lnSpc>
            </a:pPr>
          </a:p>
          <a:p>
            <a:pPr algn="ctr">
              <a:lnSpc>
                <a:spcPts val="423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2514596" y="302224"/>
            <a:ext cx="13258807" cy="7822696"/>
          </a:xfrm>
          <a:prstGeom prst="rect">
            <a:avLst/>
          </a:prstGeom>
        </p:spPr>
      </p:pic>
      <p:sp>
        <p:nvSpPr>
          <p:cNvPr name="TextBox 4" id="4"/>
          <p:cNvSpPr txBox="true"/>
          <p:nvPr/>
        </p:nvSpPr>
        <p:spPr>
          <a:xfrm rot="0">
            <a:off x="1028700" y="8706212"/>
            <a:ext cx="16496743" cy="1047026"/>
          </a:xfrm>
          <a:prstGeom prst="rect">
            <a:avLst/>
          </a:prstGeom>
        </p:spPr>
        <p:txBody>
          <a:bodyPr anchor="t" rtlCol="false" tIns="0" lIns="0" bIns="0" rIns="0">
            <a:spAutoFit/>
          </a:bodyPr>
          <a:lstStyle/>
          <a:p>
            <a:pPr algn="ctr">
              <a:lnSpc>
                <a:spcPts val="4239"/>
              </a:lnSpc>
              <a:spcBef>
                <a:spcPct val="0"/>
              </a:spcBef>
            </a:pPr>
            <a:r>
              <a:rPr lang="en-US" sz="3028">
                <a:solidFill>
                  <a:srgbClr val="000000"/>
                </a:solidFill>
                <a:latin typeface="Open Sans Bold"/>
              </a:rPr>
              <a:t>we found out that the multiple regression the motive score has a dependency relationship with willingness to buy and satisfaction score but not reliability.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65830" y="3979323"/>
            <a:ext cx="873888" cy="857999"/>
          </a:xfrm>
          <a:prstGeom prst="rect">
            <a:avLst/>
          </a:prstGeom>
        </p:spPr>
      </p:pic>
      <p:grpSp>
        <p:nvGrpSpPr>
          <p:cNvPr name="Group 4" id="4"/>
          <p:cNvGrpSpPr/>
          <p:nvPr/>
        </p:nvGrpSpPr>
        <p:grpSpPr>
          <a:xfrm rot="0">
            <a:off x="4861309" y="827626"/>
            <a:ext cx="8565383" cy="2198943"/>
            <a:chOff x="0" y="0"/>
            <a:chExt cx="11420510" cy="2931924"/>
          </a:xfrm>
        </p:grpSpPr>
        <p:sp>
          <p:nvSpPr>
            <p:cNvPr name="TextBox 5" id="5"/>
            <p:cNvSpPr txBox="true"/>
            <p:nvPr/>
          </p:nvSpPr>
          <p:spPr>
            <a:xfrm rot="0">
              <a:off x="0" y="9525"/>
              <a:ext cx="11420510" cy="1635716"/>
            </a:xfrm>
            <a:prstGeom prst="rect">
              <a:avLst/>
            </a:prstGeom>
          </p:spPr>
          <p:txBody>
            <a:bodyPr anchor="t" rtlCol="false" tIns="0" lIns="0" bIns="0" rIns="0">
              <a:spAutoFit/>
            </a:bodyPr>
            <a:lstStyle/>
            <a:p>
              <a:pPr>
                <a:lnSpc>
                  <a:spcPts val="9743"/>
                </a:lnSpc>
              </a:pPr>
              <a:r>
                <a:rPr lang="en-US" sz="8119">
                  <a:solidFill>
                    <a:srgbClr val="191919"/>
                  </a:solidFill>
                  <a:latin typeface="Heebo Bold"/>
                </a:rPr>
                <a:t>Recommendation</a:t>
              </a:r>
            </a:p>
          </p:txBody>
        </p:sp>
        <p:sp>
          <p:nvSpPr>
            <p:cNvPr name="TextBox 6" id="6"/>
            <p:cNvSpPr txBox="true"/>
            <p:nvPr/>
          </p:nvSpPr>
          <p:spPr>
            <a:xfrm rot="0">
              <a:off x="0" y="2452330"/>
              <a:ext cx="11420510" cy="479594"/>
            </a:xfrm>
            <a:prstGeom prst="rect">
              <a:avLst/>
            </a:prstGeom>
          </p:spPr>
          <p:txBody>
            <a:bodyPr anchor="t" rtlCol="false" tIns="0" lIns="0" bIns="0" rIns="0">
              <a:spAutoFit/>
            </a:bodyPr>
            <a:lstStyle/>
            <a:p>
              <a:pPr>
                <a:lnSpc>
                  <a:spcPts val="2871"/>
                </a:lnSpc>
              </a:pPr>
            </a:p>
          </p:txBody>
        </p:sp>
      </p:grpSp>
      <p:sp>
        <p:nvSpPr>
          <p:cNvPr name="TextBox 7" id="7"/>
          <p:cNvSpPr txBox="true"/>
          <p:nvPr/>
        </p:nvSpPr>
        <p:spPr>
          <a:xfrm rot="0">
            <a:off x="2639735" y="2381345"/>
            <a:ext cx="14205811" cy="6381026"/>
          </a:xfrm>
          <a:prstGeom prst="rect">
            <a:avLst/>
          </a:prstGeom>
        </p:spPr>
        <p:txBody>
          <a:bodyPr anchor="t" rtlCol="false" tIns="0" lIns="0" bIns="0" rIns="0">
            <a:spAutoFit/>
          </a:bodyPr>
          <a:lstStyle/>
          <a:p>
            <a:pPr>
              <a:lnSpc>
                <a:spcPts val="4239"/>
              </a:lnSpc>
              <a:spcBef>
                <a:spcPct val="0"/>
              </a:spcBef>
            </a:pPr>
            <a:r>
              <a:rPr lang="en-US" sz="3028">
                <a:solidFill>
                  <a:srgbClr val="191919"/>
                </a:solidFill>
                <a:latin typeface="Open Sans Bold"/>
              </a:rPr>
              <a:t>Based on our research we present the following set of recommendations.</a:t>
            </a:r>
          </a:p>
          <a:p>
            <a:pPr>
              <a:lnSpc>
                <a:spcPts val="4239"/>
              </a:lnSpc>
              <a:spcBef>
                <a:spcPct val="0"/>
              </a:spcBef>
            </a:pPr>
          </a:p>
          <a:p>
            <a:pPr>
              <a:lnSpc>
                <a:spcPts val="4239"/>
              </a:lnSpc>
              <a:spcBef>
                <a:spcPct val="0"/>
              </a:spcBef>
            </a:pPr>
            <a:r>
              <a:rPr lang="en-US" sz="3028">
                <a:solidFill>
                  <a:srgbClr val="191919"/>
                </a:solidFill>
                <a:sym typeface="Open Sans Bold"/>
              </a:rPr>
              <a:t> Since 64.4% of our respondents are between 20 and 25 and their income is usually no less than 700 TND we suggest that the product should be offered on social media for this large category, although the price range affects the willingness to buy negatively still the price range of 100 – 400 TND should be more precise.</a:t>
            </a:r>
          </a:p>
          <a:p>
            <a:pPr>
              <a:lnSpc>
                <a:spcPts val="4239"/>
              </a:lnSpc>
              <a:spcBef>
                <a:spcPct val="0"/>
              </a:spcBef>
            </a:pPr>
          </a:p>
          <a:p>
            <a:pPr>
              <a:lnSpc>
                <a:spcPts val="4239"/>
              </a:lnSpc>
              <a:spcBef>
                <a:spcPct val="0"/>
              </a:spcBef>
            </a:pPr>
            <a:r>
              <a:rPr lang="en-US" sz="3028">
                <a:solidFill>
                  <a:srgbClr val="191919"/>
                </a:solidFill>
                <a:sym typeface="Open Sans Bold"/>
              </a:rPr>
              <a:t> Since Instagram and Facebook are the most used social media channels for shopping, so as a start we recommend promoting Dengri on these networks as it will be more exposed and recognized by its users.</a:t>
            </a:r>
          </a:p>
          <a:p>
            <a:pPr>
              <a:lnSpc>
                <a:spcPts val="4239"/>
              </a:lnSpc>
              <a:spcBef>
                <a:spcPct val="0"/>
              </a:spcBef>
            </a:pPr>
          </a:p>
        </p:txBody>
      </p:sp>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65830" y="6915299"/>
            <a:ext cx="873888" cy="85799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3592495"/>
            <a:ext cx="1246118" cy="1246118"/>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065450" y="5143500"/>
            <a:ext cx="1209367" cy="1209367"/>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065450" y="6738024"/>
            <a:ext cx="1154833" cy="1154833"/>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065450" y="8271130"/>
            <a:ext cx="1187195" cy="118719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1011932" y="3561299"/>
            <a:ext cx="1295554" cy="1308509"/>
          </a:xfrm>
          <a:prstGeom prst="rect">
            <a:avLst/>
          </a:prstGeom>
        </p:spPr>
      </p:pic>
      <p:pic>
        <p:nvPicPr>
          <p:cNvPr name="Picture 8" id="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1036018" y="5124494"/>
            <a:ext cx="1247380" cy="1247380"/>
          </a:xfrm>
          <a:prstGeom prst="rect">
            <a:avLst/>
          </a:prstGeom>
        </p:spPr>
      </p:pic>
      <p:pic>
        <p:nvPicPr>
          <p:cNvPr name="Picture 9" id="9"/>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11187378" y="8410835"/>
            <a:ext cx="1187195" cy="1187195"/>
          </a:xfrm>
          <a:prstGeom prst="rect">
            <a:avLst/>
          </a:prstGeom>
        </p:spPr>
      </p:pic>
      <p:pic>
        <p:nvPicPr>
          <p:cNvPr name="Picture 10" id="10"/>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11079020" y="6667663"/>
            <a:ext cx="1295554" cy="1295554"/>
          </a:xfrm>
          <a:prstGeom prst="rect">
            <a:avLst/>
          </a:prstGeom>
        </p:spPr>
      </p:pic>
      <p:grpSp>
        <p:nvGrpSpPr>
          <p:cNvPr name="Group 11" id="11"/>
          <p:cNvGrpSpPr/>
          <p:nvPr/>
        </p:nvGrpSpPr>
        <p:grpSpPr>
          <a:xfrm rot="0">
            <a:off x="6594747" y="1106696"/>
            <a:ext cx="5098505" cy="2572873"/>
            <a:chOff x="0" y="0"/>
            <a:chExt cx="6798007" cy="3430498"/>
          </a:xfrm>
        </p:grpSpPr>
        <p:sp>
          <p:nvSpPr>
            <p:cNvPr name="TextBox 12" id="12"/>
            <p:cNvSpPr txBox="true"/>
            <p:nvPr/>
          </p:nvSpPr>
          <p:spPr>
            <a:xfrm rot="0">
              <a:off x="0" y="-9525"/>
              <a:ext cx="6798007" cy="1934539"/>
            </a:xfrm>
            <a:prstGeom prst="rect">
              <a:avLst/>
            </a:prstGeom>
          </p:spPr>
          <p:txBody>
            <a:bodyPr anchor="t" rtlCol="false" tIns="0" lIns="0" bIns="0" rIns="0">
              <a:spAutoFit/>
            </a:bodyPr>
            <a:lstStyle/>
            <a:p>
              <a:pPr>
                <a:lnSpc>
                  <a:spcPts val="11400"/>
                </a:lnSpc>
              </a:pPr>
              <a:r>
                <a:rPr lang="en-US" sz="9500">
                  <a:solidFill>
                    <a:srgbClr val="191919"/>
                  </a:solidFill>
                  <a:latin typeface="Heebo Bold"/>
                </a:rPr>
                <a:t>Outline</a:t>
              </a:r>
            </a:p>
          </p:txBody>
        </p:sp>
        <p:sp>
          <p:nvSpPr>
            <p:cNvPr name="TextBox 13" id="13"/>
            <p:cNvSpPr txBox="true"/>
            <p:nvPr/>
          </p:nvSpPr>
          <p:spPr>
            <a:xfrm rot="0">
              <a:off x="0" y="2861444"/>
              <a:ext cx="6798007" cy="569054"/>
            </a:xfrm>
            <a:prstGeom prst="rect">
              <a:avLst/>
            </a:prstGeom>
          </p:spPr>
          <p:txBody>
            <a:bodyPr anchor="t" rtlCol="false" tIns="0" lIns="0" bIns="0" rIns="0">
              <a:spAutoFit/>
            </a:bodyPr>
            <a:lstStyle/>
            <a:p>
              <a:pPr>
                <a:lnSpc>
                  <a:spcPts val="3360"/>
                </a:lnSpc>
              </a:pPr>
            </a:p>
          </p:txBody>
        </p:sp>
      </p:grpSp>
      <p:sp>
        <p:nvSpPr>
          <p:cNvPr name="TextBox 14" id="14"/>
          <p:cNvSpPr txBox="true"/>
          <p:nvPr/>
        </p:nvSpPr>
        <p:spPr>
          <a:xfrm rot="0">
            <a:off x="2846544" y="3748869"/>
            <a:ext cx="3368725"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Introduction</a:t>
            </a:r>
          </a:p>
        </p:txBody>
      </p:sp>
      <p:sp>
        <p:nvSpPr>
          <p:cNvPr name="TextBox 15" id="15"/>
          <p:cNvSpPr txBox="true"/>
          <p:nvPr/>
        </p:nvSpPr>
        <p:spPr>
          <a:xfrm rot="0">
            <a:off x="2846544" y="5353849"/>
            <a:ext cx="7997934"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Research problem&amp;objectives</a:t>
            </a:r>
            <a:r>
              <a:rPr lang="en-US" sz="4200">
                <a:solidFill>
                  <a:srgbClr val="191919"/>
                </a:solidFill>
                <a:latin typeface="Arimo Bold"/>
              </a:rPr>
              <a:t> </a:t>
            </a:r>
          </a:p>
        </p:txBody>
      </p:sp>
      <p:sp>
        <p:nvSpPr>
          <p:cNvPr name="TextBox 16" id="16"/>
          <p:cNvSpPr txBox="true"/>
          <p:nvPr/>
        </p:nvSpPr>
        <p:spPr>
          <a:xfrm rot="0">
            <a:off x="2846544" y="6921106"/>
            <a:ext cx="6686550"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Approach to the problem</a:t>
            </a:r>
          </a:p>
        </p:txBody>
      </p:sp>
      <p:sp>
        <p:nvSpPr>
          <p:cNvPr name="TextBox 17" id="17"/>
          <p:cNvSpPr txBox="true"/>
          <p:nvPr/>
        </p:nvSpPr>
        <p:spPr>
          <a:xfrm rot="0">
            <a:off x="2846544" y="8474580"/>
            <a:ext cx="4365129"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Research Design</a:t>
            </a:r>
          </a:p>
        </p:txBody>
      </p:sp>
      <p:sp>
        <p:nvSpPr>
          <p:cNvPr name="TextBox 18" id="18"/>
          <p:cNvSpPr txBox="true"/>
          <p:nvPr/>
        </p:nvSpPr>
        <p:spPr>
          <a:xfrm rot="0">
            <a:off x="12736970" y="3821219"/>
            <a:ext cx="4281041"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Analysis Results</a:t>
            </a:r>
          </a:p>
        </p:txBody>
      </p:sp>
      <p:sp>
        <p:nvSpPr>
          <p:cNvPr name="TextBox 19" id="19"/>
          <p:cNvSpPr txBox="true"/>
          <p:nvPr/>
        </p:nvSpPr>
        <p:spPr>
          <a:xfrm rot="0">
            <a:off x="12736970" y="5353849"/>
            <a:ext cx="3044726"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Limitations</a:t>
            </a:r>
          </a:p>
        </p:txBody>
      </p:sp>
      <p:sp>
        <p:nvSpPr>
          <p:cNvPr name="TextBox 20" id="20"/>
          <p:cNvSpPr txBox="true"/>
          <p:nvPr/>
        </p:nvSpPr>
        <p:spPr>
          <a:xfrm rot="0">
            <a:off x="12736970" y="6921106"/>
            <a:ext cx="4719935"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Recommendation</a:t>
            </a:r>
          </a:p>
        </p:txBody>
      </p:sp>
      <p:sp>
        <p:nvSpPr>
          <p:cNvPr name="TextBox 21" id="21"/>
          <p:cNvSpPr txBox="true"/>
          <p:nvPr/>
        </p:nvSpPr>
        <p:spPr>
          <a:xfrm rot="0">
            <a:off x="12736970" y="8474580"/>
            <a:ext cx="2917031" cy="712469"/>
          </a:xfrm>
          <a:prstGeom prst="rect">
            <a:avLst/>
          </a:prstGeom>
        </p:spPr>
        <p:txBody>
          <a:bodyPr anchor="t" rtlCol="false" tIns="0" lIns="0" bIns="0" rIns="0">
            <a:spAutoFit/>
          </a:bodyPr>
          <a:lstStyle/>
          <a:p>
            <a:pPr algn="ctr">
              <a:lnSpc>
                <a:spcPts val="5880"/>
              </a:lnSpc>
            </a:pPr>
            <a:r>
              <a:rPr lang="en-US" sz="4200">
                <a:solidFill>
                  <a:srgbClr val="191919"/>
                </a:solidFill>
                <a:latin typeface="Open Sans Bold"/>
              </a:rPr>
              <a:t>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65830" y="3559097"/>
            <a:ext cx="873888" cy="857999"/>
          </a:xfrm>
          <a:prstGeom prst="rect">
            <a:avLst/>
          </a:prstGeom>
        </p:spPr>
      </p:pic>
      <p:grpSp>
        <p:nvGrpSpPr>
          <p:cNvPr name="Group 4" id="4"/>
          <p:cNvGrpSpPr/>
          <p:nvPr/>
        </p:nvGrpSpPr>
        <p:grpSpPr>
          <a:xfrm rot="0">
            <a:off x="4861309" y="827626"/>
            <a:ext cx="8565383" cy="2198943"/>
            <a:chOff x="0" y="0"/>
            <a:chExt cx="11420510" cy="2931924"/>
          </a:xfrm>
        </p:grpSpPr>
        <p:sp>
          <p:nvSpPr>
            <p:cNvPr name="TextBox 5" id="5"/>
            <p:cNvSpPr txBox="true"/>
            <p:nvPr/>
          </p:nvSpPr>
          <p:spPr>
            <a:xfrm rot="0">
              <a:off x="0" y="9525"/>
              <a:ext cx="11420510" cy="1635716"/>
            </a:xfrm>
            <a:prstGeom prst="rect">
              <a:avLst/>
            </a:prstGeom>
          </p:spPr>
          <p:txBody>
            <a:bodyPr anchor="t" rtlCol="false" tIns="0" lIns="0" bIns="0" rIns="0">
              <a:spAutoFit/>
            </a:bodyPr>
            <a:lstStyle/>
            <a:p>
              <a:pPr>
                <a:lnSpc>
                  <a:spcPts val="9743"/>
                </a:lnSpc>
              </a:pPr>
              <a:r>
                <a:rPr lang="en-US" sz="8119">
                  <a:solidFill>
                    <a:srgbClr val="191919"/>
                  </a:solidFill>
                  <a:latin typeface="Heebo Bold"/>
                </a:rPr>
                <a:t>Recommendation</a:t>
              </a:r>
            </a:p>
          </p:txBody>
        </p:sp>
        <p:sp>
          <p:nvSpPr>
            <p:cNvPr name="TextBox 6" id="6"/>
            <p:cNvSpPr txBox="true"/>
            <p:nvPr/>
          </p:nvSpPr>
          <p:spPr>
            <a:xfrm rot="0">
              <a:off x="0" y="2452330"/>
              <a:ext cx="11420510" cy="479594"/>
            </a:xfrm>
            <a:prstGeom prst="rect">
              <a:avLst/>
            </a:prstGeom>
          </p:spPr>
          <p:txBody>
            <a:bodyPr anchor="t" rtlCol="false" tIns="0" lIns="0" bIns="0" rIns="0">
              <a:spAutoFit/>
            </a:bodyPr>
            <a:lstStyle/>
            <a:p>
              <a:pPr>
                <a:lnSpc>
                  <a:spcPts val="2871"/>
                </a:lnSpc>
              </a:pPr>
            </a:p>
          </p:txBody>
        </p:sp>
      </p:grpSp>
      <p:sp>
        <p:nvSpPr>
          <p:cNvPr name="TextBox 7" id="7"/>
          <p:cNvSpPr txBox="true"/>
          <p:nvPr/>
        </p:nvSpPr>
        <p:spPr>
          <a:xfrm rot="0">
            <a:off x="2667750" y="3221797"/>
            <a:ext cx="14205811" cy="6381026"/>
          </a:xfrm>
          <a:prstGeom prst="rect">
            <a:avLst/>
          </a:prstGeom>
        </p:spPr>
        <p:txBody>
          <a:bodyPr anchor="t" rtlCol="false" tIns="0" lIns="0" bIns="0" rIns="0">
            <a:spAutoFit/>
          </a:bodyPr>
          <a:lstStyle/>
          <a:p>
            <a:pPr>
              <a:lnSpc>
                <a:spcPts val="4239"/>
              </a:lnSpc>
              <a:spcBef>
                <a:spcPct val="0"/>
              </a:spcBef>
            </a:pPr>
            <a:r>
              <a:rPr lang="en-US" sz="3028">
                <a:solidFill>
                  <a:srgbClr val="191919"/>
                </a:solidFill>
                <a:latin typeface="Open Sans Bold"/>
              </a:rPr>
              <a:t>En</a:t>
            </a:r>
            <a:r>
              <a:rPr lang="en-US" sz="3028">
                <a:solidFill>
                  <a:srgbClr val="191919"/>
                </a:solidFill>
                <a:latin typeface="Open Sans Bold"/>
              </a:rPr>
              <a:t>suring the payment accessibility and security and the promised product quality should be the main factors to focus on because respondents are more concerned about authenticity and security. </a:t>
            </a:r>
          </a:p>
          <a:p>
            <a:pPr>
              <a:lnSpc>
                <a:spcPts val="4239"/>
              </a:lnSpc>
              <a:spcBef>
                <a:spcPct val="0"/>
              </a:spcBef>
            </a:pPr>
          </a:p>
          <a:p>
            <a:pPr>
              <a:lnSpc>
                <a:spcPts val="4239"/>
              </a:lnSpc>
              <a:spcBef>
                <a:spcPct val="0"/>
              </a:spcBef>
            </a:pPr>
            <a:r>
              <a:rPr lang="en-US" sz="3028">
                <a:solidFill>
                  <a:srgbClr val="191919"/>
                </a:solidFill>
                <a:latin typeface="Open Sans Bold"/>
              </a:rPr>
              <a:t> Delivery service is a plus in S-commerce and most respondents find it an important and motivation aspect so adapting to this option is highly recommended since nearly 50% are distributed far from Grand Tunis and might be interested in buying the product. </a:t>
            </a:r>
          </a:p>
          <a:p>
            <a:pPr>
              <a:lnSpc>
                <a:spcPts val="4239"/>
              </a:lnSpc>
              <a:spcBef>
                <a:spcPct val="0"/>
              </a:spcBef>
            </a:pPr>
          </a:p>
          <a:p>
            <a:pPr>
              <a:lnSpc>
                <a:spcPts val="4239"/>
              </a:lnSpc>
              <a:spcBef>
                <a:spcPct val="0"/>
              </a:spcBef>
            </a:pPr>
            <a:r>
              <a:rPr lang="en-US" sz="3028">
                <a:solidFill>
                  <a:srgbClr val="191919"/>
                </a:solidFill>
                <a:latin typeface="Open Sans Bold"/>
              </a:rPr>
              <a:t> Since the female and male respondents results are almost equally distributed opting for unisexual designs would be more appealing.</a:t>
            </a:r>
          </a:p>
          <a:p>
            <a:pPr>
              <a:lnSpc>
                <a:spcPts val="4239"/>
              </a:lnSpc>
              <a:spcBef>
                <a:spcPct val="0"/>
              </a:spcBef>
            </a:pPr>
          </a:p>
        </p:txBody>
      </p:sp>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65830" y="6011885"/>
            <a:ext cx="873888" cy="857999"/>
          </a:xfrm>
          <a:prstGeom prst="rect">
            <a:avLst/>
          </a:prstGeom>
        </p:spPr>
      </p:pic>
      <p:pic>
        <p:nvPicPr>
          <p:cNvPr name="Picture 9" id="9"/>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65830" y="8191454"/>
            <a:ext cx="873888" cy="857999"/>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255496" y="4224613"/>
            <a:ext cx="4032504" cy="4114800"/>
          </a:xfrm>
          <a:prstGeom prst="rect">
            <a:avLst/>
          </a:prstGeom>
        </p:spPr>
      </p:pic>
      <p:grpSp>
        <p:nvGrpSpPr>
          <p:cNvPr name="Group 4" id="4"/>
          <p:cNvGrpSpPr/>
          <p:nvPr/>
        </p:nvGrpSpPr>
        <p:grpSpPr>
          <a:xfrm rot="0">
            <a:off x="5989602" y="1364881"/>
            <a:ext cx="6308796" cy="2237765"/>
            <a:chOff x="0" y="0"/>
            <a:chExt cx="8411728" cy="2983686"/>
          </a:xfrm>
        </p:grpSpPr>
        <p:sp>
          <p:nvSpPr>
            <p:cNvPr name="TextBox 5" id="5"/>
            <p:cNvSpPr txBox="true"/>
            <p:nvPr/>
          </p:nvSpPr>
          <p:spPr>
            <a:xfrm rot="0">
              <a:off x="0" y="-9525"/>
              <a:ext cx="8411728" cy="1683812"/>
            </a:xfrm>
            <a:prstGeom prst="rect">
              <a:avLst/>
            </a:prstGeom>
          </p:spPr>
          <p:txBody>
            <a:bodyPr anchor="t" rtlCol="false" tIns="0" lIns="0" bIns="0" rIns="0">
              <a:spAutoFit/>
            </a:bodyPr>
            <a:lstStyle/>
            <a:p>
              <a:pPr>
                <a:lnSpc>
                  <a:spcPts val="9915"/>
                </a:lnSpc>
              </a:pPr>
              <a:r>
                <a:rPr lang="en-US" sz="8262">
                  <a:solidFill>
                    <a:srgbClr val="191919"/>
                  </a:solidFill>
                  <a:latin typeface="Heebo Bold"/>
                </a:rPr>
                <a:t>Limitations</a:t>
              </a:r>
            </a:p>
          </p:txBody>
        </p:sp>
        <p:sp>
          <p:nvSpPr>
            <p:cNvPr name="TextBox 6" id="6"/>
            <p:cNvSpPr txBox="true"/>
            <p:nvPr/>
          </p:nvSpPr>
          <p:spPr>
            <a:xfrm rot="0">
              <a:off x="0" y="2486268"/>
              <a:ext cx="8411728" cy="497418"/>
            </a:xfrm>
            <a:prstGeom prst="rect">
              <a:avLst/>
            </a:prstGeom>
          </p:spPr>
          <p:txBody>
            <a:bodyPr anchor="t" rtlCol="false" tIns="0" lIns="0" bIns="0" rIns="0">
              <a:spAutoFit/>
            </a:bodyPr>
            <a:lstStyle/>
            <a:p>
              <a:pPr>
                <a:lnSpc>
                  <a:spcPts val="2922"/>
                </a:lnSpc>
              </a:pPr>
            </a:p>
          </p:txBody>
        </p:sp>
      </p:grpSp>
      <p:sp>
        <p:nvSpPr>
          <p:cNvPr name="TextBox 7" id="7"/>
          <p:cNvSpPr txBox="true"/>
          <p:nvPr/>
        </p:nvSpPr>
        <p:spPr>
          <a:xfrm rot="0">
            <a:off x="768551" y="3257912"/>
            <a:ext cx="13036883" cy="6914426"/>
          </a:xfrm>
          <a:prstGeom prst="rect">
            <a:avLst/>
          </a:prstGeom>
        </p:spPr>
        <p:txBody>
          <a:bodyPr anchor="t" rtlCol="false" tIns="0" lIns="0" bIns="0" rIns="0">
            <a:spAutoFit/>
          </a:bodyPr>
          <a:lstStyle/>
          <a:p>
            <a:pPr marL="653856" indent="-326928" lvl="1">
              <a:lnSpc>
                <a:spcPts val="4239"/>
              </a:lnSpc>
              <a:buFont typeface="Arial"/>
              <a:buChar char="•"/>
            </a:pPr>
            <a:r>
              <a:rPr lang="en-US" sz="3028">
                <a:solidFill>
                  <a:srgbClr val="191919"/>
                </a:solidFill>
                <a:latin typeface="Open Sans Bold"/>
              </a:rPr>
              <a:t> Time: we took a lot of time preparing the designs, the questions and the variables of measurements because we couldn’t convince each other in discussion so we started the data collection late; meaning we uploaded the survey on social media for only 2 weeks.</a:t>
            </a:r>
          </a:p>
          <a:p>
            <a:pPr>
              <a:lnSpc>
                <a:spcPts val="4239"/>
              </a:lnSpc>
            </a:pPr>
          </a:p>
          <a:p>
            <a:pPr marL="653856" indent="-326928" lvl="1">
              <a:lnSpc>
                <a:spcPts val="4239"/>
              </a:lnSpc>
              <a:buFont typeface="Arial"/>
              <a:buChar char="•"/>
            </a:pPr>
            <a:r>
              <a:rPr lang="en-US" sz="3028">
                <a:solidFill>
                  <a:srgbClr val="191919"/>
                </a:solidFill>
                <a:latin typeface="Open Sans Bold"/>
              </a:rPr>
              <a:t> The length of the survey has affected the willingness of the respondents to answer.</a:t>
            </a:r>
          </a:p>
          <a:p>
            <a:pPr marL="653856" indent="-326928" lvl="1">
              <a:lnSpc>
                <a:spcPts val="4239"/>
              </a:lnSpc>
              <a:buFont typeface="Arial"/>
              <a:buChar char="•"/>
            </a:pPr>
          </a:p>
          <a:p>
            <a:pPr marL="653856" indent="-326928" lvl="1">
              <a:lnSpc>
                <a:spcPts val="4239"/>
              </a:lnSpc>
              <a:buFont typeface="Arial"/>
              <a:buChar char="•"/>
            </a:pPr>
            <a:r>
              <a:rPr lang="en-US" sz="3028">
                <a:solidFill>
                  <a:srgbClr val="191919"/>
                </a:solidFill>
                <a:latin typeface="Open Sans Bold"/>
              </a:rPr>
              <a:t> we didn’t reach the optimal sample size needed for the analysis moreover the number of positive responses obtained was small. </a:t>
            </a:r>
          </a:p>
          <a:p>
            <a:pPr>
              <a:lnSpc>
                <a:spcPts val="4239"/>
              </a:lnSpc>
            </a:pPr>
          </a:p>
          <a:p>
            <a:pPr algn="ctr">
              <a:lnSpc>
                <a:spcPts val="4239"/>
              </a:lnSpc>
              <a:spcBef>
                <a:spcPct val="0"/>
              </a:spcBef>
            </a:pPr>
            <a:r>
              <a:rPr lang="en-US" sz="3028">
                <a:solidFill>
                  <a:srgbClr val="191919"/>
                </a:solidFill>
                <a:latin typeface="Open Sans Bold"/>
              </a:rPr>
              <a:t>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255496" y="4224613"/>
            <a:ext cx="4032504" cy="4114800"/>
          </a:xfrm>
          <a:prstGeom prst="rect">
            <a:avLst/>
          </a:prstGeom>
        </p:spPr>
      </p:pic>
      <p:grpSp>
        <p:nvGrpSpPr>
          <p:cNvPr name="Group 4" id="4"/>
          <p:cNvGrpSpPr/>
          <p:nvPr/>
        </p:nvGrpSpPr>
        <p:grpSpPr>
          <a:xfrm rot="0">
            <a:off x="5989602" y="1364881"/>
            <a:ext cx="6308796" cy="2237765"/>
            <a:chOff x="0" y="0"/>
            <a:chExt cx="8411728" cy="2983686"/>
          </a:xfrm>
        </p:grpSpPr>
        <p:sp>
          <p:nvSpPr>
            <p:cNvPr name="TextBox 5" id="5"/>
            <p:cNvSpPr txBox="true"/>
            <p:nvPr/>
          </p:nvSpPr>
          <p:spPr>
            <a:xfrm rot="0">
              <a:off x="0" y="-9525"/>
              <a:ext cx="8411728" cy="1683812"/>
            </a:xfrm>
            <a:prstGeom prst="rect">
              <a:avLst/>
            </a:prstGeom>
          </p:spPr>
          <p:txBody>
            <a:bodyPr anchor="t" rtlCol="false" tIns="0" lIns="0" bIns="0" rIns="0">
              <a:spAutoFit/>
            </a:bodyPr>
            <a:lstStyle/>
            <a:p>
              <a:pPr>
                <a:lnSpc>
                  <a:spcPts val="9915"/>
                </a:lnSpc>
              </a:pPr>
              <a:r>
                <a:rPr lang="en-US" sz="8262">
                  <a:solidFill>
                    <a:srgbClr val="191919"/>
                  </a:solidFill>
                  <a:latin typeface="Heebo Bold"/>
                </a:rPr>
                <a:t>Limitations</a:t>
              </a:r>
            </a:p>
          </p:txBody>
        </p:sp>
        <p:sp>
          <p:nvSpPr>
            <p:cNvPr name="TextBox 6" id="6"/>
            <p:cNvSpPr txBox="true"/>
            <p:nvPr/>
          </p:nvSpPr>
          <p:spPr>
            <a:xfrm rot="0">
              <a:off x="0" y="2486268"/>
              <a:ext cx="8411728" cy="497418"/>
            </a:xfrm>
            <a:prstGeom prst="rect">
              <a:avLst/>
            </a:prstGeom>
          </p:spPr>
          <p:txBody>
            <a:bodyPr anchor="t" rtlCol="false" tIns="0" lIns="0" bIns="0" rIns="0">
              <a:spAutoFit/>
            </a:bodyPr>
            <a:lstStyle/>
            <a:p>
              <a:pPr>
                <a:lnSpc>
                  <a:spcPts val="2922"/>
                </a:lnSpc>
              </a:pPr>
            </a:p>
          </p:txBody>
        </p:sp>
      </p:grpSp>
      <p:sp>
        <p:nvSpPr>
          <p:cNvPr name="TextBox 7" id="7"/>
          <p:cNvSpPr txBox="true"/>
          <p:nvPr/>
        </p:nvSpPr>
        <p:spPr>
          <a:xfrm rot="0">
            <a:off x="768551" y="3257912"/>
            <a:ext cx="13036883" cy="6914426"/>
          </a:xfrm>
          <a:prstGeom prst="rect">
            <a:avLst/>
          </a:prstGeom>
        </p:spPr>
        <p:txBody>
          <a:bodyPr anchor="t" rtlCol="false" tIns="0" lIns="0" bIns="0" rIns="0">
            <a:spAutoFit/>
          </a:bodyPr>
          <a:lstStyle/>
          <a:p>
            <a:pPr>
              <a:lnSpc>
                <a:spcPts val="4239"/>
              </a:lnSpc>
            </a:pPr>
          </a:p>
          <a:p>
            <a:pPr marL="653856" indent="-326928" lvl="1">
              <a:lnSpc>
                <a:spcPts val="4239"/>
              </a:lnSpc>
              <a:buFont typeface="Arial"/>
              <a:buChar char="•"/>
            </a:pPr>
            <a:r>
              <a:rPr lang="en-US" sz="3028">
                <a:solidFill>
                  <a:srgbClr val="191919"/>
                </a:solidFill>
                <a:latin typeface="Open Sans Bold"/>
              </a:rPr>
              <a:t>There was a mistake in the branching of the previous online shopping experience in the form; meaning people who chose ‘’no’’ as answer for ‘’did you previous make an online purchase’’ finished the form and gave an opinion of whether their online shopping experience was satisfying or not. </a:t>
            </a:r>
          </a:p>
          <a:p>
            <a:pPr>
              <a:lnSpc>
                <a:spcPts val="4239"/>
              </a:lnSpc>
            </a:pPr>
          </a:p>
          <a:p>
            <a:pPr marL="653856" indent="-326928" lvl="1">
              <a:lnSpc>
                <a:spcPts val="4239"/>
              </a:lnSpc>
              <a:buFont typeface="Arial"/>
              <a:buChar char="•"/>
            </a:pPr>
            <a:r>
              <a:rPr lang="en-US" sz="3028">
                <a:solidFill>
                  <a:srgbClr val="191919"/>
                </a:solidFill>
                <a:latin typeface="Open Sans Bold"/>
              </a:rPr>
              <a:t> Not including a perception of the product variable as we were doing the analysis we noticed that it was needed to understand certain interrelations.</a:t>
            </a:r>
          </a:p>
          <a:p>
            <a:pPr>
              <a:lnSpc>
                <a:spcPts val="4239"/>
              </a:lnSpc>
            </a:pPr>
          </a:p>
          <a:p>
            <a:pPr>
              <a:lnSpc>
                <a:spcPts val="4239"/>
              </a:lnSpc>
            </a:pPr>
          </a:p>
          <a:p>
            <a:pPr algn="ctr">
              <a:lnSpc>
                <a:spcPts val="4239"/>
              </a:lnSpc>
              <a:spcBef>
                <a:spcPct val="0"/>
              </a:spcBef>
            </a:pPr>
            <a:r>
              <a:rPr lang="en-US" sz="3028">
                <a:solidFill>
                  <a:srgbClr val="191919"/>
                </a:solidFill>
                <a:latin typeface="Open Sans Bold"/>
              </a:rPr>
              <a:t>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581394" y="3436711"/>
            <a:ext cx="3677906" cy="5309314"/>
          </a:xfrm>
          <a:prstGeom prst="rect">
            <a:avLst/>
          </a:prstGeom>
        </p:spPr>
      </p:pic>
      <p:grpSp>
        <p:nvGrpSpPr>
          <p:cNvPr name="Group 4" id="4"/>
          <p:cNvGrpSpPr/>
          <p:nvPr/>
        </p:nvGrpSpPr>
        <p:grpSpPr>
          <a:xfrm rot="0">
            <a:off x="5830672" y="1086200"/>
            <a:ext cx="6626655" cy="2350511"/>
            <a:chOff x="0" y="0"/>
            <a:chExt cx="8835541" cy="3134015"/>
          </a:xfrm>
        </p:grpSpPr>
        <p:sp>
          <p:nvSpPr>
            <p:cNvPr name="TextBox 5" id="5"/>
            <p:cNvSpPr txBox="true"/>
            <p:nvPr/>
          </p:nvSpPr>
          <p:spPr>
            <a:xfrm rot="0">
              <a:off x="0" y="-9525"/>
              <a:ext cx="8835541" cy="1768169"/>
            </a:xfrm>
            <a:prstGeom prst="rect">
              <a:avLst/>
            </a:prstGeom>
          </p:spPr>
          <p:txBody>
            <a:bodyPr anchor="t" rtlCol="false" tIns="0" lIns="0" bIns="0" rIns="0">
              <a:spAutoFit/>
            </a:bodyPr>
            <a:lstStyle/>
            <a:p>
              <a:pPr>
                <a:lnSpc>
                  <a:spcPts val="10414"/>
                </a:lnSpc>
              </a:pPr>
              <a:r>
                <a:rPr lang="en-US" sz="8678">
                  <a:solidFill>
                    <a:srgbClr val="191919"/>
                  </a:solidFill>
                  <a:latin typeface="Heebo Bold"/>
                </a:rPr>
                <a:t>Conclusion</a:t>
              </a:r>
            </a:p>
          </p:txBody>
        </p:sp>
        <p:sp>
          <p:nvSpPr>
            <p:cNvPr name="TextBox 6" id="6"/>
            <p:cNvSpPr txBox="true"/>
            <p:nvPr/>
          </p:nvSpPr>
          <p:spPr>
            <a:xfrm rot="0">
              <a:off x="0" y="2622020"/>
              <a:ext cx="8835541" cy="511995"/>
            </a:xfrm>
            <a:prstGeom prst="rect">
              <a:avLst/>
            </a:prstGeom>
          </p:spPr>
          <p:txBody>
            <a:bodyPr anchor="t" rtlCol="false" tIns="0" lIns="0" bIns="0" rIns="0">
              <a:spAutoFit/>
            </a:bodyPr>
            <a:lstStyle/>
            <a:p>
              <a:pPr>
                <a:lnSpc>
                  <a:spcPts val="3069"/>
                </a:lnSpc>
              </a:pPr>
            </a:p>
          </p:txBody>
        </p:sp>
      </p:grpSp>
      <p:sp>
        <p:nvSpPr>
          <p:cNvPr name="TextBox 7" id="7"/>
          <p:cNvSpPr txBox="true"/>
          <p:nvPr/>
        </p:nvSpPr>
        <p:spPr>
          <a:xfrm rot="0">
            <a:off x="1624874" y="2898448"/>
            <a:ext cx="11480340" cy="5847626"/>
          </a:xfrm>
          <a:prstGeom prst="rect">
            <a:avLst/>
          </a:prstGeom>
        </p:spPr>
        <p:txBody>
          <a:bodyPr anchor="t" rtlCol="false" tIns="0" lIns="0" bIns="0" rIns="0">
            <a:spAutoFit/>
          </a:bodyPr>
          <a:lstStyle/>
          <a:p>
            <a:pPr algn="ctr">
              <a:lnSpc>
                <a:spcPts val="4239"/>
              </a:lnSpc>
              <a:spcBef>
                <a:spcPct val="0"/>
              </a:spcBef>
            </a:pPr>
          </a:p>
          <a:p>
            <a:pPr algn="ctr">
              <a:lnSpc>
                <a:spcPts val="4239"/>
              </a:lnSpc>
              <a:spcBef>
                <a:spcPct val="0"/>
              </a:spcBef>
            </a:pPr>
            <a:r>
              <a:rPr lang="en-US" sz="3028">
                <a:solidFill>
                  <a:srgbClr val="191919"/>
                </a:solidFill>
                <a:latin typeface="Open Sans Bold"/>
              </a:rPr>
              <a:t>According to the research that we have conducted, we can conclude that S-commerce for traditional clothes is being adopted by Tunisian consumers little by little.</a:t>
            </a:r>
          </a:p>
          <a:p>
            <a:pPr algn="ctr">
              <a:lnSpc>
                <a:spcPts val="4239"/>
              </a:lnSpc>
              <a:spcBef>
                <a:spcPct val="0"/>
              </a:spcBef>
            </a:pPr>
          </a:p>
          <a:p>
            <a:pPr algn="ctr">
              <a:lnSpc>
                <a:spcPts val="4239"/>
              </a:lnSpc>
              <a:spcBef>
                <a:spcPct val="0"/>
              </a:spcBef>
            </a:pPr>
            <a:r>
              <a:rPr lang="en-US" sz="3028">
                <a:solidFill>
                  <a:srgbClr val="191919"/>
                </a:solidFill>
                <a:latin typeface="Open Sans Bold"/>
              </a:rPr>
              <a:t> Individuals from our sample are now aware of Social Media shopping and they are ready to opt for it as an option.</a:t>
            </a:r>
          </a:p>
          <a:p>
            <a:pPr algn="ctr">
              <a:lnSpc>
                <a:spcPts val="4239"/>
              </a:lnSpc>
              <a:spcBef>
                <a:spcPct val="0"/>
              </a:spcBef>
            </a:pPr>
          </a:p>
          <a:p>
            <a:pPr algn="ctr">
              <a:lnSpc>
                <a:spcPts val="4239"/>
              </a:lnSpc>
              <a:spcBef>
                <a:spcPct val="0"/>
              </a:spcBef>
            </a:pPr>
            <a:r>
              <a:rPr lang="en-US" sz="3028">
                <a:solidFill>
                  <a:srgbClr val="191919"/>
                </a:solidFill>
                <a:latin typeface="Open Sans Bold"/>
              </a:rPr>
              <a:t>Traditional clothing companies need to keep innovating and listening to their customers in order to provide the best experience and to stay ahead of the trends.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B3B4BC"/>
        </a:solidFill>
      </p:bgPr>
    </p:bg>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pic>
        <p:nvPicPr>
          <p:cNvPr name="Picture 4" id="4"/>
          <p:cNvPicPr>
            <a:picLocks noChangeAspect="true"/>
          </p:cNvPicPr>
          <p:nvPr/>
        </p:nvPicPr>
        <p:blipFill>
          <a:blip r:embed="rId3"/>
          <a:srcRect l="11615" t="4614" r="1035" b="0"/>
          <a:stretch>
            <a:fillRect/>
          </a:stretch>
        </p:blipFill>
        <p:spPr>
          <a:xfrm flipH="false" flipV="false" rot="0">
            <a:off x="-276292" y="0"/>
            <a:ext cx="9420292" cy="10287000"/>
          </a:xfrm>
          <a:prstGeom prst="rect">
            <a:avLst/>
          </a:prstGeom>
        </p:spPr>
      </p:pic>
      <p:sp>
        <p:nvSpPr>
          <p:cNvPr name="TextBox 5" id="5"/>
          <p:cNvSpPr txBox="true"/>
          <p:nvPr/>
        </p:nvSpPr>
        <p:spPr>
          <a:xfrm rot="0">
            <a:off x="2549367" y="4711947"/>
            <a:ext cx="6318341" cy="431553"/>
          </a:xfrm>
          <a:prstGeom prst="rect">
            <a:avLst/>
          </a:prstGeom>
        </p:spPr>
        <p:txBody>
          <a:bodyPr anchor="t" rtlCol="false" tIns="0" lIns="0" bIns="0" rIns="0">
            <a:spAutoFit/>
          </a:bodyPr>
          <a:lstStyle/>
          <a:p>
            <a:pPr>
              <a:lnSpc>
                <a:spcPts val="3360"/>
              </a:lnSpc>
            </a:pPr>
          </a:p>
        </p:txBody>
      </p:sp>
      <p:sp>
        <p:nvSpPr>
          <p:cNvPr name="TextBox 6" id="6"/>
          <p:cNvSpPr txBox="true"/>
          <p:nvPr/>
        </p:nvSpPr>
        <p:spPr>
          <a:xfrm rot="0">
            <a:off x="8764318" y="1774698"/>
            <a:ext cx="9903363" cy="4097970"/>
          </a:xfrm>
          <a:prstGeom prst="rect">
            <a:avLst/>
          </a:prstGeom>
        </p:spPr>
        <p:txBody>
          <a:bodyPr anchor="t" rtlCol="false" tIns="0" lIns="0" bIns="0" rIns="0">
            <a:spAutoFit/>
          </a:bodyPr>
          <a:lstStyle/>
          <a:p>
            <a:pPr algn="ctr">
              <a:lnSpc>
                <a:spcPts val="10902"/>
              </a:lnSpc>
            </a:pPr>
            <a:r>
              <a:rPr lang="en-US" sz="7787">
                <a:solidFill>
                  <a:srgbClr val="000000"/>
                </a:solidFill>
                <a:latin typeface="Open Sans Extra Bold"/>
              </a:rPr>
              <a:t>Thank you for </a:t>
            </a:r>
          </a:p>
          <a:p>
            <a:pPr algn="ctr">
              <a:lnSpc>
                <a:spcPts val="10902"/>
              </a:lnSpc>
            </a:pPr>
            <a:r>
              <a:rPr lang="en-US" sz="7787">
                <a:solidFill>
                  <a:srgbClr val="000000"/>
                </a:solidFill>
                <a:latin typeface="Open Sans Extra Bold"/>
              </a:rPr>
              <a:t>your attention !</a:t>
            </a:r>
          </a:p>
          <a:p>
            <a:pPr algn="ctr">
              <a:lnSpc>
                <a:spcPts val="10902"/>
              </a:lnSpc>
            </a:pPr>
          </a:p>
        </p:txBody>
      </p:sp>
      <p:sp>
        <p:nvSpPr>
          <p:cNvPr name="TextBox 7" id="7"/>
          <p:cNvSpPr txBox="true"/>
          <p:nvPr/>
        </p:nvSpPr>
        <p:spPr>
          <a:xfrm rot="0">
            <a:off x="11791036" y="5086350"/>
            <a:ext cx="3090565" cy="3714026"/>
          </a:xfrm>
          <a:prstGeom prst="rect">
            <a:avLst/>
          </a:prstGeom>
        </p:spPr>
        <p:txBody>
          <a:bodyPr anchor="t" rtlCol="false" tIns="0" lIns="0" bIns="0" rIns="0">
            <a:spAutoFit/>
          </a:bodyPr>
          <a:lstStyle/>
          <a:p>
            <a:pPr algn="ctr">
              <a:lnSpc>
                <a:spcPts val="4239"/>
              </a:lnSpc>
              <a:spcBef>
                <a:spcPct val="0"/>
              </a:spcBef>
            </a:pPr>
            <a:r>
              <a:rPr lang="en-US" sz="3028">
                <a:solidFill>
                  <a:srgbClr val="000000"/>
                </a:solidFill>
                <a:latin typeface="Open Sans Bold"/>
              </a:rPr>
              <a:t>Presented by:</a:t>
            </a:r>
          </a:p>
          <a:p>
            <a:pPr algn="ctr">
              <a:lnSpc>
                <a:spcPts val="4239"/>
              </a:lnSpc>
              <a:spcBef>
                <a:spcPct val="0"/>
              </a:spcBef>
            </a:pPr>
            <a:r>
              <a:rPr lang="en-US" sz="3028">
                <a:solidFill>
                  <a:srgbClr val="000000"/>
                </a:solidFill>
                <a:latin typeface="Open Sans Bold"/>
              </a:rPr>
              <a:t>Hadil Mhedhbi</a:t>
            </a:r>
          </a:p>
          <a:p>
            <a:pPr algn="ctr">
              <a:lnSpc>
                <a:spcPts val="4239"/>
              </a:lnSpc>
              <a:spcBef>
                <a:spcPct val="0"/>
              </a:spcBef>
            </a:pPr>
            <a:r>
              <a:rPr lang="en-US" sz="3028">
                <a:solidFill>
                  <a:srgbClr val="000000"/>
                </a:solidFill>
                <a:latin typeface="Open Sans Bold"/>
              </a:rPr>
              <a:t>Leena Zouaoui</a:t>
            </a:r>
          </a:p>
          <a:p>
            <a:pPr algn="ctr">
              <a:lnSpc>
                <a:spcPts val="4239"/>
              </a:lnSpc>
              <a:spcBef>
                <a:spcPct val="0"/>
              </a:spcBef>
            </a:pPr>
            <a:r>
              <a:rPr lang="en-US" sz="3028">
                <a:solidFill>
                  <a:srgbClr val="000000"/>
                </a:solidFill>
                <a:latin typeface="Open Sans Bold"/>
              </a:rPr>
              <a:t>Ghaufrane Zaidi</a:t>
            </a:r>
          </a:p>
          <a:p>
            <a:pPr algn="ctr">
              <a:lnSpc>
                <a:spcPts val="4239"/>
              </a:lnSpc>
              <a:spcBef>
                <a:spcPct val="0"/>
              </a:spcBef>
            </a:pPr>
            <a:r>
              <a:rPr lang="en-US" sz="3028">
                <a:solidFill>
                  <a:srgbClr val="000000"/>
                </a:solidFill>
                <a:latin typeface="Open Sans Bold"/>
              </a:rPr>
              <a:t>Khalil Boughzou</a:t>
            </a:r>
          </a:p>
          <a:p>
            <a:pPr algn="ctr">
              <a:lnSpc>
                <a:spcPts val="4239"/>
              </a:lnSpc>
              <a:spcBef>
                <a:spcPct val="0"/>
              </a:spcBef>
            </a:pPr>
            <a:r>
              <a:rPr lang="en-US" sz="3028">
                <a:solidFill>
                  <a:srgbClr val="000000"/>
                </a:solidFill>
                <a:latin typeface="Open Sans Bold"/>
              </a:rPr>
              <a:t>Naoures Juoini </a:t>
            </a:r>
          </a:p>
          <a:p>
            <a:pPr algn="ctr">
              <a:lnSpc>
                <a:spcPts val="4239"/>
              </a:lnSpc>
              <a:spcBef>
                <a:spcPct val="0"/>
              </a:spcBef>
            </a:pPr>
            <a:r>
              <a:rPr lang="en-US" sz="3028">
                <a:solidFill>
                  <a:srgbClr val="000000"/>
                </a:solidFill>
                <a:latin typeface="Open Sans Bold"/>
              </a:rPr>
              <a:t>Isra Zitouni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sp>
        <p:nvSpPr>
          <p:cNvPr name="AutoShape 2" id="2"/>
          <p:cNvSpPr/>
          <p:nvPr/>
        </p:nvSpPr>
        <p:spPr>
          <a:xfrm rot="0">
            <a:off x="6208949" y="0"/>
            <a:ext cx="12079051"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grpSp>
        <p:nvGrpSpPr>
          <p:cNvPr name="Group 4" id="4"/>
          <p:cNvGrpSpPr/>
          <p:nvPr/>
        </p:nvGrpSpPr>
        <p:grpSpPr>
          <a:xfrm rot="0">
            <a:off x="6571726" y="1729077"/>
            <a:ext cx="5966052" cy="2116192"/>
            <a:chOff x="0" y="0"/>
            <a:chExt cx="7954737" cy="2821589"/>
          </a:xfrm>
        </p:grpSpPr>
        <p:sp>
          <p:nvSpPr>
            <p:cNvPr name="TextBox 5" id="5"/>
            <p:cNvSpPr txBox="true"/>
            <p:nvPr/>
          </p:nvSpPr>
          <p:spPr>
            <a:xfrm rot="0">
              <a:off x="0" y="0"/>
              <a:ext cx="7954737" cy="1583327"/>
            </a:xfrm>
            <a:prstGeom prst="rect">
              <a:avLst/>
            </a:prstGeom>
          </p:spPr>
          <p:txBody>
            <a:bodyPr anchor="t" rtlCol="false" tIns="0" lIns="0" bIns="0" rIns="0">
              <a:spAutoFit/>
            </a:bodyPr>
            <a:lstStyle/>
            <a:p>
              <a:pPr>
                <a:lnSpc>
                  <a:spcPts val="9376"/>
                </a:lnSpc>
              </a:pPr>
              <a:r>
                <a:rPr lang="en-US" sz="7813">
                  <a:solidFill>
                    <a:srgbClr val="191919"/>
                  </a:solidFill>
                  <a:latin typeface="Heebo Bold"/>
                </a:rPr>
                <a:t>Introduction</a:t>
              </a:r>
            </a:p>
          </p:txBody>
        </p:sp>
        <p:sp>
          <p:nvSpPr>
            <p:cNvPr name="TextBox 6" id="6"/>
            <p:cNvSpPr txBox="true"/>
            <p:nvPr/>
          </p:nvSpPr>
          <p:spPr>
            <a:xfrm rot="0">
              <a:off x="0" y="2359685"/>
              <a:ext cx="7954737" cy="461904"/>
            </a:xfrm>
            <a:prstGeom prst="rect">
              <a:avLst/>
            </a:prstGeom>
          </p:spPr>
          <p:txBody>
            <a:bodyPr anchor="t" rtlCol="false" tIns="0" lIns="0" bIns="0" rIns="0">
              <a:spAutoFit/>
            </a:bodyPr>
            <a:lstStyle/>
            <a:p>
              <a:pPr>
                <a:lnSpc>
                  <a:spcPts val="2763"/>
                </a:lnSpc>
              </a:pPr>
            </a:p>
          </p:txBody>
        </p:sp>
      </p:grpSp>
      <p:sp>
        <p:nvSpPr>
          <p:cNvPr name="TextBox 7" id="7"/>
          <p:cNvSpPr txBox="true"/>
          <p:nvPr/>
        </p:nvSpPr>
        <p:spPr>
          <a:xfrm rot="0">
            <a:off x="2244386" y="3559285"/>
            <a:ext cx="13163950" cy="3413379"/>
          </a:xfrm>
          <a:prstGeom prst="rect">
            <a:avLst/>
          </a:prstGeom>
        </p:spPr>
        <p:txBody>
          <a:bodyPr anchor="t" rtlCol="false" tIns="0" lIns="0" bIns="0" rIns="0">
            <a:spAutoFit/>
          </a:bodyPr>
          <a:lstStyle/>
          <a:p>
            <a:pPr algn="ctr">
              <a:lnSpc>
                <a:spcPts val="4535"/>
              </a:lnSpc>
            </a:pPr>
            <a:r>
              <a:rPr lang="en-US" sz="3239">
                <a:solidFill>
                  <a:srgbClr val="191919"/>
                </a:solidFill>
                <a:latin typeface="Open Sans Bold"/>
              </a:rPr>
              <a:t>As people are getting more comfortable with social media networks and as it is becoming a major way to generate leads for companies, this marketing research project comes to clarify our client's ambiguities towards consumers' behavior and intentions if they opt for social media as a channel to sell the Tunisian "Dengri".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grpSp>
        <p:nvGrpSpPr>
          <p:cNvPr name="Group 3" id="3"/>
          <p:cNvGrpSpPr>
            <a:grpSpLocks noChangeAspect="true"/>
          </p:cNvGrpSpPr>
          <p:nvPr/>
        </p:nvGrpSpPr>
        <p:grpSpPr>
          <a:xfrm rot="0">
            <a:off x="1756284" y="2722147"/>
            <a:ext cx="6898016" cy="6898016"/>
            <a:chOff x="0" y="0"/>
            <a:chExt cx="6355080" cy="6355080"/>
          </a:xfrm>
        </p:grpSpPr>
        <p:sp>
          <p:nvSpPr>
            <p:cNvPr name="Freeform 4" id="4"/>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C5085"/>
            </a:solidFill>
          </p:spPr>
        </p:sp>
      </p:grpSp>
      <p:sp>
        <p:nvSpPr>
          <p:cNvPr name="TextBox 5" id="5"/>
          <p:cNvSpPr txBox="true"/>
          <p:nvPr/>
        </p:nvSpPr>
        <p:spPr>
          <a:xfrm rot="0">
            <a:off x="3619727" y="1030478"/>
            <a:ext cx="3171131" cy="1002666"/>
          </a:xfrm>
          <a:prstGeom prst="rect">
            <a:avLst/>
          </a:prstGeom>
        </p:spPr>
        <p:txBody>
          <a:bodyPr anchor="t" rtlCol="false" tIns="0" lIns="0" bIns="0" rIns="0">
            <a:spAutoFit/>
          </a:bodyPr>
          <a:lstStyle/>
          <a:p>
            <a:pPr algn="ctr">
              <a:lnSpc>
                <a:spcPts val="8259"/>
              </a:lnSpc>
            </a:pPr>
            <a:r>
              <a:rPr lang="en-US" sz="5899">
                <a:solidFill>
                  <a:srgbClr val="000000"/>
                </a:solidFill>
                <a:latin typeface="Open Sans Bold"/>
              </a:rPr>
              <a:t>Industry</a:t>
            </a:r>
          </a:p>
        </p:txBody>
      </p:sp>
      <p:sp>
        <p:nvSpPr>
          <p:cNvPr name="TextBox 6" id="6"/>
          <p:cNvSpPr txBox="true"/>
          <p:nvPr/>
        </p:nvSpPr>
        <p:spPr>
          <a:xfrm rot="0">
            <a:off x="11469212" y="1011428"/>
            <a:ext cx="2901702" cy="1005205"/>
          </a:xfrm>
          <a:prstGeom prst="rect">
            <a:avLst/>
          </a:prstGeom>
        </p:spPr>
        <p:txBody>
          <a:bodyPr anchor="t" rtlCol="false" tIns="0" lIns="0" bIns="0" rIns="0">
            <a:spAutoFit/>
          </a:bodyPr>
          <a:lstStyle/>
          <a:p>
            <a:pPr algn="ctr">
              <a:lnSpc>
                <a:spcPts val="8119"/>
              </a:lnSpc>
            </a:pPr>
            <a:r>
              <a:rPr lang="en-US" sz="5799">
                <a:solidFill>
                  <a:srgbClr val="000000"/>
                </a:solidFill>
                <a:latin typeface="Open Sans Bold"/>
              </a:rPr>
              <a:t>Product</a:t>
            </a:r>
          </a:p>
        </p:txBody>
      </p:sp>
      <p:grpSp>
        <p:nvGrpSpPr>
          <p:cNvPr name="Group 7" id="7"/>
          <p:cNvGrpSpPr>
            <a:grpSpLocks noChangeAspect="true"/>
          </p:cNvGrpSpPr>
          <p:nvPr/>
        </p:nvGrpSpPr>
        <p:grpSpPr>
          <a:xfrm rot="0">
            <a:off x="9471055" y="2722147"/>
            <a:ext cx="6898016" cy="6898016"/>
            <a:chOff x="0" y="0"/>
            <a:chExt cx="6355080" cy="6355080"/>
          </a:xfrm>
        </p:grpSpPr>
        <p:sp>
          <p:nvSpPr>
            <p:cNvPr name="Freeform 8" id="8"/>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C5085"/>
            </a:solidFill>
          </p:spPr>
        </p:sp>
      </p:grpSp>
      <p:sp>
        <p:nvSpPr>
          <p:cNvPr name="TextBox 9" id="9"/>
          <p:cNvSpPr txBox="true"/>
          <p:nvPr/>
        </p:nvSpPr>
        <p:spPr>
          <a:xfrm rot="0">
            <a:off x="10278349" y="3819115"/>
            <a:ext cx="5283427" cy="4573270"/>
          </a:xfrm>
          <a:prstGeom prst="rect">
            <a:avLst/>
          </a:prstGeom>
        </p:spPr>
        <p:txBody>
          <a:bodyPr anchor="t" rtlCol="false" tIns="0" lIns="0" bIns="0" rIns="0">
            <a:spAutoFit/>
          </a:bodyPr>
          <a:lstStyle/>
          <a:p>
            <a:pPr algn="ctr">
              <a:lnSpc>
                <a:spcPts val="5180"/>
              </a:lnSpc>
            </a:pPr>
            <a:r>
              <a:rPr lang="en-US" sz="3700">
                <a:solidFill>
                  <a:srgbClr val="191919"/>
                </a:solidFill>
                <a:latin typeface="Open Sans Bold"/>
              </a:rPr>
              <a:t>A Modern Tunisian traditional clothing: "Dengri" having a price between 100 and 400 TND and to be sold on social media channels.</a:t>
            </a:r>
          </a:p>
        </p:txBody>
      </p:sp>
      <p:sp>
        <p:nvSpPr>
          <p:cNvPr name="TextBox 10" id="10"/>
          <p:cNvSpPr txBox="true"/>
          <p:nvPr/>
        </p:nvSpPr>
        <p:spPr>
          <a:xfrm rot="0">
            <a:off x="2534633" y="4485854"/>
            <a:ext cx="5341320" cy="3916067"/>
          </a:xfrm>
          <a:prstGeom prst="rect">
            <a:avLst/>
          </a:prstGeom>
        </p:spPr>
        <p:txBody>
          <a:bodyPr anchor="t" rtlCol="false" tIns="0" lIns="0" bIns="0" rIns="0">
            <a:spAutoFit/>
          </a:bodyPr>
          <a:lstStyle/>
          <a:p>
            <a:pPr algn="ctr">
              <a:lnSpc>
                <a:spcPts val="5178"/>
              </a:lnSpc>
            </a:pPr>
            <a:r>
              <a:rPr lang="en-US" sz="3699">
                <a:solidFill>
                  <a:srgbClr val="191919"/>
                </a:solidFill>
                <a:latin typeface="Open Sans Bold"/>
              </a:rPr>
              <a:t>Textile and clothing:</a:t>
            </a:r>
          </a:p>
          <a:p>
            <a:pPr algn="ctr">
              <a:lnSpc>
                <a:spcPts val="5178"/>
              </a:lnSpc>
            </a:pPr>
            <a:r>
              <a:rPr lang="en-US" sz="3699">
                <a:solidFill>
                  <a:srgbClr val="191919"/>
                </a:solidFill>
                <a:latin typeface="Open Sans Bold"/>
              </a:rPr>
              <a:t> The first industry in terms of employment and number of enterprises.  </a:t>
            </a:r>
          </a:p>
          <a:p>
            <a:pPr algn="ctr">
              <a:lnSpc>
                <a:spcPts val="517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sp>
        <p:nvSpPr>
          <p:cNvPr name="AutoShape 2" id="2"/>
          <p:cNvSpPr/>
          <p:nvPr/>
        </p:nvSpPr>
        <p:spPr>
          <a:xfrm rot="0">
            <a:off x="6208949" y="0"/>
            <a:ext cx="12079051"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grpSp>
        <p:nvGrpSpPr>
          <p:cNvPr name="Group 4" id="4"/>
          <p:cNvGrpSpPr/>
          <p:nvPr/>
        </p:nvGrpSpPr>
        <p:grpSpPr>
          <a:xfrm rot="0">
            <a:off x="3294778" y="929276"/>
            <a:ext cx="11564874" cy="4642849"/>
            <a:chOff x="0" y="0"/>
            <a:chExt cx="15419833" cy="6190466"/>
          </a:xfrm>
        </p:grpSpPr>
        <p:sp>
          <p:nvSpPr>
            <p:cNvPr name="TextBox 5" id="5"/>
            <p:cNvSpPr txBox="true"/>
            <p:nvPr/>
          </p:nvSpPr>
          <p:spPr>
            <a:xfrm rot="0">
              <a:off x="0" y="0"/>
              <a:ext cx="15419833" cy="4913222"/>
            </a:xfrm>
            <a:prstGeom prst="rect">
              <a:avLst/>
            </a:prstGeom>
          </p:spPr>
          <p:txBody>
            <a:bodyPr anchor="t" rtlCol="false" tIns="0" lIns="0" bIns="0" rIns="0">
              <a:spAutoFit/>
            </a:bodyPr>
            <a:lstStyle/>
            <a:p>
              <a:pPr algn="ctr">
                <a:lnSpc>
                  <a:spcPts val="9671"/>
                </a:lnSpc>
              </a:pPr>
              <a:r>
                <a:rPr lang="en-US" sz="8059">
                  <a:solidFill>
                    <a:srgbClr val="191919"/>
                  </a:solidFill>
                  <a:latin typeface="Heebo Bold"/>
                </a:rPr>
                <a:t>Marketing Research Problem  </a:t>
              </a:r>
            </a:p>
            <a:p>
              <a:pPr algn="ctr">
                <a:lnSpc>
                  <a:spcPts val="9671"/>
                </a:lnSpc>
              </a:pPr>
            </a:p>
          </p:txBody>
        </p:sp>
        <p:sp>
          <p:nvSpPr>
            <p:cNvPr name="TextBox 6" id="6"/>
            <p:cNvSpPr txBox="true"/>
            <p:nvPr/>
          </p:nvSpPr>
          <p:spPr>
            <a:xfrm rot="0">
              <a:off x="0" y="5714321"/>
              <a:ext cx="15419833" cy="476145"/>
            </a:xfrm>
            <a:prstGeom prst="rect">
              <a:avLst/>
            </a:prstGeom>
          </p:spPr>
          <p:txBody>
            <a:bodyPr anchor="t" rtlCol="false" tIns="0" lIns="0" bIns="0" rIns="0">
              <a:spAutoFit/>
            </a:bodyPr>
            <a:lstStyle/>
            <a:p>
              <a:pPr>
                <a:lnSpc>
                  <a:spcPts val="2850"/>
                </a:lnSpc>
              </a:pPr>
            </a:p>
          </p:txBody>
        </p:sp>
      </p:grpSp>
      <p:sp>
        <p:nvSpPr>
          <p:cNvPr name="TextBox 7" id="7"/>
          <p:cNvSpPr txBox="true"/>
          <p:nvPr/>
        </p:nvSpPr>
        <p:spPr>
          <a:xfrm rot="0">
            <a:off x="2415920" y="4840823"/>
            <a:ext cx="13456159" cy="2842133"/>
          </a:xfrm>
          <a:prstGeom prst="rect">
            <a:avLst/>
          </a:prstGeom>
        </p:spPr>
        <p:txBody>
          <a:bodyPr anchor="t" rtlCol="false" tIns="0" lIns="0" bIns="0" rIns="0">
            <a:spAutoFit/>
          </a:bodyPr>
          <a:lstStyle/>
          <a:p>
            <a:pPr>
              <a:lnSpc>
                <a:spcPts val="4521"/>
              </a:lnSpc>
            </a:pPr>
            <a:r>
              <a:rPr lang="en-US" sz="3229">
                <a:solidFill>
                  <a:srgbClr val="191919"/>
                </a:solidFill>
                <a:latin typeface="Open Sans Bold"/>
              </a:rPr>
              <a:t>To examine the reliability of s-commerce through studying the behavior of consumers behavior, purchase intentions and motives of switching from shopping in stores to shopping on social media.</a:t>
            </a:r>
          </a:p>
          <a:p>
            <a:pPr algn="ctr">
              <a:lnSpc>
                <a:spcPts val="452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sp>
        <p:nvSpPr>
          <p:cNvPr name="AutoShape 2" id="2"/>
          <p:cNvSpPr/>
          <p:nvPr/>
        </p:nvSpPr>
        <p:spPr>
          <a:xfrm rot="0">
            <a:off x="6208949" y="0"/>
            <a:ext cx="12079051"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grpSp>
        <p:nvGrpSpPr>
          <p:cNvPr name="Group 4" id="4"/>
          <p:cNvGrpSpPr/>
          <p:nvPr/>
        </p:nvGrpSpPr>
        <p:grpSpPr>
          <a:xfrm rot="0">
            <a:off x="3294778" y="1013080"/>
            <a:ext cx="11564874" cy="3414544"/>
            <a:chOff x="0" y="0"/>
            <a:chExt cx="15419833" cy="4552725"/>
          </a:xfrm>
        </p:grpSpPr>
        <p:sp>
          <p:nvSpPr>
            <p:cNvPr name="TextBox 5" id="5"/>
            <p:cNvSpPr txBox="true"/>
            <p:nvPr/>
          </p:nvSpPr>
          <p:spPr>
            <a:xfrm rot="0">
              <a:off x="0" y="0"/>
              <a:ext cx="15419833" cy="3275481"/>
            </a:xfrm>
            <a:prstGeom prst="rect">
              <a:avLst/>
            </a:prstGeom>
          </p:spPr>
          <p:txBody>
            <a:bodyPr anchor="t" rtlCol="false" tIns="0" lIns="0" bIns="0" rIns="0">
              <a:spAutoFit/>
            </a:bodyPr>
            <a:lstStyle/>
            <a:p>
              <a:pPr algn="ctr">
                <a:lnSpc>
                  <a:spcPts val="9671"/>
                </a:lnSpc>
              </a:pPr>
              <a:r>
                <a:rPr lang="en-US" sz="8059">
                  <a:solidFill>
                    <a:srgbClr val="191919"/>
                  </a:solidFill>
                  <a:latin typeface="Heebo Bold"/>
                </a:rPr>
                <a:t> Objectives </a:t>
              </a:r>
            </a:p>
            <a:p>
              <a:pPr algn="ctr">
                <a:lnSpc>
                  <a:spcPts val="9671"/>
                </a:lnSpc>
              </a:pPr>
            </a:p>
          </p:txBody>
        </p:sp>
        <p:sp>
          <p:nvSpPr>
            <p:cNvPr name="TextBox 6" id="6"/>
            <p:cNvSpPr txBox="true"/>
            <p:nvPr/>
          </p:nvSpPr>
          <p:spPr>
            <a:xfrm rot="0">
              <a:off x="0" y="4076580"/>
              <a:ext cx="15419833" cy="476145"/>
            </a:xfrm>
            <a:prstGeom prst="rect">
              <a:avLst/>
            </a:prstGeom>
          </p:spPr>
          <p:txBody>
            <a:bodyPr anchor="t" rtlCol="false" tIns="0" lIns="0" bIns="0" rIns="0">
              <a:spAutoFit/>
            </a:bodyPr>
            <a:lstStyle/>
            <a:p>
              <a:pPr>
                <a:lnSpc>
                  <a:spcPts val="2850"/>
                </a:lnSpc>
              </a:pPr>
            </a:p>
          </p:txBody>
        </p:sp>
      </p:grpSp>
      <p:sp>
        <p:nvSpPr>
          <p:cNvPr name="TextBox 7" id="7"/>
          <p:cNvSpPr txBox="true"/>
          <p:nvPr/>
        </p:nvSpPr>
        <p:spPr>
          <a:xfrm rot="0">
            <a:off x="2584011" y="3341085"/>
            <a:ext cx="14912942" cy="4780788"/>
          </a:xfrm>
          <a:prstGeom prst="rect">
            <a:avLst/>
          </a:prstGeom>
        </p:spPr>
        <p:txBody>
          <a:bodyPr anchor="t" rtlCol="false" tIns="0" lIns="0" bIns="0" rIns="0">
            <a:spAutoFit/>
          </a:bodyPr>
          <a:lstStyle/>
          <a:p>
            <a:pPr>
              <a:lnSpc>
                <a:spcPts val="4241"/>
              </a:lnSpc>
            </a:pPr>
            <a:r>
              <a:rPr lang="en-US" sz="3029">
                <a:solidFill>
                  <a:srgbClr val="191919"/>
                </a:solidFill>
                <a:latin typeface="Open Sans Bold"/>
              </a:rPr>
              <a:t>1)     Study the change in the respondent's behavior.</a:t>
            </a:r>
          </a:p>
          <a:p>
            <a:pPr>
              <a:lnSpc>
                <a:spcPts val="4241"/>
              </a:lnSpc>
            </a:pPr>
          </a:p>
          <a:p>
            <a:pPr>
              <a:lnSpc>
                <a:spcPts val="4241"/>
              </a:lnSpc>
            </a:pPr>
            <a:r>
              <a:rPr lang="en-US" sz="3029">
                <a:solidFill>
                  <a:srgbClr val="191919"/>
                </a:solidFill>
                <a:latin typeface="Arimo Bold"/>
              </a:rPr>
              <a:t>2)     Examine the reliability of social media as a channel.</a:t>
            </a:r>
          </a:p>
          <a:p>
            <a:pPr>
              <a:lnSpc>
                <a:spcPts val="4241"/>
              </a:lnSpc>
            </a:pPr>
          </a:p>
          <a:p>
            <a:pPr>
              <a:lnSpc>
                <a:spcPts val="4241"/>
              </a:lnSpc>
            </a:pPr>
            <a:r>
              <a:rPr lang="en-US" sz="3029">
                <a:solidFill>
                  <a:srgbClr val="191919"/>
                </a:solidFill>
                <a:latin typeface="Arimo Bold"/>
              </a:rPr>
              <a:t>3)     Identify the motives of switching to s-commerce.</a:t>
            </a:r>
          </a:p>
          <a:p>
            <a:pPr>
              <a:lnSpc>
                <a:spcPts val="4241"/>
              </a:lnSpc>
            </a:pPr>
          </a:p>
          <a:p>
            <a:pPr>
              <a:lnSpc>
                <a:spcPts val="4241"/>
              </a:lnSpc>
            </a:pPr>
            <a:r>
              <a:rPr lang="en-US" sz="3029">
                <a:solidFill>
                  <a:srgbClr val="191919"/>
                </a:solidFill>
                <a:latin typeface="Arimo Bold"/>
              </a:rPr>
              <a:t>4)     Identify the most effective social media network channel.</a:t>
            </a:r>
          </a:p>
          <a:p>
            <a:pPr>
              <a:lnSpc>
                <a:spcPts val="4241"/>
              </a:lnSpc>
            </a:pPr>
          </a:p>
          <a:p>
            <a:pPr algn="ctr">
              <a:lnSpc>
                <a:spcPts val="424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sp>
        <p:nvSpPr>
          <p:cNvPr name="AutoShape 2" id="2"/>
          <p:cNvSpPr/>
          <p:nvPr/>
        </p:nvSpPr>
        <p:spPr>
          <a:xfrm rot="0">
            <a:off x="6208949" y="0"/>
            <a:ext cx="12079051"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grpSp>
        <p:nvGrpSpPr>
          <p:cNvPr name="Group 4" id="4"/>
          <p:cNvGrpSpPr/>
          <p:nvPr/>
        </p:nvGrpSpPr>
        <p:grpSpPr>
          <a:xfrm rot="0">
            <a:off x="2887765" y="1279490"/>
            <a:ext cx="13769969" cy="2464259"/>
            <a:chOff x="0" y="0"/>
            <a:chExt cx="18359959" cy="3285679"/>
          </a:xfrm>
        </p:grpSpPr>
        <p:sp>
          <p:nvSpPr>
            <p:cNvPr name="TextBox 5" id="5"/>
            <p:cNvSpPr txBox="true"/>
            <p:nvPr/>
          </p:nvSpPr>
          <p:spPr>
            <a:xfrm rot="0">
              <a:off x="0" y="0"/>
              <a:ext cx="18359959" cy="1843749"/>
            </a:xfrm>
            <a:prstGeom prst="rect">
              <a:avLst/>
            </a:prstGeom>
          </p:spPr>
          <p:txBody>
            <a:bodyPr anchor="t" rtlCol="false" tIns="0" lIns="0" bIns="0" rIns="0">
              <a:spAutoFit/>
            </a:bodyPr>
            <a:lstStyle/>
            <a:p>
              <a:pPr>
                <a:lnSpc>
                  <a:spcPts val="10918"/>
                </a:lnSpc>
              </a:pPr>
              <a:r>
                <a:rPr lang="en-US" sz="9098">
                  <a:solidFill>
                    <a:srgbClr val="191919"/>
                  </a:solidFill>
                  <a:latin typeface="Heebo Bold"/>
                </a:rPr>
                <a:t>Approach to the problem</a:t>
              </a:r>
            </a:p>
          </p:txBody>
        </p:sp>
        <p:sp>
          <p:nvSpPr>
            <p:cNvPr name="TextBox 6" id="6"/>
            <p:cNvSpPr txBox="true"/>
            <p:nvPr/>
          </p:nvSpPr>
          <p:spPr>
            <a:xfrm rot="0">
              <a:off x="0" y="2739843"/>
              <a:ext cx="18359959" cy="545836"/>
            </a:xfrm>
            <a:prstGeom prst="rect">
              <a:avLst/>
            </a:prstGeom>
          </p:spPr>
          <p:txBody>
            <a:bodyPr anchor="t" rtlCol="false" tIns="0" lIns="0" bIns="0" rIns="0">
              <a:spAutoFit/>
            </a:bodyPr>
            <a:lstStyle/>
            <a:p>
              <a:pPr>
                <a:lnSpc>
                  <a:spcPts val="3218"/>
                </a:lnSpc>
              </a:pPr>
            </a:p>
          </p:txBody>
        </p:sp>
      </p:grpSp>
      <p:sp>
        <p:nvSpPr>
          <p:cNvPr name="TextBox 7" id="7"/>
          <p:cNvSpPr txBox="true"/>
          <p:nvPr/>
        </p:nvSpPr>
        <p:spPr>
          <a:xfrm rot="0">
            <a:off x="1263862" y="3410712"/>
            <a:ext cx="9890173" cy="5847588"/>
          </a:xfrm>
          <a:prstGeom prst="rect">
            <a:avLst/>
          </a:prstGeom>
        </p:spPr>
        <p:txBody>
          <a:bodyPr anchor="t" rtlCol="false" tIns="0" lIns="0" bIns="0" rIns="0">
            <a:spAutoFit/>
          </a:bodyPr>
          <a:lstStyle/>
          <a:p>
            <a:pPr marL="654177" indent="-327088" lvl="1">
              <a:lnSpc>
                <a:spcPts val="4241"/>
              </a:lnSpc>
              <a:buFont typeface="Arial"/>
              <a:buChar char="•"/>
            </a:pPr>
            <a:r>
              <a:rPr lang="en-US" sz="3029">
                <a:solidFill>
                  <a:srgbClr val="191919"/>
                </a:solidFill>
                <a:latin typeface="Open Sans Bold"/>
              </a:rPr>
              <a:t>Problem audit (asked 3 traditional clothing sellers)</a:t>
            </a:r>
          </a:p>
          <a:p>
            <a:pPr>
              <a:lnSpc>
                <a:spcPts val="4241"/>
              </a:lnSpc>
            </a:pPr>
          </a:p>
          <a:p>
            <a:pPr marL="654177" indent="-327088" lvl="1">
              <a:lnSpc>
                <a:spcPts val="4241"/>
              </a:lnSpc>
              <a:buFont typeface="Arial"/>
              <a:buChar char="•"/>
            </a:pPr>
            <a:r>
              <a:rPr lang="en-US" sz="3029">
                <a:solidFill>
                  <a:srgbClr val="191919"/>
                </a:solidFill>
                <a:latin typeface="Open Sans Bold"/>
              </a:rPr>
              <a:t>Focus group (on a sample of 4 individuals)</a:t>
            </a:r>
          </a:p>
          <a:p>
            <a:pPr>
              <a:lnSpc>
                <a:spcPts val="4241"/>
              </a:lnSpc>
            </a:pPr>
          </a:p>
          <a:p>
            <a:pPr marL="654177" indent="-327088" lvl="1">
              <a:lnSpc>
                <a:spcPts val="4241"/>
              </a:lnSpc>
              <a:buFont typeface="Arial"/>
              <a:buChar char="•"/>
            </a:pPr>
            <a:r>
              <a:rPr lang="en-US" sz="3029">
                <a:solidFill>
                  <a:srgbClr val="191919"/>
                </a:solidFill>
                <a:latin typeface="Open Sans Bold"/>
              </a:rPr>
              <a:t>Gathered and analyzed secondary data on the different aspects of the problem.</a:t>
            </a:r>
          </a:p>
          <a:p>
            <a:pPr>
              <a:lnSpc>
                <a:spcPts val="4241"/>
              </a:lnSpc>
            </a:pPr>
          </a:p>
          <a:p>
            <a:pPr marL="654177" indent="-327088" lvl="1">
              <a:lnSpc>
                <a:spcPts val="4241"/>
              </a:lnSpc>
              <a:buFont typeface="Arial"/>
              <a:buChar char="•"/>
            </a:pPr>
            <a:r>
              <a:rPr lang="en-US" sz="3029">
                <a:solidFill>
                  <a:srgbClr val="191919"/>
                </a:solidFill>
                <a:latin typeface="Open Sans Bold"/>
              </a:rPr>
              <a:t>developed research questions and hypotheses to be tested.</a:t>
            </a:r>
          </a:p>
          <a:p>
            <a:pPr>
              <a:lnSpc>
                <a:spcPts val="4241"/>
              </a:lnSpc>
            </a:pPr>
          </a:p>
        </p:txBody>
      </p:sp>
      <p:sp>
        <p:nvSpPr>
          <p:cNvPr name="TextBox 8" id="8"/>
          <p:cNvSpPr txBox="true"/>
          <p:nvPr/>
        </p:nvSpPr>
        <p:spPr>
          <a:xfrm rot="0">
            <a:off x="11398680" y="2682174"/>
            <a:ext cx="1197169" cy="4857753"/>
          </a:xfrm>
          <a:prstGeom prst="rect">
            <a:avLst/>
          </a:prstGeom>
        </p:spPr>
        <p:txBody>
          <a:bodyPr anchor="t" rtlCol="false" tIns="0" lIns="0" bIns="0" rIns="0">
            <a:spAutoFit/>
          </a:bodyPr>
          <a:lstStyle/>
          <a:p>
            <a:pPr algn="ctr">
              <a:lnSpc>
                <a:spcPts val="38380"/>
              </a:lnSpc>
              <a:spcBef>
                <a:spcPct val="0"/>
              </a:spcBef>
            </a:pPr>
            <a:r>
              <a:rPr lang="en-US" sz="31983">
                <a:solidFill>
                  <a:srgbClr val="191919"/>
                </a:solidFill>
                <a:latin typeface="Open Sans"/>
              </a:rPr>
              <a:t>}</a:t>
            </a:r>
          </a:p>
        </p:txBody>
      </p:sp>
      <p:sp>
        <p:nvSpPr>
          <p:cNvPr name="TextBox 9" id="9"/>
          <p:cNvSpPr txBox="true"/>
          <p:nvPr/>
        </p:nvSpPr>
        <p:spPr>
          <a:xfrm rot="0">
            <a:off x="13286997" y="4825809"/>
            <a:ext cx="4308484" cy="1152525"/>
          </a:xfrm>
          <a:prstGeom prst="rect">
            <a:avLst/>
          </a:prstGeom>
        </p:spPr>
        <p:txBody>
          <a:bodyPr anchor="t" rtlCol="false" tIns="0" lIns="0" bIns="0" rIns="0">
            <a:spAutoFit/>
          </a:bodyPr>
          <a:lstStyle/>
          <a:p>
            <a:pPr algn="ctr">
              <a:lnSpc>
                <a:spcPts val="4548"/>
              </a:lnSpc>
              <a:spcBef>
                <a:spcPct val="0"/>
              </a:spcBef>
            </a:pPr>
            <a:r>
              <a:rPr lang="en-US" sz="3790">
                <a:solidFill>
                  <a:srgbClr val="191919"/>
                </a:solidFill>
                <a:latin typeface="Heebo Bold"/>
              </a:rPr>
              <a:t>To understand the problem at hand.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sp>
        <p:nvSpPr>
          <p:cNvPr name="AutoShape 2" id="2"/>
          <p:cNvSpPr/>
          <p:nvPr/>
        </p:nvSpPr>
        <p:spPr>
          <a:xfrm rot="0">
            <a:off x="6208949" y="0"/>
            <a:ext cx="12079051"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grpSp>
        <p:nvGrpSpPr>
          <p:cNvPr name="Group 4" id="4"/>
          <p:cNvGrpSpPr/>
          <p:nvPr/>
        </p:nvGrpSpPr>
        <p:grpSpPr>
          <a:xfrm rot="0">
            <a:off x="4770083" y="541470"/>
            <a:ext cx="13293797" cy="2379044"/>
            <a:chOff x="0" y="0"/>
            <a:chExt cx="17725062" cy="3172059"/>
          </a:xfrm>
        </p:grpSpPr>
        <p:sp>
          <p:nvSpPr>
            <p:cNvPr name="TextBox 5" id="5"/>
            <p:cNvSpPr txBox="true"/>
            <p:nvPr/>
          </p:nvSpPr>
          <p:spPr>
            <a:xfrm rot="0">
              <a:off x="0" y="0"/>
              <a:ext cx="17725062" cy="1779992"/>
            </a:xfrm>
            <a:prstGeom prst="rect">
              <a:avLst/>
            </a:prstGeom>
          </p:spPr>
          <p:txBody>
            <a:bodyPr anchor="t" rtlCol="false" tIns="0" lIns="0" bIns="0" rIns="0">
              <a:spAutoFit/>
            </a:bodyPr>
            <a:lstStyle/>
            <a:p>
              <a:pPr>
                <a:lnSpc>
                  <a:spcPts val="10541"/>
                </a:lnSpc>
              </a:pPr>
              <a:r>
                <a:rPr lang="en-US" sz="8784">
                  <a:solidFill>
                    <a:srgbClr val="191919"/>
                  </a:solidFill>
                  <a:latin typeface="Heebo Bold"/>
                </a:rPr>
                <a:t>Research Design</a:t>
              </a:r>
            </a:p>
          </p:txBody>
        </p:sp>
        <p:sp>
          <p:nvSpPr>
            <p:cNvPr name="TextBox 6" id="6"/>
            <p:cNvSpPr txBox="true"/>
            <p:nvPr/>
          </p:nvSpPr>
          <p:spPr>
            <a:xfrm rot="0">
              <a:off x="0" y="2653964"/>
              <a:ext cx="17725062" cy="518094"/>
            </a:xfrm>
            <a:prstGeom prst="rect">
              <a:avLst/>
            </a:prstGeom>
          </p:spPr>
          <p:txBody>
            <a:bodyPr anchor="t" rtlCol="false" tIns="0" lIns="0" bIns="0" rIns="0">
              <a:spAutoFit/>
            </a:bodyPr>
            <a:lstStyle/>
            <a:p>
              <a:pPr>
                <a:lnSpc>
                  <a:spcPts val="3106"/>
                </a:lnSpc>
              </a:pPr>
            </a:p>
          </p:txBody>
        </p:sp>
      </p:grpSp>
      <p:sp>
        <p:nvSpPr>
          <p:cNvPr name="TextBox 7" id="7"/>
          <p:cNvSpPr txBox="true"/>
          <p:nvPr/>
        </p:nvSpPr>
        <p:spPr>
          <a:xfrm rot="0">
            <a:off x="1028700" y="2275640"/>
            <a:ext cx="16707012" cy="8514588"/>
          </a:xfrm>
          <a:prstGeom prst="rect">
            <a:avLst/>
          </a:prstGeom>
        </p:spPr>
        <p:txBody>
          <a:bodyPr anchor="t" rtlCol="false" tIns="0" lIns="0" bIns="0" rIns="0">
            <a:spAutoFit/>
          </a:bodyPr>
          <a:lstStyle/>
          <a:p>
            <a:pPr>
              <a:lnSpc>
                <a:spcPts val="4241"/>
              </a:lnSpc>
            </a:pPr>
            <a:r>
              <a:rPr lang="en-US" sz="3029">
                <a:solidFill>
                  <a:srgbClr val="1A4789"/>
                </a:solidFill>
                <a:latin typeface="Open Sans Bold"/>
              </a:rPr>
              <a:t>1.Exploratory:</a:t>
            </a:r>
            <a:r>
              <a:rPr lang="en-US" sz="3029">
                <a:solidFill>
                  <a:srgbClr val="191919"/>
                </a:solidFill>
                <a:latin typeface="Open Sans Bold"/>
              </a:rPr>
              <a:t>  To understand the problem.</a:t>
            </a:r>
          </a:p>
          <a:p>
            <a:pPr>
              <a:lnSpc>
                <a:spcPts val="4241"/>
              </a:lnSpc>
            </a:pPr>
          </a:p>
          <a:p>
            <a:pPr>
              <a:lnSpc>
                <a:spcPts val="4241"/>
              </a:lnSpc>
            </a:pPr>
            <a:r>
              <a:rPr lang="en-US" sz="3029">
                <a:solidFill>
                  <a:srgbClr val="1A4789"/>
                </a:solidFill>
                <a:latin typeface="Open Sans Bold"/>
              </a:rPr>
              <a:t>2.Descriptive:</a:t>
            </a:r>
            <a:r>
              <a:rPr lang="en-US" sz="3029">
                <a:solidFill>
                  <a:srgbClr val="191919"/>
                </a:solidFill>
                <a:latin typeface="Open Sans Bold"/>
              </a:rPr>
              <a:t>  </a:t>
            </a:r>
          </a:p>
          <a:p>
            <a:pPr>
              <a:lnSpc>
                <a:spcPts val="4241"/>
              </a:lnSpc>
            </a:pPr>
            <a:r>
              <a:rPr lang="en-US" sz="3029">
                <a:solidFill>
                  <a:srgbClr val="191919"/>
                </a:solidFill>
                <a:latin typeface="Open Sans Bold"/>
              </a:rPr>
              <a:t>Our target sample size was set to 385.</a:t>
            </a:r>
          </a:p>
          <a:p>
            <a:pPr>
              <a:lnSpc>
                <a:spcPts val="4241"/>
              </a:lnSpc>
            </a:pPr>
            <a:r>
              <a:rPr lang="en-US" sz="3029">
                <a:solidFill>
                  <a:srgbClr val="191919"/>
                </a:solidFill>
                <a:latin typeface="Open Sans Bold"/>
              </a:rPr>
              <a:t>Data collection  leading to 177 positive responses. </a:t>
            </a:r>
          </a:p>
          <a:p>
            <a:pPr>
              <a:lnSpc>
                <a:spcPts val="4241"/>
              </a:lnSpc>
            </a:pPr>
            <a:r>
              <a:rPr lang="en-US" sz="3029">
                <a:solidFill>
                  <a:srgbClr val="191919"/>
                </a:solidFill>
                <a:latin typeface="Open Sans Bold"/>
              </a:rPr>
              <a:t>Convenience technique through online surveys posted on social media (Facebook traditional clothing groups and Instagram).</a:t>
            </a:r>
          </a:p>
          <a:p>
            <a:pPr>
              <a:lnSpc>
                <a:spcPts val="4241"/>
              </a:lnSpc>
            </a:pPr>
            <a:r>
              <a:rPr lang="en-US" sz="3029">
                <a:solidFill>
                  <a:srgbClr val="191919"/>
                </a:solidFill>
                <a:latin typeface="Open Sans Bold"/>
              </a:rPr>
              <a:t>To avoid missing data, we made survey questions all mandatory.</a:t>
            </a:r>
          </a:p>
          <a:p>
            <a:pPr>
              <a:lnSpc>
                <a:spcPts val="4241"/>
              </a:lnSpc>
            </a:pPr>
            <a:r>
              <a:rPr lang="en-US" sz="3029">
                <a:solidFill>
                  <a:srgbClr val="191919"/>
                </a:solidFill>
                <a:latin typeface="Open Sans Bold"/>
              </a:rPr>
              <a:t>We used scales such as Likert scales of 5 and 7 points. </a:t>
            </a:r>
          </a:p>
          <a:p>
            <a:pPr>
              <a:lnSpc>
                <a:spcPts val="4241"/>
              </a:lnSpc>
            </a:pPr>
            <a:r>
              <a:rPr lang="en-US" sz="3029">
                <a:solidFill>
                  <a:srgbClr val="191919"/>
                </a:solidFill>
                <a:latin typeface="Open Sans Bold"/>
              </a:rPr>
              <a:t>Data cleaning on Excel and Data  analysis  on SPSS.</a:t>
            </a:r>
          </a:p>
          <a:p>
            <a:pPr>
              <a:lnSpc>
                <a:spcPts val="4241"/>
              </a:lnSpc>
            </a:pPr>
          </a:p>
          <a:p>
            <a:pPr>
              <a:lnSpc>
                <a:spcPts val="4241"/>
              </a:lnSpc>
            </a:pPr>
            <a:r>
              <a:rPr lang="en-US" sz="3029">
                <a:solidFill>
                  <a:srgbClr val="191919"/>
                </a:solidFill>
                <a:latin typeface="Open Sans Bold"/>
              </a:rPr>
              <a:t> </a:t>
            </a:r>
            <a:r>
              <a:rPr lang="en-US" sz="3029">
                <a:solidFill>
                  <a:srgbClr val="1A4789"/>
                </a:solidFill>
                <a:latin typeface="Open Sans Bold"/>
              </a:rPr>
              <a:t>3.</a:t>
            </a:r>
            <a:r>
              <a:rPr lang="en-US" sz="3029">
                <a:solidFill>
                  <a:srgbClr val="1A4789"/>
                </a:solidFill>
                <a:latin typeface="Open Sans Bold"/>
              </a:rPr>
              <a:t>Causal: </a:t>
            </a:r>
            <a:r>
              <a:rPr lang="en-US" sz="3029">
                <a:solidFill>
                  <a:srgbClr val="191919"/>
                </a:solidFill>
                <a:latin typeface="Open Sans Bold"/>
              </a:rPr>
              <a:t> Performed hypothesis testing on cause/ effect relationships.</a:t>
            </a:r>
          </a:p>
          <a:p>
            <a:pPr>
              <a:lnSpc>
                <a:spcPts val="4241"/>
              </a:lnSpc>
            </a:pPr>
            <a:r>
              <a:rPr lang="en-US" sz="3029">
                <a:solidFill>
                  <a:srgbClr val="191919"/>
                </a:solidFill>
                <a:latin typeface="Open Sans Bold"/>
              </a:rPr>
              <a:t>      </a:t>
            </a:r>
          </a:p>
          <a:p>
            <a:pPr>
              <a:lnSpc>
                <a:spcPts val="4241"/>
              </a:lnSpc>
            </a:pPr>
          </a:p>
          <a:p>
            <a:pPr>
              <a:lnSpc>
                <a:spcPts val="4241"/>
              </a:lnSpc>
            </a:pPr>
          </a:p>
          <a:p>
            <a:pPr>
              <a:lnSpc>
                <a:spcPts val="424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0CCC5"/>
        </a:solidFill>
      </p:bgPr>
    </p:bg>
    <p:spTree>
      <p:nvGrpSpPr>
        <p:cNvPr id="1" name=""/>
        <p:cNvGrpSpPr/>
        <p:nvPr/>
      </p:nvGrpSpPr>
      <p:grpSpPr>
        <a:xfrm>
          <a:off x="0" y="0"/>
          <a:ext cx="0" cy="0"/>
          <a:chOff x="0" y="0"/>
          <a:chExt cx="0" cy="0"/>
        </a:xfrm>
      </p:grpSpPr>
      <p:sp>
        <p:nvSpPr>
          <p:cNvPr name="AutoShape 2" id="2"/>
          <p:cNvSpPr/>
          <p:nvPr/>
        </p:nvSpPr>
        <p:spPr>
          <a:xfrm rot="0">
            <a:off x="6208949" y="0"/>
            <a:ext cx="12079051" cy="10287000"/>
          </a:xfrm>
          <a:prstGeom prst="rect">
            <a:avLst/>
          </a:prstGeom>
          <a:solidFill>
            <a:srgbClr val="D0CCC5"/>
          </a:solidFill>
        </p:spPr>
      </p:sp>
      <p:pic>
        <p:nvPicPr>
          <p:cNvPr name="Picture 3" id="3"/>
          <p:cNvPicPr>
            <a:picLocks noChangeAspect="true"/>
          </p:cNvPicPr>
          <p:nvPr/>
        </p:nvPicPr>
        <p:blipFill>
          <a:blip r:embed="rId2"/>
          <a:srcRect l="0" t="0" r="0" b="0"/>
          <a:stretch>
            <a:fillRect/>
          </a:stretch>
        </p:blipFill>
        <p:spPr>
          <a:xfrm flipH="false" flipV="false" rot="0">
            <a:off x="171271" y="130302"/>
            <a:ext cx="1194559" cy="1796796"/>
          </a:xfrm>
          <a:prstGeom prst="rect">
            <a:avLst/>
          </a:prstGeom>
        </p:spPr>
      </p:pic>
      <p:grpSp>
        <p:nvGrpSpPr>
          <p:cNvPr name="Group 4" id="4"/>
          <p:cNvGrpSpPr/>
          <p:nvPr/>
        </p:nvGrpSpPr>
        <p:grpSpPr>
          <a:xfrm rot="0">
            <a:off x="4783002" y="373769"/>
            <a:ext cx="7810036" cy="1905190"/>
            <a:chOff x="0" y="0"/>
            <a:chExt cx="10413381" cy="2540253"/>
          </a:xfrm>
        </p:grpSpPr>
        <p:sp>
          <p:nvSpPr>
            <p:cNvPr name="TextBox 5" id="5"/>
            <p:cNvSpPr txBox="true"/>
            <p:nvPr/>
          </p:nvSpPr>
          <p:spPr>
            <a:xfrm rot="0">
              <a:off x="0" y="0"/>
              <a:ext cx="10413381" cy="1425456"/>
            </a:xfrm>
            <a:prstGeom prst="rect">
              <a:avLst/>
            </a:prstGeom>
          </p:spPr>
          <p:txBody>
            <a:bodyPr anchor="t" rtlCol="false" tIns="0" lIns="0" bIns="0" rIns="0">
              <a:spAutoFit/>
            </a:bodyPr>
            <a:lstStyle/>
            <a:p>
              <a:pPr>
                <a:lnSpc>
                  <a:spcPts val="8441"/>
                </a:lnSpc>
              </a:pPr>
              <a:r>
                <a:rPr lang="en-US" sz="7034">
                  <a:solidFill>
                    <a:srgbClr val="191919"/>
                  </a:solidFill>
                  <a:latin typeface="Heebo Bold"/>
                </a:rPr>
                <a:t>Analysis of Results</a:t>
              </a:r>
            </a:p>
          </p:txBody>
        </p:sp>
        <p:sp>
          <p:nvSpPr>
            <p:cNvPr name="TextBox 6" id="6"/>
            <p:cNvSpPr txBox="true"/>
            <p:nvPr/>
          </p:nvSpPr>
          <p:spPr>
            <a:xfrm rot="0">
              <a:off x="0" y="2132980"/>
              <a:ext cx="10413381" cy="407273"/>
            </a:xfrm>
            <a:prstGeom prst="rect">
              <a:avLst/>
            </a:prstGeom>
          </p:spPr>
          <p:txBody>
            <a:bodyPr anchor="t" rtlCol="false" tIns="0" lIns="0" bIns="0" rIns="0">
              <a:spAutoFit/>
            </a:bodyPr>
            <a:lstStyle/>
            <a:p>
              <a:pPr>
                <a:lnSpc>
                  <a:spcPts val="2488"/>
                </a:lnSpc>
              </a:pPr>
            </a:p>
          </p:txBody>
        </p:sp>
      </p:grpSp>
      <p:sp>
        <p:nvSpPr>
          <p:cNvPr name="TextBox 7" id="7"/>
          <p:cNvSpPr txBox="true"/>
          <p:nvPr/>
        </p:nvSpPr>
        <p:spPr>
          <a:xfrm rot="0">
            <a:off x="1673348" y="1738478"/>
            <a:ext cx="7470652" cy="1188168"/>
          </a:xfrm>
          <a:prstGeom prst="rect">
            <a:avLst/>
          </a:prstGeom>
        </p:spPr>
        <p:txBody>
          <a:bodyPr anchor="t" rtlCol="false" tIns="0" lIns="0" bIns="0" rIns="0">
            <a:spAutoFit/>
          </a:bodyPr>
          <a:lstStyle/>
          <a:p>
            <a:pPr>
              <a:lnSpc>
                <a:spcPts val="4860"/>
              </a:lnSpc>
            </a:pPr>
            <a:r>
              <a:rPr lang="en-US" u="sng" sz="3471">
                <a:solidFill>
                  <a:srgbClr val="191919"/>
                </a:solidFill>
                <a:latin typeface="Open Sans Bold"/>
              </a:rPr>
              <a:t>Gender distribution</a:t>
            </a:r>
          </a:p>
          <a:p>
            <a:pPr algn="ctr">
              <a:lnSpc>
                <a:spcPts val="4860"/>
              </a:lnSpc>
            </a:pPr>
          </a:p>
        </p:txBody>
      </p:sp>
      <p:grpSp>
        <p:nvGrpSpPr>
          <p:cNvPr name="Group 8" id="8"/>
          <p:cNvGrpSpPr/>
          <p:nvPr/>
        </p:nvGrpSpPr>
        <p:grpSpPr>
          <a:xfrm rot="0">
            <a:off x="171271" y="2750858"/>
            <a:ext cx="7211750" cy="6507442"/>
            <a:chOff x="0" y="0"/>
            <a:chExt cx="9615667" cy="8676590"/>
          </a:xfrm>
        </p:grpSpPr>
        <p:sp>
          <p:nvSpPr>
            <p:cNvPr name="TextBox 9" id="9"/>
            <p:cNvSpPr txBox="true"/>
            <p:nvPr/>
          </p:nvSpPr>
          <p:spPr>
            <a:xfrm rot="0">
              <a:off x="8519927" y="5651761"/>
              <a:ext cx="1095740" cy="800064"/>
            </a:xfrm>
            <a:prstGeom prst="rect">
              <a:avLst/>
            </a:prstGeom>
          </p:spPr>
          <p:txBody>
            <a:bodyPr anchor="t" rtlCol="false" tIns="0" lIns="0" bIns="0" rIns="0">
              <a:spAutoFit/>
            </a:bodyPr>
            <a:lstStyle/>
            <a:p>
              <a:pPr algn="ctr">
                <a:lnSpc>
                  <a:spcPts val="2501"/>
                </a:lnSpc>
              </a:pPr>
              <a:r>
                <a:rPr lang="en-US" sz="1786">
                  <a:solidFill>
                    <a:srgbClr val="000000"/>
                  </a:solidFill>
                  <a:latin typeface="Open Sans Light Bold"/>
                </a:rPr>
                <a:t>Female</a:t>
              </a:r>
            </a:p>
            <a:p>
              <a:pPr algn="ctr">
                <a:lnSpc>
                  <a:spcPts val="2501"/>
                </a:lnSpc>
              </a:pPr>
              <a:r>
                <a:rPr lang="en-US" sz="1786">
                  <a:solidFill>
                    <a:srgbClr val="000000"/>
                  </a:solidFill>
                  <a:latin typeface="Open Sans Light Bold"/>
                </a:rPr>
                <a:t>58.8%</a:t>
              </a:r>
            </a:p>
          </p:txBody>
        </p:sp>
        <p:sp>
          <p:nvSpPr>
            <p:cNvPr name="TextBox 10" id="10"/>
            <p:cNvSpPr txBox="true"/>
            <p:nvPr/>
          </p:nvSpPr>
          <p:spPr>
            <a:xfrm rot="0">
              <a:off x="0" y="3363732"/>
              <a:ext cx="876907" cy="800064"/>
            </a:xfrm>
            <a:prstGeom prst="rect">
              <a:avLst/>
            </a:prstGeom>
          </p:spPr>
          <p:txBody>
            <a:bodyPr anchor="t" rtlCol="false" tIns="0" lIns="0" bIns="0" rIns="0">
              <a:spAutoFit/>
            </a:bodyPr>
            <a:lstStyle/>
            <a:p>
              <a:pPr algn="ctr">
                <a:lnSpc>
                  <a:spcPts val="2501"/>
                </a:lnSpc>
              </a:pPr>
              <a:r>
                <a:rPr lang="en-US" sz="1786">
                  <a:solidFill>
                    <a:srgbClr val="000000"/>
                  </a:solidFill>
                  <a:latin typeface="Open Sans Light Bold"/>
                </a:rPr>
                <a:t>Male</a:t>
              </a:r>
            </a:p>
            <a:p>
              <a:pPr algn="ctr">
                <a:lnSpc>
                  <a:spcPts val="2501"/>
                </a:lnSpc>
              </a:pPr>
              <a:r>
                <a:rPr lang="en-US" sz="1786">
                  <a:solidFill>
                    <a:srgbClr val="000000"/>
                  </a:solidFill>
                  <a:latin typeface="Open Sans Light Bold"/>
                </a:rPr>
                <a:t>40.1%</a:t>
              </a:r>
            </a:p>
          </p:txBody>
        </p:sp>
        <p:sp>
          <p:nvSpPr>
            <p:cNvPr name="TextBox 11" id="11"/>
            <p:cNvSpPr txBox="true"/>
            <p:nvPr/>
          </p:nvSpPr>
          <p:spPr>
            <a:xfrm rot="0">
              <a:off x="3971798" y="-28575"/>
              <a:ext cx="1293694" cy="800064"/>
            </a:xfrm>
            <a:prstGeom prst="rect">
              <a:avLst/>
            </a:prstGeom>
          </p:spPr>
          <p:txBody>
            <a:bodyPr anchor="t" rtlCol="false" tIns="0" lIns="0" bIns="0" rIns="0">
              <a:spAutoFit/>
            </a:bodyPr>
            <a:lstStyle/>
            <a:p>
              <a:pPr algn="ctr">
                <a:lnSpc>
                  <a:spcPts val="2501"/>
                </a:lnSpc>
              </a:pPr>
              <a:r>
                <a:rPr lang="en-US" sz="1786">
                  <a:solidFill>
                    <a:srgbClr val="000000"/>
                  </a:solidFill>
                  <a:latin typeface="Open Sans Light Bold"/>
                </a:rPr>
                <a:t>Refused </a:t>
              </a:r>
            </a:p>
            <a:p>
              <a:pPr algn="ctr">
                <a:lnSpc>
                  <a:spcPts val="2501"/>
                </a:lnSpc>
              </a:pPr>
              <a:r>
                <a:rPr lang="en-US" sz="1786">
                  <a:solidFill>
                    <a:srgbClr val="000000"/>
                  </a:solidFill>
                  <a:latin typeface="Open Sans Light Bold"/>
                </a:rPr>
                <a:t>1.1%</a:t>
              </a:r>
            </a:p>
          </p:txBody>
        </p:sp>
        <p:grpSp>
          <p:nvGrpSpPr>
            <p:cNvPr name="Group 12" id="12"/>
            <p:cNvGrpSpPr>
              <a:grpSpLocks noChangeAspect="true"/>
            </p:cNvGrpSpPr>
            <p:nvPr/>
          </p:nvGrpSpPr>
          <p:grpSpPr>
            <a:xfrm rot="0">
              <a:off x="943811" y="1018423"/>
              <a:ext cx="7658166" cy="7658166"/>
              <a:chOff x="0" y="0"/>
              <a:chExt cx="2540000" cy="2540000"/>
            </a:xfrm>
          </p:grpSpPr>
          <p:sp>
            <p:nvSpPr>
              <p:cNvPr name="Freeform 13" id="13"/>
              <p:cNvSpPr/>
              <p:nvPr/>
            </p:nvSpPr>
            <p:spPr>
              <a:xfrm>
                <a:off x="549846" y="0"/>
                <a:ext cx="2097819" cy="2625822"/>
              </a:xfrm>
              <a:custGeom>
                <a:avLst/>
                <a:gdLst/>
                <a:ahLst/>
                <a:cxnLst/>
                <a:rect r="r" b="b" t="t" l="l"/>
                <a:pathLst>
                  <a:path h="2625822" w="2097819">
                    <a:moveTo>
                      <a:pt x="720154" y="0"/>
                    </a:moveTo>
                    <a:lnTo>
                      <a:pt x="720154" y="0"/>
                    </a:lnTo>
                    <a:cubicBezTo>
                      <a:pt x="1266392" y="0"/>
                      <a:pt x="1751441" y="349282"/>
                      <a:pt x="1924630" y="867337"/>
                    </a:cubicBezTo>
                    <a:cubicBezTo>
                      <a:pt x="2097819" y="1385392"/>
                      <a:pt x="1920346" y="1956159"/>
                      <a:pt x="1483930" y="2284665"/>
                    </a:cubicBezTo>
                    <a:cubicBezTo>
                      <a:pt x="1047514" y="2613172"/>
                      <a:pt x="449927" y="2625822"/>
                      <a:pt x="0" y="2316078"/>
                    </a:cubicBezTo>
                    <a:lnTo>
                      <a:pt x="720154" y="1270000"/>
                    </a:lnTo>
                    <a:close/>
                  </a:path>
                </a:pathLst>
              </a:custGeom>
              <a:solidFill>
                <a:srgbClr val="31356E"/>
              </a:solidFill>
            </p:spPr>
          </p:sp>
          <p:sp>
            <p:nvSpPr>
              <p:cNvPr name="Freeform 14" id="14"/>
              <p:cNvSpPr/>
              <p:nvPr/>
            </p:nvSpPr>
            <p:spPr>
              <a:xfrm>
                <a:off x="-103626" y="232"/>
                <a:ext cx="1373626" cy="2350531"/>
              </a:xfrm>
              <a:custGeom>
                <a:avLst/>
                <a:gdLst/>
                <a:ahLst/>
                <a:cxnLst/>
                <a:rect r="r" b="b" t="t" l="l"/>
                <a:pathLst>
                  <a:path h="2350531" w="1373626">
                    <a:moveTo>
                      <a:pt x="706654" y="2350531"/>
                    </a:moveTo>
                    <a:cubicBezTo>
                      <a:pt x="227205" y="2054648"/>
                      <a:pt x="0" y="1478262"/>
                      <a:pt x="148594" y="934812"/>
                    </a:cubicBezTo>
                    <a:cubicBezTo>
                      <a:pt x="297187" y="391362"/>
                      <a:pt x="786056" y="10769"/>
                      <a:pt x="1349351" y="0"/>
                    </a:cubicBezTo>
                    <a:lnTo>
                      <a:pt x="1373626" y="1269768"/>
                    </a:lnTo>
                    <a:close/>
                  </a:path>
                </a:pathLst>
              </a:custGeom>
              <a:solidFill>
                <a:srgbClr val="2F5F98"/>
              </a:solidFill>
            </p:spPr>
          </p:sp>
          <p:sp>
            <p:nvSpPr>
              <p:cNvPr name="Freeform 15" id="15"/>
              <p:cNvSpPr/>
              <p:nvPr/>
            </p:nvSpPr>
            <p:spPr>
              <a:xfrm>
                <a:off x="1182294" y="0"/>
                <a:ext cx="87706" cy="1270000"/>
              </a:xfrm>
              <a:custGeom>
                <a:avLst/>
                <a:gdLst/>
                <a:ahLst/>
                <a:cxnLst/>
                <a:rect r="r" b="b" t="t" l="l"/>
                <a:pathLst>
                  <a:path h="1270000" w="87706">
                    <a:moveTo>
                      <a:pt x="0" y="3032"/>
                    </a:moveTo>
                    <a:cubicBezTo>
                      <a:pt x="29149" y="1014"/>
                      <a:pt x="58360" y="3"/>
                      <a:pt x="87579" y="0"/>
                    </a:cubicBezTo>
                    <a:lnTo>
                      <a:pt x="87706" y="1270000"/>
                    </a:lnTo>
                    <a:close/>
                  </a:path>
                </a:pathLst>
              </a:custGeom>
              <a:solidFill>
                <a:srgbClr val="2D8BBA"/>
              </a:solidFill>
            </p:spPr>
          </p:sp>
          <p:sp>
            <p:nvSpPr>
              <p:cNvPr name="Freeform 16" id="16"/>
              <p:cNvSpPr/>
              <p:nvPr/>
            </p:nvSpPr>
            <p:spPr>
              <a:xfrm>
                <a:off x="1270000" y="0"/>
                <a:ext cx="127" cy="1270000"/>
              </a:xfrm>
              <a:custGeom>
                <a:avLst/>
                <a:gdLst/>
                <a:ahLst/>
                <a:cxnLst/>
                <a:rect r="r" b="b" t="t" l="l"/>
                <a:pathLst>
                  <a:path h="1270000" w="127">
                    <a:moveTo>
                      <a:pt x="0" y="0"/>
                    </a:moveTo>
                    <a:cubicBezTo>
                      <a:pt x="42" y="0"/>
                      <a:pt x="85" y="0"/>
                      <a:pt x="127" y="0"/>
                    </a:cubicBezTo>
                    <a:lnTo>
                      <a:pt x="0" y="1270000"/>
                    </a:lnTo>
                    <a:close/>
                  </a:path>
                </a:pathLst>
              </a:custGeom>
              <a:solidFill>
                <a:srgbClr val="41B8D5"/>
              </a:solidFill>
            </p:spPr>
          </p:sp>
        </p:grpSp>
      </p:grpSp>
      <p:grpSp>
        <p:nvGrpSpPr>
          <p:cNvPr name="Group 17" id="17"/>
          <p:cNvGrpSpPr/>
          <p:nvPr/>
        </p:nvGrpSpPr>
        <p:grpSpPr>
          <a:xfrm rot="0">
            <a:off x="7749131" y="2750858"/>
            <a:ext cx="10538869" cy="6331449"/>
            <a:chOff x="0" y="0"/>
            <a:chExt cx="14051826" cy="8441931"/>
          </a:xfrm>
        </p:grpSpPr>
        <p:sp>
          <p:nvSpPr>
            <p:cNvPr name="TextBox 18" id="18"/>
            <p:cNvSpPr txBox="true"/>
            <p:nvPr/>
          </p:nvSpPr>
          <p:spPr>
            <a:xfrm rot="0">
              <a:off x="11243737" y="6045705"/>
              <a:ext cx="2808089" cy="788245"/>
            </a:xfrm>
            <a:prstGeom prst="rect">
              <a:avLst/>
            </a:prstGeom>
          </p:spPr>
          <p:txBody>
            <a:bodyPr anchor="t" rtlCol="false" tIns="0" lIns="0" bIns="0" rIns="0">
              <a:spAutoFit/>
            </a:bodyPr>
            <a:lstStyle/>
            <a:p>
              <a:pPr algn="ctr">
                <a:lnSpc>
                  <a:spcPts val="2493"/>
                </a:lnSpc>
              </a:pPr>
              <a:r>
                <a:rPr lang="en-US" sz="1781">
                  <a:solidFill>
                    <a:srgbClr val="000000"/>
                  </a:solidFill>
                  <a:latin typeface="Open Sans Light Bold"/>
                </a:rPr>
                <a:t>between 20 and 25</a:t>
              </a:r>
            </a:p>
            <a:p>
              <a:pPr algn="ctr">
                <a:lnSpc>
                  <a:spcPts val="2493"/>
                </a:lnSpc>
              </a:pPr>
              <a:r>
                <a:rPr lang="en-US" sz="1781">
                  <a:solidFill>
                    <a:srgbClr val="000000"/>
                  </a:solidFill>
                  <a:latin typeface="Open Sans Light Bold"/>
                </a:rPr>
                <a:t>63.4%</a:t>
              </a:r>
            </a:p>
          </p:txBody>
        </p:sp>
        <p:sp>
          <p:nvSpPr>
            <p:cNvPr name="TextBox 19" id="19"/>
            <p:cNvSpPr txBox="true"/>
            <p:nvPr/>
          </p:nvSpPr>
          <p:spPr>
            <a:xfrm rot="0">
              <a:off x="0" y="5035696"/>
              <a:ext cx="2808089" cy="788245"/>
            </a:xfrm>
            <a:prstGeom prst="rect">
              <a:avLst/>
            </a:prstGeom>
          </p:spPr>
          <p:txBody>
            <a:bodyPr anchor="t" rtlCol="false" tIns="0" lIns="0" bIns="0" rIns="0">
              <a:spAutoFit/>
            </a:bodyPr>
            <a:lstStyle/>
            <a:p>
              <a:pPr algn="ctr">
                <a:lnSpc>
                  <a:spcPts val="2493"/>
                </a:lnSpc>
              </a:pPr>
              <a:r>
                <a:rPr lang="en-US" sz="1781">
                  <a:solidFill>
                    <a:srgbClr val="000000"/>
                  </a:solidFill>
                  <a:latin typeface="Open Sans Light Bold"/>
                </a:rPr>
                <a:t>between 25 and 30</a:t>
              </a:r>
            </a:p>
            <a:p>
              <a:pPr algn="ctr">
                <a:lnSpc>
                  <a:spcPts val="2493"/>
                </a:lnSpc>
              </a:pPr>
              <a:r>
                <a:rPr lang="en-US" sz="1781">
                  <a:solidFill>
                    <a:srgbClr val="000000"/>
                  </a:solidFill>
                  <a:latin typeface="Open Sans Light Bold"/>
                </a:rPr>
                <a:t>17.2%</a:t>
              </a:r>
            </a:p>
          </p:txBody>
        </p:sp>
        <p:sp>
          <p:nvSpPr>
            <p:cNvPr name="TextBox 20" id="20"/>
            <p:cNvSpPr txBox="true"/>
            <p:nvPr/>
          </p:nvSpPr>
          <p:spPr>
            <a:xfrm rot="0">
              <a:off x="4424114" y="-19050"/>
              <a:ext cx="2808089" cy="788245"/>
            </a:xfrm>
            <a:prstGeom prst="rect">
              <a:avLst/>
            </a:prstGeom>
          </p:spPr>
          <p:txBody>
            <a:bodyPr anchor="t" rtlCol="false" tIns="0" lIns="0" bIns="0" rIns="0">
              <a:spAutoFit/>
            </a:bodyPr>
            <a:lstStyle/>
            <a:p>
              <a:pPr algn="ctr">
                <a:lnSpc>
                  <a:spcPts val="2493"/>
                </a:lnSpc>
              </a:pPr>
              <a:r>
                <a:rPr lang="en-US" sz="1781">
                  <a:solidFill>
                    <a:srgbClr val="000000"/>
                  </a:solidFill>
                  <a:latin typeface="Open Sans Light Bold"/>
                </a:rPr>
                <a:t>between 32 and 45</a:t>
              </a:r>
            </a:p>
            <a:p>
              <a:pPr algn="ctr">
                <a:lnSpc>
                  <a:spcPts val="2493"/>
                </a:lnSpc>
              </a:pPr>
              <a:r>
                <a:rPr lang="en-US" sz="1781">
                  <a:solidFill>
                    <a:srgbClr val="000000"/>
                  </a:solidFill>
                  <a:latin typeface="Open Sans Light Bold"/>
                </a:rPr>
                <a:t>9.9%</a:t>
              </a:r>
            </a:p>
          </p:txBody>
        </p:sp>
        <p:sp>
          <p:nvSpPr>
            <p:cNvPr name="TextBox 21" id="21"/>
            <p:cNvSpPr txBox="true"/>
            <p:nvPr/>
          </p:nvSpPr>
          <p:spPr>
            <a:xfrm rot="0">
              <a:off x="1599598" y="1510442"/>
              <a:ext cx="2053387" cy="788245"/>
            </a:xfrm>
            <a:prstGeom prst="rect">
              <a:avLst/>
            </a:prstGeom>
          </p:spPr>
          <p:txBody>
            <a:bodyPr anchor="t" rtlCol="false" tIns="0" lIns="0" bIns="0" rIns="0">
              <a:spAutoFit/>
            </a:bodyPr>
            <a:lstStyle/>
            <a:p>
              <a:pPr algn="ctr">
                <a:lnSpc>
                  <a:spcPts val="2493"/>
                </a:lnSpc>
              </a:pPr>
              <a:r>
                <a:rPr lang="en-US" sz="1781">
                  <a:solidFill>
                    <a:srgbClr val="000000"/>
                  </a:solidFill>
                  <a:latin typeface="Open Sans Light Bold"/>
                </a:rPr>
                <a:t>under 20 and </a:t>
              </a:r>
            </a:p>
            <a:p>
              <a:pPr algn="ctr">
                <a:lnSpc>
                  <a:spcPts val="2493"/>
                </a:lnSpc>
              </a:pPr>
              <a:r>
                <a:rPr lang="en-US" sz="1781">
                  <a:solidFill>
                    <a:srgbClr val="000000"/>
                  </a:solidFill>
                  <a:latin typeface="Open Sans Light Bold"/>
                </a:rPr>
                <a:t>9.5%</a:t>
              </a:r>
            </a:p>
          </p:txBody>
        </p:sp>
        <p:grpSp>
          <p:nvGrpSpPr>
            <p:cNvPr name="Group 22" id="22"/>
            <p:cNvGrpSpPr>
              <a:grpSpLocks noChangeAspect="true"/>
            </p:cNvGrpSpPr>
            <p:nvPr/>
          </p:nvGrpSpPr>
          <p:grpSpPr>
            <a:xfrm rot="0">
              <a:off x="3366275" y="806538"/>
              <a:ext cx="7635394" cy="7635394"/>
              <a:chOff x="0" y="0"/>
              <a:chExt cx="2540000" cy="2540000"/>
            </a:xfrm>
          </p:grpSpPr>
          <p:sp>
            <p:nvSpPr>
              <p:cNvPr name="Freeform 23" id="23"/>
              <p:cNvSpPr/>
              <p:nvPr/>
            </p:nvSpPr>
            <p:spPr>
              <a:xfrm>
                <a:off x="279150" y="0"/>
                <a:ext cx="2361021" cy="2671104"/>
              </a:xfrm>
              <a:custGeom>
                <a:avLst/>
                <a:gdLst/>
                <a:ahLst/>
                <a:cxnLst/>
                <a:rect r="r" b="b" t="t" l="l"/>
                <a:pathLst>
                  <a:path h="2671104" w="2361021">
                    <a:moveTo>
                      <a:pt x="990850" y="0"/>
                    </a:moveTo>
                    <a:lnTo>
                      <a:pt x="990850" y="0"/>
                    </a:lnTo>
                    <a:cubicBezTo>
                      <a:pt x="1582958" y="0"/>
                      <a:pt x="2096501" y="409170"/>
                      <a:pt x="2228761" y="986318"/>
                    </a:cubicBezTo>
                    <a:cubicBezTo>
                      <a:pt x="2361022" y="1563466"/>
                      <a:pt x="2076900" y="2155430"/>
                      <a:pt x="1543878" y="2413267"/>
                    </a:cubicBezTo>
                    <a:cubicBezTo>
                      <a:pt x="1010856" y="2671104"/>
                      <a:pt x="370384" y="2526390"/>
                      <a:pt x="0" y="2064429"/>
                    </a:cubicBezTo>
                    <a:lnTo>
                      <a:pt x="495425" y="1667214"/>
                    </a:lnTo>
                    <a:cubicBezTo>
                      <a:pt x="680617" y="1898195"/>
                      <a:pt x="1000853" y="1970552"/>
                      <a:pt x="1267364" y="1841634"/>
                    </a:cubicBezTo>
                    <a:cubicBezTo>
                      <a:pt x="1533875" y="1712715"/>
                      <a:pt x="1675936" y="1416733"/>
                      <a:pt x="1609806" y="1128159"/>
                    </a:cubicBezTo>
                    <a:cubicBezTo>
                      <a:pt x="1543676" y="839585"/>
                      <a:pt x="1286904" y="635000"/>
                      <a:pt x="990850" y="635000"/>
                    </a:cubicBezTo>
                    <a:close/>
                  </a:path>
                </a:pathLst>
              </a:custGeom>
              <a:solidFill>
                <a:srgbClr val="31356E"/>
              </a:solidFill>
            </p:spPr>
          </p:sp>
          <p:sp>
            <p:nvSpPr>
              <p:cNvPr name="Freeform 24" id="24"/>
              <p:cNvSpPr/>
              <p:nvPr/>
            </p:nvSpPr>
            <p:spPr>
              <a:xfrm>
                <a:off x="-91401" y="766689"/>
                <a:ext cx="886448" cy="1346268"/>
              </a:xfrm>
              <a:custGeom>
                <a:avLst/>
                <a:gdLst/>
                <a:ahLst/>
                <a:cxnLst/>
                <a:rect r="r" b="b" t="t" l="l"/>
                <a:pathLst>
                  <a:path h="1346268" w="886448">
                    <a:moveTo>
                      <a:pt x="411494" y="1346269"/>
                    </a:moveTo>
                    <a:cubicBezTo>
                      <a:pt x="84247" y="977502"/>
                      <a:pt x="0" y="452661"/>
                      <a:pt x="195391" y="0"/>
                    </a:cubicBezTo>
                    <a:lnTo>
                      <a:pt x="778396" y="251656"/>
                    </a:lnTo>
                    <a:cubicBezTo>
                      <a:pt x="680700" y="477986"/>
                      <a:pt x="722824" y="740407"/>
                      <a:pt x="886448" y="924790"/>
                    </a:cubicBezTo>
                    <a:close/>
                  </a:path>
                </a:pathLst>
              </a:custGeom>
              <a:solidFill>
                <a:srgbClr val="2F5F98"/>
              </a:solidFill>
            </p:spPr>
          </p:sp>
          <p:sp>
            <p:nvSpPr>
              <p:cNvPr name="Freeform 25" id="25"/>
              <p:cNvSpPr/>
              <p:nvPr/>
            </p:nvSpPr>
            <p:spPr>
              <a:xfrm>
                <a:off x="80293" y="200124"/>
                <a:ext cx="847558" cy="847674"/>
              </a:xfrm>
              <a:custGeom>
                <a:avLst/>
                <a:gdLst/>
                <a:ahLst/>
                <a:cxnLst/>
                <a:rect r="r" b="b" t="t" l="l"/>
                <a:pathLst>
                  <a:path h="847674" w="847558">
                    <a:moveTo>
                      <a:pt x="0" y="625471"/>
                    </a:moveTo>
                    <a:cubicBezTo>
                      <a:pt x="96273" y="367740"/>
                      <a:pt x="273637" y="148242"/>
                      <a:pt x="505409" y="0"/>
                    </a:cubicBezTo>
                    <a:lnTo>
                      <a:pt x="847558" y="534938"/>
                    </a:lnTo>
                    <a:cubicBezTo>
                      <a:pt x="731672" y="609059"/>
                      <a:pt x="642990" y="718808"/>
                      <a:pt x="594853" y="847673"/>
                    </a:cubicBezTo>
                    <a:close/>
                  </a:path>
                </a:pathLst>
              </a:custGeom>
              <a:solidFill>
                <a:srgbClr val="2D8BBA"/>
              </a:solidFill>
            </p:spPr>
          </p:sp>
          <p:sp>
            <p:nvSpPr>
              <p:cNvPr name="Freeform 26" id="26"/>
              <p:cNvSpPr/>
              <p:nvPr/>
            </p:nvSpPr>
            <p:spPr>
              <a:xfrm>
                <a:off x="533085" y="0"/>
                <a:ext cx="736851" cy="752831"/>
              </a:xfrm>
              <a:custGeom>
                <a:avLst/>
                <a:gdLst/>
                <a:ahLst/>
                <a:cxnLst/>
                <a:rect r="r" b="b" t="t" l="l"/>
                <a:pathLst>
                  <a:path h="752831" w="736851">
                    <a:moveTo>
                      <a:pt x="0" y="235661"/>
                    </a:moveTo>
                    <a:cubicBezTo>
                      <a:pt x="215115" y="82403"/>
                      <a:pt x="472662" y="26"/>
                      <a:pt x="736788" y="0"/>
                    </a:cubicBezTo>
                    <a:lnTo>
                      <a:pt x="736852" y="635000"/>
                    </a:lnTo>
                    <a:cubicBezTo>
                      <a:pt x="604788" y="635013"/>
                      <a:pt x="476015" y="676201"/>
                      <a:pt x="368458" y="752831"/>
                    </a:cubicBezTo>
                    <a:close/>
                  </a:path>
                </a:pathLst>
              </a:custGeom>
              <a:solidFill>
                <a:srgbClr val="41B8D5"/>
              </a:solidFill>
            </p:spPr>
          </p:sp>
          <p:sp>
            <p:nvSpPr>
              <p:cNvPr name="Freeform 27" id="27"/>
              <p:cNvSpPr/>
              <p:nvPr/>
            </p:nvSpPr>
            <p:spPr>
              <a:xfrm>
                <a:off x="1270000" y="0"/>
                <a:ext cx="127" cy="635000"/>
              </a:xfrm>
              <a:custGeom>
                <a:avLst/>
                <a:gdLst/>
                <a:ahLst/>
                <a:cxnLst/>
                <a:rect r="r" b="b" t="t" l="l"/>
                <a:pathLst>
                  <a:path h="635000" w="127">
                    <a:moveTo>
                      <a:pt x="0" y="0"/>
                    </a:moveTo>
                    <a:cubicBezTo>
                      <a:pt x="42" y="0"/>
                      <a:pt x="85" y="0"/>
                      <a:pt x="127" y="0"/>
                    </a:cubicBezTo>
                    <a:lnTo>
                      <a:pt x="63" y="635000"/>
                    </a:lnTo>
                    <a:cubicBezTo>
                      <a:pt x="42" y="635000"/>
                      <a:pt x="21" y="635000"/>
                      <a:pt x="0" y="635000"/>
                    </a:cubicBezTo>
                    <a:close/>
                  </a:path>
                </a:pathLst>
              </a:custGeom>
              <a:solidFill>
                <a:srgbClr val="6CE5E8"/>
              </a:solidFill>
            </p:spPr>
          </p:sp>
        </p:grpSp>
      </p:grpSp>
      <p:sp>
        <p:nvSpPr>
          <p:cNvPr name="TextBox 28" id="28"/>
          <p:cNvSpPr txBox="true"/>
          <p:nvPr/>
        </p:nvSpPr>
        <p:spPr>
          <a:xfrm rot="0">
            <a:off x="9988216" y="1869948"/>
            <a:ext cx="7470652" cy="1188168"/>
          </a:xfrm>
          <a:prstGeom prst="rect">
            <a:avLst/>
          </a:prstGeom>
        </p:spPr>
        <p:txBody>
          <a:bodyPr anchor="t" rtlCol="false" tIns="0" lIns="0" bIns="0" rIns="0">
            <a:spAutoFit/>
          </a:bodyPr>
          <a:lstStyle/>
          <a:p>
            <a:pPr>
              <a:lnSpc>
                <a:spcPts val="4860"/>
              </a:lnSpc>
            </a:pPr>
            <a:r>
              <a:rPr lang="en-US" u="sng" sz="3471">
                <a:solidFill>
                  <a:srgbClr val="191919"/>
                </a:solidFill>
                <a:latin typeface="Open Sans Bold"/>
              </a:rPr>
              <a:t>Age distribution</a:t>
            </a:r>
          </a:p>
          <a:p>
            <a:pPr algn="ctr">
              <a:lnSpc>
                <a:spcPts val="4860"/>
              </a:lnSpc>
            </a:pPr>
          </a:p>
        </p:txBody>
      </p:sp>
      <p:sp>
        <p:nvSpPr>
          <p:cNvPr name="AutoShape 29" id="29"/>
          <p:cNvSpPr/>
          <p:nvPr/>
        </p:nvSpPr>
        <p:spPr>
          <a:xfrm rot="5400000">
            <a:off x="3850167" y="5568886"/>
            <a:ext cx="7331202" cy="0"/>
          </a:xfrm>
          <a:prstGeom prst="line">
            <a:avLst/>
          </a:prstGeom>
          <a:ln cap="rnd" w="47625">
            <a:solidFill>
              <a:srgbClr val="2C5085"/>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DAE0txYPsE0</dc:identifier>
  <dcterms:modified xsi:type="dcterms:W3CDTF">2011-08-01T06:04:30Z</dcterms:modified>
  <cp:revision>1</cp:revision>
  <dc:title>Copy of Dengri </dc:title>
</cp:coreProperties>
</file>