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2" r:id="rId1"/>
  </p:sldMasterIdLst>
  <p:notesMasterIdLst>
    <p:notesMasterId r:id="rId23"/>
  </p:notesMasterIdLst>
  <p:sldIdLst>
    <p:sldId id="256" r:id="rId2"/>
    <p:sldId id="257" r:id="rId3"/>
    <p:sldId id="270" r:id="rId4"/>
    <p:sldId id="303" r:id="rId5"/>
    <p:sldId id="301" r:id="rId6"/>
    <p:sldId id="259" r:id="rId7"/>
    <p:sldId id="304" r:id="rId8"/>
    <p:sldId id="313" r:id="rId9"/>
    <p:sldId id="327" r:id="rId10"/>
    <p:sldId id="331" r:id="rId11"/>
    <p:sldId id="332" r:id="rId12"/>
    <p:sldId id="328" r:id="rId13"/>
    <p:sldId id="329" r:id="rId14"/>
    <p:sldId id="317" r:id="rId15"/>
    <p:sldId id="333" r:id="rId16"/>
    <p:sldId id="298" r:id="rId17"/>
    <p:sldId id="307" r:id="rId18"/>
    <p:sldId id="308" r:id="rId19"/>
    <p:sldId id="279" r:id="rId20"/>
    <p:sldId id="311"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ECEB0CE5-7363-4845-AF8F-873D7B0642CD}">
          <p14:sldIdLst>
            <p14:sldId id="256"/>
            <p14:sldId id="257"/>
            <p14:sldId id="270"/>
            <p14:sldId id="303"/>
            <p14:sldId id="301"/>
            <p14:sldId id="259"/>
            <p14:sldId id="304"/>
            <p14:sldId id="313"/>
            <p14:sldId id="327"/>
            <p14:sldId id="331"/>
            <p14:sldId id="332"/>
            <p14:sldId id="328"/>
            <p14:sldId id="329"/>
            <p14:sldId id="317"/>
            <p14:sldId id="333"/>
            <p14:sldId id="298"/>
            <p14:sldId id="307"/>
            <p14:sldId id="308"/>
            <p14:sldId id="279"/>
          </p14:sldIdLst>
        </p14:section>
        <p14:section name="Section sans titre" id="{16DCDEDA-F52E-4AA9-812E-0532CF214759}">
          <p14:sldIdLst>
            <p14:sldId id="311"/>
            <p14:sldId id="27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6AA5"/>
    <a:srgbClr val="2E74B5"/>
    <a:srgbClr val="467E65"/>
    <a:srgbClr val="7595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D6740-2774-4898-A00F-292E53CCEF5B}" v="16" dt="2025-01-05T23:25:45.382"/>
    <p1510:client id="{4E6D6C9D-6E38-4916-AB26-AD2F969904DC}" v="54" dt="2025-01-05T23:35:28.738"/>
    <p1510:client id="{6E975C15-C669-4E6F-88B9-477DF2002C0C}" v="26" dt="2025-01-06T09:23:47.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291" autoAdjust="0"/>
  </p:normalViewPr>
  <p:slideViewPr>
    <p:cSldViewPr snapToGrid="0">
      <p:cViewPr varScale="1">
        <p:scale>
          <a:sx n="114" d="100"/>
          <a:sy n="114" d="100"/>
        </p:scale>
        <p:origin x="468"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D71C0-DBFF-4447-A013-B4CAED3E14DD}" type="datetimeFigureOut">
              <a:rPr lang="fr-FR" smtClean="0"/>
              <a:t>06/01/2025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0DFFE-8D36-4D32-90B8-1829B31EB3B0}" type="slidenum">
              <a:rPr lang="fr-FR" smtClean="0"/>
              <a:t>‹N°›</a:t>
            </a:fld>
            <a:endParaRPr lang="fr-FR"/>
          </a:p>
        </p:txBody>
      </p:sp>
    </p:spTree>
    <p:extLst>
      <p:ext uri="{BB962C8B-B14F-4D97-AF65-F5344CB8AC3E}">
        <p14:creationId xmlns:p14="http://schemas.microsoft.com/office/powerpoint/2010/main" val="1366648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AF99C69-528C-4FBF-8E2E-2B43A311E949}" type="datetime1">
              <a:rPr lang="fr-FR" smtClean="0"/>
              <a:t>06/01/2025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E4889D-E574-48FE-937F-BBF1DA791EBD}" type="slidenum">
              <a:rPr lang="fr-FR" smtClean="0"/>
              <a:pPr/>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13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A9F7B6-0164-4B64-92C2-69FDDE2AA42E}" type="datetime1">
              <a:rPr lang="fr-FR" smtClean="0"/>
              <a:t>06/01/2025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E4889D-E574-48FE-937F-BBF1DA791EBD}" type="slidenum">
              <a:rPr lang="fr-FR" smtClean="0"/>
              <a:pPr/>
              <a:t>‹N°›</a:t>
            </a:fld>
            <a:endParaRPr lang="fr-FR"/>
          </a:p>
        </p:txBody>
      </p:sp>
    </p:spTree>
    <p:extLst>
      <p:ext uri="{BB962C8B-B14F-4D97-AF65-F5344CB8AC3E}">
        <p14:creationId xmlns:p14="http://schemas.microsoft.com/office/powerpoint/2010/main" val="111023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69C59D1-8CFF-4629-BBA3-264D7D21F83E}" type="datetime1">
              <a:rPr lang="fr-FR" smtClean="0"/>
              <a:t>06/01/2025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E4889D-E574-48FE-937F-BBF1DA791EBD}" type="slidenum">
              <a:rPr lang="fr-FR" smtClean="0"/>
              <a:pPr/>
              <a:t>‹N°›</a:t>
            </a:fld>
            <a:endParaRPr lang="fr-FR"/>
          </a:p>
        </p:txBody>
      </p:sp>
    </p:spTree>
    <p:extLst>
      <p:ext uri="{BB962C8B-B14F-4D97-AF65-F5344CB8AC3E}">
        <p14:creationId xmlns:p14="http://schemas.microsoft.com/office/powerpoint/2010/main" val="3812011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6F3A7C7-0C67-4192-BD87-6FA81EF84F85}" type="datetime1">
              <a:rPr lang="fr-FR" smtClean="0"/>
              <a:t>06/01/2025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E4889D-E574-48FE-937F-BBF1DA791EBD}" type="slidenum">
              <a:rPr lang="fr-FR" smtClean="0"/>
              <a:pPr/>
              <a:t>‹N°›</a:t>
            </a:fld>
            <a:endParaRPr lang="fr-FR"/>
          </a:p>
        </p:txBody>
      </p:sp>
    </p:spTree>
    <p:extLst>
      <p:ext uri="{BB962C8B-B14F-4D97-AF65-F5344CB8AC3E}">
        <p14:creationId xmlns:p14="http://schemas.microsoft.com/office/powerpoint/2010/main" val="197324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32CD8BA-9510-4003-84B6-D2AB9D884F2F}" type="datetime1">
              <a:rPr lang="fr-FR" smtClean="0"/>
              <a:t>06/01/2025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4E4889D-E574-48FE-937F-BBF1DA791EBD}" type="slidenum">
              <a:rPr lang="fr-FR" smtClean="0"/>
              <a:pPr/>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916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372064F-4C78-4E0F-A438-E542B4743F9C}" type="datetime1">
              <a:rPr lang="fr-FR" smtClean="0"/>
              <a:t>06/01/2025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4E4889D-E574-48FE-937F-BBF1DA791EBD}" type="slidenum">
              <a:rPr lang="fr-FR" smtClean="0"/>
              <a:pPr/>
              <a:t>‹N°›</a:t>
            </a:fld>
            <a:endParaRPr lang="fr-FR"/>
          </a:p>
        </p:txBody>
      </p:sp>
    </p:spTree>
    <p:extLst>
      <p:ext uri="{BB962C8B-B14F-4D97-AF65-F5344CB8AC3E}">
        <p14:creationId xmlns:p14="http://schemas.microsoft.com/office/powerpoint/2010/main" val="968237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5"/>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B2A104C-1791-408A-A45C-24A69417DFDC}" type="datetime1">
              <a:rPr lang="fr-FR" smtClean="0"/>
              <a:t>06/01/2025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4E4889D-E574-48FE-937F-BBF1DA791EBD}" type="slidenum">
              <a:rPr lang="fr-FR" smtClean="0"/>
              <a:pPr/>
              <a:t>‹N°›</a:t>
            </a:fld>
            <a:endParaRPr lang="fr-FR"/>
          </a:p>
        </p:txBody>
      </p:sp>
    </p:spTree>
    <p:extLst>
      <p:ext uri="{BB962C8B-B14F-4D97-AF65-F5344CB8AC3E}">
        <p14:creationId xmlns:p14="http://schemas.microsoft.com/office/powerpoint/2010/main" val="4211386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068A42B-EFCC-44B8-B16C-40529D3F66BD}" type="datetime1">
              <a:rPr lang="fr-FR" smtClean="0"/>
              <a:t>06/01/2025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4E4889D-E574-48FE-937F-BBF1DA791EBD}" type="slidenum">
              <a:rPr lang="fr-FR" smtClean="0"/>
              <a:pPr/>
              <a:t>‹N°›</a:t>
            </a:fld>
            <a:endParaRPr lang="fr-FR"/>
          </a:p>
        </p:txBody>
      </p:sp>
    </p:spTree>
    <p:extLst>
      <p:ext uri="{BB962C8B-B14F-4D97-AF65-F5344CB8AC3E}">
        <p14:creationId xmlns:p14="http://schemas.microsoft.com/office/powerpoint/2010/main" val="441912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2A0B2DE-84A8-49AC-9C6A-12791BA85587}" type="datetime1">
              <a:rPr lang="fr-FR" smtClean="0"/>
              <a:t>06/01/2025</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A4E4889D-E574-48FE-937F-BBF1DA791EBD}" type="slidenum">
              <a:rPr lang="fr-FR" smtClean="0"/>
              <a:pPr/>
              <a:t>‹N°›</a:t>
            </a:fld>
            <a:endParaRPr lang="fr-FR"/>
          </a:p>
        </p:txBody>
      </p:sp>
    </p:spTree>
    <p:extLst>
      <p:ext uri="{BB962C8B-B14F-4D97-AF65-F5344CB8AC3E}">
        <p14:creationId xmlns:p14="http://schemas.microsoft.com/office/powerpoint/2010/main" val="184452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AFB70E-7CEA-4D45-BFBD-1B8D98EA42B2}" type="datetime1">
              <a:rPr lang="fr-FR" smtClean="0"/>
              <a:t>06/01/2025</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E4889D-E574-48FE-937F-BBF1DA791EBD}" type="slidenum">
              <a:rPr lang="fr-FR" smtClean="0"/>
              <a:pPr/>
              <a:t>‹N°›</a:t>
            </a:fld>
            <a:endParaRPr lang="fr-FR"/>
          </a:p>
        </p:txBody>
      </p:sp>
    </p:spTree>
    <p:extLst>
      <p:ext uri="{BB962C8B-B14F-4D97-AF65-F5344CB8AC3E}">
        <p14:creationId xmlns:p14="http://schemas.microsoft.com/office/powerpoint/2010/main" val="145089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E81B9AF-6229-4CCB-A3C0-06D7A2BF8CEA}" type="datetime1">
              <a:rPr lang="fr-FR" smtClean="0"/>
              <a:t>06/01/2025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4E4889D-E574-48FE-937F-BBF1DA791EBD}" type="slidenum">
              <a:rPr lang="fr-FR" smtClean="0"/>
              <a:pPr/>
              <a:t>‹N°›</a:t>
            </a:fld>
            <a:endParaRPr lang="fr-FR"/>
          </a:p>
        </p:txBody>
      </p:sp>
    </p:spTree>
    <p:extLst>
      <p:ext uri="{BB962C8B-B14F-4D97-AF65-F5344CB8AC3E}">
        <p14:creationId xmlns:p14="http://schemas.microsoft.com/office/powerpoint/2010/main" val="2515007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D77D3A-DF4C-40E2-9864-9C402EA031F6}" type="datetime1">
              <a:rPr lang="fr-FR" smtClean="0"/>
              <a:t>06/01/2025</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E4889D-E574-48FE-937F-BBF1DA791EBD}" type="slidenum">
              <a:rPr lang="fr-FR" smtClean="0"/>
              <a:pPr/>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29964"/>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3.em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15F0BFA0-7CDD-28E3-95EC-662E4B18D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492" y="8829"/>
            <a:ext cx="3782261" cy="2223505"/>
          </a:xfrm>
          <a:prstGeom prst="rect">
            <a:avLst/>
          </a:prstGeom>
        </p:spPr>
      </p:pic>
      <p:sp>
        <p:nvSpPr>
          <p:cNvPr id="13" name="ZoneTexte 12"/>
          <p:cNvSpPr txBox="1"/>
          <p:nvPr/>
        </p:nvSpPr>
        <p:spPr>
          <a:xfrm>
            <a:off x="148957" y="4959892"/>
            <a:ext cx="4382099" cy="1200329"/>
          </a:xfrm>
          <a:prstGeom prst="rect">
            <a:avLst/>
          </a:prstGeom>
          <a:noFill/>
        </p:spPr>
        <p:txBody>
          <a:bodyPr wrap="square" rtlCol="0">
            <a:spAutoFit/>
          </a:bodyPr>
          <a:lstStyle/>
          <a:p>
            <a:r>
              <a:rPr lang="fr-FR" dirty="0">
                <a:latin typeface="Cambria Math" panose="02040503050406030204" pitchFamily="18" charset="0"/>
                <a:ea typeface="Cambria Math" panose="02040503050406030204" pitchFamily="18" charset="0"/>
              </a:rPr>
              <a:t>Réalisé par : </a:t>
            </a:r>
          </a:p>
          <a:p>
            <a:r>
              <a:rPr lang="fr-FR" dirty="0">
                <a:latin typeface="Cambria Math" panose="02040503050406030204" pitchFamily="18" charset="0"/>
                <a:ea typeface="Cambria Math" panose="02040503050406030204" pitchFamily="18" charset="0"/>
              </a:rPr>
              <a:t>	    Khalil Bougrine</a:t>
            </a:r>
          </a:p>
          <a:p>
            <a:r>
              <a:rPr lang="fr-FR" dirty="0">
                <a:latin typeface="Cambria Math" panose="02040503050406030204" pitchFamily="18" charset="0"/>
                <a:ea typeface="Cambria Math" panose="02040503050406030204" pitchFamily="18" charset="0"/>
              </a:rPr>
              <a:t>             Brahim </a:t>
            </a:r>
            <a:r>
              <a:rPr lang="fr-FR" dirty="0" err="1">
                <a:latin typeface="Cambria Math" panose="02040503050406030204" pitchFamily="18" charset="0"/>
                <a:ea typeface="Cambria Math" panose="02040503050406030204" pitchFamily="18" charset="0"/>
              </a:rPr>
              <a:t>Samih</a:t>
            </a:r>
            <a:endParaRPr lang="fr-FR" dirty="0">
              <a:latin typeface="Cambria Math" panose="02040503050406030204" pitchFamily="18" charset="0"/>
              <a:ea typeface="Cambria Math" panose="02040503050406030204" pitchFamily="18" charset="0"/>
            </a:endParaRPr>
          </a:p>
          <a:p>
            <a:r>
              <a:rPr lang="fr-FR" dirty="0">
                <a:latin typeface="Cambria Math" panose="02040503050406030204" pitchFamily="18" charset="0"/>
                <a:ea typeface="Cambria Math" panose="02040503050406030204" pitchFamily="18" charset="0"/>
              </a:rPr>
              <a:t>             </a:t>
            </a:r>
          </a:p>
        </p:txBody>
      </p:sp>
      <p:sp>
        <p:nvSpPr>
          <p:cNvPr id="14" name="ZoneTexte 13"/>
          <p:cNvSpPr txBox="1"/>
          <p:nvPr/>
        </p:nvSpPr>
        <p:spPr>
          <a:xfrm>
            <a:off x="4531057" y="6447724"/>
            <a:ext cx="3387061" cy="369332"/>
          </a:xfrm>
          <a:prstGeom prst="rect">
            <a:avLst/>
          </a:prstGeom>
          <a:noFill/>
        </p:spPr>
        <p:txBody>
          <a:bodyPr wrap="square" rtlCol="0">
            <a:spAutoFit/>
          </a:bodyPr>
          <a:lstStyle/>
          <a:p>
            <a:r>
              <a:rPr lang="fr-FR" dirty="0">
                <a:solidFill>
                  <a:schemeClr val="bg1"/>
                </a:solidFill>
              </a:rPr>
              <a:t>Année universitaire : 2024-2025</a:t>
            </a:r>
          </a:p>
        </p:txBody>
      </p:sp>
      <p:sp>
        <p:nvSpPr>
          <p:cNvPr id="8" name="ZoneTexte 7"/>
          <p:cNvSpPr txBox="1"/>
          <p:nvPr/>
        </p:nvSpPr>
        <p:spPr>
          <a:xfrm>
            <a:off x="8070050" y="4779276"/>
            <a:ext cx="3793868" cy="871970"/>
          </a:xfrm>
          <a:prstGeom prst="rect">
            <a:avLst/>
          </a:prstGeom>
          <a:noFill/>
        </p:spPr>
        <p:txBody>
          <a:bodyPr wrap="square" rtlCol="0">
            <a:spAutoFit/>
          </a:bodyPr>
          <a:lstStyle/>
          <a:p>
            <a:pPr>
              <a:lnSpc>
                <a:spcPct val="150000"/>
              </a:lnSpc>
            </a:pPr>
            <a:r>
              <a:rPr lang="fr-FR" dirty="0">
                <a:latin typeface="Cambria Math" panose="02040503050406030204" pitchFamily="18" charset="0"/>
                <a:ea typeface="Cambria Math" panose="02040503050406030204" pitchFamily="18" charset="0"/>
              </a:rPr>
              <a:t>Encadré par  : </a:t>
            </a:r>
          </a:p>
          <a:p>
            <a:pPr>
              <a:lnSpc>
                <a:spcPct val="150000"/>
              </a:lnSpc>
            </a:pPr>
            <a:r>
              <a:rPr lang="fr-FR" dirty="0">
                <a:latin typeface="Cambria Math" panose="02040503050406030204" pitchFamily="18" charset="0"/>
                <a:ea typeface="Cambria Math" panose="02040503050406030204" pitchFamily="18" charset="0"/>
              </a:rPr>
              <a:t>	Mr.</a:t>
            </a:r>
            <a:r>
              <a:rPr lang="fr-FR" sz="1800" dirty="0">
                <a:solidFill>
                  <a:srgbClr val="17365D"/>
                </a:solidFill>
                <a:effectLst/>
                <a:latin typeface="Cambria" panose="02040503050406030204" pitchFamily="18" charset="0"/>
                <a:ea typeface="Times New Roman" panose="02020603050405020304" pitchFamily="18" charset="0"/>
                <a:cs typeface="Times New Roman" panose="02020603050405020304" pitchFamily="18" charset="0"/>
              </a:rPr>
              <a:t> </a:t>
            </a:r>
            <a:r>
              <a:rPr lang="fr-FR" sz="1800" dirty="0" err="1">
                <a:solidFill>
                  <a:srgbClr val="17365D"/>
                </a:solidFill>
                <a:effectLst/>
                <a:latin typeface="Cambria" panose="02040503050406030204" pitchFamily="18" charset="0"/>
                <a:ea typeface="Times New Roman" panose="02020603050405020304" pitchFamily="18" charset="0"/>
                <a:cs typeface="Times New Roman" panose="02020603050405020304" pitchFamily="18" charset="0"/>
              </a:rPr>
              <a:t>Deroussi</a:t>
            </a:r>
            <a:r>
              <a:rPr lang="fr-FR" sz="1800" dirty="0">
                <a:solidFill>
                  <a:srgbClr val="17365D"/>
                </a:solidFill>
                <a:effectLst/>
                <a:latin typeface="Cambria" panose="02040503050406030204" pitchFamily="18" charset="0"/>
                <a:ea typeface="Times New Roman" panose="02020603050405020304" pitchFamily="18" charset="0"/>
                <a:cs typeface="Times New Roman" panose="02020603050405020304" pitchFamily="18" charset="0"/>
              </a:rPr>
              <a:t> Anass</a:t>
            </a:r>
            <a:endParaRPr lang="fr-FR" dirty="0">
              <a:latin typeface="Cambria Math" panose="02040503050406030204" pitchFamily="18" charset="0"/>
              <a:ea typeface="Cambria Math" panose="02040503050406030204" pitchFamily="18" charset="0"/>
            </a:endParaRPr>
          </a:p>
        </p:txBody>
      </p:sp>
      <p:sp>
        <p:nvSpPr>
          <p:cNvPr id="2765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 name="Titre 1">
            <a:extLst>
              <a:ext uri="{FF2B5EF4-FFF2-40B4-BE49-F238E27FC236}">
                <a16:creationId xmlns:a16="http://schemas.microsoft.com/office/drawing/2014/main" id="{A817F94D-9163-4ED1-BDD3-D57B7A0587CF}"/>
              </a:ext>
            </a:extLst>
          </p:cNvPr>
          <p:cNvSpPr>
            <a:spLocks noGrp="1"/>
          </p:cNvSpPr>
          <p:nvPr>
            <p:ph type="title"/>
          </p:nvPr>
        </p:nvSpPr>
        <p:spPr>
          <a:xfrm>
            <a:off x="1126273" y="186605"/>
            <a:ext cx="5354040" cy="1274618"/>
          </a:xfrm>
        </p:spPr>
        <p:txBody>
          <a:bodyPr>
            <a:normAutofit/>
          </a:bodyPr>
          <a:lstStyle/>
          <a:p>
            <a:r>
              <a:rPr lang="fr-FR" sz="3600" dirty="0">
                <a:solidFill>
                  <a:schemeClr val="accent2">
                    <a:lumMod val="50000"/>
                  </a:schemeClr>
                </a:solidFill>
                <a:latin typeface="Algerian"/>
                <a:cs typeface="Times New Roman"/>
              </a:rPr>
              <a:t>Projet de FLUTTER</a:t>
            </a:r>
            <a:endParaRPr lang="fr-FR" sz="3600" dirty="0">
              <a:solidFill>
                <a:schemeClr val="accent2">
                  <a:lumMod val="50000"/>
                </a:schemeClr>
              </a:solidFill>
              <a:latin typeface="Algerian" panose="04020705040A02060702" pitchFamily="82" charset="0"/>
            </a:endParaRPr>
          </a:p>
        </p:txBody>
      </p:sp>
      <p:sp>
        <p:nvSpPr>
          <p:cNvPr id="17" name="Rectangle 16">
            <a:extLst>
              <a:ext uri="{FF2B5EF4-FFF2-40B4-BE49-F238E27FC236}">
                <a16:creationId xmlns:a16="http://schemas.microsoft.com/office/drawing/2014/main" id="{5684038D-E989-464E-9212-5B012F8FAB31}"/>
              </a:ext>
            </a:extLst>
          </p:cNvPr>
          <p:cNvSpPr/>
          <p:nvPr/>
        </p:nvSpPr>
        <p:spPr>
          <a:xfrm>
            <a:off x="1548678" y="3171504"/>
            <a:ext cx="9351818" cy="126318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p>
            <a:pPr algn="ctr"/>
            <a:endParaRPr lang="fr-FR" b="1" dirty="0">
              <a:ln/>
              <a:solidFill>
                <a:schemeClr val="accent3"/>
              </a:solidFill>
            </a:endParaRPr>
          </a:p>
          <a:p>
            <a:pPr algn="ctr"/>
            <a:endParaRPr lang="fr-FR" b="1" dirty="0">
              <a:ln/>
              <a:solidFill>
                <a:schemeClr val="accent3"/>
              </a:solidFill>
            </a:endParaRPr>
          </a:p>
          <a:p>
            <a:pPr algn="ctr"/>
            <a:r>
              <a:rPr lang="fr-FR" sz="2800" b="1" dirty="0">
                <a:ln/>
                <a:solidFill>
                  <a:schemeClr val="accent2">
                    <a:lumMod val="50000"/>
                  </a:schemeClr>
                </a:solidFill>
                <a:latin typeface="Algerian" panose="04020705040A02060702" pitchFamily="82" charset="0"/>
              </a:rPr>
              <a:t>Création d'une application mobile de chat</a:t>
            </a:r>
          </a:p>
          <a:p>
            <a:r>
              <a:rPr lang="fr-FR" sz="2800" b="1" dirty="0">
                <a:ln/>
                <a:solidFill>
                  <a:schemeClr val="accent2">
                    <a:lumMod val="50000"/>
                  </a:schemeClr>
                </a:solidFill>
                <a:latin typeface="Algerian" panose="04020705040A02060702" pitchFamily="82" charset="0"/>
              </a:rPr>
              <a:t> </a:t>
            </a:r>
          </a:p>
          <a:p>
            <a:pPr algn="ctr"/>
            <a:endParaRPr lang="fr-FR" b="1" dirty="0">
              <a:ln/>
              <a:solidFill>
                <a:schemeClr val="accent3"/>
              </a:solidFill>
            </a:endParaRPr>
          </a:p>
        </p:txBody>
      </p:sp>
      <p:sp>
        <p:nvSpPr>
          <p:cNvPr id="2" name="Rectangle 1">
            <a:extLst>
              <a:ext uri="{FF2B5EF4-FFF2-40B4-BE49-F238E27FC236}">
                <a16:creationId xmlns:a16="http://schemas.microsoft.com/office/drawing/2014/main" id="{B64074AE-8AB2-4182-AF88-2A37E3C7BCB5}"/>
              </a:ext>
            </a:extLst>
          </p:cNvPr>
          <p:cNvSpPr/>
          <p:nvPr/>
        </p:nvSpPr>
        <p:spPr>
          <a:xfrm>
            <a:off x="3888884" y="1903587"/>
            <a:ext cx="4979694" cy="646331"/>
          </a:xfrm>
          <a:prstGeom prst="rect">
            <a:avLst/>
          </a:prstGeom>
        </p:spPr>
        <p:txBody>
          <a:bodyPr wrap="square">
            <a:spAutoFit/>
          </a:bodyPr>
          <a:lstStyle/>
          <a:p>
            <a:r>
              <a:rPr lang="fr-FR" dirty="0">
                <a:solidFill>
                  <a:schemeClr val="accent2">
                    <a:lumMod val="50000"/>
                  </a:schemeClr>
                </a:solidFill>
                <a:latin typeface="TimesNewRomanPSMT"/>
              </a:rPr>
              <a:t> Option :   Génie Informatique &amp; réseaux MIAGE</a:t>
            </a:r>
            <a:br>
              <a:rPr lang="fr-FR" dirty="0">
                <a:solidFill>
                  <a:schemeClr val="accent2">
                    <a:lumMod val="50000"/>
                  </a:schemeClr>
                </a:solidFill>
              </a:rPr>
            </a:br>
            <a:endParaRPr lang="fr-FR" dirty="0">
              <a:solidFill>
                <a:schemeClr val="accent2">
                  <a:lumMod val="50000"/>
                </a:schemeClr>
              </a:solidFill>
            </a:endParaRPr>
          </a:p>
        </p:txBody>
      </p:sp>
      <p:sp>
        <p:nvSpPr>
          <p:cNvPr id="4" name="Espace réservé du numéro de diapositive 3">
            <a:extLst>
              <a:ext uri="{FF2B5EF4-FFF2-40B4-BE49-F238E27FC236}">
                <a16:creationId xmlns:a16="http://schemas.microsoft.com/office/drawing/2014/main" id="{55BB63E0-EADE-4F53-B549-E06742F1C893}"/>
              </a:ext>
            </a:extLst>
          </p:cNvPr>
          <p:cNvSpPr>
            <a:spLocks noGrp="1"/>
          </p:cNvSpPr>
          <p:nvPr>
            <p:ph type="sldNum" sz="quarter" idx="12"/>
          </p:nvPr>
        </p:nvSpPr>
        <p:spPr/>
        <p:txBody>
          <a:bodyPr/>
          <a:lstStyle/>
          <a:p>
            <a:fld id="{A4E4889D-E574-48FE-937F-BBF1DA791EBD}" type="slidenum">
              <a:rPr lang="fr-FR" smtClean="0"/>
              <a:pPr/>
              <a:t>1</a:t>
            </a:fld>
            <a:endParaRPr lang="fr-FR"/>
          </a:p>
        </p:txBody>
      </p:sp>
    </p:spTree>
    <p:extLst>
      <p:ext uri="{BB962C8B-B14F-4D97-AF65-F5344CB8AC3E}">
        <p14:creationId xmlns:p14="http://schemas.microsoft.com/office/powerpoint/2010/main" val="3630220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DA6B11-0482-6B8C-94DE-DAE7DF2020F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Image 2" descr="Une image contenant texte, capture d’écran, nombre, Police&#10;&#10;Description générée automatiquement">
            <a:extLst>
              <a:ext uri="{FF2B5EF4-FFF2-40B4-BE49-F238E27FC236}">
                <a16:creationId xmlns:a16="http://schemas.microsoft.com/office/drawing/2014/main" id="{900F16C2-B40D-E41E-3077-5FB1E0F67830}"/>
              </a:ext>
            </a:extLst>
          </p:cNvPr>
          <p:cNvPicPr>
            <a:picLocks noChangeAspect="1"/>
          </p:cNvPicPr>
          <p:nvPr/>
        </p:nvPicPr>
        <p:blipFill>
          <a:blip r:embed="rId2"/>
          <a:stretch>
            <a:fillRect/>
          </a:stretch>
        </p:blipFill>
        <p:spPr>
          <a:xfrm>
            <a:off x="807804" y="643467"/>
            <a:ext cx="10576392" cy="5050225"/>
          </a:xfrm>
          <a:prstGeom prst="rect">
            <a:avLst/>
          </a:prstGeom>
        </p:spPr>
      </p:pic>
      <p:sp>
        <p:nvSpPr>
          <p:cNvPr id="2" name="Espace réservé du numéro de diapositive 1">
            <a:extLst>
              <a:ext uri="{FF2B5EF4-FFF2-40B4-BE49-F238E27FC236}">
                <a16:creationId xmlns:a16="http://schemas.microsoft.com/office/drawing/2014/main" id="{6E582648-6314-90D0-91D3-A26325A2BC7E}"/>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A4E4889D-E574-48FE-937F-BBF1DA791EBD}" type="slidenum">
              <a:rPr lang="en-US" smtClean="0"/>
              <a:pPr>
                <a:spcAft>
                  <a:spcPts val="600"/>
                </a:spcAft>
              </a:pPr>
              <a:t>10</a:t>
            </a:fld>
            <a:endParaRPr lang="en-US"/>
          </a:p>
        </p:txBody>
      </p:sp>
    </p:spTree>
    <p:extLst>
      <p:ext uri="{BB962C8B-B14F-4D97-AF65-F5344CB8AC3E}">
        <p14:creationId xmlns:p14="http://schemas.microsoft.com/office/powerpoint/2010/main" val="1865006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DA6B11-0482-6B8C-94DE-DAE7DF2020F3}"/>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texte, capture d’écran, nombre, Police&#10;&#10;Description générée automatiquement">
            <a:extLst>
              <a:ext uri="{FF2B5EF4-FFF2-40B4-BE49-F238E27FC236}">
                <a16:creationId xmlns:a16="http://schemas.microsoft.com/office/drawing/2014/main" id="{9E5B81CC-B468-B2BF-8F77-5E1DCFB7CA1F}"/>
              </a:ext>
            </a:extLst>
          </p:cNvPr>
          <p:cNvPicPr>
            <a:picLocks noChangeAspect="1"/>
          </p:cNvPicPr>
          <p:nvPr/>
        </p:nvPicPr>
        <p:blipFill>
          <a:blip r:embed="rId2"/>
          <a:stretch>
            <a:fillRect/>
          </a:stretch>
        </p:blipFill>
        <p:spPr>
          <a:xfrm>
            <a:off x="943356" y="919005"/>
            <a:ext cx="10337292" cy="5013584"/>
          </a:xfrm>
          <a:prstGeom prst="rect">
            <a:avLst/>
          </a:prstGeom>
        </p:spPr>
      </p:pic>
      <p:sp>
        <p:nvSpPr>
          <p:cNvPr id="2" name="Espace réservé du numéro de diapositive 1">
            <a:extLst>
              <a:ext uri="{FF2B5EF4-FFF2-40B4-BE49-F238E27FC236}">
                <a16:creationId xmlns:a16="http://schemas.microsoft.com/office/drawing/2014/main" id="{6E582648-6314-90D0-91D3-A26325A2BC7E}"/>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A4E4889D-E574-48FE-937F-BBF1DA791EBD}" type="slidenum">
              <a:rPr lang="en-US" smtClean="0"/>
              <a:pPr>
                <a:spcAft>
                  <a:spcPts val="600"/>
                </a:spcAft>
              </a:pPr>
              <a:t>11</a:t>
            </a:fld>
            <a:endParaRPr lang="en-US"/>
          </a:p>
        </p:txBody>
      </p:sp>
    </p:spTree>
    <p:extLst>
      <p:ext uri="{BB962C8B-B14F-4D97-AF65-F5344CB8AC3E}">
        <p14:creationId xmlns:p14="http://schemas.microsoft.com/office/powerpoint/2010/main" val="333377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F7696-CF1D-C4BE-284B-81C65D37E7C3}"/>
            </a:ext>
          </a:extLst>
        </p:cNvPr>
        <p:cNvGrpSpPr/>
        <p:nvPr/>
      </p:nvGrpSpPr>
      <p:grpSpPr>
        <a:xfrm>
          <a:off x="0" y="0"/>
          <a:ext cx="0" cy="0"/>
          <a:chOff x="0" y="0"/>
          <a:chExt cx="0" cy="0"/>
        </a:xfrm>
      </p:grpSpPr>
      <p:pic>
        <p:nvPicPr>
          <p:cNvPr id="4" name="Image 3">
            <a:extLst>
              <a:ext uri="{FF2B5EF4-FFF2-40B4-BE49-F238E27FC236}">
                <a16:creationId xmlns:a16="http://schemas.microsoft.com/office/drawing/2014/main" id="{91526C5A-8898-2A75-9461-F182F7D5DC69}"/>
              </a:ext>
            </a:extLst>
          </p:cNvPr>
          <p:cNvPicPr>
            <a:picLocks noChangeAspect="1"/>
          </p:cNvPicPr>
          <p:nvPr/>
        </p:nvPicPr>
        <p:blipFill>
          <a:blip r:embed="rId2"/>
          <a:stretch>
            <a:fillRect/>
          </a:stretch>
        </p:blipFill>
        <p:spPr>
          <a:xfrm>
            <a:off x="445063" y="205667"/>
            <a:ext cx="1774014" cy="509952"/>
          </a:xfrm>
          <a:prstGeom prst="rect">
            <a:avLst/>
          </a:prstGeom>
        </p:spPr>
      </p:pic>
      <p:sp>
        <p:nvSpPr>
          <p:cNvPr id="5" name="Titre 1">
            <a:extLst>
              <a:ext uri="{FF2B5EF4-FFF2-40B4-BE49-F238E27FC236}">
                <a16:creationId xmlns:a16="http://schemas.microsoft.com/office/drawing/2014/main" id="{DA0ADC56-DE8C-14B8-78C0-B4A2780D7C5B}"/>
              </a:ext>
            </a:extLst>
          </p:cNvPr>
          <p:cNvSpPr>
            <a:spLocks noGrp="1"/>
          </p:cNvSpPr>
          <p:nvPr>
            <p:ph type="title"/>
          </p:nvPr>
        </p:nvSpPr>
        <p:spPr>
          <a:xfrm>
            <a:off x="1221971" y="988906"/>
            <a:ext cx="7458203" cy="557261"/>
          </a:xfrm>
        </p:spPr>
        <p:txBody>
          <a:bodyPr>
            <a:noAutofit/>
          </a:bodyPr>
          <a:lstStyle/>
          <a:p>
            <a:r>
              <a:rPr lang="fr-FR" sz="3200" dirty="0">
                <a:latin typeface="Times New Roman" panose="02020603050405020304" pitchFamily="18" charset="0"/>
                <a:cs typeface="Times New Roman" panose="02020603050405020304" pitchFamily="18" charset="0"/>
              </a:rPr>
              <a:t>Interface des Détails de l'API:</a:t>
            </a:r>
          </a:p>
        </p:txBody>
      </p:sp>
      <p:sp>
        <p:nvSpPr>
          <p:cNvPr id="2" name="Espace réservé du numéro de diapositive 1">
            <a:extLst>
              <a:ext uri="{FF2B5EF4-FFF2-40B4-BE49-F238E27FC236}">
                <a16:creationId xmlns:a16="http://schemas.microsoft.com/office/drawing/2014/main" id="{33E084B5-F6AA-7043-858F-2DCE73ABC14E}"/>
              </a:ext>
            </a:extLst>
          </p:cNvPr>
          <p:cNvSpPr>
            <a:spLocks noGrp="1"/>
          </p:cNvSpPr>
          <p:nvPr>
            <p:ph type="sldNum" sz="quarter" idx="12"/>
          </p:nvPr>
        </p:nvSpPr>
        <p:spPr/>
        <p:txBody>
          <a:bodyPr/>
          <a:lstStyle/>
          <a:p>
            <a:fld id="{A4E4889D-E574-48FE-937F-BBF1DA791EBD}" type="slidenum">
              <a:rPr lang="fr-FR" sz="1800" smtClean="0"/>
              <a:pPr/>
              <a:t>12</a:t>
            </a:fld>
            <a:endParaRPr lang="fr-FR" sz="1800" dirty="0"/>
          </a:p>
        </p:txBody>
      </p:sp>
      <p:pic>
        <p:nvPicPr>
          <p:cNvPr id="3" name="Image 2">
            <a:extLst>
              <a:ext uri="{FF2B5EF4-FFF2-40B4-BE49-F238E27FC236}">
                <a16:creationId xmlns:a16="http://schemas.microsoft.com/office/drawing/2014/main" id="{886C0192-3F36-65EB-7789-DAAA875F5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71" y="48430"/>
            <a:ext cx="2133600" cy="940476"/>
          </a:xfrm>
          <a:prstGeom prst="rect">
            <a:avLst/>
          </a:prstGeom>
        </p:spPr>
      </p:pic>
      <p:pic>
        <p:nvPicPr>
          <p:cNvPr id="8" name="Image 7">
            <a:extLst>
              <a:ext uri="{FF2B5EF4-FFF2-40B4-BE49-F238E27FC236}">
                <a16:creationId xmlns:a16="http://schemas.microsoft.com/office/drawing/2014/main" id="{F4C177D2-6CE3-D952-00AF-0D9222952E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173" y="2152901"/>
            <a:ext cx="6598661" cy="3225966"/>
          </a:xfrm>
          <a:prstGeom prst="rect">
            <a:avLst/>
          </a:prstGeom>
        </p:spPr>
      </p:pic>
      <p:pic>
        <p:nvPicPr>
          <p:cNvPr id="10" name="Image 9">
            <a:extLst>
              <a:ext uri="{FF2B5EF4-FFF2-40B4-BE49-F238E27FC236}">
                <a16:creationId xmlns:a16="http://schemas.microsoft.com/office/drawing/2014/main" id="{B8C323B5-EEAF-5109-850B-8BD1232EF9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9766" y="1713332"/>
            <a:ext cx="5504062" cy="3835597"/>
          </a:xfrm>
          <a:prstGeom prst="rect">
            <a:avLst/>
          </a:prstGeom>
        </p:spPr>
      </p:pic>
      <p:graphicFrame>
        <p:nvGraphicFramePr>
          <p:cNvPr id="11" name="Objet 10">
            <a:extLst>
              <a:ext uri="{FF2B5EF4-FFF2-40B4-BE49-F238E27FC236}">
                <a16:creationId xmlns:a16="http://schemas.microsoft.com/office/drawing/2014/main" id="{66B6E906-B83F-4593-5E75-A2F3F2BAC3FB}"/>
              </a:ext>
            </a:extLst>
          </p:cNvPr>
          <p:cNvGraphicFramePr>
            <a:graphicFrameLocks noChangeAspect="1"/>
          </p:cNvGraphicFramePr>
          <p:nvPr/>
        </p:nvGraphicFramePr>
        <p:xfrm>
          <a:off x="5905500" y="3163888"/>
          <a:ext cx="381000" cy="527050"/>
        </p:xfrm>
        <a:graphic>
          <a:graphicData uri="http://schemas.openxmlformats.org/presentationml/2006/ole">
            <mc:AlternateContent xmlns:mc="http://schemas.openxmlformats.org/markup-compatibility/2006">
              <mc:Choice xmlns:v="urn:schemas-microsoft-com:vml" Requires="v">
                <p:oleObj name="Objet d’environnement du Gestionnaire de liaisons" showAsIcon="1" r:id="rId6" imgW="381148" imgH="526962" progId="Package">
                  <p:embed/>
                </p:oleObj>
              </mc:Choice>
              <mc:Fallback>
                <p:oleObj name="Objet d’environnement du Gestionnaire de liaisons" showAsIcon="1" r:id="rId6" imgW="381148" imgH="526962" progId="Package">
                  <p:embed/>
                  <p:pic>
                    <p:nvPicPr>
                      <p:cNvPr id="11" name="Objet 10">
                        <a:extLst>
                          <a:ext uri="{FF2B5EF4-FFF2-40B4-BE49-F238E27FC236}">
                            <a16:creationId xmlns:a16="http://schemas.microsoft.com/office/drawing/2014/main" id="{66B6E906-B83F-4593-5E75-A2F3F2BAC3FB}"/>
                          </a:ext>
                        </a:extLst>
                      </p:cNvPr>
                      <p:cNvPicPr/>
                      <p:nvPr/>
                    </p:nvPicPr>
                    <p:blipFill>
                      <a:blip r:embed="rId7"/>
                      <a:stretch>
                        <a:fillRect/>
                      </a:stretch>
                    </p:blipFill>
                    <p:spPr>
                      <a:xfrm>
                        <a:off x="5905500" y="3163888"/>
                        <a:ext cx="381000" cy="527050"/>
                      </a:xfrm>
                      <a:prstGeom prst="rect">
                        <a:avLst/>
                      </a:prstGeom>
                    </p:spPr>
                  </p:pic>
                </p:oleObj>
              </mc:Fallback>
            </mc:AlternateContent>
          </a:graphicData>
        </a:graphic>
      </p:graphicFrame>
    </p:spTree>
    <p:extLst>
      <p:ext uri="{BB962C8B-B14F-4D97-AF65-F5344CB8AC3E}">
        <p14:creationId xmlns:p14="http://schemas.microsoft.com/office/powerpoint/2010/main" val="1143663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8D7FA-BE1A-D04A-1011-64AC5E4A07EA}"/>
            </a:ext>
          </a:extLst>
        </p:cNvPr>
        <p:cNvGrpSpPr/>
        <p:nvPr/>
      </p:nvGrpSpPr>
      <p:grpSpPr>
        <a:xfrm>
          <a:off x="0" y="0"/>
          <a:ext cx="0" cy="0"/>
          <a:chOff x="0" y="0"/>
          <a:chExt cx="0" cy="0"/>
        </a:xfrm>
      </p:grpSpPr>
      <p:pic>
        <p:nvPicPr>
          <p:cNvPr id="4" name="Image 3">
            <a:extLst>
              <a:ext uri="{FF2B5EF4-FFF2-40B4-BE49-F238E27FC236}">
                <a16:creationId xmlns:a16="http://schemas.microsoft.com/office/drawing/2014/main" id="{1F8D14AE-D522-A038-C688-E370B2576E4A}"/>
              </a:ext>
            </a:extLst>
          </p:cNvPr>
          <p:cNvPicPr>
            <a:picLocks noChangeAspect="1"/>
          </p:cNvPicPr>
          <p:nvPr/>
        </p:nvPicPr>
        <p:blipFill>
          <a:blip r:embed="rId2"/>
          <a:stretch>
            <a:fillRect/>
          </a:stretch>
        </p:blipFill>
        <p:spPr>
          <a:xfrm>
            <a:off x="445063" y="205667"/>
            <a:ext cx="1774014" cy="509952"/>
          </a:xfrm>
          <a:prstGeom prst="rect">
            <a:avLst/>
          </a:prstGeom>
        </p:spPr>
      </p:pic>
      <p:sp>
        <p:nvSpPr>
          <p:cNvPr id="5" name="Titre 1">
            <a:extLst>
              <a:ext uri="{FF2B5EF4-FFF2-40B4-BE49-F238E27FC236}">
                <a16:creationId xmlns:a16="http://schemas.microsoft.com/office/drawing/2014/main" id="{D157B71D-DA78-3ABD-4EBD-BE0F14249AD7}"/>
              </a:ext>
            </a:extLst>
          </p:cNvPr>
          <p:cNvSpPr>
            <a:spLocks noGrp="1"/>
          </p:cNvSpPr>
          <p:nvPr>
            <p:ph type="title"/>
          </p:nvPr>
        </p:nvSpPr>
        <p:spPr>
          <a:xfrm>
            <a:off x="1221971" y="988906"/>
            <a:ext cx="7458203" cy="557261"/>
          </a:xfrm>
        </p:spPr>
        <p:txBody>
          <a:bodyPr>
            <a:noAutofit/>
          </a:bodyPr>
          <a:lstStyle/>
          <a:p>
            <a:r>
              <a:rPr lang="fr-FR" sz="3200" dirty="0">
                <a:latin typeface="Times New Roman" panose="02020603050405020304" pitchFamily="18" charset="0"/>
                <a:cs typeface="Times New Roman" panose="02020603050405020304" pitchFamily="18" charset="0"/>
              </a:rPr>
              <a:t>Contenu du Fichier JSON de Service </a:t>
            </a:r>
          </a:p>
        </p:txBody>
      </p:sp>
      <p:sp>
        <p:nvSpPr>
          <p:cNvPr id="2" name="Espace réservé du numéro de diapositive 1">
            <a:extLst>
              <a:ext uri="{FF2B5EF4-FFF2-40B4-BE49-F238E27FC236}">
                <a16:creationId xmlns:a16="http://schemas.microsoft.com/office/drawing/2014/main" id="{7E426523-5C38-66F8-28D4-7C4DDAC8BD43}"/>
              </a:ext>
            </a:extLst>
          </p:cNvPr>
          <p:cNvSpPr>
            <a:spLocks noGrp="1"/>
          </p:cNvSpPr>
          <p:nvPr>
            <p:ph type="sldNum" sz="quarter" idx="12"/>
          </p:nvPr>
        </p:nvSpPr>
        <p:spPr/>
        <p:txBody>
          <a:bodyPr/>
          <a:lstStyle/>
          <a:p>
            <a:fld id="{A4E4889D-E574-48FE-937F-BBF1DA791EBD}" type="slidenum">
              <a:rPr lang="fr-FR" sz="1800" smtClean="0"/>
              <a:pPr/>
              <a:t>13</a:t>
            </a:fld>
            <a:endParaRPr lang="fr-FR" sz="1800" dirty="0"/>
          </a:p>
        </p:txBody>
      </p:sp>
      <p:pic>
        <p:nvPicPr>
          <p:cNvPr id="3" name="Image 2">
            <a:extLst>
              <a:ext uri="{FF2B5EF4-FFF2-40B4-BE49-F238E27FC236}">
                <a16:creationId xmlns:a16="http://schemas.microsoft.com/office/drawing/2014/main" id="{EC86CD40-4F97-9753-8037-9CEF41F44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71" y="48430"/>
            <a:ext cx="2133600" cy="940476"/>
          </a:xfrm>
          <a:prstGeom prst="rect">
            <a:avLst/>
          </a:prstGeom>
        </p:spPr>
      </p:pic>
      <p:pic>
        <p:nvPicPr>
          <p:cNvPr id="7" name="Image 6">
            <a:extLst>
              <a:ext uri="{FF2B5EF4-FFF2-40B4-BE49-F238E27FC236}">
                <a16:creationId xmlns:a16="http://schemas.microsoft.com/office/drawing/2014/main" id="{68B09543-2170-36EF-CF45-AC0B932C0D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1274" y="2486643"/>
            <a:ext cx="7417181" cy="3168813"/>
          </a:xfrm>
          <a:prstGeom prst="rect">
            <a:avLst/>
          </a:prstGeom>
        </p:spPr>
      </p:pic>
    </p:spTree>
    <p:extLst>
      <p:ext uri="{BB962C8B-B14F-4D97-AF65-F5344CB8AC3E}">
        <p14:creationId xmlns:p14="http://schemas.microsoft.com/office/powerpoint/2010/main" val="90631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numéro de diapositive 1">
            <a:extLst>
              <a:ext uri="{FF2B5EF4-FFF2-40B4-BE49-F238E27FC236}">
                <a16:creationId xmlns:a16="http://schemas.microsoft.com/office/drawing/2014/main" id="{6D7F81CA-4EBD-4AA5-8FB4-4789819D674E}"/>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A4E4889D-E574-48FE-937F-BBF1DA791EBD}" type="slidenum">
              <a:rPr lang="en-US"/>
              <a:pPr>
                <a:spcAft>
                  <a:spcPts val="600"/>
                </a:spcAft>
              </a:pPr>
              <a:t>14</a:t>
            </a:fld>
            <a:endParaRPr lang="en-US"/>
          </a:p>
        </p:txBody>
      </p:sp>
      <p:pic>
        <p:nvPicPr>
          <p:cNvPr id="9" name="Image 8" descr="Une image contenant capture d’écran, diagramme, conception&#10;&#10;Description générée automatiquement">
            <a:extLst>
              <a:ext uri="{FF2B5EF4-FFF2-40B4-BE49-F238E27FC236}">
                <a16:creationId xmlns:a16="http://schemas.microsoft.com/office/drawing/2014/main" id="{DC972813-8ADC-D4B4-B9EA-29D6AF0A6603}"/>
              </a:ext>
            </a:extLst>
          </p:cNvPr>
          <p:cNvPicPr>
            <a:picLocks noChangeAspect="1"/>
          </p:cNvPicPr>
          <p:nvPr/>
        </p:nvPicPr>
        <p:blipFill>
          <a:blip r:embed="rId2"/>
          <a:stretch>
            <a:fillRect/>
          </a:stretch>
        </p:blipFill>
        <p:spPr>
          <a:xfrm>
            <a:off x="653" y="2937"/>
            <a:ext cx="12190694" cy="6852128"/>
          </a:xfrm>
          <a:prstGeom prst="rect">
            <a:avLst/>
          </a:prstGeom>
        </p:spPr>
      </p:pic>
    </p:spTree>
    <p:extLst>
      <p:ext uri="{BB962C8B-B14F-4D97-AF65-F5344CB8AC3E}">
        <p14:creationId xmlns:p14="http://schemas.microsoft.com/office/powerpoint/2010/main" val="43695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431FDA33-74E6-461D-A42E-951675F3BF73}"/>
              </a:ext>
            </a:extLst>
          </p:cNvPr>
          <p:cNvSpPr>
            <a:spLocks noGrp="1"/>
          </p:cNvSpPr>
          <p:nvPr>
            <p:ph type="title"/>
          </p:nvPr>
        </p:nvSpPr>
        <p:spPr>
          <a:xfrm>
            <a:off x="1221971" y="988906"/>
            <a:ext cx="7458203" cy="557261"/>
          </a:xfrm>
        </p:spPr>
        <p:txBody>
          <a:bodyPr>
            <a:noAutofit/>
          </a:bodyPr>
          <a:lstStyle/>
          <a:p>
            <a:r>
              <a:rPr lang="fr-FR" sz="3200" dirty="0">
                <a:latin typeface="Times New Roman" panose="02020603050405020304" pitchFamily="18" charset="0"/>
                <a:cs typeface="Times New Roman" panose="02020603050405020304" pitchFamily="18" charset="0"/>
              </a:rPr>
              <a:t>Interface de l’application:</a:t>
            </a:r>
          </a:p>
        </p:txBody>
      </p:sp>
      <p:sp>
        <p:nvSpPr>
          <p:cNvPr id="2" name="Espace réservé du numéro de diapositive 1">
            <a:extLst>
              <a:ext uri="{FF2B5EF4-FFF2-40B4-BE49-F238E27FC236}">
                <a16:creationId xmlns:a16="http://schemas.microsoft.com/office/drawing/2014/main" id="{6D7F81CA-4EBD-4AA5-8FB4-4789819D674E}"/>
              </a:ext>
            </a:extLst>
          </p:cNvPr>
          <p:cNvSpPr>
            <a:spLocks noGrp="1"/>
          </p:cNvSpPr>
          <p:nvPr>
            <p:ph type="sldNum" sz="quarter" idx="12"/>
          </p:nvPr>
        </p:nvSpPr>
        <p:spPr/>
        <p:txBody>
          <a:bodyPr/>
          <a:lstStyle/>
          <a:p>
            <a:fld id="{A4E4889D-E574-48FE-937F-BBF1DA791EBD}" type="slidenum">
              <a:rPr lang="fr-FR" sz="1800" smtClean="0"/>
              <a:pPr/>
              <a:t>15</a:t>
            </a:fld>
            <a:endParaRPr lang="fr-FR" sz="18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349" y="1833857"/>
            <a:ext cx="2695505" cy="428934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613" y="1837189"/>
            <a:ext cx="2674629" cy="4293115"/>
          </a:xfrm>
          <a:prstGeom prst="rect">
            <a:avLst/>
          </a:prstGeom>
        </p:spPr>
      </p:pic>
    </p:spTree>
    <p:extLst>
      <p:ext uri="{BB962C8B-B14F-4D97-AF65-F5344CB8AC3E}">
        <p14:creationId xmlns:p14="http://schemas.microsoft.com/office/powerpoint/2010/main" val="4037275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733DD34-0F5E-40D5-9BC6-11BA5A0B019C}"/>
              </a:ext>
            </a:extLst>
          </p:cNvPr>
          <p:cNvSpPr txBox="1">
            <a:spLocks/>
          </p:cNvSpPr>
          <p:nvPr/>
        </p:nvSpPr>
        <p:spPr>
          <a:xfrm>
            <a:off x="3041072" y="2434440"/>
            <a:ext cx="6109856" cy="1537857"/>
          </a:xfrm>
          <a:prstGeom prst="rect">
            <a:avLst/>
          </a:prstGeom>
          <a:noFill/>
          <a:ln>
            <a:noFill/>
          </a:ln>
        </p:spPr>
        <p:style>
          <a:lnRef idx="0">
            <a:scrgbClr r="0" g="0" b="0"/>
          </a:lnRef>
          <a:fillRef idx="0">
            <a:scrgbClr r="0" g="0" b="0"/>
          </a:fillRef>
          <a:effectRef idx="0">
            <a:scrgbClr r="0" g="0" b="0"/>
          </a:effectRef>
          <a:fontRef idx="minor">
            <a:schemeClr val="accent4"/>
          </a:fontRef>
        </p:style>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ctr">
              <a:buFont typeface="Calibri" panose="020F0502020204030204" pitchFamily="34" charset="0"/>
              <a:buNone/>
            </a:pPr>
            <a:endParaRPr lang="fr-FR"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0" indent="0" algn="ctr">
              <a:buNone/>
            </a:pPr>
            <a:r>
              <a:rPr lang="fr-FR" sz="3200" b="1" dirty="0">
                <a:ln/>
                <a:solidFill>
                  <a:schemeClr val="accent2">
                    <a:lumMod val="50000"/>
                  </a:schemeClr>
                </a:solidFill>
                <a:effectLst>
                  <a:outerShdw blurRad="38100" dist="19050" dir="2700000" algn="tl" rotWithShape="0">
                    <a:schemeClr val="dk1">
                      <a:lumMod val="50000"/>
                      <a:alpha val="40000"/>
                    </a:schemeClr>
                  </a:outerShdw>
                </a:effectLst>
                <a:latin typeface="Arial" panose="020B0604020202020204" pitchFamily="34" charset="0"/>
                <a:cs typeface="Arial" panose="020B0604020202020204" pitchFamily="34" charset="0"/>
              </a:rPr>
              <a:t>CONCEPTION </a:t>
            </a:r>
            <a:r>
              <a:rPr lang="fr-FR" sz="3200" dirty="0">
                <a:solidFill>
                  <a:schemeClr val="accent2">
                    <a:lumMod val="50000"/>
                  </a:schemeClr>
                </a:solidFill>
                <a:latin typeface="Arial" panose="020B0604020202020204" pitchFamily="34" charset="0"/>
                <a:cs typeface="Arial" panose="020B0604020202020204" pitchFamily="34" charset="0"/>
              </a:rPr>
              <a:t>:</a:t>
            </a:r>
            <a:endParaRPr lang="fr-FR" sz="3200" b="1" dirty="0">
              <a:ln/>
              <a:solidFill>
                <a:schemeClr val="accent2">
                  <a:lumMod val="50000"/>
                </a:schemeClr>
              </a:solidFill>
              <a:effectLst>
                <a:outerShdw blurRad="38100" dist="19050" dir="2700000" algn="tl" rotWithShape="0">
                  <a:schemeClr val="dk1">
                    <a:lumMod val="50000"/>
                    <a:alpha val="40000"/>
                  </a:schemeClr>
                </a:outerShdw>
              </a:effectLst>
              <a:latin typeface="Arial" panose="020B0604020202020204" pitchFamily="34" charset="0"/>
              <a:cs typeface="Arial" panose="020B0604020202020204" pitchFamily="34" charset="0"/>
            </a:endParaRPr>
          </a:p>
        </p:txBody>
      </p:sp>
      <p:sp>
        <p:nvSpPr>
          <p:cNvPr id="2" name="Espace réservé du numéro de diapositive 1">
            <a:extLst>
              <a:ext uri="{FF2B5EF4-FFF2-40B4-BE49-F238E27FC236}">
                <a16:creationId xmlns:a16="http://schemas.microsoft.com/office/drawing/2014/main" id="{87C251BC-111B-41E8-B767-BD3D5DAFB373}"/>
              </a:ext>
            </a:extLst>
          </p:cNvPr>
          <p:cNvSpPr>
            <a:spLocks noGrp="1"/>
          </p:cNvSpPr>
          <p:nvPr>
            <p:ph type="sldNum" sz="quarter" idx="12"/>
          </p:nvPr>
        </p:nvSpPr>
        <p:spPr/>
        <p:txBody>
          <a:bodyPr/>
          <a:lstStyle/>
          <a:p>
            <a:fld id="{A4E4889D-E574-48FE-937F-BBF1DA791EBD}" type="slidenum">
              <a:rPr lang="fr-FR" sz="1800" smtClean="0"/>
              <a:pPr/>
              <a:t>16</a:t>
            </a:fld>
            <a:endParaRPr lang="fr-FR" sz="1800" dirty="0"/>
          </a:p>
        </p:txBody>
      </p:sp>
    </p:spTree>
    <p:extLst>
      <p:ext uri="{BB962C8B-B14F-4D97-AF65-F5344CB8AC3E}">
        <p14:creationId xmlns:p14="http://schemas.microsoft.com/office/powerpoint/2010/main" val="1195862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3" name="Image 2" descr="Une image contenant texte, diagramme, dessin humoristique, capture d’écran&#10;&#10;Description générée automatiquement">
            <a:extLst>
              <a:ext uri="{FF2B5EF4-FFF2-40B4-BE49-F238E27FC236}">
                <a16:creationId xmlns:a16="http://schemas.microsoft.com/office/drawing/2014/main" id="{6DCDEDA5-CCEA-FDB0-6C14-0BC94421521D}"/>
              </a:ext>
            </a:extLst>
          </p:cNvPr>
          <p:cNvPicPr>
            <a:picLocks noChangeAspect="1"/>
          </p:cNvPicPr>
          <p:nvPr/>
        </p:nvPicPr>
        <p:blipFill>
          <a:blip r:embed="rId2"/>
          <a:srcRect l="20870" r="15841" b="-2"/>
          <a:stretch/>
        </p:blipFill>
        <p:spPr>
          <a:xfrm>
            <a:off x="633999" y="640080"/>
            <a:ext cx="6275667" cy="5577840"/>
          </a:xfrm>
          <a:prstGeom prst="rect">
            <a:avLst/>
          </a:prstGeom>
        </p:spPr>
      </p:pic>
      <p:sp>
        <p:nvSpPr>
          <p:cNvPr id="12" name="Rectangle 11">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483DF00B-1068-4D89-A5EA-D83BB76E398E}"/>
              </a:ext>
            </a:extLst>
          </p:cNvPr>
          <p:cNvSpPr txBox="1">
            <a:spLocks/>
          </p:cNvSpPr>
          <p:nvPr/>
        </p:nvSpPr>
        <p:spPr>
          <a:xfrm>
            <a:off x="8096885" y="640080"/>
            <a:ext cx="3659246" cy="292608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spcAft>
                <a:spcPts val="600"/>
              </a:spcAft>
            </a:pPr>
            <a:r>
              <a:rPr lang="en-US" sz="4400" b="1" dirty="0" err="1">
                <a:solidFill>
                  <a:srgbClr val="FFFFFF"/>
                </a:solidFill>
              </a:rPr>
              <a:t>Diagramme</a:t>
            </a:r>
            <a:r>
              <a:rPr lang="en-US" sz="4400" b="1" dirty="0">
                <a:solidFill>
                  <a:srgbClr val="FFFFFF"/>
                </a:solidFill>
              </a:rPr>
              <a:t> de </a:t>
            </a:r>
            <a:r>
              <a:rPr lang="en-US" sz="4400" b="1" dirty="0" err="1">
                <a:solidFill>
                  <a:srgbClr val="FFFFFF"/>
                </a:solidFill>
              </a:rPr>
              <a:t>cas</a:t>
            </a:r>
            <a:r>
              <a:rPr lang="en-US" sz="4400" b="1" dirty="0">
                <a:solidFill>
                  <a:srgbClr val="FFFFFF"/>
                </a:solidFill>
              </a:rPr>
              <a:t> </a:t>
            </a:r>
            <a:r>
              <a:rPr lang="en-US" sz="4400" b="1" dirty="0" err="1">
                <a:solidFill>
                  <a:srgbClr val="FFFFFF"/>
                </a:solidFill>
              </a:rPr>
              <a:t>d’utilisation</a:t>
            </a:r>
            <a:endParaRPr lang="en-US" sz="4400" b="1" cap="all" dirty="0" err="1">
              <a:solidFill>
                <a:srgbClr val="FFFFFF"/>
              </a:solidFill>
            </a:endParaRPr>
          </a:p>
        </p:txBody>
      </p:sp>
      <p:sp>
        <p:nvSpPr>
          <p:cNvPr id="14" name="Rectangle 13">
            <a:extLst>
              <a:ext uri="{FF2B5EF4-FFF2-40B4-BE49-F238E27FC236}">
                <a16:creationId xmlns:a16="http://schemas.microsoft.com/office/drawing/2014/main" id="{B1121E64-CB88-4BF5-B531-C0316E7F6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numéro de diapositive 3">
            <a:extLst>
              <a:ext uri="{FF2B5EF4-FFF2-40B4-BE49-F238E27FC236}">
                <a16:creationId xmlns:a16="http://schemas.microsoft.com/office/drawing/2014/main" id="{FD4A70D6-FB3F-4B11-A72A-C7A8E0B07FFC}"/>
              </a:ext>
            </a:extLst>
          </p:cNvPr>
          <p:cNvSpPr>
            <a:spLocks noGrp="1"/>
          </p:cNvSpPr>
          <p:nvPr>
            <p:ph type="sldNum" sz="quarter" idx="12"/>
          </p:nvPr>
        </p:nvSpPr>
        <p:spPr>
          <a:xfrm>
            <a:off x="11030574" y="6459785"/>
            <a:ext cx="725557" cy="365125"/>
          </a:xfrm>
        </p:spPr>
        <p:txBody>
          <a:bodyPr vert="horz" lIns="91440" tIns="45720" rIns="91440" bIns="45720" rtlCol="0" anchor="ctr">
            <a:normAutofit/>
          </a:bodyPr>
          <a:lstStyle/>
          <a:p>
            <a:pPr defTabSz="914400">
              <a:spcAft>
                <a:spcPts val="600"/>
              </a:spcAft>
            </a:pPr>
            <a:fld id="{A4E4889D-E574-48FE-937F-BBF1DA791EBD}" type="slidenum">
              <a:rPr lang="en-US" smtClean="0"/>
              <a:pPr defTabSz="914400">
                <a:spcAft>
                  <a:spcPts val="600"/>
                </a:spcAft>
              </a:pPr>
              <a:t>17</a:t>
            </a:fld>
            <a:endParaRPr lang="en-US"/>
          </a:p>
        </p:txBody>
      </p:sp>
    </p:spTree>
    <p:extLst>
      <p:ext uri="{BB962C8B-B14F-4D97-AF65-F5344CB8AC3E}">
        <p14:creationId xmlns:p14="http://schemas.microsoft.com/office/powerpoint/2010/main" val="3244116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Rectangle 83">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5" name="Straight Connector 59">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6" name="Rectangle 85">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21D8EC4-8163-48C9-89D6-8555E98AB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574B6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ectangle 1">
            <a:extLst>
              <a:ext uri="{FF2B5EF4-FFF2-40B4-BE49-F238E27FC236}">
                <a16:creationId xmlns:a16="http://schemas.microsoft.com/office/drawing/2014/main" id="{CC9D229E-093C-4C00-99B6-DBA855BEB848}"/>
              </a:ext>
            </a:extLst>
          </p:cNvPr>
          <p:cNvSpPr/>
          <p:nvPr/>
        </p:nvSpPr>
        <p:spPr>
          <a:xfrm>
            <a:off x="1065197" y="5120640"/>
            <a:ext cx="10058400" cy="82296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b="1" spc="-50">
                <a:solidFill>
                  <a:srgbClr val="FFFFFF"/>
                </a:solidFill>
                <a:latin typeface="+mj-lt"/>
                <a:ea typeface="+mj-ea"/>
                <a:cs typeface="+mj-cs"/>
              </a:rPr>
              <a:t>Diagramme des classes</a:t>
            </a:r>
            <a:endParaRPr lang="en-US" sz="3600" b="1" cap="all" spc="-50">
              <a:solidFill>
                <a:srgbClr val="FFFFFF"/>
              </a:solidFill>
              <a:latin typeface="+mj-lt"/>
              <a:ea typeface="+mj-ea"/>
              <a:cs typeface="+mj-cs"/>
            </a:endParaRPr>
          </a:p>
        </p:txBody>
      </p:sp>
      <p:sp>
        <p:nvSpPr>
          <p:cNvPr id="88" name="Rectangle 87">
            <a:extLst>
              <a:ext uri="{FF2B5EF4-FFF2-40B4-BE49-F238E27FC236}">
                <a16:creationId xmlns:a16="http://schemas.microsoft.com/office/drawing/2014/main" id="{7B7C6C2A-33C4-4D5D-8EB1-A8803DCB7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rgbClr val="499DF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Espace réservé du numéro de diapositive 3">
            <a:extLst>
              <a:ext uri="{FF2B5EF4-FFF2-40B4-BE49-F238E27FC236}">
                <a16:creationId xmlns:a16="http://schemas.microsoft.com/office/drawing/2014/main" id="{AF648AD2-D04F-4ECD-B16F-818C221AA483}"/>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A4E4889D-E574-48FE-937F-BBF1DA791EBD}" type="slidenum">
              <a:rPr lang="en-US" smtClean="0"/>
              <a:pPr defTabSz="914400">
                <a:spcAft>
                  <a:spcPts val="600"/>
                </a:spcAft>
              </a:pPr>
              <a:t>18</a:t>
            </a:fld>
            <a:endParaRPr lang="en-US"/>
          </a:p>
        </p:txBody>
      </p:sp>
      <p:pic>
        <p:nvPicPr>
          <p:cNvPr id="5" name="Image 4" descr="Une image contenant texte, capture d’écran, diagramme, Police&#10;&#10;Description générée automatiquement">
            <a:extLst>
              <a:ext uri="{FF2B5EF4-FFF2-40B4-BE49-F238E27FC236}">
                <a16:creationId xmlns:a16="http://schemas.microsoft.com/office/drawing/2014/main" id="{118887DA-8FD0-75FD-2859-D2B2C61CD229}"/>
              </a:ext>
            </a:extLst>
          </p:cNvPr>
          <p:cNvPicPr>
            <a:picLocks noChangeAspect="1"/>
          </p:cNvPicPr>
          <p:nvPr/>
        </p:nvPicPr>
        <p:blipFill>
          <a:blip r:embed="rId2"/>
          <a:stretch>
            <a:fillRect/>
          </a:stretch>
        </p:blipFill>
        <p:spPr>
          <a:xfrm>
            <a:off x="1542855" y="510371"/>
            <a:ext cx="9210675" cy="3895725"/>
          </a:xfrm>
          <a:prstGeom prst="rect">
            <a:avLst/>
          </a:prstGeom>
        </p:spPr>
      </p:pic>
    </p:spTree>
    <p:extLst>
      <p:ext uri="{BB962C8B-B14F-4D97-AF65-F5344CB8AC3E}">
        <p14:creationId xmlns:p14="http://schemas.microsoft.com/office/powerpoint/2010/main" val="360786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253848" y="-3698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057" name="Rectangle 3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59" name="Rectangle 3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61" name="Rectangle 3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63" name="Rectangle 3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65" name="Rectangle 4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7" name="Rectangle 4"/>
          <p:cNvSpPr>
            <a:spLocks noChangeArrowheads="1"/>
          </p:cNvSpPr>
          <p:nvPr/>
        </p:nvSpPr>
        <p:spPr bwMode="auto">
          <a:xfrm>
            <a:off x="4314825" y="5273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0" name="Rectangle 6"/>
          <p:cNvSpPr>
            <a:spLocks noChangeArrowheads="1"/>
          </p:cNvSpPr>
          <p:nvPr/>
        </p:nvSpPr>
        <p:spPr bwMode="auto">
          <a:xfrm>
            <a:off x="8655485" y="302899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2" name="Rectangle 8"/>
          <p:cNvSpPr>
            <a:spLocks noChangeArrowheads="1"/>
          </p:cNvSpPr>
          <p:nvPr/>
        </p:nvSpPr>
        <p:spPr bwMode="auto">
          <a:xfrm>
            <a:off x="544830" y="-635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4" name="Rectangle 10"/>
          <p:cNvSpPr>
            <a:spLocks noChangeArrowheads="1"/>
          </p:cNvSpPr>
          <p:nvPr/>
        </p:nvSpPr>
        <p:spPr bwMode="auto">
          <a:xfrm>
            <a:off x="4133589" y="34947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5" name="Espace réservé du contenu 2">
            <a:extLst>
              <a:ext uri="{FF2B5EF4-FFF2-40B4-BE49-F238E27FC236}">
                <a16:creationId xmlns:a16="http://schemas.microsoft.com/office/drawing/2014/main" id="{C6E26F0D-1A9F-4E5E-844A-BC621AEC8463}"/>
              </a:ext>
            </a:extLst>
          </p:cNvPr>
          <p:cNvSpPr txBox="1">
            <a:spLocks/>
          </p:cNvSpPr>
          <p:nvPr/>
        </p:nvSpPr>
        <p:spPr>
          <a:xfrm>
            <a:off x="2787224" y="2291150"/>
            <a:ext cx="6109856" cy="1537857"/>
          </a:xfrm>
          <a:prstGeom prst="rect">
            <a:avLst/>
          </a:prstGeom>
          <a:noFill/>
          <a:ln>
            <a:noFill/>
          </a:ln>
        </p:spPr>
        <p:style>
          <a:lnRef idx="0">
            <a:scrgbClr r="0" g="0" b="0"/>
          </a:lnRef>
          <a:fillRef idx="0">
            <a:scrgbClr r="0" g="0" b="0"/>
          </a:fillRef>
          <a:effectRef idx="0">
            <a:scrgbClr r="0" g="0" b="0"/>
          </a:effectRef>
          <a:fontRef idx="minor">
            <a:schemeClr val="accent5"/>
          </a:fontRef>
        </p:style>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ctr">
              <a:buFont typeface="Calibri" panose="020F0502020204030204" pitchFamily="34" charset="0"/>
              <a:buNone/>
            </a:pPr>
            <a:endParaRPr lang="fr-FR"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0" indent="0" algn="ctr">
              <a:buFont typeface="Calibri" panose="020F0502020204030204" pitchFamily="34" charset="0"/>
              <a:buNone/>
            </a:pPr>
            <a:r>
              <a:rPr lang="fr-FR" sz="3200" b="1" dirty="0">
                <a:ln/>
                <a:solidFill>
                  <a:schemeClr val="accent2">
                    <a:lumMod val="50000"/>
                  </a:schemeClr>
                </a:solidFill>
                <a:effectLst>
                  <a:outerShdw blurRad="38100" dist="19050" dir="2700000" algn="tl" rotWithShape="0">
                    <a:schemeClr val="dk1">
                      <a:lumMod val="50000"/>
                      <a:alpha val="40000"/>
                    </a:schemeClr>
                  </a:outerShdw>
                </a:effectLst>
                <a:latin typeface="Arial" panose="020B0604020202020204" pitchFamily="34" charset="0"/>
                <a:cs typeface="Arial" panose="020B0604020202020204" pitchFamily="34" charset="0"/>
              </a:rPr>
              <a:t>R</a:t>
            </a:r>
            <a:r>
              <a:rPr lang="fr-FR" sz="3200" b="1" dirty="0">
                <a:solidFill>
                  <a:schemeClr val="accent2">
                    <a:lumMod val="50000"/>
                  </a:schemeClr>
                </a:solidFill>
                <a:latin typeface="Arial" panose="020B0604020202020204" pitchFamily="34" charset="0"/>
                <a:cs typeface="Arial" panose="020B0604020202020204" pitchFamily="34" charset="0"/>
              </a:rPr>
              <a:t>É</a:t>
            </a:r>
            <a:r>
              <a:rPr lang="fr-FR" sz="3200" b="1" dirty="0">
                <a:ln/>
                <a:solidFill>
                  <a:schemeClr val="accent2">
                    <a:lumMod val="50000"/>
                  </a:schemeClr>
                </a:solidFill>
                <a:effectLst>
                  <a:outerShdw blurRad="38100" dist="19050" dir="2700000" algn="tl" rotWithShape="0">
                    <a:schemeClr val="dk1">
                      <a:lumMod val="50000"/>
                      <a:alpha val="40000"/>
                    </a:schemeClr>
                  </a:outerShdw>
                </a:effectLst>
                <a:latin typeface="Arial" panose="020B0604020202020204" pitchFamily="34" charset="0"/>
                <a:cs typeface="Arial" panose="020B0604020202020204" pitchFamily="34" charset="0"/>
              </a:rPr>
              <a:t>ALISATION</a:t>
            </a:r>
            <a:r>
              <a:rPr lang="fr-FR" sz="3200" b="1" dirty="0">
                <a:solidFill>
                  <a:schemeClr val="accent2">
                    <a:lumMod val="50000"/>
                  </a:schemeClr>
                </a:solidFill>
                <a:latin typeface="Arial" panose="020B0604020202020204" pitchFamily="34" charset="0"/>
                <a:cs typeface="Arial" panose="020B0604020202020204" pitchFamily="34" charset="0"/>
              </a:rPr>
              <a:t> </a:t>
            </a:r>
            <a:endParaRPr lang="fr-FR" sz="3200" b="1" dirty="0">
              <a:ln/>
              <a:solidFill>
                <a:schemeClr val="accent2">
                  <a:lumMod val="50000"/>
                </a:schemeClr>
              </a:solidFill>
              <a:effectLst>
                <a:outerShdw blurRad="38100" dist="19050" dir="2700000" algn="tl" rotWithShape="0">
                  <a:schemeClr val="dk1">
                    <a:lumMod val="50000"/>
                    <a:alpha val="40000"/>
                  </a:schemeClr>
                </a:outerShdw>
              </a:effectLst>
              <a:latin typeface="Arial" panose="020B0604020202020204" pitchFamily="34" charset="0"/>
              <a:cs typeface="Arial" panose="020B0604020202020204" pitchFamily="34" charset="0"/>
            </a:endParaRPr>
          </a:p>
          <a:p>
            <a:pPr algn="ctr"/>
            <a:endParaRPr lang="fr-FR" dirty="0"/>
          </a:p>
        </p:txBody>
      </p:sp>
      <p:sp>
        <p:nvSpPr>
          <p:cNvPr id="3" name="Espace réservé du numéro de diapositive 2">
            <a:extLst>
              <a:ext uri="{FF2B5EF4-FFF2-40B4-BE49-F238E27FC236}">
                <a16:creationId xmlns:a16="http://schemas.microsoft.com/office/drawing/2014/main" id="{3A1AA6CB-1FA6-4F89-BF5C-ED72718C9783}"/>
              </a:ext>
            </a:extLst>
          </p:cNvPr>
          <p:cNvSpPr>
            <a:spLocks noGrp="1"/>
          </p:cNvSpPr>
          <p:nvPr>
            <p:ph type="sldNum" sz="quarter" idx="12"/>
          </p:nvPr>
        </p:nvSpPr>
        <p:spPr/>
        <p:txBody>
          <a:bodyPr/>
          <a:lstStyle/>
          <a:p>
            <a:fld id="{A4E4889D-E574-48FE-937F-BBF1DA791EBD}" type="slidenum">
              <a:rPr lang="fr-FR" sz="1800" smtClean="0"/>
              <a:pPr/>
              <a:t>19</a:t>
            </a:fld>
            <a:endParaRPr lang="fr-FR" sz="1800" dirty="0"/>
          </a:p>
        </p:txBody>
      </p:sp>
    </p:spTree>
    <p:extLst>
      <p:ext uri="{BB962C8B-B14F-4D97-AF65-F5344CB8AC3E}">
        <p14:creationId xmlns:p14="http://schemas.microsoft.com/office/powerpoint/2010/main" val="332530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097279" y="642257"/>
            <a:ext cx="10058400" cy="855617"/>
          </a:xfrm>
        </p:spPr>
        <p:txBody>
          <a:bodyPr>
            <a:normAutofit/>
          </a:bodyPr>
          <a:lstStyle/>
          <a:p>
            <a:r>
              <a:rPr lang="fr-FR" sz="3200" dirty="0">
                <a:solidFill>
                  <a:schemeClr val="tx1">
                    <a:lumMod val="95000"/>
                    <a:lumOff val="5000"/>
                  </a:schemeClr>
                </a:solidFill>
                <a:latin typeface="Algerian" panose="04020705040A02060702" pitchFamily="82" charset="0"/>
                <a:ea typeface="Adobe Gothic Std B" panose="020B0800000000000000" pitchFamily="34" charset="-128"/>
                <a:cs typeface="Arial" panose="020B0604020202020204" pitchFamily="34" charset="0"/>
              </a:rPr>
              <a:t>PLAN</a:t>
            </a:r>
          </a:p>
        </p:txBody>
      </p:sp>
      <p:sp>
        <p:nvSpPr>
          <p:cNvPr id="6" name="Espace réservé du contenu 2">
            <a:extLst>
              <a:ext uri="{FF2B5EF4-FFF2-40B4-BE49-F238E27FC236}">
                <a16:creationId xmlns:a16="http://schemas.microsoft.com/office/drawing/2014/main" id="{F2E2B1E9-642E-4035-8C3D-AD9EDA6DAA91}"/>
              </a:ext>
            </a:extLst>
          </p:cNvPr>
          <p:cNvSpPr>
            <a:spLocks noGrp="1"/>
          </p:cNvSpPr>
          <p:nvPr>
            <p:ph idx="1"/>
          </p:nvPr>
        </p:nvSpPr>
        <p:spPr>
          <a:xfrm>
            <a:off x="1214298" y="2164520"/>
            <a:ext cx="8534400" cy="3525077"/>
          </a:xfrm>
        </p:spPr>
        <p:txBody>
          <a:bodyPr>
            <a:normAutofit/>
          </a:bodyPr>
          <a:lstStyle/>
          <a:p>
            <a:pPr marL="685800" indent="-685800">
              <a:buFont typeface="Wingdings" panose="05000000000000000000" pitchFamily="2" charset="2"/>
              <a:buChar char="v"/>
            </a:pPr>
            <a:r>
              <a:rPr lang="en-US" sz="2800" dirty="0">
                <a:solidFill>
                  <a:schemeClr val="tx1">
                    <a:lumMod val="95000"/>
                  </a:schemeClr>
                </a:solidFill>
                <a:latin typeface="Times New Roman" panose="02020603050405020304" pitchFamily="18" charset="0"/>
                <a:ea typeface="Lato Black" panose="020F0502020204030203" pitchFamily="34" charset="0"/>
                <a:cs typeface="Times New Roman" panose="02020603050405020304" pitchFamily="18" charset="0"/>
              </a:rPr>
              <a:t>Introduction</a:t>
            </a:r>
          </a:p>
          <a:p>
            <a:pPr marL="685800" indent="-685800">
              <a:buFont typeface="Wingdings" panose="05000000000000000000" pitchFamily="2" charset="2"/>
              <a:buChar char="v"/>
            </a:pPr>
            <a:r>
              <a:rPr lang="en-US" sz="2800" dirty="0">
                <a:solidFill>
                  <a:schemeClr val="tx1">
                    <a:lumMod val="95000"/>
                  </a:schemeClr>
                </a:solidFill>
                <a:latin typeface="Times New Roman" panose="02020603050405020304" pitchFamily="18" charset="0"/>
                <a:ea typeface="Lato Black" panose="020F0502020204030203" pitchFamily="34" charset="0"/>
                <a:cs typeface="Times New Roman" panose="02020603050405020304" pitchFamily="18" charset="0"/>
              </a:rPr>
              <a:t>Cahier des charges</a:t>
            </a:r>
          </a:p>
          <a:p>
            <a:pPr marL="685800" indent="-685800">
              <a:buFont typeface="Wingdings" panose="05000000000000000000" pitchFamily="2" charset="2"/>
              <a:buChar char="v"/>
            </a:pPr>
            <a:r>
              <a:rPr lang="en-US" sz="2800" dirty="0">
                <a:solidFill>
                  <a:schemeClr val="tx1">
                    <a:lumMod val="95000"/>
                  </a:schemeClr>
                </a:solidFill>
                <a:latin typeface="Times New Roman" panose="02020603050405020304" pitchFamily="18" charset="0"/>
                <a:ea typeface="Lato Black" panose="020F0502020204030203" pitchFamily="34" charset="0"/>
                <a:cs typeface="Times New Roman" panose="02020603050405020304" pitchFamily="18" charset="0"/>
              </a:rPr>
              <a:t>Conception</a:t>
            </a:r>
          </a:p>
          <a:p>
            <a:pPr marL="685800" indent="-685800">
              <a:buFont typeface="Wingdings" panose="05000000000000000000" pitchFamily="2" charset="2"/>
              <a:buChar char="v"/>
            </a:pPr>
            <a:r>
              <a:rPr lang="en-US" sz="2800" dirty="0">
                <a:solidFill>
                  <a:schemeClr val="tx1">
                    <a:lumMod val="95000"/>
                  </a:schemeClr>
                </a:solidFill>
                <a:latin typeface="Times New Roman" panose="02020603050405020304" pitchFamily="18" charset="0"/>
                <a:ea typeface="Lato Black" panose="020F0502020204030203" pitchFamily="34" charset="0"/>
                <a:cs typeface="Times New Roman" panose="02020603050405020304" pitchFamily="18" charset="0"/>
              </a:rPr>
              <a:t>Réalisation</a:t>
            </a:r>
          </a:p>
          <a:p>
            <a:pPr marL="685800" indent="-685800">
              <a:buFont typeface="Wingdings" panose="05000000000000000000" pitchFamily="2" charset="2"/>
              <a:buChar char="v"/>
            </a:pPr>
            <a:r>
              <a:rPr lang="en-US" sz="2800" dirty="0">
                <a:solidFill>
                  <a:schemeClr val="tx1">
                    <a:lumMod val="95000"/>
                  </a:schemeClr>
                </a:solidFill>
                <a:latin typeface="Times New Roman" panose="02020603050405020304" pitchFamily="18" charset="0"/>
                <a:ea typeface="Lato Black" panose="020F0502020204030203" pitchFamily="34" charset="0"/>
                <a:cs typeface="Times New Roman" panose="02020603050405020304" pitchFamily="18" charset="0"/>
              </a:rPr>
              <a:t>Conclusion </a:t>
            </a:r>
          </a:p>
          <a:p>
            <a:endParaRPr lang="fr-FR" dirty="0"/>
          </a:p>
        </p:txBody>
      </p:sp>
      <p:sp>
        <p:nvSpPr>
          <p:cNvPr id="2" name="Espace réservé du numéro de diapositive 1">
            <a:extLst>
              <a:ext uri="{FF2B5EF4-FFF2-40B4-BE49-F238E27FC236}">
                <a16:creationId xmlns:a16="http://schemas.microsoft.com/office/drawing/2014/main" id="{85FB6A69-D13A-4409-8FB3-E594E9B183D0}"/>
              </a:ext>
            </a:extLst>
          </p:cNvPr>
          <p:cNvSpPr>
            <a:spLocks noGrp="1"/>
          </p:cNvSpPr>
          <p:nvPr>
            <p:ph type="sldNum" sz="quarter" idx="12"/>
          </p:nvPr>
        </p:nvSpPr>
        <p:spPr/>
        <p:txBody>
          <a:bodyPr/>
          <a:lstStyle/>
          <a:p>
            <a:fld id="{A4E4889D-E574-48FE-937F-BBF1DA791EBD}" type="slidenum">
              <a:rPr lang="fr-FR" smtClean="0"/>
              <a:pPr/>
              <a:t>2</a:t>
            </a:fld>
            <a:endParaRPr lang="fr-FR" dirty="0"/>
          </a:p>
        </p:txBody>
      </p:sp>
    </p:spTree>
    <p:extLst>
      <p:ext uri="{BB962C8B-B14F-4D97-AF65-F5344CB8AC3E}">
        <p14:creationId xmlns:p14="http://schemas.microsoft.com/office/powerpoint/2010/main" val="2899542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990F6C7B-3B67-46F3-9140-E830756F872C}"/>
              </a:ext>
            </a:extLst>
          </p:cNvPr>
          <p:cNvSpPr txBox="1">
            <a:spLocks/>
          </p:cNvSpPr>
          <p:nvPr/>
        </p:nvSpPr>
        <p:spPr>
          <a:xfrm>
            <a:off x="1557813" y="751705"/>
            <a:ext cx="6552517" cy="803275"/>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sz="3600" b="1" dirty="0">
                <a:solidFill>
                  <a:schemeClr val="accent2">
                    <a:lumMod val="50000"/>
                  </a:schemeClr>
                </a:solidFill>
                <a:latin typeface="Arial" panose="020B0604020202020204" pitchFamily="34" charset="0"/>
                <a:cs typeface="Arial" panose="020B0604020202020204" pitchFamily="34" charset="0"/>
              </a:rPr>
              <a:t>CONCLUSION ET PERSPECTIVE </a:t>
            </a:r>
          </a:p>
        </p:txBody>
      </p:sp>
      <p:sp>
        <p:nvSpPr>
          <p:cNvPr id="2" name="Espace réservé du numéro de diapositive 1">
            <a:extLst>
              <a:ext uri="{FF2B5EF4-FFF2-40B4-BE49-F238E27FC236}">
                <a16:creationId xmlns:a16="http://schemas.microsoft.com/office/drawing/2014/main" id="{68C8E8C2-0665-4716-B57D-F7D612ACDAB2}"/>
              </a:ext>
            </a:extLst>
          </p:cNvPr>
          <p:cNvSpPr>
            <a:spLocks noGrp="1"/>
          </p:cNvSpPr>
          <p:nvPr>
            <p:ph type="sldNum" sz="quarter" idx="12"/>
          </p:nvPr>
        </p:nvSpPr>
        <p:spPr/>
        <p:txBody>
          <a:bodyPr/>
          <a:lstStyle/>
          <a:p>
            <a:fld id="{A4E4889D-E574-48FE-937F-BBF1DA791EBD}" type="slidenum">
              <a:rPr lang="fr-FR" sz="1800" smtClean="0"/>
              <a:pPr/>
              <a:t>20</a:t>
            </a:fld>
            <a:endParaRPr lang="fr-FR" sz="1800" dirty="0"/>
          </a:p>
        </p:txBody>
      </p:sp>
      <p:sp>
        <p:nvSpPr>
          <p:cNvPr id="7" name="Espace réservé du contenu 2">
            <a:extLst>
              <a:ext uri="{FF2B5EF4-FFF2-40B4-BE49-F238E27FC236}">
                <a16:creationId xmlns:a16="http://schemas.microsoft.com/office/drawing/2014/main" id="{DEE08661-B96E-4D95-BB78-1EECE1DDA526}"/>
              </a:ext>
            </a:extLst>
          </p:cNvPr>
          <p:cNvSpPr txBox="1">
            <a:spLocks/>
          </p:cNvSpPr>
          <p:nvPr/>
        </p:nvSpPr>
        <p:spPr>
          <a:xfrm>
            <a:off x="1146462" y="2064480"/>
            <a:ext cx="10195823" cy="439530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50000"/>
              </a:lnSpc>
              <a:buFont typeface="Calibri" panose="020F0502020204030204" pitchFamily="34" charset="0"/>
              <a:buNone/>
            </a:pPr>
            <a:r>
              <a:rPr lang="fr-FR" sz="2400" dirty="0">
                <a:solidFill>
                  <a:schemeClr val="tx1"/>
                </a:solidFill>
                <a:latin typeface="Times New Roman" panose="02020603050405020304" pitchFamily="18" charset="0"/>
                <a:cs typeface="Times New Roman" panose="02020603050405020304" pitchFamily="18" charset="0"/>
              </a:rPr>
              <a:t>Finalement, ce projet était une bonne occasion pour découvrir et de s’informer sur le </a:t>
            </a:r>
            <a:r>
              <a:rPr lang="fr-FR" sz="2400" dirty="0" err="1">
                <a:solidFill>
                  <a:schemeClr val="tx1"/>
                </a:solidFill>
                <a:latin typeface="Times New Roman" panose="02020603050405020304" pitchFamily="18" charset="0"/>
                <a:cs typeface="Times New Roman" panose="02020603050405020304" pitchFamily="18" charset="0"/>
              </a:rPr>
              <a:t>FrameworkFlutter</a:t>
            </a:r>
            <a:r>
              <a:rPr lang="fr-FR" sz="2400" dirty="0">
                <a:solidFill>
                  <a:schemeClr val="tx1"/>
                </a:solidFill>
                <a:latin typeface="Times New Roman" panose="02020603050405020304" pitchFamily="18" charset="0"/>
                <a:cs typeface="Times New Roman" panose="02020603050405020304" pitchFamily="18" charset="0"/>
              </a:rPr>
              <a:t>.</a:t>
            </a:r>
          </a:p>
          <a:p>
            <a:pPr marL="0" indent="0">
              <a:lnSpc>
                <a:spcPct val="150000"/>
              </a:lnSpc>
              <a:buFont typeface="Calibri" panose="020F0502020204030204" pitchFamily="34" charset="0"/>
              <a:buNone/>
            </a:pPr>
            <a:r>
              <a:rPr lang="fr-FR" sz="2400" dirty="0">
                <a:solidFill>
                  <a:schemeClr val="tx1"/>
                </a:solidFill>
                <a:latin typeface="Times New Roman" panose="02020603050405020304" pitchFamily="18" charset="0"/>
                <a:cs typeface="Times New Roman" panose="02020603050405020304" pitchFamily="18" charset="0"/>
              </a:rPr>
              <a:t>Et malgré que nous ayons rencontré des difficultés et des problèmes, nous avons essayé de les résoudre et d’avancer le maximum possible pour élaborer un bon produit à la fin.</a:t>
            </a:r>
          </a:p>
          <a:p>
            <a:pPr marL="0" indent="0">
              <a:buFont typeface="Calibri" panose="020F0502020204030204" pitchFamily="34" charset="0"/>
              <a:buNone/>
            </a:pPr>
            <a:endParaRPr lang="fr-FR" sz="1800" dirty="0"/>
          </a:p>
          <a:p>
            <a:pPr marL="0" indent="0">
              <a:buFont typeface="Calibri" panose="020F0502020204030204" pitchFamily="34" charset="0"/>
              <a:buNone/>
            </a:pPr>
            <a:endParaRPr lang="fr-FR" sz="1800" dirty="0"/>
          </a:p>
          <a:p>
            <a:pPr marL="0" indent="0">
              <a:buFont typeface="Calibri" panose="020F0502020204030204" pitchFamily="34" charset="0"/>
              <a:buNone/>
            </a:pPr>
            <a:endParaRPr lang="fr-FR" sz="1800" dirty="0"/>
          </a:p>
        </p:txBody>
      </p:sp>
    </p:spTree>
    <p:extLst>
      <p:ext uri="{BB962C8B-B14F-4D97-AF65-F5344CB8AC3E}">
        <p14:creationId xmlns:p14="http://schemas.microsoft.com/office/powerpoint/2010/main" val="957201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idx="4294967295"/>
          </p:nvPr>
        </p:nvSpPr>
        <p:spPr>
          <a:xfrm>
            <a:off x="1066800" y="2718559"/>
            <a:ext cx="10058400" cy="835025"/>
          </a:xfrm>
        </p:spPr>
        <p:txBody>
          <a:bodyPr>
            <a:normAutofit/>
          </a:bodyPr>
          <a:lstStyle/>
          <a:p>
            <a:pPr algn="ctr"/>
            <a:r>
              <a:rPr lang="fr-FR" sz="4400" dirty="0">
                <a:solidFill>
                  <a:schemeClr val="accent2">
                    <a:lumMod val="50000"/>
                    <a:lumOff val="50000"/>
                  </a:schemeClr>
                </a:solidFill>
                <a:latin typeface="Arial Rounded MT Bold" panose="020F0704030504030204" pitchFamily="34" charset="0"/>
              </a:rPr>
              <a:t>MERCI POUR VOTRE ATTENTION</a:t>
            </a:r>
          </a:p>
        </p:txBody>
      </p:sp>
      <p:sp>
        <p:nvSpPr>
          <p:cNvPr id="3" name="Espace réservé du numéro de diapositive 2">
            <a:extLst>
              <a:ext uri="{FF2B5EF4-FFF2-40B4-BE49-F238E27FC236}">
                <a16:creationId xmlns:a16="http://schemas.microsoft.com/office/drawing/2014/main" id="{E7C1C0FF-EA5C-402A-92A7-E1A14B3CB991}"/>
              </a:ext>
            </a:extLst>
          </p:cNvPr>
          <p:cNvSpPr>
            <a:spLocks noGrp="1"/>
          </p:cNvSpPr>
          <p:nvPr>
            <p:ph type="sldNum" sz="quarter" idx="12"/>
          </p:nvPr>
        </p:nvSpPr>
        <p:spPr/>
        <p:txBody>
          <a:bodyPr/>
          <a:lstStyle/>
          <a:p>
            <a:fld id="{A4E4889D-E574-48FE-937F-BBF1DA791EBD}" type="slidenum">
              <a:rPr lang="fr-FR" sz="1800" smtClean="0"/>
              <a:pPr/>
              <a:t>21</a:t>
            </a:fld>
            <a:endParaRPr lang="fr-FR" sz="1800" dirty="0"/>
          </a:p>
        </p:txBody>
      </p:sp>
    </p:spTree>
    <p:extLst>
      <p:ext uri="{BB962C8B-B14F-4D97-AF65-F5344CB8AC3E}">
        <p14:creationId xmlns:p14="http://schemas.microsoft.com/office/powerpoint/2010/main" val="2255749458"/>
      </p:ext>
    </p:extLst>
  </p:cSld>
  <p:clrMapOvr>
    <a:masterClrMapping/>
  </p:clrMapOvr>
  <mc:AlternateContent xmlns:mc="http://schemas.openxmlformats.org/markup-compatibility/2006" xmlns:p14="http://schemas.microsoft.com/office/powerpoint/2010/main">
    <mc:Choice Requires="p14">
      <p:transition spd="slow">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6800" y="0"/>
            <a:ext cx="10058400" cy="1450757"/>
          </a:xfrm>
        </p:spPr>
        <p:txBody>
          <a:bodyPr>
            <a:normAutofit/>
          </a:bodyPr>
          <a:lstStyle/>
          <a:p>
            <a:r>
              <a:rPr lang="fr-FR" sz="3200" dirty="0">
                <a:solidFill>
                  <a:schemeClr val="tx1">
                    <a:lumMod val="95000"/>
                    <a:lumOff val="5000"/>
                  </a:schemeClr>
                </a:solidFill>
                <a:latin typeface="Algerian" panose="04020705040A02060702" pitchFamily="82" charset="0"/>
                <a:cs typeface="Arial" panose="020B0604020202020204" pitchFamily="34" charset="0"/>
              </a:rPr>
              <a:t>INTRODUCTION</a:t>
            </a:r>
          </a:p>
        </p:txBody>
      </p:sp>
      <p:sp>
        <p:nvSpPr>
          <p:cNvPr id="3" name="Espace réservé du contenu 2"/>
          <p:cNvSpPr>
            <a:spLocks noGrp="1"/>
          </p:cNvSpPr>
          <p:nvPr>
            <p:ph idx="1"/>
          </p:nvPr>
        </p:nvSpPr>
        <p:spPr>
          <a:xfrm>
            <a:off x="749450" y="1450757"/>
            <a:ext cx="10520234" cy="4023360"/>
          </a:xfrm>
        </p:spPr>
        <p:txBody>
          <a:bodyPr>
            <a:normAutofit/>
          </a:bodyPr>
          <a:lstStyle/>
          <a:p>
            <a:pPr marL="201168" lvl="1" indent="0" algn="just">
              <a:lnSpc>
                <a:spcPct val="150000"/>
              </a:lnSpc>
              <a:buClr>
                <a:srgbClr val="467E65"/>
              </a:buClr>
              <a:buNone/>
            </a:pPr>
            <a:endParaRPr lang="fr-FR" sz="2600" dirty="0">
              <a:latin typeface="Times New Roman" panose="02020603050405020304" pitchFamily="18" charset="0"/>
              <a:cs typeface="Times New Roman" panose="02020603050405020304" pitchFamily="18" charset="0"/>
            </a:endParaRPr>
          </a:p>
          <a:p>
            <a:pPr marL="201168" lvl="1" indent="0" algn="just">
              <a:lnSpc>
                <a:spcPct val="150000"/>
              </a:lnSpc>
              <a:buClr>
                <a:srgbClr val="467E65"/>
              </a:buClr>
              <a:buNone/>
            </a:pPr>
            <a:endParaRPr lang="fr-FR" sz="2000" dirty="0">
              <a:latin typeface="Times New Roman" panose="02020603050405020304" pitchFamily="18" charset="0"/>
              <a:cs typeface="Times New Roman" panose="02020603050405020304" pitchFamily="18" charset="0"/>
            </a:endParaRPr>
          </a:p>
        </p:txBody>
      </p:sp>
      <p:sp>
        <p:nvSpPr>
          <p:cNvPr id="6" name="Espace réservé du numéro de diapositive 5">
            <a:extLst>
              <a:ext uri="{FF2B5EF4-FFF2-40B4-BE49-F238E27FC236}">
                <a16:creationId xmlns:a16="http://schemas.microsoft.com/office/drawing/2014/main" id="{E36CB0DA-1D2A-41D3-A94A-292A1D0DE291}"/>
              </a:ext>
            </a:extLst>
          </p:cNvPr>
          <p:cNvSpPr>
            <a:spLocks noGrp="1"/>
          </p:cNvSpPr>
          <p:nvPr>
            <p:ph type="sldNum" sz="quarter" idx="12"/>
          </p:nvPr>
        </p:nvSpPr>
        <p:spPr/>
        <p:txBody>
          <a:bodyPr/>
          <a:lstStyle/>
          <a:p>
            <a:fld id="{A4E4889D-E574-48FE-937F-BBF1DA791EBD}" type="slidenum">
              <a:rPr lang="fr-FR" sz="1800" smtClean="0"/>
              <a:pPr/>
              <a:t>3</a:t>
            </a:fld>
            <a:endParaRPr lang="fr-FR" sz="1800" dirty="0"/>
          </a:p>
        </p:txBody>
      </p:sp>
      <p:sp>
        <p:nvSpPr>
          <p:cNvPr id="7" name="Espace réservé du contenu 2">
            <a:extLst>
              <a:ext uri="{FF2B5EF4-FFF2-40B4-BE49-F238E27FC236}">
                <a16:creationId xmlns:a16="http://schemas.microsoft.com/office/drawing/2014/main" id="{AB7B510E-1AAC-4D93-88EB-BC76C3AA12C4}"/>
              </a:ext>
            </a:extLst>
          </p:cNvPr>
          <p:cNvSpPr txBox="1">
            <a:spLocks/>
          </p:cNvSpPr>
          <p:nvPr/>
        </p:nvSpPr>
        <p:spPr>
          <a:xfrm>
            <a:off x="749450" y="2076849"/>
            <a:ext cx="10740723" cy="367378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fr-FR" dirty="0">
                <a:solidFill>
                  <a:schemeClr val="tx1"/>
                </a:solidFill>
              </a:rPr>
              <a:t>	</a:t>
            </a:r>
            <a:r>
              <a:rPr lang="fr-FR" dirty="0"/>
              <a:t>La communication en ligne occupe une place essentielle dans le quotidien de nombreuses personnes, avec une demande croissante pour des outils de messagerie simples, rapides et sécurisés. Dans ce contexte, notre application mobile de chat, développée avec Flutter et </a:t>
            </a:r>
            <a:r>
              <a:rPr lang="fr-FR" dirty="0" err="1"/>
              <a:t>Firebase</a:t>
            </a:r>
            <a:r>
              <a:rPr lang="fr-FR" dirty="0"/>
              <a:t>, se positionne comme une solution moderne et pratique.</a:t>
            </a:r>
          </a:p>
          <a:p>
            <a:r>
              <a:rPr lang="fr-FR" dirty="0"/>
              <a:t>Grâce à ces technologies robustes, l’application offre une expérience utilisateur fluide et responsive, permettant une communication en temps réel entre les utilisateurs. Elle permet de gérer facilement les messages, de maintenir des conversations sécurisées, et de personnaliser l’interface, tout en répondant aux besoins des utilisateurs qui recherchent un outil de communication efficace, simple et sécurisé.</a:t>
            </a:r>
          </a:p>
          <a:p>
            <a:pPr marL="0" indent="0" algn="just">
              <a:lnSpc>
                <a:spcPct val="150000"/>
              </a:lnSpc>
              <a:buFont typeface="Calibri" panose="020F0502020204030204" pitchFamily="34" charset="0"/>
              <a:buNone/>
            </a:pPr>
            <a:endParaRPr lang="fr-FR" sz="2400" dirty="0"/>
          </a:p>
          <a:p>
            <a:pPr marL="0" indent="0" algn="just">
              <a:lnSpc>
                <a:spcPct val="150000"/>
              </a:lnSpc>
              <a:buFont typeface="Calibri" panose="020F0502020204030204" pitchFamily="34" charset="0"/>
              <a:buNone/>
            </a:pPr>
            <a:endParaRPr lang="fr-FR" sz="2400" dirty="0"/>
          </a:p>
        </p:txBody>
      </p:sp>
      <p:sp>
        <p:nvSpPr>
          <p:cNvPr id="8" name="Espace réservé du contenu 2">
            <a:extLst>
              <a:ext uri="{FF2B5EF4-FFF2-40B4-BE49-F238E27FC236}">
                <a16:creationId xmlns:a16="http://schemas.microsoft.com/office/drawing/2014/main" id="{CCD5ECAE-E1F5-424B-B307-D97BE53D53C1}"/>
              </a:ext>
            </a:extLst>
          </p:cNvPr>
          <p:cNvSpPr txBox="1">
            <a:spLocks/>
          </p:cNvSpPr>
          <p:nvPr/>
        </p:nvSpPr>
        <p:spPr>
          <a:xfrm>
            <a:off x="1066800" y="3615397"/>
            <a:ext cx="6571957" cy="20022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50000"/>
              </a:lnSpc>
              <a:buFont typeface="Calibri" panose="020F0502020204030204" pitchFamily="34" charset="0"/>
              <a:buNone/>
            </a:pPr>
            <a:endParaRPr lang="fr-FR" sz="2400" dirty="0"/>
          </a:p>
        </p:txBody>
      </p:sp>
    </p:spTree>
    <p:extLst>
      <p:ext uri="{BB962C8B-B14F-4D97-AF65-F5344CB8AC3E}">
        <p14:creationId xmlns:p14="http://schemas.microsoft.com/office/powerpoint/2010/main" val="202458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a:extLst>
              <a:ext uri="{FF2B5EF4-FFF2-40B4-BE49-F238E27FC236}">
                <a16:creationId xmlns:a16="http://schemas.microsoft.com/office/drawing/2014/main" id="{3E03577F-CCDE-4A93-B9BC-97730C4859C8}"/>
              </a:ext>
            </a:extLst>
          </p:cNvPr>
          <p:cNvSpPr txBox="1">
            <a:spLocks/>
          </p:cNvSpPr>
          <p:nvPr/>
        </p:nvSpPr>
        <p:spPr>
          <a:xfrm>
            <a:off x="2854035" y="2493817"/>
            <a:ext cx="6109856" cy="1537857"/>
          </a:xfrm>
          <a:prstGeom prst="rect">
            <a:avLst/>
          </a:prstGeom>
          <a:noFill/>
          <a:ln>
            <a:noFill/>
          </a:ln>
        </p:spPr>
        <p:style>
          <a:lnRef idx="0">
            <a:scrgbClr r="0" g="0" b="0"/>
          </a:lnRef>
          <a:fillRef idx="0">
            <a:scrgbClr r="0" g="0" b="0"/>
          </a:fillRef>
          <a:effectRef idx="0">
            <a:scrgbClr r="0" g="0" b="0"/>
          </a:effectRef>
          <a:fontRef idx="minor">
            <a:schemeClr val="accent6"/>
          </a:fontRef>
        </p:style>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dk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dk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lgn="ctr">
              <a:buFont typeface="Calibri" panose="020F0502020204030204" pitchFamily="34" charset="0"/>
              <a:buNone/>
            </a:pPr>
            <a:endParaRPr lang="fr-FR"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0" indent="0" algn="ctr">
              <a:buNone/>
            </a:pPr>
            <a:r>
              <a:rPr lang="fr-FR" sz="3200" b="1" dirty="0">
                <a:ln/>
                <a:solidFill>
                  <a:schemeClr val="accent2">
                    <a:lumMod val="50000"/>
                  </a:schemeClr>
                </a:solidFill>
                <a:effectLst>
                  <a:outerShdw blurRad="38100" dist="19050" dir="2700000" algn="tl" rotWithShape="0">
                    <a:schemeClr val="dk1">
                      <a:lumMod val="50000"/>
                      <a:alpha val="40000"/>
                    </a:schemeClr>
                  </a:outerShdw>
                </a:effectLst>
                <a:latin typeface="Arial" panose="020B0604020202020204" pitchFamily="34" charset="0"/>
                <a:cs typeface="Arial" panose="020B0604020202020204" pitchFamily="34" charset="0"/>
              </a:rPr>
              <a:t>CAHIER DES CHARGES</a:t>
            </a:r>
          </a:p>
        </p:txBody>
      </p:sp>
      <p:sp>
        <p:nvSpPr>
          <p:cNvPr id="3" name="Espace réservé du numéro de diapositive 2">
            <a:extLst>
              <a:ext uri="{FF2B5EF4-FFF2-40B4-BE49-F238E27FC236}">
                <a16:creationId xmlns:a16="http://schemas.microsoft.com/office/drawing/2014/main" id="{F5D81F51-8B8B-4A94-BC26-5EB915FB125F}"/>
              </a:ext>
            </a:extLst>
          </p:cNvPr>
          <p:cNvSpPr>
            <a:spLocks noGrp="1"/>
          </p:cNvSpPr>
          <p:nvPr>
            <p:ph type="sldNum" sz="quarter" idx="12"/>
          </p:nvPr>
        </p:nvSpPr>
        <p:spPr/>
        <p:txBody>
          <a:bodyPr/>
          <a:lstStyle/>
          <a:p>
            <a:fld id="{A4E4889D-E574-48FE-937F-BBF1DA791EBD}" type="slidenum">
              <a:rPr lang="fr-FR" sz="1800" smtClean="0"/>
              <a:pPr/>
              <a:t>4</a:t>
            </a:fld>
            <a:endParaRPr lang="fr-FR" sz="1800" dirty="0"/>
          </a:p>
        </p:txBody>
      </p:sp>
    </p:spTree>
    <p:extLst>
      <p:ext uri="{BB962C8B-B14F-4D97-AF65-F5344CB8AC3E}">
        <p14:creationId xmlns:p14="http://schemas.microsoft.com/office/powerpoint/2010/main" val="1546164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30D97FD-4228-4BA1-B80A-148568B81428}"/>
              </a:ext>
            </a:extLst>
          </p:cNvPr>
          <p:cNvSpPr>
            <a:spLocks noGrp="1"/>
          </p:cNvSpPr>
          <p:nvPr>
            <p:ph type="title"/>
          </p:nvPr>
        </p:nvSpPr>
        <p:spPr>
          <a:xfrm>
            <a:off x="1170107" y="1034272"/>
            <a:ext cx="9601196" cy="554182"/>
          </a:xfrm>
        </p:spPr>
        <p:txBody>
          <a:bodyPr>
            <a:normAutofit/>
          </a:bodyPr>
          <a:lstStyle/>
          <a:p>
            <a:r>
              <a:rPr lang="en-US" sz="3200" dirty="0">
                <a:solidFill>
                  <a:schemeClr val="accent2">
                    <a:lumMod val="50000"/>
                  </a:schemeClr>
                </a:solidFill>
                <a:latin typeface="Times New Roman" panose="02020603050405020304" pitchFamily="18" charset="0"/>
                <a:ea typeface="Lato Black" panose="020F0502020204030203" pitchFamily="34" charset="0"/>
                <a:cs typeface="Times New Roman" panose="02020603050405020304" pitchFamily="18" charset="0"/>
              </a:rPr>
              <a:t>Présentation et contexte</a:t>
            </a:r>
            <a:endParaRPr lang="fr-FR" sz="3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6" name="Espace réservé du contenu 2">
            <a:extLst>
              <a:ext uri="{FF2B5EF4-FFF2-40B4-BE49-F238E27FC236}">
                <a16:creationId xmlns:a16="http://schemas.microsoft.com/office/drawing/2014/main" id="{C7CCF9AE-8180-45D6-A977-1C82E6AB3ECE}"/>
              </a:ext>
            </a:extLst>
          </p:cNvPr>
          <p:cNvSpPr>
            <a:spLocks noGrp="1"/>
          </p:cNvSpPr>
          <p:nvPr>
            <p:ph idx="1"/>
          </p:nvPr>
        </p:nvSpPr>
        <p:spPr>
          <a:xfrm>
            <a:off x="1170107" y="1976199"/>
            <a:ext cx="9798258" cy="3655024"/>
          </a:xfrm>
        </p:spPr>
        <p:txBody>
          <a:bodyPr>
            <a:normAutofit lnSpcReduction="10000"/>
          </a:bodyPr>
          <a:lstStyle/>
          <a:p>
            <a:pPr marL="449580" marR="630555" algn="just">
              <a:lnSpc>
                <a:spcPct val="150000"/>
              </a:lnSpc>
              <a:spcBef>
                <a:spcPts val="5"/>
              </a:spcBef>
            </a:pPr>
            <a:r>
              <a:rPr lang="fr-FR" dirty="0">
                <a:solidFill>
                  <a:schemeClr val="tx1"/>
                </a:solidFill>
              </a:rPr>
              <a:t> 	</a:t>
            </a:r>
            <a:r>
              <a:rPr lang="fr-FR" dirty="0"/>
              <a:t>Le projet intitulé "Réalisation d'une application mobile de chat" s'inscrit dans une dynamique de transformation numérique des pratiques de communication en ligne. Son objectif principal est de développer une solution innovante et intuitive qui exploite des technologies modernes telles que Flutter et </a:t>
            </a:r>
            <a:r>
              <a:rPr lang="fr-FR" dirty="0" err="1"/>
              <a:t>Firebase</a:t>
            </a:r>
            <a:r>
              <a:rPr lang="fr-FR" dirty="0"/>
              <a:t> pour offrir une expérience de chat fluide, sécurisée et personnalisée. Ce projet répond à une demande croissante pour des outils de messagerie simples, rapides et efficaces, tout en intégrant une interface ergonomique et des fonctionnalités pratiques pour améliorer la communication entre utilisateurs.</a:t>
            </a:r>
            <a:endParaRPr lang="fr-FR" sz="3200" dirty="0">
              <a:solidFill>
                <a:schemeClr val="tx1"/>
              </a:solidFill>
            </a:endParaRPr>
          </a:p>
        </p:txBody>
      </p:sp>
      <p:sp>
        <p:nvSpPr>
          <p:cNvPr id="2" name="Espace réservé du numéro de diapositive 1">
            <a:extLst>
              <a:ext uri="{FF2B5EF4-FFF2-40B4-BE49-F238E27FC236}">
                <a16:creationId xmlns:a16="http://schemas.microsoft.com/office/drawing/2014/main" id="{89C3E6F6-6591-45E5-A25C-4C4BD7B89A45}"/>
              </a:ext>
            </a:extLst>
          </p:cNvPr>
          <p:cNvSpPr>
            <a:spLocks noGrp="1"/>
          </p:cNvSpPr>
          <p:nvPr>
            <p:ph type="sldNum" sz="quarter" idx="12"/>
          </p:nvPr>
        </p:nvSpPr>
        <p:spPr/>
        <p:txBody>
          <a:bodyPr/>
          <a:lstStyle/>
          <a:p>
            <a:fld id="{A4E4889D-E574-48FE-937F-BBF1DA791EBD}" type="slidenum">
              <a:rPr lang="fr-FR" sz="1800" smtClean="0"/>
              <a:pPr/>
              <a:t>5</a:t>
            </a:fld>
            <a:endParaRPr lang="fr-FR" sz="1800" dirty="0"/>
          </a:p>
        </p:txBody>
      </p:sp>
    </p:spTree>
    <p:extLst>
      <p:ext uri="{BB962C8B-B14F-4D97-AF65-F5344CB8AC3E}">
        <p14:creationId xmlns:p14="http://schemas.microsoft.com/office/powerpoint/2010/main" val="132713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097280" y="806611"/>
            <a:ext cx="10058400" cy="709944"/>
          </a:xfrm>
        </p:spPr>
        <p:txBody>
          <a:bodyPr>
            <a:normAutofit/>
          </a:bodyPr>
          <a:lstStyle/>
          <a:p>
            <a:r>
              <a:rPr lang="fr-FR" sz="3200" dirty="0">
                <a:latin typeface="Times New Roman" panose="02020603050405020304" pitchFamily="18" charset="0"/>
                <a:cs typeface="Times New Roman" panose="02020603050405020304" pitchFamily="18" charset="0"/>
              </a:rPr>
              <a:t>Objectifs</a:t>
            </a:r>
          </a:p>
        </p:txBody>
      </p:sp>
      <p:sp>
        <p:nvSpPr>
          <p:cNvPr id="3" name="Espace réservé du contenu 2"/>
          <p:cNvSpPr>
            <a:spLocks noGrp="1"/>
          </p:cNvSpPr>
          <p:nvPr>
            <p:ph idx="1"/>
          </p:nvPr>
        </p:nvSpPr>
        <p:spPr>
          <a:xfrm>
            <a:off x="711387" y="2038249"/>
            <a:ext cx="10869077" cy="3062258"/>
          </a:xfrm>
        </p:spPr>
        <p:txBody>
          <a:bodyPr>
            <a:noAutofit/>
          </a:bodyPr>
          <a:lstStyle/>
          <a:p>
            <a:pPr>
              <a:lnSpc>
                <a:spcPct val="150000"/>
              </a:lnSpc>
              <a:buClr>
                <a:srgbClr val="467E65"/>
              </a:buClr>
              <a:buFont typeface="Wingdings" pitchFamily="2" charset="2"/>
              <a:buChar char="v"/>
            </a:pPr>
            <a:r>
              <a:rPr lang="fr-FR" sz="2400" dirty="0">
                <a:solidFill>
                  <a:schemeClr val="tx1"/>
                </a:solidFill>
                <a:latin typeface="Times New Roman" panose="02020603050405020304" pitchFamily="18" charset="0"/>
                <a:cs typeface="Times New Roman" panose="02020603050405020304" pitchFamily="18" charset="0"/>
              </a:rPr>
              <a:t> </a:t>
            </a:r>
            <a:r>
              <a:rPr lang="fr-FR" sz="2400" dirty="0"/>
              <a:t>Offrir une expérience utilisateur moderne et intuitive en remplaçant les méthodes traditionnelles de communication par une interface interactive et facile à utiliser.</a:t>
            </a:r>
          </a:p>
          <a:p>
            <a:pPr>
              <a:lnSpc>
                <a:spcPct val="150000"/>
              </a:lnSpc>
              <a:buClr>
                <a:srgbClr val="467E65"/>
              </a:buClr>
              <a:buFont typeface="Wingdings" pitchFamily="2" charset="2"/>
              <a:buChar char="v"/>
            </a:pPr>
            <a:r>
              <a:rPr lang="fr-FR" sz="2400" dirty="0"/>
              <a:t>Simplifier les échanges entre utilisateurs grâce à une messagerie fluide et sécurisée, adaptée aux besoins individuels.</a:t>
            </a:r>
          </a:p>
          <a:p>
            <a:pPr>
              <a:lnSpc>
                <a:spcPct val="150000"/>
              </a:lnSpc>
              <a:buClr>
                <a:srgbClr val="467E65"/>
              </a:buClr>
              <a:buFont typeface="Wingdings" pitchFamily="2" charset="2"/>
              <a:buChar char="v"/>
            </a:pPr>
            <a:r>
              <a:rPr lang="fr-FR" sz="2400" dirty="0"/>
              <a:t>Permettre aux utilisateurs de discuter en temps réel, de gérer leurs contacts, et de personnaliser leur expérience avec des options comme le mode sombre et l'authentification sécurisée via </a:t>
            </a:r>
            <a:r>
              <a:rPr lang="fr-FR" sz="2400" dirty="0" err="1"/>
              <a:t>Firebase</a:t>
            </a:r>
            <a:endParaRPr lang="fr-FR" sz="2400" dirty="0">
              <a:solidFill>
                <a:schemeClr val="tx1">
                  <a:lumMod val="95000"/>
                </a:schemeClr>
              </a:solidFill>
              <a:latin typeface="Times New Roman" panose="02020603050405020304" pitchFamily="18" charset="0"/>
              <a:cs typeface="Times New Roman" panose="02020603050405020304" pitchFamily="18" charset="0"/>
            </a:endParaRPr>
          </a:p>
          <a:p>
            <a:pPr>
              <a:lnSpc>
                <a:spcPct val="150000"/>
              </a:lnSpc>
              <a:buClr>
                <a:srgbClr val="467E65"/>
              </a:buClr>
              <a:buFont typeface="Wingdings" pitchFamily="2" charset="2"/>
              <a:buChar char="v"/>
            </a:pPr>
            <a:endParaRPr lang="fr-FR" sz="2600" dirty="0">
              <a:latin typeface="Times New Roman" panose="02020603050405020304" pitchFamily="18" charset="0"/>
              <a:cs typeface="Times New Roman" panose="02020603050405020304" pitchFamily="18" charset="0"/>
            </a:endParaRPr>
          </a:p>
          <a:p>
            <a:pPr marL="0" indent="0">
              <a:buClr>
                <a:srgbClr val="467E65"/>
              </a:buClr>
              <a:buNone/>
            </a:pPr>
            <a:endParaRPr lang="fr-FR" sz="2600" dirty="0">
              <a:latin typeface="Baskerville Old Face" panose="02020602080505020303" pitchFamily="18" charset="0"/>
            </a:endParaRPr>
          </a:p>
        </p:txBody>
      </p:sp>
      <p:sp>
        <p:nvSpPr>
          <p:cNvPr id="2" name="Espace réservé du numéro de diapositive 1">
            <a:extLst>
              <a:ext uri="{FF2B5EF4-FFF2-40B4-BE49-F238E27FC236}">
                <a16:creationId xmlns:a16="http://schemas.microsoft.com/office/drawing/2014/main" id="{C2B5161C-C6DD-4B3E-9498-328EDDAA5991}"/>
              </a:ext>
            </a:extLst>
          </p:cNvPr>
          <p:cNvSpPr>
            <a:spLocks noGrp="1"/>
          </p:cNvSpPr>
          <p:nvPr>
            <p:ph type="sldNum" sz="quarter" idx="12"/>
          </p:nvPr>
        </p:nvSpPr>
        <p:spPr/>
        <p:txBody>
          <a:bodyPr/>
          <a:lstStyle/>
          <a:p>
            <a:fld id="{A4E4889D-E574-48FE-937F-BBF1DA791EBD}" type="slidenum">
              <a:rPr lang="fr-FR" sz="1800" smtClean="0"/>
              <a:pPr/>
              <a:t>6</a:t>
            </a:fld>
            <a:endParaRPr lang="fr-FR" sz="1800" dirty="0"/>
          </a:p>
        </p:txBody>
      </p:sp>
    </p:spTree>
    <p:extLst>
      <p:ext uri="{BB962C8B-B14F-4D97-AF65-F5344CB8AC3E}">
        <p14:creationId xmlns:p14="http://schemas.microsoft.com/office/powerpoint/2010/main" val="178993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2ECEA0B-4C0C-4E5C-A83F-2EB410E1CAAD}"/>
              </a:ext>
            </a:extLst>
          </p:cNvPr>
          <p:cNvSpPr>
            <a:spLocks noGrp="1"/>
          </p:cNvSpPr>
          <p:nvPr>
            <p:ph type="title"/>
          </p:nvPr>
        </p:nvSpPr>
        <p:spPr>
          <a:xfrm>
            <a:off x="1221971" y="988906"/>
            <a:ext cx="5483629" cy="557261"/>
          </a:xfrm>
        </p:spPr>
        <p:txBody>
          <a:bodyPr>
            <a:noAutofit/>
          </a:bodyPr>
          <a:lstStyle/>
          <a:p>
            <a:r>
              <a:rPr lang="fr-FR" sz="3200" dirty="0">
                <a:latin typeface="Times New Roman" panose="02020603050405020304" pitchFamily="18" charset="0"/>
                <a:cs typeface="Times New Roman" panose="02020603050405020304" pitchFamily="18" charset="0"/>
              </a:rPr>
              <a:t>Outils et langages utilisés : </a:t>
            </a:r>
          </a:p>
        </p:txBody>
      </p:sp>
      <p:pic>
        <p:nvPicPr>
          <p:cNvPr id="14" name="Image 13">
            <a:extLst>
              <a:ext uri="{FF2B5EF4-FFF2-40B4-BE49-F238E27FC236}">
                <a16:creationId xmlns:a16="http://schemas.microsoft.com/office/drawing/2014/main" id="{1E68944B-885D-4011-BD61-53DCF6EB4E46}"/>
              </a:ext>
            </a:extLst>
          </p:cNvPr>
          <p:cNvPicPr>
            <a:picLocks noChangeAspect="1"/>
          </p:cNvPicPr>
          <p:nvPr/>
        </p:nvPicPr>
        <p:blipFill>
          <a:blip r:embed="rId2"/>
          <a:stretch>
            <a:fillRect/>
          </a:stretch>
        </p:blipFill>
        <p:spPr>
          <a:xfrm>
            <a:off x="5172111" y="5116584"/>
            <a:ext cx="1587303" cy="609525"/>
          </a:xfrm>
          <a:prstGeom prst="rect">
            <a:avLst/>
          </a:prstGeom>
        </p:spPr>
      </p:pic>
      <p:sp>
        <p:nvSpPr>
          <p:cNvPr id="2" name="Espace réservé du numéro de diapositive 1">
            <a:extLst>
              <a:ext uri="{FF2B5EF4-FFF2-40B4-BE49-F238E27FC236}">
                <a16:creationId xmlns:a16="http://schemas.microsoft.com/office/drawing/2014/main" id="{76EE7557-7F5B-49ED-B9BB-EF3AAEF3800F}"/>
              </a:ext>
            </a:extLst>
          </p:cNvPr>
          <p:cNvSpPr>
            <a:spLocks noGrp="1"/>
          </p:cNvSpPr>
          <p:nvPr>
            <p:ph type="sldNum" sz="quarter" idx="12"/>
          </p:nvPr>
        </p:nvSpPr>
        <p:spPr/>
        <p:txBody>
          <a:bodyPr/>
          <a:lstStyle/>
          <a:p>
            <a:fld id="{A4E4889D-E574-48FE-937F-BBF1DA791EBD}" type="slidenum">
              <a:rPr lang="fr-FR" sz="1800" smtClean="0"/>
              <a:pPr/>
              <a:t>7</a:t>
            </a:fld>
            <a:endParaRPr lang="fr-FR" sz="1800" dirty="0"/>
          </a:p>
        </p:txBody>
      </p:sp>
      <p:pic>
        <p:nvPicPr>
          <p:cNvPr id="11" name="Image 10">
            <a:extLst>
              <a:ext uri="{FF2B5EF4-FFF2-40B4-BE49-F238E27FC236}">
                <a16:creationId xmlns:a16="http://schemas.microsoft.com/office/drawing/2014/main" id="{3EF37E7E-2253-130C-C051-84B094610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3557" y="2223887"/>
            <a:ext cx="2143125" cy="2143125"/>
          </a:xfrm>
          <a:prstGeom prst="rect">
            <a:avLst/>
          </a:prstGeom>
        </p:spPr>
      </p:pic>
      <p:pic>
        <p:nvPicPr>
          <p:cNvPr id="17" name="Image 16">
            <a:extLst>
              <a:ext uri="{FF2B5EF4-FFF2-40B4-BE49-F238E27FC236}">
                <a16:creationId xmlns:a16="http://schemas.microsoft.com/office/drawing/2014/main" id="{12A8F391-55CC-6B83-638E-6498AC0B14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312" y="1828800"/>
            <a:ext cx="2857500" cy="1600200"/>
          </a:xfrm>
          <a:prstGeom prst="rect">
            <a:avLst/>
          </a:prstGeom>
        </p:spPr>
      </p:pic>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4437" y="2357437"/>
            <a:ext cx="2143125" cy="2143125"/>
          </a:xfrm>
          <a:prstGeom prst="rect">
            <a:avLst/>
          </a:prstGeom>
        </p:spPr>
      </p:pic>
    </p:spTree>
    <p:extLst>
      <p:ext uri="{BB962C8B-B14F-4D97-AF65-F5344CB8AC3E}">
        <p14:creationId xmlns:p14="http://schemas.microsoft.com/office/powerpoint/2010/main" val="3664535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431FDA33-74E6-461D-A42E-951675F3BF73}"/>
              </a:ext>
            </a:extLst>
          </p:cNvPr>
          <p:cNvSpPr>
            <a:spLocks noGrp="1"/>
          </p:cNvSpPr>
          <p:nvPr>
            <p:ph type="title"/>
          </p:nvPr>
        </p:nvSpPr>
        <p:spPr>
          <a:xfrm>
            <a:off x="1221971" y="988906"/>
            <a:ext cx="7458203" cy="557261"/>
          </a:xfrm>
        </p:spPr>
        <p:txBody>
          <a:bodyPr>
            <a:noAutofit/>
          </a:bodyPr>
          <a:lstStyle/>
          <a:p>
            <a:r>
              <a:rPr lang="en-US" sz="3200" dirty="0" err="1"/>
              <a:t>Pourquoi</a:t>
            </a:r>
            <a:r>
              <a:rPr lang="en-US" sz="3200" dirty="0"/>
              <a:t> Firebase ?</a:t>
            </a:r>
            <a:endParaRPr lang="fr-FR" sz="32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FF1CD3C-4375-4F36-89CF-DC09AAC20A2F}"/>
              </a:ext>
            </a:extLst>
          </p:cNvPr>
          <p:cNvSpPr/>
          <p:nvPr/>
        </p:nvSpPr>
        <p:spPr>
          <a:xfrm>
            <a:off x="1603467" y="2514378"/>
            <a:ext cx="9420685" cy="1569660"/>
          </a:xfrm>
          <a:prstGeom prst="rect">
            <a:avLst/>
          </a:prstGeom>
        </p:spPr>
        <p:txBody>
          <a:bodyPr wrap="square">
            <a:spAutoFit/>
          </a:bodyPr>
          <a:lstStyle/>
          <a:p>
            <a:r>
              <a:rPr lang="fr-FR" sz="2400" dirty="0" err="1"/>
              <a:t>Firebase</a:t>
            </a:r>
            <a:r>
              <a:rPr lang="fr-FR" sz="2400" dirty="0"/>
              <a:t> est utilisé pour l'authentification sécurisée des utilisateurs et la gestion des données en temps réel. Il permet de synchroniser les messages et d’assurer une expérience fluide et sécurisée pour les utilisateurs de l’application mobile.</a:t>
            </a:r>
            <a:endParaRPr lang="fr-FR" sz="2400" dirty="0">
              <a:latin typeface="Times New Roman" panose="02020603050405020304" pitchFamily="18" charset="0"/>
              <a:cs typeface="Times New Roman" panose="02020603050405020304" pitchFamily="18" charset="0"/>
            </a:endParaRPr>
          </a:p>
        </p:txBody>
      </p:sp>
      <p:sp>
        <p:nvSpPr>
          <p:cNvPr id="9" name="Espace réservé du numéro de diapositive 8">
            <a:extLst>
              <a:ext uri="{FF2B5EF4-FFF2-40B4-BE49-F238E27FC236}">
                <a16:creationId xmlns:a16="http://schemas.microsoft.com/office/drawing/2014/main" id="{B3CC4A04-7296-4807-A2DB-9E7C5A794D44}"/>
              </a:ext>
            </a:extLst>
          </p:cNvPr>
          <p:cNvSpPr>
            <a:spLocks noGrp="1"/>
          </p:cNvSpPr>
          <p:nvPr>
            <p:ph type="sldNum" sz="quarter" idx="12"/>
          </p:nvPr>
        </p:nvSpPr>
        <p:spPr/>
        <p:txBody>
          <a:bodyPr/>
          <a:lstStyle/>
          <a:p>
            <a:fld id="{A4E4889D-E574-48FE-937F-BBF1DA791EBD}" type="slidenum">
              <a:rPr lang="fr-FR" sz="1800" smtClean="0"/>
              <a:pPr/>
              <a:t>8</a:t>
            </a:fld>
            <a:endParaRPr lang="fr-FR" sz="1800"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376"/>
            <a:ext cx="1332070" cy="1097499"/>
          </a:xfrm>
          <a:prstGeom prst="rect">
            <a:avLst/>
          </a:prstGeom>
        </p:spPr>
      </p:pic>
    </p:spTree>
    <p:extLst>
      <p:ext uri="{BB962C8B-B14F-4D97-AF65-F5344CB8AC3E}">
        <p14:creationId xmlns:p14="http://schemas.microsoft.com/office/powerpoint/2010/main" val="1279508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A6B11-0482-6B8C-94DE-DAE7DF2020F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E582648-6314-90D0-91D3-A26325A2BC7E}"/>
              </a:ext>
            </a:extLst>
          </p:cNvPr>
          <p:cNvSpPr>
            <a:spLocks noGrp="1"/>
          </p:cNvSpPr>
          <p:nvPr>
            <p:ph type="sldNum" sz="quarter" idx="12"/>
          </p:nvPr>
        </p:nvSpPr>
        <p:spPr/>
        <p:txBody>
          <a:bodyPr/>
          <a:lstStyle/>
          <a:p>
            <a:fld id="{A4E4889D-E574-48FE-937F-BBF1DA791EBD}" type="slidenum">
              <a:rPr lang="fr-FR" sz="1800" smtClean="0"/>
              <a:pPr/>
              <a:t>9</a:t>
            </a:fld>
            <a:endParaRPr lang="fr-FR" sz="1800" dirty="0"/>
          </a:p>
        </p:txBody>
      </p:sp>
      <p:sp>
        <p:nvSpPr>
          <p:cNvPr id="7" name="Titre 6">
            <a:extLst>
              <a:ext uri="{FF2B5EF4-FFF2-40B4-BE49-F238E27FC236}">
                <a16:creationId xmlns:a16="http://schemas.microsoft.com/office/drawing/2014/main" id="{CE876477-81DF-EEC9-B6C8-253EDA8FB5E0}"/>
              </a:ext>
            </a:extLst>
          </p:cNvPr>
          <p:cNvSpPr>
            <a:spLocks noGrp="1"/>
          </p:cNvSpPr>
          <p:nvPr>
            <p:ph type="title"/>
          </p:nvPr>
        </p:nvSpPr>
        <p:spPr/>
        <p:txBody>
          <a:bodyPr/>
          <a:lstStyle/>
          <a:p>
            <a:endParaRPr lang="fr-FR"/>
          </a:p>
        </p:txBody>
      </p:sp>
      <p:pic>
        <p:nvPicPr>
          <p:cNvPr id="9" name="Image 8" descr="Une image contenant texte, capture d’écran, logiciel, diagramme&#10;&#10;Description générée automatiquement">
            <a:extLst>
              <a:ext uri="{FF2B5EF4-FFF2-40B4-BE49-F238E27FC236}">
                <a16:creationId xmlns:a16="http://schemas.microsoft.com/office/drawing/2014/main" id="{A9A94F31-6E1B-A7C8-E2BC-A8EAB971635A}"/>
              </a:ext>
            </a:extLst>
          </p:cNvPr>
          <p:cNvPicPr>
            <a:picLocks noChangeAspect="1"/>
          </p:cNvPicPr>
          <p:nvPr/>
        </p:nvPicPr>
        <p:blipFill>
          <a:blip r:embed="rId2"/>
          <a:stretch>
            <a:fillRect/>
          </a:stretch>
        </p:blipFill>
        <p:spPr>
          <a:xfrm>
            <a:off x="584548" y="441687"/>
            <a:ext cx="11022906" cy="5463148"/>
          </a:xfrm>
          <a:prstGeom prst="rect">
            <a:avLst/>
          </a:prstGeom>
        </p:spPr>
      </p:pic>
    </p:spTree>
    <p:extLst>
      <p:ext uri="{BB962C8B-B14F-4D97-AF65-F5344CB8AC3E}">
        <p14:creationId xmlns:p14="http://schemas.microsoft.com/office/powerpoint/2010/main" val="3639147976"/>
      </p:ext>
    </p:extLst>
  </p:cSld>
  <p:clrMapOvr>
    <a:masterClrMapping/>
  </p:clrMapOvr>
</p:sld>
</file>

<file path=ppt/theme/theme1.xml><?xml version="1.0" encoding="utf-8"?>
<a:theme xmlns:a="http://schemas.openxmlformats.org/drawingml/2006/main" name="Rétrospective">
  <a:themeElements>
    <a:clrScheme name="Personnalisé 2">
      <a:dk1>
        <a:sysClr val="windowText" lastClr="000000"/>
      </a:dk1>
      <a:lt1>
        <a:sysClr val="window" lastClr="FFFFFF"/>
      </a:lt1>
      <a:dk2>
        <a:srgbClr val="344068"/>
      </a:dk2>
      <a:lt2>
        <a:srgbClr val="D9E0E6"/>
      </a:lt2>
      <a:accent1>
        <a:srgbClr val="56A6DF"/>
      </a:accent1>
      <a:accent2>
        <a:srgbClr val="0D304A"/>
      </a:accent2>
      <a:accent3>
        <a:srgbClr val="28C4CC"/>
      </a:accent3>
      <a:accent4>
        <a:srgbClr val="42BA97"/>
      </a:accent4>
      <a:accent5>
        <a:srgbClr val="3E8853"/>
      </a:accent5>
      <a:accent6>
        <a:srgbClr val="62A39F"/>
      </a:accent6>
      <a:hlink>
        <a:srgbClr val="6EAC1C"/>
      </a:hlink>
      <a:folHlink>
        <a:srgbClr val="B26B02"/>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2790</TotalTime>
  <Words>265</Words>
  <Application>Microsoft Office PowerPoint</Application>
  <PresentationFormat>Grand écran</PresentationFormat>
  <Paragraphs>66</Paragraphs>
  <Slides>21</Slides>
  <Notes>0</Notes>
  <HiddenSlides>0</HiddenSlides>
  <MMClips>0</MMClip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Rétrospective</vt:lpstr>
      <vt:lpstr>Projet de FLUTTER</vt:lpstr>
      <vt:lpstr>PLAN</vt:lpstr>
      <vt:lpstr>INTRODUCTION</vt:lpstr>
      <vt:lpstr>Présentation PowerPoint</vt:lpstr>
      <vt:lpstr>Présentation et contexte</vt:lpstr>
      <vt:lpstr>Objectifs</vt:lpstr>
      <vt:lpstr>Outils et langages utilisés : </vt:lpstr>
      <vt:lpstr>Pourquoi Firebase ?</vt:lpstr>
      <vt:lpstr>Présentation PowerPoint</vt:lpstr>
      <vt:lpstr>Présentation PowerPoint</vt:lpstr>
      <vt:lpstr>Présentation PowerPoint</vt:lpstr>
      <vt:lpstr>Interface des Détails de l'API:</vt:lpstr>
      <vt:lpstr>Contenu du Fichier JSON de Service </vt:lpstr>
      <vt:lpstr>Présentation PowerPoint</vt:lpstr>
      <vt:lpstr>Interface de l’application:</vt:lpstr>
      <vt:lpstr>Présentation PowerPoint</vt:lpstr>
      <vt:lpstr>Présentation PowerPoint</vt:lpstr>
      <vt:lpstr>Présentation PowerPoint</vt:lpstr>
      <vt:lpstr>Présentation PowerPoint</vt:lpstr>
      <vt:lpstr>Présentation PowerPoint</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RedOne KaiTo</dc:creator>
  <cp:lastModifiedBy>PC</cp:lastModifiedBy>
  <cp:revision>311</cp:revision>
  <dcterms:created xsi:type="dcterms:W3CDTF">2015-09-10T11:50:44Z</dcterms:created>
  <dcterms:modified xsi:type="dcterms:W3CDTF">2025-01-06T09:24:21Z</dcterms:modified>
</cp:coreProperties>
</file>