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6" d="100"/>
          <a:sy n="116" d="100"/>
        </p:scale>
        <p:origin x="33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2435045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254877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78585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1854154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85673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152833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198757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2580955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65910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155556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1984054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7FB86F-3611-4C3E-8078-D5C95F93643A}" type="datetimeFigureOut">
              <a:rPr lang="en-US" smtClean="0"/>
              <a:t>4/12/2016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9F779-6CB5-438B-B615-50BE98FE5653}" type="slidenum">
              <a:rPr lang="en-US" smtClean="0"/>
              <a:t>‹#›</a:t>
            </a:fld>
            <a:endParaRPr lang="en-US" dirty="0"/>
          </a:p>
        </p:txBody>
      </p:sp>
    </p:spTree>
    <p:extLst>
      <p:ext uri="{BB962C8B-B14F-4D97-AF65-F5344CB8AC3E}">
        <p14:creationId xmlns:p14="http://schemas.microsoft.com/office/powerpoint/2010/main" val="257995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Cassandra</a:t>
            </a:r>
            <a:endParaRPr lang="fr-FR" dirty="0"/>
          </a:p>
        </p:txBody>
      </p:sp>
      <p:sp>
        <p:nvSpPr>
          <p:cNvPr id="3" name="Subtitle 2"/>
          <p:cNvSpPr>
            <a:spLocks noGrp="1"/>
          </p:cNvSpPr>
          <p:nvPr>
            <p:ph type="subTitle" idx="1"/>
          </p:nvPr>
        </p:nvSpPr>
        <p:spPr/>
        <p:txBody>
          <a:bodyPr/>
          <a:lstStyle/>
          <a:p>
            <a:r>
              <a:rPr lang="fr-FR" dirty="0" smtClean="0"/>
              <a:t>Préparée</a:t>
            </a:r>
            <a:r>
              <a:rPr lang="en-US" dirty="0" smtClean="0"/>
              <a:t> par Khalil Bsaibes</a:t>
            </a:r>
            <a:endParaRPr lang="en-US" dirty="0"/>
          </a:p>
        </p:txBody>
      </p:sp>
    </p:spTree>
    <p:extLst>
      <p:ext uri="{BB962C8B-B14F-4D97-AF65-F5344CB8AC3E}">
        <p14:creationId xmlns:p14="http://schemas.microsoft.com/office/powerpoint/2010/main" val="4280753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CQL et Structure de données </a:t>
            </a:r>
            <a:endParaRPr lang="en-US" dirty="0"/>
          </a:p>
        </p:txBody>
      </p:sp>
      <p:sp>
        <p:nvSpPr>
          <p:cNvPr id="3" name="Content Placeholder 2"/>
          <p:cNvSpPr>
            <a:spLocks noGrp="1"/>
          </p:cNvSpPr>
          <p:nvPr>
            <p:ph idx="1"/>
          </p:nvPr>
        </p:nvSpPr>
        <p:spPr/>
        <p:txBody>
          <a:bodyPr/>
          <a:lstStyle/>
          <a:p>
            <a:r>
              <a:rPr lang="fr-FR" dirty="0" smtClean="0"/>
              <a:t>Exemple:</a:t>
            </a:r>
          </a:p>
          <a:p>
            <a:endParaRPr lang="fr-FR" dirty="0" smtClean="0"/>
          </a:p>
          <a:p>
            <a:endParaRPr lang="fr-FR" dirty="0"/>
          </a:p>
          <a:p>
            <a:r>
              <a:rPr lang="fr-FR" dirty="0" smtClean="0"/>
              <a:t>Les </a:t>
            </a:r>
            <a:r>
              <a:rPr lang="fr-FR" dirty="0"/>
              <a:t>données sont </a:t>
            </a:r>
            <a:r>
              <a:rPr lang="fr-FR" dirty="0" smtClean="0"/>
              <a:t>stockées de la manière suivante:</a:t>
            </a:r>
          </a:p>
          <a:p>
            <a:endParaRPr lang="en-US" dirty="0"/>
          </a:p>
        </p:txBody>
      </p:sp>
      <p:pic>
        <p:nvPicPr>
          <p:cNvPr id="4" name="Picture 3"/>
          <p:cNvPicPr>
            <a:picLocks noChangeAspect="1"/>
          </p:cNvPicPr>
          <p:nvPr/>
        </p:nvPicPr>
        <p:blipFill>
          <a:blip r:embed="rId2"/>
          <a:stretch>
            <a:fillRect/>
          </a:stretch>
        </p:blipFill>
        <p:spPr>
          <a:xfrm>
            <a:off x="1052384" y="2564542"/>
            <a:ext cx="6858000" cy="723900"/>
          </a:xfrm>
          <a:prstGeom prst="rect">
            <a:avLst/>
          </a:prstGeom>
        </p:spPr>
      </p:pic>
      <p:pic>
        <p:nvPicPr>
          <p:cNvPr id="5" name="Picture 4"/>
          <p:cNvPicPr>
            <a:picLocks noChangeAspect="1"/>
          </p:cNvPicPr>
          <p:nvPr/>
        </p:nvPicPr>
        <p:blipFill>
          <a:blip r:embed="rId3"/>
          <a:stretch>
            <a:fillRect/>
          </a:stretch>
        </p:blipFill>
        <p:spPr>
          <a:xfrm>
            <a:off x="1052384" y="3837673"/>
            <a:ext cx="6848475" cy="2181225"/>
          </a:xfrm>
          <a:prstGeom prst="rect">
            <a:avLst/>
          </a:prstGeom>
        </p:spPr>
      </p:pic>
    </p:spTree>
    <p:extLst>
      <p:ext uri="{BB962C8B-B14F-4D97-AF65-F5344CB8AC3E}">
        <p14:creationId xmlns:p14="http://schemas.microsoft.com/office/powerpoint/2010/main" val="367524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CQL et Structure de données </a:t>
            </a:r>
            <a:endParaRPr lang="en-US" dirty="0"/>
          </a:p>
        </p:txBody>
      </p:sp>
      <p:sp>
        <p:nvSpPr>
          <p:cNvPr id="3" name="Content Placeholder 2"/>
          <p:cNvSpPr>
            <a:spLocks noGrp="1"/>
          </p:cNvSpPr>
          <p:nvPr>
            <p:ph idx="1"/>
          </p:nvPr>
        </p:nvSpPr>
        <p:spPr/>
        <p:txBody>
          <a:bodyPr>
            <a:normAutofit fontScale="77500" lnSpcReduction="20000"/>
          </a:bodyPr>
          <a:lstStyle/>
          <a:p>
            <a:r>
              <a:rPr lang="fr-FR" dirty="0"/>
              <a:t>Pour chaque </a:t>
            </a:r>
            <a:r>
              <a:rPr lang="fr-FR" dirty="0" smtClean="0"/>
              <a:t>exemple ci-dessus</a:t>
            </a:r>
            <a:r>
              <a:rPr lang="fr-FR" dirty="0"/>
              <a:t>, il y a 3 choses importantes à regarder: la clé de ligne (</a:t>
            </a:r>
            <a:r>
              <a:rPr lang="fr-FR" dirty="0" err="1"/>
              <a:t>RowKey</a:t>
            </a:r>
            <a:r>
              <a:rPr lang="fr-FR" dirty="0"/>
              <a:t>: &lt;?&gt;), Le nom de colonne (&lt;?&gt; Colonne </a:t>
            </a:r>
            <a:r>
              <a:rPr lang="fr-FR" dirty="0" smtClean="0"/>
              <a:t>=) et </a:t>
            </a:r>
            <a:r>
              <a:rPr lang="fr-FR" dirty="0"/>
              <a:t>la valeur de la colonne (valeur = &lt;?&gt;). A partir de ces exemples, nous pouvons faire quelques observations initiales au sujet de </a:t>
            </a:r>
            <a:r>
              <a:rPr lang="fr-FR" dirty="0" smtClean="0"/>
              <a:t>la cartographie (</a:t>
            </a:r>
            <a:r>
              <a:rPr lang="en-US" dirty="0" smtClean="0"/>
              <a:t>mapping</a:t>
            </a:r>
            <a:r>
              <a:rPr lang="fr-FR" dirty="0" smtClean="0"/>
              <a:t>) </a:t>
            </a:r>
            <a:r>
              <a:rPr lang="fr-FR" dirty="0"/>
              <a:t>des états CQL à leurs représentations internes</a:t>
            </a:r>
            <a:r>
              <a:rPr lang="fr-FR" dirty="0" smtClean="0"/>
              <a:t>.</a:t>
            </a:r>
          </a:p>
          <a:p>
            <a:pPr lvl="1"/>
            <a:endParaRPr lang="fr-FR" dirty="0"/>
          </a:p>
          <a:p>
            <a:pPr lvl="1"/>
            <a:r>
              <a:rPr lang="fr-FR" dirty="0"/>
              <a:t>La valeur de la clé primaire CQL est utilisé en interne comme la clé de la ligne (qui, dans le nouveau </a:t>
            </a:r>
            <a:r>
              <a:rPr lang="fr-FR" dirty="0" smtClean="0"/>
              <a:t>vision de CQL </a:t>
            </a:r>
            <a:r>
              <a:rPr lang="fr-FR" dirty="0"/>
              <a:t>est appelé </a:t>
            </a:r>
            <a:r>
              <a:rPr lang="fr-FR" dirty="0" smtClean="0"/>
              <a:t>un "Clé </a:t>
            </a:r>
            <a:r>
              <a:rPr lang="fr-FR" dirty="0"/>
              <a:t>de partition")</a:t>
            </a:r>
          </a:p>
          <a:p>
            <a:pPr lvl="1"/>
            <a:r>
              <a:rPr lang="fr-FR" dirty="0"/>
              <a:t>Les noms des champs CQL clés non primaires sont utilisés en interne en tant que noms de colonnes, et les valeurs de la non </a:t>
            </a:r>
            <a:r>
              <a:rPr lang="fr-FR" dirty="0" smtClean="0"/>
              <a:t>primaire champs </a:t>
            </a:r>
            <a:r>
              <a:rPr lang="fr-FR" dirty="0"/>
              <a:t>CQL clés sont ensuite stockées en interne comme les valeurs des colonnes correspondantes</a:t>
            </a:r>
          </a:p>
          <a:p>
            <a:pPr lvl="1"/>
            <a:r>
              <a:rPr lang="fr-FR" dirty="0"/>
              <a:t>Les colonnes de chaque </a:t>
            </a:r>
            <a:r>
              <a:rPr lang="fr-FR" dirty="0" err="1"/>
              <a:t>RowKey</a:t>
            </a:r>
            <a:r>
              <a:rPr lang="fr-FR" dirty="0"/>
              <a:t> sont triées par noms de </a:t>
            </a:r>
            <a:r>
              <a:rPr lang="fr-FR" dirty="0" smtClean="0"/>
              <a:t>colonnes</a:t>
            </a:r>
          </a:p>
          <a:p>
            <a:pPr marL="914400" lvl="2" indent="0">
              <a:buNone/>
            </a:pPr>
            <a:endParaRPr lang="fr-FR" dirty="0"/>
          </a:p>
          <a:p>
            <a:r>
              <a:rPr lang="fr-FR" dirty="0"/>
              <a:t>Vous avez peut-être aussi remarqué que ces lignes contiennent tous colonnes sans nom de colonne et aucune valeur de colonne. Ceci n'est pas </a:t>
            </a:r>
            <a:r>
              <a:rPr lang="fr-FR" dirty="0" smtClean="0"/>
              <a:t>un BUG! </a:t>
            </a:r>
            <a:r>
              <a:rPr lang="fr-FR" dirty="0"/>
              <a:t>Il est en fait une façon de gérer le fait qu'il devrait être possible de déclarer l'existence de field1 = &lt;un </a:t>
            </a:r>
            <a:r>
              <a:rPr lang="fr-FR" dirty="0" smtClean="0"/>
              <a:t>nombre&gt; sans </a:t>
            </a:r>
            <a:r>
              <a:rPr lang="fr-FR" dirty="0"/>
              <a:t>préciser nécessairement des valeurs pour le </a:t>
            </a:r>
            <a:r>
              <a:rPr lang="fr-FR" dirty="0" smtClean="0"/>
              <a:t>field2 </a:t>
            </a:r>
            <a:r>
              <a:rPr lang="fr-FR" dirty="0"/>
              <a:t>ou field3.</a:t>
            </a:r>
          </a:p>
          <a:p>
            <a:endParaRPr lang="en-US" dirty="0"/>
          </a:p>
        </p:txBody>
      </p:sp>
    </p:spTree>
    <p:extLst>
      <p:ext uri="{BB962C8B-B14F-4D97-AF65-F5344CB8AC3E}">
        <p14:creationId xmlns:p14="http://schemas.microsoft.com/office/powerpoint/2010/main" val="391275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Ou sont les données stockées? </a:t>
            </a:r>
            <a:endParaRPr lang="en-US" dirty="0"/>
          </a:p>
        </p:txBody>
      </p:sp>
      <p:sp>
        <p:nvSpPr>
          <p:cNvPr id="3" name="Content Placeholder 2"/>
          <p:cNvSpPr>
            <a:spLocks noGrp="1"/>
          </p:cNvSpPr>
          <p:nvPr>
            <p:ph idx="1"/>
          </p:nvPr>
        </p:nvSpPr>
        <p:spPr/>
        <p:txBody>
          <a:bodyPr/>
          <a:lstStyle/>
          <a:p>
            <a:r>
              <a:rPr lang="fr-FR" dirty="0"/>
              <a:t>Pour chaque famille </a:t>
            </a:r>
            <a:r>
              <a:rPr lang="fr-FR" dirty="0" smtClean="0"/>
              <a:t>de colonne</a:t>
            </a:r>
            <a:r>
              <a:rPr lang="fr-FR" dirty="0"/>
              <a:t>, il y a 3 couche de </a:t>
            </a:r>
            <a:r>
              <a:rPr lang="fr-FR" dirty="0" smtClean="0"/>
              <a:t>stockage de </a:t>
            </a:r>
            <a:r>
              <a:rPr lang="fr-FR" dirty="0"/>
              <a:t>données: </a:t>
            </a:r>
            <a:r>
              <a:rPr lang="fr-FR" dirty="0" err="1"/>
              <a:t>memtable</a:t>
            </a:r>
            <a:r>
              <a:rPr lang="fr-FR" dirty="0"/>
              <a:t>, commit log et </a:t>
            </a:r>
            <a:r>
              <a:rPr lang="fr-FR" dirty="0" err="1"/>
              <a:t>SSTable</a:t>
            </a:r>
            <a:r>
              <a:rPr lang="fr-FR" dirty="0" smtClean="0"/>
              <a:t>.</a:t>
            </a:r>
            <a:endParaRPr lang="fr-FR" dirty="0"/>
          </a:p>
          <a:p>
            <a:r>
              <a:rPr lang="fr-FR" dirty="0"/>
              <a:t>Pour plus d'efficacité, Cassandra ne </a:t>
            </a:r>
            <a:r>
              <a:rPr lang="fr-FR" dirty="0" smtClean="0"/>
              <a:t>répète </a:t>
            </a:r>
            <a:r>
              <a:rPr lang="fr-FR" dirty="0"/>
              <a:t>pas les noms des colonnes dans la mémoire ou dans le </a:t>
            </a:r>
            <a:r>
              <a:rPr lang="fr-FR" dirty="0" err="1"/>
              <a:t>SSTable</a:t>
            </a:r>
            <a:r>
              <a:rPr lang="fr-FR" dirty="0"/>
              <a:t>. </a:t>
            </a:r>
            <a:endParaRPr lang="fr-FR" dirty="0" smtClean="0"/>
          </a:p>
          <a:p>
            <a:endParaRPr lang="en-US" dirty="0"/>
          </a:p>
        </p:txBody>
      </p:sp>
    </p:spTree>
    <p:extLst>
      <p:ext uri="{BB962C8B-B14F-4D97-AF65-F5344CB8AC3E}">
        <p14:creationId xmlns:p14="http://schemas.microsoft.com/office/powerpoint/2010/main" val="129525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Ou sont les données stockées? </a:t>
            </a:r>
            <a:endParaRPr lang="en-US" dirty="0"/>
          </a:p>
        </p:txBody>
      </p:sp>
      <p:sp>
        <p:nvSpPr>
          <p:cNvPr id="3" name="Content Placeholder 2"/>
          <p:cNvSpPr>
            <a:spLocks noGrp="1"/>
          </p:cNvSpPr>
          <p:nvPr>
            <p:ph idx="1"/>
          </p:nvPr>
        </p:nvSpPr>
        <p:spPr/>
        <p:txBody>
          <a:bodyPr>
            <a:normAutofit/>
          </a:bodyPr>
          <a:lstStyle/>
          <a:p>
            <a:r>
              <a:rPr lang="fr-FR" dirty="0"/>
              <a:t>Par exemple, les données sont inséré en utilisant ces déclarations de CQL</a:t>
            </a:r>
            <a:r>
              <a:rPr lang="fr-FR" dirty="0" smtClean="0"/>
              <a:t>:</a:t>
            </a:r>
          </a:p>
          <a:p>
            <a:endParaRPr lang="fr-FR" dirty="0"/>
          </a:p>
          <a:p>
            <a:r>
              <a:rPr lang="fr-FR" dirty="0"/>
              <a:t>Dans le </a:t>
            </a:r>
            <a:r>
              <a:rPr lang="fr-FR" dirty="0" err="1"/>
              <a:t>memtable</a:t>
            </a:r>
            <a:r>
              <a:rPr lang="fr-FR" dirty="0"/>
              <a:t>, Cassandra stock ces données:</a:t>
            </a:r>
          </a:p>
          <a:p>
            <a:endParaRPr lang="fr-FR" dirty="0" smtClean="0"/>
          </a:p>
          <a:p>
            <a:endParaRPr lang="fr-FR" dirty="0"/>
          </a:p>
          <a:p>
            <a:r>
              <a:rPr lang="fr-FR" dirty="0"/>
              <a:t>Dans le commit log sur disquette, Cassandra stock ces données</a:t>
            </a:r>
            <a:r>
              <a:rPr lang="fr-FR" dirty="0" smtClean="0"/>
              <a:t>:</a:t>
            </a:r>
            <a:endParaRPr lang="fr-FR" dirty="0"/>
          </a:p>
        </p:txBody>
      </p:sp>
      <p:pic>
        <p:nvPicPr>
          <p:cNvPr id="4" name="Picture 3"/>
          <p:cNvPicPr>
            <a:picLocks noChangeAspect="1"/>
          </p:cNvPicPr>
          <p:nvPr/>
        </p:nvPicPr>
        <p:blipFill>
          <a:blip r:embed="rId2"/>
          <a:stretch>
            <a:fillRect/>
          </a:stretch>
        </p:blipFill>
        <p:spPr>
          <a:xfrm>
            <a:off x="2647950" y="2343150"/>
            <a:ext cx="6858000" cy="781050"/>
          </a:xfrm>
          <a:prstGeom prst="rect">
            <a:avLst/>
          </a:prstGeom>
        </p:spPr>
      </p:pic>
      <p:pic>
        <p:nvPicPr>
          <p:cNvPr id="5" name="Picture 4"/>
          <p:cNvPicPr>
            <a:picLocks noChangeAspect="1"/>
          </p:cNvPicPr>
          <p:nvPr/>
        </p:nvPicPr>
        <p:blipFill>
          <a:blip r:embed="rId3"/>
          <a:stretch>
            <a:fillRect/>
          </a:stretch>
        </p:blipFill>
        <p:spPr>
          <a:xfrm>
            <a:off x="2647950" y="3888860"/>
            <a:ext cx="6877050" cy="657225"/>
          </a:xfrm>
          <a:prstGeom prst="rect">
            <a:avLst/>
          </a:prstGeom>
        </p:spPr>
      </p:pic>
      <p:pic>
        <p:nvPicPr>
          <p:cNvPr id="6" name="Picture 5"/>
          <p:cNvPicPr>
            <a:picLocks noChangeAspect="1"/>
          </p:cNvPicPr>
          <p:nvPr/>
        </p:nvPicPr>
        <p:blipFill>
          <a:blip r:embed="rId4"/>
          <a:stretch>
            <a:fillRect/>
          </a:stretch>
        </p:blipFill>
        <p:spPr>
          <a:xfrm>
            <a:off x="2628900" y="5310745"/>
            <a:ext cx="6877050" cy="800100"/>
          </a:xfrm>
          <a:prstGeom prst="rect">
            <a:avLst/>
          </a:prstGeom>
        </p:spPr>
      </p:pic>
    </p:spTree>
    <p:extLst>
      <p:ext uri="{BB962C8B-B14F-4D97-AF65-F5344CB8AC3E}">
        <p14:creationId xmlns:p14="http://schemas.microsoft.com/office/powerpoint/2010/main" val="1421006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fr-FR" dirty="0"/>
              <a:t>Dans le </a:t>
            </a:r>
            <a:r>
              <a:rPr lang="fr-FR" dirty="0" err="1"/>
              <a:t>SSTable</a:t>
            </a:r>
            <a:r>
              <a:rPr lang="fr-FR" dirty="0"/>
              <a:t> sur disquette, Cassandra stock ces données:</a:t>
            </a:r>
          </a:p>
          <a:p>
            <a:endParaRPr lang="en-US" dirty="0"/>
          </a:p>
        </p:txBody>
      </p:sp>
      <p:pic>
        <p:nvPicPr>
          <p:cNvPr id="4" name="Picture 3"/>
          <p:cNvPicPr>
            <a:picLocks noChangeAspect="1"/>
          </p:cNvPicPr>
          <p:nvPr/>
        </p:nvPicPr>
        <p:blipFill>
          <a:blip r:embed="rId2"/>
          <a:stretch>
            <a:fillRect/>
          </a:stretch>
        </p:blipFill>
        <p:spPr>
          <a:xfrm>
            <a:off x="2667000" y="2670604"/>
            <a:ext cx="6858000" cy="2933700"/>
          </a:xfrm>
          <a:prstGeom prst="rect">
            <a:avLst/>
          </a:prstGeom>
        </p:spPr>
      </p:pic>
    </p:spTree>
    <p:extLst>
      <p:ext uri="{BB962C8B-B14F-4D97-AF65-F5344CB8AC3E}">
        <p14:creationId xmlns:p14="http://schemas.microsoft.com/office/powerpoint/2010/main" val="105166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Réplication de données </a:t>
            </a:r>
            <a:r>
              <a:rPr lang="fr-FR" dirty="0"/>
              <a:t/>
            </a:r>
            <a:br>
              <a:rPr lang="fr-FR" dirty="0"/>
            </a:br>
            <a:endParaRPr lang="en-US" dirty="0"/>
          </a:p>
        </p:txBody>
      </p:sp>
      <p:sp>
        <p:nvSpPr>
          <p:cNvPr id="3" name="Content Placeholder 2"/>
          <p:cNvSpPr>
            <a:spLocks noGrp="1"/>
          </p:cNvSpPr>
          <p:nvPr>
            <p:ph idx="1"/>
          </p:nvPr>
        </p:nvSpPr>
        <p:spPr/>
        <p:txBody>
          <a:bodyPr>
            <a:normAutofit fontScale="92500"/>
          </a:bodyPr>
          <a:lstStyle/>
          <a:p>
            <a:r>
              <a:rPr lang="fr-FR" dirty="0"/>
              <a:t>Cassandra est conçu comme un système </a:t>
            </a:r>
            <a:r>
              <a:rPr lang="fr-FR" dirty="0" err="1"/>
              <a:t>peer</a:t>
            </a:r>
            <a:r>
              <a:rPr lang="fr-FR" dirty="0"/>
              <a:t>-</a:t>
            </a:r>
            <a:r>
              <a:rPr lang="fr-FR" dirty="0" err="1"/>
              <a:t>to-peer</a:t>
            </a:r>
            <a:r>
              <a:rPr lang="fr-FR" dirty="0"/>
              <a:t> qui fait une copie des données et distribue les copies au sein d'un groupe de </a:t>
            </a:r>
            <a:r>
              <a:rPr lang="fr-FR" dirty="0" smtClean="0"/>
              <a:t>nœuds.</a:t>
            </a:r>
          </a:p>
          <a:p>
            <a:r>
              <a:rPr lang="fr-FR" dirty="0"/>
              <a:t>Les données sont organisées par la famille colonne (tableau). Une ligne de données est identifiée par la clé de partition de la ligne. Cassandra utilise le mécanisme de hachage cohérente pour distribuer des données sur un cluster. Chaque groupe a un </a:t>
            </a:r>
            <a:r>
              <a:rPr lang="fr-FR" dirty="0" err="1" smtClean="0"/>
              <a:t>partitionneur</a:t>
            </a:r>
            <a:r>
              <a:rPr lang="fr-FR" dirty="0" smtClean="0"/>
              <a:t> </a:t>
            </a:r>
            <a:r>
              <a:rPr lang="fr-FR" dirty="0"/>
              <a:t>configuré pour le hachage chaque clé de partition</a:t>
            </a:r>
            <a:r>
              <a:rPr lang="fr-FR" dirty="0" smtClean="0"/>
              <a:t>.</a:t>
            </a:r>
          </a:p>
          <a:p>
            <a:r>
              <a:rPr lang="fr-FR" dirty="0"/>
              <a:t>La valeur de hachage de chaque clé de partition détermine quel </a:t>
            </a:r>
            <a:r>
              <a:rPr lang="fr-FR" dirty="0" smtClean="0"/>
              <a:t>nœud </a:t>
            </a:r>
            <a:r>
              <a:rPr lang="fr-FR" dirty="0"/>
              <a:t>les données de la ligne doivent être stockés </a:t>
            </a:r>
            <a:r>
              <a:rPr lang="fr-FR" dirty="0" smtClean="0"/>
              <a:t>sur des </a:t>
            </a:r>
            <a:r>
              <a:rPr lang="fr-FR" dirty="0"/>
              <a:t>copies de lignes sont appelées répliques. Lorsque les données sont d'abord écrites, elle est également appelée la première réplique des données.</a:t>
            </a:r>
            <a:endParaRPr lang="en-US" dirty="0"/>
          </a:p>
        </p:txBody>
      </p:sp>
    </p:spTree>
    <p:extLst>
      <p:ext uri="{BB962C8B-B14F-4D97-AF65-F5344CB8AC3E}">
        <p14:creationId xmlns:p14="http://schemas.microsoft.com/office/powerpoint/2010/main" val="295898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Plan De Présentation</a:t>
            </a:r>
            <a:endParaRPr lang="fr-FR" dirty="0"/>
          </a:p>
        </p:txBody>
      </p:sp>
      <p:sp>
        <p:nvSpPr>
          <p:cNvPr id="3" name="Content Placeholder 2"/>
          <p:cNvSpPr>
            <a:spLocks noGrp="1"/>
          </p:cNvSpPr>
          <p:nvPr>
            <p:ph idx="1"/>
          </p:nvPr>
        </p:nvSpPr>
        <p:spPr/>
        <p:txBody>
          <a:bodyPr/>
          <a:lstStyle/>
          <a:p>
            <a:pPr marL="514350" indent="-514350">
              <a:buFont typeface="+mj-lt"/>
              <a:buAutoNum type="arabicPeriod"/>
            </a:pPr>
            <a:r>
              <a:rPr lang="fr-FR" dirty="0" smtClean="0"/>
              <a:t>Cassandra intro et satisfaction de Théorème CAP (CDP)</a:t>
            </a:r>
          </a:p>
          <a:p>
            <a:pPr marL="514350" indent="-514350">
              <a:buFont typeface="+mj-lt"/>
              <a:buAutoNum type="arabicPeriod"/>
            </a:pPr>
            <a:r>
              <a:rPr lang="fr-FR" dirty="0" smtClean="0"/>
              <a:t>Structure </a:t>
            </a:r>
            <a:r>
              <a:rPr lang="fr-FR" dirty="0" smtClean="0"/>
              <a:t>et Indexage</a:t>
            </a:r>
          </a:p>
          <a:p>
            <a:pPr marL="514350" indent="-514350">
              <a:buFont typeface="+mj-lt"/>
              <a:buAutoNum type="arabicPeriod"/>
            </a:pPr>
            <a:r>
              <a:rPr lang="fr-FR" dirty="0" smtClean="0"/>
              <a:t>CQL</a:t>
            </a:r>
            <a:endParaRPr lang="fr-FR" dirty="0" smtClean="0"/>
          </a:p>
          <a:p>
            <a:pPr marL="514350" indent="-514350">
              <a:buFont typeface="+mj-lt"/>
              <a:buAutoNum type="arabicPeriod"/>
            </a:pPr>
            <a:r>
              <a:rPr lang="fr-FR" dirty="0" smtClean="0"/>
              <a:t>Data Réplication</a:t>
            </a:r>
          </a:p>
          <a:p>
            <a:pPr marL="514350" indent="-514350">
              <a:buFont typeface="+mj-lt"/>
              <a:buAutoNum type="arabicPeriod"/>
            </a:pPr>
            <a:r>
              <a:rPr lang="fr-FR" dirty="0" smtClean="0"/>
              <a:t>Le contrôle de concurrence</a:t>
            </a:r>
          </a:p>
          <a:p>
            <a:pPr marL="514350" indent="-514350">
              <a:buFont typeface="+mj-lt"/>
              <a:buAutoNum type="arabicPeriod"/>
            </a:pPr>
            <a:r>
              <a:rPr lang="fr-FR" dirty="0" err="1" smtClean="0"/>
              <a:t>Caching</a:t>
            </a:r>
            <a:endParaRPr lang="fr-FR" dirty="0" smtClean="0"/>
          </a:p>
          <a:p>
            <a:pPr marL="514350" indent="-514350">
              <a:buFont typeface="+mj-lt"/>
              <a:buAutoNum type="arabicPeriod"/>
            </a:pPr>
            <a:r>
              <a:rPr lang="fr-FR" dirty="0" smtClean="0"/>
              <a:t>Connection </a:t>
            </a:r>
            <a:r>
              <a:rPr lang="fr-FR" dirty="0" err="1" smtClean="0"/>
              <a:t>Node</a:t>
            </a:r>
            <a:r>
              <a:rPr lang="fr-FR" dirty="0" smtClean="0"/>
              <a:t>, Requête Lecture/Ecriture</a:t>
            </a:r>
            <a:endParaRPr lang="fr-FR" dirty="0"/>
          </a:p>
        </p:txBody>
      </p:sp>
    </p:spTree>
    <p:extLst>
      <p:ext uri="{BB962C8B-B14F-4D97-AF65-F5344CB8AC3E}">
        <p14:creationId xmlns:p14="http://schemas.microsoft.com/office/powerpoint/2010/main" val="476304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Cassandra intro et satisfaction de Théorème CAP (CDP)</a:t>
            </a:r>
            <a:endParaRPr lang="en-US" dirty="0"/>
          </a:p>
        </p:txBody>
      </p:sp>
      <p:sp>
        <p:nvSpPr>
          <p:cNvPr id="3" name="Content Placeholder 2"/>
          <p:cNvSpPr>
            <a:spLocks noGrp="1"/>
          </p:cNvSpPr>
          <p:nvPr>
            <p:ph idx="1"/>
          </p:nvPr>
        </p:nvSpPr>
        <p:spPr/>
        <p:txBody>
          <a:bodyPr/>
          <a:lstStyle/>
          <a:p>
            <a:r>
              <a:rPr lang="fr-FR" dirty="0"/>
              <a:t>Apache Cassandra est un Open Source </a:t>
            </a:r>
            <a:r>
              <a:rPr lang="fr-FR" dirty="0" err="1"/>
              <a:t>NoSQL</a:t>
            </a:r>
            <a:r>
              <a:rPr lang="fr-FR" dirty="0"/>
              <a:t> base de donnée, utilisée pour gérer une  donnée massive soit structurée, demi-structurée ou non-structurée, sur des multiples de centre de donnée et le « Cloud ».</a:t>
            </a:r>
          </a:p>
          <a:p>
            <a:r>
              <a:rPr lang="fr-FR" dirty="0"/>
              <a:t>Cassandra délivre une disponibilité continue, une évolution linéaire, et une simplicité opérationnelle sur plusieurs serveurs.</a:t>
            </a:r>
          </a:p>
          <a:p>
            <a:r>
              <a:rPr lang="en-US" dirty="0"/>
              <a:t>Le </a:t>
            </a:r>
            <a:r>
              <a:rPr lang="fr-FR" dirty="0"/>
              <a:t>modèle</a:t>
            </a:r>
            <a:r>
              <a:rPr lang="en-US" dirty="0"/>
              <a:t> de </a:t>
            </a:r>
            <a:r>
              <a:rPr lang="fr-FR" dirty="0"/>
              <a:t>données</a:t>
            </a:r>
            <a:r>
              <a:rPr lang="en-US" dirty="0"/>
              <a:t> </a:t>
            </a:r>
            <a:r>
              <a:rPr lang="fr-FR" dirty="0"/>
              <a:t>dans</a:t>
            </a:r>
            <a:r>
              <a:rPr lang="en-US" dirty="0"/>
              <a:t> Cassandra </a:t>
            </a:r>
            <a:r>
              <a:rPr lang="fr-FR" dirty="0"/>
              <a:t>offre</a:t>
            </a:r>
            <a:r>
              <a:rPr lang="en-US" dirty="0"/>
              <a:t> la </a:t>
            </a:r>
            <a:r>
              <a:rPr lang="fr-FR" dirty="0"/>
              <a:t>commodité</a:t>
            </a:r>
            <a:r>
              <a:rPr lang="en-US" dirty="0"/>
              <a:t> </a:t>
            </a:r>
            <a:r>
              <a:rPr lang="fr-FR" dirty="0"/>
              <a:t>d’index, avec un « log» de mise a jour structuré, avec un appui a la décentralisation de donnée, un « </a:t>
            </a:r>
            <a:r>
              <a:rPr lang="fr-FR" dirty="0" err="1"/>
              <a:t>View</a:t>
            </a:r>
            <a:r>
              <a:rPr lang="fr-FR" dirty="0"/>
              <a:t> » matérialisées et un cache intégré.</a:t>
            </a:r>
          </a:p>
        </p:txBody>
      </p:sp>
    </p:spTree>
    <p:extLst>
      <p:ext uri="{BB962C8B-B14F-4D97-AF65-F5344CB8AC3E}">
        <p14:creationId xmlns:p14="http://schemas.microsoft.com/office/powerpoint/2010/main" val="3051008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Théorème</a:t>
            </a:r>
            <a:r>
              <a:rPr lang="en-US" dirty="0" smtClean="0"/>
              <a:t> </a:t>
            </a:r>
            <a:r>
              <a:rPr lang="en-US" dirty="0"/>
              <a:t>CAP</a:t>
            </a:r>
          </a:p>
        </p:txBody>
      </p:sp>
      <p:sp>
        <p:nvSpPr>
          <p:cNvPr id="3" name="Content Placeholder 2"/>
          <p:cNvSpPr>
            <a:spLocks noGrp="1"/>
          </p:cNvSpPr>
          <p:nvPr>
            <p:ph idx="1"/>
          </p:nvPr>
        </p:nvSpPr>
        <p:spPr/>
        <p:txBody>
          <a:bodyPr>
            <a:normAutofit fontScale="70000" lnSpcReduction="20000"/>
          </a:bodyPr>
          <a:lstStyle/>
          <a:p>
            <a:r>
              <a:rPr lang="fr-FR" sz="3300" dirty="0"/>
              <a:t>Le théorème CAP ou CDP, aussi connu sous le nom de théorème de </a:t>
            </a:r>
            <a:r>
              <a:rPr lang="fr-FR" sz="3300" dirty="0" err="1"/>
              <a:t>Brewer</a:t>
            </a:r>
            <a:r>
              <a:rPr lang="fr-FR" sz="3300" dirty="0"/>
              <a:t> dit qu'il est impossible sur un système informatique de calcul distribué de garantir en même temps les trois contraintes </a:t>
            </a:r>
            <a:r>
              <a:rPr lang="fr-FR" sz="3300" dirty="0" smtClean="0"/>
              <a:t>suivantes:</a:t>
            </a:r>
            <a:endParaRPr lang="fr-FR" sz="3300" dirty="0"/>
          </a:p>
          <a:p>
            <a:r>
              <a:rPr lang="fr-FR" sz="3300" dirty="0"/>
              <a:t>Cohérence (ou consistance des données) </a:t>
            </a:r>
            <a:r>
              <a:rPr lang="fr-FR" sz="3300" dirty="0" smtClean="0"/>
              <a:t>(</a:t>
            </a:r>
            <a:r>
              <a:rPr lang="en-US" sz="3300" dirty="0" smtClean="0"/>
              <a:t>Consistency</a:t>
            </a:r>
            <a:r>
              <a:rPr lang="fr-FR" sz="3300" dirty="0" smtClean="0"/>
              <a:t> </a:t>
            </a:r>
            <a:r>
              <a:rPr lang="fr-FR" sz="3300" dirty="0"/>
              <a:t>en anglais): tous les nœuds du système voient exactement les mêmes données au même </a:t>
            </a:r>
            <a:r>
              <a:rPr lang="fr-FR" sz="3300" dirty="0" smtClean="0"/>
              <a:t>moment;</a:t>
            </a:r>
            <a:endParaRPr lang="fr-FR" sz="3300" dirty="0"/>
          </a:p>
          <a:p>
            <a:r>
              <a:rPr lang="fr-FR" sz="3300" dirty="0"/>
              <a:t>Disponibilité </a:t>
            </a:r>
            <a:r>
              <a:rPr lang="fr-FR" sz="3300" dirty="0" smtClean="0"/>
              <a:t>(</a:t>
            </a:r>
            <a:r>
              <a:rPr lang="en-US" sz="3300" dirty="0" smtClean="0"/>
              <a:t>Availability</a:t>
            </a:r>
            <a:r>
              <a:rPr lang="fr-FR" sz="3300" dirty="0"/>
              <a:t> en anglais</a:t>
            </a:r>
            <a:r>
              <a:rPr lang="fr-FR" sz="3300" dirty="0" smtClean="0"/>
              <a:t>): </a:t>
            </a:r>
            <a:r>
              <a:rPr lang="fr-FR" sz="3300" dirty="0"/>
              <a:t>garantie que toutes les requêtes reçoivent une réponse;</a:t>
            </a:r>
          </a:p>
          <a:p>
            <a:r>
              <a:rPr lang="fr-FR" sz="3300" dirty="0"/>
              <a:t>Tolérance au partitionnement (Partition </a:t>
            </a:r>
            <a:r>
              <a:rPr lang="en-US" sz="3300" dirty="0" smtClean="0"/>
              <a:t>Tolerance</a:t>
            </a:r>
            <a:r>
              <a:rPr lang="fr-FR" sz="3300" dirty="0"/>
              <a:t> en anglais) : aucune panne moins importante qu'une coupure totale du réseau ne doit empêcher le système de répondre correctement (ou </a:t>
            </a:r>
            <a:r>
              <a:rPr lang="fr-FR" sz="3300" dirty="0" smtClean="0"/>
              <a:t>encore: </a:t>
            </a:r>
            <a:r>
              <a:rPr lang="fr-FR" sz="3300" dirty="0"/>
              <a:t>en cas de morcellement en sous-réseaux, chacun doit pouvoir fonctionner de manière autonome).</a:t>
            </a:r>
          </a:p>
          <a:p>
            <a:r>
              <a:rPr lang="fr-FR" sz="3300" dirty="0"/>
              <a:t>D'après ce théorème, un système de calcul distribué ne peut garantir à un instant T que deux de ces contraintes mais pas les </a:t>
            </a:r>
            <a:r>
              <a:rPr lang="fr-FR" sz="3300" dirty="0" smtClean="0"/>
              <a:t>trois.</a:t>
            </a:r>
            <a:endParaRPr lang="fr-FR" sz="3300" dirty="0"/>
          </a:p>
          <a:p>
            <a:endParaRPr lang="en-US" dirty="0"/>
          </a:p>
        </p:txBody>
      </p:sp>
    </p:spTree>
    <p:extLst>
      <p:ext uri="{BB962C8B-B14F-4D97-AF65-F5344CB8AC3E}">
        <p14:creationId xmlns:p14="http://schemas.microsoft.com/office/powerpoint/2010/main" val="345464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Cassandra et CAP</a:t>
            </a:r>
            <a:endParaRPr lang="en-US" dirty="0"/>
          </a:p>
        </p:txBody>
      </p:sp>
      <p:sp>
        <p:nvSpPr>
          <p:cNvPr id="3" name="Content Placeholder 2"/>
          <p:cNvSpPr>
            <a:spLocks noGrp="1"/>
          </p:cNvSpPr>
          <p:nvPr>
            <p:ph idx="1"/>
          </p:nvPr>
        </p:nvSpPr>
        <p:spPr/>
        <p:txBody>
          <a:bodyPr/>
          <a:lstStyle/>
          <a:p>
            <a:r>
              <a:rPr lang="fr-FR" dirty="0"/>
              <a:t>Cassandra est généralement classé comme un système </a:t>
            </a:r>
            <a:r>
              <a:rPr lang="fr-FR" dirty="0" smtClean="0"/>
              <a:t>AP (Disponible et Tolérant)</a:t>
            </a:r>
          </a:p>
          <a:p>
            <a:r>
              <a:rPr lang="fr-FR" dirty="0"/>
              <a:t>Mais Cassandra peut être réglé avec le facteur de réplication </a:t>
            </a:r>
            <a:r>
              <a:rPr lang="fr-FR" dirty="0" smtClean="0"/>
              <a:t>et niveau </a:t>
            </a:r>
            <a:r>
              <a:rPr lang="fr-FR" dirty="0"/>
              <a:t>de la cohérence pour répondre </a:t>
            </a:r>
            <a:r>
              <a:rPr lang="fr-FR" dirty="0" smtClean="0"/>
              <a:t>aussi au C (Cohérence).</a:t>
            </a:r>
            <a:endParaRPr lang="en-US" dirty="0"/>
          </a:p>
        </p:txBody>
      </p:sp>
    </p:spTree>
    <p:extLst>
      <p:ext uri="{BB962C8B-B14F-4D97-AF65-F5344CB8AC3E}">
        <p14:creationId xmlns:p14="http://schemas.microsoft.com/office/powerpoint/2010/main" val="388864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Structure </a:t>
            </a:r>
            <a:r>
              <a:rPr lang="fr-FR" dirty="0" smtClean="0"/>
              <a:t>et </a:t>
            </a:r>
            <a:r>
              <a:rPr lang="fr-FR" dirty="0"/>
              <a:t>Indexage</a:t>
            </a:r>
          </a:p>
        </p:txBody>
      </p:sp>
      <p:sp>
        <p:nvSpPr>
          <p:cNvPr id="3" name="Content Placeholder 2"/>
          <p:cNvSpPr>
            <a:spLocks noGrp="1"/>
          </p:cNvSpPr>
          <p:nvPr>
            <p:ph idx="1"/>
          </p:nvPr>
        </p:nvSpPr>
        <p:spPr/>
        <p:txBody>
          <a:bodyPr/>
          <a:lstStyle/>
          <a:p>
            <a:r>
              <a:rPr lang="fr-FR" dirty="0"/>
              <a:t>Le modèle de données Cassandra est un modèle de données orienté </a:t>
            </a:r>
            <a:r>
              <a:rPr lang="fr-FR" dirty="0" smtClean="0"/>
              <a:t>par colonne, cela </a:t>
            </a:r>
            <a:r>
              <a:rPr lang="fr-FR" dirty="0"/>
              <a:t>signifie que, contrairement à </a:t>
            </a:r>
            <a:r>
              <a:rPr lang="fr-FR" dirty="0" smtClean="0"/>
              <a:t>une </a:t>
            </a:r>
            <a:r>
              <a:rPr lang="fr-FR" dirty="0"/>
              <a:t>base de données</a:t>
            </a:r>
            <a:r>
              <a:rPr lang="fr-FR" dirty="0" smtClean="0"/>
              <a:t> relationnel, </a:t>
            </a:r>
            <a:r>
              <a:rPr lang="fr-FR" dirty="0"/>
              <a:t>vous </a:t>
            </a:r>
            <a:r>
              <a:rPr lang="fr-FR" dirty="0" smtClean="0"/>
              <a:t>pouvez pas créer </a:t>
            </a:r>
            <a:r>
              <a:rPr lang="fr-FR" dirty="0"/>
              <a:t>un </a:t>
            </a:r>
            <a:r>
              <a:rPr lang="fr-FR" dirty="0" smtClean="0"/>
              <a:t>schéma </a:t>
            </a:r>
            <a:r>
              <a:rPr lang="fr-FR" dirty="0"/>
              <a:t>pour modéliser toutes les colonnes requises par votre application à l'avant, comme chaque rangée est pas </a:t>
            </a:r>
            <a:r>
              <a:rPr lang="fr-FR" dirty="0" smtClean="0"/>
              <a:t>nécessaire d'avoir </a:t>
            </a:r>
            <a:r>
              <a:rPr lang="fr-FR" dirty="0"/>
              <a:t>le même ensemble de colonnes</a:t>
            </a:r>
            <a:r>
              <a:rPr lang="fr-FR" dirty="0" smtClean="0"/>
              <a:t>.</a:t>
            </a:r>
          </a:p>
          <a:p>
            <a:r>
              <a:rPr lang="fr-FR" dirty="0"/>
              <a:t>Le modèle de données Cassandra se compose de </a:t>
            </a:r>
            <a:r>
              <a:rPr lang="fr-FR" dirty="0" err="1"/>
              <a:t>keyspaces</a:t>
            </a:r>
            <a:r>
              <a:rPr lang="fr-FR" dirty="0"/>
              <a:t> (analogues à des bases de données), les familles de colonnes (analogues à des tables dans </a:t>
            </a:r>
            <a:r>
              <a:rPr lang="fr-FR" dirty="0" smtClean="0"/>
              <a:t>la modèle </a:t>
            </a:r>
            <a:r>
              <a:rPr lang="fr-FR" dirty="0"/>
              <a:t>relationnel), les clés et les colonnes.</a:t>
            </a:r>
            <a:endParaRPr lang="en-US" dirty="0"/>
          </a:p>
        </p:txBody>
      </p:sp>
    </p:spTree>
    <p:extLst>
      <p:ext uri="{BB962C8B-B14F-4D97-AF65-F5344CB8AC3E}">
        <p14:creationId xmlns:p14="http://schemas.microsoft.com/office/powerpoint/2010/main" val="219485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Structure </a:t>
            </a:r>
            <a:r>
              <a:rPr lang="fr-FR" dirty="0" smtClean="0"/>
              <a:t>et </a:t>
            </a:r>
            <a:r>
              <a:rPr lang="fr-FR" dirty="0"/>
              <a:t>Indexage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20240"/>
            <a:ext cx="4562947" cy="150876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43532"/>
            <a:ext cx="4716855" cy="1408176"/>
          </a:xfrm>
          <a:prstGeom prst="rect">
            <a:avLst/>
          </a:prstGeom>
        </p:spPr>
      </p:pic>
      <p:sp>
        <p:nvSpPr>
          <p:cNvPr id="8" name="TextBox 7"/>
          <p:cNvSpPr txBox="1"/>
          <p:nvPr/>
        </p:nvSpPr>
        <p:spPr>
          <a:xfrm>
            <a:off x="2049090" y="4174998"/>
            <a:ext cx="8508098" cy="923330"/>
          </a:xfrm>
          <a:prstGeom prst="rect">
            <a:avLst/>
          </a:prstGeom>
          <a:noFill/>
        </p:spPr>
        <p:txBody>
          <a:bodyPr wrap="none" rtlCol="0">
            <a:spAutoFit/>
          </a:bodyPr>
          <a:lstStyle/>
          <a:p>
            <a:r>
              <a:rPr lang="fr-FR" dirty="0"/>
              <a:t>Pour chaque famille de colonne, </a:t>
            </a:r>
            <a:r>
              <a:rPr lang="fr-FR" dirty="0" smtClean="0"/>
              <a:t>Il ne faut pas </a:t>
            </a:r>
            <a:r>
              <a:rPr lang="fr-FR" dirty="0"/>
              <a:t>pensez </a:t>
            </a:r>
            <a:r>
              <a:rPr lang="fr-FR" dirty="0" smtClean="0"/>
              <a:t>à </a:t>
            </a:r>
            <a:r>
              <a:rPr lang="fr-FR" dirty="0"/>
              <a:t>une table relationnelle. </a:t>
            </a:r>
            <a:endParaRPr lang="fr-FR" dirty="0" smtClean="0"/>
          </a:p>
          <a:p>
            <a:r>
              <a:rPr lang="fr-FR" dirty="0" smtClean="0"/>
              <a:t>Au </a:t>
            </a:r>
            <a:r>
              <a:rPr lang="fr-FR" dirty="0"/>
              <a:t>lieu de cela, penser à une structure de données cartographiques (</a:t>
            </a:r>
            <a:r>
              <a:rPr lang="fr-FR" dirty="0" err="1"/>
              <a:t>map</a:t>
            </a:r>
            <a:r>
              <a:rPr lang="fr-FR" dirty="0"/>
              <a:t> data </a:t>
            </a:r>
            <a:r>
              <a:rPr lang="fr-FR" dirty="0" smtClean="0"/>
              <a:t>structure)</a:t>
            </a:r>
          </a:p>
          <a:p>
            <a:r>
              <a:rPr lang="fr-FR" dirty="0" smtClean="0"/>
              <a:t>triés et </a:t>
            </a:r>
            <a:r>
              <a:rPr lang="fr-FR" dirty="0"/>
              <a:t>imbriqués. </a:t>
            </a:r>
            <a:endParaRPr lang="fr-FR" dirty="0" smtClean="0"/>
          </a:p>
        </p:txBody>
      </p:sp>
      <p:sp>
        <p:nvSpPr>
          <p:cNvPr id="9" name="TextBox 8"/>
          <p:cNvSpPr txBox="1"/>
          <p:nvPr/>
        </p:nvSpPr>
        <p:spPr>
          <a:xfrm>
            <a:off x="3278660" y="5474994"/>
            <a:ext cx="5412259" cy="369332"/>
          </a:xfrm>
          <a:prstGeom prst="rect">
            <a:avLst/>
          </a:prstGeom>
          <a:solidFill>
            <a:schemeClr val="tx2">
              <a:lumMod val="20000"/>
              <a:lumOff val="80000"/>
            </a:schemeClr>
          </a:solidFill>
        </p:spPr>
        <p:txBody>
          <a:bodyPr wrap="square" rtlCol="0">
            <a:spAutoFit/>
          </a:bodyPr>
          <a:lstStyle/>
          <a:p>
            <a:r>
              <a:rPr lang="en-US" dirty="0" smtClean="0"/>
              <a:t>Map &lt;</a:t>
            </a:r>
            <a:r>
              <a:rPr lang="en-US" dirty="0" err="1"/>
              <a:t>RowKey</a:t>
            </a:r>
            <a:r>
              <a:rPr lang="en-US" dirty="0"/>
              <a:t>, </a:t>
            </a:r>
            <a:r>
              <a:rPr lang="en-US" dirty="0" err="1"/>
              <a:t>SortedMap</a:t>
            </a:r>
            <a:r>
              <a:rPr lang="en-US" dirty="0"/>
              <a:t>&lt;</a:t>
            </a:r>
            <a:r>
              <a:rPr lang="en-US" dirty="0" err="1"/>
              <a:t>ColumnKey</a:t>
            </a:r>
            <a:r>
              <a:rPr lang="en-US" dirty="0"/>
              <a:t>, </a:t>
            </a:r>
            <a:r>
              <a:rPr lang="en-US" dirty="0" err="1"/>
              <a:t>ColumnValue</a:t>
            </a:r>
            <a:r>
              <a:rPr lang="en-US" dirty="0"/>
              <a:t>&gt;&gt;</a:t>
            </a:r>
          </a:p>
        </p:txBody>
      </p:sp>
    </p:spTree>
    <p:extLst>
      <p:ext uri="{BB962C8B-B14F-4D97-AF65-F5344CB8AC3E}">
        <p14:creationId xmlns:p14="http://schemas.microsoft.com/office/powerpoint/2010/main" val="4096434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a:t>
            </a:r>
            <a:endParaRPr lang="en-US" dirty="0"/>
          </a:p>
        </p:txBody>
      </p:sp>
      <p:sp>
        <p:nvSpPr>
          <p:cNvPr id="3" name="Content Placeholder 2"/>
          <p:cNvSpPr>
            <a:spLocks noGrp="1"/>
          </p:cNvSpPr>
          <p:nvPr>
            <p:ph idx="1"/>
          </p:nvPr>
        </p:nvSpPr>
        <p:spPr/>
        <p:txBody>
          <a:bodyPr>
            <a:normAutofit fontScale="92500" lnSpcReduction="10000"/>
          </a:bodyPr>
          <a:lstStyle/>
          <a:p>
            <a:r>
              <a:rPr lang="fr-FR" dirty="0"/>
              <a:t>CQL se compose de déclarations. Comme SQL, les déclarations </a:t>
            </a:r>
            <a:r>
              <a:rPr lang="fr-FR" dirty="0" smtClean="0"/>
              <a:t>permet de changer, de chercher et de stocker </a:t>
            </a:r>
            <a:r>
              <a:rPr lang="fr-FR" dirty="0"/>
              <a:t>des </a:t>
            </a:r>
            <a:r>
              <a:rPr lang="fr-FR" dirty="0" smtClean="0"/>
              <a:t>données, </a:t>
            </a:r>
            <a:r>
              <a:rPr lang="fr-FR" dirty="0"/>
              <a:t>ou </a:t>
            </a:r>
            <a:r>
              <a:rPr lang="fr-FR" dirty="0" smtClean="0"/>
              <a:t>simplement de </a:t>
            </a:r>
            <a:r>
              <a:rPr lang="fr-FR" dirty="0"/>
              <a:t>modifier la façon dont les données </a:t>
            </a:r>
            <a:r>
              <a:rPr lang="fr-FR" dirty="0" smtClean="0"/>
              <a:t>sont stocké</a:t>
            </a:r>
            <a:r>
              <a:rPr lang="fr-FR" dirty="0"/>
              <a:t>. </a:t>
            </a:r>
            <a:endParaRPr lang="fr-FR" dirty="0" smtClean="0"/>
          </a:p>
          <a:p>
            <a:r>
              <a:rPr lang="fr-FR" dirty="0" smtClean="0"/>
              <a:t>Les déclarations </a:t>
            </a:r>
            <a:r>
              <a:rPr lang="fr-FR" dirty="0"/>
              <a:t>se terminent par un point-virgule (;).</a:t>
            </a:r>
          </a:p>
          <a:p>
            <a:r>
              <a:rPr lang="fr-FR" dirty="0"/>
              <a:t>Par </a:t>
            </a:r>
            <a:r>
              <a:rPr lang="fr-FR" dirty="0" smtClean="0"/>
              <a:t>exemple</a:t>
            </a:r>
            <a:r>
              <a:rPr lang="fr-FR" dirty="0"/>
              <a:t>, ce qui suit est </a:t>
            </a:r>
            <a:r>
              <a:rPr lang="fr-FR" dirty="0" smtClean="0"/>
              <a:t>la </a:t>
            </a:r>
            <a:r>
              <a:rPr lang="fr-FR" dirty="0"/>
              <a:t>syntaxe CQL valide</a:t>
            </a:r>
            <a:r>
              <a:rPr lang="fr-FR" dirty="0" smtClean="0"/>
              <a:t>:</a:t>
            </a:r>
          </a:p>
          <a:p>
            <a:endParaRPr lang="fr-FR" dirty="0" smtClean="0"/>
          </a:p>
          <a:p>
            <a:endParaRPr lang="fr-FR" dirty="0"/>
          </a:p>
          <a:p>
            <a:endParaRPr lang="fr-FR" dirty="0" smtClean="0"/>
          </a:p>
          <a:p>
            <a:r>
              <a:rPr lang="fr-FR" dirty="0" smtClean="0"/>
              <a:t>Pour </a:t>
            </a:r>
            <a:r>
              <a:rPr lang="fr-FR" dirty="0"/>
              <a:t>plus d’information sur CQL: http://docs.datastax.com/en/cql/3.1/cql/cql_reference/cqlCommandsTOC.html</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3" t="-427" r="34104" b="90754"/>
          <a:stretch/>
        </p:blipFill>
        <p:spPr>
          <a:xfrm>
            <a:off x="3600837" y="4168345"/>
            <a:ext cx="4858521" cy="280087"/>
          </a:xfrm>
          <a:prstGeom prst="rect">
            <a:avLst/>
          </a:prstGeom>
        </p:spPr>
      </p:pic>
    </p:spTree>
    <p:extLst>
      <p:ext uri="{BB962C8B-B14F-4D97-AF65-F5344CB8AC3E}">
        <p14:creationId xmlns:p14="http://schemas.microsoft.com/office/powerpoint/2010/main" val="50955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CQL et Structure de </a:t>
            </a:r>
            <a:r>
              <a:rPr lang="fr-FR" dirty="0"/>
              <a:t>données </a:t>
            </a:r>
            <a:endParaRPr lang="en-US" dirty="0"/>
          </a:p>
        </p:txBody>
      </p:sp>
      <p:sp>
        <p:nvSpPr>
          <p:cNvPr id="3" name="Content Placeholder 2"/>
          <p:cNvSpPr>
            <a:spLocks noGrp="1"/>
          </p:cNvSpPr>
          <p:nvPr>
            <p:ph idx="1"/>
          </p:nvPr>
        </p:nvSpPr>
        <p:spPr/>
        <p:txBody>
          <a:bodyPr/>
          <a:lstStyle/>
          <a:p>
            <a:pPr marL="0" indent="0">
              <a:buNone/>
            </a:pPr>
            <a:r>
              <a:rPr lang="fr-FR" dirty="0"/>
              <a:t>L'API recommandée pour créer des schémas de Cassandra depuis 0,7 est via CQL. Mais Cassandra encourage développeur </a:t>
            </a:r>
            <a:r>
              <a:rPr lang="fr-FR" dirty="0" smtClean="0"/>
              <a:t>à partager </a:t>
            </a:r>
            <a:r>
              <a:rPr lang="fr-FR" dirty="0"/>
              <a:t>les informations de </a:t>
            </a:r>
            <a:r>
              <a:rPr lang="fr-FR" dirty="0" smtClean="0"/>
              <a:t>schéma. </a:t>
            </a:r>
          </a:p>
          <a:p>
            <a:pPr marL="0" indent="0">
              <a:buNone/>
            </a:pPr>
            <a:r>
              <a:rPr lang="fr-FR" dirty="0" smtClean="0"/>
              <a:t>Pourquoi</a:t>
            </a:r>
            <a:r>
              <a:rPr lang="fr-FR" dirty="0"/>
              <a:t>? Parce que même si CQL ressemble beaucoup à SQL, </a:t>
            </a:r>
            <a:r>
              <a:rPr lang="fr-FR" dirty="0" smtClean="0"/>
              <a:t>ils ne </a:t>
            </a:r>
            <a:r>
              <a:rPr lang="fr-FR" dirty="0"/>
              <a:t>fonctionnent pas d'une manière similaire à l'intérieur. </a:t>
            </a:r>
            <a:endParaRPr lang="fr-FR" dirty="0" smtClean="0"/>
          </a:p>
          <a:p>
            <a:pPr marL="0" indent="0">
              <a:buNone/>
            </a:pPr>
            <a:r>
              <a:rPr lang="fr-FR" dirty="0" smtClean="0"/>
              <a:t>Rappelez-vous</a:t>
            </a:r>
            <a:r>
              <a:rPr lang="fr-FR" dirty="0"/>
              <a:t>, pour chaque famille de colonne, ne </a:t>
            </a:r>
            <a:r>
              <a:rPr lang="fr-FR" dirty="0" smtClean="0"/>
              <a:t>pensez </a:t>
            </a:r>
            <a:r>
              <a:rPr lang="fr-FR" dirty="0"/>
              <a:t>pas </a:t>
            </a:r>
            <a:r>
              <a:rPr lang="fr-FR" dirty="0" smtClean="0"/>
              <a:t>a une table </a:t>
            </a:r>
            <a:r>
              <a:rPr lang="fr-FR" dirty="0"/>
              <a:t>relationnelle. Au lieu de cela, pensez </a:t>
            </a:r>
            <a:r>
              <a:rPr lang="fr-FR" dirty="0" smtClean="0"/>
              <a:t>à une structure </a:t>
            </a:r>
            <a:r>
              <a:rPr lang="fr-FR" dirty="0"/>
              <a:t>de données trié </a:t>
            </a:r>
            <a:r>
              <a:rPr lang="fr-FR" dirty="0" smtClean="0"/>
              <a:t>et imbriqué</a:t>
            </a:r>
            <a:r>
              <a:rPr lang="fr-FR" dirty="0"/>
              <a:t>.</a:t>
            </a:r>
            <a:endParaRPr lang="en-US" dirty="0"/>
          </a:p>
        </p:txBody>
      </p:sp>
    </p:spTree>
    <p:extLst>
      <p:ext uri="{BB962C8B-B14F-4D97-AF65-F5344CB8AC3E}">
        <p14:creationId xmlns:p14="http://schemas.microsoft.com/office/powerpoint/2010/main" val="840702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877</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Cassandra</vt:lpstr>
      <vt:lpstr>Plan De Présentation</vt:lpstr>
      <vt:lpstr>Cassandra intro et satisfaction de Théorème CAP (CDP)</vt:lpstr>
      <vt:lpstr>Théorème CAP</vt:lpstr>
      <vt:lpstr>Cassandra et CAP</vt:lpstr>
      <vt:lpstr>Structure et Indexage</vt:lpstr>
      <vt:lpstr>Structure et Indexage</vt:lpstr>
      <vt:lpstr>CQL</vt:lpstr>
      <vt:lpstr>CQL et Structure de données </vt:lpstr>
      <vt:lpstr>CQL et Structure de données </vt:lpstr>
      <vt:lpstr>CQL et Structure de données </vt:lpstr>
      <vt:lpstr>Ou sont les données stockées? </vt:lpstr>
      <vt:lpstr>Ou sont les données stockées? </vt:lpstr>
      <vt:lpstr>PowerPoint Presentation</vt:lpstr>
      <vt:lpstr>Réplication de données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Cassandra</dc:title>
  <dc:creator>Bsaibes, Khalil  (Grey Digital)</dc:creator>
  <cp:lastModifiedBy>Bsaibes, Khalil  (Grey Digital)</cp:lastModifiedBy>
  <cp:revision>20</cp:revision>
  <dcterms:created xsi:type="dcterms:W3CDTF">2015-12-29T08:17:40Z</dcterms:created>
  <dcterms:modified xsi:type="dcterms:W3CDTF">2016-04-12T12:22:28Z</dcterms:modified>
</cp:coreProperties>
</file>