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43504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54877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78585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85415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85673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52833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98757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258095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65910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5555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FB86F-3611-4C3E-8078-D5C95F93643A}"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69F779-6CB5-438B-B615-50BE98FE5653}" type="slidenum">
              <a:rPr lang="en-US" smtClean="0"/>
              <a:t>‹#›</a:t>
            </a:fld>
            <a:endParaRPr lang="en-US" dirty="0"/>
          </a:p>
        </p:txBody>
      </p:sp>
    </p:spTree>
    <p:extLst>
      <p:ext uri="{BB962C8B-B14F-4D97-AF65-F5344CB8AC3E}">
        <p14:creationId xmlns:p14="http://schemas.microsoft.com/office/powerpoint/2010/main" val="198405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FB86F-3611-4C3E-8078-D5C95F93643A}" type="datetimeFigureOut">
              <a:rPr lang="en-US" smtClean="0"/>
              <a:t>4/12/2016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9F779-6CB5-438B-B615-50BE98FE5653}" type="slidenum">
              <a:rPr lang="en-US" smtClean="0"/>
              <a:t>‹#›</a:t>
            </a:fld>
            <a:endParaRPr lang="en-US" dirty="0"/>
          </a:p>
        </p:txBody>
      </p:sp>
    </p:spTree>
    <p:extLst>
      <p:ext uri="{BB962C8B-B14F-4D97-AF65-F5344CB8AC3E}">
        <p14:creationId xmlns:p14="http://schemas.microsoft.com/office/powerpoint/2010/main" val="257995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Cassandra</a:t>
            </a:r>
            <a:endParaRPr lang="fr-FR" dirty="0"/>
          </a:p>
        </p:txBody>
      </p:sp>
      <p:sp>
        <p:nvSpPr>
          <p:cNvPr id="3" name="Subtitle 2"/>
          <p:cNvSpPr>
            <a:spLocks noGrp="1"/>
          </p:cNvSpPr>
          <p:nvPr>
            <p:ph type="subTitle" idx="1"/>
          </p:nvPr>
        </p:nvSpPr>
        <p:spPr/>
        <p:txBody>
          <a:bodyPr/>
          <a:lstStyle/>
          <a:p>
            <a:r>
              <a:rPr lang="fr-FR" dirty="0" smtClean="0"/>
              <a:t>Préparée</a:t>
            </a:r>
            <a:r>
              <a:rPr lang="en-US" dirty="0" smtClean="0"/>
              <a:t> par Khalil Bsaibes</a:t>
            </a:r>
            <a:endParaRPr lang="en-US" dirty="0"/>
          </a:p>
        </p:txBody>
      </p:sp>
    </p:spTree>
    <p:extLst>
      <p:ext uri="{BB962C8B-B14F-4D97-AF65-F5344CB8AC3E}">
        <p14:creationId xmlns:p14="http://schemas.microsoft.com/office/powerpoint/2010/main" val="428075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CQL et Structure de données </a:t>
            </a:r>
            <a:endParaRPr lang="en-US" dirty="0"/>
          </a:p>
        </p:txBody>
      </p:sp>
      <p:sp>
        <p:nvSpPr>
          <p:cNvPr id="3" name="Content Placeholder 2"/>
          <p:cNvSpPr>
            <a:spLocks noGrp="1"/>
          </p:cNvSpPr>
          <p:nvPr>
            <p:ph idx="1"/>
          </p:nvPr>
        </p:nvSpPr>
        <p:spPr/>
        <p:txBody>
          <a:bodyPr/>
          <a:lstStyle/>
          <a:p>
            <a:r>
              <a:rPr lang="fr-FR" dirty="0" smtClean="0"/>
              <a:t>Exemple:</a:t>
            </a:r>
          </a:p>
          <a:p>
            <a:endParaRPr lang="fr-FR" dirty="0" smtClean="0"/>
          </a:p>
          <a:p>
            <a:endParaRPr lang="fr-FR" dirty="0"/>
          </a:p>
          <a:p>
            <a:r>
              <a:rPr lang="fr-FR" dirty="0" smtClean="0"/>
              <a:t>Les </a:t>
            </a:r>
            <a:r>
              <a:rPr lang="fr-FR" dirty="0"/>
              <a:t>données sont </a:t>
            </a:r>
            <a:r>
              <a:rPr lang="fr-FR" dirty="0" smtClean="0"/>
              <a:t>stockées de la manière suivante:</a:t>
            </a:r>
          </a:p>
          <a:p>
            <a:endParaRPr lang="en-US" dirty="0"/>
          </a:p>
        </p:txBody>
      </p:sp>
      <p:pic>
        <p:nvPicPr>
          <p:cNvPr id="4" name="Picture 3"/>
          <p:cNvPicPr>
            <a:picLocks noChangeAspect="1"/>
          </p:cNvPicPr>
          <p:nvPr/>
        </p:nvPicPr>
        <p:blipFill>
          <a:blip r:embed="rId2"/>
          <a:stretch>
            <a:fillRect/>
          </a:stretch>
        </p:blipFill>
        <p:spPr>
          <a:xfrm>
            <a:off x="1052384" y="2564542"/>
            <a:ext cx="6858000" cy="723900"/>
          </a:xfrm>
          <a:prstGeom prst="rect">
            <a:avLst/>
          </a:prstGeom>
        </p:spPr>
      </p:pic>
      <p:pic>
        <p:nvPicPr>
          <p:cNvPr id="5" name="Picture 4"/>
          <p:cNvPicPr>
            <a:picLocks noChangeAspect="1"/>
          </p:cNvPicPr>
          <p:nvPr/>
        </p:nvPicPr>
        <p:blipFill>
          <a:blip r:embed="rId3"/>
          <a:stretch>
            <a:fillRect/>
          </a:stretch>
        </p:blipFill>
        <p:spPr>
          <a:xfrm>
            <a:off x="1052384" y="3837673"/>
            <a:ext cx="6848475" cy="2181225"/>
          </a:xfrm>
          <a:prstGeom prst="rect">
            <a:avLst/>
          </a:prstGeom>
        </p:spPr>
      </p:pic>
    </p:spTree>
    <p:extLst>
      <p:ext uri="{BB962C8B-B14F-4D97-AF65-F5344CB8AC3E}">
        <p14:creationId xmlns:p14="http://schemas.microsoft.com/office/powerpoint/2010/main" val="367524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CQL et Structure de données </a:t>
            </a:r>
            <a:endParaRPr lang="en-US" dirty="0"/>
          </a:p>
        </p:txBody>
      </p:sp>
      <p:sp>
        <p:nvSpPr>
          <p:cNvPr id="3" name="Content Placeholder 2"/>
          <p:cNvSpPr>
            <a:spLocks noGrp="1"/>
          </p:cNvSpPr>
          <p:nvPr>
            <p:ph idx="1"/>
          </p:nvPr>
        </p:nvSpPr>
        <p:spPr/>
        <p:txBody>
          <a:bodyPr>
            <a:normAutofit fontScale="77500" lnSpcReduction="20000"/>
          </a:bodyPr>
          <a:lstStyle/>
          <a:p>
            <a:r>
              <a:rPr lang="fr-FR" dirty="0"/>
              <a:t>Pour chaque </a:t>
            </a:r>
            <a:r>
              <a:rPr lang="fr-FR" dirty="0" smtClean="0"/>
              <a:t>exemple ci-dessus</a:t>
            </a:r>
            <a:r>
              <a:rPr lang="fr-FR" dirty="0"/>
              <a:t>, il y a 3 choses importantes à regarder: la clé de ligne (</a:t>
            </a:r>
            <a:r>
              <a:rPr lang="fr-FR" dirty="0" err="1"/>
              <a:t>RowKey</a:t>
            </a:r>
            <a:r>
              <a:rPr lang="fr-FR" dirty="0"/>
              <a:t>: &lt;?&gt;), Le nom de colonne (&lt;?&gt; Colonne </a:t>
            </a:r>
            <a:r>
              <a:rPr lang="fr-FR" dirty="0" smtClean="0"/>
              <a:t>=) et </a:t>
            </a:r>
            <a:r>
              <a:rPr lang="fr-FR" dirty="0"/>
              <a:t>la valeur de la colonne (valeur = &lt;?&gt;). A partir de ces exemples, nous pouvons faire quelques observations initiales au sujet de </a:t>
            </a:r>
            <a:r>
              <a:rPr lang="fr-FR" dirty="0" smtClean="0"/>
              <a:t>la cartographie (</a:t>
            </a:r>
            <a:r>
              <a:rPr lang="en-US" dirty="0" smtClean="0"/>
              <a:t>mapping</a:t>
            </a:r>
            <a:r>
              <a:rPr lang="fr-FR" dirty="0" smtClean="0"/>
              <a:t>) </a:t>
            </a:r>
            <a:r>
              <a:rPr lang="fr-FR" dirty="0"/>
              <a:t>des états CQL à leurs représentations internes</a:t>
            </a:r>
            <a:r>
              <a:rPr lang="fr-FR" dirty="0" smtClean="0"/>
              <a:t>.</a:t>
            </a:r>
          </a:p>
          <a:p>
            <a:pPr lvl="1"/>
            <a:endParaRPr lang="fr-FR" dirty="0"/>
          </a:p>
          <a:p>
            <a:pPr lvl="1"/>
            <a:r>
              <a:rPr lang="fr-FR" dirty="0"/>
              <a:t>La valeur de la clé primaire CQL est utilisé en interne comme la clé de la ligne (qui, dans le nouveau </a:t>
            </a:r>
            <a:r>
              <a:rPr lang="fr-FR" dirty="0" smtClean="0"/>
              <a:t>vision de CQL </a:t>
            </a:r>
            <a:r>
              <a:rPr lang="fr-FR" dirty="0"/>
              <a:t>est appelé </a:t>
            </a:r>
            <a:r>
              <a:rPr lang="fr-FR" dirty="0" smtClean="0"/>
              <a:t>un "Clé </a:t>
            </a:r>
            <a:r>
              <a:rPr lang="fr-FR" dirty="0"/>
              <a:t>de partition")</a:t>
            </a:r>
          </a:p>
          <a:p>
            <a:pPr lvl="1"/>
            <a:r>
              <a:rPr lang="fr-FR" dirty="0"/>
              <a:t>Les noms des champs CQL clés non primaires sont utilisés en interne en tant que noms de colonnes, et les valeurs de la non </a:t>
            </a:r>
            <a:r>
              <a:rPr lang="fr-FR" dirty="0" smtClean="0"/>
              <a:t>primaire champs </a:t>
            </a:r>
            <a:r>
              <a:rPr lang="fr-FR" dirty="0"/>
              <a:t>CQL clés sont ensuite stockées en interne comme les valeurs des colonnes correspondantes</a:t>
            </a:r>
          </a:p>
          <a:p>
            <a:pPr lvl="1"/>
            <a:r>
              <a:rPr lang="fr-FR" dirty="0"/>
              <a:t>Les colonnes de chaque </a:t>
            </a:r>
            <a:r>
              <a:rPr lang="fr-FR" dirty="0" err="1"/>
              <a:t>RowKey</a:t>
            </a:r>
            <a:r>
              <a:rPr lang="fr-FR" dirty="0"/>
              <a:t> sont triées par noms de </a:t>
            </a:r>
            <a:r>
              <a:rPr lang="fr-FR" dirty="0" smtClean="0"/>
              <a:t>colonnes</a:t>
            </a:r>
          </a:p>
          <a:p>
            <a:pPr marL="914400" lvl="2" indent="0">
              <a:buNone/>
            </a:pPr>
            <a:endParaRPr lang="fr-FR" dirty="0"/>
          </a:p>
          <a:p>
            <a:r>
              <a:rPr lang="fr-FR" dirty="0"/>
              <a:t>Vous avez peut-être aussi remarqué que ces lignes contiennent tous colonnes sans nom de colonne et aucune valeur de colonne. Ceci n'est pas </a:t>
            </a:r>
            <a:r>
              <a:rPr lang="fr-FR" dirty="0" smtClean="0"/>
              <a:t>un BUG! </a:t>
            </a:r>
            <a:r>
              <a:rPr lang="fr-FR" dirty="0"/>
              <a:t>Il est en fait une façon de gérer le fait qu'il devrait être possible de déclarer l'existence de field1 = &lt;un </a:t>
            </a:r>
            <a:r>
              <a:rPr lang="fr-FR" dirty="0" smtClean="0"/>
              <a:t>nombre&gt; sans </a:t>
            </a:r>
            <a:r>
              <a:rPr lang="fr-FR" dirty="0"/>
              <a:t>préciser nécessairement des valeurs pour le </a:t>
            </a:r>
            <a:r>
              <a:rPr lang="fr-FR" dirty="0" smtClean="0"/>
              <a:t>field2 </a:t>
            </a:r>
            <a:r>
              <a:rPr lang="fr-FR" dirty="0"/>
              <a:t>ou field3.</a:t>
            </a:r>
          </a:p>
          <a:p>
            <a:endParaRPr lang="en-US" dirty="0"/>
          </a:p>
        </p:txBody>
      </p:sp>
    </p:spTree>
    <p:extLst>
      <p:ext uri="{BB962C8B-B14F-4D97-AF65-F5344CB8AC3E}">
        <p14:creationId xmlns:p14="http://schemas.microsoft.com/office/powerpoint/2010/main" val="391275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Ou sont les données stockées? </a:t>
            </a:r>
            <a:endParaRPr lang="en-US" dirty="0"/>
          </a:p>
        </p:txBody>
      </p:sp>
      <p:sp>
        <p:nvSpPr>
          <p:cNvPr id="3" name="Content Placeholder 2"/>
          <p:cNvSpPr>
            <a:spLocks noGrp="1"/>
          </p:cNvSpPr>
          <p:nvPr>
            <p:ph idx="1"/>
          </p:nvPr>
        </p:nvSpPr>
        <p:spPr/>
        <p:txBody>
          <a:bodyPr/>
          <a:lstStyle/>
          <a:p>
            <a:r>
              <a:rPr lang="fr-FR" dirty="0"/>
              <a:t>Pour chaque famille </a:t>
            </a:r>
            <a:r>
              <a:rPr lang="fr-FR" dirty="0" smtClean="0"/>
              <a:t>de colonne</a:t>
            </a:r>
            <a:r>
              <a:rPr lang="fr-FR" dirty="0"/>
              <a:t>, il y a 3 couche de </a:t>
            </a:r>
            <a:r>
              <a:rPr lang="fr-FR" dirty="0" smtClean="0"/>
              <a:t>stockage de </a:t>
            </a:r>
            <a:r>
              <a:rPr lang="fr-FR" dirty="0"/>
              <a:t>données: </a:t>
            </a:r>
            <a:r>
              <a:rPr lang="fr-FR" dirty="0" err="1"/>
              <a:t>memtable</a:t>
            </a:r>
            <a:r>
              <a:rPr lang="fr-FR" dirty="0"/>
              <a:t>, commit log et </a:t>
            </a:r>
            <a:r>
              <a:rPr lang="fr-FR" dirty="0" err="1"/>
              <a:t>SSTable</a:t>
            </a:r>
            <a:r>
              <a:rPr lang="fr-FR" dirty="0" smtClean="0"/>
              <a:t>.</a:t>
            </a:r>
            <a:endParaRPr lang="fr-FR" dirty="0"/>
          </a:p>
          <a:p>
            <a:r>
              <a:rPr lang="fr-FR" dirty="0"/>
              <a:t>Pour plus d'efficacité, Cassandra ne </a:t>
            </a:r>
            <a:r>
              <a:rPr lang="fr-FR" dirty="0" smtClean="0"/>
              <a:t>répète </a:t>
            </a:r>
            <a:r>
              <a:rPr lang="fr-FR" dirty="0"/>
              <a:t>pas les noms des colonnes dans la mémoire ou dans le </a:t>
            </a:r>
            <a:r>
              <a:rPr lang="fr-FR" dirty="0" err="1"/>
              <a:t>SSTable</a:t>
            </a:r>
            <a:r>
              <a:rPr lang="fr-FR" dirty="0"/>
              <a:t>. </a:t>
            </a:r>
            <a:endParaRPr lang="fr-FR" dirty="0" smtClean="0"/>
          </a:p>
          <a:p>
            <a:endParaRPr lang="en-US" dirty="0"/>
          </a:p>
        </p:txBody>
      </p:sp>
    </p:spTree>
    <p:extLst>
      <p:ext uri="{BB962C8B-B14F-4D97-AF65-F5344CB8AC3E}">
        <p14:creationId xmlns:p14="http://schemas.microsoft.com/office/powerpoint/2010/main" val="129525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Ou sont les données stockées? </a:t>
            </a:r>
            <a:endParaRPr lang="en-US" dirty="0"/>
          </a:p>
        </p:txBody>
      </p:sp>
      <p:sp>
        <p:nvSpPr>
          <p:cNvPr id="3" name="Content Placeholder 2"/>
          <p:cNvSpPr>
            <a:spLocks noGrp="1"/>
          </p:cNvSpPr>
          <p:nvPr>
            <p:ph idx="1"/>
          </p:nvPr>
        </p:nvSpPr>
        <p:spPr/>
        <p:txBody>
          <a:bodyPr>
            <a:normAutofit/>
          </a:bodyPr>
          <a:lstStyle/>
          <a:p>
            <a:r>
              <a:rPr lang="fr-FR" dirty="0"/>
              <a:t>Par exemple, les données sont inséré en utilisant ces déclarations de CQL</a:t>
            </a:r>
            <a:r>
              <a:rPr lang="fr-FR" dirty="0" smtClean="0"/>
              <a:t>:</a:t>
            </a:r>
          </a:p>
          <a:p>
            <a:endParaRPr lang="fr-FR" dirty="0"/>
          </a:p>
          <a:p>
            <a:r>
              <a:rPr lang="fr-FR" dirty="0"/>
              <a:t>Dans le </a:t>
            </a:r>
            <a:r>
              <a:rPr lang="fr-FR" dirty="0" err="1"/>
              <a:t>memtable</a:t>
            </a:r>
            <a:r>
              <a:rPr lang="fr-FR" dirty="0"/>
              <a:t>, Cassandra stock ces données:</a:t>
            </a:r>
          </a:p>
          <a:p>
            <a:endParaRPr lang="fr-FR" dirty="0" smtClean="0"/>
          </a:p>
          <a:p>
            <a:endParaRPr lang="fr-FR" dirty="0"/>
          </a:p>
          <a:p>
            <a:r>
              <a:rPr lang="fr-FR" dirty="0"/>
              <a:t>Dans le commit log sur disquette, Cassandra stock ces données</a:t>
            </a:r>
            <a:r>
              <a:rPr lang="fr-FR" dirty="0" smtClean="0"/>
              <a:t>:</a:t>
            </a:r>
            <a:endParaRPr lang="fr-FR" dirty="0"/>
          </a:p>
        </p:txBody>
      </p:sp>
      <p:pic>
        <p:nvPicPr>
          <p:cNvPr id="4" name="Picture 3"/>
          <p:cNvPicPr>
            <a:picLocks noChangeAspect="1"/>
          </p:cNvPicPr>
          <p:nvPr/>
        </p:nvPicPr>
        <p:blipFill>
          <a:blip r:embed="rId2"/>
          <a:stretch>
            <a:fillRect/>
          </a:stretch>
        </p:blipFill>
        <p:spPr>
          <a:xfrm>
            <a:off x="2647950" y="2343150"/>
            <a:ext cx="6858000" cy="781050"/>
          </a:xfrm>
          <a:prstGeom prst="rect">
            <a:avLst/>
          </a:prstGeom>
        </p:spPr>
      </p:pic>
      <p:pic>
        <p:nvPicPr>
          <p:cNvPr id="5" name="Picture 4"/>
          <p:cNvPicPr>
            <a:picLocks noChangeAspect="1"/>
          </p:cNvPicPr>
          <p:nvPr/>
        </p:nvPicPr>
        <p:blipFill>
          <a:blip r:embed="rId3"/>
          <a:stretch>
            <a:fillRect/>
          </a:stretch>
        </p:blipFill>
        <p:spPr>
          <a:xfrm>
            <a:off x="2647950" y="3888860"/>
            <a:ext cx="6877050" cy="657225"/>
          </a:xfrm>
          <a:prstGeom prst="rect">
            <a:avLst/>
          </a:prstGeom>
        </p:spPr>
      </p:pic>
      <p:pic>
        <p:nvPicPr>
          <p:cNvPr id="6" name="Picture 5"/>
          <p:cNvPicPr>
            <a:picLocks noChangeAspect="1"/>
          </p:cNvPicPr>
          <p:nvPr/>
        </p:nvPicPr>
        <p:blipFill>
          <a:blip r:embed="rId4"/>
          <a:stretch>
            <a:fillRect/>
          </a:stretch>
        </p:blipFill>
        <p:spPr>
          <a:xfrm>
            <a:off x="2628900" y="5310745"/>
            <a:ext cx="6877050" cy="800100"/>
          </a:xfrm>
          <a:prstGeom prst="rect">
            <a:avLst/>
          </a:prstGeom>
        </p:spPr>
      </p:pic>
    </p:spTree>
    <p:extLst>
      <p:ext uri="{BB962C8B-B14F-4D97-AF65-F5344CB8AC3E}">
        <p14:creationId xmlns:p14="http://schemas.microsoft.com/office/powerpoint/2010/main" val="142100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a:t>Dans le </a:t>
            </a:r>
            <a:r>
              <a:rPr lang="fr-FR" dirty="0" err="1"/>
              <a:t>SSTable</a:t>
            </a:r>
            <a:r>
              <a:rPr lang="fr-FR" dirty="0"/>
              <a:t> sur disquette, Cassandra stock ces données:</a:t>
            </a:r>
          </a:p>
          <a:p>
            <a:endParaRPr lang="en-US" dirty="0"/>
          </a:p>
        </p:txBody>
      </p:sp>
      <p:pic>
        <p:nvPicPr>
          <p:cNvPr id="4" name="Picture 3"/>
          <p:cNvPicPr>
            <a:picLocks noChangeAspect="1"/>
          </p:cNvPicPr>
          <p:nvPr/>
        </p:nvPicPr>
        <p:blipFill>
          <a:blip r:embed="rId2"/>
          <a:stretch>
            <a:fillRect/>
          </a:stretch>
        </p:blipFill>
        <p:spPr>
          <a:xfrm>
            <a:off x="2667000" y="2670604"/>
            <a:ext cx="6858000" cy="2933700"/>
          </a:xfrm>
          <a:prstGeom prst="rect">
            <a:avLst/>
          </a:prstGeom>
        </p:spPr>
      </p:pic>
    </p:spTree>
    <p:extLst>
      <p:ext uri="{BB962C8B-B14F-4D97-AF65-F5344CB8AC3E}">
        <p14:creationId xmlns:p14="http://schemas.microsoft.com/office/powerpoint/2010/main" val="105166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Réplication de données </a:t>
            </a:r>
            <a:r>
              <a:rPr lang="fr-FR" dirty="0"/>
              <a:t/>
            </a:r>
            <a:br>
              <a:rPr lang="fr-FR" dirty="0"/>
            </a:br>
            <a:endParaRPr lang="en-US" dirty="0"/>
          </a:p>
        </p:txBody>
      </p:sp>
      <p:sp>
        <p:nvSpPr>
          <p:cNvPr id="3" name="Content Placeholder 2"/>
          <p:cNvSpPr>
            <a:spLocks noGrp="1"/>
          </p:cNvSpPr>
          <p:nvPr>
            <p:ph idx="1"/>
          </p:nvPr>
        </p:nvSpPr>
        <p:spPr/>
        <p:txBody>
          <a:bodyPr>
            <a:normAutofit fontScale="92500" lnSpcReduction="10000"/>
          </a:bodyPr>
          <a:lstStyle/>
          <a:p>
            <a:r>
              <a:rPr lang="fr-FR" dirty="0"/>
              <a:t>Cassandra est conçu comme un système </a:t>
            </a:r>
            <a:r>
              <a:rPr lang="fr-FR" dirty="0" err="1"/>
              <a:t>peer</a:t>
            </a:r>
            <a:r>
              <a:rPr lang="fr-FR" dirty="0"/>
              <a:t>-</a:t>
            </a:r>
            <a:r>
              <a:rPr lang="fr-FR" dirty="0" err="1"/>
              <a:t>to-peer</a:t>
            </a:r>
            <a:r>
              <a:rPr lang="fr-FR" dirty="0"/>
              <a:t> qui fait une copie des données et distribue les copies au sein d'un groupe de </a:t>
            </a:r>
            <a:r>
              <a:rPr lang="fr-FR" dirty="0" smtClean="0"/>
              <a:t>nœuds.</a:t>
            </a:r>
          </a:p>
          <a:p>
            <a:r>
              <a:rPr lang="fr-FR" dirty="0"/>
              <a:t>Les données sont organisées par </a:t>
            </a:r>
            <a:r>
              <a:rPr lang="fr-FR" dirty="0" smtClean="0"/>
              <a:t>famille de colonne </a:t>
            </a:r>
            <a:r>
              <a:rPr lang="fr-FR" dirty="0"/>
              <a:t>(tableau). Une ligne de données est identifiée par la clé de partition de la ligne. Cassandra utilise le mécanisme de hachage cohérente pour distribuer des données sur un cluster. Chaque groupe a un </a:t>
            </a:r>
            <a:r>
              <a:rPr lang="fr-FR" dirty="0" err="1" smtClean="0"/>
              <a:t>partitionneur</a:t>
            </a:r>
            <a:r>
              <a:rPr lang="fr-FR" dirty="0" smtClean="0"/>
              <a:t> </a:t>
            </a:r>
            <a:r>
              <a:rPr lang="fr-FR" dirty="0"/>
              <a:t>configuré pour le hachage </a:t>
            </a:r>
            <a:r>
              <a:rPr lang="fr-FR" dirty="0" smtClean="0"/>
              <a:t>de chaque </a:t>
            </a:r>
            <a:r>
              <a:rPr lang="fr-FR" dirty="0"/>
              <a:t>clé de partition</a:t>
            </a:r>
            <a:r>
              <a:rPr lang="fr-FR" dirty="0" smtClean="0"/>
              <a:t>.</a:t>
            </a:r>
          </a:p>
          <a:p>
            <a:r>
              <a:rPr lang="fr-FR" dirty="0"/>
              <a:t>La valeur de hachage de chaque clé de partition détermine quel </a:t>
            </a:r>
            <a:r>
              <a:rPr lang="fr-FR" dirty="0" smtClean="0"/>
              <a:t>nœud </a:t>
            </a:r>
            <a:r>
              <a:rPr lang="fr-FR" dirty="0"/>
              <a:t>les données de la ligne doivent être stockés </a:t>
            </a:r>
            <a:r>
              <a:rPr lang="fr-FR" dirty="0" smtClean="0"/>
              <a:t>sur. </a:t>
            </a:r>
          </a:p>
          <a:p>
            <a:r>
              <a:rPr lang="fr-FR" dirty="0" smtClean="0"/>
              <a:t>L</a:t>
            </a:r>
            <a:r>
              <a:rPr lang="fr-FR" dirty="0" smtClean="0"/>
              <a:t>es </a:t>
            </a:r>
            <a:r>
              <a:rPr lang="fr-FR" dirty="0"/>
              <a:t>copies de lignes sont appelées </a:t>
            </a:r>
            <a:r>
              <a:rPr lang="fr-FR" dirty="0" smtClean="0"/>
              <a:t>« </a:t>
            </a:r>
            <a:r>
              <a:rPr lang="fr-FR" dirty="0" err="1" smtClean="0"/>
              <a:t>Replicas</a:t>
            </a:r>
            <a:r>
              <a:rPr lang="fr-FR" dirty="0" smtClean="0"/>
              <a:t> ». </a:t>
            </a:r>
            <a:r>
              <a:rPr lang="fr-FR" dirty="0"/>
              <a:t>Lorsque les données sont </a:t>
            </a:r>
            <a:r>
              <a:rPr lang="fr-FR" dirty="0" smtClean="0"/>
              <a:t>écrites</a:t>
            </a:r>
            <a:r>
              <a:rPr lang="fr-FR" dirty="0"/>
              <a:t>, elle est également appelée la première </a:t>
            </a:r>
            <a:r>
              <a:rPr lang="fr-FR" dirty="0"/>
              <a:t>réplique « </a:t>
            </a:r>
            <a:r>
              <a:rPr lang="fr-FR" dirty="0" smtClean="0"/>
              <a:t>First </a:t>
            </a:r>
            <a:r>
              <a:rPr lang="fr-FR" dirty="0" err="1" smtClean="0"/>
              <a:t>Replicas</a:t>
            </a:r>
            <a:r>
              <a:rPr lang="fr-FR" dirty="0"/>
              <a:t> </a:t>
            </a:r>
            <a:r>
              <a:rPr lang="fr-FR" dirty="0" smtClean="0"/>
              <a:t>» </a:t>
            </a:r>
            <a:r>
              <a:rPr lang="fr-FR" dirty="0" smtClean="0"/>
              <a:t>des </a:t>
            </a:r>
            <a:r>
              <a:rPr lang="fr-FR" dirty="0"/>
              <a:t>données.</a:t>
            </a:r>
            <a:endParaRPr lang="en-US" dirty="0"/>
          </a:p>
        </p:txBody>
      </p:sp>
    </p:spTree>
    <p:extLst>
      <p:ext uri="{BB962C8B-B14F-4D97-AF65-F5344CB8AC3E}">
        <p14:creationId xmlns:p14="http://schemas.microsoft.com/office/powerpoint/2010/main" val="295898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Connection </a:t>
            </a:r>
            <a:r>
              <a:rPr lang="fr-FR" dirty="0" err="1" smtClean="0"/>
              <a:t>Node</a:t>
            </a:r>
            <a:endParaRPr lang="en-US" dirty="0"/>
          </a:p>
        </p:txBody>
      </p:sp>
      <p:sp>
        <p:nvSpPr>
          <p:cNvPr id="3" name="Content Placeholder 2"/>
          <p:cNvSpPr>
            <a:spLocks noGrp="1"/>
          </p:cNvSpPr>
          <p:nvPr>
            <p:ph idx="1"/>
          </p:nvPr>
        </p:nvSpPr>
        <p:spPr/>
        <p:txBody>
          <a:bodyPr>
            <a:normAutofit fontScale="85000" lnSpcReduction="10000"/>
          </a:bodyPr>
          <a:lstStyle/>
          <a:p>
            <a:r>
              <a:rPr lang="fr-FR" dirty="0"/>
              <a:t>Le </a:t>
            </a:r>
            <a:r>
              <a:rPr lang="fr-FR" dirty="0" err="1"/>
              <a:t>noeud</a:t>
            </a:r>
            <a:r>
              <a:rPr lang="fr-FR" dirty="0"/>
              <a:t> de connexion dépend de la configuration du pilote de côté client.</a:t>
            </a:r>
          </a:p>
          <a:p>
            <a:r>
              <a:rPr lang="fr-FR" dirty="0"/>
              <a:t>Par exemple, si vous utilisez les pilotes </a:t>
            </a:r>
            <a:r>
              <a:rPr lang="fr-FR" dirty="0" smtClean="0"/>
              <a:t>«</a:t>
            </a:r>
            <a:r>
              <a:rPr lang="fr-FR" dirty="0" err="1" smtClean="0"/>
              <a:t>DataStax</a:t>
            </a:r>
            <a:r>
              <a:rPr lang="fr-FR" dirty="0" smtClean="0"/>
              <a:t>», </a:t>
            </a:r>
            <a:r>
              <a:rPr lang="fr-FR" dirty="0"/>
              <a:t>il y a deux configuration principale à côté client qui contrôle </a:t>
            </a:r>
            <a:r>
              <a:rPr lang="fr-FR" dirty="0" smtClean="0"/>
              <a:t>quelle nœud il faut </a:t>
            </a:r>
            <a:r>
              <a:rPr lang="fr-FR" dirty="0"/>
              <a:t>parler à</a:t>
            </a:r>
            <a:r>
              <a:rPr lang="fr-FR" dirty="0" smtClean="0"/>
              <a:t>:</a:t>
            </a:r>
          </a:p>
          <a:p>
            <a:pPr marL="457200" lvl="1" indent="0">
              <a:buNone/>
            </a:pPr>
            <a:endParaRPr lang="fr-FR" dirty="0"/>
          </a:p>
          <a:p>
            <a:pPr lvl="1"/>
            <a:r>
              <a:rPr lang="fr-FR" dirty="0"/>
              <a:t>Points de contact: est une liste d'un ou plusieurs adresse de </a:t>
            </a:r>
            <a:r>
              <a:rPr lang="fr-FR" dirty="0" smtClean="0"/>
              <a:t>nœud. </a:t>
            </a:r>
            <a:r>
              <a:rPr lang="fr-FR" dirty="0"/>
              <a:t>Lors de la création d'une instance de cluster à côté client, le </a:t>
            </a:r>
            <a:r>
              <a:rPr lang="fr-FR" dirty="0" smtClean="0"/>
              <a:t>conducteur tente </a:t>
            </a:r>
            <a:r>
              <a:rPr lang="fr-FR" dirty="0"/>
              <a:t>de se connecter aux </a:t>
            </a:r>
            <a:r>
              <a:rPr lang="fr-FR" dirty="0" smtClean="0"/>
              <a:t>nœuds </a:t>
            </a:r>
            <a:r>
              <a:rPr lang="fr-FR" dirty="0"/>
              <a:t>spécifiés dans les "points de contact" dans l'ordre. Si elle ne parvient pas à se connecter au premier </a:t>
            </a:r>
            <a:r>
              <a:rPr lang="fr-FR" dirty="0" smtClean="0"/>
              <a:t>nœud, </a:t>
            </a:r>
            <a:r>
              <a:rPr lang="fr-FR" dirty="0"/>
              <a:t>essayez la prochaine ... </a:t>
            </a:r>
            <a:r>
              <a:rPr lang="fr-FR" dirty="0" smtClean="0"/>
              <a:t>Comme pourvu </a:t>
            </a:r>
            <a:r>
              <a:rPr lang="fr-FR" dirty="0"/>
              <a:t>que l'un nœud est connecté avec succès, il ne tente pas de se connecter plus les autres </a:t>
            </a:r>
            <a:r>
              <a:rPr lang="fr-FR" dirty="0" smtClean="0"/>
              <a:t>nœuds.</a:t>
            </a:r>
          </a:p>
          <a:p>
            <a:pPr marL="457200" lvl="1" indent="0">
              <a:buNone/>
            </a:pPr>
            <a:endParaRPr lang="fr-FR" dirty="0" smtClean="0"/>
          </a:p>
          <a:p>
            <a:pPr lvl="1"/>
            <a:r>
              <a:rPr lang="fr-FR" dirty="0" smtClean="0"/>
              <a:t>Politiques d'équilibrage de charge: Par défaut, une instance de cluster côté client gère les connexions à tous les nœuds du cluster et connecte au hasard un nœud pour toute demande du client, ce qui pourrait ne pas être assez performant, surtout quand vous avez plusieurs centres de données</a:t>
            </a:r>
            <a:r>
              <a:rPr lang="fr-FR" dirty="0"/>
              <a:t>. «Les politiques d'équilibrage de </a:t>
            </a:r>
            <a:r>
              <a:rPr lang="fr-FR" dirty="0" smtClean="0"/>
              <a:t>charge » sur </a:t>
            </a:r>
            <a:r>
              <a:rPr lang="fr-FR" dirty="0"/>
              <a:t>une instance de cluster détermine la stratégie d'attribution de connexion des </a:t>
            </a:r>
            <a:r>
              <a:rPr lang="fr-FR" dirty="0" smtClean="0"/>
              <a:t>nœuds </a:t>
            </a:r>
            <a:r>
              <a:rPr lang="fr-FR" dirty="0"/>
              <a:t>aux demandes des clients.</a:t>
            </a:r>
            <a:endParaRPr lang="en-US" dirty="0"/>
          </a:p>
        </p:txBody>
      </p:sp>
    </p:spTree>
    <p:extLst>
      <p:ext uri="{BB962C8B-B14F-4D97-AF65-F5344CB8AC3E}">
        <p14:creationId xmlns:p14="http://schemas.microsoft.com/office/powerpoint/2010/main" val="378131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Requête </a:t>
            </a:r>
            <a:r>
              <a:rPr lang="fr-FR" dirty="0" smtClean="0"/>
              <a:t>Lecture/Ecriture</a:t>
            </a:r>
            <a:endParaRPr lang="en-US" dirty="0"/>
          </a:p>
        </p:txBody>
      </p:sp>
      <p:sp>
        <p:nvSpPr>
          <p:cNvPr id="3" name="Content Placeholder 2"/>
          <p:cNvSpPr>
            <a:spLocks noGrp="1"/>
          </p:cNvSpPr>
          <p:nvPr>
            <p:ph idx="1"/>
          </p:nvPr>
        </p:nvSpPr>
        <p:spPr>
          <a:xfrm>
            <a:off x="838200" y="1894703"/>
            <a:ext cx="10859530" cy="2493233"/>
          </a:xfrm>
        </p:spPr>
        <p:txBody>
          <a:bodyPr>
            <a:noAutofit/>
          </a:bodyPr>
          <a:lstStyle/>
          <a:p>
            <a:r>
              <a:rPr lang="fr-FR" sz="2000" dirty="0"/>
              <a:t>Tous les nœuds de Cassandra sont égaux. Ainsi, une demande de lecture ou d'écrire peut interroger indifféremment n'importe quel nœud du cluster. Quand un client se connecte à un nœud et demande une opération d'écriture ou de lecture, le nœud courant sert de coordinateur du point de vue du </a:t>
            </a:r>
            <a:r>
              <a:rPr lang="fr-FR" sz="2000" dirty="0" smtClean="0"/>
              <a:t>client.</a:t>
            </a:r>
          </a:p>
          <a:p>
            <a:r>
              <a:rPr lang="fr-FR" sz="2000" dirty="0" smtClean="0"/>
              <a:t>Le </a:t>
            </a:r>
            <a:r>
              <a:rPr lang="fr-FR" sz="2000" dirty="0"/>
              <a:t>travail du coordinateur est de se comporter comme un proxy entre le client de l'application et les nœuds qui possèdent la donnée. C'est lui qui a la charge de déterminer quels nœuds de l'anneau devront recevoir la requête.</a:t>
            </a:r>
          </a:p>
          <a:p>
            <a:endParaRPr lang="en-US" sz="1800" dirty="0"/>
          </a:p>
        </p:txBody>
      </p:sp>
      <p:pic>
        <p:nvPicPr>
          <p:cNvPr id="5" name="Picture 4"/>
          <p:cNvPicPr>
            <a:picLocks noChangeAspect="1"/>
          </p:cNvPicPr>
          <p:nvPr/>
        </p:nvPicPr>
        <p:blipFill>
          <a:blip r:embed="rId2"/>
          <a:stretch>
            <a:fillRect/>
          </a:stretch>
        </p:blipFill>
        <p:spPr>
          <a:xfrm>
            <a:off x="4070135" y="4387936"/>
            <a:ext cx="3151820" cy="2408280"/>
          </a:xfrm>
          <a:prstGeom prst="rect">
            <a:avLst/>
          </a:prstGeom>
        </p:spPr>
      </p:pic>
    </p:spTree>
    <p:extLst>
      <p:ext uri="{BB962C8B-B14F-4D97-AF65-F5344CB8AC3E}">
        <p14:creationId xmlns:p14="http://schemas.microsoft.com/office/powerpoint/2010/main" val="203040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Requête Ecriture</a:t>
            </a:r>
            <a:endParaRPr lang="en-US" dirty="0"/>
          </a:p>
        </p:txBody>
      </p:sp>
      <p:sp>
        <p:nvSpPr>
          <p:cNvPr id="3" name="Content Placeholder 2"/>
          <p:cNvSpPr>
            <a:spLocks noGrp="1"/>
          </p:cNvSpPr>
          <p:nvPr>
            <p:ph idx="1"/>
          </p:nvPr>
        </p:nvSpPr>
        <p:spPr>
          <a:xfrm>
            <a:off x="838200" y="1825625"/>
            <a:ext cx="10414686" cy="2383910"/>
          </a:xfrm>
        </p:spPr>
        <p:txBody>
          <a:bodyPr>
            <a:normAutofit fontScale="62500" lnSpcReduction="20000"/>
          </a:bodyPr>
          <a:lstStyle/>
          <a:p>
            <a:r>
              <a:rPr lang="fr-FR" dirty="0"/>
              <a:t>Concernant les requêtes d'écriture, le coordinateur émet la requête à tous les réplicas qui possèdent la ligne à modifier. Aussi longtemps qu'ils sont disponibles, ils reçoivent les demandes d'écriture quel que soit le niveau de consistance demandé par le client. Le niveau de « consistance » d'écriture détermine le nombre de nœuds qui doivent acquitter l'écriture afin de considérer l'écriture comme ayant réussi.</a:t>
            </a:r>
          </a:p>
          <a:p>
            <a:r>
              <a:rPr lang="fr-FR" dirty="0"/>
              <a:t>Dans le cas où il existe plusieurs data center </a:t>
            </a:r>
            <a:r>
              <a:rPr lang="fr-FR" dirty="0" smtClean="0"/>
              <a:t>« </a:t>
            </a:r>
            <a:r>
              <a:rPr lang="fr-FR" dirty="0" err="1" smtClean="0"/>
              <a:t>deployments</a:t>
            </a:r>
            <a:r>
              <a:rPr lang="fr-FR" dirty="0" smtClean="0"/>
              <a:t> », </a:t>
            </a:r>
            <a:r>
              <a:rPr lang="fr-FR" dirty="0"/>
              <a:t>Cassandra optimise les performances d'écriture en choisissant un nœud coordinateur dans chaque data center distant afin de traiter les requêtes des réplicas dans le data center. Le nœud coordinateur contacté par l'application cliente n'a alors qu'à transmettre les requêtes d'écriture à un seul nœud de chaque data center distant.</a:t>
            </a:r>
          </a:p>
          <a:p>
            <a:r>
              <a:rPr lang="fr-FR" dirty="0"/>
              <a:t>Si le niveau de consistance choisi est </a:t>
            </a:r>
            <a:r>
              <a:rPr lang="fr-FR" b="1" dirty="0"/>
              <a:t>ONE</a:t>
            </a:r>
            <a:r>
              <a:rPr lang="fr-FR" dirty="0"/>
              <a:t> ou </a:t>
            </a:r>
            <a:r>
              <a:rPr lang="fr-FR" b="1" dirty="0"/>
              <a:t>LOCAL_QUORUM</a:t>
            </a:r>
            <a:r>
              <a:rPr lang="fr-FR" dirty="0"/>
              <a:t>, alors seuls les nœuds du même « data center » que le nœud coordinateur doivent acquitter l'écriture.</a:t>
            </a:r>
          </a:p>
          <a:p>
            <a:endParaRPr lang="en-US" dirty="0"/>
          </a:p>
        </p:txBody>
      </p:sp>
      <p:pic>
        <p:nvPicPr>
          <p:cNvPr id="5" name="Picture 4"/>
          <p:cNvPicPr>
            <a:picLocks noChangeAspect="1"/>
          </p:cNvPicPr>
          <p:nvPr/>
        </p:nvPicPr>
        <p:blipFill rotWithShape="1">
          <a:blip r:embed="rId2"/>
          <a:srcRect r="-371" b="5140"/>
          <a:stretch/>
        </p:blipFill>
        <p:spPr>
          <a:xfrm>
            <a:off x="3238500" y="4209535"/>
            <a:ext cx="4925198" cy="2225078"/>
          </a:xfrm>
          <a:prstGeom prst="rect">
            <a:avLst/>
          </a:prstGeom>
        </p:spPr>
      </p:pic>
    </p:spTree>
    <p:extLst>
      <p:ext uri="{BB962C8B-B14F-4D97-AF65-F5344CB8AC3E}">
        <p14:creationId xmlns:p14="http://schemas.microsoft.com/office/powerpoint/2010/main" val="213723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Requête </a:t>
            </a:r>
            <a:r>
              <a:rPr lang="fr-FR" dirty="0" smtClean="0"/>
              <a:t>Lecture</a:t>
            </a:r>
            <a:endParaRPr lang="en-US" dirty="0"/>
          </a:p>
        </p:txBody>
      </p:sp>
      <p:sp>
        <p:nvSpPr>
          <p:cNvPr id="3" name="Content Placeholder 2"/>
          <p:cNvSpPr>
            <a:spLocks noGrp="1"/>
          </p:cNvSpPr>
          <p:nvPr>
            <p:ph idx="1"/>
          </p:nvPr>
        </p:nvSpPr>
        <p:spPr>
          <a:xfrm>
            <a:off x="838200" y="1466335"/>
            <a:ext cx="10515600" cy="3105665"/>
          </a:xfrm>
        </p:spPr>
        <p:txBody>
          <a:bodyPr>
            <a:normAutofit fontScale="55000" lnSpcReduction="20000"/>
          </a:bodyPr>
          <a:lstStyle/>
          <a:p>
            <a:r>
              <a:rPr lang="fr-FR" dirty="0"/>
              <a:t>Concernant la lecture, il y a deux types de requêtes de lecture qu'un coordinateur peut émettre à un réplica :</a:t>
            </a:r>
          </a:p>
          <a:p>
            <a:r>
              <a:rPr lang="fr-FR" dirty="0"/>
              <a:t>une requête de lecture directe. Dans ce cas, le nombre de réplicas contactés par une demande de lecture directe est déterminé par le niveau de consistance spécifié par le client ;</a:t>
            </a:r>
          </a:p>
          <a:p>
            <a:r>
              <a:rPr lang="fr-FR" dirty="0"/>
              <a:t>une requête de réparation de lecture en tâche de fond. Dans ce cas, elle est envoyée à tous les réplicas additionnels qui n'ont pas reçu de requête directe. Ce type de requête permet de vérifier que la ligne est consistante par rapport aux autres réplicas.</a:t>
            </a:r>
          </a:p>
          <a:p>
            <a:r>
              <a:rPr lang="fr-FR" dirty="0"/>
              <a:t>Ainsi, dans un premier temps, le coordinateur contacte les réplicas en fonction du niveau de consistance qui a été spécifié. Ces réplicas sont choisis en fonction de leur capacité à répondre rapidement. Ces derniers répondent avec la donnée demandée et, s'il existe plusieurs réponses, elles sont comparées en mémoire afin de vérifier leur consistance.</a:t>
            </a:r>
          </a:p>
          <a:p>
            <a:r>
              <a:rPr lang="fr-FR" dirty="0"/>
              <a:t>Si ce n'est pas le cas, alors c'est le réplica qui est le plus récent (en se basant sur le </a:t>
            </a:r>
            <a:r>
              <a:rPr lang="fr-FR" dirty="0" err="1"/>
              <a:t>timestamp</a:t>
            </a:r>
            <a:r>
              <a:rPr lang="fr-FR" dirty="0"/>
              <a:t>) qui est utilisé par le coordinateur pour répondre au client.</a:t>
            </a:r>
          </a:p>
          <a:p>
            <a:r>
              <a:rPr lang="fr-FR" dirty="0"/>
              <a:t>En outre, afin de s'assurer que tous les réplicas ont la version la plus récente, le coordinateur les contacte en tâche de fond et compare la donnée de tous les réplicas restants qui possèdent la ligne. Il demande ensuite, éventuellement, une opération d'écriture afin de mettre à jour la donnée. C'est cette opération qui est appelée </a:t>
            </a:r>
            <a:r>
              <a:rPr lang="fr-FR" dirty="0" err="1"/>
              <a:t>read</a:t>
            </a:r>
            <a:r>
              <a:rPr lang="fr-FR" dirty="0"/>
              <a:t> </a:t>
            </a:r>
            <a:r>
              <a:rPr lang="fr-FR" dirty="0" err="1"/>
              <a:t>repair</a:t>
            </a:r>
            <a:r>
              <a:rPr lang="fr-FR" dirty="0"/>
              <a:t> et qui peut être configurée par famille de colonnes (par défaut, elle est désactivée).</a:t>
            </a:r>
          </a:p>
          <a:p>
            <a:endParaRPr lang="en-US" dirty="0"/>
          </a:p>
        </p:txBody>
      </p:sp>
      <p:pic>
        <p:nvPicPr>
          <p:cNvPr id="4" name="Picture 3"/>
          <p:cNvPicPr>
            <a:picLocks noChangeAspect="1"/>
          </p:cNvPicPr>
          <p:nvPr/>
        </p:nvPicPr>
        <p:blipFill>
          <a:blip r:embed="rId2"/>
          <a:stretch>
            <a:fillRect/>
          </a:stretch>
        </p:blipFill>
        <p:spPr>
          <a:xfrm>
            <a:off x="3957636" y="4572000"/>
            <a:ext cx="3895725" cy="2286000"/>
          </a:xfrm>
          <a:prstGeom prst="rect">
            <a:avLst/>
          </a:prstGeom>
        </p:spPr>
      </p:pic>
    </p:spTree>
    <p:extLst>
      <p:ext uri="{BB962C8B-B14F-4D97-AF65-F5344CB8AC3E}">
        <p14:creationId xmlns:p14="http://schemas.microsoft.com/office/powerpoint/2010/main" val="265664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 De Présentation</a:t>
            </a:r>
            <a:endParaRPr lang="fr-FR" dirty="0"/>
          </a:p>
        </p:txBody>
      </p:sp>
      <p:sp>
        <p:nvSpPr>
          <p:cNvPr id="3" name="Content Placeholder 2"/>
          <p:cNvSpPr>
            <a:spLocks noGrp="1"/>
          </p:cNvSpPr>
          <p:nvPr>
            <p:ph idx="1"/>
          </p:nvPr>
        </p:nvSpPr>
        <p:spPr/>
        <p:txBody>
          <a:bodyPr/>
          <a:lstStyle/>
          <a:p>
            <a:pPr marL="514350" indent="-514350">
              <a:buFont typeface="+mj-lt"/>
              <a:buAutoNum type="arabicPeriod"/>
            </a:pPr>
            <a:r>
              <a:rPr lang="fr-FR" dirty="0" smtClean="0"/>
              <a:t>Cassandra intro et satisfaction de Théorème CAP (CDP)</a:t>
            </a:r>
          </a:p>
          <a:p>
            <a:pPr marL="514350" indent="-514350">
              <a:buFont typeface="+mj-lt"/>
              <a:buAutoNum type="arabicPeriod"/>
            </a:pPr>
            <a:r>
              <a:rPr lang="fr-FR" dirty="0" smtClean="0"/>
              <a:t>Structure et Indexage</a:t>
            </a:r>
          </a:p>
          <a:p>
            <a:pPr marL="514350" indent="-514350">
              <a:buFont typeface="+mj-lt"/>
              <a:buAutoNum type="arabicPeriod"/>
            </a:pPr>
            <a:r>
              <a:rPr lang="fr-FR" dirty="0" smtClean="0"/>
              <a:t>CQL</a:t>
            </a:r>
          </a:p>
          <a:p>
            <a:pPr marL="514350" indent="-514350">
              <a:buFont typeface="+mj-lt"/>
              <a:buAutoNum type="arabicPeriod"/>
            </a:pPr>
            <a:r>
              <a:rPr lang="fr-FR" dirty="0" smtClean="0"/>
              <a:t>Data Réplication</a:t>
            </a:r>
          </a:p>
          <a:p>
            <a:pPr marL="514350" indent="-514350">
              <a:buFont typeface="+mj-lt"/>
              <a:buAutoNum type="arabicPeriod"/>
            </a:pPr>
            <a:r>
              <a:rPr lang="fr-FR" dirty="0" smtClean="0"/>
              <a:t>Connection </a:t>
            </a:r>
            <a:r>
              <a:rPr lang="fr-FR" dirty="0" err="1" smtClean="0"/>
              <a:t>Node</a:t>
            </a:r>
            <a:r>
              <a:rPr lang="fr-FR" dirty="0" smtClean="0"/>
              <a:t> </a:t>
            </a:r>
          </a:p>
          <a:p>
            <a:pPr marL="514350" indent="-514350">
              <a:buFont typeface="+mj-lt"/>
              <a:buAutoNum type="arabicPeriod"/>
            </a:pPr>
            <a:r>
              <a:rPr lang="fr-FR" dirty="0" smtClean="0"/>
              <a:t>Requête Lecture/Ecriture</a:t>
            </a:r>
          </a:p>
          <a:p>
            <a:pPr marL="514350" indent="-514350">
              <a:buFont typeface="+mj-lt"/>
              <a:buAutoNum type="arabicPeriod"/>
            </a:pPr>
            <a:r>
              <a:rPr lang="fr-FR" dirty="0" smtClean="0"/>
              <a:t>Application</a:t>
            </a:r>
            <a:endParaRPr lang="fr-FR" dirty="0"/>
          </a:p>
        </p:txBody>
      </p:sp>
    </p:spTree>
    <p:extLst>
      <p:ext uri="{BB962C8B-B14F-4D97-AF65-F5344CB8AC3E}">
        <p14:creationId xmlns:p14="http://schemas.microsoft.com/office/powerpoint/2010/main" val="476304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Application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713" b="25336"/>
          <a:stretch/>
        </p:blipFill>
        <p:spPr>
          <a:xfrm>
            <a:off x="2993418" y="1825625"/>
            <a:ext cx="6249435" cy="3248883"/>
          </a:xfrm>
        </p:spPr>
      </p:pic>
    </p:spTree>
    <p:extLst>
      <p:ext uri="{BB962C8B-B14F-4D97-AF65-F5344CB8AC3E}">
        <p14:creationId xmlns:p14="http://schemas.microsoft.com/office/powerpoint/2010/main" val="53116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Application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1689" r="-1975" b="31394"/>
          <a:stretch/>
        </p:blipFill>
        <p:spPr>
          <a:xfrm>
            <a:off x="3006622" y="2174789"/>
            <a:ext cx="6351561" cy="1606379"/>
          </a:xfrm>
        </p:spPr>
      </p:pic>
    </p:spTree>
    <p:extLst>
      <p:ext uri="{BB962C8B-B14F-4D97-AF65-F5344CB8AC3E}">
        <p14:creationId xmlns:p14="http://schemas.microsoft.com/office/powerpoint/2010/main" val="2771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775" y="1690688"/>
            <a:ext cx="7410450" cy="2895600"/>
          </a:xfrm>
        </p:spPr>
      </p:pic>
    </p:spTree>
    <p:extLst>
      <p:ext uri="{BB962C8B-B14F-4D97-AF65-F5344CB8AC3E}">
        <p14:creationId xmlns:p14="http://schemas.microsoft.com/office/powerpoint/2010/main" val="204281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Application</a:t>
            </a:r>
            <a:endParaRPr lang="en-US" dirty="0"/>
          </a:p>
        </p:txBody>
      </p:sp>
      <p:pic>
        <p:nvPicPr>
          <p:cNvPr id="4" name="Picture 3"/>
          <p:cNvPicPr>
            <a:picLocks noChangeAspect="1"/>
          </p:cNvPicPr>
          <p:nvPr/>
        </p:nvPicPr>
        <p:blipFill>
          <a:blip r:embed="rId2"/>
          <a:stretch>
            <a:fillRect/>
          </a:stretch>
        </p:blipFill>
        <p:spPr>
          <a:xfrm>
            <a:off x="2414587" y="2395151"/>
            <a:ext cx="7362825" cy="2743200"/>
          </a:xfrm>
          <a:prstGeom prst="rect">
            <a:avLst/>
          </a:prstGeom>
        </p:spPr>
      </p:pic>
    </p:spTree>
    <p:extLst>
      <p:ext uri="{BB962C8B-B14F-4D97-AF65-F5344CB8AC3E}">
        <p14:creationId xmlns:p14="http://schemas.microsoft.com/office/powerpoint/2010/main" val="79987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Cassandra intro et satisfaction de Théorème CAP (CDP)</a:t>
            </a:r>
            <a:endParaRPr lang="en-US" dirty="0"/>
          </a:p>
        </p:txBody>
      </p:sp>
      <p:sp>
        <p:nvSpPr>
          <p:cNvPr id="3" name="Content Placeholder 2"/>
          <p:cNvSpPr>
            <a:spLocks noGrp="1"/>
          </p:cNvSpPr>
          <p:nvPr>
            <p:ph idx="1"/>
          </p:nvPr>
        </p:nvSpPr>
        <p:spPr/>
        <p:txBody>
          <a:bodyPr/>
          <a:lstStyle/>
          <a:p>
            <a:r>
              <a:rPr lang="fr-FR" dirty="0"/>
              <a:t>Apache Cassandra est un Open Source </a:t>
            </a:r>
            <a:r>
              <a:rPr lang="fr-FR" dirty="0" err="1"/>
              <a:t>NoSQL</a:t>
            </a:r>
            <a:r>
              <a:rPr lang="fr-FR" dirty="0"/>
              <a:t> base de donnée, utilisée pour gérer une  donnée massive soit structurée, demi-structurée ou non-structurée, sur des multiples de centre de donnée et le « Cloud ».</a:t>
            </a:r>
          </a:p>
          <a:p>
            <a:r>
              <a:rPr lang="fr-FR" dirty="0"/>
              <a:t>Cassandra délivre une disponibilité continue, une évolution linéaire, et une simplicité opérationnelle sur plusieurs serveurs.</a:t>
            </a:r>
          </a:p>
          <a:p>
            <a:r>
              <a:rPr lang="en-US" dirty="0"/>
              <a:t>Le </a:t>
            </a:r>
            <a:r>
              <a:rPr lang="fr-FR" dirty="0"/>
              <a:t>modèle</a:t>
            </a:r>
            <a:r>
              <a:rPr lang="en-US" dirty="0"/>
              <a:t> de </a:t>
            </a:r>
            <a:r>
              <a:rPr lang="fr-FR" dirty="0"/>
              <a:t>données</a:t>
            </a:r>
            <a:r>
              <a:rPr lang="en-US" dirty="0"/>
              <a:t> </a:t>
            </a:r>
            <a:r>
              <a:rPr lang="fr-FR" dirty="0"/>
              <a:t>dans</a:t>
            </a:r>
            <a:r>
              <a:rPr lang="en-US" dirty="0"/>
              <a:t> Cassandra </a:t>
            </a:r>
            <a:r>
              <a:rPr lang="fr-FR" dirty="0"/>
              <a:t>offre</a:t>
            </a:r>
            <a:r>
              <a:rPr lang="en-US" dirty="0"/>
              <a:t> la </a:t>
            </a:r>
            <a:r>
              <a:rPr lang="fr-FR" dirty="0"/>
              <a:t>commodité</a:t>
            </a:r>
            <a:r>
              <a:rPr lang="en-US" dirty="0"/>
              <a:t> </a:t>
            </a:r>
            <a:r>
              <a:rPr lang="fr-FR" dirty="0"/>
              <a:t>d’index, avec un « log» de mise a jour structuré, avec un appui a la décentralisation de donnée, un « </a:t>
            </a:r>
            <a:r>
              <a:rPr lang="fr-FR" dirty="0" err="1"/>
              <a:t>View</a:t>
            </a:r>
            <a:r>
              <a:rPr lang="fr-FR" dirty="0"/>
              <a:t> » matérialisées et un cache intégré.</a:t>
            </a:r>
          </a:p>
        </p:txBody>
      </p:sp>
    </p:spTree>
    <p:extLst>
      <p:ext uri="{BB962C8B-B14F-4D97-AF65-F5344CB8AC3E}">
        <p14:creationId xmlns:p14="http://schemas.microsoft.com/office/powerpoint/2010/main" val="305100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Théorème</a:t>
            </a:r>
            <a:r>
              <a:rPr lang="en-US" dirty="0" smtClean="0"/>
              <a:t> </a:t>
            </a:r>
            <a:r>
              <a:rPr lang="en-US" dirty="0"/>
              <a:t>CAP</a:t>
            </a:r>
          </a:p>
        </p:txBody>
      </p:sp>
      <p:sp>
        <p:nvSpPr>
          <p:cNvPr id="3" name="Content Placeholder 2"/>
          <p:cNvSpPr>
            <a:spLocks noGrp="1"/>
          </p:cNvSpPr>
          <p:nvPr>
            <p:ph idx="1"/>
          </p:nvPr>
        </p:nvSpPr>
        <p:spPr/>
        <p:txBody>
          <a:bodyPr>
            <a:normAutofit fontScale="70000" lnSpcReduction="20000"/>
          </a:bodyPr>
          <a:lstStyle/>
          <a:p>
            <a:r>
              <a:rPr lang="fr-FR" sz="3300" dirty="0"/>
              <a:t>Le théorème CAP ou CDP, aussi connu sous le nom de théorème de </a:t>
            </a:r>
            <a:r>
              <a:rPr lang="fr-FR" sz="3300" dirty="0" err="1"/>
              <a:t>Brewer</a:t>
            </a:r>
            <a:r>
              <a:rPr lang="fr-FR" sz="3300" dirty="0"/>
              <a:t> dit qu'il est impossible sur un système informatique de calcul distribué de garantir en même temps les trois contraintes </a:t>
            </a:r>
            <a:r>
              <a:rPr lang="fr-FR" sz="3300" dirty="0" smtClean="0"/>
              <a:t>suivantes:</a:t>
            </a:r>
            <a:endParaRPr lang="fr-FR" sz="3300" dirty="0"/>
          </a:p>
          <a:p>
            <a:r>
              <a:rPr lang="fr-FR" sz="3300" dirty="0"/>
              <a:t>Cohérence (ou consistance des données) </a:t>
            </a:r>
            <a:r>
              <a:rPr lang="fr-FR" sz="3300" dirty="0" smtClean="0"/>
              <a:t>(</a:t>
            </a:r>
            <a:r>
              <a:rPr lang="en-US" sz="3300" dirty="0" smtClean="0"/>
              <a:t>Consistency</a:t>
            </a:r>
            <a:r>
              <a:rPr lang="fr-FR" sz="3300" dirty="0" smtClean="0"/>
              <a:t> </a:t>
            </a:r>
            <a:r>
              <a:rPr lang="fr-FR" sz="3300" dirty="0"/>
              <a:t>en anglais): tous les nœuds du système voient exactement les mêmes données au même </a:t>
            </a:r>
            <a:r>
              <a:rPr lang="fr-FR" sz="3300" dirty="0" smtClean="0"/>
              <a:t>moment;</a:t>
            </a:r>
            <a:endParaRPr lang="fr-FR" sz="3300" dirty="0"/>
          </a:p>
          <a:p>
            <a:r>
              <a:rPr lang="fr-FR" sz="3300" dirty="0"/>
              <a:t>Disponibilité </a:t>
            </a:r>
            <a:r>
              <a:rPr lang="fr-FR" sz="3300" dirty="0" smtClean="0"/>
              <a:t>(</a:t>
            </a:r>
            <a:r>
              <a:rPr lang="en-US" sz="3300" dirty="0" smtClean="0"/>
              <a:t>Availability</a:t>
            </a:r>
            <a:r>
              <a:rPr lang="fr-FR" sz="3300" dirty="0"/>
              <a:t> en anglais</a:t>
            </a:r>
            <a:r>
              <a:rPr lang="fr-FR" sz="3300" dirty="0" smtClean="0"/>
              <a:t>): </a:t>
            </a:r>
            <a:r>
              <a:rPr lang="fr-FR" sz="3300" dirty="0"/>
              <a:t>garantie que toutes les requêtes reçoivent une réponse;</a:t>
            </a:r>
          </a:p>
          <a:p>
            <a:r>
              <a:rPr lang="fr-FR" sz="3300" dirty="0"/>
              <a:t>Tolérance au partitionnement (Partition </a:t>
            </a:r>
            <a:r>
              <a:rPr lang="en-US" sz="3300" dirty="0" smtClean="0"/>
              <a:t>Tolerance</a:t>
            </a:r>
            <a:r>
              <a:rPr lang="fr-FR" sz="3300" dirty="0"/>
              <a:t> en anglais) : aucune panne moins importante qu'une coupure totale du réseau ne doit empêcher le système de répondre correctement (ou </a:t>
            </a:r>
            <a:r>
              <a:rPr lang="fr-FR" sz="3300" dirty="0" smtClean="0"/>
              <a:t>encore: </a:t>
            </a:r>
            <a:r>
              <a:rPr lang="fr-FR" sz="3300" dirty="0"/>
              <a:t>en cas de morcellement en sous-réseaux, chacun doit pouvoir fonctionner de manière autonome).</a:t>
            </a:r>
          </a:p>
          <a:p>
            <a:r>
              <a:rPr lang="fr-FR" sz="3300" dirty="0"/>
              <a:t>D'après ce théorème, un système de calcul distribué ne peut garantir à un instant T que deux de ces contraintes mais pas les </a:t>
            </a:r>
            <a:r>
              <a:rPr lang="fr-FR" sz="3300" dirty="0" smtClean="0"/>
              <a:t>trois.</a:t>
            </a:r>
            <a:endParaRPr lang="fr-FR" sz="3300" dirty="0"/>
          </a:p>
          <a:p>
            <a:endParaRPr lang="en-US" dirty="0"/>
          </a:p>
        </p:txBody>
      </p:sp>
    </p:spTree>
    <p:extLst>
      <p:ext uri="{BB962C8B-B14F-4D97-AF65-F5344CB8AC3E}">
        <p14:creationId xmlns:p14="http://schemas.microsoft.com/office/powerpoint/2010/main" val="345464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et CAP</a:t>
            </a:r>
            <a:endParaRPr lang="en-US" dirty="0"/>
          </a:p>
        </p:txBody>
      </p:sp>
      <p:sp>
        <p:nvSpPr>
          <p:cNvPr id="3" name="Content Placeholder 2"/>
          <p:cNvSpPr>
            <a:spLocks noGrp="1"/>
          </p:cNvSpPr>
          <p:nvPr>
            <p:ph idx="1"/>
          </p:nvPr>
        </p:nvSpPr>
        <p:spPr/>
        <p:txBody>
          <a:bodyPr/>
          <a:lstStyle/>
          <a:p>
            <a:r>
              <a:rPr lang="fr-FR" dirty="0"/>
              <a:t>Cassandra est généralement classé comme un système </a:t>
            </a:r>
            <a:r>
              <a:rPr lang="fr-FR" dirty="0" smtClean="0"/>
              <a:t>AP (Disponible et Tolérant)</a:t>
            </a:r>
          </a:p>
          <a:p>
            <a:r>
              <a:rPr lang="fr-FR" dirty="0"/>
              <a:t>Mais Cassandra peut être réglé avec le facteur de réplication </a:t>
            </a:r>
            <a:r>
              <a:rPr lang="fr-FR" dirty="0" smtClean="0"/>
              <a:t>et niveau </a:t>
            </a:r>
            <a:r>
              <a:rPr lang="fr-FR" dirty="0"/>
              <a:t>de la cohérence pour répondre </a:t>
            </a:r>
            <a:r>
              <a:rPr lang="fr-FR" dirty="0" smtClean="0"/>
              <a:t>aussi au C (Cohérence).</a:t>
            </a:r>
            <a:endParaRPr lang="en-US" dirty="0"/>
          </a:p>
        </p:txBody>
      </p:sp>
    </p:spTree>
    <p:extLst>
      <p:ext uri="{BB962C8B-B14F-4D97-AF65-F5344CB8AC3E}">
        <p14:creationId xmlns:p14="http://schemas.microsoft.com/office/powerpoint/2010/main" val="388864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 </a:t>
            </a:r>
            <a:r>
              <a:rPr lang="fr-FR" dirty="0" smtClean="0"/>
              <a:t>et </a:t>
            </a:r>
            <a:r>
              <a:rPr lang="fr-FR" dirty="0"/>
              <a:t>Indexage</a:t>
            </a:r>
          </a:p>
        </p:txBody>
      </p:sp>
      <p:sp>
        <p:nvSpPr>
          <p:cNvPr id="3" name="Content Placeholder 2"/>
          <p:cNvSpPr>
            <a:spLocks noGrp="1"/>
          </p:cNvSpPr>
          <p:nvPr>
            <p:ph idx="1"/>
          </p:nvPr>
        </p:nvSpPr>
        <p:spPr/>
        <p:txBody>
          <a:bodyPr/>
          <a:lstStyle/>
          <a:p>
            <a:r>
              <a:rPr lang="fr-FR" dirty="0"/>
              <a:t>Le modèle de données Cassandra est un modèle de données orienté </a:t>
            </a:r>
            <a:r>
              <a:rPr lang="fr-FR" dirty="0" smtClean="0"/>
              <a:t>par colonne, cela </a:t>
            </a:r>
            <a:r>
              <a:rPr lang="fr-FR" dirty="0"/>
              <a:t>signifie que, contrairement à </a:t>
            </a:r>
            <a:r>
              <a:rPr lang="fr-FR" dirty="0" smtClean="0"/>
              <a:t>une </a:t>
            </a:r>
            <a:r>
              <a:rPr lang="fr-FR" dirty="0"/>
              <a:t>base de données</a:t>
            </a:r>
            <a:r>
              <a:rPr lang="fr-FR" dirty="0" smtClean="0"/>
              <a:t> relationnel, </a:t>
            </a:r>
            <a:r>
              <a:rPr lang="fr-FR" dirty="0"/>
              <a:t>vous </a:t>
            </a:r>
            <a:r>
              <a:rPr lang="fr-FR" dirty="0" smtClean="0"/>
              <a:t>pouvez pas créer </a:t>
            </a:r>
            <a:r>
              <a:rPr lang="fr-FR" dirty="0"/>
              <a:t>un </a:t>
            </a:r>
            <a:r>
              <a:rPr lang="fr-FR" dirty="0" smtClean="0"/>
              <a:t>schéma </a:t>
            </a:r>
            <a:r>
              <a:rPr lang="fr-FR" dirty="0"/>
              <a:t>pour modéliser toutes les colonnes requises par votre application à l'avant, comme chaque rangée est pas </a:t>
            </a:r>
            <a:r>
              <a:rPr lang="fr-FR" dirty="0" smtClean="0"/>
              <a:t>nécessaire d'avoir </a:t>
            </a:r>
            <a:r>
              <a:rPr lang="fr-FR" dirty="0"/>
              <a:t>le même ensemble de colonnes</a:t>
            </a:r>
            <a:r>
              <a:rPr lang="fr-FR" dirty="0" smtClean="0"/>
              <a:t>.</a:t>
            </a:r>
          </a:p>
          <a:p>
            <a:r>
              <a:rPr lang="fr-FR" dirty="0"/>
              <a:t>Le modèle de données Cassandra se compose de </a:t>
            </a:r>
            <a:r>
              <a:rPr lang="fr-FR" dirty="0" err="1"/>
              <a:t>keyspaces</a:t>
            </a:r>
            <a:r>
              <a:rPr lang="fr-FR" dirty="0"/>
              <a:t> (analogues à des bases de données), les familles de colonnes (analogues à des tables dans </a:t>
            </a:r>
            <a:r>
              <a:rPr lang="fr-FR" dirty="0" smtClean="0"/>
              <a:t>la modèle </a:t>
            </a:r>
            <a:r>
              <a:rPr lang="fr-FR" dirty="0"/>
              <a:t>relationnel), les clés et les colonnes.</a:t>
            </a:r>
            <a:endParaRPr lang="en-US" dirty="0"/>
          </a:p>
        </p:txBody>
      </p:sp>
    </p:spTree>
    <p:extLst>
      <p:ext uri="{BB962C8B-B14F-4D97-AF65-F5344CB8AC3E}">
        <p14:creationId xmlns:p14="http://schemas.microsoft.com/office/powerpoint/2010/main" val="219485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 </a:t>
            </a:r>
            <a:r>
              <a:rPr lang="fr-FR" dirty="0" smtClean="0"/>
              <a:t>et </a:t>
            </a:r>
            <a:r>
              <a:rPr lang="fr-FR" dirty="0"/>
              <a:t>Indexage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0240"/>
            <a:ext cx="4562947" cy="150876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3532"/>
            <a:ext cx="4716855" cy="1408176"/>
          </a:xfrm>
          <a:prstGeom prst="rect">
            <a:avLst/>
          </a:prstGeom>
        </p:spPr>
      </p:pic>
      <p:sp>
        <p:nvSpPr>
          <p:cNvPr id="8" name="TextBox 7"/>
          <p:cNvSpPr txBox="1"/>
          <p:nvPr/>
        </p:nvSpPr>
        <p:spPr>
          <a:xfrm>
            <a:off x="2049090" y="4174998"/>
            <a:ext cx="8508098" cy="923330"/>
          </a:xfrm>
          <a:prstGeom prst="rect">
            <a:avLst/>
          </a:prstGeom>
          <a:noFill/>
        </p:spPr>
        <p:txBody>
          <a:bodyPr wrap="none" rtlCol="0">
            <a:spAutoFit/>
          </a:bodyPr>
          <a:lstStyle/>
          <a:p>
            <a:r>
              <a:rPr lang="fr-FR" dirty="0"/>
              <a:t>Pour chaque famille de colonne, </a:t>
            </a:r>
            <a:r>
              <a:rPr lang="fr-FR" dirty="0" smtClean="0"/>
              <a:t>Il ne faut pas </a:t>
            </a:r>
            <a:r>
              <a:rPr lang="fr-FR" dirty="0"/>
              <a:t>pensez </a:t>
            </a:r>
            <a:r>
              <a:rPr lang="fr-FR" dirty="0" smtClean="0"/>
              <a:t>à </a:t>
            </a:r>
            <a:r>
              <a:rPr lang="fr-FR" dirty="0"/>
              <a:t>une table relationnelle. </a:t>
            </a:r>
            <a:endParaRPr lang="fr-FR" dirty="0" smtClean="0"/>
          </a:p>
          <a:p>
            <a:r>
              <a:rPr lang="fr-FR" dirty="0" smtClean="0"/>
              <a:t>Au </a:t>
            </a:r>
            <a:r>
              <a:rPr lang="fr-FR" dirty="0"/>
              <a:t>lieu de cela, penser à une structure de données cartographiques (</a:t>
            </a:r>
            <a:r>
              <a:rPr lang="fr-FR" dirty="0" err="1"/>
              <a:t>map</a:t>
            </a:r>
            <a:r>
              <a:rPr lang="fr-FR" dirty="0"/>
              <a:t> data </a:t>
            </a:r>
            <a:r>
              <a:rPr lang="fr-FR" dirty="0" smtClean="0"/>
              <a:t>structure)</a:t>
            </a:r>
          </a:p>
          <a:p>
            <a:r>
              <a:rPr lang="fr-FR" dirty="0" smtClean="0"/>
              <a:t>triés et </a:t>
            </a:r>
            <a:r>
              <a:rPr lang="fr-FR" dirty="0"/>
              <a:t>imbriqués. </a:t>
            </a:r>
            <a:endParaRPr lang="fr-FR" dirty="0" smtClean="0"/>
          </a:p>
        </p:txBody>
      </p:sp>
      <p:sp>
        <p:nvSpPr>
          <p:cNvPr id="9" name="TextBox 8"/>
          <p:cNvSpPr txBox="1"/>
          <p:nvPr/>
        </p:nvSpPr>
        <p:spPr>
          <a:xfrm>
            <a:off x="3278660" y="5474994"/>
            <a:ext cx="5412259" cy="369332"/>
          </a:xfrm>
          <a:prstGeom prst="rect">
            <a:avLst/>
          </a:prstGeom>
          <a:solidFill>
            <a:schemeClr val="tx2">
              <a:lumMod val="20000"/>
              <a:lumOff val="80000"/>
            </a:schemeClr>
          </a:solidFill>
        </p:spPr>
        <p:txBody>
          <a:bodyPr wrap="square" rtlCol="0">
            <a:spAutoFit/>
          </a:bodyPr>
          <a:lstStyle/>
          <a:p>
            <a:r>
              <a:rPr lang="en-US" dirty="0" smtClean="0"/>
              <a:t>Map &lt;</a:t>
            </a:r>
            <a:r>
              <a:rPr lang="en-US" dirty="0" err="1"/>
              <a:t>RowKey</a:t>
            </a:r>
            <a:r>
              <a:rPr lang="en-US" dirty="0"/>
              <a:t>, </a:t>
            </a:r>
            <a:r>
              <a:rPr lang="en-US" dirty="0" err="1"/>
              <a:t>SortedMap</a:t>
            </a:r>
            <a:r>
              <a:rPr lang="en-US" dirty="0"/>
              <a:t>&lt;</a:t>
            </a:r>
            <a:r>
              <a:rPr lang="en-US" dirty="0" err="1"/>
              <a:t>ColumnKey</a:t>
            </a:r>
            <a:r>
              <a:rPr lang="en-US" dirty="0"/>
              <a:t>, </a:t>
            </a:r>
            <a:r>
              <a:rPr lang="en-US" dirty="0" err="1"/>
              <a:t>ColumnValue</a:t>
            </a:r>
            <a:r>
              <a:rPr lang="en-US" dirty="0"/>
              <a:t>&gt;&gt;</a:t>
            </a:r>
          </a:p>
        </p:txBody>
      </p:sp>
    </p:spTree>
    <p:extLst>
      <p:ext uri="{BB962C8B-B14F-4D97-AF65-F5344CB8AC3E}">
        <p14:creationId xmlns:p14="http://schemas.microsoft.com/office/powerpoint/2010/main" val="409643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a:t>
            </a:r>
            <a:endParaRPr lang="en-US" dirty="0"/>
          </a:p>
        </p:txBody>
      </p:sp>
      <p:sp>
        <p:nvSpPr>
          <p:cNvPr id="3" name="Content Placeholder 2"/>
          <p:cNvSpPr>
            <a:spLocks noGrp="1"/>
          </p:cNvSpPr>
          <p:nvPr>
            <p:ph idx="1"/>
          </p:nvPr>
        </p:nvSpPr>
        <p:spPr/>
        <p:txBody>
          <a:bodyPr>
            <a:normAutofit fontScale="92500" lnSpcReduction="10000"/>
          </a:bodyPr>
          <a:lstStyle/>
          <a:p>
            <a:r>
              <a:rPr lang="fr-FR" dirty="0"/>
              <a:t>CQL se compose de déclarations. Comme SQL, les déclarations </a:t>
            </a:r>
            <a:r>
              <a:rPr lang="fr-FR" dirty="0" smtClean="0"/>
              <a:t>permet de changer, de chercher et de stocker </a:t>
            </a:r>
            <a:r>
              <a:rPr lang="fr-FR" dirty="0"/>
              <a:t>des </a:t>
            </a:r>
            <a:r>
              <a:rPr lang="fr-FR" dirty="0" smtClean="0"/>
              <a:t>données, </a:t>
            </a:r>
            <a:r>
              <a:rPr lang="fr-FR" dirty="0"/>
              <a:t>ou </a:t>
            </a:r>
            <a:r>
              <a:rPr lang="fr-FR" dirty="0" smtClean="0"/>
              <a:t>simplement de </a:t>
            </a:r>
            <a:r>
              <a:rPr lang="fr-FR" dirty="0"/>
              <a:t>modifier la façon dont les données </a:t>
            </a:r>
            <a:r>
              <a:rPr lang="fr-FR" dirty="0" smtClean="0"/>
              <a:t>sont stocké</a:t>
            </a:r>
            <a:r>
              <a:rPr lang="fr-FR" dirty="0"/>
              <a:t>. </a:t>
            </a:r>
            <a:endParaRPr lang="fr-FR" dirty="0" smtClean="0"/>
          </a:p>
          <a:p>
            <a:r>
              <a:rPr lang="fr-FR" dirty="0" smtClean="0"/>
              <a:t>Les déclarations </a:t>
            </a:r>
            <a:r>
              <a:rPr lang="fr-FR" dirty="0"/>
              <a:t>se terminent par un point-virgule (;).</a:t>
            </a:r>
          </a:p>
          <a:p>
            <a:r>
              <a:rPr lang="fr-FR" dirty="0"/>
              <a:t>Par </a:t>
            </a:r>
            <a:r>
              <a:rPr lang="fr-FR" dirty="0" smtClean="0"/>
              <a:t>exemple</a:t>
            </a:r>
            <a:r>
              <a:rPr lang="fr-FR" dirty="0"/>
              <a:t>, ce qui suit est </a:t>
            </a:r>
            <a:r>
              <a:rPr lang="fr-FR" dirty="0" smtClean="0"/>
              <a:t>la </a:t>
            </a:r>
            <a:r>
              <a:rPr lang="fr-FR" dirty="0"/>
              <a:t>syntaxe CQL valide</a:t>
            </a:r>
            <a:r>
              <a:rPr lang="fr-FR" dirty="0" smtClean="0"/>
              <a:t>:</a:t>
            </a:r>
          </a:p>
          <a:p>
            <a:endParaRPr lang="fr-FR" dirty="0" smtClean="0"/>
          </a:p>
          <a:p>
            <a:endParaRPr lang="fr-FR" dirty="0"/>
          </a:p>
          <a:p>
            <a:endParaRPr lang="fr-FR" dirty="0" smtClean="0"/>
          </a:p>
          <a:p>
            <a:r>
              <a:rPr lang="fr-FR" dirty="0" smtClean="0"/>
              <a:t>Pour </a:t>
            </a:r>
            <a:r>
              <a:rPr lang="fr-FR" dirty="0"/>
              <a:t>plus d’information sur CQL: http://docs.datastax.com/en/cql/3.1/cql/cql_reference/cqlCommandsTOC.html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3" t="-427" r="34104" b="90754"/>
          <a:stretch/>
        </p:blipFill>
        <p:spPr>
          <a:xfrm>
            <a:off x="3600837" y="4168345"/>
            <a:ext cx="4858521" cy="280087"/>
          </a:xfrm>
          <a:prstGeom prst="rect">
            <a:avLst/>
          </a:prstGeom>
        </p:spPr>
      </p:pic>
    </p:spTree>
    <p:extLst>
      <p:ext uri="{BB962C8B-B14F-4D97-AF65-F5344CB8AC3E}">
        <p14:creationId xmlns:p14="http://schemas.microsoft.com/office/powerpoint/2010/main" val="50955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CQL et Structure de </a:t>
            </a:r>
            <a:r>
              <a:rPr lang="fr-FR" dirty="0"/>
              <a:t>données </a:t>
            </a:r>
            <a:endParaRPr lang="en-US" dirty="0"/>
          </a:p>
        </p:txBody>
      </p:sp>
      <p:sp>
        <p:nvSpPr>
          <p:cNvPr id="3" name="Content Placeholder 2"/>
          <p:cNvSpPr>
            <a:spLocks noGrp="1"/>
          </p:cNvSpPr>
          <p:nvPr>
            <p:ph idx="1"/>
          </p:nvPr>
        </p:nvSpPr>
        <p:spPr/>
        <p:txBody>
          <a:bodyPr/>
          <a:lstStyle/>
          <a:p>
            <a:pPr marL="0" indent="0">
              <a:buNone/>
            </a:pPr>
            <a:r>
              <a:rPr lang="fr-FR" dirty="0"/>
              <a:t>L'API recommandée pour créer des schémas de Cassandra depuis 0,7 est via CQL. Mais Cassandra encourage développeur </a:t>
            </a:r>
            <a:r>
              <a:rPr lang="fr-FR" dirty="0" smtClean="0"/>
              <a:t>à partager </a:t>
            </a:r>
            <a:r>
              <a:rPr lang="fr-FR" dirty="0"/>
              <a:t>les informations de </a:t>
            </a:r>
            <a:r>
              <a:rPr lang="fr-FR" dirty="0" smtClean="0"/>
              <a:t>schéma. </a:t>
            </a:r>
          </a:p>
          <a:p>
            <a:pPr marL="0" indent="0">
              <a:buNone/>
            </a:pPr>
            <a:r>
              <a:rPr lang="fr-FR" dirty="0" smtClean="0"/>
              <a:t>Pourquoi</a:t>
            </a:r>
            <a:r>
              <a:rPr lang="fr-FR" dirty="0"/>
              <a:t>? Parce que même si CQL ressemble beaucoup à SQL, </a:t>
            </a:r>
            <a:r>
              <a:rPr lang="fr-FR" dirty="0" smtClean="0"/>
              <a:t>ils ne </a:t>
            </a:r>
            <a:r>
              <a:rPr lang="fr-FR" dirty="0"/>
              <a:t>fonctionnent pas d'une manière similaire à l'intérieur. </a:t>
            </a:r>
            <a:endParaRPr lang="fr-FR" dirty="0" smtClean="0"/>
          </a:p>
          <a:p>
            <a:pPr marL="0" indent="0">
              <a:buNone/>
            </a:pPr>
            <a:r>
              <a:rPr lang="fr-FR" dirty="0" smtClean="0"/>
              <a:t>Rappelez-vous</a:t>
            </a:r>
            <a:r>
              <a:rPr lang="fr-FR" dirty="0"/>
              <a:t>, pour chaque famille de colonne, ne </a:t>
            </a:r>
            <a:r>
              <a:rPr lang="fr-FR" dirty="0" smtClean="0"/>
              <a:t>pensez </a:t>
            </a:r>
            <a:r>
              <a:rPr lang="fr-FR" dirty="0"/>
              <a:t>pas </a:t>
            </a:r>
            <a:r>
              <a:rPr lang="fr-FR" dirty="0" smtClean="0"/>
              <a:t>a une table </a:t>
            </a:r>
            <a:r>
              <a:rPr lang="fr-FR" dirty="0"/>
              <a:t>relationnelle. Au lieu de cela, pensez </a:t>
            </a:r>
            <a:r>
              <a:rPr lang="fr-FR" dirty="0" smtClean="0"/>
              <a:t>à une structure </a:t>
            </a:r>
            <a:r>
              <a:rPr lang="fr-FR" dirty="0"/>
              <a:t>de données trié </a:t>
            </a:r>
            <a:r>
              <a:rPr lang="fr-FR" dirty="0" smtClean="0"/>
              <a:t>et imbriqué</a:t>
            </a:r>
            <a:r>
              <a:rPr lang="fr-FR" dirty="0"/>
              <a:t>.</a:t>
            </a:r>
            <a:endParaRPr lang="en-US" dirty="0"/>
          </a:p>
        </p:txBody>
      </p:sp>
    </p:spTree>
    <p:extLst>
      <p:ext uri="{BB962C8B-B14F-4D97-AF65-F5344CB8AC3E}">
        <p14:creationId xmlns:p14="http://schemas.microsoft.com/office/powerpoint/2010/main" val="84070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1217</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Cassandra</vt:lpstr>
      <vt:lpstr>Plan De Présentation</vt:lpstr>
      <vt:lpstr>Cassandra intro et satisfaction de Théorème CAP (CDP)</vt:lpstr>
      <vt:lpstr>Théorème CAP</vt:lpstr>
      <vt:lpstr>Cassandra et CAP</vt:lpstr>
      <vt:lpstr>Structure et Indexage</vt:lpstr>
      <vt:lpstr>Structure et Indexage</vt:lpstr>
      <vt:lpstr>CQL</vt:lpstr>
      <vt:lpstr>CQL et Structure de données </vt:lpstr>
      <vt:lpstr>CQL et Structure de données </vt:lpstr>
      <vt:lpstr>CQL et Structure de données </vt:lpstr>
      <vt:lpstr>Ou sont les données stockées? </vt:lpstr>
      <vt:lpstr>Ou sont les données stockées? </vt:lpstr>
      <vt:lpstr>PowerPoint Presentation</vt:lpstr>
      <vt:lpstr>Réplication de données  </vt:lpstr>
      <vt:lpstr>Connection Node</vt:lpstr>
      <vt:lpstr>Requête Lecture/Ecriture</vt:lpstr>
      <vt:lpstr>Requête Ecriture</vt:lpstr>
      <vt:lpstr>Requête Lecture</vt:lpstr>
      <vt:lpstr>Application</vt:lpstr>
      <vt:lpstr>Application</vt:lpstr>
      <vt:lpstr>Application</vt:lpstr>
      <vt:lpstr>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dc:title>
  <dc:creator>Bsaibes, Khalil  (Grey Digital)</dc:creator>
  <cp:lastModifiedBy>Bsaibes, Khalil  (Grey Digital)</cp:lastModifiedBy>
  <cp:revision>26</cp:revision>
  <dcterms:created xsi:type="dcterms:W3CDTF">2015-12-29T08:17:40Z</dcterms:created>
  <dcterms:modified xsi:type="dcterms:W3CDTF">2016-04-12T13:19:35Z</dcterms:modified>
</cp:coreProperties>
</file>