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ED63D3-47E6-4F77-85B1-2D3B1ADD9C2D}" type="datetimeFigureOut">
              <a:rPr lang="fr-FR" smtClean="0"/>
              <a:pPr/>
              <a:t>26/10/2021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6E287-9897-4BCF-AD88-DC638021212E}" type="slidenum">
              <a:rPr lang="fr-FR" smtClean="0"/>
              <a:pPr/>
              <a:t>‹N°›</a:t>
            </a:fld>
            <a:endParaRPr lang="fr-FR"/>
          </a:p>
        </p:txBody>
      </p:sp>
    </p:spTree>
    <p:extLst>
      <p:ext uri="{BB962C8B-B14F-4D97-AF65-F5344CB8AC3E}">
        <p14:creationId xmlns:p14="http://schemas.microsoft.com/office/powerpoint/2010/main" xmlns="" val="3621762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DB602991-EB37-4E11-B1A1-5978A331A49D}" type="datetime1">
              <a:rPr lang="en-US" smtClean="0"/>
              <a:pPr/>
              <a:t>10/26/2021</a:t>
            </a:fld>
            <a:endParaRPr lang="en-US" dirty="0"/>
          </a:p>
        </p:txBody>
      </p:sp>
      <p:sp>
        <p:nvSpPr>
          <p:cNvPr id="19" name="Espace réservé du pied de page 18"/>
          <p:cNvSpPr>
            <a:spLocks noGrp="1"/>
          </p:cNvSpPr>
          <p:nvPr>
            <p:ph type="ftr" sz="quarter" idx="11"/>
          </p:nvPr>
        </p:nvSpPr>
        <p:spPr/>
        <p:txBody>
          <a:bodyPr/>
          <a:lstStyle/>
          <a:p>
            <a:endParaRPr lang="en-US" dirty="0"/>
          </a:p>
        </p:txBody>
      </p:sp>
      <p:sp>
        <p:nvSpPr>
          <p:cNvPr id="27" name="Espace réservé du numéro de diapositive 26"/>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126CD0C-CABF-4256-A1AA-B9EE94FA198C}" type="datetime1">
              <a:rPr lang="en-US" smtClean="0"/>
              <a:pPr/>
              <a:t>10/26/2021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914402"/>
            <a:ext cx="27432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09600" y="914402"/>
            <a:ext cx="80264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D6D50E4-FDEC-4F9B-9C41-589258FAFEB8}" type="datetime1">
              <a:rPr lang="en-US" smtClean="0"/>
              <a:pPr/>
              <a:t>10/26/2021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16DB2F7-870F-4286-B497-2593C5FF037A}" type="datetime1">
              <a:rPr lang="en-US" smtClean="0"/>
              <a:pPr/>
              <a:t>10/26/2021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80164571-220D-4FBE-909D-51FA9BAF8442}" type="datetime1">
              <a:rPr lang="en-US" smtClean="0"/>
              <a:pPr/>
              <a:t>10/26/2021</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A1711F4-D99F-46AC-BF42-85C700502C0E}" type="datetime1">
              <a:rPr lang="en-US" smtClean="0"/>
              <a:pPr/>
              <a:t>10/26/2021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09728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F222FBEC-04DA-4F48-8FBC-B7B9F30E5F91}" type="datetime1">
              <a:rPr lang="en-US" smtClean="0"/>
              <a:pPr/>
              <a:t>10/26/2021</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8881DF5D-4254-4A61-AA03-235014A5DCB0}" type="datetime1">
              <a:rPr lang="en-US" smtClean="0"/>
              <a:pPr/>
              <a:t>10/26/2021</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396EA94-387D-4B62-A670-9C2226D6E276}" type="datetime1">
              <a:rPr lang="en-US" smtClean="0"/>
              <a:pPr/>
              <a:t>10/26/2021</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EDB44A6-CF77-483A-97F8-80B545D1264C}" type="datetime1">
              <a:rPr lang="en-US" smtClean="0"/>
              <a:pPr/>
              <a:t>10/26/2021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D57F1E4F-1CFF-5643-939E-217C01CDF565}"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375A7B3-EE0A-4B80-A7F2-36DED25FF95D}" type="datetime1">
              <a:rPr lang="en-US" smtClean="0"/>
              <a:pPr/>
              <a:t>10/26/2021</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a:xfrm>
            <a:off x="10769600" y="6356351"/>
            <a:ext cx="812800" cy="365125"/>
          </a:xfrm>
        </p:spPr>
        <p:txBody>
          <a:bodyPr/>
          <a:lstStyle/>
          <a:p>
            <a:fld id="{D57F1E4F-1CFF-5643-939E-217C01CDF565}" type="slidenum">
              <a:rPr lang="en-US" smtClean="0"/>
              <a:pPr/>
              <a:t>‹N°›</a:t>
            </a:fld>
            <a:endParaRPr lang="en-US" dirty="0"/>
          </a:p>
        </p:txBody>
      </p:sp>
      <p:sp>
        <p:nvSpPr>
          <p:cNvPr id="3" name="Espace réservé pour une image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F4DC0A4-79D0-4B80-BF7A-B5D89404DB06}" type="datetime1">
              <a:rPr lang="en-US" smtClean="0"/>
              <a:pPr/>
              <a:t>10/26/2021</a:t>
            </a:fld>
            <a:endParaRPr lang="en-US" dirty="0"/>
          </a:p>
        </p:txBody>
      </p:sp>
      <p:sp>
        <p:nvSpPr>
          <p:cNvPr id="22" name="Espace réservé du pied de page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Espace réservé du numéro de diapositive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‹N°›</a:t>
            </a:fld>
            <a:endParaRPr lang="en-US" dirty="0"/>
          </a:p>
        </p:txBody>
      </p:sp>
      <p:grpSp>
        <p:nvGrpSpPr>
          <p:cNvPr id="2" name="Groupe 1"/>
          <p:cNvGrpSpPr/>
          <p:nvPr/>
        </p:nvGrpSpPr>
        <p:grpSpPr>
          <a:xfrm>
            <a:off x="-25356" y="202408"/>
            <a:ext cx="12240731"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5B7AC12-E30D-444E-8880-05A31CD67A91}"/>
              </a:ext>
            </a:extLst>
          </p:cNvPr>
          <p:cNvSpPr>
            <a:spLocks noGrp="1"/>
          </p:cNvSpPr>
          <p:nvPr>
            <p:ph type="ctrTitle"/>
          </p:nvPr>
        </p:nvSpPr>
        <p:spPr>
          <a:xfrm>
            <a:off x="1035685" y="847402"/>
            <a:ext cx="8825658" cy="471189"/>
          </a:xfrm>
        </p:spPr>
        <p:txBody>
          <a:bodyPr>
            <a:normAutofit fontScale="90000"/>
          </a:bodyPr>
          <a:lstStyle/>
          <a:p>
            <a:r>
              <a:rPr lang="fr-FR" dirty="0"/>
              <a:t>How </a:t>
            </a:r>
            <a:r>
              <a:rPr lang="en-US" dirty="0"/>
              <a:t>does</a:t>
            </a:r>
            <a:r>
              <a:rPr lang="fr-FR" dirty="0"/>
              <a:t> the Web Work</a:t>
            </a:r>
            <a:r>
              <a:rPr lang="fr-FR" dirty="0">
                <a:latin typeface="Arial" panose="020B0604020202020204" pitchFamily="34" charset="0"/>
                <a:cs typeface="Arial" panose="020B0604020202020204" pitchFamily="34" charset="0"/>
              </a:rPr>
              <a:t>?</a:t>
            </a:r>
          </a:p>
        </p:txBody>
      </p:sp>
      <p:sp>
        <p:nvSpPr>
          <p:cNvPr id="9" name="Espace réservé du numéro de diapositive 8">
            <a:extLst>
              <a:ext uri="{FF2B5EF4-FFF2-40B4-BE49-F238E27FC236}">
                <a16:creationId xmlns:a16="http://schemas.microsoft.com/office/drawing/2014/main" xmlns="" id="{56BB33A9-A2C2-463E-88F6-FA9640FB38A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6" name="ZoneTexte 5">
            <a:extLst>
              <a:ext uri="{FF2B5EF4-FFF2-40B4-BE49-F238E27FC236}">
                <a16:creationId xmlns:a16="http://schemas.microsoft.com/office/drawing/2014/main" xmlns="" id="{76F8ACE5-FCC5-4CA3-9FF7-E29378BF6257}"/>
              </a:ext>
            </a:extLst>
          </p:cNvPr>
          <p:cNvSpPr txBox="1"/>
          <p:nvPr/>
        </p:nvSpPr>
        <p:spPr>
          <a:xfrm>
            <a:off x="927652" y="1443841"/>
            <a:ext cx="10336696" cy="3970318"/>
          </a:xfrm>
          <a:prstGeom prst="rect">
            <a:avLst/>
          </a:prstGeom>
          <a:noFill/>
        </p:spPr>
        <p:txBody>
          <a:bodyPr wrap="square" rtlCol="0">
            <a:spAutoFit/>
          </a:bodyPr>
          <a:lstStyle/>
          <a:p>
            <a:r>
              <a:rPr lang="en-US" b="0" i="0" dirty="0">
                <a:solidFill>
                  <a:schemeClr val="bg1"/>
                </a:solidFill>
                <a:effectLst/>
                <a:latin typeface="Arial" panose="020B0604020202020204" pitchFamily="34" charset="0"/>
                <a:cs typeface="Arial" panose="020B0604020202020204" pitchFamily="34" charset="0"/>
              </a:rPr>
              <a:t>The web, which is short for World Wide Web, is one part of the internet (others include </a:t>
            </a:r>
            <a:r>
              <a:rPr lang="en-US" b="0" i="0" u="sng" dirty="0">
                <a:solidFill>
                  <a:schemeClr val="bg1"/>
                </a:solidFill>
                <a:effectLst/>
                <a:latin typeface="Arial" panose="020B0604020202020204" pitchFamily="34" charset="0"/>
                <a:cs typeface="Arial" panose="020B0604020202020204" pitchFamily="34" charset="0"/>
              </a:rPr>
              <a:t>email</a:t>
            </a:r>
            <a:r>
              <a:rPr lang="en-US" b="0" i="0" dirty="0">
                <a:solidFill>
                  <a:schemeClr val="bg1"/>
                </a:solidFill>
                <a:effectLst/>
                <a:latin typeface="Arial" panose="020B0604020202020204" pitchFamily="34" charset="0"/>
                <a:cs typeface="Arial" panose="020B0604020202020204" pitchFamily="34" charset="0"/>
              </a:rPr>
              <a:t>, FTP, and </a:t>
            </a:r>
            <a:r>
              <a:rPr lang="en-US" b="0" i="0" u="sng" dirty="0">
                <a:solidFill>
                  <a:schemeClr val="bg1"/>
                </a:solidFill>
                <a:effectLst/>
                <a:latin typeface="Arial" panose="020B0604020202020204" pitchFamily="34" charset="0"/>
                <a:cs typeface="Arial" panose="020B0604020202020204" pitchFamily="34" charset="0"/>
              </a:rPr>
              <a:t>instant messaging</a:t>
            </a:r>
            <a:r>
              <a:rPr lang="en-US" b="0" i="0" dirty="0">
                <a:solidFill>
                  <a:schemeClr val="bg1"/>
                </a:solidFill>
                <a:effectLst/>
                <a:latin typeface="Arial" panose="020B0604020202020204" pitchFamily="34" charset="0"/>
                <a:cs typeface="Arial" panose="020B0604020202020204" pitchFamily="34" charset="0"/>
              </a:rPr>
              <a:t> services). The web is composed of billions of connected digital documents that are viewed in a web browser.</a:t>
            </a:r>
          </a:p>
          <a:p>
            <a:r>
              <a:rPr lang="en-US" b="0" i="0" dirty="0">
                <a:solidFill>
                  <a:schemeClr val="bg1"/>
                </a:solidFill>
                <a:effectLst/>
                <a:latin typeface="Arial" panose="020B0604020202020204" pitchFamily="34" charset="0"/>
                <a:cs typeface="Arial" panose="020B0604020202020204" pitchFamily="34" charset="0"/>
              </a:rPr>
              <a:t>The Web is known as a </a:t>
            </a:r>
            <a:r>
              <a:rPr lang="en-US" b="0" i="1" dirty="0">
                <a:solidFill>
                  <a:schemeClr val="bg1"/>
                </a:solidFill>
                <a:effectLst/>
                <a:latin typeface="Arial" panose="020B0604020202020204" pitchFamily="34" charset="0"/>
                <a:cs typeface="Arial" panose="020B0604020202020204" pitchFamily="34" charset="0"/>
              </a:rPr>
              <a:t>client-server system</a:t>
            </a:r>
            <a:r>
              <a:rPr lang="en-US" b="0" i="0" dirty="0">
                <a:solidFill>
                  <a:schemeClr val="bg1"/>
                </a:solidFill>
                <a:effectLst/>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The</a:t>
            </a:r>
            <a:r>
              <a:rPr lang="en-US" b="0" i="0" dirty="0">
                <a:solidFill>
                  <a:schemeClr val="bg1"/>
                </a:solidFill>
                <a:effectLst/>
                <a:latin typeface="Arial" panose="020B0604020202020204" pitchFamily="34" charset="0"/>
                <a:cs typeface="Arial" panose="020B0604020202020204" pitchFamily="34" charset="0"/>
              </a:rPr>
              <a:t> computer is </a:t>
            </a:r>
            <a:r>
              <a:rPr lang="en-US" b="0" i="0" u="sng" dirty="0">
                <a:solidFill>
                  <a:schemeClr val="bg1"/>
                </a:solidFill>
                <a:effectLst/>
                <a:latin typeface="Arial" panose="020B0604020202020204" pitchFamily="34" charset="0"/>
                <a:cs typeface="Arial" panose="020B0604020202020204" pitchFamily="34" charset="0"/>
              </a:rPr>
              <a:t>the client </a:t>
            </a:r>
            <a:r>
              <a:rPr lang="en-US" b="0" i="0" dirty="0">
                <a:solidFill>
                  <a:schemeClr val="bg1"/>
                </a:solidFill>
                <a:effectLst/>
                <a:latin typeface="Arial" panose="020B0604020202020204" pitchFamily="34" charset="0"/>
                <a:cs typeface="Arial" panose="020B0604020202020204" pitchFamily="34" charset="0"/>
              </a:rPr>
              <a:t>and the remote computers that store electronic files are the </a:t>
            </a:r>
            <a:r>
              <a:rPr lang="en-US" b="0" i="0" u="sng" dirty="0">
                <a:solidFill>
                  <a:schemeClr val="bg1"/>
                </a:solidFill>
                <a:effectLst/>
                <a:latin typeface="Arial" panose="020B0604020202020204" pitchFamily="34" charset="0"/>
                <a:cs typeface="Arial" panose="020B0604020202020204" pitchFamily="34" charset="0"/>
              </a:rPr>
              <a:t>servers</a:t>
            </a:r>
            <a:r>
              <a:rPr lang="en-US" b="0" i="0" dirty="0">
                <a:solidFill>
                  <a:schemeClr val="bg1"/>
                </a:solidFill>
                <a:effectLst/>
                <a:latin typeface="Arial" panose="020B0604020202020204" pitchFamily="34" charset="0"/>
                <a:cs typeface="Arial" panose="020B0604020202020204" pitchFamily="34" charset="0"/>
              </a:rPr>
              <a:t> that have a particular type of software running on them that knows how to speak the HTTP protocol and knows which information stored on the computer should be made accessible through the web.</a:t>
            </a:r>
          </a:p>
          <a:p>
            <a:r>
              <a:rPr lang="en-US" b="0" i="0" dirty="0">
                <a:solidFill>
                  <a:srgbClr val="415068"/>
                </a:solidFill>
                <a:effectLst/>
                <a:latin typeface="Nunito" panose="00000500000000000000" pitchFamily="2" charset="0"/>
              </a:rPr>
              <a:t> </a:t>
            </a:r>
            <a:r>
              <a:rPr lang="en-US" b="0" i="0" dirty="0">
                <a:solidFill>
                  <a:schemeClr val="bg1"/>
                </a:solidFill>
                <a:effectLst/>
                <a:latin typeface="Arial" panose="020B0604020202020204" pitchFamily="34" charset="0"/>
                <a:cs typeface="Arial" panose="020B0604020202020204" pitchFamily="34" charset="0"/>
              </a:rPr>
              <a:t>The WWW is a constantly changing medium that enables communication between different users and the technical interaction. The basis for this is different components and data formats, which are usually arranged in tiers and build on each other. Overall, they form the infrastructure of the internet, which is made possible by the three core components of data transmission protocols (TCP/IP, HTTP, HTTPS), representation formats (HTML, CSS, XML), and addressing standards (URI, URL).</a:t>
            </a:r>
            <a:endParaRPr lang="en-US" dirty="0">
              <a:solidFill>
                <a:schemeClr val="bg1"/>
              </a:solidFill>
              <a:latin typeface="Arial" panose="020B0604020202020204" pitchFamily="34" charset="0"/>
              <a:cs typeface="Arial" panose="020B0604020202020204" pitchFamily="34" charset="0"/>
            </a:endParaRPr>
          </a:p>
          <a:p>
            <a:endParaRPr lang="en-US" b="0" i="0" dirty="0">
              <a:solidFill>
                <a:schemeClr val="bg1"/>
              </a:solidFill>
              <a:effectLst/>
              <a:latin typeface="Arial" panose="020B0604020202020204" pitchFamily="34" charset="0"/>
              <a:cs typeface="Arial" panose="020B0604020202020204" pitchFamily="34" charset="0"/>
            </a:endParaRPr>
          </a:p>
          <a:p>
            <a:endParaRPr lang="fr-FR" dirty="0">
              <a:solidFill>
                <a:schemeClr val="bg1"/>
              </a:solidFill>
            </a:endParaRPr>
          </a:p>
        </p:txBody>
      </p:sp>
    </p:spTree>
    <p:extLst>
      <p:ext uri="{BB962C8B-B14F-4D97-AF65-F5344CB8AC3E}">
        <p14:creationId xmlns:p14="http://schemas.microsoft.com/office/powerpoint/2010/main" xmlns="" val="51348923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5B7AC12-E30D-444E-8880-05A31CD67A91}"/>
              </a:ext>
            </a:extLst>
          </p:cNvPr>
          <p:cNvSpPr>
            <a:spLocks noGrp="1"/>
          </p:cNvSpPr>
          <p:nvPr>
            <p:ph type="ctrTitle"/>
          </p:nvPr>
        </p:nvSpPr>
        <p:spPr>
          <a:xfrm>
            <a:off x="1035684" y="847402"/>
            <a:ext cx="10336695" cy="1074163"/>
          </a:xfrm>
        </p:spPr>
        <p:txBody>
          <a:bodyPr>
            <a:normAutofit/>
          </a:bodyPr>
          <a:lstStyle/>
          <a:p>
            <a:pPr algn="ctr"/>
            <a:r>
              <a:rPr lang="en-US" sz="4000" i="1" dirty="0"/>
              <a:t>What </a:t>
            </a:r>
            <a:r>
              <a:rPr lang="en-US" sz="4000" dirty="0"/>
              <a:t>do you need</a:t>
            </a:r>
            <a:r>
              <a:rPr lang="en-US" sz="4000" i="1" dirty="0"/>
              <a:t> to be a web developer</a:t>
            </a:r>
            <a:r>
              <a:rPr lang="en-US" sz="4000" i="1" dirty="0">
                <a:latin typeface="Arial" panose="020B0604020202020204" pitchFamily="34" charset="0"/>
                <a:cs typeface="Arial" panose="020B0604020202020204" pitchFamily="34" charset="0"/>
              </a:rPr>
              <a:t>?</a:t>
            </a:r>
            <a:endParaRPr lang="fr-FR" sz="4000" dirty="0">
              <a:latin typeface="Arial" panose="020B0604020202020204" pitchFamily="34" charset="0"/>
              <a:cs typeface="Arial" panose="020B0604020202020204" pitchFamily="34" charset="0"/>
            </a:endParaRPr>
          </a:p>
        </p:txBody>
      </p:sp>
      <p:sp>
        <p:nvSpPr>
          <p:cNvPr id="3" name="Espace réservé du numéro de diapositive 2">
            <a:extLst>
              <a:ext uri="{FF2B5EF4-FFF2-40B4-BE49-F238E27FC236}">
                <a16:creationId xmlns:a16="http://schemas.microsoft.com/office/drawing/2014/main" xmlns="" id="{03103AE4-E7FD-4B72-A15B-458FF78A363A}"/>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ZoneTexte 5">
            <a:extLst>
              <a:ext uri="{FF2B5EF4-FFF2-40B4-BE49-F238E27FC236}">
                <a16:creationId xmlns:a16="http://schemas.microsoft.com/office/drawing/2014/main" xmlns="" id="{76F8ACE5-FCC5-4CA3-9FF7-E29378BF6257}"/>
              </a:ext>
            </a:extLst>
          </p:cNvPr>
          <p:cNvSpPr txBox="1"/>
          <p:nvPr/>
        </p:nvSpPr>
        <p:spPr>
          <a:xfrm>
            <a:off x="927652" y="1921565"/>
            <a:ext cx="10336696" cy="507831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To become a Web Developer, we should have an understanding of HTML, CSS, and JavaScript. It’s also recommended to learn about CSS and CSS frameworks. </a:t>
            </a:r>
          </a:p>
          <a:p>
            <a:r>
              <a:rPr lang="en-US" dirty="0">
                <a:solidFill>
                  <a:schemeClr val="bg1"/>
                </a:solidFill>
                <a:latin typeface="Arial" panose="020B0604020202020204" pitchFamily="34" charset="0"/>
                <a:cs typeface="Arial" panose="020B0604020202020204" pitchFamily="34" charset="0"/>
              </a:rPr>
              <a:t>	So, the best first step to becoming a Web Developer is to start learning web development fundamentals, including an understanding of HTML (Hypertext Markup Language), CSS (Cascading Style Sheets), and JavaScript.</a:t>
            </a:r>
            <a:endParaRPr lang="en-US" b="0" i="0" dirty="0">
              <a:solidFill>
                <a:schemeClr val="bg1"/>
              </a:solidFill>
              <a:effectLst/>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	Second, we’ll need to choose an area of specialization : A Full-Stack Developer is familiar with both front-and back-end development and works with both sides of a website.</a:t>
            </a:r>
          </a:p>
          <a:p>
            <a:r>
              <a:rPr lang="fr-FR" dirty="0">
                <a:solidFill>
                  <a:schemeClr val="bg1"/>
                </a:solidFill>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With a grasp of the basics in HTML, CSS, and JavaScript, and a foundation of programming skills, we’re ready to begin building using an ever-growing set of Web Developer skills. Some of these are technical skills, or “hard” skills, like programming in SQL or Python, using the jQuery library of functions for more efficient programming, or using tools like Git for version control.</a:t>
            </a:r>
          </a:p>
          <a:p>
            <a:r>
              <a:rPr lang="en-US" dirty="0">
                <a:solidFill>
                  <a:schemeClr val="bg1"/>
                </a:solidFill>
                <a:latin typeface="Arial" panose="020B0604020202020204" pitchFamily="34" charset="0"/>
                <a:cs typeface="Arial" panose="020B0604020202020204" pitchFamily="34" charset="0"/>
              </a:rPr>
              <a:t>And, we’ll need to learn : Foundations, Programming fundamentals, Front-End Frameworks, Web servers, Server-Side Programming, and Databases.</a:t>
            </a:r>
          </a:p>
          <a:p>
            <a:r>
              <a:rPr lang="en-US" dirty="0">
                <a:solidFill>
                  <a:schemeClr val="bg1"/>
                </a:solidFill>
                <a:latin typeface="Arial" panose="020B0604020202020204" pitchFamily="34" charset="0"/>
                <a:cs typeface="Arial" panose="020B0604020202020204" pitchFamily="34" charset="0"/>
              </a:rPr>
              <a:t>	Finally, build a Web Development Portfolio that shows off our strongest skills is our best tool when applying for web development jobs.</a:t>
            </a:r>
          </a:p>
          <a:p>
            <a:endParaRPr lang="en-US" dirty="0">
              <a:solidFill>
                <a:schemeClr val="bg1"/>
              </a:solidFill>
              <a:latin typeface="Arial" panose="020B0604020202020204" pitchFamily="34" charset="0"/>
              <a:cs typeface="Arial" panose="020B0604020202020204" pitchFamily="34" charset="0"/>
            </a:endParaRPr>
          </a:p>
          <a:p>
            <a:endParaRPr lang="fr-FR" dirty="0">
              <a:solidFill>
                <a:schemeClr val="bg1"/>
              </a:solidFill>
              <a:latin typeface="Arial" panose="020B0604020202020204" pitchFamily="34" charset="0"/>
              <a:cs typeface="Arial" panose="020B0604020202020204" pitchFamily="34" charset="0"/>
            </a:endParaRPr>
          </a:p>
          <a:p>
            <a:endParaRPr lang="fr-FR" dirty="0">
              <a:solidFill>
                <a:schemeClr val="bg1"/>
              </a:solidFill>
            </a:endParaRPr>
          </a:p>
        </p:txBody>
      </p:sp>
    </p:spTree>
    <p:extLst>
      <p:ext uri="{BB962C8B-B14F-4D97-AF65-F5344CB8AC3E}">
        <p14:creationId xmlns:p14="http://schemas.microsoft.com/office/powerpoint/2010/main" xmlns="" val="16356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5B7AC12-E30D-444E-8880-05A31CD67A91}"/>
              </a:ext>
            </a:extLst>
          </p:cNvPr>
          <p:cNvSpPr>
            <a:spLocks noGrp="1"/>
          </p:cNvSpPr>
          <p:nvPr>
            <p:ph type="ctrTitle"/>
          </p:nvPr>
        </p:nvSpPr>
        <p:spPr>
          <a:xfrm>
            <a:off x="598362" y="660149"/>
            <a:ext cx="10336695" cy="1074163"/>
          </a:xfrm>
        </p:spPr>
        <p:txBody>
          <a:bodyPr>
            <a:normAutofit/>
          </a:bodyPr>
          <a:lstStyle/>
          <a:p>
            <a:pPr algn="ctr"/>
            <a:r>
              <a:rPr lang="en-US" sz="4000" i="1" dirty="0"/>
              <a:t>What’s the Role of a web developer</a:t>
            </a:r>
            <a:r>
              <a:rPr lang="en-US" sz="4000" i="1" dirty="0">
                <a:latin typeface="Arial" panose="020B0604020202020204" pitchFamily="34" charset="0"/>
                <a:cs typeface="Arial" panose="020B0604020202020204" pitchFamily="34" charset="0"/>
              </a:rPr>
              <a:t>? (1)</a:t>
            </a:r>
            <a:endParaRPr lang="fr-FR" sz="4000" dirty="0">
              <a:latin typeface="Arial" panose="020B0604020202020204" pitchFamily="34" charset="0"/>
              <a:cs typeface="Arial" panose="020B0604020202020204" pitchFamily="34" charset="0"/>
            </a:endParaRPr>
          </a:p>
        </p:txBody>
      </p:sp>
      <p:sp>
        <p:nvSpPr>
          <p:cNvPr id="3" name="Espace réservé du numéro de diapositive 2">
            <a:extLst>
              <a:ext uri="{FF2B5EF4-FFF2-40B4-BE49-F238E27FC236}">
                <a16:creationId xmlns:a16="http://schemas.microsoft.com/office/drawing/2014/main" xmlns="" id="{91572174-BB79-4C1F-AD6B-35BB80EDC93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ZoneTexte 5">
            <a:extLst>
              <a:ext uri="{FF2B5EF4-FFF2-40B4-BE49-F238E27FC236}">
                <a16:creationId xmlns:a16="http://schemas.microsoft.com/office/drawing/2014/main" xmlns="" id="{76F8ACE5-FCC5-4CA3-9FF7-E29378BF6257}"/>
              </a:ext>
            </a:extLst>
          </p:cNvPr>
          <p:cNvSpPr txBox="1"/>
          <p:nvPr/>
        </p:nvSpPr>
        <p:spPr>
          <a:xfrm>
            <a:off x="927652" y="1734312"/>
            <a:ext cx="10336696" cy="5170646"/>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A Web Developer is responsible for the coding, design and layout of a website. As the role takes into consideration user experience and function, a certain level of both graphic design and computer programming is necessary. Once a website has been created, a Web Developer will generally assist with the maintenance and upkeep of the website.</a:t>
            </a:r>
            <a:endParaRPr lang="en-US" sz="2000" dirty="0">
              <a:solidFill>
                <a:schemeClr val="bg1"/>
              </a:solidFill>
              <a:latin typeface="Arial" panose="020B0604020202020204" pitchFamily="34" charset="0"/>
              <a:cs typeface="Arial" panose="020B0604020202020204" pitchFamily="34" charset="0"/>
            </a:endParaRPr>
          </a:p>
          <a:p>
            <a:r>
              <a:rPr lang="en-US" b="1" dirty="0">
                <a:solidFill>
                  <a:srgbClr val="92D050"/>
                </a:solidFill>
                <a:latin typeface="Arial" panose="020B0604020202020204" pitchFamily="34" charset="0"/>
                <a:cs typeface="Arial" panose="020B0604020202020204" pitchFamily="34" charset="0"/>
              </a:rPr>
              <a:t>In short, web developer create the visual representation of the World Wide Web</a:t>
            </a:r>
            <a:endParaRPr lang="en-US" sz="2000" b="1" dirty="0">
              <a:solidFill>
                <a:srgbClr val="92D050"/>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The web Developer role should cover :</a:t>
            </a: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Writing efficient code.</a:t>
            </a: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Creating websites/a website using standard HTML/CSS practices.</a:t>
            </a: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Working closely with web designers and programmers to produce the website.</a:t>
            </a: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Constant communication with other colleagues to develop and deploy their content  and ensuring there is a clear establishment of what can be created.</a:t>
            </a: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Researching different software programs, maintaining software documentation.</a:t>
            </a: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Implementing contingency plans in case the website goes down.</a:t>
            </a: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Maintaining and expanding/enhancing the website once built.</a:t>
            </a:r>
          </a:p>
          <a:p>
            <a:pPr marL="342900" indent="-342900">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Managing a team might also be part of the job role.</a:t>
            </a:r>
          </a:p>
          <a:p>
            <a:endParaRPr lang="fr-FR" sz="2000" dirty="0">
              <a:solidFill>
                <a:schemeClr val="bg1"/>
              </a:solidFill>
              <a:latin typeface="Arial" panose="020B0604020202020204" pitchFamily="34" charset="0"/>
              <a:cs typeface="Arial" panose="020B0604020202020204" pitchFamily="34" charset="0"/>
            </a:endParaRPr>
          </a:p>
          <a:p>
            <a:endParaRPr lang="fr-FR" dirty="0">
              <a:solidFill>
                <a:schemeClr val="bg1"/>
              </a:solidFill>
            </a:endParaRPr>
          </a:p>
        </p:txBody>
      </p:sp>
    </p:spTree>
    <p:extLst>
      <p:ext uri="{BB962C8B-B14F-4D97-AF65-F5344CB8AC3E}">
        <p14:creationId xmlns:p14="http://schemas.microsoft.com/office/powerpoint/2010/main" xmlns="" val="55252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1358</TotalTime>
  <Words>241</Words>
  <Application>Microsoft Office PowerPoint</Application>
  <PresentationFormat>Personnalisé</PresentationFormat>
  <Paragraphs>27</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Débit</vt:lpstr>
      <vt:lpstr>How does the Web Work?</vt:lpstr>
      <vt:lpstr>What do you need to be a web developer?</vt:lpstr>
      <vt:lpstr>What’s the Role of a web developer?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dc:title>
  <dc:creator>oussama</dc:creator>
  <cp:lastModifiedBy>USER</cp:lastModifiedBy>
  <cp:revision>7</cp:revision>
  <dcterms:created xsi:type="dcterms:W3CDTF">2021-10-25T14:55:57Z</dcterms:created>
  <dcterms:modified xsi:type="dcterms:W3CDTF">2021-10-26T13:35:47Z</dcterms:modified>
</cp:coreProperties>
</file>