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lqUkvxbAqu9dJlZwvVsmy/0ly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67" autoAdjust="0"/>
  </p:normalViewPr>
  <p:slideViewPr>
    <p:cSldViewPr snapToGrid="0">
      <p:cViewPr varScale="1">
        <p:scale>
          <a:sx n="63" d="100"/>
          <a:sy n="63" d="100"/>
        </p:scale>
        <p:origin x="1426"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6c74e16f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6c74e16f7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r" rtl="1">
              <a:spcBef>
                <a:spcPts val="0"/>
              </a:spcBef>
              <a:spcAft>
                <a:spcPts val="0"/>
              </a:spcAft>
              <a:buNone/>
            </a:pPr>
            <a:r>
              <a:rPr lang="iw-IL" dirty="0">
                <a:solidFill>
                  <a:schemeClr val="dk1"/>
                </a:solidFill>
                <a:latin typeface="Calibri"/>
                <a:ea typeface="Calibri"/>
                <a:cs typeface="Calibri"/>
                <a:sym typeface="Calibri"/>
              </a:rPr>
              <a:t>הפתרון שלנו לבעיות האלה נפתרו על ידי למידה של פונקציות  JQUERY שנותנות אפשרות ליצור פונקציות המשפיעות ויזואלית על האתר בזמן אמת. </a:t>
            </a:r>
            <a:endParaRPr lang="he-IL" dirty="0">
              <a:solidFill>
                <a:schemeClr val="dk1"/>
              </a:solidFill>
              <a:latin typeface="Calibri"/>
              <a:ea typeface="Calibri"/>
              <a:cs typeface="Calibri"/>
              <a:sym typeface="Calibri"/>
            </a:endParaRPr>
          </a:p>
          <a:p>
            <a:pPr marL="0" marR="0" lvl="0" indent="0" algn="r" defTabSz="914400" rtl="1" eaLnBrk="1" fontAlgn="auto" latinLnBrk="0" hangingPunct="1">
              <a:lnSpc>
                <a:spcPct val="100000"/>
              </a:lnSpc>
              <a:spcBef>
                <a:spcPts val="0"/>
              </a:spcBef>
              <a:spcAft>
                <a:spcPts val="0"/>
              </a:spcAft>
              <a:buClr>
                <a:srgbClr val="000000"/>
              </a:buClr>
              <a:buSzPts val="1400"/>
              <a:buFont typeface="Arial"/>
              <a:buNone/>
              <a:tabLst/>
              <a:defRPr/>
            </a:pPr>
            <a:r>
              <a:rPr lang="he-IL" dirty="0">
                <a:solidFill>
                  <a:schemeClr val="dk1"/>
                </a:solidFill>
                <a:latin typeface="Calibri"/>
                <a:ea typeface="Calibri"/>
                <a:cs typeface="Calibri"/>
                <a:sym typeface="Calibri"/>
              </a:rPr>
              <a:t>ניסינו להבין איזה קהל יעד ירצה להשתמש באתר ולכן חקרנו את הפרסונה יותר לעומק ,שאלנו את עצמנו בתור לקוחות איך היינו רוצים שהאתר יעבוד ומהן הפעולות העיקריות שאותן נעשה לנו בתור לקוחות.</a:t>
            </a:r>
          </a:p>
          <a:p>
            <a:pPr marL="0" lvl="0" indent="0" algn="r" rtl="1">
              <a:spcBef>
                <a:spcPts val="0"/>
              </a:spcBef>
              <a:spcAft>
                <a:spcPts val="0"/>
              </a:spcAft>
              <a:buNone/>
            </a:pPr>
            <a:endParaRPr lang="he-IL" dirty="0">
              <a:solidFill>
                <a:schemeClr val="dk1"/>
              </a:solidFill>
              <a:latin typeface="Calibri"/>
              <a:ea typeface="Calibri"/>
              <a:cs typeface="Calibri"/>
              <a:sym typeface="Calibri"/>
            </a:endParaRPr>
          </a:p>
          <a:p>
            <a:pPr marL="0" lvl="0" indent="0" algn="r" rtl="1">
              <a:spcBef>
                <a:spcPts val="0"/>
              </a:spcBef>
              <a:spcAft>
                <a:spcPts val="0"/>
              </a:spcAft>
              <a:buNone/>
            </a:pPr>
            <a:endParaRPr dirty="0"/>
          </a:p>
        </p:txBody>
      </p:sp>
      <p:sp>
        <p:nvSpPr>
          <p:cNvPr id="208" name="Google Shape;208;gb6c74e16f7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iw-IL"/>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6c74e16f7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6c74e16f7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r" rtl="1">
              <a:spcBef>
                <a:spcPts val="0"/>
              </a:spcBef>
              <a:spcAft>
                <a:spcPts val="0"/>
              </a:spcAft>
              <a:buNone/>
            </a:pPr>
            <a:r>
              <a:rPr lang="he-IL" dirty="0"/>
              <a:t>מבחינת מאפייני פרטיות כדי להקל על אופן האבטחה באתר החלטנו שלא יתבצע רישום לאתר כך בעצם כל אדם שרוצה להיכנס ולבצע הזמנה יכול פשוט להיכנס לאתר ישירות מבלי לפתוח חשבון או לבצע התחברות כך בעצם אנחנו גם לא שומרים פרטים אישיים של הלקוחות.</a:t>
            </a:r>
          </a:p>
          <a:p>
            <a:pPr marL="0" lvl="0" indent="0" algn="r" rtl="1">
              <a:spcBef>
                <a:spcPts val="0"/>
              </a:spcBef>
              <a:spcAft>
                <a:spcPts val="0"/>
              </a:spcAft>
              <a:buNone/>
            </a:pPr>
            <a:r>
              <a:rPr lang="he-IL" dirty="0"/>
              <a:t>אז בעצם סליקת האשראי היא הדבר היחיד שהוא רגיש מבחינת פרטיות גם פה האתר אינו שומר את פרטי האשראי של המשתמשים מטעמי בטיחות.</a:t>
            </a:r>
            <a:endParaRPr dirty="0"/>
          </a:p>
        </p:txBody>
      </p:sp>
      <p:sp>
        <p:nvSpPr>
          <p:cNvPr id="215" name="Google Shape;215;gb6c74e16f7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iw-I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6c74e16f7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6c74e16f7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r" rtl="1">
              <a:spcBef>
                <a:spcPts val="1000"/>
              </a:spcBef>
              <a:spcAft>
                <a:spcPts val="0"/>
              </a:spcAft>
              <a:buNone/>
            </a:pPr>
            <a:r>
              <a:rPr lang="he-IL" dirty="0"/>
              <a:t>בכל הנושא של חלופות ענן ניסינו כמה אפשרויות:</a:t>
            </a:r>
          </a:p>
          <a:p>
            <a:pPr marL="0" lvl="0" indent="0" algn="r" rtl="1">
              <a:spcBef>
                <a:spcPts val="1000"/>
              </a:spcBef>
              <a:spcAft>
                <a:spcPts val="0"/>
              </a:spcAft>
              <a:buNone/>
            </a:pPr>
            <a:r>
              <a:rPr lang="he-IL" dirty="0"/>
              <a:t> </a:t>
            </a:r>
            <a:r>
              <a:rPr lang="en-US" dirty="0"/>
              <a:t>AZURE</a:t>
            </a:r>
            <a:r>
              <a:rPr lang="he-IL" dirty="0"/>
              <a:t> הייתה הבחירה הראשונה שלנו. הפריסה לענן הייתה יותר מסורבלת ופחות נוחה מה גם שלחלקינו נגמר המנוי ובשלב מסוים הוא דרש תשלום ולכן בסופו של דבר היינו צריכים לבחון אופציה אחרת.</a:t>
            </a:r>
          </a:p>
          <a:p>
            <a:pPr marL="0" lvl="0" indent="0" algn="r" rtl="1">
              <a:spcBef>
                <a:spcPts val="1000"/>
              </a:spcBef>
              <a:spcAft>
                <a:spcPts val="0"/>
              </a:spcAft>
              <a:buNone/>
            </a:pPr>
            <a:r>
              <a:rPr lang="he-IL" dirty="0"/>
              <a:t>ולכן בחרנו בענן של </a:t>
            </a:r>
            <a:r>
              <a:rPr lang="he-IL" dirty="0" err="1"/>
              <a:t>הירוקו</a:t>
            </a:r>
            <a:r>
              <a:rPr lang="he-IL" dirty="0"/>
              <a:t> שהוא חינמי ללא הגבלה של זמן. הממשק שלו די נוח ופשוט הוא מסביר באופן ברור מה צריך לעשות בכלב שלב כדי להעלות את האתר ואיך גם לעדכן אותו במידת הצורך ולכן זאת הייתה הבחירה הטובה ביותר לנו.</a:t>
            </a:r>
            <a:endParaRPr dirty="0"/>
          </a:p>
        </p:txBody>
      </p:sp>
      <p:sp>
        <p:nvSpPr>
          <p:cNvPr id="222" name="Google Shape;222;gb6c74e16f7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iw-IL"/>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עכשיו אנחנו נבצע סקירה קצרה על האתר ונראה לכם איך הוא </a:t>
            </a:r>
            <a:r>
              <a:rPr lang="he-IL"/>
              <a:t>בנוי ומה </a:t>
            </a:r>
            <a:r>
              <a:rPr lang="he-IL" dirty="0"/>
              <a:t>הם האפשרויות </a:t>
            </a:r>
            <a:r>
              <a:rPr lang="he-IL"/>
              <a:t>שהוא מציע.</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iw-IL" sz="1200" b="0" i="0" u="none" strike="noStrike" cap="none" smtClean="0">
                <a:solidFill>
                  <a:schemeClr val="dk1"/>
                </a:solidFill>
                <a:latin typeface="Calibri"/>
                <a:ea typeface="Calibri"/>
                <a:cs typeface="Calibri"/>
                <a:sym typeface="Calibri"/>
              </a:rPr>
              <a:t>13</a:t>
            </a:fld>
            <a:endParaRPr lang="iw-I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392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iw-IL"/>
              <a:t>חשוב להדגיש כי אנחנו לא מתחרים בשוק המזון אלא רק בתחום המכירות אונליין מהסיבה שאין לנו סניף פיזי</a:t>
            </a: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6c74e16f7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6c74e16f7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b6c74e16f7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iw-IL"/>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6c74e16f7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6c74e16f7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b6c74e16f7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iw-IL"/>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6c74e16f7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6c74e16f7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b6c74e16f7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iw-IL"/>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9" name="Google Shape;29;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8"/>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18"/>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
        <p:nvSpPr>
          <p:cNvPr id="107" name="Google Shape;107;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iw-IL" sz="8000">
                <a:solidFill>
                  <a:srgbClr val="F06C46"/>
                </a:solidFill>
                <a:latin typeface="Arial"/>
                <a:ea typeface="Arial"/>
                <a:cs typeface="Arial"/>
                <a:sym typeface="Arial"/>
              </a:rPr>
              <a:t>“</a:t>
            </a:r>
            <a:endParaRPr/>
          </a:p>
        </p:txBody>
      </p:sp>
      <p:sp>
        <p:nvSpPr>
          <p:cNvPr id="108" name="Google Shape;108;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iw-IL" sz="8000">
                <a:solidFill>
                  <a:srgbClr val="F06C46"/>
                </a:solidFill>
                <a:latin typeface="Arial"/>
                <a:ea typeface="Arial"/>
                <a:cs typeface="Arial"/>
                <a:sym typeface="Arial"/>
              </a:rPr>
              <a:t>”</a:t>
            </a:r>
            <a:endParaRPr sz="1800">
              <a:solidFill>
                <a:srgbClr val="F06C46"/>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9"/>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0"/>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20"/>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
        <p:nvSpPr>
          <p:cNvPr id="122" name="Google Shape;122;p20"/>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iw-IL" sz="8000">
                <a:solidFill>
                  <a:srgbClr val="F06C46"/>
                </a:solidFill>
                <a:latin typeface="Arial"/>
                <a:ea typeface="Arial"/>
                <a:cs typeface="Arial"/>
                <a:sym typeface="Arial"/>
              </a:rPr>
              <a:t>“</a:t>
            </a:r>
            <a:endParaRPr/>
          </a:p>
        </p:txBody>
      </p:sp>
      <p:sp>
        <p:nvSpPr>
          <p:cNvPr id="123" name="Google Shape;123;p20"/>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iw-IL" sz="8000">
                <a:solidFill>
                  <a:srgbClr val="F06C46"/>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2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2"/>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3"/>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2"/>
        <p:cNvGrpSpPr/>
        <p:nvPr/>
      </p:nvGrpSpPr>
      <p:grpSpPr>
        <a:xfrm>
          <a:off x="0" y="0"/>
          <a:ext cx="0" cy="0"/>
          <a:chOff x="0" y="0"/>
          <a:chExt cx="0" cy="0"/>
        </a:xfrm>
      </p:grpSpPr>
      <p:grpSp>
        <p:nvGrpSpPr>
          <p:cNvPr id="33" name="Google Shape;33;p9"/>
          <p:cNvGrpSpPr/>
          <p:nvPr/>
        </p:nvGrpSpPr>
        <p:grpSpPr>
          <a:xfrm>
            <a:off x="0" y="-8467"/>
            <a:ext cx="12192000" cy="6866467"/>
            <a:chOff x="0" y="-8467"/>
            <a:chExt cx="12192000" cy="6866467"/>
          </a:xfrm>
        </p:grpSpPr>
        <p:cxnSp>
          <p:nvCxnSpPr>
            <p:cNvPr id="34" name="Google Shape;34;p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5" name="Google Shape;35;p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6" name="Google Shape;36;p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7" name="Google Shape;37;p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8" name="Google Shape;38;p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9F4210">
                <a:alpha val="69803"/>
              </a:srgbClr>
            </a:solidFill>
            <a:ln>
              <a:noFill/>
            </a:ln>
          </p:spPr>
        </p:sp>
        <p:sp>
          <p:nvSpPr>
            <p:cNvPr id="40" name="Google Shape;40;p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F06C46">
                <a:alpha val="69803"/>
              </a:srgbClr>
            </a:solidFill>
            <a:ln>
              <a:noFill/>
            </a:ln>
          </p:spPr>
        </p:sp>
        <p:sp>
          <p:nvSpPr>
            <p:cNvPr id="41" name="Google Shape;41;p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2" name="Google Shape;42;p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6" name="Google Shape;46;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11"/>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12"/>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12"/>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12"/>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15"/>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6"/>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0" name="Google Shape;90;p16"/>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7"/>
          <p:cNvGrpSpPr/>
          <p:nvPr/>
        </p:nvGrpSpPr>
        <p:grpSpPr>
          <a:xfrm>
            <a:off x="0" y="-8467"/>
            <a:ext cx="12192000" cy="6866467"/>
            <a:chOff x="0" y="-8467"/>
            <a:chExt cx="12192000" cy="6866467"/>
          </a:xfrm>
        </p:grpSpPr>
        <p:cxnSp>
          <p:nvCxnSpPr>
            <p:cNvPr id="11" name="Google Shape;11;p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9F4210">
                <a:alpha val="69803"/>
              </a:srgbClr>
            </a:solidFill>
            <a:ln>
              <a:noFill/>
            </a:ln>
          </p:spPr>
        </p:sp>
        <p:sp>
          <p:nvSpPr>
            <p:cNvPr id="17" name="Google Shape;17;p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F06C46">
                <a:alpha val="69803"/>
              </a:srgbClr>
            </a:solidFill>
            <a:ln>
              <a:noFill/>
            </a:ln>
          </p:spPr>
        </p:sp>
        <p:sp>
          <p:nvSpPr>
            <p:cNvPr id="18" name="Google Shape;18;p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7"/>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w-I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hyperlink" Target="https://my-market203.herokuapp.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pic>
        <p:nvPicPr>
          <p:cNvPr id="147" name="Google Shape;147;p1" descr="Logo, company name&#10;&#10;Description automatically generated"/>
          <p:cNvPicPr preferRelativeResize="0"/>
          <p:nvPr/>
        </p:nvPicPr>
        <p:blipFill rotWithShape="1">
          <a:blip r:embed="rId3">
            <a:alphaModFix/>
          </a:blip>
          <a:srcRect l="6584" r="9325"/>
          <a:stretch/>
        </p:blipFill>
        <p:spPr>
          <a:xfrm>
            <a:off x="707011" y="0"/>
            <a:ext cx="5181600" cy="2884602"/>
          </a:xfrm>
          <a:prstGeom prst="rect">
            <a:avLst/>
          </a:prstGeom>
          <a:noFill/>
          <a:ln>
            <a:noFill/>
          </a:ln>
        </p:spPr>
      </p:pic>
      <p:sp>
        <p:nvSpPr>
          <p:cNvPr id="148" name="Google Shape;148;p1"/>
          <p:cNvSpPr txBox="1"/>
          <p:nvPr/>
        </p:nvSpPr>
        <p:spPr>
          <a:xfrm>
            <a:off x="2997725" y="3883845"/>
            <a:ext cx="3546944" cy="1743958"/>
          </a:xfrm>
          <a:prstGeom prst="rect">
            <a:avLst/>
          </a:prstGeom>
          <a:noFill/>
          <a:ln>
            <a:noFill/>
          </a:ln>
        </p:spPr>
        <p:txBody>
          <a:bodyPr spcFirstLastPara="1" wrap="square" lIns="91425" tIns="45700" rIns="91425" bIns="45700" anchor="t" anchorCtr="0">
            <a:normAutofit/>
          </a:bodyPr>
          <a:lstStyle/>
          <a:p>
            <a:pPr marL="285750" marR="0" lvl="0" indent="-285750" algn="r" rtl="1">
              <a:spcBef>
                <a:spcPts val="0"/>
              </a:spcBef>
              <a:spcAft>
                <a:spcPts val="0"/>
              </a:spcAft>
              <a:buClr>
                <a:schemeClr val="accent1"/>
              </a:buClr>
              <a:buSzPts val="1200"/>
              <a:buFont typeface="Noto Sans Symbols"/>
              <a:buChar char="❖"/>
            </a:pPr>
            <a:r>
              <a:rPr lang="iw-IL" sz="1500" b="0" i="0" u="none" strike="noStrike" cap="none" dirty="0">
                <a:solidFill>
                  <a:srgbClr val="3F3F3F"/>
                </a:solidFill>
                <a:latin typeface="Trebuchet MS"/>
                <a:ea typeface="Trebuchet MS"/>
                <a:cs typeface="Trebuchet MS"/>
                <a:sym typeface="Trebuchet MS"/>
              </a:rPr>
              <a:t>ליאור בן חמו 	 308434737</a:t>
            </a:r>
            <a:endParaRPr dirty="0"/>
          </a:p>
          <a:p>
            <a:pPr marL="285750" marR="0" lvl="0" indent="-285750" algn="r" rtl="1">
              <a:spcBef>
                <a:spcPts val="1000"/>
              </a:spcBef>
              <a:spcAft>
                <a:spcPts val="0"/>
              </a:spcAft>
              <a:buClr>
                <a:schemeClr val="accent1"/>
              </a:buClr>
              <a:buSzPts val="1200"/>
              <a:buFont typeface="Noto Sans Symbols"/>
              <a:buChar char="❖"/>
            </a:pPr>
            <a:r>
              <a:rPr lang="iw-IL" sz="1500" b="0" i="0" u="none" strike="noStrike" cap="none" dirty="0">
                <a:solidFill>
                  <a:srgbClr val="3F3F3F"/>
                </a:solidFill>
                <a:latin typeface="Trebuchet MS"/>
                <a:ea typeface="Trebuchet MS"/>
                <a:cs typeface="Trebuchet MS"/>
                <a:sym typeface="Trebuchet MS"/>
              </a:rPr>
              <a:t>אור לוי		 305284457</a:t>
            </a:r>
            <a:endParaRPr dirty="0"/>
          </a:p>
          <a:p>
            <a:pPr marL="285750" marR="0" lvl="0" indent="-285750" algn="r" rtl="1">
              <a:spcBef>
                <a:spcPts val="1000"/>
              </a:spcBef>
              <a:spcAft>
                <a:spcPts val="0"/>
              </a:spcAft>
              <a:buClr>
                <a:schemeClr val="accent1"/>
              </a:buClr>
              <a:buSzPts val="1200"/>
              <a:buFont typeface="Noto Sans Symbols"/>
              <a:buChar char="❖"/>
            </a:pPr>
            <a:r>
              <a:rPr lang="iw-IL" sz="1500" b="0" i="0" u="none" strike="noStrike" cap="none" dirty="0">
                <a:solidFill>
                  <a:srgbClr val="3F3F3F"/>
                </a:solidFill>
                <a:latin typeface="Trebuchet MS"/>
                <a:ea typeface="Trebuchet MS"/>
                <a:cs typeface="Trebuchet MS"/>
                <a:sym typeface="Trebuchet MS"/>
              </a:rPr>
              <a:t>חליל דעיבס 	 315688960</a:t>
            </a:r>
            <a:endParaRPr dirty="0"/>
          </a:p>
          <a:p>
            <a:pPr marL="285750" marR="0" lvl="0" indent="-285750" algn="r" rtl="1">
              <a:spcBef>
                <a:spcPts val="1000"/>
              </a:spcBef>
              <a:spcAft>
                <a:spcPts val="0"/>
              </a:spcAft>
              <a:buClr>
                <a:schemeClr val="accent1"/>
              </a:buClr>
              <a:buSzPts val="1200"/>
              <a:buFont typeface="Noto Sans Symbols"/>
              <a:buChar char="❖"/>
            </a:pPr>
            <a:r>
              <a:rPr lang="iw-IL" sz="1500" b="0" i="0" u="none" strike="noStrike" cap="none" dirty="0">
                <a:solidFill>
                  <a:srgbClr val="3F3F3F"/>
                </a:solidFill>
                <a:latin typeface="Trebuchet MS"/>
                <a:ea typeface="Trebuchet MS"/>
                <a:cs typeface="Trebuchet MS"/>
                <a:sym typeface="Trebuchet MS"/>
              </a:rPr>
              <a:t>שגב מנין  	 039197587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b6c74e16f7_0_8"/>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algn="ctr"/>
            <a:r>
              <a:rPr lang="iw-IL" u="sng" dirty="0">
                <a:effectLst>
                  <a:outerShdw blurRad="38100" dist="38100" dir="2700000" algn="tl">
                    <a:srgbClr val="000000">
                      <a:alpha val="43137"/>
                    </a:srgbClr>
                  </a:outerShdw>
                </a:effectLst>
              </a:rPr>
              <a:t>אתגרים שעלו במהלך העבודה</a:t>
            </a:r>
            <a:endParaRPr u="sng" dirty="0">
              <a:effectLst>
                <a:outerShdw blurRad="38100" dist="38100" dir="2700000" algn="tl">
                  <a:srgbClr val="000000">
                    <a:alpha val="43137"/>
                  </a:srgbClr>
                </a:outerShdw>
              </a:effectLst>
            </a:endParaRPr>
          </a:p>
        </p:txBody>
      </p:sp>
      <p:sp>
        <p:nvSpPr>
          <p:cNvPr id="211" name="Google Shape;211;gb6c74e16f7_0_8"/>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rmAutofit/>
          </a:bodyPr>
          <a:lstStyle/>
          <a:p>
            <a:pPr marL="457200" marR="457200" lvl="0" indent="-320040" algn="r" rtl="1">
              <a:lnSpc>
                <a:spcPct val="115000"/>
              </a:lnSpc>
              <a:spcBef>
                <a:spcPts val="0"/>
              </a:spcBef>
              <a:spcAft>
                <a:spcPts val="0"/>
              </a:spcAft>
              <a:buClr>
                <a:schemeClr val="dk1"/>
              </a:buClr>
              <a:buSzPts val="1440"/>
              <a:buFont typeface="Calibri"/>
              <a:buChar char="●"/>
            </a:pPr>
            <a:r>
              <a:rPr lang="iw-IL" dirty="0">
                <a:solidFill>
                  <a:schemeClr val="dk1"/>
                </a:solidFill>
                <a:latin typeface="Calibri"/>
                <a:ea typeface="Calibri"/>
                <a:cs typeface="Calibri"/>
                <a:sym typeface="Calibri"/>
              </a:rPr>
              <a:t>קושי בשמירת הנתונים והצגתם בצורה מעודכנת באתר</a:t>
            </a:r>
            <a:endParaRPr dirty="0">
              <a:solidFill>
                <a:schemeClr val="dk1"/>
              </a:solidFill>
              <a:latin typeface="Calibri"/>
              <a:ea typeface="Calibri"/>
              <a:cs typeface="Calibri"/>
              <a:sym typeface="Calibri"/>
            </a:endParaRPr>
          </a:p>
          <a:p>
            <a:pPr marL="457200" marR="457200" lvl="0" indent="-320040" algn="r" rtl="1">
              <a:lnSpc>
                <a:spcPct val="115000"/>
              </a:lnSpc>
              <a:spcBef>
                <a:spcPts val="0"/>
              </a:spcBef>
              <a:spcAft>
                <a:spcPts val="0"/>
              </a:spcAft>
              <a:buClr>
                <a:schemeClr val="dk1"/>
              </a:buClr>
              <a:buSzPts val="1440"/>
              <a:buFont typeface="Calibri"/>
              <a:buChar char="●"/>
            </a:pPr>
            <a:r>
              <a:rPr lang="iw-IL" dirty="0">
                <a:solidFill>
                  <a:schemeClr val="dk1"/>
                </a:solidFill>
                <a:latin typeface="Calibri"/>
                <a:ea typeface="Calibri"/>
                <a:cs typeface="Calibri"/>
                <a:sym typeface="Calibri"/>
              </a:rPr>
              <a:t>שינוי התצוגה בזמן אמת בהתאם לעדכון העגלה.</a:t>
            </a:r>
            <a:endParaRPr lang="he-IL" dirty="0">
              <a:solidFill>
                <a:schemeClr val="dk1"/>
              </a:solidFill>
              <a:latin typeface="Calibri"/>
              <a:ea typeface="Calibri"/>
              <a:cs typeface="Calibri"/>
              <a:sym typeface="Calibri"/>
            </a:endParaRPr>
          </a:p>
          <a:p>
            <a:pPr marL="457200" marR="457200" lvl="0" indent="-320040" algn="r" rtl="1">
              <a:lnSpc>
                <a:spcPct val="115000"/>
              </a:lnSpc>
              <a:spcBef>
                <a:spcPts val="0"/>
              </a:spcBef>
              <a:spcAft>
                <a:spcPts val="0"/>
              </a:spcAft>
              <a:buClr>
                <a:schemeClr val="dk1"/>
              </a:buClr>
              <a:buSzPts val="1440"/>
              <a:buFont typeface="Calibri"/>
              <a:buChar char="●"/>
            </a:pPr>
            <a:r>
              <a:rPr lang="he-IL" dirty="0">
                <a:solidFill>
                  <a:schemeClr val="dk1"/>
                </a:solidFill>
                <a:latin typeface="Calibri"/>
                <a:ea typeface="Calibri"/>
                <a:cs typeface="Calibri"/>
                <a:sym typeface="Calibri"/>
              </a:rPr>
              <a:t>קושי בהעלאת אתר לענן (</a:t>
            </a:r>
            <a:r>
              <a:rPr lang="en-US" dirty="0">
                <a:solidFill>
                  <a:schemeClr val="dk1"/>
                </a:solidFill>
                <a:latin typeface="Calibri"/>
                <a:ea typeface="Calibri"/>
                <a:cs typeface="Calibri"/>
                <a:sym typeface="Calibri"/>
              </a:rPr>
              <a:t>AZURE</a:t>
            </a:r>
            <a:r>
              <a:rPr lang="he-IL" dirty="0">
                <a:solidFill>
                  <a:schemeClr val="dk1"/>
                </a:solidFill>
                <a:latin typeface="Calibri"/>
                <a:ea typeface="Calibri"/>
                <a:cs typeface="Calibri"/>
                <a:sym typeface="Calibri"/>
              </a:rPr>
              <a:t>)</a:t>
            </a:r>
          </a:p>
          <a:p>
            <a:pPr marL="457200" marR="457200" lvl="0" indent="-320040" algn="r" rtl="1">
              <a:lnSpc>
                <a:spcPct val="115000"/>
              </a:lnSpc>
              <a:spcBef>
                <a:spcPts val="0"/>
              </a:spcBef>
              <a:spcAft>
                <a:spcPts val="0"/>
              </a:spcAft>
              <a:buClr>
                <a:schemeClr val="dk1"/>
              </a:buClr>
              <a:buSzPts val="1440"/>
              <a:buFont typeface="Calibri"/>
              <a:buChar char="●"/>
            </a:pPr>
            <a:r>
              <a:rPr lang="he-IL" dirty="0">
                <a:solidFill>
                  <a:schemeClr val="dk1"/>
                </a:solidFill>
                <a:latin typeface="Calibri"/>
                <a:ea typeface="Calibri"/>
                <a:cs typeface="Calibri"/>
                <a:sym typeface="Calibri"/>
              </a:rPr>
              <a:t>לוחות זמנים</a:t>
            </a:r>
            <a:endParaRPr dirty="0">
              <a:solidFill>
                <a:schemeClr val="dk1"/>
              </a:solidFill>
              <a:latin typeface="Calibri"/>
              <a:ea typeface="Calibri"/>
              <a:cs typeface="Calibri"/>
              <a:sym typeface="Calibri"/>
            </a:endParaRPr>
          </a:p>
          <a:p>
            <a:pPr marL="0" marR="457200" lvl="0" indent="0" algn="r" rtl="1">
              <a:lnSpc>
                <a:spcPct val="115000"/>
              </a:lnSpc>
              <a:spcBef>
                <a:spcPts val="1000"/>
              </a:spcBef>
              <a:spcAft>
                <a:spcPts val="0"/>
              </a:spcAft>
              <a:buNone/>
            </a:pPr>
            <a:r>
              <a:rPr lang="iw-IL" dirty="0">
                <a:solidFill>
                  <a:schemeClr val="dk1"/>
                </a:solidFill>
                <a:latin typeface="Calibri"/>
                <a:ea typeface="Calibri"/>
                <a:cs typeface="Calibri"/>
                <a:sym typeface="Calibri"/>
              </a:rPr>
              <a:t>כמו כן האם התפעול מקשה על פעולות מסוימות או שניתן להקל אותם כדי להוריד קושי טכנולוגי שיכול להיות למשתמשים שונים.</a:t>
            </a:r>
            <a:endParaRPr dirty="0">
              <a:solidFill>
                <a:schemeClr val="dk1"/>
              </a:solidFill>
              <a:latin typeface="Calibri"/>
              <a:ea typeface="Calibri"/>
              <a:cs typeface="Calibri"/>
              <a:sym typeface="Calibri"/>
            </a:endParaRPr>
          </a:p>
          <a:p>
            <a:pPr marL="0" lvl="0" indent="0" algn="l" rtl="0">
              <a:spcBef>
                <a:spcPts val="100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b6c74e16f7_1_13"/>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algn="ctr"/>
            <a:r>
              <a:rPr lang="iw-IL" u="sng" dirty="0">
                <a:effectLst>
                  <a:outerShdw blurRad="38100" dist="38100" dir="2700000" algn="tl">
                    <a:srgbClr val="000000">
                      <a:alpha val="43137"/>
                    </a:srgbClr>
                  </a:outerShdw>
                </a:effectLst>
              </a:rPr>
              <a:t>מאפייני פרטיות</a:t>
            </a:r>
            <a:endParaRPr u="sng" dirty="0">
              <a:effectLst>
                <a:outerShdw blurRad="38100" dist="38100" dir="2700000" algn="tl">
                  <a:srgbClr val="000000">
                    <a:alpha val="43137"/>
                  </a:srgbClr>
                </a:outerShdw>
              </a:effectLst>
            </a:endParaRPr>
          </a:p>
        </p:txBody>
      </p:sp>
      <p:sp>
        <p:nvSpPr>
          <p:cNvPr id="218" name="Google Shape;218;gb6c74e16f7_1_13"/>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rmAutofit/>
          </a:bodyPr>
          <a:lstStyle/>
          <a:p>
            <a:pPr lvl="0" algn="r" rtl="1">
              <a:spcBef>
                <a:spcPts val="1000"/>
              </a:spcBef>
              <a:spcAft>
                <a:spcPts val="0"/>
              </a:spcAft>
              <a:buClr>
                <a:schemeClr val="dk1"/>
              </a:buClr>
              <a:buSzPts val="1440"/>
              <a:buFont typeface="Wingdings" panose="05000000000000000000" pitchFamily="2" charset="2"/>
              <a:buChar char="q"/>
            </a:pPr>
            <a:r>
              <a:rPr lang="iw-IL" dirty="0">
                <a:solidFill>
                  <a:schemeClr val="dk1"/>
                </a:solidFill>
                <a:latin typeface="Calibri"/>
                <a:ea typeface="Calibri"/>
                <a:cs typeface="Calibri"/>
                <a:sym typeface="Calibri"/>
              </a:rPr>
              <a:t>רישום לאתר</a:t>
            </a:r>
            <a:endParaRPr dirty="0">
              <a:solidFill>
                <a:schemeClr val="dk1"/>
              </a:solidFill>
              <a:latin typeface="Calibri"/>
              <a:ea typeface="Calibri"/>
              <a:cs typeface="Calibri"/>
              <a:sym typeface="Calibri"/>
            </a:endParaRPr>
          </a:p>
          <a:p>
            <a:pPr marL="0" lvl="0" indent="0" algn="r" rtl="1">
              <a:spcBef>
                <a:spcPts val="1000"/>
              </a:spcBef>
              <a:spcAft>
                <a:spcPts val="0"/>
              </a:spcAft>
              <a:buNone/>
            </a:pPr>
            <a:r>
              <a:rPr lang="iw-IL" dirty="0">
                <a:solidFill>
                  <a:schemeClr val="dk1"/>
                </a:solidFill>
                <a:latin typeface="Calibri"/>
                <a:ea typeface="Calibri"/>
                <a:cs typeface="Calibri"/>
                <a:sym typeface="Calibri"/>
              </a:rPr>
              <a:t>אין צורך לבצע רישום מכיוון ואנו לא רוצים להקשות על משתמשים בשימוש ורוצים לאפשר לכל אחד לבצע הזמנה מהירה ופשוטה גם אם זאת הפעם הראשונה שלו באתר.</a:t>
            </a:r>
            <a:endParaRPr dirty="0">
              <a:solidFill>
                <a:schemeClr val="dk1"/>
              </a:solidFill>
              <a:latin typeface="Calibri"/>
              <a:ea typeface="Calibri"/>
              <a:cs typeface="Calibri"/>
              <a:sym typeface="Calibri"/>
            </a:endParaRPr>
          </a:p>
          <a:p>
            <a:pPr lvl="0" algn="r" rtl="1">
              <a:spcBef>
                <a:spcPts val="1000"/>
              </a:spcBef>
              <a:spcAft>
                <a:spcPts val="0"/>
              </a:spcAft>
              <a:buClr>
                <a:schemeClr val="dk1"/>
              </a:buClr>
              <a:buSzPts val="1440"/>
              <a:buFont typeface="Wingdings" panose="05000000000000000000" pitchFamily="2" charset="2"/>
              <a:buChar char="q"/>
            </a:pPr>
            <a:r>
              <a:rPr lang="iw-IL" dirty="0">
                <a:solidFill>
                  <a:schemeClr val="dk1"/>
                </a:solidFill>
                <a:latin typeface="Calibri"/>
                <a:ea typeface="Calibri"/>
                <a:cs typeface="Calibri"/>
                <a:sym typeface="Calibri"/>
              </a:rPr>
              <a:t>סליקת אשראי</a:t>
            </a:r>
            <a:endParaRPr dirty="0">
              <a:solidFill>
                <a:schemeClr val="dk1"/>
              </a:solidFill>
              <a:latin typeface="Calibri"/>
              <a:ea typeface="Calibri"/>
              <a:cs typeface="Calibri"/>
              <a:sym typeface="Calibri"/>
            </a:endParaRPr>
          </a:p>
          <a:p>
            <a:pPr marL="0" lvl="0" indent="0" algn="r" rtl="1">
              <a:spcBef>
                <a:spcPts val="1000"/>
              </a:spcBef>
              <a:spcAft>
                <a:spcPts val="0"/>
              </a:spcAft>
              <a:buNone/>
            </a:pPr>
            <a:r>
              <a:rPr lang="iw-IL" dirty="0">
                <a:solidFill>
                  <a:schemeClr val="dk1"/>
                </a:solidFill>
                <a:latin typeface="Calibri"/>
                <a:ea typeface="Calibri"/>
                <a:cs typeface="Calibri"/>
                <a:sym typeface="Calibri"/>
              </a:rPr>
              <a:t>מתבצעת על ידי  צד שלישי כדי למנוע גישה למידע רגיש של המשתמש. ולכן אנחנו לא שומרים את הפרטים האישיים של כרטיסי האשראי כך שלאף אדם במערכת אין גישה לכרטיסי האשראי של הלקוחות. בצורה זאת אנו פותרים את בעיית האבטחה באתר</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b6c74e16f7_0_14"/>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algn="ctr"/>
            <a:r>
              <a:rPr lang="iw-IL" u="sng" dirty="0">
                <a:effectLst>
                  <a:outerShdw blurRad="38100" dist="38100" dir="2700000" algn="tl">
                    <a:srgbClr val="000000">
                      <a:alpha val="43137"/>
                    </a:srgbClr>
                  </a:outerShdw>
                </a:effectLst>
              </a:rPr>
              <a:t>חלופות ענן</a:t>
            </a:r>
            <a:endParaRPr u="sng" dirty="0">
              <a:effectLst>
                <a:outerShdw blurRad="38100" dist="38100" dir="2700000" algn="tl">
                  <a:srgbClr val="000000">
                    <a:alpha val="43137"/>
                  </a:srgbClr>
                </a:outerShdw>
              </a:effectLst>
            </a:endParaRPr>
          </a:p>
        </p:txBody>
      </p:sp>
      <p:pic>
        <p:nvPicPr>
          <p:cNvPr id="1032" name="Picture 8" descr="Heroku Log Analysis with the ELK Stack | Logz.io">
            <a:extLst>
              <a:ext uri="{FF2B5EF4-FFF2-40B4-BE49-F238E27FC236}">
                <a16:creationId xmlns:a16="http://schemas.microsoft.com/office/drawing/2014/main" id="{DB7AF747-10FA-4D52-9B6D-EB5F77EE3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095" y="1868719"/>
            <a:ext cx="1804153" cy="94788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zure Durable Functions Monitoring and Diagnostics">
            <a:extLst>
              <a:ext uri="{FF2B5EF4-FFF2-40B4-BE49-F238E27FC236}">
                <a16:creationId xmlns:a16="http://schemas.microsoft.com/office/drawing/2014/main" id="{58B972C7-C0F4-43D1-8712-E78CA4C2D1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292" y="1868719"/>
            <a:ext cx="1804153" cy="9508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828C814-ECA4-48D4-B2E0-DE3CC9060170}"/>
              </a:ext>
            </a:extLst>
          </p:cNvPr>
          <p:cNvPicPr>
            <a:picLocks noChangeAspect="1"/>
          </p:cNvPicPr>
          <p:nvPr/>
        </p:nvPicPr>
        <p:blipFill>
          <a:blip r:embed="rId5"/>
          <a:stretch>
            <a:fillRect/>
          </a:stretch>
        </p:blipFill>
        <p:spPr>
          <a:xfrm>
            <a:off x="4291847" y="1345727"/>
            <a:ext cx="1804153" cy="1876320"/>
          </a:xfrm>
          <a:prstGeom prst="rect">
            <a:avLst/>
          </a:prstGeom>
        </p:spPr>
      </p:pic>
      <p:sp>
        <p:nvSpPr>
          <p:cNvPr id="9" name="TextBox 8">
            <a:extLst>
              <a:ext uri="{FF2B5EF4-FFF2-40B4-BE49-F238E27FC236}">
                <a16:creationId xmlns:a16="http://schemas.microsoft.com/office/drawing/2014/main" id="{0F1ABE7C-6EF9-462B-907D-0DC92ACDAF50}"/>
              </a:ext>
            </a:extLst>
          </p:cNvPr>
          <p:cNvSpPr txBox="1"/>
          <p:nvPr/>
        </p:nvSpPr>
        <p:spPr>
          <a:xfrm>
            <a:off x="5045148" y="3922364"/>
            <a:ext cx="3877985" cy="1021883"/>
          </a:xfrm>
          <a:prstGeom prst="rect">
            <a:avLst/>
          </a:prstGeom>
          <a:noFill/>
        </p:spPr>
        <p:txBody>
          <a:bodyPr wrap="none" rtlCol="0">
            <a:spAutoFit/>
          </a:bodyPr>
          <a:lstStyle/>
          <a:p>
            <a:pPr marL="285750" indent="-285750" algn="r" rtl="1">
              <a:lnSpc>
                <a:spcPct val="150000"/>
              </a:lnSpc>
              <a:buFont typeface="Wingdings" panose="05000000000000000000" pitchFamily="2" charset="2"/>
              <a:buChar char="v"/>
            </a:pPr>
            <a:r>
              <a:rPr lang="he-IL" dirty="0"/>
              <a:t>פריסה לענן בתשלום</a:t>
            </a:r>
          </a:p>
          <a:p>
            <a:pPr marL="285750" indent="-285750" algn="r" rtl="1">
              <a:lnSpc>
                <a:spcPct val="150000"/>
              </a:lnSpc>
              <a:buFont typeface="Wingdings" panose="05000000000000000000" pitchFamily="2" charset="2"/>
              <a:buChar char="v"/>
            </a:pPr>
            <a:r>
              <a:rPr lang="he-IL" dirty="0"/>
              <a:t>פריסה פחות פשוטה לענן</a:t>
            </a:r>
          </a:p>
          <a:p>
            <a:pPr marL="285750" indent="-285750" algn="r" rtl="1">
              <a:lnSpc>
                <a:spcPct val="150000"/>
              </a:lnSpc>
              <a:buFont typeface="Wingdings" panose="05000000000000000000" pitchFamily="2" charset="2"/>
              <a:buChar char="v"/>
            </a:pPr>
            <a:r>
              <a:rPr lang="he-IL" dirty="0"/>
              <a:t>מאפשרת שימוש בשירותים אחרים של מיקרוסופט</a:t>
            </a:r>
          </a:p>
        </p:txBody>
      </p:sp>
      <p:sp>
        <p:nvSpPr>
          <p:cNvPr id="10" name="TextBox 9">
            <a:extLst>
              <a:ext uri="{FF2B5EF4-FFF2-40B4-BE49-F238E27FC236}">
                <a16:creationId xmlns:a16="http://schemas.microsoft.com/office/drawing/2014/main" id="{90C5A5E0-E47C-4EC8-91E4-B2B3FC6CE0B3}"/>
              </a:ext>
            </a:extLst>
          </p:cNvPr>
          <p:cNvSpPr txBox="1"/>
          <p:nvPr/>
        </p:nvSpPr>
        <p:spPr>
          <a:xfrm>
            <a:off x="1067947" y="4041397"/>
            <a:ext cx="2552301" cy="698717"/>
          </a:xfrm>
          <a:prstGeom prst="rect">
            <a:avLst/>
          </a:prstGeom>
          <a:noFill/>
        </p:spPr>
        <p:txBody>
          <a:bodyPr wrap="none" rtlCol="0">
            <a:spAutoFit/>
          </a:bodyPr>
          <a:lstStyle/>
          <a:p>
            <a:pPr marL="285750" indent="-285750" algn="r" rtl="1">
              <a:lnSpc>
                <a:spcPct val="150000"/>
              </a:lnSpc>
              <a:buFont typeface="Wingdings" panose="05000000000000000000" pitchFamily="2" charset="2"/>
              <a:buChar char="v"/>
            </a:pPr>
            <a:r>
              <a:rPr lang="he-IL" dirty="0"/>
              <a:t>פריסה לענן בחינם</a:t>
            </a:r>
          </a:p>
          <a:p>
            <a:pPr marL="285750" indent="-285750" algn="r" rtl="1">
              <a:lnSpc>
                <a:spcPct val="150000"/>
              </a:lnSpc>
              <a:buFont typeface="Wingdings" panose="05000000000000000000" pitchFamily="2" charset="2"/>
              <a:buChar char="v"/>
            </a:pPr>
            <a:r>
              <a:rPr lang="he-IL" dirty="0"/>
              <a:t>מאפשרת פריסה פשוטה ונוחה</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ick me by Jokūbas on Dribbble">
            <a:hlinkClick r:id="rId3"/>
            <a:extLst>
              <a:ext uri="{FF2B5EF4-FFF2-40B4-BE49-F238E27FC236}">
                <a16:creationId xmlns:a16="http://schemas.microsoft.com/office/drawing/2014/main" id="{FD58E20D-8E4E-4E8D-930B-395DA6A90D37}"/>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492630" y="0"/>
            <a:ext cx="3860277" cy="2664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2D4D209-93E1-4900-BB7E-340C1E458298}"/>
              </a:ext>
            </a:extLst>
          </p:cNvPr>
          <p:cNvPicPr>
            <a:picLocks noChangeAspect="1"/>
          </p:cNvPicPr>
          <p:nvPr/>
        </p:nvPicPr>
        <p:blipFill>
          <a:blip r:embed="rId5"/>
          <a:stretch>
            <a:fillRect/>
          </a:stretch>
        </p:blipFill>
        <p:spPr>
          <a:xfrm>
            <a:off x="611453" y="1670624"/>
            <a:ext cx="10251369" cy="5187376"/>
          </a:xfrm>
          <a:prstGeom prst="rect">
            <a:avLst/>
          </a:prstGeom>
        </p:spPr>
      </p:pic>
    </p:spTree>
    <p:extLst>
      <p:ext uri="{BB962C8B-B14F-4D97-AF65-F5344CB8AC3E}">
        <p14:creationId xmlns:p14="http://schemas.microsoft.com/office/powerpoint/2010/main" val="371349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p:nvPr/>
        </p:nvSpPr>
        <p:spPr>
          <a:xfrm>
            <a:off x="4637987" y="490195"/>
            <a:ext cx="2157963" cy="646290"/>
          </a:xfrm>
          <a:prstGeom prst="rect">
            <a:avLst/>
          </a:prstGeom>
          <a:noFill/>
          <a:ln>
            <a:noFill/>
          </a:ln>
        </p:spPr>
        <p:txBody>
          <a:bodyPr spcFirstLastPara="1" wrap="square" lIns="91425" tIns="45700" rIns="91425" bIns="45700" anchor="t" anchorCtr="0">
            <a:spAutoFit/>
          </a:bodyPr>
          <a:lstStyle/>
          <a:p>
            <a:pPr>
              <a:buClr>
                <a:schemeClr val="accent1"/>
              </a:buClr>
              <a:buSzPts val="3600"/>
            </a:pPr>
            <a:r>
              <a:rPr lang="he-IL" sz="3600" u="sng" dirty="0">
                <a:solidFill>
                  <a:schemeClr val="accent1"/>
                </a:solidFill>
                <a:effectLst>
                  <a:outerShdw blurRad="38100" dist="38100" dir="2700000" algn="tl">
                    <a:srgbClr val="000000">
                      <a:alpha val="43137"/>
                    </a:srgbClr>
                  </a:outerShdw>
                </a:effectLst>
                <a:latin typeface="Trebuchet MS"/>
                <a:sym typeface="Trebuchet MS"/>
              </a:rPr>
              <a:t>המוצר</a:t>
            </a:r>
            <a:endParaRPr sz="3600" u="sng" dirty="0">
              <a:solidFill>
                <a:schemeClr val="accent1"/>
              </a:solidFill>
              <a:effectLst>
                <a:outerShdw blurRad="38100" dist="38100" dir="2700000" algn="tl">
                  <a:srgbClr val="000000">
                    <a:alpha val="43137"/>
                  </a:srgbClr>
                </a:outerShdw>
              </a:effectLst>
              <a:latin typeface="Trebuchet MS"/>
              <a:sym typeface="Trebuchet MS"/>
            </a:endParaRPr>
          </a:p>
        </p:txBody>
      </p:sp>
      <p:sp>
        <p:nvSpPr>
          <p:cNvPr id="154" name="Google Shape;154;p2"/>
          <p:cNvSpPr txBox="1"/>
          <p:nvPr/>
        </p:nvSpPr>
        <p:spPr>
          <a:xfrm>
            <a:off x="3674373" y="2410906"/>
            <a:ext cx="3834703" cy="2246769"/>
          </a:xfrm>
          <a:prstGeom prst="rect">
            <a:avLst/>
          </a:prstGeom>
          <a:noFill/>
          <a:ln>
            <a:noFill/>
          </a:ln>
        </p:spPr>
        <p:txBody>
          <a:bodyPr spcFirstLastPara="1" wrap="square" lIns="91425" tIns="45700" rIns="91425" bIns="45700" anchor="t" anchorCtr="0">
            <a:spAutoFit/>
          </a:bodyPr>
          <a:lstStyle/>
          <a:p>
            <a:pPr marL="285750" marR="0" lvl="0" indent="-285750" algn="r" rtl="1">
              <a:lnSpc>
                <a:spcPct val="200000"/>
              </a:lnSpc>
              <a:spcBef>
                <a:spcPts val="0"/>
              </a:spcBef>
              <a:spcAft>
                <a:spcPts val="0"/>
              </a:spcAft>
              <a:buClr>
                <a:schemeClr val="dk1"/>
              </a:buClr>
              <a:buSzPts val="2000"/>
              <a:buFont typeface="Noto Sans Symbols"/>
              <a:buChar char="❑"/>
            </a:pPr>
            <a:r>
              <a:rPr lang="iw-IL" sz="2000">
                <a:solidFill>
                  <a:schemeClr val="dk1"/>
                </a:solidFill>
                <a:latin typeface="Calibri"/>
                <a:ea typeface="Calibri"/>
                <a:cs typeface="Calibri"/>
                <a:sym typeface="Calibri"/>
              </a:rPr>
              <a:t>חנות אונליין למכירת מוצרי מזון</a:t>
            </a:r>
            <a:endParaRPr/>
          </a:p>
          <a:p>
            <a:pPr marL="285750" marR="0" lvl="0" indent="-285750" algn="r" rtl="1">
              <a:lnSpc>
                <a:spcPct val="200000"/>
              </a:lnSpc>
              <a:spcBef>
                <a:spcPts val="0"/>
              </a:spcBef>
              <a:spcAft>
                <a:spcPts val="0"/>
              </a:spcAft>
              <a:buClr>
                <a:schemeClr val="dk1"/>
              </a:buClr>
              <a:buSzPts val="2000"/>
              <a:buFont typeface="Noto Sans Symbols"/>
              <a:buChar char="❑"/>
            </a:pPr>
            <a:r>
              <a:rPr lang="iw-IL" sz="2000">
                <a:solidFill>
                  <a:schemeClr val="dk1"/>
                </a:solidFill>
                <a:latin typeface="Calibri"/>
                <a:ea typeface="Calibri"/>
                <a:cs typeface="Calibri"/>
                <a:sym typeface="Calibri"/>
              </a:rPr>
              <a:t>שיווק ישיר של מוצרים הישר מהיבואן</a:t>
            </a:r>
            <a:endParaRPr/>
          </a:p>
          <a:p>
            <a:pPr marL="285750" marR="0" lvl="0" indent="-285750" algn="r" rtl="1">
              <a:lnSpc>
                <a:spcPct val="200000"/>
              </a:lnSpc>
              <a:spcBef>
                <a:spcPts val="0"/>
              </a:spcBef>
              <a:spcAft>
                <a:spcPts val="0"/>
              </a:spcAft>
              <a:buClr>
                <a:schemeClr val="dk1"/>
              </a:buClr>
              <a:buSzPts val="2000"/>
              <a:buFont typeface="Noto Sans Symbols"/>
              <a:buChar char="❑"/>
            </a:pPr>
            <a:r>
              <a:rPr lang="iw-IL" sz="2000">
                <a:solidFill>
                  <a:schemeClr val="dk1"/>
                </a:solidFill>
                <a:latin typeface="Calibri"/>
                <a:ea typeface="Calibri"/>
                <a:cs typeface="Calibri"/>
                <a:sym typeface="Calibri"/>
              </a:rPr>
              <a:t>משלוחים ישירים עד לדלת הלקוח</a:t>
            </a:r>
            <a:endParaRPr/>
          </a:p>
          <a:p>
            <a:pPr marL="285750" marR="0" lvl="0" indent="-158750" algn="r" rtl="1">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
          <p:cNvSpPr txBox="1">
            <a:spLocks noGrp="1"/>
          </p:cNvSpPr>
          <p:nvPr>
            <p:ph type="title"/>
          </p:nvPr>
        </p:nvSpPr>
        <p:spPr>
          <a:xfrm>
            <a:off x="2110209" y="289089"/>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iw-IL" u="sng" dirty="0">
                <a:effectLst>
                  <a:outerShdw blurRad="38100" dist="38100" dir="2700000" algn="tl">
                    <a:srgbClr val="000000">
                      <a:alpha val="43137"/>
                    </a:srgbClr>
                  </a:outerShdw>
                </a:effectLst>
              </a:rPr>
              <a:t>סקירה טכנית ומאפייני המוצר</a:t>
            </a:r>
            <a:endParaRPr u="sng" dirty="0">
              <a:effectLst>
                <a:outerShdw blurRad="38100" dist="38100" dir="2700000" algn="tl">
                  <a:srgbClr val="000000">
                    <a:alpha val="43137"/>
                  </a:srgbClr>
                </a:outerShdw>
              </a:effectLst>
            </a:endParaRPr>
          </a:p>
        </p:txBody>
      </p:sp>
      <p:sp>
        <p:nvSpPr>
          <p:cNvPr id="160" name="Google Shape;160;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r" rtl="1">
              <a:lnSpc>
                <a:spcPct val="150000"/>
              </a:lnSpc>
              <a:spcBef>
                <a:spcPts val="0"/>
              </a:spcBef>
              <a:spcAft>
                <a:spcPts val="0"/>
              </a:spcAft>
              <a:buSzPts val="1440"/>
              <a:buFont typeface="Noto Sans Symbols"/>
              <a:buChar char="❑"/>
            </a:pPr>
            <a:r>
              <a:rPr lang="iw-IL" dirty="0">
                <a:solidFill>
                  <a:schemeClr val="dk1"/>
                </a:solidFill>
              </a:rPr>
              <a:t>האתר בנוי כ-</a:t>
            </a:r>
            <a:r>
              <a:rPr lang="iw-IL" sz="1800" b="0" i="0" u="none" strike="noStrike" dirty="0">
                <a:solidFill>
                  <a:schemeClr val="dk1"/>
                </a:solidFill>
                <a:latin typeface="Arial"/>
                <a:ea typeface="Arial"/>
                <a:cs typeface="Arial"/>
                <a:sym typeface="Arial"/>
              </a:rPr>
              <a:t>Multi pages application</a:t>
            </a:r>
            <a:r>
              <a:rPr lang="iw-IL" dirty="0">
                <a:solidFill>
                  <a:schemeClr val="dk1"/>
                </a:solidFill>
                <a:latin typeface="Arial"/>
                <a:ea typeface="Arial"/>
                <a:cs typeface="Arial"/>
                <a:sym typeface="Arial"/>
              </a:rPr>
              <a:t> – קיימת חלוקה לדפים לפי פונקציונליות</a:t>
            </a:r>
            <a:endParaRPr dirty="0"/>
          </a:p>
          <a:p>
            <a:pPr marL="342900" lvl="0" indent="-342900" algn="r" rtl="1">
              <a:lnSpc>
                <a:spcPct val="150000"/>
              </a:lnSpc>
              <a:spcBef>
                <a:spcPts val="1000"/>
              </a:spcBef>
              <a:spcAft>
                <a:spcPts val="0"/>
              </a:spcAft>
              <a:buSzPts val="1440"/>
              <a:buFont typeface="Noto Sans Symbols"/>
              <a:buChar char="❑"/>
            </a:pPr>
            <a:r>
              <a:rPr lang="iw-IL" dirty="0">
                <a:solidFill>
                  <a:schemeClr val="dk1"/>
                </a:solidFill>
                <a:latin typeface="Arial"/>
                <a:ea typeface="Arial"/>
                <a:cs typeface="Arial"/>
                <a:sym typeface="Arial"/>
              </a:rPr>
              <a:t>הניווט באתר פועל לפי סימניות המופיעות בראש האתר</a:t>
            </a:r>
            <a:endParaRPr dirty="0"/>
          </a:p>
          <a:p>
            <a:pPr marL="342900" lvl="0" indent="-342900" algn="r" rtl="1">
              <a:lnSpc>
                <a:spcPct val="150000"/>
              </a:lnSpc>
              <a:spcBef>
                <a:spcPts val="1000"/>
              </a:spcBef>
              <a:spcAft>
                <a:spcPts val="0"/>
              </a:spcAft>
              <a:buSzPts val="1440"/>
              <a:buFont typeface="Noto Sans Symbols"/>
              <a:buChar char="❑"/>
            </a:pPr>
            <a:r>
              <a:rPr lang="iw-IL" dirty="0">
                <a:solidFill>
                  <a:schemeClr val="dk1"/>
                </a:solidFill>
                <a:latin typeface="Arial"/>
                <a:ea typeface="Arial"/>
                <a:cs typeface="Arial"/>
                <a:sym typeface="Arial"/>
              </a:rPr>
              <a:t>עגלת הקניות מופיעה כחלון שמשתלב בדף הנוכחי עם גישה קלה מכל דף באתר</a:t>
            </a:r>
            <a:endParaRPr dirty="0"/>
          </a:p>
          <a:p>
            <a:pPr marL="342900" lvl="0" indent="-342900" algn="r" rtl="1">
              <a:lnSpc>
                <a:spcPct val="150000"/>
              </a:lnSpc>
              <a:spcBef>
                <a:spcPts val="1000"/>
              </a:spcBef>
              <a:spcAft>
                <a:spcPts val="0"/>
              </a:spcAft>
              <a:buSzPts val="1440"/>
              <a:buFont typeface="Noto Sans Symbols"/>
              <a:buChar char="❑"/>
            </a:pPr>
            <a:r>
              <a:rPr lang="iw-IL" dirty="0">
                <a:solidFill>
                  <a:schemeClr val="dk1"/>
                </a:solidFill>
                <a:latin typeface="Arial"/>
                <a:ea typeface="Arial"/>
                <a:cs typeface="Arial"/>
                <a:sym typeface="Arial"/>
              </a:rPr>
              <a:t>טכנולוגיות  שבהם השתמשנו:</a:t>
            </a:r>
            <a:endParaRPr dirty="0"/>
          </a:p>
          <a:p>
            <a:pPr marL="742950" lvl="1" indent="-285750" algn="r" rtl="1">
              <a:lnSpc>
                <a:spcPct val="150000"/>
              </a:lnSpc>
              <a:spcBef>
                <a:spcPts val="1000"/>
              </a:spcBef>
              <a:spcAft>
                <a:spcPts val="0"/>
              </a:spcAft>
              <a:buSzPts val="1280"/>
              <a:buFont typeface="Noto Sans Symbols"/>
              <a:buChar char="▪"/>
            </a:pPr>
            <a:r>
              <a:rPr lang="iw-IL" dirty="0">
                <a:solidFill>
                  <a:schemeClr val="dk1"/>
                </a:solidFill>
                <a:latin typeface="Arial"/>
                <a:ea typeface="Arial"/>
                <a:cs typeface="Arial"/>
                <a:sym typeface="Arial"/>
              </a:rPr>
              <a:t>HTML,JAVASCRIPT,CSS,BOOTSRTAP</a:t>
            </a:r>
            <a:endParaRPr dirty="0"/>
          </a:p>
          <a:p>
            <a:pPr marL="742950" lvl="1" indent="-285750" algn="r" rtl="1">
              <a:lnSpc>
                <a:spcPct val="150000"/>
              </a:lnSpc>
              <a:spcBef>
                <a:spcPts val="1000"/>
              </a:spcBef>
              <a:spcAft>
                <a:spcPts val="0"/>
              </a:spcAft>
              <a:buSzPts val="1280"/>
              <a:buFont typeface="Noto Sans Symbols"/>
              <a:buChar char="▪"/>
            </a:pPr>
            <a:r>
              <a:rPr lang="iw-IL" dirty="0">
                <a:solidFill>
                  <a:schemeClr val="dk1"/>
                </a:solidFill>
                <a:latin typeface="Arial"/>
                <a:ea typeface="Arial"/>
                <a:cs typeface="Arial"/>
                <a:sym typeface="Arial"/>
              </a:rPr>
              <a:t>שימוש בענן של HEROKU</a:t>
            </a: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
          <p:cNvSpPr txBox="1">
            <a:spLocks noGrp="1"/>
          </p:cNvSpPr>
          <p:nvPr>
            <p:ph type="title"/>
          </p:nvPr>
        </p:nvSpPr>
        <p:spPr>
          <a:xfrm>
            <a:off x="3175437" y="477625"/>
            <a:ext cx="4884480" cy="1320800"/>
          </a:xfrm>
          <a:prstGeom prst="rect">
            <a:avLst/>
          </a:prstGeom>
          <a:noFill/>
          <a:ln>
            <a:noFill/>
          </a:ln>
        </p:spPr>
        <p:txBody>
          <a:bodyPr spcFirstLastPara="1" wrap="square" lIns="91425" tIns="45700" rIns="91425" bIns="45700" anchor="t" anchorCtr="0">
            <a:normAutofit/>
          </a:bodyPr>
          <a:lstStyle/>
          <a:p>
            <a:r>
              <a:rPr lang="iw-IL" u="sng" dirty="0">
                <a:effectLst>
                  <a:outerShdw blurRad="38100" dist="38100" dir="2700000" algn="tl">
                    <a:srgbClr val="000000">
                      <a:alpha val="43137"/>
                    </a:srgbClr>
                  </a:outerShdw>
                </a:effectLst>
              </a:rPr>
              <a:t>מתחרים עיקריים בשוק</a:t>
            </a:r>
            <a:endParaRPr u="sng" dirty="0">
              <a:effectLst>
                <a:outerShdw blurRad="38100" dist="38100" dir="2700000" algn="tl">
                  <a:srgbClr val="000000">
                    <a:alpha val="43137"/>
                  </a:srgbClr>
                </a:outerShdw>
              </a:effectLst>
            </a:endParaRPr>
          </a:p>
        </p:txBody>
      </p:sp>
      <p:sp>
        <p:nvSpPr>
          <p:cNvPr id="167" name="Google Shape;167;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0" lvl="0" indent="0" algn="r" rtl="1">
              <a:spcBef>
                <a:spcPts val="0"/>
              </a:spcBef>
              <a:spcAft>
                <a:spcPts val="0"/>
              </a:spcAft>
              <a:buSzPts val="1440"/>
              <a:buNone/>
            </a:pPr>
            <a:r>
              <a:rPr lang="iw-IL"/>
              <a:t>בשוק זה קיימת תחרות גדולה עם כמה שחקנים עיקריים</a:t>
            </a:r>
            <a:endParaRPr/>
          </a:p>
          <a:p>
            <a:pPr marL="742950" lvl="1" indent="-285750" algn="r" rtl="1">
              <a:lnSpc>
                <a:spcPct val="150000"/>
              </a:lnSpc>
              <a:spcBef>
                <a:spcPts val="1000"/>
              </a:spcBef>
              <a:spcAft>
                <a:spcPts val="0"/>
              </a:spcAft>
              <a:buSzPts val="1280"/>
              <a:buFont typeface="Noto Sans Symbols"/>
              <a:buChar char="❖"/>
            </a:pPr>
            <a:r>
              <a:rPr lang="iw-IL"/>
              <a:t>שופרסל אונליין</a:t>
            </a:r>
            <a:endParaRPr/>
          </a:p>
          <a:p>
            <a:pPr marL="742950" lvl="1" indent="-285750" algn="r" rtl="1">
              <a:lnSpc>
                <a:spcPct val="150000"/>
              </a:lnSpc>
              <a:spcBef>
                <a:spcPts val="1000"/>
              </a:spcBef>
              <a:spcAft>
                <a:spcPts val="0"/>
              </a:spcAft>
              <a:buSzPts val="1280"/>
              <a:buFont typeface="Noto Sans Symbols"/>
              <a:buChar char="❖"/>
            </a:pPr>
            <a:r>
              <a:rPr lang="iw-IL"/>
              <a:t>רמי לוי באינטרנט</a:t>
            </a:r>
            <a:endParaRPr/>
          </a:p>
          <a:p>
            <a:pPr marL="742950" lvl="1" indent="-285750" algn="r" rtl="1">
              <a:lnSpc>
                <a:spcPct val="150000"/>
              </a:lnSpc>
              <a:spcBef>
                <a:spcPts val="1000"/>
              </a:spcBef>
              <a:spcAft>
                <a:spcPts val="0"/>
              </a:spcAft>
              <a:buSzPts val="1280"/>
              <a:buFont typeface="Noto Sans Symbols"/>
              <a:buChar char="❖"/>
            </a:pPr>
            <a:r>
              <a:rPr lang="iw-IL"/>
              <a:t>מגה ONLINE</a:t>
            </a:r>
            <a:endParaRPr/>
          </a:p>
          <a:p>
            <a:pPr marL="342900" lvl="0" indent="-251459" algn="r" rtl="1">
              <a:spcBef>
                <a:spcPts val="1000"/>
              </a:spcBef>
              <a:spcAft>
                <a:spcPts val="0"/>
              </a:spcAft>
              <a:buSzPts val="1440"/>
              <a:buNone/>
            </a:pPr>
            <a:endParaRPr/>
          </a:p>
        </p:txBody>
      </p:sp>
      <p:pic>
        <p:nvPicPr>
          <p:cNvPr id="168" name="Google Shape;168;p4" descr="איך לשחק בשוק תחרותי ולצאת מנצחים? כל הטיפים של איזיקאונט"/>
          <p:cNvPicPr preferRelativeResize="0"/>
          <p:nvPr/>
        </p:nvPicPr>
        <p:blipFill rotWithShape="1">
          <a:blip r:embed="rId3">
            <a:alphaModFix/>
          </a:blip>
          <a:srcRect/>
          <a:stretch/>
        </p:blipFill>
        <p:spPr>
          <a:xfrm>
            <a:off x="856809" y="3298973"/>
            <a:ext cx="5239191" cy="27423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3815350" y="567613"/>
            <a:ext cx="3789158" cy="1156407"/>
          </a:xfrm>
          <a:prstGeom prst="rect">
            <a:avLst/>
          </a:prstGeom>
          <a:noFill/>
          <a:ln>
            <a:noFill/>
          </a:ln>
        </p:spPr>
        <p:txBody>
          <a:bodyPr spcFirstLastPara="1" wrap="square" lIns="91425" tIns="45700" rIns="91425" bIns="45700" anchor="t" anchorCtr="0">
            <a:normAutofit/>
          </a:bodyPr>
          <a:lstStyle/>
          <a:p>
            <a:r>
              <a:rPr lang="iw-IL" u="sng" dirty="0">
                <a:effectLst>
                  <a:outerShdw blurRad="38100" dist="38100" dir="2700000" algn="tl">
                    <a:srgbClr val="000000">
                      <a:alpha val="43137"/>
                    </a:srgbClr>
                  </a:outerShdw>
                </a:effectLst>
              </a:rPr>
              <a:t>יתרונות/חסרונות </a:t>
            </a:r>
            <a:endParaRPr u="sng" dirty="0">
              <a:effectLst>
                <a:outerShdw blurRad="38100" dist="38100" dir="2700000" algn="tl">
                  <a:srgbClr val="000000">
                    <a:alpha val="43137"/>
                  </a:srgbClr>
                </a:outerShdw>
              </a:effectLst>
            </a:endParaRPr>
          </a:p>
        </p:txBody>
      </p:sp>
      <p:pic>
        <p:nvPicPr>
          <p:cNvPr id="174" name="Google Shape;174;p5" descr="Thumbs up sign with solid fill"/>
          <p:cNvPicPr preferRelativeResize="0"/>
          <p:nvPr/>
        </p:nvPicPr>
        <p:blipFill rotWithShape="1">
          <a:blip r:embed="rId3">
            <a:alphaModFix/>
          </a:blip>
          <a:srcRect/>
          <a:stretch/>
        </p:blipFill>
        <p:spPr>
          <a:xfrm flipH="1">
            <a:off x="7992739" y="2584938"/>
            <a:ext cx="914400" cy="914400"/>
          </a:xfrm>
          <a:prstGeom prst="rect">
            <a:avLst/>
          </a:prstGeom>
          <a:noFill/>
          <a:ln>
            <a:noFill/>
          </a:ln>
        </p:spPr>
      </p:pic>
      <p:pic>
        <p:nvPicPr>
          <p:cNvPr id="175" name="Google Shape;175;p5" descr="Thumbs Down with solid fill"/>
          <p:cNvPicPr preferRelativeResize="0"/>
          <p:nvPr/>
        </p:nvPicPr>
        <p:blipFill rotWithShape="1">
          <a:blip r:embed="rId4">
            <a:alphaModFix/>
          </a:blip>
          <a:srcRect/>
          <a:stretch/>
        </p:blipFill>
        <p:spPr>
          <a:xfrm flipH="1">
            <a:off x="1793630" y="2674240"/>
            <a:ext cx="914400" cy="914400"/>
          </a:xfrm>
          <a:prstGeom prst="rect">
            <a:avLst/>
          </a:prstGeom>
          <a:noFill/>
          <a:ln>
            <a:noFill/>
          </a:ln>
        </p:spPr>
      </p:pic>
      <p:sp>
        <p:nvSpPr>
          <p:cNvPr id="176" name="Google Shape;176;p5"/>
          <p:cNvSpPr txBox="1"/>
          <p:nvPr/>
        </p:nvSpPr>
        <p:spPr>
          <a:xfrm>
            <a:off x="5346827" y="3705871"/>
            <a:ext cx="4355680" cy="1015663"/>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iw-IL" sz="2000">
                <a:solidFill>
                  <a:schemeClr val="dk1"/>
                </a:solidFill>
                <a:latin typeface="Calibri"/>
                <a:ea typeface="Calibri"/>
                <a:cs typeface="Calibri"/>
                <a:sym typeface="Calibri"/>
              </a:rPr>
              <a:t>שימוש קל ואינטואטיבי</a:t>
            </a:r>
            <a:endParaRPr sz="2000">
              <a:solidFill>
                <a:schemeClr val="dk1"/>
              </a:solidFill>
              <a:latin typeface="Calibri"/>
              <a:ea typeface="Calibri"/>
              <a:cs typeface="Calibri"/>
              <a:sym typeface="Calibri"/>
            </a:endParaRPr>
          </a:p>
          <a:p>
            <a:pPr marL="0" marR="0" lvl="0" indent="0" algn="r" rtl="1">
              <a:spcBef>
                <a:spcPts val="0"/>
              </a:spcBef>
              <a:spcAft>
                <a:spcPts val="0"/>
              </a:spcAft>
              <a:buNone/>
            </a:pPr>
            <a:r>
              <a:rPr lang="iw-IL" sz="2000">
                <a:solidFill>
                  <a:schemeClr val="dk1"/>
                </a:solidFill>
                <a:latin typeface="Calibri"/>
                <a:ea typeface="Calibri"/>
                <a:cs typeface="Calibri"/>
                <a:sym typeface="Calibri"/>
              </a:rPr>
              <a:t>הצגה של מוצרים לפי קטגוריות</a:t>
            </a:r>
            <a:endParaRPr/>
          </a:p>
          <a:p>
            <a:pPr marL="0" marR="0" lvl="0" indent="0" algn="r" rtl="1">
              <a:spcBef>
                <a:spcPts val="0"/>
              </a:spcBef>
              <a:spcAft>
                <a:spcPts val="0"/>
              </a:spcAft>
              <a:buNone/>
            </a:pPr>
            <a:r>
              <a:rPr lang="iw-IL" sz="2000">
                <a:solidFill>
                  <a:schemeClr val="dk1"/>
                </a:solidFill>
                <a:latin typeface="Calibri"/>
                <a:ea typeface="Calibri"/>
                <a:cs typeface="Calibri"/>
                <a:sym typeface="Calibri"/>
              </a:rPr>
              <a:t>אפשרות לשמירה של מוצרים ללא הוספה לסל</a:t>
            </a:r>
            <a:endParaRPr sz="2000">
              <a:solidFill>
                <a:schemeClr val="dk1"/>
              </a:solidFill>
              <a:latin typeface="Calibri"/>
              <a:ea typeface="Calibri"/>
              <a:cs typeface="Calibri"/>
              <a:sym typeface="Calibri"/>
            </a:endParaRPr>
          </a:p>
        </p:txBody>
      </p:sp>
      <p:sp>
        <p:nvSpPr>
          <p:cNvPr id="177" name="Google Shape;177;p5"/>
          <p:cNvSpPr txBox="1"/>
          <p:nvPr/>
        </p:nvSpPr>
        <p:spPr>
          <a:xfrm>
            <a:off x="916801" y="3920254"/>
            <a:ext cx="2898549" cy="707886"/>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iw-IL" sz="2000">
                <a:solidFill>
                  <a:schemeClr val="dk1"/>
                </a:solidFill>
                <a:latin typeface="Calibri"/>
                <a:ea typeface="Calibri"/>
                <a:cs typeface="Calibri"/>
                <a:sym typeface="Calibri"/>
              </a:rPr>
              <a:t>לא קיים סניף פיזי לחנות</a:t>
            </a:r>
            <a:endParaRPr/>
          </a:p>
          <a:p>
            <a:pPr marL="0" marR="0" lvl="0" indent="0" algn="r" rtl="1">
              <a:spcBef>
                <a:spcPts val="0"/>
              </a:spcBef>
              <a:spcAft>
                <a:spcPts val="0"/>
              </a:spcAft>
              <a:buNone/>
            </a:pPr>
            <a:r>
              <a:rPr lang="iw-IL" sz="2000">
                <a:solidFill>
                  <a:schemeClr val="dk1"/>
                </a:solidFill>
                <a:latin typeface="Calibri"/>
                <a:ea typeface="Calibri"/>
                <a:cs typeface="Calibri"/>
                <a:sym typeface="Calibri"/>
              </a:rPr>
              <a:t>מגוון המוצרים מצומצם יחסית</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4149177" y="366725"/>
            <a:ext cx="1937400" cy="1204800"/>
          </a:xfrm>
          <a:prstGeom prst="rect">
            <a:avLst/>
          </a:prstGeom>
          <a:noFill/>
          <a:ln>
            <a:noFill/>
          </a:ln>
        </p:spPr>
        <p:txBody>
          <a:bodyPr spcFirstLastPara="1" wrap="square" lIns="91425" tIns="45700" rIns="91425" bIns="45700" anchor="t" anchorCtr="0">
            <a:normAutofit/>
          </a:bodyPr>
          <a:lstStyle/>
          <a:p>
            <a:r>
              <a:rPr lang="iw-IL" u="sng" dirty="0">
                <a:effectLst>
                  <a:outerShdw blurRad="38100" dist="38100" dir="2700000" algn="tl">
                    <a:srgbClr val="000000">
                      <a:alpha val="43137"/>
                    </a:srgbClr>
                  </a:outerShdw>
                </a:effectLst>
              </a:rPr>
              <a:t>סוג הענן</a:t>
            </a:r>
            <a:endParaRPr u="sng" dirty="0">
              <a:effectLst>
                <a:outerShdw blurRad="38100" dist="38100" dir="2700000" algn="tl">
                  <a:srgbClr val="000000">
                    <a:alpha val="43137"/>
                  </a:srgbClr>
                </a:outerShdw>
              </a:effectLst>
            </a:endParaRPr>
          </a:p>
        </p:txBody>
      </p:sp>
      <p:sp>
        <p:nvSpPr>
          <p:cNvPr id="183" name="Google Shape;183;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251459" algn="r" rtl="1">
              <a:spcBef>
                <a:spcPts val="0"/>
              </a:spcBef>
              <a:spcAft>
                <a:spcPts val="0"/>
              </a:spcAft>
              <a:buSzPts val="1440"/>
              <a:buNone/>
            </a:pPr>
            <a:r>
              <a:rPr lang="iw-IL" dirty="0"/>
              <a:t>האתר יפעל על ענן פומב</a:t>
            </a:r>
            <a:r>
              <a:rPr lang="he-IL" dirty="0"/>
              <a:t>י אנו נשתמש ב</a:t>
            </a:r>
            <a:r>
              <a:rPr lang="en-US" dirty="0"/>
              <a:t>HEROKU</a:t>
            </a:r>
            <a:endParaRPr dirty="0"/>
          </a:p>
          <a:p>
            <a:pPr marL="457200" lvl="0" indent="-320040" algn="r" rtl="1">
              <a:lnSpc>
                <a:spcPct val="115000"/>
              </a:lnSpc>
              <a:spcBef>
                <a:spcPts val="0"/>
              </a:spcBef>
              <a:spcAft>
                <a:spcPts val="0"/>
              </a:spcAft>
              <a:buSzPts val="1440"/>
              <a:buChar char="❏"/>
            </a:pPr>
            <a:r>
              <a:rPr lang="iw-IL" dirty="0"/>
              <a:t>הוזלת עלויות ענן</a:t>
            </a:r>
            <a:endParaRPr dirty="0"/>
          </a:p>
          <a:p>
            <a:pPr marL="457200" lvl="0" indent="-320040" algn="r" rtl="1">
              <a:lnSpc>
                <a:spcPct val="115000"/>
              </a:lnSpc>
              <a:spcBef>
                <a:spcPts val="0"/>
              </a:spcBef>
              <a:spcAft>
                <a:spcPts val="0"/>
              </a:spcAft>
              <a:buSzPts val="1440"/>
              <a:buChar char="❏"/>
            </a:pPr>
            <a:r>
              <a:rPr lang="iw-IL" dirty="0"/>
              <a:t>אין צורך באבטחה על מידע רגיש</a:t>
            </a:r>
            <a:endParaRPr dirty="0"/>
          </a:p>
          <a:p>
            <a:pPr marL="457200" lvl="0" indent="-320040" algn="r" rtl="1">
              <a:lnSpc>
                <a:spcPct val="115000"/>
              </a:lnSpc>
              <a:spcBef>
                <a:spcPts val="0"/>
              </a:spcBef>
              <a:spcAft>
                <a:spcPts val="0"/>
              </a:spcAft>
              <a:buSzPts val="1440"/>
              <a:buChar char="❏"/>
            </a:pPr>
            <a:r>
              <a:rPr lang="iw-IL" dirty="0"/>
              <a:t>שימוש של קהל לקוחות גדול בו זמנית</a:t>
            </a:r>
            <a:endParaRPr dirty="0"/>
          </a:p>
          <a:p>
            <a:pPr marL="457200" lvl="0" indent="0" algn="r" rtl="1">
              <a:spcBef>
                <a:spcPts val="0"/>
              </a:spcBef>
              <a:spcAft>
                <a:spcPts val="0"/>
              </a:spcAft>
              <a:buNone/>
            </a:pPr>
            <a:endParaRPr dirty="0"/>
          </a:p>
          <a:p>
            <a:pPr marL="0" lvl="0" indent="0" algn="r" rtl="1">
              <a:spcBef>
                <a:spcPts val="0"/>
              </a:spcBef>
              <a:spcAft>
                <a:spcPts val="0"/>
              </a:spcAft>
              <a:buNone/>
            </a:pPr>
            <a:r>
              <a:rPr lang="iw-IL" dirty="0"/>
              <a:t>המודל הוא מודל SAAS</a:t>
            </a:r>
            <a:endParaRPr dirty="0"/>
          </a:p>
          <a:p>
            <a:pPr marL="457200" lvl="0" indent="-320040" algn="r" rtl="1">
              <a:lnSpc>
                <a:spcPct val="150000"/>
              </a:lnSpc>
              <a:spcBef>
                <a:spcPts val="0"/>
              </a:spcBef>
              <a:spcAft>
                <a:spcPts val="0"/>
              </a:spcAft>
              <a:buSzPts val="1440"/>
              <a:buChar char="❏"/>
            </a:pPr>
            <a:r>
              <a:rPr lang="iw-IL" dirty="0"/>
              <a:t>אין צורך בתחזוקה</a:t>
            </a:r>
            <a:endParaRPr dirty="0"/>
          </a:p>
          <a:p>
            <a:pPr marL="457200" lvl="0" indent="-320040" algn="r" rtl="1">
              <a:lnSpc>
                <a:spcPct val="150000"/>
              </a:lnSpc>
              <a:spcBef>
                <a:spcPts val="0"/>
              </a:spcBef>
              <a:spcAft>
                <a:spcPts val="0"/>
              </a:spcAft>
              <a:buSzPts val="1440"/>
              <a:buChar char="❏"/>
            </a:pPr>
            <a:r>
              <a:rPr lang="iw-IL" dirty="0"/>
              <a:t>המודל משמש לקוח שאני צריך גישה לקוד או לפלטפורמה</a:t>
            </a:r>
            <a:endParaRPr dirty="0"/>
          </a:p>
          <a:p>
            <a:pPr marL="457200" lvl="0" indent="0" algn="r" rtl="1">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b6c74e16f7_1_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algn="ctr" rtl="1"/>
            <a:r>
              <a:rPr lang="iw-IL" u="sng" dirty="0">
                <a:effectLst>
                  <a:outerShdw blurRad="38100" dist="38100" dir="2700000" algn="tl">
                    <a:srgbClr val="000000">
                      <a:alpha val="43137"/>
                    </a:srgbClr>
                  </a:outerShdw>
                </a:effectLst>
              </a:rPr>
              <a:t>מאפייני SOA</a:t>
            </a:r>
            <a:endParaRPr u="sng" dirty="0">
              <a:effectLst>
                <a:outerShdw blurRad="38100" dist="38100" dir="2700000" algn="tl">
                  <a:srgbClr val="000000">
                    <a:alpha val="43137"/>
                  </a:srgbClr>
                </a:outerShdw>
              </a:effectLst>
            </a:endParaRPr>
          </a:p>
        </p:txBody>
      </p:sp>
      <p:sp>
        <p:nvSpPr>
          <p:cNvPr id="190" name="Google Shape;190;gb6c74e16f7_1_6"/>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rmAutofit/>
          </a:bodyPr>
          <a:lstStyle/>
          <a:p>
            <a:pPr marL="457200" lvl="0" indent="-320040" algn="r" rtl="1">
              <a:lnSpc>
                <a:spcPct val="150000"/>
              </a:lnSpc>
              <a:spcBef>
                <a:spcPts val="1000"/>
              </a:spcBef>
              <a:spcAft>
                <a:spcPts val="0"/>
              </a:spcAft>
              <a:buSzPts val="1440"/>
              <a:buChar char="❏"/>
            </a:pPr>
            <a:r>
              <a:rPr lang="iw-IL" dirty="0"/>
              <a:t>שירות אבסטרקטי </a:t>
            </a:r>
            <a:r>
              <a:rPr lang="he-IL" dirty="0"/>
              <a:t>(</a:t>
            </a:r>
            <a:r>
              <a:rPr lang="iw-IL" dirty="0"/>
              <a:t>קופסה שחורה</a:t>
            </a:r>
            <a:r>
              <a:rPr lang="he-IL" dirty="0"/>
              <a:t>)</a:t>
            </a:r>
            <a:endParaRPr dirty="0"/>
          </a:p>
          <a:p>
            <a:pPr marL="457200" lvl="0" indent="-320040" algn="r" rtl="1">
              <a:lnSpc>
                <a:spcPct val="150000"/>
              </a:lnSpc>
              <a:spcBef>
                <a:spcPts val="0"/>
              </a:spcBef>
              <a:spcAft>
                <a:spcPts val="0"/>
              </a:spcAft>
              <a:buSzPts val="1440"/>
              <a:buChar char="❏"/>
            </a:pPr>
            <a:r>
              <a:rPr lang="iw-IL" dirty="0"/>
              <a:t>האתר מחולק לחלקים ושירותים שונים</a:t>
            </a:r>
            <a:endParaRPr dirty="0"/>
          </a:p>
          <a:p>
            <a:pPr marL="457200" lvl="0" indent="-320040" algn="r" rtl="1">
              <a:lnSpc>
                <a:spcPct val="150000"/>
              </a:lnSpc>
              <a:spcBef>
                <a:spcPts val="0"/>
              </a:spcBef>
              <a:spcAft>
                <a:spcPts val="0"/>
              </a:spcAft>
              <a:buSzPts val="1440"/>
              <a:buChar char="❏"/>
            </a:pPr>
            <a:r>
              <a:rPr lang="iw-IL" dirty="0"/>
              <a:t>מערכת אוטונומית </a:t>
            </a:r>
            <a:r>
              <a:rPr lang="he-IL" dirty="0"/>
              <a:t>(</a:t>
            </a:r>
            <a:r>
              <a:rPr lang="iw-IL" dirty="0"/>
              <a:t>שליטה של הלוגיקה על ידי המערכת בלבד</a:t>
            </a:r>
            <a:r>
              <a:rPr lang="he-IL" dirty="0"/>
              <a:t>)</a:t>
            </a:r>
            <a:endParaRPr dirty="0"/>
          </a:p>
          <a:p>
            <a:pPr marL="457200" lvl="0" indent="-320040" algn="r" rtl="1">
              <a:lnSpc>
                <a:spcPct val="150000"/>
              </a:lnSpc>
              <a:spcBef>
                <a:spcPts val="0"/>
              </a:spcBef>
              <a:spcAft>
                <a:spcPts val="0"/>
              </a:spcAft>
              <a:buSzPts val="1440"/>
              <a:buChar char="❏"/>
            </a:pPr>
            <a:r>
              <a:rPr lang="iw-IL" dirty="0"/>
              <a:t>שימוש חוזר בפונקציונליות לגבי דפים אחרים באתר</a:t>
            </a:r>
            <a:endParaRPr dirty="0"/>
          </a:p>
          <a:p>
            <a:pPr marL="0" lvl="0" indent="0" algn="r" rtl="1">
              <a:spcBef>
                <a:spcPts val="100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b6c74e16f7_1_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algn="ctr"/>
            <a:r>
              <a:rPr lang="iw-IL" u="sng" dirty="0">
                <a:effectLst>
                  <a:outerShdw blurRad="38100" dist="38100" dir="2700000" algn="tl">
                    <a:srgbClr val="000000">
                      <a:alpha val="43137"/>
                    </a:srgbClr>
                  </a:outerShdw>
                </a:effectLst>
              </a:rPr>
              <a:t>דרישות לא פונקציונאליות </a:t>
            </a:r>
            <a:endParaRPr u="sng" dirty="0">
              <a:effectLst>
                <a:outerShdw blurRad="38100" dist="38100" dir="2700000" algn="tl">
                  <a:srgbClr val="000000">
                    <a:alpha val="43137"/>
                  </a:srgbClr>
                </a:outerShdw>
              </a:effectLst>
            </a:endParaRPr>
          </a:p>
        </p:txBody>
      </p:sp>
      <p:sp>
        <p:nvSpPr>
          <p:cNvPr id="197" name="Google Shape;197;gb6c74e16f7_1_0"/>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rmAutofit/>
          </a:bodyPr>
          <a:lstStyle/>
          <a:p>
            <a:pPr marL="457200" lvl="0" indent="0" algn="r" rtl="1">
              <a:spcBef>
                <a:spcPts val="1000"/>
              </a:spcBef>
              <a:spcAft>
                <a:spcPts val="0"/>
              </a:spcAft>
              <a:buNone/>
            </a:pPr>
            <a:r>
              <a:rPr lang="iw-IL" b="1" dirty="0"/>
              <a:t>פרטיות של נתוני כרטיסי אשראי של משתמשים </a:t>
            </a:r>
            <a:r>
              <a:rPr lang="iw-IL" dirty="0"/>
              <a:t>- סליקת האשראי תתבצע אחרי שמשתמש מסיים הזמנה ועובר למסך של סיום הזמנה ותשלום </a:t>
            </a:r>
            <a:endParaRPr dirty="0"/>
          </a:p>
          <a:p>
            <a:pPr marL="457200" lvl="0" indent="0" algn="r" rtl="1">
              <a:spcBef>
                <a:spcPts val="1000"/>
              </a:spcBef>
              <a:spcAft>
                <a:spcPts val="0"/>
              </a:spcAft>
              <a:buNone/>
            </a:pPr>
            <a:r>
              <a:rPr lang="iw-IL" b="1" dirty="0"/>
              <a:t>זמינות של מוצרים</a:t>
            </a:r>
            <a:r>
              <a:rPr lang="iw-IL" dirty="0"/>
              <a:t> - דרישה לכך שלא תהייה הצגה של מוצרים שלא קיימים במלאי</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b6c74e16f7_0_2"/>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algn="ctr"/>
            <a:r>
              <a:rPr lang="iw-IL" u="sng" dirty="0">
                <a:effectLst>
                  <a:outerShdw blurRad="38100" dist="38100" dir="2700000" algn="tl">
                    <a:srgbClr val="000000">
                      <a:alpha val="43137"/>
                    </a:srgbClr>
                  </a:outerShdw>
                </a:effectLst>
              </a:rPr>
              <a:t>ביקורת עמיתים</a:t>
            </a:r>
            <a:endParaRPr u="sng" dirty="0">
              <a:effectLst>
                <a:outerShdw blurRad="38100" dist="38100" dir="2700000" algn="tl">
                  <a:srgbClr val="000000">
                    <a:alpha val="43137"/>
                  </a:srgbClr>
                </a:outerShdw>
              </a:effectLst>
            </a:endParaRPr>
          </a:p>
        </p:txBody>
      </p:sp>
      <p:sp>
        <p:nvSpPr>
          <p:cNvPr id="204" name="Google Shape;204;gb6c74e16f7_0_2"/>
          <p:cNvSpPr txBox="1">
            <a:spLocks noGrp="1"/>
          </p:cNvSpPr>
          <p:nvPr>
            <p:ph type="body" idx="1"/>
          </p:nvPr>
        </p:nvSpPr>
        <p:spPr>
          <a:xfrm>
            <a:off x="848784" y="1930489"/>
            <a:ext cx="8596800" cy="3880800"/>
          </a:xfrm>
          <a:prstGeom prst="rect">
            <a:avLst/>
          </a:prstGeom>
        </p:spPr>
        <p:txBody>
          <a:bodyPr spcFirstLastPara="1" wrap="square" lIns="91425" tIns="45700" rIns="91425" bIns="45700" anchor="t" anchorCtr="0">
            <a:normAutofit/>
          </a:bodyPr>
          <a:lstStyle/>
          <a:p>
            <a:pPr marL="0" lvl="0" indent="0" algn="r" rtl="1">
              <a:spcBef>
                <a:spcPts val="1000"/>
              </a:spcBef>
              <a:spcAft>
                <a:spcPts val="0"/>
              </a:spcAft>
              <a:buNone/>
            </a:pPr>
            <a:endParaRPr dirty="0"/>
          </a:p>
          <a:p>
            <a:pPr marL="0" lvl="0" indent="0" algn="r" rtl="1">
              <a:spcBef>
                <a:spcPts val="1000"/>
              </a:spcBef>
              <a:spcAft>
                <a:spcPts val="0"/>
              </a:spcAft>
              <a:buNone/>
            </a:pPr>
            <a:endParaRPr dirty="0"/>
          </a:p>
          <a:p>
            <a:pPr marL="0" lvl="0" indent="0" algn="r" rtl="1">
              <a:spcBef>
                <a:spcPts val="1000"/>
              </a:spcBef>
              <a:spcAft>
                <a:spcPts val="0"/>
              </a:spcAft>
              <a:buNone/>
            </a:pPr>
            <a:endParaRPr dirty="0"/>
          </a:p>
          <a:p>
            <a:pPr marL="0" lvl="0" indent="0" algn="r" rtl="1">
              <a:spcBef>
                <a:spcPts val="1000"/>
              </a:spcBef>
              <a:spcAft>
                <a:spcPts val="0"/>
              </a:spcAft>
              <a:buNone/>
            </a:pPr>
            <a:endParaRPr dirty="0"/>
          </a:p>
          <a:p>
            <a:pPr marL="0" lvl="0" indent="0" algn="r" rtl="1">
              <a:spcBef>
                <a:spcPts val="1000"/>
              </a:spcBef>
              <a:spcAft>
                <a:spcPts val="0"/>
              </a:spcAft>
              <a:buNone/>
            </a:pPr>
            <a:r>
              <a:rPr lang="iw-IL" dirty="0">
                <a:solidFill>
                  <a:schemeClr val="tx1"/>
                </a:solidFill>
              </a:rPr>
              <a:t>התייחסות להצעות לשיפור:</a:t>
            </a:r>
            <a:endParaRPr dirty="0">
              <a:solidFill>
                <a:schemeClr val="tx1"/>
              </a:solidFill>
            </a:endParaRPr>
          </a:p>
          <a:p>
            <a:pPr marL="285750" lvl="0" indent="-285750" algn="r" rtl="1">
              <a:spcBef>
                <a:spcPts val="1000"/>
              </a:spcBef>
              <a:spcAft>
                <a:spcPts val="0"/>
              </a:spcAft>
              <a:buFont typeface="Wingdings" panose="05000000000000000000" pitchFamily="2" charset="2"/>
              <a:buChar char="q"/>
            </a:pPr>
            <a:r>
              <a:rPr lang="iw-IL" dirty="0">
                <a:solidFill>
                  <a:schemeClr val="tx1"/>
                </a:solidFill>
              </a:rPr>
              <a:t>שינוי של רקע האתר לרקע לבן כאשר צבע הגופן של הכתב שונה לצבע אדום כך שיהיה ברור</a:t>
            </a:r>
            <a:endParaRPr dirty="0">
              <a:solidFill>
                <a:schemeClr val="tx1"/>
              </a:solidFill>
            </a:endParaRPr>
          </a:p>
          <a:p>
            <a:pPr marL="285750" lvl="0" indent="-285750" algn="r" rtl="1">
              <a:spcBef>
                <a:spcPts val="1000"/>
              </a:spcBef>
              <a:spcAft>
                <a:spcPts val="0"/>
              </a:spcAft>
              <a:buFont typeface="Wingdings" panose="05000000000000000000" pitchFamily="2" charset="2"/>
              <a:buChar char="q"/>
            </a:pPr>
            <a:r>
              <a:rPr lang="iw-IL" dirty="0">
                <a:solidFill>
                  <a:schemeClr val="tx1"/>
                </a:solidFill>
              </a:rPr>
              <a:t>לוגו של החברה התווסף לאתר</a:t>
            </a:r>
            <a:endParaRPr dirty="0">
              <a:solidFill>
                <a:schemeClr val="tx1"/>
              </a:solidFill>
            </a:endParaRPr>
          </a:p>
          <a:p>
            <a:pPr marL="285750" lvl="0" indent="-285750" algn="r" rtl="1">
              <a:spcBef>
                <a:spcPts val="1000"/>
              </a:spcBef>
              <a:spcAft>
                <a:spcPts val="0"/>
              </a:spcAft>
              <a:buFont typeface="Wingdings" panose="05000000000000000000" pitchFamily="2" charset="2"/>
              <a:buChar char="q"/>
            </a:pPr>
            <a:r>
              <a:rPr lang="iw-IL" dirty="0">
                <a:solidFill>
                  <a:schemeClr val="tx1"/>
                </a:solidFill>
              </a:rPr>
              <a:t>פונקציונליות מלאה לכל הפעולות שיש באתר</a:t>
            </a:r>
            <a:endParaRPr dirty="0">
              <a:solidFill>
                <a:schemeClr val="tx1"/>
              </a:solidFill>
            </a:endParaRPr>
          </a:p>
        </p:txBody>
      </p:sp>
      <p:graphicFrame>
        <p:nvGraphicFramePr>
          <p:cNvPr id="2" name="Table 2">
            <a:extLst>
              <a:ext uri="{FF2B5EF4-FFF2-40B4-BE49-F238E27FC236}">
                <a16:creationId xmlns:a16="http://schemas.microsoft.com/office/drawing/2014/main" id="{9366C42F-D2C0-4213-9C19-95D573BD593D}"/>
              </a:ext>
            </a:extLst>
          </p:cNvPr>
          <p:cNvGraphicFramePr>
            <a:graphicFrameLocks noGrp="1"/>
          </p:cNvGraphicFramePr>
          <p:nvPr>
            <p:extLst>
              <p:ext uri="{D42A27DB-BD31-4B8C-83A1-F6EECF244321}">
                <p14:modId xmlns:p14="http://schemas.microsoft.com/office/powerpoint/2010/main" val="1138803855"/>
              </p:ext>
            </p:extLst>
          </p:nvPr>
        </p:nvGraphicFramePr>
        <p:xfrm>
          <a:off x="1146134" y="2011680"/>
          <a:ext cx="8128000" cy="1417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58157158"/>
                    </a:ext>
                  </a:extLst>
                </a:gridCol>
                <a:gridCol w="4064000">
                  <a:extLst>
                    <a:ext uri="{9D8B030D-6E8A-4147-A177-3AD203B41FA5}">
                      <a16:colId xmlns:a16="http://schemas.microsoft.com/office/drawing/2014/main" val="1124661051"/>
                    </a:ext>
                  </a:extLst>
                </a:gridCol>
              </a:tblGrid>
              <a:tr h="0">
                <a:tc>
                  <a:txBody>
                    <a:bodyPr/>
                    <a:lstStyle/>
                    <a:p>
                      <a:pPr algn="ctr"/>
                      <a:r>
                        <a:rPr lang="he-IL" dirty="0"/>
                        <a:t>ממשק</a:t>
                      </a:r>
                      <a:endParaRPr lang="en-US" dirty="0"/>
                    </a:p>
                  </a:txBody>
                  <a:tcPr/>
                </a:tc>
                <a:tc>
                  <a:txBody>
                    <a:bodyPr/>
                    <a:lstStyle/>
                    <a:p>
                      <a:pPr algn="ctr"/>
                      <a:r>
                        <a:rPr lang="he-IL" dirty="0"/>
                        <a:t>עיצוב האתר</a:t>
                      </a:r>
                      <a:endParaRPr lang="en-US" dirty="0"/>
                    </a:p>
                  </a:txBody>
                  <a:tcPr/>
                </a:tc>
                <a:extLst>
                  <a:ext uri="{0D108BD9-81ED-4DB2-BD59-A6C34878D82A}">
                    <a16:rowId xmlns:a16="http://schemas.microsoft.com/office/drawing/2014/main" val="2503794456"/>
                  </a:ext>
                </a:extLst>
              </a:tr>
              <a:tr h="370840">
                <a:tc>
                  <a:txBody>
                    <a:bodyPr/>
                    <a:lstStyle/>
                    <a:p>
                      <a:pPr algn="ctr"/>
                      <a:r>
                        <a:rPr lang="he-IL" dirty="0"/>
                        <a:t>הוספה לסל</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he-IL" dirty="0"/>
                        <a:t>רקע האתר שיהיה בצבע לבן </a:t>
                      </a:r>
                    </a:p>
                  </a:txBody>
                  <a:tcPr/>
                </a:tc>
                <a:extLst>
                  <a:ext uri="{0D108BD9-81ED-4DB2-BD59-A6C34878D82A}">
                    <a16:rowId xmlns:a16="http://schemas.microsoft.com/office/drawing/2014/main" val="272734793"/>
                  </a:ext>
                </a:extLst>
              </a:tr>
              <a:tr h="370840">
                <a:tc>
                  <a:txBody>
                    <a:bodyPr/>
                    <a:lstStyle/>
                    <a:p>
                      <a:pPr algn="ctr"/>
                      <a:r>
                        <a:rPr lang="he-IL" dirty="0"/>
                        <a:t>הצגת לפי קטגוריות</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he-IL" dirty="0"/>
                        <a:t>להוסיף לוגו באתר</a:t>
                      </a:r>
                    </a:p>
                  </a:txBody>
                  <a:tcPr/>
                </a:tc>
                <a:extLst>
                  <a:ext uri="{0D108BD9-81ED-4DB2-BD59-A6C34878D82A}">
                    <a16:rowId xmlns:a16="http://schemas.microsoft.com/office/drawing/2014/main" val="1883540952"/>
                  </a:ext>
                </a:extLst>
              </a:tr>
              <a:tr h="370840">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he-IL" dirty="0"/>
                        <a:t>שינוי הצבעים לצבעים שנעימים יותר לעין וברורים</a:t>
                      </a:r>
                    </a:p>
                  </a:txBody>
                  <a:tcPr/>
                </a:tc>
                <a:extLst>
                  <a:ext uri="{0D108BD9-81ED-4DB2-BD59-A6C34878D82A}">
                    <a16:rowId xmlns:a16="http://schemas.microsoft.com/office/drawing/2014/main" val="2088565530"/>
                  </a:ext>
                </a:extLst>
              </a:tr>
            </a:tbl>
          </a:graphicData>
        </a:graphic>
      </p:graphicFrame>
    </p:spTree>
  </p:cSld>
  <p:clrMapOvr>
    <a:masterClrMapping/>
  </p:clrMapOvr>
</p:sld>
</file>

<file path=ppt/theme/theme1.xml><?xml version="1.0" encoding="utf-8"?>
<a:theme xmlns:a="http://schemas.openxmlformats.org/drawingml/2006/main" name="Facet">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708</Words>
  <Application>Microsoft Office PowerPoint</Application>
  <PresentationFormat>Widescreen</PresentationFormat>
  <Paragraphs>93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Noto Sans Symbols</vt:lpstr>
      <vt:lpstr>Trebuchet MS</vt:lpstr>
      <vt:lpstr>Wingdings</vt:lpstr>
      <vt:lpstr>Facet</vt:lpstr>
      <vt:lpstr>PowerPoint Presentation</vt:lpstr>
      <vt:lpstr>PowerPoint Presentation</vt:lpstr>
      <vt:lpstr>סקירה טכנית ומאפייני המוצר</vt:lpstr>
      <vt:lpstr>מתחרים עיקריים בשוק</vt:lpstr>
      <vt:lpstr>יתרונות/חסרונות </vt:lpstr>
      <vt:lpstr>סוג הענן</vt:lpstr>
      <vt:lpstr>מאפייני SOA</vt:lpstr>
      <vt:lpstr>דרישות לא פונקציונאליות </vt:lpstr>
      <vt:lpstr>ביקורת עמיתים</vt:lpstr>
      <vt:lpstr>אתגרים שעלו במהלך העבודה</vt:lpstr>
      <vt:lpstr>מאפייני פרטיות</vt:lpstr>
      <vt:lpstr>חלופות ענן</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ליאור בן חמו</dc:creator>
  <cp:lastModifiedBy>ליאור בן חמו</cp:lastModifiedBy>
  <cp:revision>9</cp:revision>
  <dcterms:created xsi:type="dcterms:W3CDTF">2021-06-11T09:19:11Z</dcterms:created>
  <dcterms:modified xsi:type="dcterms:W3CDTF">2021-06-14T07:52:36Z</dcterms:modified>
</cp:coreProperties>
</file>