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8" r:id="rId12"/>
    <p:sldId id="267" r:id="rId13"/>
    <p:sldId id="274" r:id="rId14"/>
    <p:sldId id="269" r:id="rId15"/>
    <p:sldId id="275" r:id="rId16"/>
    <p:sldId id="270" r:id="rId17"/>
    <p:sldId id="273" r:id="rId18"/>
    <p:sldId id="271" r:id="rId19"/>
    <p:sldId id="272" r:id="rId20"/>
    <p:sldId id="266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36260-7280-4F98-A46C-DD24E34E6B29}" type="datetimeFigureOut">
              <a:rPr lang="LID4096" smtClean="0"/>
              <a:t>05/31/2021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85DB6-C608-4986-A79C-21BE74703A0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44047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consensus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or agree on some data value that is needed during computation. 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ensample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(Noun) An example; a pattern or model for imitation. </a:t>
            </a:r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ensample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(Verb) To exemplify, to show by example.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85DB6-C608-4986-A79C-21BE74703A08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80793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3FD52-04DF-D14C-BC98-2C4886451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040" y="1038221"/>
            <a:ext cx="10993549" cy="1475013"/>
          </a:xfrm>
        </p:spPr>
        <p:txBody>
          <a:bodyPr/>
          <a:lstStyle/>
          <a:p>
            <a:pPr algn="ctr"/>
            <a:r>
              <a:rPr lang="en-GB" dirty="0"/>
              <a:t>A Combined CNN and </a:t>
            </a:r>
            <a:r>
              <a:rPr lang="en-GB" dirty="0" err="1"/>
              <a:t>lstm</a:t>
            </a:r>
            <a:r>
              <a:rPr lang="en-GB" dirty="0"/>
              <a:t> model for </a:t>
            </a:r>
            <a:r>
              <a:rPr lang="en-GB" dirty="0" err="1"/>
              <a:t>arabic</a:t>
            </a:r>
            <a:r>
              <a:rPr lang="en-GB" dirty="0"/>
              <a:t> sentiment analysis 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4BB118-CAEC-6646-80CA-556E1B7CAA71}"/>
              </a:ext>
            </a:extLst>
          </p:cNvPr>
          <p:cNvSpPr txBox="1"/>
          <p:nvPr/>
        </p:nvSpPr>
        <p:spPr>
          <a:xfrm>
            <a:off x="9021084" y="4188563"/>
            <a:ext cx="23215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5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Students :</a:t>
            </a:r>
          </a:p>
          <a:p>
            <a:pPr algn="l"/>
            <a:r>
              <a:rPr lang="en-GB" sz="25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Fida Khoury</a:t>
            </a:r>
          </a:p>
          <a:p>
            <a:pPr algn="l"/>
            <a:r>
              <a:rPr lang="en-GB" sz="25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Khalil </a:t>
            </a:r>
            <a:r>
              <a:rPr lang="en-GB" sz="2500" dirty="0" err="1">
                <a:solidFill>
                  <a:schemeClr val="tx1">
                    <a:lumMod val="25000"/>
                    <a:lumOff val="75000"/>
                  </a:schemeClr>
                </a:solidFill>
              </a:rPr>
              <a:t>Diabes</a:t>
            </a:r>
            <a:endParaRPr lang="en-GB" sz="2500" dirty="0">
              <a:solidFill>
                <a:schemeClr val="tx1">
                  <a:lumMod val="25000"/>
                  <a:lumOff val="75000"/>
                </a:schemeClr>
              </a:solidFill>
            </a:endParaRPr>
          </a:p>
          <a:p>
            <a:pPr algn="l"/>
            <a:r>
              <a:rPr lang="en-GB" sz="25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Milad </a:t>
            </a:r>
            <a:r>
              <a:rPr lang="en-GB" sz="2500" dirty="0" err="1">
                <a:solidFill>
                  <a:schemeClr val="tx1">
                    <a:lumMod val="25000"/>
                    <a:lumOff val="75000"/>
                  </a:schemeClr>
                </a:solidFill>
              </a:rPr>
              <a:t>Irhayil</a:t>
            </a:r>
            <a:endParaRPr lang="en-GB" sz="2500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957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B7830F-4F26-164C-8295-D78E52B943EA}"/>
              </a:ext>
            </a:extLst>
          </p:cNvPr>
          <p:cNvSpPr txBox="1"/>
          <p:nvPr/>
        </p:nvSpPr>
        <p:spPr>
          <a:xfrm>
            <a:off x="3207775" y="1151093"/>
            <a:ext cx="5776450" cy="4146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</a:rPr>
              <a:t>The Proposed Model</a:t>
            </a:r>
            <a:endParaRPr lang="en-IL" sz="88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5550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D94D85-3B3F-4F7D-8465-5D396D766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494" y="1843015"/>
            <a:ext cx="6468519" cy="317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314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F72DD-37B1-4B16-BF4E-B4380F2C5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6280"/>
          </a:xfrm>
        </p:spPr>
        <p:txBody>
          <a:bodyPr/>
          <a:lstStyle/>
          <a:p>
            <a:r>
              <a:rPr lang="en-US" dirty="0"/>
              <a:t>overview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1240B-98FF-4604-8967-543481E79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647" y="3279623"/>
            <a:ext cx="11029615" cy="3678303"/>
          </a:xfrm>
        </p:spPr>
        <p:txBody>
          <a:bodyPr/>
          <a:lstStyle/>
          <a:p>
            <a:r>
              <a:rPr lang="en-US" dirty="0"/>
              <a:t>Gather as much as possible relevant data that apply to the project requirements.</a:t>
            </a:r>
          </a:p>
          <a:p>
            <a:r>
              <a:rPr lang="en-US" dirty="0"/>
              <a:t>Clean the data and use embedding layers along side with word to vector models to convert it to numeric data.</a:t>
            </a:r>
          </a:p>
          <a:p>
            <a:r>
              <a:rPr lang="en-US" dirty="0"/>
              <a:t>With CNN filters provoke the machine learn the data features for the data.</a:t>
            </a:r>
          </a:p>
          <a:p>
            <a:r>
              <a:rPr lang="en-US" dirty="0"/>
              <a:t>Execute max-pooling layer to get a representer of the maximal (relevant) features.</a:t>
            </a:r>
          </a:p>
          <a:p>
            <a:r>
              <a:rPr lang="en-US" dirty="0"/>
              <a:t>Now we have to drop the redundant data, to prevent overfitting and also makes our machine act as if its taking the consensus over an ensample of networks, witch is a good way to improve performance.</a:t>
            </a:r>
          </a:p>
          <a:p>
            <a:r>
              <a:rPr lang="en-US" dirty="0"/>
              <a:t>Use the LSTM layer to make predictions with considering repeated or sequential patterns from previous states.</a:t>
            </a:r>
          </a:p>
          <a:p>
            <a:r>
              <a:rPr lang="en-US" dirty="0"/>
              <a:t>With the dense layer we can get the output based on a sigmoid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93128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EC97A-BC7F-42B2-B986-E9D87A53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data</a:t>
            </a:r>
            <a:endParaRPr lang="LID4096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8F9296-DF2A-431D-BB3F-4B78964D6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4188" y="3503071"/>
            <a:ext cx="7596705" cy="61634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5A2C87-F0CC-46A2-A6E1-81505A77E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188" y="4119418"/>
            <a:ext cx="7596705" cy="27385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B49A47-4B60-461E-AF2D-4D06B5BA74EF}"/>
              </a:ext>
            </a:extLst>
          </p:cNvPr>
          <p:cNvSpPr txBox="1"/>
          <p:nvPr/>
        </p:nvSpPr>
        <p:spPr>
          <a:xfrm>
            <a:off x="1459345" y="2244436"/>
            <a:ext cx="9544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data is ana Arabic tweets labeled text from tweeter in Saudi Arabia the text is </a:t>
            </a:r>
            <a:r>
              <a:rPr lang="en-US" dirty="0" err="1"/>
              <a:t>labeld</a:t>
            </a:r>
            <a:r>
              <a:rPr lang="en-US" dirty="0"/>
              <a:t> to 2 labels </a:t>
            </a:r>
          </a:p>
          <a:p>
            <a:r>
              <a:rPr lang="en-US" dirty="0"/>
              <a:t>Positive and negative (positive=1,negative=0)</a:t>
            </a:r>
          </a:p>
        </p:txBody>
      </p:sp>
    </p:spTree>
    <p:extLst>
      <p:ext uri="{BB962C8B-B14F-4D97-AF65-F5344CB8AC3E}">
        <p14:creationId xmlns:p14="http://schemas.microsoft.com/office/powerpoint/2010/main" val="3141071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F83DA-82FF-4601-AF32-A3A0AB81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layer</a:t>
            </a:r>
            <a:br>
              <a:rPr lang="en-US" dirty="0"/>
            </a:br>
            <a:endParaRPr lang="LID4096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CC1818C-A354-4748-9A64-A2874EAF3658}"/>
              </a:ext>
            </a:extLst>
          </p:cNvPr>
          <p:cNvGrpSpPr/>
          <p:nvPr/>
        </p:nvGrpSpPr>
        <p:grpSpPr>
          <a:xfrm>
            <a:off x="6936432" y="2931614"/>
            <a:ext cx="2851239" cy="3287432"/>
            <a:chOff x="871583" y="1332186"/>
            <a:chExt cx="2856964" cy="390984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F73690B-ED2F-4306-B115-D7DF0934FCE8}"/>
                </a:ext>
              </a:extLst>
            </p:cNvPr>
            <p:cNvSpPr/>
            <p:nvPr/>
          </p:nvSpPr>
          <p:spPr>
            <a:xfrm>
              <a:off x="871583" y="1332186"/>
              <a:ext cx="2849080" cy="3909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glow rad="127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F998069-C6B1-40F3-B02B-315530DAD103}"/>
                </a:ext>
              </a:extLst>
            </p:cNvPr>
            <p:cNvSpPr/>
            <p:nvPr/>
          </p:nvSpPr>
          <p:spPr>
            <a:xfrm>
              <a:off x="2296513" y="1332186"/>
              <a:ext cx="1030001" cy="39098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25F1892-B613-4078-91EB-CC37AFAA681B}"/>
                </a:ext>
              </a:extLst>
            </p:cNvPr>
            <p:cNvCxnSpPr/>
            <p:nvPr/>
          </p:nvCxnSpPr>
          <p:spPr>
            <a:xfrm>
              <a:off x="1221828" y="1332186"/>
              <a:ext cx="0" cy="3909848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9167B5C-C310-407C-A72E-4B2666E351D7}"/>
                </a:ext>
              </a:extLst>
            </p:cNvPr>
            <p:cNvCxnSpPr/>
            <p:nvPr/>
          </p:nvCxnSpPr>
          <p:spPr>
            <a:xfrm>
              <a:off x="1579180" y="1332186"/>
              <a:ext cx="0" cy="3909848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BC1CA0A-6259-4DAF-9A51-C76E08373FD6}"/>
                </a:ext>
              </a:extLst>
            </p:cNvPr>
            <p:cNvCxnSpPr/>
            <p:nvPr/>
          </p:nvCxnSpPr>
          <p:spPr>
            <a:xfrm>
              <a:off x="1933904" y="1332186"/>
              <a:ext cx="0" cy="3909848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E5EA986-AC67-442E-B9A9-98AC4B87EE5C}"/>
                </a:ext>
              </a:extLst>
            </p:cNvPr>
            <p:cNvCxnSpPr/>
            <p:nvPr/>
          </p:nvCxnSpPr>
          <p:spPr>
            <a:xfrm>
              <a:off x="2288628" y="1332186"/>
              <a:ext cx="0" cy="3909848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F4FEA2D-B904-46F7-9DDA-115DDC84325A}"/>
                </a:ext>
              </a:extLst>
            </p:cNvPr>
            <p:cNvCxnSpPr/>
            <p:nvPr/>
          </p:nvCxnSpPr>
          <p:spPr>
            <a:xfrm>
              <a:off x="2619704" y="1332186"/>
              <a:ext cx="0" cy="3909848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97E4CA-8AC3-4A34-96F1-DCCA99C35200}"/>
                </a:ext>
              </a:extLst>
            </p:cNvPr>
            <p:cNvCxnSpPr/>
            <p:nvPr/>
          </p:nvCxnSpPr>
          <p:spPr>
            <a:xfrm>
              <a:off x="2977056" y="1332186"/>
              <a:ext cx="0" cy="3909848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D499DD6-B368-4D36-98D3-C5B8D631F7E9}"/>
                </a:ext>
              </a:extLst>
            </p:cNvPr>
            <p:cNvCxnSpPr/>
            <p:nvPr/>
          </p:nvCxnSpPr>
          <p:spPr>
            <a:xfrm>
              <a:off x="3331780" y="1332186"/>
              <a:ext cx="0" cy="3909848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D9BD178-5E99-422B-B030-43B1F483D3ED}"/>
                </a:ext>
              </a:extLst>
            </p:cNvPr>
            <p:cNvCxnSpPr>
              <a:cxnSpLocks/>
            </p:cNvCxnSpPr>
            <p:nvPr/>
          </p:nvCxnSpPr>
          <p:spPr>
            <a:xfrm>
              <a:off x="871583" y="1608083"/>
              <a:ext cx="284908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C4DF0C8-6906-4BD5-97F0-DE761143DC0A}"/>
                </a:ext>
              </a:extLst>
            </p:cNvPr>
            <p:cNvCxnSpPr>
              <a:cxnSpLocks/>
            </p:cNvCxnSpPr>
            <p:nvPr/>
          </p:nvCxnSpPr>
          <p:spPr>
            <a:xfrm>
              <a:off x="871583" y="1886607"/>
              <a:ext cx="284908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51D39F4-1207-40A2-81D7-A2BEA383AB98}"/>
                </a:ext>
              </a:extLst>
            </p:cNvPr>
            <p:cNvCxnSpPr>
              <a:cxnSpLocks/>
            </p:cNvCxnSpPr>
            <p:nvPr/>
          </p:nvCxnSpPr>
          <p:spPr>
            <a:xfrm>
              <a:off x="871583" y="2170386"/>
              <a:ext cx="284908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D08F8F-7628-4D8E-925B-3CEA7A980CBA}"/>
                </a:ext>
              </a:extLst>
            </p:cNvPr>
            <p:cNvCxnSpPr>
              <a:cxnSpLocks/>
            </p:cNvCxnSpPr>
            <p:nvPr/>
          </p:nvCxnSpPr>
          <p:spPr>
            <a:xfrm>
              <a:off x="871583" y="2448910"/>
              <a:ext cx="284908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4056EF-CE1E-4003-BF95-5FA5383F757B}"/>
                </a:ext>
              </a:extLst>
            </p:cNvPr>
            <p:cNvCxnSpPr>
              <a:cxnSpLocks/>
            </p:cNvCxnSpPr>
            <p:nvPr/>
          </p:nvCxnSpPr>
          <p:spPr>
            <a:xfrm>
              <a:off x="871583" y="2753710"/>
              <a:ext cx="284908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2AEEAC0-06C1-4A09-BBE0-6EA19A34A381}"/>
                </a:ext>
              </a:extLst>
            </p:cNvPr>
            <p:cNvCxnSpPr>
              <a:cxnSpLocks/>
            </p:cNvCxnSpPr>
            <p:nvPr/>
          </p:nvCxnSpPr>
          <p:spPr>
            <a:xfrm>
              <a:off x="871583" y="3032234"/>
              <a:ext cx="284908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18A2ED3-2BF1-49D1-B5E0-C39A7D88B915}"/>
                </a:ext>
              </a:extLst>
            </p:cNvPr>
            <p:cNvCxnSpPr>
              <a:cxnSpLocks/>
            </p:cNvCxnSpPr>
            <p:nvPr/>
          </p:nvCxnSpPr>
          <p:spPr>
            <a:xfrm>
              <a:off x="871583" y="3316013"/>
              <a:ext cx="284908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874FE75-140D-4E0F-8FE3-338F246CDD9B}"/>
                </a:ext>
              </a:extLst>
            </p:cNvPr>
            <p:cNvCxnSpPr>
              <a:cxnSpLocks/>
            </p:cNvCxnSpPr>
            <p:nvPr/>
          </p:nvCxnSpPr>
          <p:spPr>
            <a:xfrm>
              <a:off x="871583" y="3594537"/>
              <a:ext cx="284908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EF02C4C-6047-4A0D-8C65-D2BABFE52E6C}"/>
                </a:ext>
              </a:extLst>
            </p:cNvPr>
            <p:cNvCxnSpPr>
              <a:cxnSpLocks/>
            </p:cNvCxnSpPr>
            <p:nvPr/>
          </p:nvCxnSpPr>
          <p:spPr>
            <a:xfrm>
              <a:off x="879467" y="3891454"/>
              <a:ext cx="284908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90EF610-58B1-4886-B98C-1AB2E8566182}"/>
                </a:ext>
              </a:extLst>
            </p:cNvPr>
            <p:cNvCxnSpPr>
              <a:cxnSpLocks/>
            </p:cNvCxnSpPr>
            <p:nvPr/>
          </p:nvCxnSpPr>
          <p:spPr>
            <a:xfrm>
              <a:off x="879467" y="4169978"/>
              <a:ext cx="284908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EC804AB-26A4-4A70-A366-6C0A48A91D09}"/>
                </a:ext>
              </a:extLst>
            </p:cNvPr>
            <p:cNvCxnSpPr>
              <a:cxnSpLocks/>
            </p:cNvCxnSpPr>
            <p:nvPr/>
          </p:nvCxnSpPr>
          <p:spPr>
            <a:xfrm>
              <a:off x="879467" y="4453757"/>
              <a:ext cx="284908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B705084-78F2-4BFB-948B-4085C6497166}"/>
                </a:ext>
              </a:extLst>
            </p:cNvPr>
            <p:cNvCxnSpPr>
              <a:cxnSpLocks/>
            </p:cNvCxnSpPr>
            <p:nvPr/>
          </p:nvCxnSpPr>
          <p:spPr>
            <a:xfrm>
              <a:off x="879467" y="4732281"/>
              <a:ext cx="284908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2F23935-9DC4-4313-A4E1-81D75213EBA0}"/>
                </a:ext>
              </a:extLst>
            </p:cNvPr>
            <p:cNvCxnSpPr>
              <a:cxnSpLocks/>
            </p:cNvCxnSpPr>
            <p:nvPr/>
          </p:nvCxnSpPr>
          <p:spPr>
            <a:xfrm>
              <a:off x="879467" y="4987157"/>
              <a:ext cx="284908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EEABF96-DDE2-42D4-A150-55E9DDF3E8C6}"/>
              </a:ext>
            </a:extLst>
          </p:cNvPr>
          <p:cNvGrpSpPr/>
          <p:nvPr/>
        </p:nvGrpSpPr>
        <p:grpSpPr>
          <a:xfrm>
            <a:off x="7058505" y="2424619"/>
            <a:ext cx="2548334" cy="3539549"/>
            <a:chOff x="871583" y="1332186"/>
            <a:chExt cx="2856964" cy="390984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79D604F-68F3-4F2A-984F-2F0650797E2F}"/>
                </a:ext>
              </a:extLst>
            </p:cNvPr>
            <p:cNvSpPr/>
            <p:nvPr/>
          </p:nvSpPr>
          <p:spPr>
            <a:xfrm>
              <a:off x="871583" y="1332186"/>
              <a:ext cx="2849080" cy="3909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glow rad="127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AE780F-EFEF-4249-94CB-5E912ECB6774}"/>
                </a:ext>
              </a:extLst>
            </p:cNvPr>
            <p:cNvSpPr/>
            <p:nvPr/>
          </p:nvSpPr>
          <p:spPr>
            <a:xfrm>
              <a:off x="1587065" y="1332186"/>
              <a:ext cx="1024065" cy="39098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AC92858-698B-48EA-80BF-34F52ED04316}"/>
                </a:ext>
              </a:extLst>
            </p:cNvPr>
            <p:cNvCxnSpPr/>
            <p:nvPr/>
          </p:nvCxnSpPr>
          <p:spPr>
            <a:xfrm>
              <a:off x="1221828" y="1332186"/>
              <a:ext cx="0" cy="3909848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17196F0-69A6-4132-A0DC-4C218A125D66}"/>
                </a:ext>
              </a:extLst>
            </p:cNvPr>
            <p:cNvCxnSpPr/>
            <p:nvPr/>
          </p:nvCxnSpPr>
          <p:spPr>
            <a:xfrm>
              <a:off x="1579180" y="1332186"/>
              <a:ext cx="0" cy="3909848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17A295-EB85-48C1-9835-F583B7F56721}"/>
                </a:ext>
              </a:extLst>
            </p:cNvPr>
            <p:cNvCxnSpPr/>
            <p:nvPr/>
          </p:nvCxnSpPr>
          <p:spPr>
            <a:xfrm>
              <a:off x="1933904" y="1332186"/>
              <a:ext cx="0" cy="3909848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B4C24E9-0B65-48A8-8F73-7EADCCB8A871}"/>
                </a:ext>
              </a:extLst>
            </p:cNvPr>
            <p:cNvCxnSpPr/>
            <p:nvPr/>
          </p:nvCxnSpPr>
          <p:spPr>
            <a:xfrm>
              <a:off x="2288628" y="1332186"/>
              <a:ext cx="0" cy="3909848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700DA7B-5799-49AB-805D-D0BA89B76294}"/>
                </a:ext>
              </a:extLst>
            </p:cNvPr>
            <p:cNvCxnSpPr/>
            <p:nvPr/>
          </p:nvCxnSpPr>
          <p:spPr>
            <a:xfrm>
              <a:off x="2619704" y="1332186"/>
              <a:ext cx="0" cy="3909848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7FF7395-B1D0-405D-A73E-F8C1C23AEE2A}"/>
                </a:ext>
              </a:extLst>
            </p:cNvPr>
            <p:cNvCxnSpPr/>
            <p:nvPr/>
          </p:nvCxnSpPr>
          <p:spPr>
            <a:xfrm>
              <a:off x="2977056" y="1332186"/>
              <a:ext cx="0" cy="3909848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75E5BAC-8504-49A1-B1D4-2622A6A7B14B}"/>
                </a:ext>
              </a:extLst>
            </p:cNvPr>
            <p:cNvCxnSpPr/>
            <p:nvPr/>
          </p:nvCxnSpPr>
          <p:spPr>
            <a:xfrm>
              <a:off x="3331780" y="1332186"/>
              <a:ext cx="0" cy="3909848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3A3703F-9358-4204-A4F5-834CB8AF49B7}"/>
                </a:ext>
              </a:extLst>
            </p:cNvPr>
            <p:cNvCxnSpPr>
              <a:cxnSpLocks/>
            </p:cNvCxnSpPr>
            <p:nvPr/>
          </p:nvCxnSpPr>
          <p:spPr>
            <a:xfrm>
              <a:off x="871583" y="1608083"/>
              <a:ext cx="284908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BEBE800-D5C1-449B-9A6D-B2914A14EFEC}"/>
                </a:ext>
              </a:extLst>
            </p:cNvPr>
            <p:cNvCxnSpPr>
              <a:cxnSpLocks/>
            </p:cNvCxnSpPr>
            <p:nvPr/>
          </p:nvCxnSpPr>
          <p:spPr>
            <a:xfrm>
              <a:off x="871583" y="1886607"/>
              <a:ext cx="284908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29DE2EE-A020-4F12-87BA-CD319270CAEA}"/>
                </a:ext>
              </a:extLst>
            </p:cNvPr>
            <p:cNvCxnSpPr>
              <a:cxnSpLocks/>
            </p:cNvCxnSpPr>
            <p:nvPr/>
          </p:nvCxnSpPr>
          <p:spPr>
            <a:xfrm>
              <a:off x="871583" y="2170386"/>
              <a:ext cx="284908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3315EE6-C585-4CF0-BC02-4B41275D1F63}"/>
                </a:ext>
              </a:extLst>
            </p:cNvPr>
            <p:cNvCxnSpPr>
              <a:cxnSpLocks/>
            </p:cNvCxnSpPr>
            <p:nvPr/>
          </p:nvCxnSpPr>
          <p:spPr>
            <a:xfrm>
              <a:off x="871583" y="2448910"/>
              <a:ext cx="284908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94CD1AB-1E9C-488B-B7BD-E508CAF0AE03}"/>
                </a:ext>
              </a:extLst>
            </p:cNvPr>
            <p:cNvCxnSpPr>
              <a:cxnSpLocks/>
            </p:cNvCxnSpPr>
            <p:nvPr/>
          </p:nvCxnSpPr>
          <p:spPr>
            <a:xfrm>
              <a:off x="871583" y="2753710"/>
              <a:ext cx="284908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808CDDF-21D0-4628-A4D7-192626AF7C67}"/>
                </a:ext>
              </a:extLst>
            </p:cNvPr>
            <p:cNvCxnSpPr>
              <a:cxnSpLocks/>
            </p:cNvCxnSpPr>
            <p:nvPr/>
          </p:nvCxnSpPr>
          <p:spPr>
            <a:xfrm>
              <a:off x="871583" y="3032234"/>
              <a:ext cx="284908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6F21FD0-4FB1-41AD-A04A-F18B0F0063C5}"/>
                </a:ext>
              </a:extLst>
            </p:cNvPr>
            <p:cNvCxnSpPr>
              <a:cxnSpLocks/>
            </p:cNvCxnSpPr>
            <p:nvPr/>
          </p:nvCxnSpPr>
          <p:spPr>
            <a:xfrm>
              <a:off x="871583" y="3316013"/>
              <a:ext cx="284908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15893C8-607B-44E6-8E37-417A4D1EE11D}"/>
                </a:ext>
              </a:extLst>
            </p:cNvPr>
            <p:cNvCxnSpPr>
              <a:cxnSpLocks/>
            </p:cNvCxnSpPr>
            <p:nvPr/>
          </p:nvCxnSpPr>
          <p:spPr>
            <a:xfrm>
              <a:off x="871583" y="3594537"/>
              <a:ext cx="284908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4CC8576-1FDD-4E75-A668-54056727460A}"/>
                </a:ext>
              </a:extLst>
            </p:cNvPr>
            <p:cNvCxnSpPr>
              <a:cxnSpLocks/>
            </p:cNvCxnSpPr>
            <p:nvPr/>
          </p:nvCxnSpPr>
          <p:spPr>
            <a:xfrm>
              <a:off x="879467" y="3891454"/>
              <a:ext cx="284908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9A2FBF6-20D2-47BD-AB1A-54C61C8443C5}"/>
                </a:ext>
              </a:extLst>
            </p:cNvPr>
            <p:cNvCxnSpPr>
              <a:cxnSpLocks/>
            </p:cNvCxnSpPr>
            <p:nvPr/>
          </p:nvCxnSpPr>
          <p:spPr>
            <a:xfrm>
              <a:off x="879467" y="4169978"/>
              <a:ext cx="284908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28E80EC-C771-4595-A264-41520BD22E16}"/>
                </a:ext>
              </a:extLst>
            </p:cNvPr>
            <p:cNvCxnSpPr>
              <a:cxnSpLocks/>
            </p:cNvCxnSpPr>
            <p:nvPr/>
          </p:nvCxnSpPr>
          <p:spPr>
            <a:xfrm>
              <a:off x="879467" y="4453757"/>
              <a:ext cx="284908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0EDCFFF-F85F-4322-A157-50E308ADCFAC}"/>
                </a:ext>
              </a:extLst>
            </p:cNvPr>
            <p:cNvCxnSpPr>
              <a:cxnSpLocks/>
            </p:cNvCxnSpPr>
            <p:nvPr/>
          </p:nvCxnSpPr>
          <p:spPr>
            <a:xfrm>
              <a:off x="879467" y="4732281"/>
              <a:ext cx="284908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67566E2-37BD-41FA-B849-7891CC05A9BB}"/>
                </a:ext>
              </a:extLst>
            </p:cNvPr>
            <p:cNvCxnSpPr>
              <a:cxnSpLocks/>
            </p:cNvCxnSpPr>
            <p:nvPr/>
          </p:nvCxnSpPr>
          <p:spPr>
            <a:xfrm>
              <a:off x="879467" y="4987157"/>
              <a:ext cx="284908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543E98C-AB1C-41FB-B9F7-AAB35FB6FE53}"/>
              </a:ext>
            </a:extLst>
          </p:cNvPr>
          <p:cNvGrpSpPr/>
          <p:nvPr/>
        </p:nvGrpSpPr>
        <p:grpSpPr>
          <a:xfrm>
            <a:off x="6844466" y="2165258"/>
            <a:ext cx="2567932" cy="3544033"/>
            <a:chOff x="871583" y="1332186"/>
            <a:chExt cx="2856964" cy="390984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77695E0-903C-49DB-A5C0-4DA1DED7AE29}"/>
                </a:ext>
              </a:extLst>
            </p:cNvPr>
            <p:cNvSpPr/>
            <p:nvPr/>
          </p:nvSpPr>
          <p:spPr>
            <a:xfrm>
              <a:off x="871583" y="1332186"/>
              <a:ext cx="2849080" cy="3909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glow rad="127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7728702-B5DC-4E2A-8661-388FE584CF07}"/>
                </a:ext>
              </a:extLst>
            </p:cNvPr>
            <p:cNvSpPr/>
            <p:nvPr/>
          </p:nvSpPr>
          <p:spPr>
            <a:xfrm>
              <a:off x="2609193" y="1332186"/>
              <a:ext cx="1111461" cy="39098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BC60A65-F0A6-4C0D-B1EC-4EC454FC6C50}"/>
                </a:ext>
              </a:extLst>
            </p:cNvPr>
            <p:cNvCxnSpPr/>
            <p:nvPr/>
          </p:nvCxnSpPr>
          <p:spPr>
            <a:xfrm>
              <a:off x="1221828" y="1332186"/>
              <a:ext cx="0" cy="3909848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1C74AA7-729A-43D7-B803-881D4AA1857C}"/>
                </a:ext>
              </a:extLst>
            </p:cNvPr>
            <p:cNvCxnSpPr/>
            <p:nvPr/>
          </p:nvCxnSpPr>
          <p:spPr>
            <a:xfrm>
              <a:off x="1579180" y="1332186"/>
              <a:ext cx="0" cy="3909848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1BC8A69-DFB2-4C8B-AFF1-C0A2A284F619}"/>
                </a:ext>
              </a:extLst>
            </p:cNvPr>
            <p:cNvCxnSpPr/>
            <p:nvPr/>
          </p:nvCxnSpPr>
          <p:spPr>
            <a:xfrm>
              <a:off x="1933904" y="1332186"/>
              <a:ext cx="0" cy="3909848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ED5908E-5946-4578-8911-5186DFA89E25}"/>
                </a:ext>
              </a:extLst>
            </p:cNvPr>
            <p:cNvCxnSpPr/>
            <p:nvPr/>
          </p:nvCxnSpPr>
          <p:spPr>
            <a:xfrm>
              <a:off x="2288628" y="1332186"/>
              <a:ext cx="0" cy="3909848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EFBE885-BB2B-438D-83F0-60E4D3A4ED12}"/>
                </a:ext>
              </a:extLst>
            </p:cNvPr>
            <p:cNvCxnSpPr/>
            <p:nvPr/>
          </p:nvCxnSpPr>
          <p:spPr>
            <a:xfrm>
              <a:off x="2619704" y="1332186"/>
              <a:ext cx="0" cy="3909848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50258F4-B5AA-4743-B866-3E02494AE0C0}"/>
                </a:ext>
              </a:extLst>
            </p:cNvPr>
            <p:cNvCxnSpPr/>
            <p:nvPr/>
          </p:nvCxnSpPr>
          <p:spPr>
            <a:xfrm>
              <a:off x="2977056" y="1332186"/>
              <a:ext cx="0" cy="3909848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4573F58-DE92-4FFE-A7AA-7DFBFD1C56BA}"/>
                </a:ext>
              </a:extLst>
            </p:cNvPr>
            <p:cNvCxnSpPr/>
            <p:nvPr/>
          </p:nvCxnSpPr>
          <p:spPr>
            <a:xfrm>
              <a:off x="3331780" y="1332186"/>
              <a:ext cx="0" cy="3909848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EFEBA7F-BE75-49C1-BE45-A928B9465111}"/>
                </a:ext>
              </a:extLst>
            </p:cNvPr>
            <p:cNvCxnSpPr>
              <a:cxnSpLocks/>
            </p:cNvCxnSpPr>
            <p:nvPr/>
          </p:nvCxnSpPr>
          <p:spPr>
            <a:xfrm>
              <a:off x="871583" y="1608083"/>
              <a:ext cx="284908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ECDE4B7-45C6-40B7-9E3E-CFB7AEF94B4E}"/>
                </a:ext>
              </a:extLst>
            </p:cNvPr>
            <p:cNvCxnSpPr>
              <a:cxnSpLocks/>
            </p:cNvCxnSpPr>
            <p:nvPr/>
          </p:nvCxnSpPr>
          <p:spPr>
            <a:xfrm>
              <a:off x="871583" y="1886607"/>
              <a:ext cx="284908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F736902-781B-4B11-8DB1-88EF0CEEA55C}"/>
                </a:ext>
              </a:extLst>
            </p:cNvPr>
            <p:cNvCxnSpPr>
              <a:cxnSpLocks/>
            </p:cNvCxnSpPr>
            <p:nvPr/>
          </p:nvCxnSpPr>
          <p:spPr>
            <a:xfrm>
              <a:off x="871583" y="2170386"/>
              <a:ext cx="284908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FEE3689-7866-40D0-BD6B-DF7065338094}"/>
                </a:ext>
              </a:extLst>
            </p:cNvPr>
            <p:cNvCxnSpPr>
              <a:cxnSpLocks/>
            </p:cNvCxnSpPr>
            <p:nvPr/>
          </p:nvCxnSpPr>
          <p:spPr>
            <a:xfrm>
              <a:off x="871583" y="2448910"/>
              <a:ext cx="284908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ACBEA8F-F235-4A48-B1D9-A47A2F82FFCD}"/>
                </a:ext>
              </a:extLst>
            </p:cNvPr>
            <p:cNvCxnSpPr>
              <a:cxnSpLocks/>
            </p:cNvCxnSpPr>
            <p:nvPr/>
          </p:nvCxnSpPr>
          <p:spPr>
            <a:xfrm>
              <a:off x="871583" y="2753710"/>
              <a:ext cx="284908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DA1D86-94C2-4EB5-8120-61E41855F038}"/>
                </a:ext>
              </a:extLst>
            </p:cNvPr>
            <p:cNvCxnSpPr>
              <a:cxnSpLocks/>
            </p:cNvCxnSpPr>
            <p:nvPr/>
          </p:nvCxnSpPr>
          <p:spPr>
            <a:xfrm>
              <a:off x="871583" y="3032234"/>
              <a:ext cx="284908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CE86E6D-0CE9-4AC9-8D2B-D5D6728C7AE4}"/>
                </a:ext>
              </a:extLst>
            </p:cNvPr>
            <p:cNvCxnSpPr>
              <a:cxnSpLocks/>
            </p:cNvCxnSpPr>
            <p:nvPr/>
          </p:nvCxnSpPr>
          <p:spPr>
            <a:xfrm>
              <a:off x="871583" y="3316013"/>
              <a:ext cx="284908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F71DAFC-5C12-4A3D-B251-DF13B2EA556C}"/>
                </a:ext>
              </a:extLst>
            </p:cNvPr>
            <p:cNvCxnSpPr>
              <a:cxnSpLocks/>
            </p:cNvCxnSpPr>
            <p:nvPr/>
          </p:nvCxnSpPr>
          <p:spPr>
            <a:xfrm>
              <a:off x="871583" y="3594537"/>
              <a:ext cx="284908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FCB5B15-D936-499F-81BB-048E1B6FC2A3}"/>
                </a:ext>
              </a:extLst>
            </p:cNvPr>
            <p:cNvCxnSpPr>
              <a:cxnSpLocks/>
            </p:cNvCxnSpPr>
            <p:nvPr/>
          </p:nvCxnSpPr>
          <p:spPr>
            <a:xfrm>
              <a:off x="879467" y="3891454"/>
              <a:ext cx="284908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0B15194-6033-4B2B-8411-8CE0E3B21305}"/>
                </a:ext>
              </a:extLst>
            </p:cNvPr>
            <p:cNvCxnSpPr>
              <a:cxnSpLocks/>
            </p:cNvCxnSpPr>
            <p:nvPr/>
          </p:nvCxnSpPr>
          <p:spPr>
            <a:xfrm>
              <a:off x="879467" y="4169978"/>
              <a:ext cx="284908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50B0804-915F-43E3-904C-20C0ED70CEDA}"/>
                </a:ext>
              </a:extLst>
            </p:cNvPr>
            <p:cNvCxnSpPr>
              <a:cxnSpLocks/>
            </p:cNvCxnSpPr>
            <p:nvPr/>
          </p:nvCxnSpPr>
          <p:spPr>
            <a:xfrm>
              <a:off x="879467" y="4453757"/>
              <a:ext cx="284908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914598F-56FA-4459-86F0-87A7B6F86CEA}"/>
                </a:ext>
              </a:extLst>
            </p:cNvPr>
            <p:cNvCxnSpPr>
              <a:cxnSpLocks/>
            </p:cNvCxnSpPr>
            <p:nvPr/>
          </p:nvCxnSpPr>
          <p:spPr>
            <a:xfrm>
              <a:off x="879467" y="4732281"/>
              <a:ext cx="284908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CCB7CF4-4DAD-443E-910B-237FC32C37DC}"/>
                </a:ext>
              </a:extLst>
            </p:cNvPr>
            <p:cNvCxnSpPr>
              <a:cxnSpLocks/>
            </p:cNvCxnSpPr>
            <p:nvPr/>
          </p:nvCxnSpPr>
          <p:spPr>
            <a:xfrm>
              <a:off x="879467" y="4987157"/>
              <a:ext cx="284908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88474EA-1525-4DF6-9271-65B11661FBC4}"/>
              </a:ext>
            </a:extLst>
          </p:cNvPr>
          <p:cNvGrpSpPr/>
          <p:nvPr/>
        </p:nvGrpSpPr>
        <p:grpSpPr>
          <a:xfrm>
            <a:off x="10687689" y="2471476"/>
            <a:ext cx="505186" cy="2536249"/>
            <a:chOff x="5334919" y="1972686"/>
            <a:chExt cx="505186" cy="2536249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CE92409-0DF6-4AAE-8EE4-EA7FEBF21FFE}"/>
                </a:ext>
              </a:extLst>
            </p:cNvPr>
            <p:cNvSpPr/>
            <p:nvPr/>
          </p:nvSpPr>
          <p:spPr>
            <a:xfrm>
              <a:off x="5335608" y="1972686"/>
              <a:ext cx="504497" cy="25362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endParaRPr lang="en-US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8C46CA2-B28E-43D8-B29D-FB192C97F50F}"/>
                </a:ext>
              </a:extLst>
            </p:cNvPr>
            <p:cNvCxnSpPr>
              <a:cxnSpLocks/>
            </p:cNvCxnSpPr>
            <p:nvPr/>
          </p:nvCxnSpPr>
          <p:spPr>
            <a:xfrm>
              <a:off x="5334919" y="2425263"/>
              <a:ext cx="505186" cy="0"/>
            </a:xfrm>
            <a:prstGeom prst="line">
              <a:avLst/>
            </a:prstGeom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536A6CF-F709-48CE-9F82-C8D966A651C8}"/>
                </a:ext>
              </a:extLst>
            </p:cNvPr>
            <p:cNvCxnSpPr>
              <a:cxnSpLocks/>
            </p:cNvCxnSpPr>
            <p:nvPr/>
          </p:nvCxnSpPr>
          <p:spPr>
            <a:xfrm>
              <a:off x="5334919" y="2853559"/>
              <a:ext cx="505186" cy="0"/>
            </a:xfrm>
            <a:prstGeom prst="line">
              <a:avLst/>
            </a:prstGeom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EF009F5-B2AB-4DAC-8688-6B683710743B}"/>
                </a:ext>
              </a:extLst>
            </p:cNvPr>
            <p:cNvCxnSpPr>
              <a:cxnSpLocks/>
            </p:cNvCxnSpPr>
            <p:nvPr/>
          </p:nvCxnSpPr>
          <p:spPr>
            <a:xfrm>
              <a:off x="5334919" y="3287112"/>
              <a:ext cx="505186" cy="0"/>
            </a:xfrm>
            <a:prstGeom prst="line">
              <a:avLst/>
            </a:prstGeom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5091DA7-5E51-4648-B039-9665096933D7}"/>
                </a:ext>
              </a:extLst>
            </p:cNvPr>
            <p:cNvCxnSpPr>
              <a:cxnSpLocks/>
            </p:cNvCxnSpPr>
            <p:nvPr/>
          </p:nvCxnSpPr>
          <p:spPr>
            <a:xfrm>
              <a:off x="5334919" y="3715408"/>
              <a:ext cx="505186" cy="0"/>
            </a:xfrm>
            <a:prstGeom prst="line">
              <a:avLst/>
            </a:prstGeom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7F1C2C3-73CB-43FE-992F-7691EBD41C12}"/>
                </a:ext>
              </a:extLst>
            </p:cNvPr>
            <p:cNvCxnSpPr>
              <a:cxnSpLocks/>
            </p:cNvCxnSpPr>
            <p:nvPr/>
          </p:nvCxnSpPr>
          <p:spPr>
            <a:xfrm>
              <a:off x="5334919" y="4104291"/>
              <a:ext cx="505186" cy="0"/>
            </a:xfrm>
            <a:prstGeom prst="line">
              <a:avLst/>
            </a:prstGeom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915DA6C-F14B-4D03-B15E-3E2CF6C84904}"/>
                </a:ext>
              </a:extLst>
            </p:cNvPr>
            <p:cNvSpPr/>
            <p:nvPr/>
          </p:nvSpPr>
          <p:spPr>
            <a:xfrm>
              <a:off x="5334919" y="1972686"/>
              <a:ext cx="505186" cy="452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A0CC5F7-5F07-4705-BCAC-AF3D5F2DF479}"/>
              </a:ext>
            </a:extLst>
          </p:cNvPr>
          <p:cNvGrpSpPr/>
          <p:nvPr/>
        </p:nvGrpSpPr>
        <p:grpSpPr>
          <a:xfrm>
            <a:off x="10995464" y="2616627"/>
            <a:ext cx="505186" cy="2536249"/>
            <a:chOff x="5334919" y="1972686"/>
            <a:chExt cx="505186" cy="2536249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F53053D-0B0B-4B2F-A9CF-87B631DD252C}"/>
                </a:ext>
              </a:extLst>
            </p:cNvPr>
            <p:cNvSpPr/>
            <p:nvPr/>
          </p:nvSpPr>
          <p:spPr>
            <a:xfrm>
              <a:off x="5335608" y="1972686"/>
              <a:ext cx="504497" cy="253624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endParaRPr lang="en-US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204D6B9-E04C-4128-96E6-13058E8A6786}"/>
                </a:ext>
              </a:extLst>
            </p:cNvPr>
            <p:cNvCxnSpPr>
              <a:cxnSpLocks/>
            </p:cNvCxnSpPr>
            <p:nvPr/>
          </p:nvCxnSpPr>
          <p:spPr>
            <a:xfrm>
              <a:off x="5334919" y="2425263"/>
              <a:ext cx="505186" cy="0"/>
            </a:xfrm>
            <a:prstGeom prst="line">
              <a:avLst/>
            </a:prstGeom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F1F23FB-D405-421B-A6B0-238A384B7BE2}"/>
                </a:ext>
              </a:extLst>
            </p:cNvPr>
            <p:cNvCxnSpPr>
              <a:cxnSpLocks/>
            </p:cNvCxnSpPr>
            <p:nvPr/>
          </p:nvCxnSpPr>
          <p:spPr>
            <a:xfrm>
              <a:off x="5334919" y="2853559"/>
              <a:ext cx="505186" cy="0"/>
            </a:xfrm>
            <a:prstGeom prst="line">
              <a:avLst/>
            </a:prstGeom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A1D332F-EA0C-4516-A096-C7BEA10A10ED}"/>
                </a:ext>
              </a:extLst>
            </p:cNvPr>
            <p:cNvCxnSpPr>
              <a:cxnSpLocks/>
            </p:cNvCxnSpPr>
            <p:nvPr/>
          </p:nvCxnSpPr>
          <p:spPr>
            <a:xfrm>
              <a:off x="5334919" y="3287112"/>
              <a:ext cx="505186" cy="0"/>
            </a:xfrm>
            <a:prstGeom prst="line">
              <a:avLst/>
            </a:prstGeom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94EC27C-3E43-4138-AE52-AC2F72A11999}"/>
                </a:ext>
              </a:extLst>
            </p:cNvPr>
            <p:cNvCxnSpPr>
              <a:cxnSpLocks/>
            </p:cNvCxnSpPr>
            <p:nvPr/>
          </p:nvCxnSpPr>
          <p:spPr>
            <a:xfrm>
              <a:off x="5334919" y="3715408"/>
              <a:ext cx="505186" cy="0"/>
            </a:xfrm>
            <a:prstGeom prst="line">
              <a:avLst/>
            </a:prstGeom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CF48D46-7410-4D56-8CC2-BD07B739E250}"/>
                </a:ext>
              </a:extLst>
            </p:cNvPr>
            <p:cNvCxnSpPr>
              <a:cxnSpLocks/>
            </p:cNvCxnSpPr>
            <p:nvPr/>
          </p:nvCxnSpPr>
          <p:spPr>
            <a:xfrm>
              <a:off x="5334919" y="4104291"/>
              <a:ext cx="505186" cy="0"/>
            </a:xfrm>
            <a:prstGeom prst="line">
              <a:avLst/>
            </a:prstGeom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0992DE19-5A1D-46C7-ADAC-D4617F629042}"/>
                </a:ext>
              </a:extLst>
            </p:cNvPr>
            <p:cNvSpPr/>
            <p:nvPr/>
          </p:nvSpPr>
          <p:spPr>
            <a:xfrm>
              <a:off x="5334919" y="1972686"/>
              <a:ext cx="505186" cy="4525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7A31B93-824A-480C-817C-2E6D400ED05B}"/>
              </a:ext>
            </a:extLst>
          </p:cNvPr>
          <p:cNvGrpSpPr/>
          <p:nvPr/>
        </p:nvGrpSpPr>
        <p:grpSpPr>
          <a:xfrm>
            <a:off x="11292036" y="2801555"/>
            <a:ext cx="512273" cy="2536249"/>
            <a:chOff x="5334919" y="1972686"/>
            <a:chExt cx="512273" cy="2536249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6702E1D-2812-4EE5-BC7C-BED67D118499}"/>
                </a:ext>
              </a:extLst>
            </p:cNvPr>
            <p:cNvSpPr/>
            <p:nvPr/>
          </p:nvSpPr>
          <p:spPr>
            <a:xfrm>
              <a:off x="5335608" y="1972686"/>
              <a:ext cx="504497" cy="253624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endParaRPr lang="en-US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742B1E9-2E28-4CDE-B14E-FDD64A8B1FF6}"/>
                </a:ext>
              </a:extLst>
            </p:cNvPr>
            <p:cNvCxnSpPr>
              <a:cxnSpLocks/>
            </p:cNvCxnSpPr>
            <p:nvPr/>
          </p:nvCxnSpPr>
          <p:spPr>
            <a:xfrm>
              <a:off x="5334919" y="2425263"/>
              <a:ext cx="505186" cy="0"/>
            </a:xfrm>
            <a:prstGeom prst="line">
              <a:avLst/>
            </a:prstGeom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8EF8820-6B94-4988-B4BE-A2DD4C836BA4}"/>
                </a:ext>
              </a:extLst>
            </p:cNvPr>
            <p:cNvCxnSpPr>
              <a:cxnSpLocks/>
            </p:cNvCxnSpPr>
            <p:nvPr/>
          </p:nvCxnSpPr>
          <p:spPr>
            <a:xfrm>
              <a:off x="5334919" y="2853559"/>
              <a:ext cx="505186" cy="0"/>
            </a:xfrm>
            <a:prstGeom prst="line">
              <a:avLst/>
            </a:prstGeom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5D2D201-A7A0-4C32-BD32-D2957F18AF26}"/>
                </a:ext>
              </a:extLst>
            </p:cNvPr>
            <p:cNvCxnSpPr>
              <a:cxnSpLocks/>
            </p:cNvCxnSpPr>
            <p:nvPr/>
          </p:nvCxnSpPr>
          <p:spPr>
            <a:xfrm>
              <a:off x="5334919" y="3287112"/>
              <a:ext cx="505186" cy="0"/>
            </a:xfrm>
            <a:prstGeom prst="line">
              <a:avLst/>
            </a:prstGeom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34D5169-88B6-4364-AF05-0E422F1B6E5B}"/>
                </a:ext>
              </a:extLst>
            </p:cNvPr>
            <p:cNvCxnSpPr>
              <a:cxnSpLocks/>
            </p:cNvCxnSpPr>
            <p:nvPr/>
          </p:nvCxnSpPr>
          <p:spPr>
            <a:xfrm>
              <a:off x="5334919" y="3715408"/>
              <a:ext cx="505186" cy="0"/>
            </a:xfrm>
            <a:prstGeom prst="line">
              <a:avLst/>
            </a:prstGeom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C3F794D-837A-44D6-A278-02E6AF90457A}"/>
                </a:ext>
              </a:extLst>
            </p:cNvPr>
            <p:cNvCxnSpPr>
              <a:cxnSpLocks/>
            </p:cNvCxnSpPr>
            <p:nvPr/>
          </p:nvCxnSpPr>
          <p:spPr>
            <a:xfrm>
              <a:off x="5334919" y="4104291"/>
              <a:ext cx="505186" cy="0"/>
            </a:xfrm>
            <a:prstGeom prst="line">
              <a:avLst/>
            </a:prstGeom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9686B3F-38C6-4186-8CE1-BECE156AC48C}"/>
                </a:ext>
              </a:extLst>
            </p:cNvPr>
            <p:cNvSpPr/>
            <p:nvPr/>
          </p:nvSpPr>
          <p:spPr>
            <a:xfrm>
              <a:off x="5342006" y="3671101"/>
              <a:ext cx="505186" cy="45257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3D53B0D-23E4-48B2-8449-D6B146A62423}"/>
              </a:ext>
            </a:extLst>
          </p:cNvPr>
          <p:cNvGrpSpPr/>
          <p:nvPr/>
        </p:nvGrpSpPr>
        <p:grpSpPr>
          <a:xfrm>
            <a:off x="11588608" y="3027529"/>
            <a:ext cx="505186" cy="2536249"/>
            <a:chOff x="5334919" y="1972686"/>
            <a:chExt cx="505186" cy="2536249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1909338-FA85-40F1-BF44-2F27E8D38AF3}"/>
                </a:ext>
              </a:extLst>
            </p:cNvPr>
            <p:cNvSpPr/>
            <p:nvPr/>
          </p:nvSpPr>
          <p:spPr>
            <a:xfrm>
              <a:off x="5335608" y="1972686"/>
              <a:ext cx="504497" cy="253624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endParaRPr lang="en-US"/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69E4F83-0349-4D98-B246-06369803F8CA}"/>
                </a:ext>
              </a:extLst>
            </p:cNvPr>
            <p:cNvCxnSpPr>
              <a:cxnSpLocks/>
            </p:cNvCxnSpPr>
            <p:nvPr/>
          </p:nvCxnSpPr>
          <p:spPr>
            <a:xfrm>
              <a:off x="5334919" y="2425263"/>
              <a:ext cx="505186" cy="0"/>
            </a:xfrm>
            <a:prstGeom prst="line">
              <a:avLst/>
            </a:prstGeom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B1535E3-0024-44D1-84A3-43FB807F7499}"/>
                </a:ext>
              </a:extLst>
            </p:cNvPr>
            <p:cNvCxnSpPr>
              <a:cxnSpLocks/>
            </p:cNvCxnSpPr>
            <p:nvPr/>
          </p:nvCxnSpPr>
          <p:spPr>
            <a:xfrm>
              <a:off x="5334919" y="2853559"/>
              <a:ext cx="505186" cy="0"/>
            </a:xfrm>
            <a:prstGeom prst="line">
              <a:avLst/>
            </a:prstGeom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A633E09-A260-47C5-9B22-519F159E5881}"/>
                </a:ext>
              </a:extLst>
            </p:cNvPr>
            <p:cNvCxnSpPr>
              <a:cxnSpLocks/>
            </p:cNvCxnSpPr>
            <p:nvPr/>
          </p:nvCxnSpPr>
          <p:spPr>
            <a:xfrm>
              <a:off x="5334919" y="3287112"/>
              <a:ext cx="505186" cy="0"/>
            </a:xfrm>
            <a:prstGeom prst="line">
              <a:avLst/>
            </a:prstGeom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62900F2-7E35-4219-A7D1-A1F93D04B0F1}"/>
                </a:ext>
              </a:extLst>
            </p:cNvPr>
            <p:cNvCxnSpPr>
              <a:cxnSpLocks/>
            </p:cNvCxnSpPr>
            <p:nvPr/>
          </p:nvCxnSpPr>
          <p:spPr>
            <a:xfrm>
              <a:off x="5334919" y="3715408"/>
              <a:ext cx="505186" cy="0"/>
            </a:xfrm>
            <a:prstGeom prst="line">
              <a:avLst/>
            </a:prstGeom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E4BC64E-DA77-4194-BC1C-D23DA8ECFFE6}"/>
                </a:ext>
              </a:extLst>
            </p:cNvPr>
            <p:cNvCxnSpPr>
              <a:cxnSpLocks/>
            </p:cNvCxnSpPr>
            <p:nvPr/>
          </p:nvCxnSpPr>
          <p:spPr>
            <a:xfrm>
              <a:off x="5334919" y="4104291"/>
              <a:ext cx="505186" cy="0"/>
            </a:xfrm>
            <a:prstGeom prst="line">
              <a:avLst/>
            </a:prstGeom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31F18C8-8A04-4151-BA1C-0CE2FF1AB1C1}"/>
                </a:ext>
              </a:extLst>
            </p:cNvPr>
            <p:cNvSpPr/>
            <p:nvPr/>
          </p:nvSpPr>
          <p:spPr>
            <a:xfrm>
              <a:off x="5334919" y="3266458"/>
              <a:ext cx="505186" cy="45257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endParaRPr lang="en-US"/>
            </a:p>
          </p:txBody>
        </p:sp>
      </p:grp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08CF5CF-B781-42A6-83B2-E130F7515C9A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9382440" y="2228016"/>
            <a:ext cx="1305249" cy="46974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2BDAE70-4C0C-4679-9704-8B6B39D2B346}"/>
              </a:ext>
            </a:extLst>
          </p:cNvPr>
          <p:cNvCxnSpPr>
            <a:cxnSpLocks/>
          </p:cNvCxnSpPr>
          <p:nvPr/>
        </p:nvCxnSpPr>
        <p:spPr>
          <a:xfrm flipV="1">
            <a:off x="8492741" y="4766624"/>
            <a:ext cx="2784607" cy="1195072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D0B3D52-EB35-498F-9B65-376858227CA3}"/>
              </a:ext>
            </a:extLst>
          </p:cNvPr>
          <p:cNvCxnSpPr>
            <a:cxnSpLocks/>
          </p:cNvCxnSpPr>
          <p:nvPr/>
        </p:nvCxnSpPr>
        <p:spPr>
          <a:xfrm>
            <a:off x="9409760" y="2283536"/>
            <a:ext cx="1867588" cy="222442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0F3768C-EBBA-42CB-99AF-E3E398296261}"/>
              </a:ext>
            </a:extLst>
          </p:cNvPr>
          <p:cNvCxnSpPr>
            <a:cxnSpLocks/>
            <a:endCxn id="104" idx="1"/>
          </p:cNvCxnSpPr>
          <p:nvPr/>
        </p:nvCxnSpPr>
        <p:spPr>
          <a:xfrm flipV="1">
            <a:off x="9401881" y="4547590"/>
            <a:ext cx="2186727" cy="1663046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3104E0C-07B8-403B-A58D-1AE8718FCC2E}"/>
              </a:ext>
            </a:extLst>
          </p:cNvPr>
          <p:cNvCxnSpPr>
            <a:cxnSpLocks/>
          </p:cNvCxnSpPr>
          <p:nvPr/>
        </p:nvCxnSpPr>
        <p:spPr>
          <a:xfrm>
            <a:off x="9454426" y="2606052"/>
            <a:ext cx="2128684" cy="1732277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A164FEE1-5F04-4C8C-88F2-FD4BE3206284}"/>
              </a:ext>
            </a:extLst>
          </p:cNvPr>
          <p:cNvSpPr txBox="1"/>
          <p:nvPr/>
        </p:nvSpPr>
        <p:spPr>
          <a:xfrm>
            <a:off x="7164479" y="1838883"/>
            <a:ext cx="219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Embedded layers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288E60D-01F9-4F12-92E8-660E0872A95B}"/>
              </a:ext>
            </a:extLst>
          </p:cNvPr>
          <p:cNvCxnSpPr>
            <a:cxnSpLocks/>
          </p:cNvCxnSpPr>
          <p:nvPr/>
        </p:nvCxnSpPr>
        <p:spPr>
          <a:xfrm flipV="1">
            <a:off x="9381518" y="3217337"/>
            <a:ext cx="1267270" cy="23464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7ADA1E2-77DB-4B89-AD6C-CE5F79F438CF}"/>
              </a:ext>
            </a:extLst>
          </p:cNvPr>
          <p:cNvGrpSpPr/>
          <p:nvPr/>
        </p:nvGrpSpPr>
        <p:grpSpPr>
          <a:xfrm>
            <a:off x="6727600" y="2044845"/>
            <a:ext cx="2844816" cy="822911"/>
            <a:chOff x="269717" y="620855"/>
            <a:chExt cx="2844816" cy="822911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939BDCA-2A2F-4D04-BC69-3D1557BCCBB2}"/>
                </a:ext>
              </a:extLst>
            </p:cNvPr>
            <p:cNvSpPr txBox="1"/>
            <p:nvPr/>
          </p:nvSpPr>
          <p:spPr>
            <a:xfrm rot="3613368">
              <a:off x="31846" y="858726"/>
              <a:ext cx="8142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r-SA" sz="1600" dirty="0"/>
                <a:t>الخدمات</a:t>
              </a:r>
              <a:endParaRPr lang="en-US" sz="1600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11F138B-067B-48DD-9AEA-EC472D0F2B9B}"/>
                </a:ext>
              </a:extLst>
            </p:cNvPr>
            <p:cNvSpPr txBox="1"/>
            <p:nvPr/>
          </p:nvSpPr>
          <p:spPr>
            <a:xfrm rot="3613368">
              <a:off x="414358" y="867341"/>
              <a:ext cx="8142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r-SA" sz="1600" dirty="0"/>
                <a:t>الصحية</a:t>
              </a:r>
              <a:endParaRPr lang="en-US" sz="1600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0AF39B5-A14A-4E9F-80FF-27809570D3C4}"/>
                </a:ext>
              </a:extLst>
            </p:cNvPr>
            <p:cNvSpPr txBox="1"/>
            <p:nvPr/>
          </p:nvSpPr>
          <p:spPr>
            <a:xfrm rot="3613368">
              <a:off x="861278" y="850595"/>
              <a:ext cx="6189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r-SA" sz="1600" dirty="0"/>
                <a:t>بشكل</a:t>
              </a:r>
              <a:endParaRPr lang="en-US" sz="1600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A4F0E67-6966-47F4-9D0E-9B213A683ED1}"/>
                </a:ext>
              </a:extLst>
            </p:cNvPr>
            <p:cNvSpPr txBox="1"/>
            <p:nvPr/>
          </p:nvSpPr>
          <p:spPr>
            <a:xfrm rot="3613368">
              <a:off x="1347818" y="829312"/>
              <a:ext cx="410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r-SA" sz="1600" dirty="0"/>
                <a:t>عام</a:t>
              </a:r>
              <a:endParaRPr lang="en-US" sz="1600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790A7A9-3183-4CB1-A669-5F83DA1AADF4}"/>
                </a:ext>
              </a:extLst>
            </p:cNvPr>
            <p:cNvSpPr txBox="1"/>
            <p:nvPr/>
          </p:nvSpPr>
          <p:spPr>
            <a:xfrm rot="3613368">
              <a:off x="1600744" y="897503"/>
              <a:ext cx="6189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r-SA" sz="1600" dirty="0"/>
                <a:t>جيدة</a:t>
              </a:r>
              <a:endParaRPr lang="en-US" sz="1600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D179E18A-F123-43B8-918A-4DBAEF8C55C9}"/>
                </a:ext>
              </a:extLst>
            </p:cNvPr>
            <p:cNvSpPr txBox="1"/>
            <p:nvPr/>
          </p:nvSpPr>
          <p:spPr>
            <a:xfrm rot="3613368">
              <a:off x="1890632" y="888437"/>
              <a:ext cx="7163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&lt;PAD/&gt;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74B90EE-3321-4F00-90A9-FD2E572DFA03}"/>
                </a:ext>
              </a:extLst>
            </p:cNvPr>
            <p:cNvSpPr txBox="1"/>
            <p:nvPr/>
          </p:nvSpPr>
          <p:spPr>
            <a:xfrm rot="3613368">
              <a:off x="2244287" y="901298"/>
              <a:ext cx="7163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&lt;PAD/&gt;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FD74DBF-CEA5-4B41-BE21-FDE69C02FE3B}"/>
                </a:ext>
              </a:extLst>
            </p:cNvPr>
            <p:cNvSpPr txBox="1"/>
            <p:nvPr/>
          </p:nvSpPr>
          <p:spPr>
            <a:xfrm rot="3613368">
              <a:off x="2617842" y="909620"/>
              <a:ext cx="7163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&lt;PAD/&gt;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19F1364-4D82-4F21-9ED6-AEF1D9FB940B}"/>
                  </a:ext>
                </a:extLst>
              </p:cNvPr>
              <p:cNvSpPr txBox="1"/>
              <p:nvPr/>
            </p:nvSpPr>
            <p:spPr>
              <a:xfrm>
                <a:off x="724284" y="2682397"/>
                <a:ext cx="6233630" cy="3416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Gill Sans MT (Body)"/>
                  </a:rPr>
                  <a:t>Construction of the embedded layer:</a:t>
                </a:r>
              </a:p>
              <a:p>
                <a:r>
                  <a:rPr lang="en-US" dirty="0">
                    <a:solidFill>
                      <a:schemeClr val="tx1"/>
                    </a:solidFill>
                    <a:latin typeface="Gill Sans MT (Body)"/>
                  </a:rPr>
                  <a:t>Represent each tweet as a row of vectors</a:t>
                </a:r>
              </a:p>
              <a:p>
                <a:r>
                  <a:rPr lang="en-US" dirty="0">
                    <a:solidFill>
                      <a:schemeClr val="tx1"/>
                    </a:solidFill>
                    <a:latin typeface="Gill Sans MT (Body)"/>
                  </a:rPr>
                  <a:t>Each word is embedded to a vector of the length 100</a:t>
                </a:r>
                <a:endParaRPr lang="LID4096" dirty="0">
                  <a:solidFill>
                    <a:schemeClr val="tx1"/>
                  </a:solidFill>
                  <a:latin typeface="Gill Sans MT (Body)"/>
                </a:endParaRPr>
              </a:p>
              <a:p>
                <a:endParaRPr lang="en-US" dirty="0">
                  <a:solidFill>
                    <a:schemeClr val="tx1"/>
                  </a:solidFill>
                  <a:latin typeface="Gill Sans MT (Body)"/>
                </a:endParaRPr>
              </a:p>
              <a:p>
                <a:endParaRPr lang="en-US" dirty="0">
                  <a:solidFill>
                    <a:schemeClr val="tx1"/>
                  </a:solidFill>
                  <a:latin typeface="Gill Sans MT (Body)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Gill Sans MT (Body)"/>
                  </a:rPr>
                  <a:t>In our project the each layer is of the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b="0" dirty="0">
                  <a:solidFill>
                    <a:schemeClr val="tx1"/>
                  </a:solidFill>
                  <a:latin typeface="Gill Sans MT (Body)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Gill Sans MT (Body)"/>
                  </a:rPr>
                  <a:t>W is maximal length of a tweet (default=30)</a:t>
                </a:r>
              </a:p>
              <a:p>
                <a:r>
                  <a:rPr lang="en-US" dirty="0">
                    <a:solidFill>
                      <a:schemeClr val="tx1"/>
                    </a:solidFill>
                    <a:latin typeface="Gill Sans MT (Body)"/>
                  </a:rPr>
                  <a:t>V= length of each vector</a:t>
                </a:r>
              </a:p>
              <a:p>
                <a:endParaRPr lang="en-US" dirty="0">
                  <a:solidFill>
                    <a:schemeClr val="tx1"/>
                  </a:solidFill>
                  <a:latin typeface="Gill Sans MT (Body)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Gill Sans MT (Body)"/>
                  </a:rPr>
                  <a:t>Tweets witch are smaller than W will be padded to W</a:t>
                </a:r>
              </a:p>
              <a:p>
                <a:r>
                  <a:rPr lang="en-US" b="0" i="0" dirty="0">
                    <a:solidFill>
                      <a:schemeClr val="tx1"/>
                    </a:solidFill>
                    <a:effectLst/>
                    <a:latin typeface="Gill Sans MT (Body)"/>
                  </a:rPr>
                  <a:t>Turns positive integers (indexes) into dense vectors of fixed size</a:t>
                </a:r>
                <a:r>
                  <a:rPr lang="en-US" b="0" i="0" dirty="0">
                    <a:effectLst/>
                    <a:latin typeface="Gill Sans MT (Body)"/>
                  </a:rPr>
                  <a:t>.</a:t>
                </a:r>
                <a:endParaRPr lang="en-US" dirty="0">
                  <a:solidFill>
                    <a:schemeClr val="tx1"/>
                  </a:solidFill>
                  <a:latin typeface="Gill Sans MT (Body)"/>
                </a:endParaRPr>
              </a:p>
              <a:p>
                <a:endParaRPr lang="LID4096" dirty="0">
                  <a:solidFill>
                    <a:schemeClr val="tx1"/>
                  </a:solidFill>
                  <a:latin typeface="Gill Sans MT (Body)"/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19F1364-4D82-4F21-9ED6-AEF1D9FB9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84" y="2682397"/>
                <a:ext cx="6233630" cy="3416320"/>
              </a:xfrm>
              <a:prstGeom prst="rect">
                <a:avLst/>
              </a:prstGeom>
              <a:blipFill>
                <a:blip r:embed="rId2"/>
                <a:stretch>
                  <a:fillRect l="-881" t="-89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28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33E4D-6BD4-401D-B0BD-4350D8BE5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layer</a:t>
            </a:r>
            <a:br>
              <a:rPr lang="en-US" dirty="0"/>
            </a:br>
            <a:endParaRPr lang="LID4096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1D04264-8F27-4E78-9939-18F77DF88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4226876"/>
            <a:ext cx="11029950" cy="134184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8EF987-60ED-4C62-8150-858333072C5F}"/>
              </a:ext>
            </a:extLst>
          </p:cNvPr>
          <p:cNvSpPr txBox="1"/>
          <p:nvPr/>
        </p:nvSpPr>
        <p:spPr>
          <a:xfrm>
            <a:off x="580858" y="2195551"/>
            <a:ext cx="107518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 (Body)"/>
              </a:rPr>
              <a:t>Loading the word to vector model </a:t>
            </a:r>
          </a:p>
          <a:p>
            <a:r>
              <a:rPr lang="en-US" dirty="0">
                <a:latin typeface="Gill Sans MT (Body)"/>
              </a:rPr>
              <a:t>Constructing the embedding layer with the word to vector </a:t>
            </a:r>
          </a:p>
          <a:p>
            <a:r>
              <a:rPr lang="en-US" dirty="0">
                <a:latin typeface="Gill Sans MT (Body)"/>
              </a:rPr>
              <a:t>Input dim: size of the </a:t>
            </a:r>
            <a:r>
              <a:rPr lang="en-US" b="0" i="0" dirty="0">
                <a:effectLst/>
                <a:latin typeface="Gill Sans MT (Body)"/>
              </a:rPr>
              <a:t>vocabulary, how many columns in the embedded matrix.</a:t>
            </a:r>
          </a:p>
          <a:p>
            <a:r>
              <a:rPr lang="en-US" dirty="0">
                <a:latin typeface="Gill Sans MT (Body)"/>
              </a:rPr>
              <a:t>Output dim: </a:t>
            </a:r>
            <a:r>
              <a:rPr lang="en-US" b="0" i="0" dirty="0">
                <a:effectLst/>
                <a:latin typeface="Gill Sans MT (Body)"/>
              </a:rPr>
              <a:t>Dimension of the dense embedding, how many rows in the embedded matrix.</a:t>
            </a:r>
          </a:p>
          <a:p>
            <a:r>
              <a:rPr lang="en-US" dirty="0">
                <a:latin typeface="Gill Sans MT (Body)"/>
              </a:rPr>
              <a:t>Weights: </a:t>
            </a:r>
            <a:r>
              <a:rPr lang="en-US" b="0" i="0" dirty="0">
                <a:effectLst/>
                <a:latin typeface="Gill Sans MT (Body)"/>
              </a:rPr>
              <a:t>array essentially holds raw word-vectors.</a:t>
            </a:r>
          </a:p>
          <a:p>
            <a:r>
              <a:rPr lang="en-US" b="0" i="0" dirty="0">
                <a:effectLst/>
                <a:latin typeface="Gill Sans MT (Body)"/>
              </a:rPr>
              <a:t> From the perspective of the neural-network used to train word-vectors.</a:t>
            </a:r>
          </a:p>
          <a:p>
            <a:r>
              <a:rPr lang="en-US" dirty="0">
                <a:latin typeface="Gill Sans MT (Body)"/>
              </a:rPr>
              <a:t>Every word will have a vector.</a:t>
            </a:r>
            <a:endParaRPr lang="en-US" b="0" i="0" dirty="0">
              <a:effectLst/>
              <a:latin typeface="Gill Sans MT (Body)"/>
            </a:endParaRPr>
          </a:p>
          <a:p>
            <a:endParaRPr lang="en-US" b="0" i="0" dirty="0">
              <a:effectLst/>
              <a:latin typeface="Gill Sans MT (Body)"/>
            </a:endParaRPr>
          </a:p>
          <a:p>
            <a:endParaRPr lang="LID4096" dirty="0">
              <a:latin typeface="Gill Sans MT (Body)"/>
            </a:endParaRPr>
          </a:p>
        </p:txBody>
      </p:sp>
    </p:spTree>
    <p:extLst>
      <p:ext uri="{BB962C8B-B14F-4D97-AF65-F5344CB8AC3E}">
        <p14:creationId xmlns:p14="http://schemas.microsoft.com/office/powerpoint/2010/main" val="1022218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64BE5-3A5E-4DCE-AAB2-588E1777D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</a:t>
            </a:r>
            <a:br>
              <a:rPr lang="he-IL" dirty="0"/>
            </a:b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67123-F77B-48E6-98AF-27B8B65C2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CNN we are trying to get the data best features so we apply these steps:</a:t>
            </a:r>
          </a:p>
          <a:p>
            <a:r>
              <a:rPr lang="en-US" dirty="0"/>
              <a:t>Scan the vector sequence with the help of the fixed filters(Filters=64).</a:t>
            </a:r>
          </a:p>
          <a:p>
            <a:r>
              <a:rPr lang="en-US" dirty="0"/>
              <a:t>The filter interact with the matrix and results a matrix of features (features map)  computed using RELU activation function.</a:t>
            </a:r>
          </a:p>
          <a:p>
            <a:r>
              <a:rPr lang="en-US" dirty="0"/>
              <a:t>We apply the max-pooling layer to minimize the size of the matrix</a:t>
            </a:r>
          </a:p>
          <a:p>
            <a:pPr marL="0" indent="0">
              <a:buNone/>
            </a:pPr>
            <a:r>
              <a:rPr lang="en-US" dirty="0"/>
              <a:t>	 to prevent computation in the advanced layer </a:t>
            </a:r>
          </a:p>
          <a:p>
            <a:pPr marL="0" indent="0">
              <a:buNone/>
            </a:pPr>
            <a:r>
              <a:rPr lang="en-US" dirty="0"/>
              <a:t>	and to capture most important features.</a:t>
            </a:r>
          </a:p>
          <a:p>
            <a:endParaRPr lang="en-US" dirty="0"/>
          </a:p>
          <a:p>
            <a:endParaRPr lang="LID4096" dirty="0"/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3BA73B0E-0B00-4431-973D-DCB44AF5D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138" y="3971636"/>
            <a:ext cx="4397862" cy="288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235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884F6-072D-4CC5-8A8A-A64CBE1E5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</a:t>
            </a:r>
            <a:br>
              <a:rPr lang="he-IL" dirty="0"/>
            </a:b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9DB8A3-B3AB-43DD-AEF2-D70336B81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051" y="3079831"/>
            <a:ext cx="8458200" cy="952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EA535E-ACAA-43F2-8B60-26A033350D2C}"/>
              </a:ext>
            </a:extLst>
          </p:cNvPr>
          <p:cNvSpPr txBox="1"/>
          <p:nvPr/>
        </p:nvSpPr>
        <p:spPr>
          <a:xfrm>
            <a:off x="1284051" y="2383277"/>
            <a:ext cx="4864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CNN with 64 filters, and a kernel matrix size of 5,</a:t>
            </a:r>
          </a:p>
          <a:p>
            <a:r>
              <a:rPr lang="en-US" dirty="0"/>
              <a:t>We also used the RELU activation function,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BD8697-AB0D-4F33-84DC-CBB1D46E0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886" y="5310556"/>
            <a:ext cx="1134995" cy="11155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C31740-3F2A-4DB7-A072-2EFBF43DC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2795" y="4826002"/>
            <a:ext cx="4243379" cy="4845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156E1C-0E78-4D01-987F-A5ECDC794D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438650"/>
            <a:ext cx="1543050" cy="24193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196C28A-35AB-4BF3-B5EF-5338DFB9E3D1}"/>
              </a:ext>
            </a:extLst>
          </p:cNvPr>
          <p:cNvSpPr txBox="1"/>
          <p:nvPr/>
        </p:nvSpPr>
        <p:spPr>
          <a:xfrm>
            <a:off x="1284051" y="4256842"/>
            <a:ext cx="4782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general purpose is to learn the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every data cell we update the weights of</a:t>
            </a:r>
          </a:p>
          <a:p>
            <a:r>
              <a:rPr lang="en-US" dirty="0"/>
              <a:t>	The features until its stable.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846256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37873-083F-4EA0-AD4A-7D9472344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A6AE2-4970-4FA4-AB0E-F7207A89E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do the learning progress there is a big chance for getting trapped in a overfitting situation</a:t>
            </a:r>
          </a:p>
          <a:p>
            <a:pPr marL="0" indent="0">
              <a:buNone/>
            </a:pPr>
            <a:r>
              <a:rPr lang="en-US" dirty="0"/>
              <a:t>Therefore we apply the dropout strategy for some output layers and randomly ignore them.(Dropout=0.5)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4A1A6F02-28D9-4103-A7C6-9D4A7A2B6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658" y="3429000"/>
            <a:ext cx="5003006" cy="328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61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B06CE-BBEF-4883-A1C9-9A531ED09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  <a:br>
              <a:rPr lang="en-US" dirty="0"/>
            </a:br>
            <a:r>
              <a:rPr lang="en-US" dirty="0"/>
              <a:t>long short term memory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4C7CB-973A-496C-A9B3-733D94EE1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697784"/>
          </a:xfrm>
        </p:spPr>
        <p:txBody>
          <a:bodyPr/>
          <a:lstStyle/>
          <a:p>
            <a:r>
              <a:rPr lang="en-GB" dirty="0"/>
              <a:t>Calling the model.add(LSTM (</a:t>
            </a:r>
            <a:r>
              <a:rPr lang="en-GB" dirty="0" err="1"/>
              <a:t>untis</a:t>
            </a:r>
            <a:r>
              <a:rPr lang="en-GB" dirty="0"/>
              <a:t> =</a:t>
            </a:r>
            <a:r>
              <a:rPr lang="en-GB" dirty="0" err="1"/>
              <a:t>lstm</a:t>
            </a:r>
            <a:r>
              <a:rPr lang="en-US" dirty="0"/>
              <a:t>_out))</a:t>
            </a:r>
          </a:p>
          <a:p>
            <a:r>
              <a:rPr lang="en-US" dirty="0"/>
              <a:t>Units is the dimensionality of the output space.</a:t>
            </a:r>
            <a:endParaRPr lang="LID4096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504C94B-5866-4A44-A42E-4D1C50EF1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051" y="3692117"/>
            <a:ext cx="9599895" cy="226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163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6DBC0-8D71-CE49-90A1-AC32627EC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GB" sz="3600" dirty="0"/>
              <a:t>Introduction </a:t>
            </a:r>
            <a:endParaRPr lang="en-I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C0598-BC02-DE4C-B625-06CA7546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73" y="2176241"/>
            <a:ext cx="11029615" cy="3678303"/>
          </a:xfrm>
        </p:spPr>
        <p:txBody>
          <a:bodyPr>
            <a:normAutofit/>
          </a:bodyPr>
          <a:lstStyle/>
          <a:p>
            <a:r>
              <a:rPr lang="en-GB" sz="2000" dirty="0"/>
              <a:t>Sentiment analysis - a form of text analysis </a:t>
            </a:r>
          </a:p>
          <a:p>
            <a:r>
              <a:rPr lang="en-GB" dirty="0"/>
              <a:t>This typically involves taking a piece of text whether its sentence, a comment or an entire document </a:t>
            </a:r>
            <a:r>
              <a:rPr lang="en-IL" sz="1800" dirty="0">
                <a:effectLst/>
                <a:ea typeface="Times New Roman" panose="02020603050405020304" pitchFamily="18" charset="0"/>
              </a:rPr>
              <a:t>returning a “score” that measures how positive </a:t>
            </a:r>
            <a:r>
              <a:rPr lang="en-GB" dirty="0">
                <a:ea typeface="Times New Roman" panose="02020603050405020304" pitchFamily="18" charset="0"/>
              </a:rPr>
              <a:t>or </a:t>
            </a:r>
            <a:r>
              <a:rPr lang="en-IL" sz="1800" dirty="0">
                <a:effectLst/>
                <a:ea typeface="Times New Roman" panose="02020603050405020304" pitchFamily="18" charset="0"/>
              </a:rPr>
              <a:t>negative</a:t>
            </a:r>
            <a:r>
              <a:rPr lang="en-GB" dirty="0">
                <a:ea typeface="Times New Roman" panose="02020603050405020304" pitchFamily="18" charset="0"/>
              </a:rPr>
              <a:t> the </a:t>
            </a:r>
            <a:r>
              <a:rPr lang="en-IL" sz="1800" dirty="0">
                <a:effectLst/>
                <a:ea typeface="Times New Roman" panose="02020603050405020304" pitchFamily="18" charset="0"/>
              </a:rPr>
              <a:t> text is</a:t>
            </a:r>
            <a:r>
              <a:rPr lang="en-GB" sz="1800" dirty="0">
                <a:effectLst/>
                <a:ea typeface="Times New Roman" panose="02020603050405020304" pitchFamily="18" charset="0"/>
              </a:rPr>
              <a:t>.</a:t>
            </a:r>
            <a:endParaRPr lang="en-IL" sz="1800" dirty="0">
              <a:effectLst/>
              <a:ea typeface="Times New Roman" panose="02020603050405020304" pitchFamily="18" charset="0"/>
            </a:endParaRPr>
          </a:p>
          <a:p>
            <a:r>
              <a:rPr lang="en-GB" dirty="0">
                <a:ea typeface="Times New Roman" panose="02020603050405020304" pitchFamily="18" charset="0"/>
                <a:cs typeface="Arial" panose="020B0604020202020204" pitchFamily="34" charset="0"/>
              </a:rPr>
              <a:t>We want sentiment classification for short text messages from twitter in the Arabic language .</a:t>
            </a:r>
          </a:p>
          <a:p>
            <a:r>
              <a:rPr lang="en-GB" sz="20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Arabic</a:t>
            </a:r>
            <a:r>
              <a:rPr lang="en-GB" sz="1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– A rich language in morphology. </a:t>
            </a:r>
          </a:p>
          <a:p>
            <a:pPr marL="0" indent="0">
              <a:buNone/>
            </a:pPr>
            <a:endParaRPr lang="en-GB" sz="18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                             *Complexity increases*</a:t>
            </a:r>
            <a:endParaRPr lang="en-IL" sz="18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Arrow: U-Turn 3">
            <a:extLst>
              <a:ext uri="{FF2B5EF4-FFF2-40B4-BE49-F238E27FC236}">
                <a16:creationId xmlns:a16="http://schemas.microsoft.com/office/drawing/2014/main" id="{C2359C69-A559-BD4F-B441-149FBD14F376}"/>
              </a:ext>
            </a:extLst>
          </p:cNvPr>
          <p:cNvSpPr/>
          <p:nvPr/>
        </p:nvSpPr>
        <p:spPr>
          <a:xfrm rot="5400000">
            <a:off x="4749259" y="4321918"/>
            <a:ext cx="1160087" cy="1148127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427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C724F98-2B06-3B4F-B5A6-85428D8FD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758" y="4234006"/>
            <a:ext cx="3651003" cy="24300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C78E02-6F1F-0A4D-A4E0-97AB92031E59}"/>
              </a:ext>
            </a:extLst>
          </p:cNvPr>
          <p:cNvSpPr txBox="1"/>
          <p:nvPr/>
        </p:nvSpPr>
        <p:spPr>
          <a:xfrm rot="3025194">
            <a:off x="9975133" y="5388162"/>
            <a:ext cx="1828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ar-SA" sz="2100" dirty="0">
                <a:solidFill>
                  <a:schemeClr val="tx2"/>
                </a:solidFill>
              </a:rPr>
              <a:t>ايجابي</a:t>
            </a:r>
            <a:endParaRPr lang="en-IL" sz="21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F4F0D8-5EAD-D24F-945B-D6A816335F35}"/>
              </a:ext>
            </a:extLst>
          </p:cNvPr>
          <p:cNvSpPr txBox="1"/>
          <p:nvPr/>
        </p:nvSpPr>
        <p:spPr>
          <a:xfrm rot="18205853">
            <a:off x="7321651" y="4466599"/>
            <a:ext cx="1828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ar-SA" sz="2100" dirty="0">
                <a:solidFill>
                  <a:schemeClr val="tx2"/>
                </a:solidFill>
              </a:rPr>
              <a:t>سلبي</a:t>
            </a:r>
            <a:endParaRPr lang="en-IL" sz="2100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132B31-AFCE-1A43-AE7E-9BA6CADF17EE}"/>
              </a:ext>
            </a:extLst>
          </p:cNvPr>
          <p:cNvSpPr txBox="1"/>
          <p:nvPr/>
        </p:nvSpPr>
        <p:spPr>
          <a:xfrm>
            <a:off x="8913200" y="4288645"/>
            <a:ext cx="1828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ar-SA" sz="2100" dirty="0">
                <a:solidFill>
                  <a:schemeClr val="tx2"/>
                </a:solidFill>
              </a:rPr>
              <a:t>عادي</a:t>
            </a:r>
            <a:endParaRPr lang="en-IL" sz="2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789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54DAC-1C0F-D844-9A90-C7AE8794F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Dense / fully connected layer </a:t>
            </a:r>
            <a:endParaRPr lang="en-IL">
              <a:solidFill>
                <a:srgbClr val="FFFFFF"/>
              </a:solidFill>
            </a:endParaRP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E661D03-4DD4-45E7-A047-ED722E826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CB75467-1103-0D45-BD19-3029F71CE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2771347"/>
            <a:ext cx="4962525" cy="282863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50E17-2012-EA42-929C-68D3A170E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en-US" dirty="0"/>
              <a:t>Calling model.add(Dense (1, activation=‘</a:t>
            </a:r>
            <a:r>
              <a:rPr lang="en-US" dirty="0" err="1"/>
              <a:t>sigmiod</a:t>
            </a:r>
            <a:r>
              <a:rPr lang="en-US" dirty="0"/>
              <a:t>’))</a:t>
            </a:r>
          </a:p>
          <a:p>
            <a:r>
              <a:rPr lang="en-US" dirty="0"/>
              <a:t>The first parameter is the output size .</a:t>
            </a:r>
          </a:p>
          <a:p>
            <a:r>
              <a:rPr lang="en-US" dirty="0"/>
              <a:t>The second parameter is the activation function which is the sigmoid function .</a:t>
            </a:r>
          </a:p>
          <a:p>
            <a:r>
              <a:rPr lang="en-US" dirty="0"/>
              <a:t>The dense layer is a neural network layer that is connected deeply.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11476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02BC4-0AEA-41FA-BF77-0BBA8B12B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</a:t>
            </a:r>
            <a:br>
              <a:rPr lang="en-US" dirty="0"/>
            </a:b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70E00C-F0E8-4BA0-8F77-77E7993B91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Data tests have been done on a (0.2 * of dataset) for test purpose and (0.8 * of dataset) for learning.</a:t>
                </a:r>
              </a:p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An </a:t>
                </a: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ROC curve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 (</a:t>
                </a: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receiver operating characteristic curve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) is a graph showing the performance of a classification model at all classification thresholds. 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𝐴𝑐𝑐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93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 #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another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dirty="0"/>
              </a:p>
              <a:p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endParaRPr lang="LID4096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70E00C-F0E8-4BA0-8F77-77E7993B91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B2BC911-595D-4B26-8CC1-60BF28B76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4095848"/>
            <a:ext cx="3590925" cy="2447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AA5A36-6748-43E3-9265-DC1F72D9A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5858" y="4095847"/>
            <a:ext cx="60769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58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DD1B-D7C8-4844-8F30-56B7C478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5135C-9253-4498-A84D-C695E7EC0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achieved the project goal by implementing simple but helpful techniques to our project.</a:t>
            </a:r>
          </a:p>
          <a:p>
            <a:r>
              <a:rPr lang="en-US" dirty="0"/>
              <a:t>That was our presentation thank you.</a:t>
            </a:r>
          </a:p>
          <a:p>
            <a:r>
              <a:rPr lang="en-US" dirty="0"/>
              <a:t>Now its time for Q&amp;A.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895090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6A0F1-6C69-484C-90E0-F70132B15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GB" sz="3400" dirty="0"/>
              <a:t>Convolutional Neural network- </a:t>
            </a:r>
            <a:r>
              <a:rPr lang="en-GB" sz="3400" dirty="0" err="1"/>
              <a:t>Cnn</a:t>
            </a:r>
            <a:endParaRPr lang="en-IL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73EDE-B54B-8C4D-B2C5-BCDAB15D1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2162085"/>
          </a:xfrm>
        </p:spPr>
        <p:txBody>
          <a:bodyPr/>
          <a:lstStyle/>
          <a:p>
            <a:r>
              <a:rPr lang="en-GB" dirty="0"/>
              <a:t>CNN is a class of neural network, like any other neural network it has layers.</a:t>
            </a:r>
          </a:p>
          <a:p>
            <a:r>
              <a:rPr lang="en-GB" dirty="0"/>
              <a:t>CNN’s are regularised versions of multilayer perceptrons, to require minimal preprocessing .</a:t>
            </a:r>
          </a:p>
          <a:p>
            <a:r>
              <a:rPr lang="en-GB" dirty="0"/>
              <a:t>And multi perceptron usually mean fully connected networks.</a:t>
            </a:r>
          </a:p>
          <a:p>
            <a:endParaRPr lang="en-GB" dirty="0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78F65E6E-8CD3-7740-A6A1-C9A5B5245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00" y="4103006"/>
            <a:ext cx="7295785" cy="228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749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F3219-127A-9640-B921-79A13372C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Cont.</a:t>
            </a:r>
            <a:endParaRPr lang="en-IL">
              <a:solidFill>
                <a:srgbClr val="FFFFFF"/>
              </a:solidFill>
            </a:endParaRP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E661D03-4DD4-45E7-A047-ED722E826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62AED0B-5492-A74E-BA7D-DF9122F93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2758940"/>
            <a:ext cx="4962525" cy="285345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C0B75-7B7D-7F4E-86D4-ECC3489C8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en-GB" dirty="0"/>
              <a:t>Usually we apply CNN to image data (and other) which is 2d input data .</a:t>
            </a:r>
          </a:p>
          <a:p>
            <a:r>
              <a:rPr lang="en-GB" dirty="0"/>
              <a:t>In our case when going to have 1d input data because it’s text classification 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5961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86581-644E-E14C-A3AB-8A0C23D14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00930"/>
            <a:ext cx="5351431" cy="2256390"/>
          </a:xfrm>
        </p:spPr>
        <p:txBody>
          <a:bodyPr anchor="ctr">
            <a:normAutofit/>
          </a:bodyPr>
          <a:lstStyle/>
          <a:p>
            <a:r>
              <a:rPr lang="en-US" b="0" i="0" u="none" strike="noStrike">
                <a:solidFill>
                  <a:schemeClr val="tx2"/>
                </a:solidFill>
                <a:effectLst/>
              </a:rPr>
              <a:t>Recurrent Neural Network (RNN)</a:t>
            </a:r>
            <a:endParaRPr lang="en-IL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EE8A32-B29E-46B5-B8B8-0148869E9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5596128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B92E81-4F6A-4CF1-B486-AE63E15F31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9338" y="453643"/>
            <a:ext cx="5596128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DF556-DACD-6B45-8EEB-96D355BC1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4357" y="800930"/>
            <a:ext cx="5491110" cy="2256390"/>
          </a:xfrm>
        </p:spPr>
        <p:txBody>
          <a:bodyPr>
            <a:normAutofit/>
          </a:bodyPr>
          <a:lstStyle/>
          <a:p>
            <a:pPr rtl="0" fontAlgn="base">
              <a:buClr>
                <a:srgbClr val="FFAE00"/>
              </a:buClr>
            </a:pPr>
            <a:r>
              <a:rPr lang="en-US" sz="2400" b="0" i="0" u="none" strike="noStrike" dirty="0">
                <a:effectLst/>
                <a:latin typeface="Calibri" panose="020F0502020204030204" pitchFamily="34" charset="0"/>
              </a:rPr>
              <a:t>This is a kind of Neural Networks, where the output from previous step are fed as input to the current step.</a:t>
            </a:r>
            <a:endParaRPr lang="en-US" sz="2400" b="0" i="0" u="none" strike="noStrike" dirty="0"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6BAA220-4DAB-6C43-AB92-4B6FA74DD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99" y="3338692"/>
            <a:ext cx="5484624" cy="2893138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6707C4AD-0504-CA4B-8F62-61ACEC13F7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17813" r="-1939"/>
          <a:stretch/>
        </p:blipFill>
        <p:spPr>
          <a:xfrm>
            <a:off x="6254356" y="3858250"/>
            <a:ext cx="5596127" cy="232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870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03CA7F5-96F9-9645-AE04-7C3E89E54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976" y="2902419"/>
            <a:ext cx="6132831" cy="39088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42E736-80CA-D54A-975F-01DE33B8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GB" sz="3400" dirty="0"/>
              <a:t>Long short memory term - </a:t>
            </a:r>
            <a:r>
              <a:rPr lang="en-GB" sz="3400" dirty="0" err="1"/>
              <a:t>lstm</a:t>
            </a:r>
            <a:endParaRPr lang="en-IL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70EFF-E23E-0F4E-919D-BD175B622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46942"/>
            <a:ext cx="11029615" cy="2257676"/>
          </a:xfrm>
        </p:spPr>
        <p:txBody>
          <a:bodyPr>
            <a:normAutofit/>
          </a:bodyPr>
          <a:lstStyle/>
          <a:p>
            <a:r>
              <a:rPr lang="en-GB" sz="2400" dirty="0"/>
              <a:t>LSTM is an artificial recurrent neural network.</a:t>
            </a:r>
          </a:p>
          <a:p>
            <a:r>
              <a:rPr lang="en-US" sz="2400" dirty="0"/>
              <a:t>LSTM networks are well-suited to classifying, processing and making predictions for sequential patterns.</a:t>
            </a:r>
            <a:endParaRPr lang="en-GB" sz="2400" dirty="0"/>
          </a:p>
          <a:p>
            <a:r>
              <a:rPr lang="en-US" sz="2400" b="0" i="0" u="none" strike="noStrike" dirty="0">
                <a:solidFill>
                  <a:srgbClr val="292929"/>
                </a:solidFill>
                <a:effectLst/>
              </a:rPr>
              <a:t>In an LSTM network, three gates are present:</a:t>
            </a:r>
            <a:endParaRPr lang="en-IL" sz="2400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C4CEFED-2C64-2B41-9200-0A0B0F5AB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570" y="3705002"/>
            <a:ext cx="4246714" cy="290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122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5F12CA-A940-CB4D-8AA9-F8CD32A43765}"/>
              </a:ext>
            </a:extLst>
          </p:cNvPr>
          <p:cNvSpPr txBox="1"/>
          <p:nvPr/>
        </p:nvSpPr>
        <p:spPr>
          <a:xfrm rot="20940087">
            <a:off x="1233350" y="1218618"/>
            <a:ext cx="3051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7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</a:rPr>
              <a:t>Arabic</a:t>
            </a:r>
            <a:endParaRPr lang="en-IL" sz="72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+mj-lt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DC1BA0A-8CCA-854A-900A-A629E0F491E7}"/>
              </a:ext>
            </a:extLst>
          </p:cNvPr>
          <p:cNvSpPr/>
          <p:nvPr/>
        </p:nvSpPr>
        <p:spPr>
          <a:xfrm rot="19334860">
            <a:off x="4655722" y="2193037"/>
            <a:ext cx="743027" cy="25051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C11B18D4-07CD-874B-98D9-CBE2B8EFFD67}"/>
              </a:ext>
            </a:extLst>
          </p:cNvPr>
          <p:cNvSpPr/>
          <p:nvPr/>
        </p:nvSpPr>
        <p:spPr>
          <a:xfrm rot="20593627">
            <a:off x="3111223" y="2836617"/>
            <a:ext cx="902809" cy="2573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1F55BB62-53F4-B146-9AF4-4B7CE6D0A1CF}"/>
              </a:ext>
            </a:extLst>
          </p:cNvPr>
          <p:cNvSpPr/>
          <p:nvPr/>
        </p:nvSpPr>
        <p:spPr>
          <a:xfrm rot="1089265">
            <a:off x="1251419" y="2816327"/>
            <a:ext cx="852546" cy="24300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668391-6AEF-AE48-9E03-5B8DA5967041}"/>
              </a:ext>
            </a:extLst>
          </p:cNvPr>
          <p:cNvSpPr txBox="1"/>
          <p:nvPr/>
        </p:nvSpPr>
        <p:spPr>
          <a:xfrm>
            <a:off x="5573609" y="4360229"/>
            <a:ext cx="50180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itchFamily="2" charset="2"/>
              <a:buChar char="§"/>
            </a:pPr>
            <a:r>
              <a:rPr lang="en-GB" sz="2800" dirty="0">
                <a:solidFill>
                  <a:schemeClr val="tx2"/>
                </a:solidFill>
              </a:rPr>
              <a:t>Many forms for a single word in Arabic.</a:t>
            </a:r>
            <a:endParaRPr lang="en-IL" sz="28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C8F51A-8075-0C4F-BA91-6100A1019F58}"/>
              </a:ext>
            </a:extLst>
          </p:cNvPr>
          <p:cNvSpPr txBox="1"/>
          <p:nvPr/>
        </p:nvSpPr>
        <p:spPr>
          <a:xfrm>
            <a:off x="28266" y="5314336"/>
            <a:ext cx="2833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itchFamily="2" charset="2"/>
              <a:buChar char="§"/>
            </a:pPr>
            <a:r>
              <a:rPr lang="en-GB" sz="2800" dirty="0">
                <a:solidFill>
                  <a:schemeClr val="tx2"/>
                </a:solidFill>
              </a:rPr>
              <a:t>Rich in word and meanings.</a:t>
            </a:r>
            <a:endParaRPr lang="en-IL" sz="2800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942C6E-CF5B-264E-B608-9C55B6C0BD2D}"/>
              </a:ext>
            </a:extLst>
          </p:cNvPr>
          <p:cNvSpPr txBox="1"/>
          <p:nvPr/>
        </p:nvSpPr>
        <p:spPr>
          <a:xfrm>
            <a:off x="3431721" y="5605738"/>
            <a:ext cx="58989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itchFamily="2" charset="2"/>
              <a:buChar char="§"/>
            </a:pPr>
            <a:r>
              <a:rPr lang="en-GB" sz="2800" dirty="0">
                <a:solidFill>
                  <a:schemeClr val="tx2"/>
                </a:solidFill>
              </a:rPr>
              <a:t>Limited research available in this area.</a:t>
            </a:r>
            <a:endParaRPr lang="en-IL" sz="2800" dirty="0">
              <a:solidFill>
                <a:schemeClr val="tx2"/>
              </a:solidFill>
            </a:endParaRPr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FD2ED02C-66A8-B444-8EBD-1C1081E0B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67811"/>
            <a:ext cx="5746409" cy="294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477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E500C-B884-F24E-811F-09D25A6C1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GB" dirty="0"/>
              <a:t>The combination between </a:t>
            </a:r>
            <a:r>
              <a:rPr lang="en-GB" dirty="0" err="1"/>
              <a:t>Cnn</a:t>
            </a:r>
            <a:r>
              <a:rPr lang="en-GB" dirty="0"/>
              <a:t> and lstm on </a:t>
            </a:r>
            <a:r>
              <a:rPr lang="en-GB" dirty="0" err="1"/>
              <a:t>arabic</a:t>
            </a:r>
            <a:r>
              <a:rPr lang="en-GB" dirty="0"/>
              <a:t>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39B9B-E46D-2948-804E-AF6A3BAC7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590174"/>
            <a:ext cx="11029615" cy="3172622"/>
          </a:xfrm>
        </p:spPr>
        <p:txBody>
          <a:bodyPr>
            <a:normAutofit/>
          </a:bodyPr>
          <a:lstStyle/>
          <a:p>
            <a:r>
              <a:rPr lang="en-GB" sz="2400" dirty="0"/>
              <a:t>CNN’s has a very good feature learning .</a:t>
            </a:r>
          </a:p>
          <a:p>
            <a:r>
              <a:rPr lang="en-GB" sz="2400" dirty="0"/>
              <a:t>Example on stages of feature learning on texts :</a:t>
            </a:r>
          </a:p>
          <a:p>
            <a:pPr marL="0" indent="0">
              <a:buNone/>
            </a:pPr>
            <a:r>
              <a:rPr lang="en-GB" sz="2400" dirty="0"/>
              <a:t>Character </a:t>
            </a:r>
            <a:r>
              <a:rPr lang="en-GB" sz="2400" dirty="0">
                <a:sym typeface="Wingdings" pitchFamily="2" charset="2"/>
              </a:rPr>
              <a:t> </a:t>
            </a:r>
            <a:r>
              <a:rPr lang="en-GB" sz="2400" dirty="0"/>
              <a:t>word </a:t>
            </a:r>
            <a:r>
              <a:rPr lang="en-GB" sz="2400" dirty="0">
                <a:sym typeface="Wingdings" pitchFamily="2" charset="2"/>
              </a:rPr>
              <a:t> word group  clause  sentence  story .</a:t>
            </a:r>
          </a:p>
          <a:p>
            <a:r>
              <a:rPr lang="en-GB" sz="2400" dirty="0">
                <a:sym typeface="Wingdings" pitchFamily="2" charset="2"/>
              </a:rPr>
              <a:t>LS</a:t>
            </a:r>
            <a:r>
              <a:rPr lang="en-GB" sz="2400" dirty="0"/>
              <a:t>TM have a great capabilities in learning data series by considering the previous output.</a:t>
            </a:r>
          </a:p>
          <a:p>
            <a:pPr marL="0" indent="0">
              <a:buNone/>
            </a:pPr>
            <a:endParaRPr lang="en-GB" sz="24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30239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282F36-261B-49B3-8CA9-FB857C475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7215C3-3B83-4BE7-9213-26E084BD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A105D4-2907-419E-8223-4C266BA1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5758E20-995A-C54F-BC27-A730C8136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699" y="599724"/>
            <a:ext cx="8455809" cy="520032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502429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2106</TotalTime>
  <Words>1048</Words>
  <Application>Microsoft Office PowerPoint</Application>
  <PresentationFormat>Widescreen</PresentationFormat>
  <Paragraphs>126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Arial</vt:lpstr>
      <vt:lpstr>Calibri</vt:lpstr>
      <vt:lpstr>Cambria Math</vt:lpstr>
      <vt:lpstr>Gill Sans MT</vt:lpstr>
      <vt:lpstr>Gill Sans MT (Body)</vt:lpstr>
      <vt:lpstr>Wingdings</vt:lpstr>
      <vt:lpstr>Wingdings 2</vt:lpstr>
      <vt:lpstr>Dividend</vt:lpstr>
      <vt:lpstr>A Combined CNN and lstm model for arabic sentiment analysis </vt:lpstr>
      <vt:lpstr>Introduction </vt:lpstr>
      <vt:lpstr>Convolutional Neural network- Cnn</vt:lpstr>
      <vt:lpstr>Cont.</vt:lpstr>
      <vt:lpstr>Recurrent Neural Network (RNN)</vt:lpstr>
      <vt:lpstr>Long short memory term - lstm</vt:lpstr>
      <vt:lpstr>PowerPoint Presentation</vt:lpstr>
      <vt:lpstr>The combination between Cnn and lstm on arabic </vt:lpstr>
      <vt:lpstr>PowerPoint Presentation</vt:lpstr>
      <vt:lpstr>PowerPoint Presentation</vt:lpstr>
      <vt:lpstr>PowerPoint Presentation</vt:lpstr>
      <vt:lpstr>overview</vt:lpstr>
      <vt:lpstr>Import data</vt:lpstr>
      <vt:lpstr>Embedded layer </vt:lpstr>
      <vt:lpstr>Embedded layer </vt:lpstr>
      <vt:lpstr>CNN </vt:lpstr>
      <vt:lpstr>CNN </vt:lpstr>
      <vt:lpstr>dropout</vt:lpstr>
      <vt:lpstr>LSTM long short term memory </vt:lpstr>
      <vt:lpstr>Dense / fully connected layer </vt:lpstr>
      <vt:lpstr>complexity 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Combined CNN and lstm model for arabic sentiment analysis</dc:title>
  <dc:creator>פידא חורי</dc:creator>
  <cp:lastModifiedBy>khalil daebs</cp:lastModifiedBy>
  <cp:revision>38</cp:revision>
  <dcterms:created xsi:type="dcterms:W3CDTF">2021-05-26T12:29:09Z</dcterms:created>
  <dcterms:modified xsi:type="dcterms:W3CDTF">2021-05-31T08:23:42Z</dcterms:modified>
</cp:coreProperties>
</file>