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4"/>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60" r:id="rId201"/>
    <p:sldId id="461" r:id="rId202"/>
    <p:sldId id="462" r:id="rId20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7" autoAdjust="0"/>
  </p:normalViewPr>
  <p:slideViewPr>
    <p:cSldViewPr snapToGrid="0">
      <p:cViewPr varScale="1">
        <p:scale>
          <a:sx n="61" d="100"/>
          <a:sy n="61" d="100"/>
        </p:scale>
        <p:origin x="10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EEA41-E930-4D8E-8955-C43FF0C53908}" type="datetimeFigureOut">
              <a:rPr lang="fr-FR" smtClean="0"/>
              <a:t>25/12/2019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8AFDF-4F22-4EED-A3F7-4E2851D4D659}" type="slidenum">
              <a:rPr lang="fr-FR" smtClean="0"/>
              <a:t>‹N°›</a:t>
            </a:fld>
            <a:endParaRPr lang="fr-FR"/>
          </a:p>
        </p:txBody>
      </p:sp>
    </p:spTree>
    <p:extLst>
      <p:ext uri="{BB962C8B-B14F-4D97-AF65-F5344CB8AC3E}">
        <p14:creationId xmlns:p14="http://schemas.microsoft.com/office/powerpoint/2010/main" val="1117266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karta.apache.org/struts/index.html"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4EC2F-0B47-4A53-B5BD-663DB4D311EA}" type="slidenum">
              <a:rPr lang="fr-FR"/>
              <a:pPr/>
              <a:t>119</a:t>
            </a:fld>
            <a:endParaRPr lang="fr-F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p:spPr>
        <p:txBody>
          <a:bodyPr/>
          <a:lstStyle/>
          <a:p>
            <a:r>
              <a:rPr lang="fr-FR"/>
              <a:t>L'intérêt principal est d'obtenir une meilleur structuration de votre code. Il en découle donc une meilleur flexibilité ainsi qu'une évolutivité accrue.</a:t>
            </a:r>
          </a:p>
        </p:txBody>
      </p:sp>
    </p:spTree>
    <p:extLst>
      <p:ext uri="{BB962C8B-B14F-4D97-AF65-F5344CB8AC3E}">
        <p14:creationId xmlns:p14="http://schemas.microsoft.com/office/powerpoint/2010/main" val="424821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D5D45-946B-48D4-92C6-6C58CABC6207}" type="slidenum">
              <a:rPr lang="fr-FR"/>
              <a:pPr/>
              <a:t>132</a:t>
            </a:fld>
            <a:endParaRPr lang="fr-F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p:spPr>
        <p:txBody>
          <a:bodyPr/>
          <a:lstStyle/>
          <a:p>
            <a:endParaRPr lang="fr-FR"/>
          </a:p>
        </p:txBody>
      </p:sp>
    </p:spTree>
    <p:extLst>
      <p:ext uri="{BB962C8B-B14F-4D97-AF65-F5344CB8AC3E}">
        <p14:creationId xmlns:p14="http://schemas.microsoft.com/office/powerpoint/2010/main" val="280008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597D5-DF9F-4D39-97C5-E6CE7EF3CCD6}" type="slidenum">
              <a:rPr lang="fr-FR"/>
              <a:pPr/>
              <a:t>133</a:t>
            </a:fld>
            <a:endParaRPr lang="fr-F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14400" y="4343400"/>
            <a:ext cx="5029200" cy="4114800"/>
          </a:xfrm>
        </p:spPr>
        <p:txBody>
          <a:bodyPr/>
          <a:lstStyle/>
          <a:p>
            <a:endParaRPr lang="fr-FR"/>
          </a:p>
        </p:txBody>
      </p:sp>
    </p:spTree>
    <p:extLst>
      <p:ext uri="{BB962C8B-B14F-4D97-AF65-F5344CB8AC3E}">
        <p14:creationId xmlns:p14="http://schemas.microsoft.com/office/powerpoint/2010/main" val="174774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75D5E-EA58-495C-B239-53DF56892DE9}" type="slidenum">
              <a:rPr lang="fr-FR"/>
              <a:pPr/>
              <a:t>134</a:t>
            </a:fld>
            <a:endParaRPr lang="fr-F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14400" y="4343400"/>
            <a:ext cx="5029200" cy="4114800"/>
          </a:xfrm>
        </p:spPr>
        <p:txBody>
          <a:bodyPr/>
          <a:lstStyle/>
          <a:p>
            <a:r>
              <a:rPr lang="fr-FR"/>
              <a:t>La méthode validate permet d’automatiser la validation des formulaires </a:t>
            </a:r>
            <a:r>
              <a:rPr lang="fr-FR" b="1"/>
              <a:t>côté serveur</a:t>
            </a:r>
            <a:r>
              <a:rPr lang="fr-FR"/>
              <a:t>.</a:t>
            </a:r>
          </a:p>
          <a:p>
            <a:r>
              <a:rPr lang="fr-FR"/>
              <a:t>Exemple de formulaire à une entrée:</a:t>
            </a:r>
          </a:p>
          <a:p>
            <a:r>
              <a:rPr lang="en-GB" sz="1000">
                <a:latin typeface="Courier New" panose="02070309020205020404" pitchFamily="49" charset="0"/>
              </a:rPr>
              <a:t>public class SearchForm extends ActionForm {</a:t>
            </a:r>
          </a:p>
          <a:p>
            <a:r>
              <a:rPr lang="en-GB" sz="1000">
                <a:latin typeface="Courier New" panose="02070309020205020404" pitchFamily="49" charset="0"/>
              </a:rPr>
              <a:t>	/**</a:t>
            </a:r>
          </a:p>
          <a:p>
            <a:r>
              <a:rPr lang="en-GB" sz="1000">
                <a:latin typeface="Courier New" panose="02070309020205020404" pitchFamily="49" charset="0"/>
              </a:rPr>
              <a:t>         * The value of the text the user has sent as form data</a:t>
            </a:r>
          </a:p>
          <a:p>
            <a:r>
              <a:rPr lang="en-GB" sz="1000">
                <a:latin typeface="Courier New" panose="02070309020205020404" pitchFamily="49" charset="0"/>
              </a:rPr>
              <a:t>         */</a:t>
            </a:r>
          </a:p>
          <a:p>
            <a:r>
              <a:rPr lang="en-GB" sz="1000">
                <a:latin typeface="Courier New" panose="02070309020205020404" pitchFamily="49" charset="0"/>
              </a:rPr>
              <a:t>	protected String searchExpression;</a:t>
            </a:r>
          </a:p>
          <a:p>
            <a:r>
              <a:rPr lang="en-GB" sz="1000">
                <a:latin typeface="Courier New" panose="02070309020205020404" pitchFamily="49" charset="0"/>
              </a:rPr>
              <a:t>         /**</a:t>
            </a:r>
          </a:p>
          <a:p>
            <a:r>
              <a:rPr lang="en-GB" sz="1000">
                <a:latin typeface="Courier New" panose="02070309020205020404" pitchFamily="49" charset="0"/>
              </a:rPr>
              <a:t>         * Retrieve the value of the text the user has sent as</a:t>
            </a:r>
          </a:p>
          <a:p>
            <a:r>
              <a:rPr lang="en-GB" sz="1000">
                <a:latin typeface="Courier New" panose="02070309020205020404" pitchFamily="49" charset="0"/>
              </a:rPr>
              <a:t>         * form data</a:t>
            </a:r>
          </a:p>
          <a:p>
            <a:r>
              <a:rPr lang="en-GB" sz="1000">
                <a:latin typeface="Courier New" panose="02070309020205020404" pitchFamily="49" charset="0"/>
              </a:rPr>
              <a:t>         */</a:t>
            </a:r>
          </a:p>
          <a:p>
            <a:r>
              <a:rPr lang="en-GB" sz="1000">
                <a:latin typeface="Courier New" panose="02070309020205020404" pitchFamily="49" charset="0"/>
              </a:rPr>
              <a:t>	public String getSearchExpression() {</a:t>
            </a:r>
          </a:p>
          <a:p>
            <a:r>
              <a:rPr lang="en-GB" sz="1000">
                <a:latin typeface="Courier New" panose="02070309020205020404" pitchFamily="49" charset="0"/>
              </a:rPr>
              <a:t>	  return searchExpression;</a:t>
            </a:r>
          </a:p>
          <a:p>
            <a:r>
              <a:rPr lang="en-GB" sz="1000">
                <a:latin typeface="Courier New" panose="02070309020205020404" pitchFamily="49" charset="0"/>
              </a:rPr>
              <a:t>	}</a:t>
            </a:r>
          </a:p>
          <a:p>
            <a:r>
              <a:rPr lang="en-GB" sz="1000">
                <a:latin typeface="Courier New" panose="02070309020205020404" pitchFamily="49" charset="0"/>
              </a:rPr>
              <a:t>	public void setSearchExpression(String param) {</a:t>
            </a:r>
          </a:p>
          <a:p>
            <a:r>
              <a:rPr lang="en-GB" sz="1000">
                <a:latin typeface="Courier New" panose="02070309020205020404" pitchFamily="49" charset="0"/>
              </a:rPr>
              <a:t>	  searchExpression = param;</a:t>
            </a:r>
          </a:p>
          <a:p>
            <a:r>
              <a:rPr lang="en-GB" sz="1000">
                <a:latin typeface="Courier New" panose="02070309020205020404" pitchFamily="49" charset="0"/>
              </a:rPr>
              <a:t>	}</a:t>
            </a:r>
          </a:p>
          <a:p>
            <a:r>
              <a:rPr lang="en-GB" sz="1000">
                <a:latin typeface="Courier New" panose="02070309020205020404" pitchFamily="49" charset="0"/>
              </a:rPr>
              <a:t>	public ActionErrors validate() {</a:t>
            </a:r>
          </a:p>
          <a:p>
            <a:r>
              <a:rPr lang="en-GB" sz="1000">
                <a:latin typeface="Courier New" panose="02070309020205020404" pitchFamily="49" charset="0"/>
              </a:rPr>
              <a:t>	  ActionErrors errors = new ActionErrors();</a:t>
            </a:r>
          </a:p>
          <a:p>
            <a:r>
              <a:rPr lang="en-GB" sz="1000">
                <a:latin typeface="Courier New" panose="02070309020205020404" pitchFamily="49" charset="0"/>
              </a:rPr>
              <a:t>	  if ((searchExpression == null) || (searchExpression.equals("")))</a:t>
            </a:r>
          </a:p>
          <a:p>
            <a:r>
              <a:rPr lang="en-GB" sz="1000">
                <a:latin typeface="Courier New" panose="02070309020205020404" pitchFamily="49" charset="0"/>
              </a:rPr>
              <a:t>		errors.add(" searchExpression ", new ActionError("error.searchExpression.required"));</a:t>
            </a:r>
          </a:p>
          <a:p>
            <a:r>
              <a:rPr lang="en-GB" sz="1000">
                <a:latin typeface="Courier New" panose="02070309020205020404" pitchFamily="49" charset="0"/>
              </a:rPr>
              <a:t>	  return errors;	</a:t>
            </a:r>
          </a:p>
          <a:p>
            <a:r>
              <a:rPr lang="en-GB" sz="1000">
                <a:latin typeface="Courier New" panose="02070309020205020404" pitchFamily="49" charset="0"/>
              </a:rPr>
              <a:t>	}</a:t>
            </a:r>
          </a:p>
          <a:p>
            <a:r>
              <a:rPr lang="en-GB" sz="1000">
                <a:latin typeface="Courier New" panose="02070309020205020404" pitchFamily="49" charset="0"/>
              </a:rPr>
              <a:t>}</a:t>
            </a:r>
          </a:p>
        </p:txBody>
      </p:sp>
    </p:spTree>
    <p:extLst>
      <p:ext uri="{BB962C8B-B14F-4D97-AF65-F5344CB8AC3E}">
        <p14:creationId xmlns:p14="http://schemas.microsoft.com/office/powerpoint/2010/main" val="1137097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7C3EA8-22C1-4455-A221-1C78E10416FE}" type="slidenum">
              <a:rPr lang="fr-FR"/>
              <a:pPr/>
              <a:t>137</a:t>
            </a:fld>
            <a:endParaRPr lang="fr-FR"/>
          </a:p>
        </p:txBody>
      </p:sp>
      <p:sp>
        <p:nvSpPr>
          <p:cNvPr id="141314" name="Rectangle 2"/>
          <p:cNvSpPr>
            <a:spLocks noGrp="1" noRot="1" noChangeAspect="1" noChangeArrowheads="1" noTextEdit="1"/>
          </p:cNvSpPr>
          <p:nvPr>
            <p:ph type="sldImg"/>
          </p:nvPr>
        </p:nvSpPr>
        <p:spPr>
          <a:xfrm>
            <a:off x="393700" y="692150"/>
            <a:ext cx="6072188" cy="3416300"/>
          </a:xfrm>
          <a:ln/>
        </p:spPr>
      </p:sp>
      <p:sp>
        <p:nvSpPr>
          <p:cNvPr id="141315" name="Rectangle 3"/>
          <p:cNvSpPr>
            <a:spLocks noGrp="1" noChangeArrowheads="1"/>
          </p:cNvSpPr>
          <p:nvPr>
            <p:ph type="body" idx="1"/>
          </p:nvPr>
        </p:nvSpPr>
        <p:spPr>
          <a:xfrm>
            <a:off x="915988" y="4343400"/>
            <a:ext cx="5026025" cy="4113213"/>
          </a:xfrm>
        </p:spPr>
        <p:txBody>
          <a:bodyPr/>
          <a:lstStyle/>
          <a:p>
            <a:r>
              <a:rPr lang="fr-FR" dirty="0"/>
              <a:t>Description de la cinétique d’une application </a:t>
            </a:r>
            <a:r>
              <a:rPr lang="fr-FR" dirty="0" err="1"/>
              <a:t>Struts</a:t>
            </a:r>
            <a:r>
              <a:rPr lang="fr-FR" dirty="0"/>
              <a:t> : </a:t>
            </a:r>
          </a:p>
          <a:p>
            <a:endParaRPr lang="fr-FR" dirty="0"/>
          </a:p>
          <a:p>
            <a:r>
              <a:rPr lang="fr-FR" dirty="0"/>
              <a:t>1 - Lecture du fichier struts-config.xml au démarrage</a:t>
            </a:r>
          </a:p>
          <a:p>
            <a:r>
              <a:rPr lang="fr-FR" dirty="0"/>
              <a:t>2 - Création des </a:t>
            </a:r>
            <a:r>
              <a:rPr lang="fr-FR" dirty="0" err="1"/>
              <a:t>mappings</a:t>
            </a:r>
            <a:endParaRPr lang="fr-FR" dirty="0"/>
          </a:p>
          <a:p>
            <a:r>
              <a:rPr lang="fr-FR" dirty="0"/>
              <a:t>3 - Requête de l’utilisateur</a:t>
            </a:r>
          </a:p>
          <a:p>
            <a:r>
              <a:rPr lang="fr-FR" dirty="0"/>
              <a:t>4 - Analyse du </a:t>
            </a:r>
            <a:r>
              <a:rPr lang="fr-FR" dirty="0" err="1"/>
              <a:t>path</a:t>
            </a:r>
            <a:r>
              <a:rPr lang="fr-FR" dirty="0"/>
              <a:t> pour déterminer l’action et les </a:t>
            </a:r>
            <a:r>
              <a:rPr lang="fr-FR" dirty="0" err="1"/>
              <a:t>forwards</a:t>
            </a:r>
            <a:endParaRPr lang="fr-FR" dirty="0"/>
          </a:p>
          <a:p>
            <a:r>
              <a:rPr lang="fr-FR" dirty="0"/>
              <a:t>5 - Création / réutilisation du </a:t>
            </a:r>
            <a:r>
              <a:rPr lang="fr-FR" dirty="0" err="1"/>
              <a:t>Form</a:t>
            </a:r>
            <a:r>
              <a:rPr lang="fr-FR" dirty="0"/>
              <a:t> Bean associé</a:t>
            </a:r>
          </a:p>
          <a:p>
            <a:r>
              <a:rPr lang="fr-FR" dirty="0"/>
              <a:t>6 - Si soumission du formulaire, mise à jour des </a:t>
            </a:r>
            <a:r>
              <a:rPr lang="fr-FR" dirty="0" err="1"/>
              <a:t>Form</a:t>
            </a:r>
            <a:r>
              <a:rPr lang="fr-FR" dirty="0"/>
              <a:t> </a:t>
            </a:r>
            <a:r>
              <a:rPr lang="fr-FR" dirty="0" err="1"/>
              <a:t>Beans</a:t>
            </a:r>
            <a:r>
              <a:rPr lang="fr-FR" dirty="0"/>
              <a:t> à partir des paramètres de la requête</a:t>
            </a:r>
          </a:p>
          <a:p>
            <a:r>
              <a:rPr lang="fr-FR" dirty="0"/>
              <a:t>7 - Passage de contrôle à l’action concernée</a:t>
            </a:r>
          </a:p>
          <a:p>
            <a:r>
              <a:rPr lang="fr-FR" dirty="0"/>
              <a:t>8 - Récupération des données à afficher (mise à jour des </a:t>
            </a:r>
            <a:r>
              <a:rPr lang="fr-FR" dirty="0" err="1"/>
              <a:t>beans</a:t>
            </a:r>
            <a:r>
              <a:rPr lang="fr-FR" dirty="0"/>
              <a:t> de la requête / session) … ou sauvegarde via des règles métier</a:t>
            </a:r>
          </a:p>
          <a:p>
            <a:r>
              <a:rPr lang="fr-FR" dirty="0"/>
              <a:t>9 – Retour du </a:t>
            </a:r>
            <a:r>
              <a:rPr lang="fr-FR" dirty="0" err="1"/>
              <a:t>forward</a:t>
            </a:r>
            <a:r>
              <a:rPr lang="fr-FR" dirty="0"/>
              <a:t> approprié</a:t>
            </a:r>
          </a:p>
          <a:p>
            <a:r>
              <a:rPr lang="fr-FR" dirty="0"/>
              <a:t>10 - Appel de la page appropriée</a:t>
            </a:r>
          </a:p>
          <a:p>
            <a:r>
              <a:rPr lang="fr-FR" dirty="0"/>
              <a:t>11 - Traitement des </a:t>
            </a:r>
            <a:r>
              <a:rPr lang="fr-FR" dirty="0" err="1"/>
              <a:t>taglibs</a:t>
            </a:r>
            <a:r>
              <a:rPr lang="fr-FR" dirty="0"/>
              <a:t> : éléments de formulaire remplis à partir des </a:t>
            </a:r>
            <a:r>
              <a:rPr lang="fr-FR" dirty="0" err="1"/>
              <a:t>beans</a:t>
            </a:r>
            <a:r>
              <a:rPr lang="fr-FR" dirty="0"/>
              <a:t> et internalisation</a:t>
            </a:r>
          </a:p>
          <a:p>
            <a:r>
              <a:rPr lang="fr-FR" dirty="0"/>
              <a:t>12 – Envoi du résultat HTML au browser</a:t>
            </a:r>
          </a:p>
        </p:txBody>
      </p:sp>
    </p:spTree>
    <p:extLst>
      <p:ext uri="{BB962C8B-B14F-4D97-AF65-F5344CB8AC3E}">
        <p14:creationId xmlns:p14="http://schemas.microsoft.com/office/powerpoint/2010/main" val="39694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97B11-A892-4045-91C5-95E425F9A9AB}" type="slidenum">
              <a:rPr lang="fr-FR"/>
              <a:pPr/>
              <a:t>138</a:t>
            </a:fld>
            <a:endParaRPr lang="fr-FR"/>
          </a:p>
        </p:txBody>
      </p:sp>
      <p:sp>
        <p:nvSpPr>
          <p:cNvPr id="145410" name="Rectangle 2"/>
          <p:cNvSpPr>
            <a:spLocks noGrp="1" noRot="1" noChangeAspect="1" noChangeArrowheads="1" noTextEdit="1"/>
          </p:cNvSpPr>
          <p:nvPr>
            <p:ph type="sldImg"/>
          </p:nvPr>
        </p:nvSpPr>
        <p:spPr>
          <a:xfrm>
            <a:off x="393700" y="692150"/>
            <a:ext cx="6072188" cy="3416300"/>
          </a:xfrm>
          <a:ln/>
        </p:spPr>
      </p:sp>
      <p:sp>
        <p:nvSpPr>
          <p:cNvPr id="145411"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271610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433A9-F7A1-4403-93A4-7AA768121B94}" type="slidenum">
              <a:rPr lang="fr-FR"/>
              <a:pPr/>
              <a:t>139</a:t>
            </a:fld>
            <a:endParaRPr lang="fr-FR"/>
          </a:p>
        </p:txBody>
      </p:sp>
      <p:sp>
        <p:nvSpPr>
          <p:cNvPr id="147458" name="Rectangle 2"/>
          <p:cNvSpPr>
            <a:spLocks noGrp="1" noRot="1" noChangeAspect="1" noChangeArrowheads="1" noTextEdit="1"/>
          </p:cNvSpPr>
          <p:nvPr>
            <p:ph type="sldImg"/>
          </p:nvPr>
        </p:nvSpPr>
        <p:spPr>
          <a:xfrm>
            <a:off x="393700" y="692150"/>
            <a:ext cx="6072188" cy="3416300"/>
          </a:xfrm>
          <a:ln/>
        </p:spPr>
      </p:sp>
      <p:sp>
        <p:nvSpPr>
          <p:cNvPr id="147459"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81326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32DCD-0DBA-488A-953A-90D3EC9F052A}" type="slidenum">
              <a:rPr lang="fr-FR"/>
              <a:pPr/>
              <a:t>140</a:t>
            </a:fld>
            <a:endParaRPr lang="fr-FR"/>
          </a:p>
        </p:txBody>
      </p:sp>
      <p:sp>
        <p:nvSpPr>
          <p:cNvPr id="149506" name="Rectangle 2"/>
          <p:cNvSpPr>
            <a:spLocks noGrp="1" noRot="1" noChangeAspect="1" noChangeArrowheads="1" noTextEdit="1"/>
          </p:cNvSpPr>
          <p:nvPr>
            <p:ph type="sldImg"/>
          </p:nvPr>
        </p:nvSpPr>
        <p:spPr>
          <a:xfrm>
            <a:off x="393700" y="692150"/>
            <a:ext cx="6072188" cy="3416300"/>
          </a:xfrm>
          <a:ln/>
        </p:spPr>
      </p:sp>
      <p:sp>
        <p:nvSpPr>
          <p:cNvPr id="149507"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63368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2D584F-EAF8-4623-A4E8-72FAA2220031}" type="slidenum">
              <a:rPr lang="fr-FR"/>
              <a:pPr/>
              <a:t>141</a:t>
            </a:fld>
            <a:endParaRPr lang="fr-FR"/>
          </a:p>
        </p:txBody>
      </p:sp>
      <p:sp>
        <p:nvSpPr>
          <p:cNvPr id="151554" name="Rectangle 2"/>
          <p:cNvSpPr>
            <a:spLocks noGrp="1" noRot="1" noChangeAspect="1" noChangeArrowheads="1" noTextEdit="1"/>
          </p:cNvSpPr>
          <p:nvPr>
            <p:ph type="sldImg"/>
          </p:nvPr>
        </p:nvSpPr>
        <p:spPr>
          <a:xfrm>
            <a:off x="393700" y="692150"/>
            <a:ext cx="6072188" cy="3416300"/>
          </a:xfrm>
          <a:ln/>
        </p:spPr>
      </p:sp>
      <p:sp>
        <p:nvSpPr>
          <p:cNvPr id="151555"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3362569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650C2-2535-4738-AF89-EF6773C22F77}" type="slidenum">
              <a:rPr lang="fr-FR"/>
              <a:pPr/>
              <a:t>142</a:t>
            </a:fld>
            <a:endParaRPr lang="fr-FR"/>
          </a:p>
        </p:txBody>
      </p:sp>
      <p:sp>
        <p:nvSpPr>
          <p:cNvPr id="153602" name="Rectangle 2"/>
          <p:cNvSpPr>
            <a:spLocks noGrp="1" noRot="1" noChangeAspect="1" noChangeArrowheads="1" noTextEdit="1"/>
          </p:cNvSpPr>
          <p:nvPr>
            <p:ph type="sldImg"/>
          </p:nvPr>
        </p:nvSpPr>
        <p:spPr>
          <a:xfrm>
            <a:off x="393700" y="692150"/>
            <a:ext cx="6072188" cy="3416300"/>
          </a:xfrm>
          <a:ln/>
        </p:spPr>
      </p:sp>
      <p:sp>
        <p:nvSpPr>
          <p:cNvPr id="153603" name="Rectangle 3"/>
          <p:cNvSpPr>
            <a:spLocks noGrp="1" noChangeArrowheads="1"/>
          </p:cNvSpPr>
          <p:nvPr>
            <p:ph type="body" idx="1"/>
          </p:nvPr>
        </p:nvSpPr>
        <p:spPr>
          <a:xfrm>
            <a:off x="915988" y="4343400"/>
            <a:ext cx="5026025" cy="4113213"/>
          </a:xfrm>
        </p:spPr>
        <p:txBody>
          <a:bodyPr/>
          <a:lstStyle/>
          <a:p>
            <a:r>
              <a:rPr lang="fr-FR"/>
              <a:t>L’exemple de l’application fournie avec Struts ne respecte pas ce principe de base puisqu’elle place la logique métier dans les classes Action !</a:t>
            </a:r>
          </a:p>
        </p:txBody>
      </p:sp>
    </p:spTree>
    <p:extLst>
      <p:ext uri="{BB962C8B-B14F-4D97-AF65-F5344CB8AC3E}">
        <p14:creationId xmlns:p14="http://schemas.microsoft.com/office/powerpoint/2010/main" val="3661056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E31F7-DD5C-4703-8B2E-AE64D16752A6}" type="slidenum">
              <a:rPr lang="fr-FR"/>
              <a:pPr/>
              <a:t>143</a:t>
            </a:fld>
            <a:endParaRPr lang="fr-FR"/>
          </a:p>
        </p:txBody>
      </p:sp>
      <p:sp>
        <p:nvSpPr>
          <p:cNvPr id="155650" name="Rectangle 2"/>
          <p:cNvSpPr>
            <a:spLocks noGrp="1" noRot="1" noChangeAspect="1" noChangeArrowheads="1" noTextEdit="1"/>
          </p:cNvSpPr>
          <p:nvPr>
            <p:ph type="sldImg"/>
          </p:nvPr>
        </p:nvSpPr>
        <p:spPr>
          <a:xfrm>
            <a:off x="393700" y="692150"/>
            <a:ext cx="6072188" cy="3416300"/>
          </a:xfrm>
          <a:ln/>
        </p:spPr>
      </p:sp>
      <p:sp>
        <p:nvSpPr>
          <p:cNvPr id="155651"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51779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19A4E-10E4-40DE-85E2-F96665D71DC6}" type="slidenum">
              <a:rPr lang="fr-FR"/>
              <a:pPr/>
              <a:t>120</a:t>
            </a:fld>
            <a:endParaRPr lang="fr-FR"/>
          </a:p>
        </p:txBody>
      </p:sp>
      <p:sp>
        <p:nvSpPr>
          <p:cNvPr id="112642" name="Rectangle 2"/>
          <p:cNvSpPr>
            <a:spLocks noGrp="1" noRot="1" noChangeAspect="1" noChangeArrowheads="1" noTextEdit="1"/>
          </p:cNvSpPr>
          <p:nvPr>
            <p:ph type="sldImg"/>
          </p:nvPr>
        </p:nvSpPr>
        <p:spPr>
          <a:xfrm>
            <a:off x="393700" y="692150"/>
            <a:ext cx="6072188" cy="3416300"/>
          </a:xfrm>
          <a:ln/>
        </p:spPr>
      </p:sp>
      <p:sp>
        <p:nvSpPr>
          <p:cNvPr id="112643" name="Rectangle 3"/>
          <p:cNvSpPr>
            <a:spLocks noGrp="1" noChangeArrowheads="1"/>
          </p:cNvSpPr>
          <p:nvPr>
            <p:ph type="body" idx="1"/>
          </p:nvPr>
        </p:nvSpPr>
        <p:spPr>
          <a:xfrm>
            <a:off x="915988" y="4343400"/>
            <a:ext cx="5026025" cy="4113213"/>
          </a:xfrm>
        </p:spPr>
        <p:txBody>
          <a:bodyPr/>
          <a:lstStyle/>
          <a:p>
            <a:r>
              <a:rPr lang="fr-FR"/>
              <a:t>http://www.apache.org/licenses/</a:t>
            </a:r>
          </a:p>
        </p:txBody>
      </p:sp>
    </p:spTree>
    <p:extLst>
      <p:ext uri="{BB962C8B-B14F-4D97-AF65-F5344CB8AC3E}">
        <p14:creationId xmlns:p14="http://schemas.microsoft.com/office/powerpoint/2010/main" val="13164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74D0D-44A4-401F-A6EF-4976CB3F3025}" type="slidenum">
              <a:rPr lang="fr-FR"/>
              <a:pPr/>
              <a:t>144</a:t>
            </a:fld>
            <a:endParaRPr lang="fr-FR"/>
          </a:p>
        </p:txBody>
      </p:sp>
      <p:sp>
        <p:nvSpPr>
          <p:cNvPr id="157698" name="Rectangle 2"/>
          <p:cNvSpPr>
            <a:spLocks noGrp="1" noRot="1" noChangeAspect="1" noChangeArrowheads="1" noTextEdit="1"/>
          </p:cNvSpPr>
          <p:nvPr>
            <p:ph type="sldImg"/>
          </p:nvPr>
        </p:nvSpPr>
        <p:spPr>
          <a:xfrm>
            <a:off x="393700" y="692150"/>
            <a:ext cx="6072188" cy="3416300"/>
          </a:xfrm>
          <a:ln/>
        </p:spPr>
      </p:sp>
      <p:sp>
        <p:nvSpPr>
          <p:cNvPr id="157699" name="Rectangle 3"/>
          <p:cNvSpPr>
            <a:spLocks noGrp="1" noChangeArrowheads="1"/>
          </p:cNvSpPr>
          <p:nvPr>
            <p:ph type="body" idx="1"/>
          </p:nvPr>
        </p:nvSpPr>
        <p:spPr>
          <a:xfrm>
            <a:off x="915988" y="4343400"/>
            <a:ext cx="5026025" cy="4113213"/>
          </a:xfrm>
        </p:spPr>
        <p:txBody>
          <a:bodyPr/>
          <a:lstStyle/>
          <a:p>
            <a:r>
              <a:rPr lang="fr-FR"/>
              <a:t>La section data-source spécifie les sources de données utilisées dans l’application </a:t>
            </a:r>
          </a:p>
        </p:txBody>
      </p:sp>
    </p:spTree>
    <p:extLst>
      <p:ext uri="{BB962C8B-B14F-4D97-AF65-F5344CB8AC3E}">
        <p14:creationId xmlns:p14="http://schemas.microsoft.com/office/powerpoint/2010/main" val="2528936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B1329-54ED-4AEC-8A50-35096B04A20B}" type="slidenum">
              <a:rPr lang="fr-FR"/>
              <a:pPr/>
              <a:t>145</a:t>
            </a:fld>
            <a:endParaRPr lang="fr-FR"/>
          </a:p>
        </p:txBody>
      </p:sp>
      <p:sp>
        <p:nvSpPr>
          <p:cNvPr id="159746" name="Rectangle 2"/>
          <p:cNvSpPr>
            <a:spLocks noGrp="1" noRot="1" noChangeAspect="1" noChangeArrowheads="1" noTextEdit="1"/>
          </p:cNvSpPr>
          <p:nvPr>
            <p:ph type="sldImg"/>
          </p:nvPr>
        </p:nvSpPr>
        <p:spPr>
          <a:xfrm>
            <a:off x="393700" y="692150"/>
            <a:ext cx="6072188" cy="3416300"/>
          </a:xfrm>
          <a:ln/>
        </p:spPr>
      </p:sp>
      <p:sp>
        <p:nvSpPr>
          <p:cNvPr id="159747" name="Rectangle 3"/>
          <p:cNvSpPr>
            <a:spLocks noGrp="1" noChangeArrowheads="1"/>
          </p:cNvSpPr>
          <p:nvPr>
            <p:ph type="body" idx="1"/>
          </p:nvPr>
        </p:nvSpPr>
        <p:spPr>
          <a:xfrm>
            <a:off x="915988" y="4343400"/>
            <a:ext cx="5026025" cy="4113213"/>
          </a:xfrm>
        </p:spPr>
        <p:txBody>
          <a:bodyPr/>
          <a:lstStyle/>
          <a:p>
            <a:r>
              <a:rPr lang="fr-FR" dirty="0"/>
              <a:t>Chacun des </a:t>
            </a:r>
            <a:r>
              <a:rPr lang="fr-FR" dirty="0" err="1"/>
              <a:t>forward</a:t>
            </a:r>
            <a:r>
              <a:rPr lang="fr-FR" dirty="0"/>
              <a:t> est disponible via un appel à l’instance d’</a:t>
            </a:r>
            <a:r>
              <a:rPr lang="fr-FR" dirty="0" err="1"/>
              <a:t>ActionMapping</a:t>
            </a:r>
            <a:r>
              <a:rPr lang="fr-FR" dirty="0"/>
              <a:t>.</a:t>
            </a:r>
          </a:p>
          <a:p>
            <a:r>
              <a:rPr lang="fr-FR" dirty="0"/>
              <a:t>Exemple :</a:t>
            </a:r>
          </a:p>
          <a:p>
            <a:r>
              <a:rPr lang="fr-FR" dirty="0" err="1"/>
              <a:t>ActionMappingInstance.findForward</a:t>
            </a:r>
            <a:r>
              <a:rPr lang="fr-FR" dirty="0"/>
              <a:t>(« </a:t>
            </a:r>
            <a:r>
              <a:rPr lang="fr-FR" dirty="0" err="1"/>
              <a:t>logicalName</a:t>
            </a:r>
            <a:r>
              <a:rPr lang="fr-FR" dirty="0"/>
              <a:t> »)</a:t>
            </a:r>
          </a:p>
        </p:txBody>
      </p:sp>
    </p:spTree>
    <p:extLst>
      <p:ext uri="{BB962C8B-B14F-4D97-AF65-F5344CB8AC3E}">
        <p14:creationId xmlns:p14="http://schemas.microsoft.com/office/powerpoint/2010/main" val="2000926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EA9D6-3A1A-4004-8173-9B42F22C920E}" type="slidenum">
              <a:rPr lang="fr-FR"/>
              <a:pPr/>
              <a:t>146</a:t>
            </a:fld>
            <a:endParaRPr lang="fr-FR"/>
          </a:p>
        </p:txBody>
      </p:sp>
      <p:sp>
        <p:nvSpPr>
          <p:cNvPr id="161794" name="Rectangle 2"/>
          <p:cNvSpPr>
            <a:spLocks noGrp="1" noRot="1" noChangeAspect="1" noChangeArrowheads="1" noTextEdit="1"/>
          </p:cNvSpPr>
          <p:nvPr>
            <p:ph type="sldImg"/>
          </p:nvPr>
        </p:nvSpPr>
        <p:spPr>
          <a:xfrm>
            <a:off x="393700" y="692150"/>
            <a:ext cx="6072188" cy="3416300"/>
          </a:xfrm>
          <a:ln/>
        </p:spPr>
      </p:sp>
      <p:sp>
        <p:nvSpPr>
          <p:cNvPr id="161795" name="Rectangle 3"/>
          <p:cNvSpPr>
            <a:spLocks noGrp="1" noChangeArrowheads="1"/>
          </p:cNvSpPr>
          <p:nvPr>
            <p:ph type="body" idx="1"/>
          </p:nvPr>
        </p:nvSpPr>
        <p:spPr>
          <a:xfrm>
            <a:off x="915988" y="4343400"/>
            <a:ext cx="5026025" cy="4113213"/>
          </a:xfrm>
        </p:spPr>
        <p:txBody>
          <a:bodyPr/>
          <a:lstStyle/>
          <a:p>
            <a:r>
              <a:rPr lang="fr-FR"/>
              <a:t>L ’ActionMapping fournira le chemin /logon (en fait, l’URI de la requête dans la page JSP se terminera par /logon.do).</a:t>
            </a:r>
          </a:p>
          <a:p>
            <a:r>
              <a:rPr lang="fr-FR"/>
              <a:t>Lorsqu’une requête associée à ce chemin est émise pour la première fois, une instance de la classe LogonAction est crée et utilisée. La servlet de contrôle centralisé recherchera ensuite un Bean associé à la clé logonForm, créant et archivant ce bean si necessaire.</a:t>
            </a:r>
          </a:p>
          <a:p>
            <a:endParaRPr lang="fr-FR"/>
          </a:p>
          <a:p>
            <a:r>
              <a:rPr lang="fr-FR"/>
              <a:t>unknown à true signifie que cette action recevra toutes les requêtes qui n'auront pas pu être nappées avec un ActionMapping. Il ne peut y avoir qu'une seule ActionMapping avec unknown à true …</a:t>
            </a:r>
          </a:p>
        </p:txBody>
      </p:sp>
    </p:spTree>
    <p:extLst>
      <p:ext uri="{BB962C8B-B14F-4D97-AF65-F5344CB8AC3E}">
        <p14:creationId xmlns:p14="http://schemas.microsoft.com/office/powerpoint/2010/main" val="231321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62642-1EEE-48A3-9CF3-DB55A6BC61DD}" type="slidenum">
              <a:rPr lang="fr-FR"/>
              <a:pPr/>
              <a:t>147</a:t>
            </a:fld>
            <a:endParaRPr lang="fr-FR"/>
          </a:p>
        </p:txBody>
      </p:sp>
      <p:sp>
        <p:nvSpPr>
          <p:cNvPr id="163842" name="Rectangle 2"/>
          <p:cNvSpPr>
            <a:spLocks noGrp="1" noRot="1" noChangeAspect="1" noChangeArrowheads="1" noTextEdit="1"/>
          </p:cNvSpPr>
          <p:nvPr>
            <p:ph type="sldImg"/>
          </p:nvPr>
        </p:nvSpPr>
        <p:spPr>
          <a:xfrm>
            <a:off x="393700" y="692150"/>
            <a:ext cx="6072188" cy="3416300"/>
          </a:xfrm>
          <a:ln/>
        </p:spPr>
      </p:sp>
      <p:sp>
        <p:nvSpPr>
          <p:cNvPr id="163843"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4161501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AF983-B86E-498D-8BF4-30E8FF574016}" type="slidenum">
              <a:rPr lang="fr-FR"/>
              <a:pPr/>
              <a:t>148</a:t>
            </a:fld>
            <a:endParaRPr lang="fr-FR"/>
          </a:p>
        </p:txBody>
      </p:sp>
      <p:sp>
        <p:nvSpPr>
          <p:cNvPr id="165890" name="Rectangle 2"/>
          <p:cNvSpPr>
            <a:spLocks noGrp="1" noRot="1" noChangeAspect="1" noChangeArrowheads="1" noTextEdit="1"/>
          </p:cNvSpPr>
          <p:nvPr>
            <p:ph type="sldImg"/>
          </p:nvPr>
        </p:nvSpPr>
        <p:spPr>
          <a:xfrm>
            <a:off x="393700" y="692150"/>
            <a:ext cx="6072188" cy="3416300"/>
          </a:xfrm>
          <a:ln/>
        </p:spPr>
      </p:sp>
      <p:sp>
        <p:nvSpPr>
          <p:cNvPr id="165891" name="Rectangle 3"/>
          <p:cNvSpPr>
            <a:spLocks noGrp="1" noChangeArrowheads="1"/>
          </p:cNvSpPr>
          <p:nvPr>
            <p:ph type="body" idx="1"/>
          </p:nvPr>
        </p:nvSpPr>
        <p:spPr>
          <a:xfrm>
            <a:off x="915988" y="4343400"/>
            <a:ext cx="5026025" cy="4113213"/>
          </a:xfrm>
        </p:spPr>
        <p:txBody>
          <a:bodyPr/>
          <a:lstStyle/>
          <a:p>
            <a:r>
              <a:rPr lang="fr-FR"/>
              <a:t>Struts étant basé sur un architecture MVC 2, un seul contrôleur principal se doit d'être définit. Les auteurs de Struts ont choisis d'implémenter ce contrôleur sous forme de servlet, il va donc falloir configurer cette dernière dans notre descripteur de déploiement.</a:t>
            </a:r>
          </a:p>
          <a:p>
            <a:r>
              <a:rPr lang="fr-FR"/>
              <a:t>Le nom de la classe de contrôle de Struts est </a:t>
            </a:r>
            <a:r>
              <a:rPr lang="fr-FR" i="1"/>
              <a:t>org.apache.struts.action.ActionServlet</a:t>
            </a:r>
            <a:r>
              <a:rPr lang="fr-FR"/>
              <a:t>. Vous retrouverez dans ce fichier la déclaration de cette servlet qui accepte un certain nombre de paramètres, et notamment le nom du fichier du configuration de Struts (struts-config.xml).</a:t>
            </a:r>
          </a:p>
          <a:p>
            <a:endParaRPr lang="fr-FR"/>
          </a:p>
        </p:txBody>
      </p:sp>
    </p:spTree>
    <p:extLst>
      <p:ext uri="{BB962C8B-B14F-4D97-AF65-F5344CB8AC3E}">
        <p14:creationId xmlns:p14="http://schemas.microsoft.com/office/powerpoint/2010/main" val="3218096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F6E02-ECBA-416E-B2BC-4F005D355383}" type="slidenum">
              <a:rPr lang="fr-FR"/>
              <a:pPr/>
              <a:t>149</a:t>
            </a:fld>
            <a:endParaRPr lang="fr-FR"/>
          </a:p>
        </p:txBody>
      </p:sp>
      <p:sp>
        <p:nvSpPr>
          <p:cNvPr id="167938" name="Rectangle 2"/>
          <p:cNvSpPr>
            <a:spLocks noGrp="1" noRot="1" noChangeAspect="1" noChangeArrowheads="1" noTextEdit="1"/>
          </p:cNvSpPr>
          <p:nvPr>
            <p:ph type="sldImg"/>
          </p:nvPr>
        </p:nvSpPr>
        <p:spPr>
          <a:xfrm>
            <a:off x="393700" y="692150"/>
            <a:ext cx="6072188" cy="3416300"/>
          </a:xfrm>
          <a:ln/>
        </p:spPr>
      </p:sp>
      <p:sp>
        <p:nvSpPr>
          <p:cNvPr id="167939" name="Rectangle 3"/>
          <p:cNvSpPr>
            <a:spLocks noGrp="1" noChangeArrowheads="1"/>
          </p:cNvSpPr>
          <p:nvPr>
            <p:ph type="body" idx="1"/>
          </p:nvPr>
        </p:nvSpPr>
        <p:spPr>
          <a:xfrm>
            <a:off x="915988" y="4343400"/>
            <a:ext cx="5026025" cy="4113213"/>
          </a:xfrm>
        </p:spPr>
        <p:txBody>
          <a:bodyPr/>
          <a:lstStyle/>
          <a:p>
            <a:r>
              <a:rPr lang="fr-FR"/>
              <a:t>null : Toute clé de message inconnue provoque un retour null au lieu d’un message d’erreur [true]</a:t>
            </a:r>
          </a:p>
          <a:p>
            <a:r>
              <a:rPr lang="fr-FR"/>
              <a:t>tempDir : répertoire de travail à utiliser en cas de téléchargement de fichier [Le répertoire de travail de l’application]</a:t>
            </a:r>
          </a:p>
          <a:p>
            <a:r>
              <a:rPr lang="fr-FR"/>
              <a:t>multiPartClasse : Nom de la classe implémentant le MultiPartRequestHandler à utiliser pour traiter le téléchargement de fichier [org.apache.strutsupload.DiskMultiPartRequestHandler]</a:t>
            </a:r>
          </a:p>
          <a:p>
            <a:endParaRPr lang="fr-FR"/>
          </a:p>
          <a:p>
            <a:endParaRPr lang="fr-FR"/>
          </a:p>
        </p:txBody>
      </p:sp>
    </p:spTree>
    <p:extLst>
      <p:ext uri="{BB962C8B-B14F-4D97-AF65-F5344CB8AC3E}">
        <p14:creationId xmlns:p14="http://schemas.microsoft.com/office/powerpoint/2010/main" val="2663051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EA3E7-C892-4EB9-8F67-15DAC9601F5A}" type="slidenum">
              <a:rPr lang="fr-FR"/>
              <a:pPr/>
              <a:t>150</a:t>
            </a:fld>
            <a:endParaRPr lang="fr-FR"/>
          </a:p>
        </p:txBody>
      </p:sp>
      <p:sp>
        <p:nvSpPr>
          <p:cNvPr id="169986" name="Rectangle 2"/>
          <p:cNvSpPr>
            <a:spLocks noGrp="1" noRot="1" noChangeAspect="1" noChangeArrowheads="1" noTextEdit="1"/>
          </p:cNvSpPr>
          <p:nvPr>
            <p:ph type="sldImg"/>
          </p:nvPr>
        </p:nvSpPr>
        <p:spPr>
          <a:xfrm>
            <a:off x="393700" y="692150"/>
            <a:ext cx="6072188" cy="3416300"/>
          </a:xfrm>
          <a:ln/>
        </p:spPr>
      </p:sp>
      <p:sp>
        <p:nvSpPr>
          <p:cNvPr id="169987" name="Rectangle 3"/>
          <p:cNvSpPr>
            <a:spLocks noGrp="1" noChangeArrowheads="1"/>
          </p:cNvSpPr>
          <p:nvPr>
            <p:ph type="body" idx="1"/>
          </p:nvPr>
        </p:nvSpPr>
        <p:spPr>
          <a:xfrm>
            <a:off x="915988" y="4343400"/>
            <a:ext cx="5026025" cy="4113213"/>
          </a:xfrm>
        </p:spPr>
        <p:txBody>
          <a:bodyPr/>
          <a:lstStyle/>
          <a:p>
            <a:r>
              <a:rPr lang="fr-FR"/>
              <a:t>factory : nom de la classe MessageRessourceFactory utilisé pour créé l’objet MessageRessource [org.apache.struts.util.PropertyMessageRessourceFactory]</a:t>
            </a:r>
          </a:p>
          <a:p>
            <a:r>
              <a:rPr lang="fr-FR"/>
              <a:t>formBean : Nom de la classe ActionFormBean à utiliser [org.apache.struts.action.ActionFormBean]</a:t>
            </a:r>
          </a:p>
          <a:p>
            <a:r>
              <a:rPr lang="fr-FR"/>
              <a:t>forward : Nom de la classe ActionForward à utiliser [org.apache.struts.action.ActionForward]</a:t>
            </a:r>
          </a:p>
          <a:p>
            <a:r>
              <a:rPr lang="fr-FR"/>
              <a:t>mapping : Nom de la classe ActionMapping à utiliser [org.apache.struts.action.ActionMapping]</a:t>
            </a:r>
          </a:p>
          <a:p>
            <a:endParaRPr lang="fr-FR"/>
          </a:p>
        </p:txBody>
      </p:sp>
    </p:spTree>
    <p:extLst>
      <p:ext uri="{BB962C8B-B14F-4D97-AF65-F5344CB8AC3E}">
        <p14:creationId xmlns:p14="http://schemas.microsoft.com/office/powerpoint/2010/main" val="2898260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5F1B9-4A60-47DF-9F45-9BDC07FF985E}" type="slidenum">
              <a:rPr lang="fr-FR"/>
              <a:pPr/>
              <a:t>151</a:t>
            </a:fld>
            <a:endParaRPr lang="fr-FR"/>
          </a:p>
        </p:txBody>
      </p:sp>
      <p:sp>
        <p:nvSpPr>
          <p:cNvPr id="172034" name="Rectangle 2"/>
          <p:cNvSpPr>
            <a:spLocks noGrp="1" noRot="1" noChangeAspect="1" noChangeArrowheads="1" noTextEdit="1"/>
          </p:cNvSpPr>
          <p:nvPr>
            <p:ph type="sldImg"/>
          </p:nvPr>
        </p:nvSpPr>
        <p:spPr>
          <a:xfrm>
            <a:off x="393700" y="692150"/>
            <a:ext cx="6072188" cy="3416300"/>
          </a:xfrm>
          <a:ln/>
        </p:spPr>
      </p:sp>
      <p:sp>
        <p:nvSpPr>
          <p:cNvPr id="172035" name="Rectangle 3"/>
          <p:cNvSpPr>
            <a:spLocks noGrp="1" noChangeArrowheads="1"/>
          </p:cNvSpPr>
          <p:nvPr>
            <p:ph type="body" idx="1"/>
          </p:nvPr>
        </p:nvSpPr>
        <p:spPr>
          <a:xfrm>
            <a:off x="915988" y="4343400"/>
            <a:ext cx="5026025" cy="4113213"/>
          </a:xfrm>
        </p:spPr>
        <p:txBody>
          <a:bodyPr/>
          <a:lstStyle/>
          <a:p>
            <a:r>
              <a:rPr lang="fr-FR"/>
              <a:t>Le mapping, à proprement parlé, est réalisé entre les URLs que les clients vont invoquer et notre contrôleur. Du coup, toute les requêtes "struts" se doivent d'être routées vers notre unique contrôleur. </a:t>
            </a:r>
          </a:p>
        </p:txBody>
      </p:sp>
    </p:spTree>
    <p:extLst>
      <p:ext uri="{BB962C8B-B14F-4D97-AF65-F5344CB8AC3E}">
        <p14:creationId xmlns:p14="http://schemas.microsoft.com/office/powerpoint/2010/main" val="3107788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D4899-5F2F-4CE9-8549-491F6770A4FE}" type="slidenum">
              <a:rPr lang="fr-FR"/>
              <a:pPr/>
              <a:t>152</a:t>
            </a:fld>
            <a:endParaRPr lang="fr-FR"/>
          </a:p>
        </p:txBody>
      </p:sp>
      <p:sp>
        <p:nvSpPr>
          <p:cNvPr id="174082" name="Rectangle 2"/>
          <p:cNvSpPr>
            <a:spLocks noGrp="1" noRot="1" noChangeAspect="1" noChangeArrowheads="1" noTextEdit="1"/>
          </p:cNvSpPr>
          <p:nvPr>
            <p:ph type="sldImg"/>
          </p:nvPr>
        </p:nvSpPr>
        <p:spPr>
          <a:xfrm>
            <a:off x="393700" y="692150"/>
            <a:ext cx="6072188" cy="3416300"/>
          </a:xfrm>
          <a:ln/>
        </p:spPr>
      </p:sp>
      <p:sp>
        <p:nvSpPr>
          <p:cNvPr id="174083" name="Rectangle 3"/>
          <p:cNvSpPr>
            <a:spLocks noGrp="1" noChangeArrowheads="1"/>
          </p:cNvSpPr>
          <p:nvPr>
            <p:ph type="body" idx="1"/>
          </p:nvPr>
        </p:nvSpPr>
        <p:spPr>
          <a:xfrm>
            <a:off x="915988" y="4343400"/>
            <a:ext cx="5026025" cy="4113213"/>
          </a:xfrm>
        </p:spPr>
        <p:txBody>
          <a:bodyPr/>
          <a:lstStyle/>
          <a:p>
            <a:r>
              <a:rPr lang="fr-FR"/>
              <a:t>Le fichier de configuration doit spécifier toutes les définitions de librairies de tags qui seront utilisées par vos servlets. Struts en spécifie quatre principales. Nous reviendrons, ultérieurement dans ce cours, plus en détails sur ces librairies de tags.</a:t>
            </a:r>
          </a:p>
          <a:p>
            <a:endParaRPr lang="en-US"/>
          </a:p>
        </p:txBody>
      </p:sp>
    </p:spTree>
    <p:extLst>
      <p:ext uri="{BB962C8B-B14F-4D97-AF65-F5344CB8AC3E}">
        <p14:creationId xmlns:p14="http://schemas.microsoft.com/office/powerpoint/2010/main" val="2471095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DB1E8-0D64-4DF3-88D9-2084E7F83970}" type="slidenum">
              <a:rPr lang="fr-FR"/>
              <a:pPr/>
              <a:t>153</a:t>
            </a:fld>
            <a:endParaRPr lang="fr-FR"/>
          </a:p>
        </p:txBody>
      </p:sp>
      <p:sp>
        <p:nvSpPr>
          <p:cNvPr id="176130" name="Rectangle 2"/>
          <p:cNvSpPr>
            <a:spLocks noGrp="1" noRot="1" noChangeAspect="1" noChangeArrowheads="1" noTextEdit="1"/>
          </p:cNvSpPr>
          <p:nvPr>
            <p:ph type="sldImg"/>
          </p:nvPr>
        </p:nvSpPr>
        <p:spPr>
          <a:xfrm>
            <a:off x="393700" y="692150"/>
            <a:ext cx="6072188" cy="3416300"/>
          </a:xfrm>
          <a:ln/>
        </p:spPr>
      </p:sp>
      <p:sp>
        <p:nvSpPr>
          <p:cNvPr id="176131"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58447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75BAD-0A89-4CB6-804A-6CCBAEF0B197}" type="slidenum">
              <a:rPr lang="fr-FR"/>
              <a:pPr/>
              <a:t>121</a:t>
            </a:fld>
            <a:endParaRPr lang="fr-FR"/>
          </a:p>
        </p:txBody>
      </p:sp>
      <p:sp>
        <p:nvSpPr>
          <p:cNvPr id="114690" name="Rectangle 2"/>
          <p:cNvSpPr>
            <a:spLocks noGrp="1" noRot="1" noChangeAspect="1" noChangeArrowheads="1" noTextEdit="1"/>
          </p:cNvSpPr>
          <p:nvPr>
            <p:ph type="sldImg"/>
          </p:nvPr>
        </p:nvSpPr>
        <p:spPr>
          <a:xfrm>
            <a:off x="393700" y="692150"/>
            <a:ext cx="6072188" cy="3416300"/>
          </a:xfrm>
          <a:ln/>
        </p:spPr>
      </p:sp>
      <p:sp>
        <p:nvSpPr>
          <p:cNvPr id="114691" name="Rectangle 3"/>
          <p:cNvSpPr>
            <a:spLocks noGrp="1" noChangeArrowheads="1"/>
          </p:cNvSpPr>
          <p:nvPr>
            <p:ph type="body" idx="1"/>
          </p:nvPr>
        </p:nvSpPr>
        <p:spPr>
          <a:xfrm>
            <a:off x="915988" y="4343400"/>
            <a:ext cx="5026025" cy="4113213"/>
          </a:xfrm>
        </p:spPr>
        <p:txBody>
          <a:bodyPr/>
          <a:lstStyle/>
          <a:p>
            <a:r>
              <a:rPr lang="fr-FR"/>
              <a:t>De fait, dès le début des années 80, Smalltalk appuyait son organisation IHM sur ce modèle. Depuis lors, le modèle s'est largement répandu et est désormais connu et reconnu comme un modèle de conception (un "design pattern") mature.</a:t>
            </a:r>
          </a:p>
          <a:p>
            <a:r>
              <a:rPr lang="fr-FR"/>
              <a:t>L'intérêt principal est d'obtenir une meilleur structuration de votre code. Il en découle donc une meilleur flexibilité ainsi qu'une évolutivité accrue. Il me semble indéniable que ce sont des caractéristiques fondamentales que nous sommes en droit d'attendre d'une application Web d'entreprise.</a:t>
            </a:r>
          </a:p>
          <a:p>
            <a:endParaRPr lang="fr-FR"/>
          </a:p>
        </p:txBody>
      </p:sp>
    </p:spTree>
    <p:extLst>
      <p:ext uri="{BB962C8B-B14F-4D97-AF65-F5344CB8AC3E}">
        <p14:creationId xmlns:p14="http://schemas.microsoft.com/office/powerpoint/2010/main" val="379751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A8DA4-8495-4474-9CD9-52D14A6753C4}" type="slidenum">
              <a:rPr lang="fr-FR"/>
              <a:pPr/>
              <a:t>154</a:t>
            </a:fld>
            <a:endParaRPr lang="fr-FR"/>
          </a:p>
        </p:txBody>
      </p:sp>
      <p:sp>
        <p:nvSpPr>
          <p:cNvPr id="178178" name="Rectangle 2"/>
          <p:cNvSpPr>
            <a:spLocks noGrp="1" noRot="1" noChangeAspect="1" noChangeArrowheads="1" noTextEdit="1"/>
          </p:cNvSpPr>
          <p:nvPr>
            <p:ph type="sldImg"/>
          </p:nvPr>
        </p:nvSpPr>
        <p:spPr>
          <a:xfrm>
            <a:off x="393700" y="692150"/>
            <a:ext cx="6072188" cy="3416300"/>
          </a:xfrm>
          <a:ln/>
        </p:spPr>
      </p:sp>
      <p:sp>
        <p:nvSpPr>
          <p:cNvPr id="178179"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3135160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4F6D7-3596-45E4-A9C8-346DE92CACDC}" type="slidenum">
              <a:rPr lang="fr-FR"/>
              <a:pPr/>
              <a:t>155</a:t>
            </a:fld>
            <a:endParaRPr lang="fr-FR"/>
          </a:p>
        </p:txBody>
      </p:sp>
      <p:sp>
        <p:nvSpPr>
          <p:cNvPr id="180226" name="Rectangle 2"/>
          <p:cNvSpPr>
            <a:spLocks noGrp="1" noRot="1" noChangeAspect="1" noChangeArrowheads="1" noTextEdit="1"/>
          </p:cNvSpPr>
          <p:nvPr>
            <p:ph type="sldImg"/>
          </p:nvPr>
        </p:nvSpPr>
        <p:spPr>
          <a:xfrm>
            <a:off x="393700" y="692150"/>
            <a:ext cx="6072188" cy="3416300"/>
          </a:xfrm>
          <a:ln/>
        </p:spPr>
      </p:sp>
      <p:sp>
        <p:nvSpPr>
          <p:cNvPr id="180227"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821831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9D3510-CEA6-480C-8124-6EE0AC6B5CFE}" type="slidenum">
              <a:rPr lang="fr-FR"/>
              <a:pPr/>
              <a:t>157</a:t>
            </a:fld>
            <a:endParaRPr lang="fr-FR"/>
          </a:p>
        </p:txBody>
      </p:sp>
      <p:sp>
        <p:nvSpPr>
          <p:cNvPr id="183298" name="Rectangle 2"/>
          <p:cNvSpPr>
            <a:spLocks noGrp="1" noRot="1" noChangeAspect="1" noChangeArrowheads="1" noTextEdit="1"/>
          </p:cNvSpPr>
          <p:nvPr>
            <p:ph type="sldImg"/>
          </p:nvPr>
        </p:nvSpPr>
        <p:spPr>
          <a:xfrm>
            <a:off x="393700" y="692150"/>
            <a:ext cx="6072188" cy="3416300"/>
          </a:xfrm>
          <a:ln/>
        </p:spPr>
      </p:sp>
      <p:sp>
        <p:nvSpPr>
          <p:cNvPr id="183299" name="Rectangle 3"/>
          <p:cNvSpPr>
            <a:spLocks noGrp="1" noChangeArrowheads="1"/>
          </p:cNvSpPr>
          <p:nvPr>
            <p:ph type="body" idx="1"/>
          </p:nvPr>
        </p:nvSpPr>
        <p:spPr>
          <a:xfrm>
            <a:off x="915988" y="4343400"/>
            <a:ext cx="5026025" cy="4113213"/>
          </a:xfrm>
        </p:spPr>
        <p:txBody>
          <a:bodyPr/>
          <a:lstStyle/>
          <a:p>
            <a:r>
              <a:rPr lang="fr-FR"/>
              <a:t>Pour chaque champ du formulaire on définit une balise &lt;form-property&gt; avec deux attributs :</a:t>
            </a:r>
          </a:p>
          <a:p>
            <a:r>
              <a:rPr lang="fr-FR"/>
              <a:t> name : le nom du champ</a:t>
            </a:r>
          </a:p>
          <a:p>
            <a:r>
              <a:rPr lang="fr-FR"/>
              <a:t> type : son type java</a:t>
            </a:r>
          </a:p>
          <a:p>
            <a:r>
              <a:rPr lang="fr-FR"/>
              <a:t>L'utilisation de formulaires dynamiques facilite l'écriture des classes de type ActionForm chargées de stocker les valeurs des formulaires. On peut aller un peu plus loin dans la simplification de la gestion des formulaires. </a:t>
            </a:r>
          </a:p>
          <a:p>
            <a:endParaRPr lang="fr-FR"/>
          </a:p>
        </p:txBody>
      </p:sp>
    </p:spTree>
    <p:extLst>
      <p:ext uri="{BB962C8B-B14F-4D97-AF65-F5344CB8AC3E}">
        <p14:creationId xmlns:p14="http://schemas.microsoft.com/office/powerpoint/2010/main" val="1299245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94AB0-8F4F-4B01-973B-7683E24BA88B}" type="slidenum">
              <a:rPr lang="fr-FR"/>
              <a:pPr/>
              <a:t>160</a:t>
            </a:fld>
            <a:endParaRPr lang="fr-FR"/>
          </a:p>
        </p:txBody>
      </p:sp>
      <p:sp>
        <p:nvSpPr>
          <p:cNvPr id="187394" name="Rectangle 2"/>
          <p:cNvSpPr>
            <a:spLocks noGrp="1" noRot="1" noChangeAspect="1" noChangeArrowheads="1" noTextEdit="1"/>
          </p:cNvSpPr>
          <p:nvPr>
            <p:ph type="sldImg"/>
          </p:nvPr>
        </p:nvSpPr>
        <p:spPr>
          <a:xfrm>
            <a:off x="393700" y="692150"/>
            <a:ext cx="6072188" cy="3416300"/>
          </a:xfrm>
          <a:ln/>
        </p:spPr>
      </p:sp>
      <p:sp>
        <p:nvSpPr>
          <p:cNvPr id="187395"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633386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70E8E-DEDF-4CB5-996A-B26D08990523}" type="slidenum">
              <a:rPr lang="fr-FR"/>
              <a:pPr/>
              <a:t>161</a:t>
            </a:fld>
            <a:endParaRPr lang="fr-FR"/>
          </a:p>
        </p:txBody>
      </p:sp>
      <p:sp>
        <p:nvSpPr>
          <p:cNvPr id="189442" name="Rectangle 2"/>
          <p:cNvSpPr>
            <a:spLocks noGrp="1" noRot="1" noChangeAspect="1" noChangeArrowheads="1" noTextEdit="1"/>
          </p:cNvSpPr>
          <p:nvPr>
            <p:ph type="sldImg"/>
          </p:nvPr>
        </p:nvSpPr>
        <p:spPr>
          <a:xfrm>
            <a:off x="393700" y="692150"/>
            <a:ext cx="6072188" cy="3416300"/>
          </a:xfrm>
          <a:ln/>
        </p:spPr>
      </p:sp>
      <p:sp>
        <p:nvSpPr>
          <p:cNvPr id="189443"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662033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A9FF2-6489-48F6-B090-3981D094A350}" type="slidenum">
              <a:rPr lang="fr-FR"/>
              <a:pPr/>
              <a:t>162</a:t>
            </a:fld>
            <a:endParaRPr lang="fr-FR"/>
          </a:p>
        </p:txBody>
      </p:sp>
      <p:sp>
        <p:nvSpPr>
          <p:cNvPr id="191490" name="Rectangle 2"/>
          <p:cNvSpPr>
            <a:spLocks noGrp="1" noRot="1" noChangeAspect="1" noChangeArrowheads="1" noTextEdit="1"/>
          </p:cNvSpPr>
          <p:nvPr>
            <p:ph type="sldImg"/>
          </p:nvPr>
        </p:nvSpPr>
        <p:spPr>
          <a:xfrm>
            <a:off x="393700" y="692150"/>
            <a:ext cx="6072188" cy="3416300"/>
          </a:xfrm>
          <a:ln/>
        </p:spPr>
      </p:sp>
      <p:sp>
        <p:nvSpPr>
          <p:cNvPr id="191491" name="Rectangle 3"/>
          <p:cNvSpPr>
            <a:spLocks noGrp="1" noChangeArrowheads="1"/>
          </p:cNvSpPr>
          <p:nvPr>
            <p:ph type="body" idx="1"/>
          </p:nvPr>
        </p:nvSpPr>
        <p:spPr>
          <a:xfrm>
            <a:off x="915988" y="4343400"/>
            <a:ext cx="5026025" cy="4113213"/>
          </a:xfrm>
        </p:spPr>
        <p:txBody>
          <a:bodyPr/>
          <a:lstStyle/>
          <a:p>
            <a:r>
              <a:rPr lang="fr-FR"/>
              <a:t>Le paramètre </a:t>
            </a:r>
            <a:r>
              <a:rPr lang="fr-FR" i="1"/>
              <a:t>validate</a:t>
            </a:r>
            <a:r>
              <a:rPr lang="fr-FR"/>
              <a:t> peut recevoir les valeurs </a:t>
            </a:r>
            <a:r>
              <a:rPr lang="fr-FR" i="1"/>
              <a:t>true</a:t>
            </a:r>
            <a:r>
              <a:rPr lang="fr-FR"/>
              <a:t> et </a:t>
            </a:r>
            <a:r>
              <a:rPr lang="fr-FR" i="1"/>
              <a:t>false</a:t>
            </a:r>
            <a:r>
              <a:rPr lang="fr-FR"/>
              <a:t>. Il permet effectivement d'autoriser la validation Struts ou non. Si vous y passez la valeur </a:t>
            </a:r>
            <a:r>
              <a:rPr lang="fr-FR" i="1"/>
              <a:t>false</a:t>
            </a:r>
            <a:r>
              <a:rPr lang="fr-FR"/>
              <a:t>, la méthode </a:t>
            </a:r>
            <a:r>
              <a:rPr lang="fr-FR" i="1"/>
              <a:t>validate</a:t>
            </a:r>
            <a:r>
              <a:rPr lang="fr-FR"/>
              <a:t> ne sera donc pas invoquée.</a:t>
            </a:r>
          </a:p>
          <a:p>
            <a:r>
              <a:rPr lang="fr-FR"/>
              <a:t>Le second paramètre, </a:t>
            </a:r>
            <a:r>
              <a:rPr lang="fr-FR" i="1"/>
              <a:t>input</a:t>
            </a:r>
            <a:r>
              <a:rPr lang="fr-FR"/>
              <a:t>, permet de spécifier quelle est la JSP vers laquelle rediriger en cas d'erreur dans la saisie.</a:t>
            </a:r>
          </a:p>
        </p:txBody>
      </p:sp>
    </p:spTree>
    <p:extLst>
      <p:ext uri="{BB962C8B-B14F-4D97-AF65-F5344CB8AC3E}">
        <p14:creationId xmlns:p14="http://schemas.microsoft.com/office/powerpoint/2010/main" val="1578986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0FCC0-8DD7-4C61-9C97-56A935287159}" type="slidenum">
              <a:rPr lang="fr-FR"/>
              <a:pPr/>
              <a:t>164</a:t>
            </a:fld>
            <a:endParaRPr lang="fr-FR"/>
          </a:p>
        </p:txBody>
      </p:sp>
      <p:sp>
        <p:nvSpPr>
          <p:cNvPr id="194562" name="Rectangle 2"/>
          <p:cNvSpPr>
            <a:spLocks noGrp="1" noRot="1" noChangeAspect="1" noChangeArrowheads="1" noTextEdit="1"/>
          </p:cNvSpPr>
          <p:nvPr>
            <p:ph type="sldImg"/>
          </p:nvPr>
        </p:nvSpPr>
        <p:spPr>
          <a:xfrm>
            <a:off x="393700" y="692150"/>
            <a:ext cx="6072188" cy="3416300"/>
          </a:xfrm>
          <a:ln/>
        </p:spPr>
      </p:sp>
      <p:sp>
        <p:nvSpPr>
          <p:cNvPr id="194563" name="Rectangle 3"/>
          <p:cNvSpPr>
            <a:spLocks noGrp="1" noChangeArrowheads="1"/>
          </p:cNvSpPr>
          <p:nvPr>
            <p:ph type="body" idx="1"/>
          </p:nvPr>
        </p:nvSpPr>
        <p:spPr>
          <a:xfrm>
            <a:off x="915988" y="4343400"/>
            <a:ext cx="5026025" cy="4113213"/>
          </a:xfrm>
        </p:spPr>
        <p:txBody>
          <a:bodyPr/>
          <a:lstStyle/>
          <a:p>
            <a:r>
              <a:rPr lang="fr-FR"/>
              <a:t>* la classe dérive de DynaActionForm</a:t>
            </a:r>
          </a:p>
          <a:p>
            <a:r>
              <a:rPr lang="fr-FR"/>
              <a:t>* la méthode validate de la classe DynaActionForm a été réécrite. Lorsqu'elle est exécutée par le contrôleur Struts, l'objet PersonneDynaForm a été construit. Il contient un dictionnaire ayant pour clés les champs du formulaire nom et age et pour valeurs les valeurs de ces champs. Pour avoir accès à un champ au sein des méthodes de DynaActionForm on utilise la méthode Object get(String nomDuChamp). Si on veut fixer une valeur à un champ, on pourra utiliser la</a:t>
            </a:r>
          </a:p>
          <a:p>
            <a:r>
              <a:rPr lang="fr-FR"/>
              <a:t>méthode void set(String nomDuChamp, Object valeur). On se reportera à la définition de la classe DynaActionForm</a:t>
            </a:r>
          </a:p>
          <a:p>
            <a:r>
              <a:rPr lang="fr-FR"/>
              <a:t>pour daavantage de précisions.</a:t>
            </a:r>
          </a:p>
          <a:p>
            <a:r>
              <a:rPr lang="fr-FR"/>
              <a:t>* une fois récupérées les valeurs des champs nom et age du formulaire, la méthode validate ne diffère pas de celle qui avait été écrite lorsque le formulaire était associé à un objet ActionForm.</a:t>
            </a:r>
          </a:p>
          <a:p>
            <a:endParaRPr lang="fr-FR"/>
          </a:p>
        </p:txBody>
      </p:sp>
    </p:spTree>
    <p:extLst>
      <p:ext uri="{BB962C8B-B14F-4D97-AF65-F5344CB8AC3E}">
        <p14:creationId xmlns:p14="http://schemas.microsoft.com/office/powerpoint/2010/main" val="3176668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E8C3F-FD99-4B45-B6E1-1CCDD2407DDE}" type="slidenum">
              <a:rPr lang="fr-FR"/>
              <a:pPr/>
              <a:t>165</a:t>
            </a:fld>
            <a:endParaRPr lang="fr-FR"/>
          </a:p>
        </p:txBody>
      </p:sp>
      <p:sp>
        <p:nvSpPr>
          <p:cNvPr id="197634" name="Rectangle 2"/>
          <p:cNvSpPr>
            <a:spLocks noGrp="1" noRot="1" noChangeAspect="1" noChangeArrowheads="1" noTextEdit="1"/>
          </p:cNvSpPr>
          <p:nvPr>
            <p:ph type="sldImg"/>
          </p:nvPr>
        </p:nvSpPr>
        <p:spPr>
          <a:xfrm>
            <a:off x="393700" y="692150"/>
            <a:ext cx="6072188" cy="3416300"/>
          </a:xfrm>
          <a:ln/>
        </p:spPr>
      </p:sp>
      <p:sp>
        <p:nvSpPr>
          <p:cNvPr id="197635" name="Rectangle 3"/>
          <p:cNvSpPr>
            <a:spLocks noGrp="1" noChangeArrowheads="1"/>
          </p:cNvSpPr>
          <p:nvPr>
            <p:ph type="body" idx="1"/>
          </p:nvPr>
        </p:nvSpPr>
        <p:spPr>
          <a:xfrm>
            <a:off x="915988" y="4343400"/>
            <a:ext cx="5026025" cy="4113213"/>
          </a:xfrm>
        </p:spPr>
        <p:txBody>
          <a:bodyPr/>
          <a:lstStyle/>
          <a:p>
            <a:r>
              <a:rPr lang="fr-FR"/>
              <a:t>Outre la mise en œuvre d'une architecture MVC, Struts permet aussi de prendre en charge l'internationalisation de vos applications Web. Cela signifie que vous avez à votre disposition un mécanisme simple permettant de générer un contenu adapté à la localisation de l'utilisateur. Notez aussi, à ce sujet, qu'il n'y a pas que les textes qui peuvent être amenés à changer d'une langue à une autre. </a:t>
            </a:r>
          </a:p>
        </p:txBody>
      </p:sp>
    </p:spTree>
    <p:extLst>
      <p:ext uri="{BB962C8B-B14F-4D97-AF65-F5344CB8AC3E}">
        <p14:creationId xmlns:p14="http://schemas.microsoft.com/office/powerpoint/2010/main" val="3086971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0414-6B5F-404C-ABC7-90F257B98B3B}" type="slidenum">
              <a:rPr lang="fr-FR"/>
              <a:pPr/>
              <a:t>166</a:t>
            </a:fld>
            <a:endParaRPr lang="fr-FR"/>
          </a:p>
        </p:txBody>
      </p:sp>
      <p:sp>
        <p:nvSpPr>
          <p:cNvPr id="199682" name="Rectangle 2"/>
          <p:cNvSpPr>
            <a:spLocks noGrp="1" noRot="1" noChangeAspect="1" noChangeArrowheads="1" noTextEdit="1"/>
          </p:cNvSpPr>
          <p:nvPr>
            <p:ph type="sldImg"/>
          </p:nvPr>
        </p:nvSpPr>
        <p:spPr>
          <a:xfrm>
            <a:off x="393700" y="692150"/>
            <a:ext cx="6072188" cy="3416300"/>
          </a:xfrm>
          <a:ln/>
        </p:spPr>
      </p:sp>
      <p:sp>
        <p:nvSpPr>
          <p:cNvPr id="199683" name="Rectangle 3"/>
          <p:cNvSpPr>
            <a:spLocks noGrp="1" noChangeArrowheads="1"/>
          </p:cNvSpPr>
          <p:nvPr>
            <p:ph type="body" idx="1"/>
          </p:nvPr>
        </p:nvSpPr>
        <p:spPr>
          <a:xfrm>
            <a:off x="915988" y="4343400"/>
            <a:ext cx="5026025" cy="4113213"/>
          </a:xfrm>
        </p:spPr>
        <p:txBody>
          <a:bodyPr/>
          <a:lstStyle/>
          <a:p>
            <a:r>
              <a:rPr lang="fr-FR"/>
              <a:t>Ces fichiers de ressources se doivent d'être placés dans le répertoire classes de votre application Web pour pouvoir être pris en charge par le serveur</a:t>
            </a:r>
          </a:p>
          <a:p>
            <a:r>
              <a:rPr lang="fr-FR"/>
              <a:t>Le premier fichier est celui qui sera pris par défaut : son nom n'a pas d'information relative à la langue considérée. Par contre le second sera utilisé dans le cas ou il faudrait générer un contenu en langue française</a:t>
            </a:r>
          </a:p>
        </p:txBody>
      </p:sp>
    </p:spTree>
    <p:extLst>
      <p:ext uri="{BB962C8B-B14F-4D97-AF65-F5344CB8AC3E}">
        <p14:creationId xmlns:p14="http://schemas.microsoft.com/office/powerpoint/2010/main" val="43217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1C4BD5-DB15-41AC-8917-1D026ED5965A}" type="slidenum">
              <a:rPr lang="fr-FR"/>
              <a:pPr/>
              <a:t>167</a:t>
            </a:fld>
            <a:endParaRPr lang="fr-FR"/>
          </a:p>
        </p:txBody>
      </p:sp>
      <p:sp>
        <p:nvSpPr>
          <p:cNvPr id="201730" name="Rectangle 2"/>
          <p:cNvSpPr>
            <a:spLocks noGrp="1" noRot="1" noChangeAspect="1" noChangeArrowheads="1" noTextEdit="1"/>
          </p:cNvSpPr>
          <p:nvPr>
            <p:ph type="sldImg"/>
          </p:nvPr>
        </p:nvSpPr>
        <p:spPr>
          <a:xfrm>
            <a:off x="393700" y="692150"/>
            <a:ext cx="6072188" cy="3416300"/>
          </a:xfrm>
          <a:ln/>
        </p:spPr>
      </p:sp>
      <p:sp>
        <p:nvSpPr>
          <p:cNvPr id="201731" name="Rectangle 3"/>
          <p:cNvSpPr>
            <a:spLocks noGrp="1" noChangeArrowheads="1"/>
          </p:cNvSpPr>
          <p:nvPr>
            <p:ph type="body" idx="1"/>
          </p:nvPr>
        </p:nvSpPr>
        <p:spPr>
          <a:xfrm>
            <a:off x="915988" y="4343400"/>
            <a:ext cx="5026025" cy="4113213"/>
          </a:xfrm>
        </p:spPr>
        <p:txBody>
          <a:bodyPr/>
          <a:lstStyle/>
          <a:p>
            <a:r>
              <a:rPr lang="fr-FR"/>
              <a:t>Notez la présence du paramètre application qui indique la base des noms de fichiers de ressources. </a:t>
            </a:r>
          </a:p>
        </p:txBody>
      </p:sp>
    </p:spTree>
    <p:extLst>
      <p:ext uri="{BB962C8B-B14F-4D97-AF65-F5344CB8AC3E}">
        <p14:creationId xmlns:p14="http://schemas.microsoft.com/office/powerpoint/2010/main" val="32194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1ABA7-0563-4881-AE5C-B58B9DD47E13}" type="slidenum">
              <a:rPr lang="fr-FR"/>
              <a:pPr/>
              <a:t>122</a:t>
            </a:fld>
            <a:endParaRPr lang="fr-FR"/>
          </a:p>
        </p:txBody>
      </p:sp>
      <p:sp>
        <p:nvSpPr>
          <p:cNvPr id="116738" name="Rectangle 2"/>
          <p:cNvSpPr>
            <a:spLocks noGrp="1" noRot="1" noChangeAspect="1" noChangeArrowheads="1" noTextEdit="1"/>
          </p:cNvSpPr>
          <p:nvPr>
            <p:ph type="sldImg"/>
          </p:nvPr>
        </p:nvSpPr>
        <p:spPr>
          <a:xfrm>
            <a:off x="393700" y="692150"/>
            <a:ext cx="6072188" cy="3416300"/>
          </a:xfrm>
          <a:ln/>
        </p:spPr>
      </p:sp>
      <p:sp>
        <p:nvSpPr>
          <p:cNvPr id="116739" name="Rectangle 3"/>
          <p:cNvSpPr>
            <a:spLocks noGrp="1" noChangeArrowheads="1"/>
          </p:cNvSpPr>
          <p:nvPr>
            <p:ph type="body" idx="1"/>
          </p:nvPr>
        </p:nvSpPr>
        <p:spPr>
          <a:xfrm>
            <a:off x="915988" y="4343400"/>
            <a:ext cx="5026025" cy="4113213"/>
          </a:xfrm>
        </p:spPr>
        <p:txBody>
          <a:bodyPr/>
          <a:lstStyle/>
          <a:p>
            <a:r>
              <a:rPr lang="fr-FR"/>
              <a:t>Dans ce modèle, la dynamique applicative est de la responsabilité des trois composants.</a:t>
            </a:r>
          </a:p>
          <a:p>
            <a:endParaRPr lang="fr-FR"/>
          </a:p>
          <a:p>
            <a:r>
              <a:rPr lang="fr-FR"/>
              <a:t>1 – L’utilisateur manipule l’interface homme/machine. Un événement est récupéré par le contrôleur.</a:t>
            </a:r>
          </a:p>
          <a:p>
            <a:r>
              <a:rPr lang="fr-FR"/>
              <a:t>2 – Le contrôleur effectue l’action demandée par l’utilisateur en appelant les méthodes nécessaires sur le modèle.</a:t>
            </a:r>
          </a:p>
          <a:p>
            <a:r>
              <a:rPr lang="fr-FR"/>
              <a:t>3 – Le contrôleur informe la vue d’un changement d’état du modèle.</a:t>
            </a:r>
          </a:p>
          <a:p>
            <a:r>
              <a:rPr lang="fr-FR"/>
              <a:t>4 – La vue interroge le modèle afin de connaître son état.</a:t>
            </a:r>
          </a:p>
          <a:p>
            <a:r>
              <a:rPr lang="fr-FR"/>
              <a:t>5 – L’utilisateur voir le résultat de son action.</a:t>
            </a:r>
          </a:p>
          <a:p>
            <a:endParaRPr lang="fr-FR"/>
          </a:p>
          <a:p>
            <a:r>
              <a:rPr lang="fr-FR"/>
              <a:t>Le modèle MVC fournit un support à la structuration et à l'organisation de l'Interaction Homme Machine. Il modularise la couche IHM et en réduit ainsi la complexité. Il apporte par ailleurs à cette couche IHM les propriétés de maintenabilité et de réutilisabilité que l'on est en droit d'attendre des organisations à objet bien structurées.</a:t>
            </a:r>
          </a:p>
          <a:p>
            <a:endParaRPr lang="fr-FR"/>
          </a:p>
        </p:txBody>
      </p:sp>
    </p:spTree>
    <p:extLst>
      <p:ext uri="{BB962C8B-B14F-4D97-AF65-F5344CB8AC3E}">
        <p14:creationId xmlns:p14="http://schemas.microsoft.com/office/powerpoint/2010/main" val="2214966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1CE98-AC6F-41AC-BFB5-55232D340FEE}" type="slidenum">
              <a:rPr lang="fr-FR"/>
              <a:pPr/>
              <a:t>169</a:t>
            </a:fld>
            <a:endParaRPr lang="fr-FR"/>
          </a:p>
        </p:txBody>
      </p:sp>
      <p:sp>
        <p:nvSpPr>
          <p:cNvPr id="204802" name="Rectangle 2"/>
          <p:cNvSpPr>
            <a:spLocks noGrp="1" noRot="1" noChangeAspect="1" noChangeArrowheads="1" noTextEdit="1"/>
          </p:cNvSpPr>
          <p:nvPr>
            <p:ph type="sldImg"/>
          </p:nvPr>
        </p:nvSpPr>
        <p:spPr>
          <a:xfrm>
            <a:off x="393700" y="692150"/>
            <a:ext cx="6072188" cy="3416300"/>
          </a:xfrm>
          <a:ln/>
        </p:spPr>
      </p:sp>
      <p:sp>
        <p:nvSpPr>
          <p:cNvPr id="204803" name="Rectangle 3"/>
          <p:cNvSpPr>
            <a:spLocks noGrp="1" noChangeArrowheads="1"/>
          </p:cNvSpPr>
          <p:nvPr>
            <p:ph type="body" idx="1"/>
          </p:nvPr>
        </p:nvSpPr>
        <p:spPr>
          <a:xfrm>
            <a:off x="915988" y="4343400"/>
            <a:ext cx="5026025" cy="4113213"/>
          </a:xfrm>
        </p:spPr>
        <p:txBody>
          <a:bodyPr/>
          <a:lstStyle/>
          <a:p>
            <a:r>
              <a:rPr lang="fr-FR"/>
              <a:t>Le framework Struts définit plusieurs possibilités d'utilisation de ces ressources. Citons notamment l'emploie du tag </a:t>
            </a:r>
            <a:r>
              <a:rPr lang="fr-FR" i="1"/>
              <a:t>&lt;bean:message&gt;</a:t>
            </a:r>
            <a:r>
              <a:rPr lang="fr-FR"/>
              <a:t> définit dans la librairie</a:t>
            </a:r>
            <a:r>
              <a:rPr lang="fr-FR" i="1"/>
              <a:t> /WEB-INF/struts-bean.tld</a:t>
            </a:r>
            <a:r>
              <a:rPr lang="fr-FR"/>
              <a:t>. Ce tag injecte la valeur associée à une clé donnée : vous spécifiez la clé recherchée par l'intermédiaire de l'attribut </a:t>
            </a:r>
            <a:r>
              <a:rPr lang="fr-FR" i="1"/>
              <a:t>key</a:t>
            </a:r>
            <a:r>
              <a:rPr lang="fr-FR"/>
              <a:t>.</a:t>
            </a:r>
          </a:p>
          <a:p>
            <a:r>
              <a:rPr lang="fr-FR"/>
              <a:t>Notez enfin que pour qu'une JSP supporte les mécanismes d'internationalisation, il faut le spécifier afin que les bon fichiers de ressources puisse être sélectionnés. Pour ce faire il nous faut utiliser le tag &lt;html:html&gt; fournit dans la librairie de tags /WEB-INF/struts-bean.tld. Ce tag accepte notamment un paramètre locale. Fixez lui la valeur true afin d'autoriser l'internationalisation.</a:t>
            </a:r>
          </a:p>
        </p:txBody>
      </p:sp>
    </p:spTree>
    <p:extLst>
      <p:ext uri="{BB962C8B-B14F-4D97-AF65-F5344CB8AC3E}">
        <p14:creationId xmlns:p14="http://schemas.microsoft.com/office/powerpoint/2010/main" val="4171818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FF4AA-C77A-432A-92B5-C370219BA5DC}" type="slidenum">
              <a:rPr lang="fr-FR"/>
              <a:pPr/>
              <a:t>170</a:t>
            </a:fld>
            <a:endParaRPr lang="fr-FR"/>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xfrm>
            <a:off x="914400" y="4343400"/>
            <a:ext cx="5029200" cy="4114800"/>
          </a:xfrm>
        </p:spPr>
        <p:txBody>
          <a:bodyPr/>
          <a:lstStyle/>
          <a:p>
            <a:r>
              <a:rPr lang="fr-FR"/>
              <a:t>La locale fait partie des attributs d'une requète http et est donc conservée durant la navigation. </a:t>
            </a:r>
            <a:br>
              <a:rPr lang="fr-FR"/>
            </a:br>
            <a:r>
              <a:rPr lang="fr-FR"/>
              <a:t>De plus, la JVM charge tous les bundles au démarrage. Toutes les langues définies sont donc accessibles</a:t>
            </a:r>
          </a:p>
        </p:txBody>
      </p:sp>
    </p:spTree>
    <p:extLst>
      <p:ext uri="{BB962C8B-B14F-4D97-AF65-F5344CB8AC3E}">
        <p14:creationId xmlns:p14="http://schemas.microsoft.com/office/powerpoint/2010/main" val="3132743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2337E-1FA0-4404-BD66-564D257511B8}" type="slidenum">
              <a:rPr lang="fr-FR"/>
              <a:pPr/>
              <a:t>175</a:t>
            </a:fld>
            <a:endParaRPr lang="fr-FR"/>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xfrm>
            <a:off x="914400" y="4343400"/>
            <a:ext cx="5029200" cy="4114800"/>
          </a:xfrm>
        </p:spPr>
        <p:txBody>
          <a:bodyPr/>
          <a:lstStyle/>
          <a:p>
            <a:pPr lvl="1"/>
            <a:r>
              <a:rPr lang="fr-FR"/>
              <a:t>Il est aussi possible de créer des boutons dont les noms sont les noms des méthodes, car le nom d'un bouton est aussi la valeur renvoyée par celui-ci </a:t>
            </a:r>
          </a:p>
          <a:p>
            <a:endParaRPr lang="fr-FR"/>
          </a:p>
        </p:txBody>
      </p:sp>
    </p:spTree>
    <p:extLst>
      <p:ext uri="{BB962C8B-B14F-4D97-AF65-F5344CB8AC3E}">
        <p14:creationId xmlns:p14="http://schemas.microsoft.com/office/powerpoint/2010/main" val="3871453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7D77B-610A-4317-B8FA-801683126DEF}" type="slidenum">
              <a:rPr lang="fr-FR"/>
              <a:pPr/>
              <a:t>184</a:t>
            </a:fld>
            <a:endParaRPr lang="fr-FR"/>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xfrm>
            <a:off x="914400" y="4343400"/>
            <a:ext cx="5029200" cy="4114800"/>
          </a:xfrm>
        </p:spPr>
        <p:txBody>
          <a:bodyPr/>
          <a:lstStyle/>
          <a:p>
            <a:r>
              <a:rPr lang="fr-FR">
                <a:latin typeface="Arial Unicode MS" panose="020B0604020202020204" pitchFamily="34" charset="-128"/>
              </a:rPr>
              <a:t>Pour être activé, le Validator doit être déclaré dans le fichier de configuration de Struts.</a:t>
            </a:r>
          </a:p>
          <a:p>
            <a:r>
              <a:rPr lang="fr-FR">
                <a:latin typeface="Arial Unicode MS" panose="020B0604020202020204" pitchFamily="34" charset="-128"/>
              </a:rPr>
              <a:t>Le nom des fichiers de configuration du Validator ne sont pas fixés, ils peuvent être choisi librement</a:t>
            </a:r>
          </a:p>
          <a:p>
            <a:endParaRPr lang="fr-FR">
              <a:latin typeface="Arial Unicode MS" panose="020B0604020202020204" pitchFamily="34" charset="-128"/>
            </a:endParaRPr>
          </a:p>
          <a:p>
            <a:r>
              <a:rPr lang="fr-FR" sz="1000">
                <a:latin typeface="Courier New" panose="02070309020205020404" pitchFamily="49" charset="0"/>
              </a:rPr>
              <a:t>&lt;plug-in className="org.apache.struts.validator.ValidatorPlugIn"&gt;</a:t>
            </a:r>
          </a:p>
          <a:p>
            <a:r>
              <a:rPr lang="fr-FR" sz="1000">
                <a:latin typeface="Courier New" panose="02070309020205020404" pitchFamily="49" charset="0"/>
              </a:rPr>
              <a:t>  &lt;set-property property="pathnames" value="/WEB-INF/validator-rules.xml, </a:t>
            </a:r>
          </a:p>
          <a:p>
            <a:r>
              <a:rPr lang="fr-FR" sz="1000">
                <a:latin typeface="Courier New" panose="02070309020205020404" pitchFamily="49" charset="0"/>
              </a:rPr>
              <a:t>	/WEB-INF/validation.xml"/&gt;</a:t>
            </a:r>
          </a:p>
          <a:p>
            <a:r>
              <a:rPr lang="fr-FR" sz="1000">
                <a:latin typeface="Courier New" panose="02070309020205020404" pitchFamily="49" charset="0"/>
              </a:rPr>
              <a:t>&lt;/plug-in&gt; </a:t>
            </a:r>
          </a:p>
          <a:p>
            <a:endParaRPr lang="fr-FR" sz="1000">
              <a:latin typeface="Courier New" panose="02070309020205020404" pitchFamily="49" charset="0"/>
            </a:endParaRPr>
          </a:p>
        </p:txBody>
      </p:sp>
    </p:spTree>
    <p:extLst>
      <p:ext uri="{BB962C8B-B14F-4D97-AF65-F5344CB8AC3E}">
        <p14:creationId xmlns:p14="http://schemas.microsoft.com/office/powerpoint/2010/main" val="1558409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F736D-B75E-4D01-B604-838C75CBDA9C}" type="slidenum">
              <a:rPr lang="fr-FR"/>
              <a:pPr/>
              <a:t>185</a:t>
            </a:fld>
            <a:endParaRPr lang="fr-FR"/>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xfrm>
            <a:off x="914400" y="4343400"/>
            <a:ext cx="5029200" cy="4114800"/>
          </a:xfrm>
        </p:spPr>
        <p:txBody>
          <a:bodyPr/>
          <a:lstStyle/>
          <a:p>
            <a:r>
              <a:rPr lang="fr-FR"/>
              <a:t>La section &lt;plug-in&gt; sert à charger une classe externe à Struts. Son attribut principal est classname qui indique le nom de la classe à instancier. L'objet instancié peut avoir besoin de s'initialiser. Ceci est fait au moyen de balises set-property qui a deux attributs :</a:t>
            </a:r>
          </a:p>
          <a:p>
            <a:r>
              <a:rPr lang="fr-FR"/>
              <a:t> property : le nom de la propriété à initialiser</a:t>
            </a:r>
          </a:p>
          <a:p>
            <a:r>
              <a:rPr lang="fr-FR"/>
              <a:t> value : la valeur de la propriété</a:t>
            </a:r>
          </a:p>
          <a:p>
            <a:r>
              <a:rPr lang="fr-FR"/>
              <a:t>Ici, la classe DynaValidatorForm a besoin de connaître deux informations :</a:t>
            </a:r>
          </a:p>
          <a:p>
            <a:r>
              <a:rPr lang="fr-FR"/>
              <a:t> le fichier XML qui définit les contraintes d'intégrité standard que la classe sait vérifier.</a:t>
            </a:r>
          </a:p>
          <a:p>
            <a:r>
              <a:rPr lang="fr-FR"/>
              <a:t> le fichier XML définissant les contraintes d'intégrité des différents formulaires dynamiques de l'application</a:t>
            </a:r>
          </a:p>
          <a:p>
            <a:r>
              <a:rPr lang="fr-FR"/>
              <a:t>Ces deux informations sont ici données par la propriété pathnames. La valeur de cette propriété est une liste de fichiers XML que le validateur chargera.</a:t>
            </a:r>
          </a:p>
          <a:p>
            <a:endParaRPr lang="fr-FR"/>
          </a:p>
          <a:p>
            <a:endParaRPr lang="fr-FR"/>
          </a:p>
        </p:txBody>
      </p:sp>
    </p:spTree>
    <p:extLst>
      <p:ext uri="{BB962C8B-B14F-4D97-AF65-F5344CB8AC3E}">
        <p14:creationId xmlns:p14="http://schemas.microsoft.com/office/powerpoint/2010/main" val="2565383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C4571-82AB-4A71-85ED-3C86E0E34346}" type="slidenum">
              <a:rPr lang="fr-FR"/>
              <a:pPr/>
              <a:t>186</a:t>
            </a:fld>
            <a:endParaRPr lang="fr-FR"/>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xfrm>
            <a:off x="914400" y="4343400"/>
            <a:ext cx="5029200" cy="4114800"/>
          </a:xfrm>
        </p:spPr>
        <p:txBody>
          <a:bodyPr/>
          <a:lstStyle/>
          <a:p>
            <a:r>
              <a:rPr lang="fr-FR"/>
              <a:t>* validator-rules.xml est le fichier définissant les contraintes d'intégrité standard. Il est livré avec Struts. On le trouvera</a:t>
            </a:r>
          </a:p>
          <a:p>
            <a:r>
              <a:rPr lang="fr-FR"/>
              <a:t>dans &lt;struts&gt;\lib accompagné de son fichier DTD de définition.</a:t>
            </a:r>
          </a:p>
          <a:p>
            <a:r>
              <a:rPr lang="fr-FR"/>
              <a:t>* validation.xml est le fichier définissant les contraintes d'intégrité des différents formulaires dynamiques de l'application. Il est construit par le développeur. Son nom est libre.</a:t>
            </a:r>
          </a:p>
          <a:p>
            <a:endParaRPr lang="fr-FR"/>
          </a:p>
        </p:txBody>
      </p:sp>
    </p:spTree>
    <p:extLst>
      <p:ext uri="{BB962C8B-B14F-4D97-AF65-F5344CB8AC3E}">
        <p14:creationId xmlns:p14="http://schemas.microsoft.com/office/powerpoint/2010/main" val="1054504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33A11-80F9-4E4C-AEE4-5E9CF78FDD0A}" type="slidenum">
              <a:rPr lang="fr-FR"/>
              <a:pPr/>
              <a:t>187</a:t>
            </a:fld>
            <a:endParaRPr lang="fr-FR"/>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xfrm>
            <a:off x="914400" y="4343400"/>
            <a:ext cx="5029200" cy="4114800"/>
          </a:xfrm>
        </p:spPr>
        <p:txBody>
          <a:bodyPr/>
          <a:lstStyle/>
          <a:p>
            <a:endParaRPr lang="fr-FR"/>
          </a:p>
        </p:txBody>
      </p:sp>
    </p:spTree>
    <p:extLst>
      <p:ext uri="{BB962C8B-B14F-4D97-AF65-F5344CB8AC3E}">
        <p14:creationId xmlns:p14="http://schemas.microsoft.com/office/powerpoint/2010/main" val="1782237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D1EA9-8E06-40F2-951B-A3BC9DD2AFDB}" type="slidenum">
              <a:rPr lang="fr-FR"/>
              <a:pPr/>
              <a:t>188</a:t>
            </a:fld>
            <a:endParaRPr lang="fr-F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xfrm>
            <a:off x="914400" y="4343400"/>
            <a:ext cx="5029200" cy="4114800"/>
          </a:xfrm>
        </p:spPr>
        <p:txBody>
          <a:bodyPr/>
          <a:lstStyle/>
          <a:p>
            <a:endParaRPr lang="fr-FR"/>
          </a:p>
          <a:p>
            <a:endParaRPr lang="fr-FR"/>
          </a:p>
        </p:txBody>
      </p:sp>
    </p:spTree>
    <p:extLst>
      <p:ext uri="{BB962C8B-B14F-4D97-AF65-F5344CB8AC3E}">
        <p14:creationId xmlns:p14="http://schemas.microsoft.com/office/powerpoint/2010/main" val="33445023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D68F7-05F3-404D-A540-DF327B0BFE72}" type="slidenum">
              <a:rPr lang="fr-FR"/>
              <a:pPr/>
              <a:t>190</a:t>
            </a:fld>
            <a:endParaRPr lang="fr-FR"/>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xfrm>
            <a:off x="914400" y="4343400"/>
            <a:ext cx="5029200" cy="4114800"/>
          </a:xfrm>
        </p:spPr>
        <p:txBody>
          <a:bodyPr/>
          <a:lstStyle/>
          <a:p>
            <a:r>
              <a:rPr lang="fr-FR"/>
              <a:t>- les contraintes d'intégrité sont vérifiées dans l'ordre de l'attribut depends. Si une contrainte n'est pas</a:t>
            </a:r>
          </a:p>
          <a:p>
            <a:r>
              <a:rPr lang="fr-FR"/>
              <a:t>vérifiée, les suivantes ne sont pas testées.</a:t>
            </a:r>
          </a:p>
          <a:p>
            <a:r>
              <a:rPr lang="fr-FR"/>
              <a:t>- chaque contrainte est liée à un message d'erreur définie par une clé. En voici quelques-unes sous la forme contrainte (clé) : required (errors.required), mask (errors.invalid), integer (errors.integer), byte (errors.byte), long (errors.long), ...</a:t>
            </a:r>
          </a:p>
          <a:p>
            <a:r>
              <a:rPr lang="fr-FR"/>
              <a:t>- les messages d'erreurs associés aux clés précédentes sont définies dans le fichier validator-rules.xml</a:t>
            </a:r>
          </a:p>
          <a:p>
            <a:endParaRPr lang="fr-FR"/>
          </a:p>
          <a:p>
            <a:endParaRPr lang="fr-FR"/>
          </a:p>
        </p:txBody>
      </p:sp>
    </p:spTree>
    <p:extLst>
      <p:ext uri="{BB962C8B-B14F-4D97-AF65-F5344CB8AC3E}">
        <p14:creationId xmlns:p14="http://schemas.microsoft.com/office/powerpoint/2010/main" val="2238534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B6D9A-9146-4F76-AE02-47A3692F135D}" type="slidenum">
              <a:rPr lang="fr-FR"/>
              <a:pPr/>
              <a:t>199</a:t>
            </a:fld>
            <a:endParaRPr lang="fr-FR"/>
          </a:p>
        </p:txBody>
      </p:sp>
      <p:sp>
        <p:nvSpPr>
          <p:cNvPr id="244738" name="Rectangle 2"/>
          <p:cNvSpPr>
            <a:spLocks noGrp="1" noRot="1" noChangeAspect="1" noChangeArrowheads="1" noTextEdit="1"/>
          </p:cNvSpPr>
          <p:nvPr>
            <p:ph type="sldImg"/>
          </p:nvPr>
        </p:nvSpPr>
        <p:spPr>
          <a:xfrm>
            <a:off x="393700" y="692150"/>
            <a:ext cx="6072188" cy="3416300"/>
          </a:xfrm>
          <a:ln/>
        </p:spPr>
      </p:sp>
      <p:sp>
        <p:nvSpPr>
          <p:cNvPr id="244739" name="Rectangle 3"/>
          <p:cNvSpPr>
            <a:spLocks noGrp="1" noChangeArrowheads="1"/>
          </p:cNvSpPr>
          <p:nvPr>
            <p:ph type="body" idx="1"/>
          </p:nvPr>
        </p:nvSpPr>
        <p:spPr>
          <a:xfrm>
            <a:off x="915988" y="4343400"/>
            <a:ext cx="5026025" cy="4113213"/>
          </a:xfrm>
        </p:spPr>
        <p:txBody>
          <a:bodyPr/>
          <a:lstStyle/>
          <a:p>
            <a:endParaRPr lang="fr-FR"/>
          </a:p>
        </p:txBody>
      </p:sp>
    </p:spTree>
    <p:extLst>
      <p:ext uri="{BB962C8B-B14F-4D97-AF65-F5344CB8AC3E}">
        <p14:creationId xmlns:p14="http://schemas.microsoft.com/office/powerpoint/2010/main" val="113804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1C850-500C-4991-BA4A-4878F1CC93F7}" type="slidenum">
              <a:rPr lang="fr-FR"/>
              <a:pPr/>
              <a:t>123</a:t>
            </a:fld>
            <a:endParaRPr lang="fr-FR"/>
          </a:p>
        </p:txBody>
      </p:sp>
      <p:sp>
        <p:nvSpPr>
          <p:cNvPr id="118786" name="Rectangle 2"/>
          <p:cNvSpPr>
            <a:spLocks noGrp="1" noRot="1" noChangeAspect="1" noChangeArrowheads="1" noTextEdit="1"/>
          </p:cNvSpPr>
          <p:nvPr>
            <p:ph type="sldImg"/>
          </p:nvPr>
        </p:nvSpPr>
        <p:spPr>
          <a:xfrm>
            <a:off x="393700" y="692150"/>
            <a:ext cx="6072188" cy="3416300"/>
          </a:xfrm>
          <a:ln/>
        </p:spPr>
      </p:sp>
      <p:sp>
        <p:nvSpPr>
          <p:cNvPr id="118787" name="Rectangle 3"/>
          <p:cNvSpPr>
            <a:spLocks noGrp="1" noChangeArrowheads="1"/>
          </p:cNvSpPr>
          <p:nvPr>
            <p:ph type="body" idx="1"/>
          </p:nvPr>
        </p:nvSpPr>
        <p:spPr>
          <a:xfrm>
            <a:off x="915988" y="4343400"/>
            <a:ext cx="5026025" cy="4113213"/>
          </a:xfrm>
        </p:spPr>
        <p:txBody>
          <a:bodyPr/>
          <a:lstStyle/>
          <a:p>
            <a:r>
              <a:rPr lang="fr-FR"/>
              <a:t>Il est aussi intéressant de noter que dans une équipe de développement de site Web, on peut noter, au moins, deux types d'informaticiens. Les développeurs à proprement parlé : ils ont pour tâche l'implémentation du système. Des servlets et des (E)JB ne devrait donc pas les gêner. Mais, il y aussi les infographistes : ils sont peut-être familiarisés avec HTML ou les feuilles de styles CSS, mais du code Java peut éventuellement les rebuter.</a:t>
            </a:r>
          </a:p>
          <a:p>
            <a:r>
              <a:rPr lang="fr-FR"/>
              <a:t>Via ce type d'architectures, chacun intervient donc sur un type de fichier qui lui est familier. Notez en complément, qu'une JSP peut être modifiée sans nécessiter de compilation (bien que l'on puisse réaliser cette étape) : pour un infographiste il est heureux qu'il en soit ainsi.</a:t>
            </a:r>
          </a:p>
        </p:txBody>
      </p:sp>
    </p:spTree>
    <p:extLst>
      <p:ext uri="{BB962C8B-B14F-4D97-AF65-F5344CB8AC3E}">
        <p14:creationId xmlns:p14="http://schemas.microsoft.com/office/powerpoint/2010/main" val="672117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F2AE9-F60C-4887-BA84-A69428A086A8}" type="slidenum">
              <a:rPr lang="fr-FR"/>
              <a:pPr/>
              <a:t>202</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xfrm>
            <a:off x="914400" y="4343400"/>
            <a:ext cx="5029200" cy="4114800"/>
          </a:xfrm>
        </p:spPr>
        <p:txBody>
          <a:bodyPr/>
          <a:lstStyle/>
          <a:p>
            <a:r>
              <a:rPr lang="fr-FR"/>
              <a:t>Barracuda : </a:t>
            </a:r>
            <a:r>
              <a:rPr lang="fr-FR">
                <a:cs typeface="Times New Roman" panose="02020603050405020304" pitchFamily="18" charset="0"/>
              </a:rPr>
              <a:t>http://barracuda.enhydra.org</a:t>
            </a:r>
          </a:p>
          <a:p>
            <a:endParaRPr lang="fr-FR">
              <a:cs typeface="Times New Roman" panose="02020603050405020304" pitchFamily="18" charset="0"/>
            </a:endParaRPr>
          </a:p>
          <a:p>
            <a:r>
              <a:rPr lang="fr-FR">
                <a:cs typeface="Times New Roman" panose="02020603050405020304" pitchFamily="18" charset="0"/>
              </a:rPr>
              <a:t>Cocoon : http://xml.apache.org/cocoon</a:t>
            </a:r>
          </a:p>
          <a:p>
            <a:r>
              <a:rPr lang="fr-FR">
                <a:cs typeface="Times New Roman" panose="02020603050405020304" pitchFamily="18" charset="0"/>
              </a:rPr>
              <a:t>Maverick : http://mav.sourceforge.net</a:t>
            </a:r>
          </a:p>
          <a:p>
            <a:r>
              <a:rPr lang="fr-FR">
                <a:cs typeface="Times New Roman" panose="02020603050405020304" pitchFamily="18" charset="0"/>
              </a:rPr>
              <a:t>Tapestry : http://sourceforge.net/projects/tapestry</a:t>
            </a:r>
          </a:p>
          <a:p>
            <a:r>
              <a:rPr lang="fr-FR"/>
              <a:t>WebWork : http://www.opensymphony.com/webwork/</a:t>
            </a:r>
          </a:p>
          <a:p>
            <a:r>
              <a:rPr lang="fr-FR">
                <a:cs typeface="Times New Roman" panose="02020603050405020304" pitchFamily="18" charset="0"/>
              </a:rPr>
              <a:t>Turbine : http://jakarta.apache.org/turbine</a:t>
            </a:r>
          </a:p>
          <a:p>
            <a:r>
              <a:rPr lang="fr-FR">
                <a:cs typeface="Times New Roman" panose="02020603050405020304" pitchFamily="18" charset="0"/>
              </a:rPr>
              <a:t>Expresso : http://www.jcorporate.com </a:t>
            </a:r>
          </a:p>
          <a:p>
            <a:endParaRPr lang="fr-FR">
              <a:cs typeface="Times New Roman" panose="02020603050405020304" pitchFamily="18" charset="0"/>
            </a:endParaRPr>
          </a:p>
          <a:p>
            <a:r>
              <a:rPr lang="fr-FR">
                <a:cs typeface="Times New Roman" panose="02020603050405020304" pitchFamily="18" charset="0"/>
              </a:rPr>
              <a:t>JSF : </a:t>
            </a:r>
            <a:r>
              <a:rPr lang="en-US">
                <a:cs typeface="Times New Roman" panose="02020603050405020304" pitchFamily="18" charset="0"/>
              </a:rPr>
              <a:t>http://www.jcp.org/jsr/detail/127.jsp</a:t>
            </a:r>
            <a:endParaRPr lang="fr-FR">
              <a:cs typeface="Times New Roman" panose="02020603050405020304" pitchFamily="18" charset="0"/>
            </a:endParaRPr>
          </a:p>
          <a:p>
            <a:endParaRPr lang="fr-FR">
              <a:cs typeface="Times New Roman" panose="02020603050405020304" pitchFamily="18" charset="0"/>
            </a:endParaRPr>
          </a:p>
          <a:p>
            <a:endParaRPr lang="fr-FR">
              <a:cs typeface="Times New Roman" panose="02020603050405020304" pitchFamily="18" charset="0"/>
            </a:endParaRPr>
          </a:p>
        </p:txBody>
      </p:sp>
    </p:spTree>
    <p:extLst>
      <p:ext uri="{BB962C8B-B14F-4D97-AF65-F5344CB8AC3E}">
        <p14:creationId xmlns:p14="http://schemas.microsoft.com/office/powerpoint/2010/main" val="31962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AE581-E1B1-4F15-8298-4FC9E509295A}" type="slidenum">
              <a:rPr lang="fr-FR"/>
              <a:pPr/>
              <a:t>124</a:t>
            </a:fld>
            <a:endParaRPr lang="fr-FR"/>
          </a:p>
        </p:txBody>
      </p:sp>
      <p:sp>
        <p:nvSpPr>
          <p:cNvPr id="120834" name="Rectangle 2"/>
          <p:cNvSpPr>
            <a:spLocks noGrp="1" noRot="1" noChangeAspect="1" noChangeArrowheads="1" noTextEdit="1"/>
          </p:cNvSpPr>
          <p:nvPr>
            <p:ph type="sldImg"/>
          </p:nvPr>
        </p:nvSpPr>
        <p:spPr>
          <a:xfrm>
            <a:off x="393700" y="692150"/>
            <a:ext cx="6072188" cy="3416300"/>
          </a:xfrm>
          <a:ln/>
        </p:spPr>
      </p:sp>
      <p:sp>
        <p:nvSpPr>
          <p:cNvPr id="120835" name="Rectangle 3"/>
          <p:cNvSpPr>
            <a:spLocks noGrp="1" noChangeArrowheads="1"/>
          </p:cNvSpPr>
          <p:nvPr>
            <p:ph type="body" idx="1"/>
          </p:nvPr>
        </p:nvSpPr>
        <p:spPr>
          <a:xfrm>
            <a:off x="915988" y="4343400"/>
            <a:ext cx="5026025" cy="4113213"/>
          </a:xfrm>
        </p:spPr>
        <p:txBody>
          <a:bodyPr/>
          <a:lstStyle/>
          <a:p>
            <a:r>
              <a:rPr lang="fr-FR"/>
              <a:t>Les contrôleurs deviennent essentiellement des contrôleurs du dialogue entre l'utilisateur et les objets métiers.</a:t>
            </a:r>
          </a:p>
          <a:p>
            <a:r>
              <a:rPr lang="fr-FR"/>
              <a:t>Il existe un grand nombre de framework basés sur une architecture MVC ou MVC 2. Citons, à titre d'exemple le framework Baraccuda, WebWork, Coccoon … </a:t>
            </a:r>
          </a:p>
        </p:txBody>
      </p:sp>
    </p:spTree>
    <p:extLst>
      <p:ext uri="{BB962C8B-B14F-4D97-AF65-F5344CB8AC3E}">
        <p14:creationId xmlns:p14="http://schemas.microsoft.com/office/powerpoint/2010/main" val="390403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F94D-AAA5-42B2-AF7B-99461AE3A228}" type="slidenum">
              <a:rPr lang="fr-FR"/>
              <a:pPr/>
              <a:t>125</a:t>
            </a:fld>
            <a:endParaRPr lang="fr-FR"/>
          </a:p>
        </p:txBody>
      </p:sp>
      <p:sp>
        <p:nvSpPr>
          <p:cNvPr id="122882" name="Rectangle 2"/>
          <p:cNvSpPr>
            <a:spLocks noGrp="1" noRot="1" noChangeAspect="1" noChangeArrowheads="1" noTextEdit="1"/>
          </p:cNvSpPr>
          <p:nvPr>
            <p:ph type="sldImg"/>
          </p:nvPr>
        </p:nvSpPr>
        <p:spPr>
          <a:xfrm>
            <a:off x="393700" y="692150"/>
            <a:ext cx="6072188" cy="3416300"/>
          </a:xfrm>
          <a:ln/>
        </p:spPr>
      </p:sp>
      <p:sp>
        <p:nvSpPr>
          <p:cNvPr id="122883" name="Rectangle 3"/>
          <p:cNvSpPr>
            <a:spLocks noGrp="1" noChangeArrowheads="1"/>
          </p:cNvSpPr>
          <p:nvPr>
            <p:ph type="body" idx="1"/>
          </p:nvPr>
        </p:nvSpPr>
        <p:spPr>
          <a:xfrm>
            <a:off x="915988" y="4343400"/>
            <a:ext cx="5026025" cy="4113213"/>
          </a:xfrm>
        </p:spPr>
        <p:txBody>
          <a:bodyPr/>
          <a:lstStyle/>
          <a:p>
            <a:r>
              <a:rPr lang="fr-FR"/>
              <a:t>1 - Le client envoie une requête à l'application. La requête est prise en charge par la servlet d'entrée.</a:t>
            </a:r>
          </a:p>
          <a:p>
            <a:r>
              <a:rPr lang="fr-FR"/>
              <a:t>2 - La servlet d'entrée analyse la requête et réoriente celle-ci vers un contrôleur adapté.</a:t>
            </a:r>
          </a:p>
          <a:p>
            <a:r>
              <a:rPr lang="fr-FR"/>
              <a:t>3 - Le contrôleur sélectionné par la servlet d'entrée est responsable de l'exécution des traitements nécessaires à la satisfaction de la requête. Il sollicite les objets métiers lorsque nécessaire.</a:t>
            </a:r>
          </a:p>
          <a:p>
            <a:r>
              <a:rPr lang="fr-FR"/>
              <a:t>4 - Les objets métiers fournissent des données au contrôleur.</a:t>
            </a:r>
          </a:p>
          <a:p>
            <a:r>
              <a:rPr lang="fr-FR"/>
              <a:t>5 - Le contrôleur encapsule les données métiers dans des JavaBeans, sélectionne la JSP qui sera en charge de la construction de la réponse et lui transmet les JavaBean contenant les données métier.</a:t>
            </a:r>
          </a:p>
          <a:p>
            <a:r>
              <a:rPr lang="fr-FR"/>
              <a:t>6 - La JSP construit la réponse en faisant appel aux JavaBeans qui lui ont été transmis et l'envoie au navigateur.</a:t>
            </a:r>
          </a:p>
          <a:p>
            <a:r>
              <a:rPr lang="fr-FR"/>
              <a:t>7 - Lorsque nécessaire, pour le traitement d'erreurs essentiellement, la servlet d'entrée traite la requête directement, sélectionne la JSP de sortie et lui transmet par JavaBean les informations dont elle a besoin.</a:t>
            </a:r>
          </a:p>
        </p:txBody>
      </p:sp>
    </p:spTree>
    <p:extLst>
      <p:ext uri="{BB962C8B-B14F-4D97-AF65-F5344CB8AC3E}">
        <p14:creationId xmlns:p14="http://schemas.microsoft.com/office/powerpoint/2010/main" val="557674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0404D-2D2C-4AE5-9B0C-CFA2ACAB7060}" type="slidenum">
              <a:rPr lang="fr-FR"/>
              <a:pPr/>
              <a:t>126</a:t>
            </a:fld>
            <a:endParaRPr lang="fr-FR"/>
          </a:p>
        </p:txBody>
      </p:sp>
      <p:sp>
        <p:nvSpPr>
          <p:cNvPr id="124930" name="Rectangle 2"/>
          <p:cNvSpPr>
            <a:spLocks noGrp="1" noRot="1" noChangeAspect="1" noChangeArrowheads="1" noTextEdit="1"/>
          </p:cNvSpPr>
          <p:nvPr>
            <p:ph type="sldImg"/>
          </p:nvPr>
        </p:nvSpPr>
        <p:spPr>
          <a:xfrm>
            <a:off x="393700" y="692150"/>
            <a:ext cx="6072188" cy="3416300"/>
          </a:xfrm>
          <a:ln/>
        </p:spPr>
      </p:sp>
      <p:sp>
        <p:nvSpPr>
          <p:cNvPr id="124931" name="Rectangle 3"/>
          <p:cNvSpPr>
            <a:spLocks noGrp="1" noChangeArrowheads="1"/>
          </p:cNvSpPr>
          <p:nvPr>
            <p:ph type="body" idx="1"/>
          </p:nvPr>
        </p:nvSpPr>
        <p:spPr>
          <a:xfrm>
            <a:off x="915988" y="4343400"/>
            <a:ext cx="5026025" cy="4113213"/>
          </a:xfrm>
        </p:spPr>
        <p:txBody>
          <a:bodyPr/>
          <a:lstStyle/>
          <a:p>
            <a:r>
              <a:rPr lang="fr-FR"/>
              <a:t>Sous la direction de Craig R Mc Clanahan qui participe également au développement de Tomcat</a:t>
            </a:r>
          </a:p>
          <a:p>
            <a:r>
              <a:rPr lang="en-US">
                <a:hlinkClick r:id="rId3"/>
              </a:rPr>
              <a:t>http://jakarta.apache.org/struts/index.html</a:t>
            </a:r>
            <a:r>
              <a:rPr lang="en-US"/>
              <a:t>) </a:t>
            </a:r>
            <a:endParaRPr lang="fr-FR"/>
          </a:p>
        </p:txBody>
      </p:sp>
    </p:spTree>
    <p:extLst>
      <p:ext uri="{BB962C8B-B14F-4D97-AF65-F5344CB8AC3E}">
        <p14:creationId xmlns:p14="http://schemas.microsoft.com/office/powerpoint/2010/main" val="97409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F019D-DF45-4B75-B208-090DEAF5A9B4}" type="slidenum">
              <a:rPr lang="fr-FR"/>
              <a:pPr/>
              <a:t>131</a:t>
            </a:fld>
            <a:endParaRPr lang="fr-F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14400" y="4343400"/>
            <a:ext cx="5029200" cy="4114800"/>
          </a:xfrm>
        </p:spPr>
        <p:txBody>
          <a:bodyPr/>
          <a:lstStyle/>
          <a:p>
            <a:endParaRPr lang="fr-FR"/>
          </a:p>
        </p:txBody>
      </p:sp>
    </p:spTree>
    <p:extLst>
      <p:ext uri="{BB962C8B-B14F-4D97-AF65-F5344CB8AC3E}">
        <p14:creationId xmlns:p14="http://schemas.microsoft.com/office/powerpoint/2010/main" val="264427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D3338431-BA79-4550-B43D-AE3734039011}" type="datetimeFigureOut">
              <a:rPr lang="fr-FR" smtClean="0"/>
              <a:t>25/12/2019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7CF65E-7DDB-4844-8445-0EEEF0F75383}"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4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3338431-BA79-4550-B43D-AE3734039011}" type="datetimeFigureOut">
              <a:rPr lang="fr-FR" smtClean="0"/>
              <a:t>25/12/2019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397859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3338431-BA79-4550-B43D-AE3734039011}" type="datetimeFigureOut">
              <a:rPr lang="fr-FR" smtClean="0"/>
              <a:t>25/12/2019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7CF65E-7DDB-4844-8445-0EEEF0F75383}"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8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3338431-BA79-4550-B43D-AE3734039011}" type="datetimeFigureOut">
              <a:rPr lang="fr-FR" smtClean="0"/>
              <a:t>25/12/2019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4220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3338431-BA79-4550-B43D-AE3734039011}" type="datetimeFigureOut">
              <a:rPr lang="fr-FR" smtClean="0"/>
              <a:t>25/12/2019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7CF65E-7DDB-4844-8445-0EEEF0F75383}"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11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3338431-BA79-4550-B43D-AE3734039011}" type="datetimeFigureOut">
              <a:rPr lang="fr-FR" smtClean="0"/>
              <a:t>25/12/2019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21190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3338431-BA79-4550-B43D-AE3734039011}" type="datetimeFigureOut">
              <a:rPr lang="fr-FR" smtClean="0"/>
              <a:t>25/12/2019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378177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338431-BA79-4550-B43D-AE3734039011}" type="datetimeFigureOut">
              <a:rPr lang="fr-FR" smtClean="0"/>
              <a:t>25/12/2019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425834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38431-BA79-4550-B43D-AE3734039011}" type="datetimeFigureOut">
              <a:rPr lang="fr-FR" smtClean="0"/>
              <a:t>25/12/2019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282596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3338431-BA79-4550-B43D-AE3734039011}" type="datetimeFigureOut">
              <a:rPr lang="fr-FR" smtClean="0"/>
              <a:t>25/12/2019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7CF65E-7DDB-4844-8445-0EEEF0F75383}" type="slidenum">
              <a:rPr lang="fr-FR" smtClean="0"/>
              <a:t>‹N°›</a:t>
            </a:fld>
            <a:endParaRPr lang="fr-FR"/>
          </a:p>
        </p:txBody>
      </p:sp>
    </p:spTree>
    <p:extLst>
      <p:ext uri="{BB962C8B-B14F-4D97-AF65-F5344CB8AC3E}">
        <p14:creationId xmlns:p14="http://schemas.microsoft.com/office/powerpoint/2010/main" val="409092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3338431-BA79-4550-B43D-AE3734039011}" type="datetimeFigureOut">
              <a:rPr lang="fr-FR" smtClean="0"/>
              <a:t>25/12/2019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7CF65E-7DDB-4844-8445-0EEEF0F75383}"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1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338431-BA79-4550-B43D-AE3734039011}" type="datetimeFigureOut">
              <a:rPr lang="fr-FR" smtClean="0"/>
              <a:t>25/12/2019</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7CF65E-7DDB-4844-8445-0EEEF0F75383}"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44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5.jpe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oleObject" Target="../embeddings/oleObject1.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java.sun.com/xml/ns/j2ee" TargetMode="External"/><Relationship Id="rId1" Type="http://schemas.openxmlformats.org/officeDocument/2006/relationships/slideLayout" Target="../slideLayouts/slideLayout2.xml"/><Relationship Id="rId4" Type="http://schemas.openxmlformats.org/officeDocument/2006/relationships/hyperlink" Target="http://java.sun.com/xml/ns/j2ee/web-app_2_4.xs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Technologies Servlet, JSP et Framework de présentation </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3199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L'architecture</a:t>
            </a:r>
            <a:r>
              <a:rPr lang="fr-FR" sz="5400" spc="-50" dirty="0">
                <a:solidFill>
                  <a:srgbClr val="323299"/>
                </a:solidFill>
                <a:latin typeface="Tahoma"/>
                <a:cs typeface="Tahoma"/>
              </a:rPr>
              <a:t> </a:t>
            </a:r>
            <a:r>
              <a:rPr lang="fr-FR" sz="5400" spc="-5" dirty="0" smtClean="0">
                <a:solidFill>
                  <a:srgbClr val="323299"/>
                </a:solidFill>
                <a:latin typeface="Tahoma"/>
                <a:cs typeface="Tahoma"/>
              </a:rPr>
              <a:t>J2EE</a:t>
            </a:r>
            <a:endParaRPr lang="fr-FR" dirty="0"/>
          </a:p>
        </p:txBody>
      </p:sp>
      <p:sp>
        <p:nvSpPr>
          <p:cNvPr id="3" name="Espace réservé du contenu 2"/>
          <p:cNvSpPr>
            <a:spLocks noGrp="1"/>
          </p:cNvSpPr>
          <p:nvPr>
            <p:ph idx="1"/>
          </p:nvPr>
        </p:nvSpPr>
        <p:spPr/>
        <p:txBody>
          <a:bodyPr/>
          <a:lstStyle/>
          <a:p>
            <a:endParaRPr lang="fr-FR"/>
          </a:p>
        </p:txBody>
      </p:sp>
      <p:pic>
        <p:nvPicPr>
          <p:cNvPr id="174" name="Image 173"/>
          <p:cNvPicPr>
            <a:picLocks noChangeAspect="1"/>
          </p:cNvPicPr>
          <p:nvPr/>
        </p:nvPicPr>
        <p:blipFill rotWithShape="1">
          <a:blip r:embed="rId2"/>
          <a:srcRect l="31888" t="24767" r="18078" b="27285"/>
          <a:stretch/>
        </p:blipFill>
        <p:spPr>
          <a:xfrm>
            <a:off x="1528550" y="2069661"/>
            <a:ext cx="8270542" cy="4456037"/>
          </a:xfrm>
          <a:prstGeom prst="rect">
            <a:avLst/>
          </a:prstGeom>
        </p:spPr>
      </p:pic>
    </p:spTree>
    <p:extLst>
      <p:ext uri="{BB962C8B-B14F-4D97-AF65-F5344CB8AC3E}">
        <p14:creationId xmlns:p14="http://schemas.microsoft.com/office/powerpoint/2010/main" val="19567643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325909"/>
            <a:ext cx="9720072" cy="1499616"/>
          </a:xfrm>
        </p:spPr>
        <p:txBody>
          <a:bodyPr/>
          <a:lstStyle/>
          <a:p>
            <a:r>
              <a:rPr lang="fr-FR" sz="5400" spc="-5" dirty="0">
                <a:solidFill>
                  <a:srgbClr val="323299"/>
                </a:solidFill>
                <a:latin typeface="Tahoma"/>
                <a:cs typeface="Tahoma"/>
              </a:rPr>
              <a:t>Cycle </a:t>
            </a:r>
            <a:r>
              <a:rPr lang="fr-FR" sz="5400" dirty="0">
                <a:solidFill>
                  <a:srgbClr val="323299"/>
                </a:solidFill>
                <a:latin typeface="Tahoma"/>
                <a:cs typeface="Tahoma"/>
              </a:rPr>
              <a:t>de </a:t>
            </a:r>
            <a:r>
              <a:rPr lang="fr-FR" sz="5400" spc="-5" dirty="0">
                <a:solidFill>
                  <a:srgbClr val="323299"/>
                </a:solidFill>
                <a:latin typeface="Tahoma"/>
                <a:cs typeface="Tahoma"/>
              </a:rPr>
              <a:t>vie </a:t>
            </a:r>
            <a:r>
              <a:rPr lang="fr-FR" sz="5400" dirty="0">
                <a:solidFill>
                  <a:srgbClr val="323299"/>
                </a:solidFill>
                <a:latin typeface="Tahoma"/>
                <a:cs typeface="Tahoma"/>
              </a:rPr>
              <a:t>d’une</a:t>
            </a:r>
            <a:r>
              <a:rPr lang="fr-FR" sz="5400" spc="-25"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4" name="object 14"/>
          <p:cNvSpPr txBox="1"/>
          <p:nvPr/>
        </p:nvSpPr>
        <p:spPr>
          <a:xfrm>
            <a:off x="1024128" y="1442049"/>
            <a:ext cx="10347595" cy="5388655"/>
          </a:xfrm>
          <a:prstGeom prst="rect">
            <a:avLst/>
          </a:prstGeom>
        </p:spPr>
        <p:txBody>
          <a:bodyPr vert="horz" wrap="square" lIns="0" tIns="12700" rIns="0" bIns="0" rtlCol="0">
            <a:spAutoFit/>
          </a:bodyPr>
          <a:lstStyle/>
          <a:p>
            <a:pPr marL="187325" indent="-172720">
              <a:spcBef>
                <a:spcPts val="825"/>
              </a:spcBef>
              <a:buClr>
                <a:srgbClr val="3232CC"/>
              </a:buClr>
              <a:buSzPct val="61111"/>
              <a:buFont typeface="Wingdings"/>
              <a:buChar char=""/>
              <a:tabLst>
                <a:tab pos="187960" algn="l"/>
              </a:tabLst>
            </a:pPr>
            <a:r>
              <a:rPr sz="2400" b="1" spc="-5" dirty="0" err="1" smtClean="0">
                <a:latin typeface="Calibri" panose="020F0502020204030204" pitchFamily="34" charset="0"/>
                <a:cs typeface="Calibri" panose="020F0502020204030204" pitchFamily="34" charset="0"/>
              </a:rPr>
              <a:t>Exemple</a:t>
            </a:r>
            <a:r>
              <a:rPr sz="2400" b="1" spc="-5" dirty="0" smtClean="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 un </a:t>
            </a:r>
            <a:r>
              <a:rPr sz="2400" spc="-5" dirty="0">
                <a:latin typeface="Calibri" panose="020F0502020204030204" pitchFamily="34" charset="0"/>
                <a:cs typeface="Calibri" panose="020F0502020204030204" pitchFamily="34" charset="0"/>
              </a:rPr>
              <a:t>compteur avec </a:t>
            </a:r>
            <a:r>
              <a:rPr sz="2400" dirty="0">
                <a:latin typeface="Calibri" panose="020F0502020204030204" pitchFamily="34" charset="0"/>
                <a:cs typeface="Calibri" panose="020F0502020204030204" pitchFamily="34" charset="0"/>
              </a:rPr>
              <a:t>une </a:t>
            </a:r>
            <a:r>
              <a:rPr sz="2400" spc="-5" dirty="0">
                <a:latin typeface="Calibri" panose="020F0502020204030204" pitchFamily="34" charset="0"/>
                <a:cs typeface="Calibri" panose="020F0502020204030204" pitchFamily="34" charset="0"/>
              </a:rPr>
              <a:t>initialisation et </a:t>
            </a:r>
            <a:r>
              <a:rPr sz="2400" dirty="0" err="1">
                <a:latin typeface="Calibri" panose="020F0502020204030204" pitchFamily="34" charset="0"/>
                <a:cs typeface="Calibri" panose="020F0502020204030204" pitchFamily="34" charset="0"/>
              </a:rPr>
              <a:t>une</a:t>
            </a:r>
            <a:r>
              <a:rPr sz="2400" spc="-10" dirty="0">
                <a:latin typeface="Calibri" panose="020F0502020204030204" pitchFamily="34" charset="0"/>
                <a:cs typeface="Calibri" panose="020F0502020204030204" pitchFamily="34" charset="0"/>
              </a:rPr>
              <a:t> </a:t>
            </a:r>
            <a:r>
              <a:rPr sz="2400" spc="-5" dirty="0" smtClean="0">
                <a:latin typeface="Calibri" panose="020F0502020204030204" pitchFamily="34" charset="0"/>
                <a:cs typeface="Calibri" panose="020F0502020204030204" pitchFamily="34" charset="0"/>
              </a:rPr>
              <a:t>destruction</a:t>
            </a:r>
            <a:endParaRPr lang="fr-MA" sz="2400" spc="-5" dirty="0" smtClean="0">
              <a:latin typeface="Calibri" panose="020F0502020204030204" pitchFamily="34" charset="0"/>
              <a:cs typeface="Calibri" panose="020F0502020204030204" pitchFamily="34" charset="0"/>
            </a:endParaRPr>
          </a:p>
          <a:p>
            <a:pPr marL="14605">
              <a:spcBef>
                <a:spcPts val="825"/>
              </a:spcBef>
              <a:buClr>
                <a:srgbClr val="3232CC"/>
              </a:buClr>
              <a:buSzPct val="61111"/>
              <a:tabLst>
                <a:tab pos="187960" algn="l"/>
              </a:tabLst>
            </a:pPr>
            <a:endParaRPr sz="2400" dirty="0">
              <a:latin typeface="Calibri" panose="020F0502020204030204" pitchFamily="34" charset="0"/>
              <a:cs typeface="Calibri" panose="020F0502020204030204" pitchFamily="34" charset="0"/>
            </a:endParaRPr>
          </a:p>
          <a:p>
            <a:pPr marL="472440">
              <a:lnSpc>
                <a:spcPts val="840"/>
              </a:lnSpc>
            </a:pPr>
            <a:r>
              <a:rPr spc="-10" dirty="0">
                <a:latin typeface="Tahoma"/>
                <a:cs typeface="Tahoma"/>
              </a:rPr>
              <a:t>&lt;%@ page language="java" </a:t>
            </a:r>
            <a:r>
              <a:rPr spc="-5" dirty="0">
                <a:latin typeface="Tahoma"/>
                <a:cs typeface="Tahoma"/>
              </a:rPr>
              <a:t>contentType="text/html"</a:t>
            </a:r>
            <a:r>
              <a:rPr spc="110" dirty="0">
                <a:latin typeface="Tahoma"/>
                <a:cs typeface="Tahoma"/>
              </a:rPr>
              <a:t> </a:t>
            </a:r>
            <a:r>
              <a:rPr spc="-5" dirty="0">
                <a:latin typeface="Tahoma"/>
                <a:cs typeface="Tahoma"/>
              </a:rPr>
              <a:t>%&gt;</a:t>
            </a:r>
            <a:endParaRPr dirty="0">
              <a:latin typeface="Tahoma"/>
              <a:cs typeface="Tahoma"/>
            </a:endParaRPr>
          </a:p>
          <a:p>
            <a:pPr marL="472440">
              <a:lnSpc>
                <a:spcPct val="100000"/>
              </a:lnSpc>
            </a:pPr>
            <a:r>
              <a:rPr spc="-10" dirty="0">
                <a:latin typeface="Tahoma"/>
                <a:cs typeface="Tahoma"/>
              </a:rPr>
              <a:t>&lt;%@ page </a:t>
            </a:r>
            <a:r>
              <a:rPr spc="-5" dirty="0">
                <a:latin typeface="Tahoma"/>
                <a:cs typeface="Tahoma"/>
              </a:rPr>
              <a:t>import="java.util.Date"</a:t>
            </a:r>
            <a:r>
              <a:rPr spc="65" dirty="0">
                <a:latin typeface="Tahoma"/>
                <a:cs typeface="Tahoma"/>
              </a:rPr>
              <a:t> </a:t>
            </a:r>
            <a:r>
              <a:rPr spc="-5" dirty="0">
                <a:latin typeface="Tahoma"/>
                <a:cs typeface="Tahoma"/>
              </a:rPr>
              <a:t>%&gt;</a:t>
            </a:r>
            <a:endParaRPr dirty="0">
              <a:latin typeface="Tahoma"/>
              <a:cs typeface="Tahoma"/>
            </a:endParaRPr>
          </a:p>
          <a:p>
            <a:pPr marL="472440">
              <a:lnSpc>
                <a:spcPct val="100000"/>
              </a:lnSpc>
            </a:pPr>
            <a:r>
              <a:rPr spc="-5" dirty="0">
                <a:latin typeface="Tahoma"/>
                <a:cs typeface="Tahoma"/>
              </a:rPr>
              <a:t>&lt;%!</a:t>
            </a:r>
            <a:endParaRPr dirty="0">
              <a:latin typeface="Tahoma"/>
              <a:cs typeface="Tahoma"/>
            </a:endParaRPr>
          </a:p>
          <a:p>
            <a:pPr marL="472440" marR="2168525">
              <a:lnSpc>
                <a:spcPct val="100000"/>
              </a:lnSpc>
            </a:pPr>
            <a:r>
              <a:rPr spc="-5" dirty="0">
                <a:latin typeface="Tahoma"/>
                <a:cs typeface="Tahoma"/>
              </a:rPr>
              <a:t>int global_counter = 0;  </a:t>
            </a:r>
            <a:r>
              <a:rPr spc="-10" dirty="0">
                <a:latin typeface="Tahoma"/>
                <a:cs typeface="Tahoma"/>
              </a:rPr>
              <a:t>Date</a:t>
            </a:r>
            <a:r>
              <a:rPr spc="5" dirty="0">
                <a:latin typeface="Tahoma"/>
                <a:cs typeface="Tahoma"/>
              </a:rPr>
              <a:t> </a:t>
            </a:r>
            <a:r>
              <a:rPr spc="-10" dirty="0">
                <a:latin typeface="Tahoma"/>
                <a:cs typeface="Tahoma"/>
              </a:rPr>
              <a:t>start_date;</a:t>
            </a:r>
            <a:endParaRPr dirty="0">
              <a:latin typeface="Tahoma"/>
              <a:cs typeface="Tahoma"/>
            </a:endParaRPr>
          </a:p>
          <a:p>
            <a:pPr marL="472440" marR="1945005">
              <a:lnSpc>
                <a:spcPct val="100000"/>
              </a:lnSpc>
            </a:pPr>
            <a:r>
              <a:rPr b="1" spc="-5" dirty="0">
                <a:latin typeface="Tahoma"/>
                <a:cs typeface="Tahoma"/>
              </a:rPr>
              <a:t>public </a:t>
            </a:r>
            <a:r>
              <a:rPr b="1" dirty="0">
                <a:latin typeface="Tahoma"/>
                <a:cs typeface="Tahoma"/>
              </a:rPr>
              <a:t>void </a:t>
            </a:r>
            <a:r>
              <a:rPr b="1" spc="-5" dirty="0">
                <a:latin typeface="Tahoma"/>
                <a:cs typeface="Tahoma"/>
              </a:rPr>
              <a:t>jspInit() {  start_date = </a:t>
            </a:r>
            <a:r>
              <a:rPr b="1" spc="-10" dirty="0">
                <a:latin typeface="Tahoma"/>
                <a:cs typeface="Tahoma"/>
              </a:rPr>
              <a:t>new</a:t>
            </a:r>
            <a:r>
              <a:rPr b="1" dirty="0">
                <a:latin typeface="Tahoma"/>
                <a:cs typeface="Tahoma"/>
              </a:rPr>
              <a:t> </a:t>
            </a:r>
            <a:r>
              <a:rPr b="1" spc="-10" dirty="0">
                <a:latin typeface="Tahoma"/>
                <a:cs typeface="Tahoma"/>
              </a:rPr>
              <a:t>Date();</a:t>
            </a:r>
            <a:endParaRPr dirty="0">
              <a:latin typeface="Tahoma"/>
              <a:cs typeface="Tahoma"/>
            </a:endParaRPr>
          </a:p>
          <a:p>
            <a:pPr marL="472440">
              <a:lnSpc>
                <a:spcPct val="100000"/>
              </a:lnSpc>
            </a:pPr>
            <a:r>
              <a:rPr b="1" spc="-5" dirty="0">
                <a:latin typeface="Tahoma"/>
                <a:cs typeface="Tahoma"/>
              </a:rPr>
              <a:t>}</a:t>
            </a:r>
            <a:endParaRPr dirty="0">
              <a:latin typeface="Tahoma"/>
              <a:cs typeface="Tahoma"/>
            </a:endParaRPr>
          </a:p>
          <a:p>
            <a:pPr marL="472440">
              <a:lnSpc>
                <a:spcPct val="100000"/>
              </a:lnSpc>
            </a:pPr>
            <a:r>
              <a:rPr b="1" spc="-5" dirty="0">
                <a:latin typeface="Tahoma"/>
                <a:cs typeface="Tahoma"/>
              </a:rPr>
              <a:t>public </a:t>
            </a:r>
            <a:r>
              <a:rPr b="1" dirty="0">
                <a:latin typeface="Tahoma"/>
                <a:cs typeface="Tahoma"/>
              </a:rPr>
              <a:t>void </a:t>
            </a:r>
            <a:r>
              <a:rPr b="1" spc="-5" dirty="0">
                <a:latin typeface="Tahoma"/>
                <a:cs typeface="Tahoma"/>
              </a:rPr>
              <a:t>jspDestroy()</a:t>
            </a:r>
            <a:r>
              <a:rPr b="1" spc="5" dirty="0">
                <a:latin typeface="Tahoma"/>
                <a:cs typeface="Tahoma"/>
              </a:rPr>
              <a:t> </a:t>
            </a:r>
            <a:r>
              <a:rPr b="1" spc="-5" dirty="0">
                <a:latin typeface="Tahoma"/>
                <a:cs typeface="Tahoma"/>
              </a:rPr>
              <a:t>{</a:t>
            </a:r>
            <a:endParaRPr dirty="0">
              <a:latin typeface="Tahoma"/>
              <a:cs typeface="Tahoma"/>
            </a:endParaRPr>
          </a:p>
          <a:p>
            <a:pPr marL="472440" marR="5080">
              <a:lnSpc>
                <a:spcPct val="100000"/>
              </a:lnSpc>
            </a:pPr>
            <a:r>
              <a:rPr b="1" spc="-10" dirty="0">
                <a:latin typeface="Tahoma"/>
                <a:cs typeface="Tahoma"/>
              </a:rPr>
              <a:t>ServletContext context </a:t>
            </a:r>
            <a:r>
              <a:rPr b="1" spc="-5" dirty="0">
                <a:latin typeface="Tahoma"/>
                <a:cs typeface="Tahoma"/>
              </a:rPr>
              <a:t>= getServletConfig().getServletContext();  context.log("test.jsp a </a:t>
            </a:r>
            <a:r>
              <a:rPr b="1" spc="-10" dirty="0">
                <a:latin typeface="Tahoma"/>
                <a:cs typeface="Tahoma"/>
              </a:rPr>
              <a:t>été </a:t>
            </a:r>
            <a:r>
              <a:rPr b="1" spc="-5" dirty="0">
                <a:latin typeface="Tahoma"/>
                <a:cs typeface="Tahoma"/>
              </a:rPr>
              <a:t>visitée " + global_counter + "fois </a:t>
            </a:r>
            <a:r>
              <a:rPr b="1" spc="-10" dirty="0">
                <a:latin typeface="Tahoma"/>
                <a:cs typeface="Tahoma"/>
              </a:rPr>
              <a:t>entre </a:t>
            </a:r>
            <a:r>
              <a:rPr b="1" dirty="0">
                <a:latin typeface="Tahoma"/>
                <a:cs typeface="Tahoma"/>
              </a:rPr>
              <a:t>le  </a:t>
            </a:r>
            <a:r>
              <a:rPr b="1" spc="-5" dirty="0">
                <a:latin typeface="Tahoma"/>
                <a:cs typeface="Tahoma"/>
              </a:rPr>
              <a:t>" + start_date + " </a:t>
            </a:r>
            <a:r>
              <a:rPr b="1" spc="-10" dirty="0">
                <a:latin typeface="Tahoma"/>
                <a:cs typeface="Tahoma"/>
              </a:rPr>
              <a:t>et </a:t>
            </a:r>
            <a:r>
              <a:rPr b="1" dirty="0">
                <a:latin typeface="Tahoma"/>
                <a:cs typeface="Tahoma"/>
              </a:rPr>
              <a:t>le </a:t>
            </a:r>
            <a:r>
              <a:rPr b="1" spc="-5" dirty="0">
                <a:latin typeface="Tahoma"/>
                <a:cs typeface="Tahoma"/>
              </a:rPr>
              <a:t>" + </a:t>
            </a:r>
            <a:r>
              <a:rPr b="1" spc="-10" dirty="0">
                <a:latin typeface="Tahoma"/>
                <a:cs typeface="Tahoma"/>
              </a:rPr>
              <a:t>(new</a:t>
            </a:r>
            <a:r>
              <a:rPr b="1" spc="114" dirty="0">
                <a:latin typeface="Tahoma"/>
                <a:cs typeface="Tahoma"/>
              </a:rPr>
              <a:t> </a:t>
            </a:r>
            <a:r>
              <a:rPr b="1" spc="-10" dirty="0">
                <a:latin typeface="Tahoma"/>
                <a:cs typeface="Tahoma"/>
              </a:rPr>
              <a:t>Date()));</a:t>
            </a:r>
            <a:endParaRPr dirty="0">
              <a:latin typeface="Tahoma"/>
              <a:cs typeface="Tahoma"/>
            </a:endParaRPr>
          </a:p>
          <a:p>
            <a:pPr marL="472440">
              <a:lnSpc>
                <a:spcPct val="100000"/>
              </a:lnSpc>
            </a:pPr>
            <a:r>
              <a:rPr b="1" spc="-5" dirty="0">
                <a:latin typeface="Tahoma"/>
                <a:cs typeface="Tahoma"/>
              </a:rPr>
              <a:t>}</a:t>
            </a:r>
            <a:endParaRPr dirty="0">
              <a:latin typeface="Tahoma"/>
              <a:cs typeface="Tahoma"/>
            </a:endParaRPr>
          </a:p>
          <a:p>
            <a:pPr marL="472440">
              <a:lnSpc>
                <a:spcPct val="100000"/>
              </a:lnSpc>
            </a:pPr>
            <a:r>
              <a:rPr spc="-5" dirty="0">
                <a:latin typeface="Tahoma"/>
                <a:cs typeface="Tahoma"/>
              </a:rPr>
              <a:t>%&gt;</a:t>
            </a:r>
            <a:endParaRPr dirty="0">
              <a:latin typeface="Tahoma"/>
              <a:cs typeface="Tahoma"/>
            </a:endParaRPr>
          </a:p>
          <a:p>
            <a:pPr marL="472440">
              <a:lnSpc>
                <a:spcPct val="100000"/>
              </a:lnSpc>
            </a:pPr>
            <a:r>
              <a:rPr spc="-10" dirty="0">
                <a:latin typeface="Tahoma"/>
                <a:cs typeface="Tahoma"/>
              </a:rPr>
              <a:t>&lt;html&gt;</a:t>
            </a:r>
            <a:endParaRPr dirty="0">
              <a:latin typeface="Tahoma"/>
              <a:cs typeface="Tahoma"/>
            </a:endParaRPr>
          </a:p>
          <a:p>
            <a:pPr marL="472440">
              <a:lnSpc>
                <a:spcPct val="100000"/>
              </a:lnSpc>
            </a:pPr>
            <a:r>
              <a:rPr spc="-10" dirty="0">
                <a:latin typeface="Tahoma"/>
                <a:cs typeface="Tahoma"/>
              </a:rPr>
              <a:t>&lt;head&gt;&lt;title&gt;Page </a:t>
            </a:r>
            <a:r>
              <a:rPr spc="-5" dirty="0">
                <a:latin typeface="Tahoma"/>
                <a:cs typeface="Tahoma"/>
              </a:rPr>
              <a:t>avec un</a:t>
            </a:r>
            <a:r>
              <a:rPr spc="70" dirty="0">
                <a:latin typeface="Tahoma"/>
                <a:cs typeface="Tahoma"/>
              </a:rPr>
              <a:t> </a:t>
            </a:r>
            <a:r>
              <a:rPr spc="-10" dirty="0">
                <a:latin typeface="Tahoma"/>
                <a:cs typeface="Tahoma"/>
              </a:rPr>
              <a:t>compteur&lt;/title&gt;&lt;/head&gt;</a:t>
            </a:r>
            <a:endParaRPr dirty="0">
              <a:latin typeface="Tahoma"/>
              <a:cs typeface="Tahoma"/>
            </a:endParaRPr>
          </a:p>
          <a:p>
            <a:pPr marL="472440">
              <a:lnSpc>
                <a:spcPct val="100000"/>
              </a:lnSpc>
            </a:pPr>
            <a:r>
              <a:rPr spc="-5" dirty="0">
                <a:latin typeface="Tahoma"/>
                <a:cs typeface="Tahoma"/>
              </a:rPr>
              <a:t>&lt;body</a:t>
            </a:r>
            <a:r>
              <a:rPr spc="-10" dirty="0">
                <a:latin typeface="Tahoma"/>
                <a:cs typeface="Tahoma"/>
              </a:rPr>
              <a:t> </a:t>
            </a:r>
            <a:r>
              <a:rPr spc="-5" dirty="0">
                <a:latin typeface="Tahoma"/>
                <a:cs typeface="Tahoma"/>
              </a:rPr>
              <a:t>bgcolor="white"&gt;</a:t>
            </a:r>
            <a:endParaRPr dirty="0">
              <a:latin typeface="Tahoma"/>
              <a:cs typeface="Tahoma"/>
            </a:endParaRPr>
          </a:p>
          <a:p>
            <a:pPr marL="472440" marR="145415">
              <a:lnSpc>
                <a:spcPct val="100000"/>
              </a:lnSpc>
            </a:pPr>
            <a:r>
              <a:rPr spc="-5" dirty="0">
                <a:latin typeface="Tahoma"/>
                <a:cs typeface="Tahoma"/>
              </a:rPr>
              <a:t>Cette </a:t>
            </a:r>
            <a:r>
              <a:rPr spc="-10" dirty="0">
                <a:latin typeface="Tahoma"/>
                <a:cs typeface="Tahoma"/>
              </a:rPr>
              <a:t>page </a:t>
            </a:r>
            <a:r>
              <a:rPr spc="-5" dirty="0">
                <a:latin typeface="Tahoma"/>
                <a:cs typeface="Tahoma"/>
              </a:rPr>
              <a:t>a été visitée : &lt;%= ++global_counter %&gt; fois depuis le &lt;%=  </a:t>
            </a:r>
            <a:r>
              <a:rPr spc="-10" dirty="0">
                <a:latin typeface="Tahoma"/>
                <a:cs typeface="Tahoma"/>
              </a:rPr>
              <a:t>start_date</a:t>
            </a:r>
            <a:r>
              <a:rPr spc="10" dirty="0">
                <a:latin typeface="Tahoma"/>
                <a:cs typeface="Tahoma"/>
              </a:rPr>
              <a:t> </a:t>
            </a:r>
            <a:r>
              <a:rPr spc="-5" dirty="0">
                <a:latin typeface="Tahoma"/>
                <a:cs typeface="Tahoma"/>
              </a:rPr>
              <a:t>%&gt;.</a:t>
            </a:r>
            <a:endParaRPr dirty="0">
              <a:latin typeface="Tahoma"/>
              <a:cs typeface="Tahoma"/>
            </a:endParaRPr>
          </a:p>
          <a:p>
            <a:pPr marL="472440">
              <a:lnSpc>
                <a:spcPct val="100000"/>
              </a:lnSpc>
            </a:pPr>
            <a:r>
              <a:rPr spc="-10" dirty="0">
                <a:latin typeface="Tahoma"/>
                <a:cs typeface="Tahoma"/>
              </a:rPr>
              <a:t>&lt;/body&gt;&lt;/html&gt;</a:t>
            </a:r>
            <a:endParaRPr dirty="0">
              <a:latin typeface="Tahoma"/>
              <a:cs typeface="Tahoma"/>
            </a:endParaRPr>
          </a:p>
        </p:txBody>
      </p:sp>
    </p:spTree>
    <p:extLst>
      <p:ext uri="{BB962C8B-B14F-4D97-AF65-F5344CB8AC3E}">
        <p14:creationId xmlns:p14="http://schemas.microsoft.com/office/powerpoint/2010/main" val="39899776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JSP et</a:t>
            </a:r>
            <a:r>
              <a:rPr lang="fr-FR" sz="5400" spc="-15" dirty="0">
                <a:solidFill>
                  <a:srgbClr val="323299"/>
                </a:solidFill>
                <a:latin typeface="Tahoma"/>
                <a:cs typeface="Tahoma"/>
              </a:rPr>
              <a:t> </a:t>
            </a:r>
            <a:r>
              <a:rPr lang="fr-FR" sz="5400" spc="-5" dirty="0" smtClean="0">
                <a:solidFill>
                  <a:srgbClr val="323299"/>
                </a:solidFill>
                <a:latin typeface="Tahoma"/>
                <a:cs typeface="Tahoma"/>
              </a:rPr>
              <a:t>Actions</a:t>
            </a:r>
            <a:endParaRPr lang="fr-FR" dirty="0"/>
          </a:p>
        </p:txBody>
      </p:sp>
      <p:sp>
        <p:nvSpPr>
          <p:cNvPr id="3" name="Espace réservé du contenu 2"/>
          <p:cNvSpPr>
            <a:spLocks noGrp="1"/>
          </p:cNvSpPr>
          <p:nvPr>
            <p:ph idx="1"/>
          </p:nvPr>
        </p:nvSpPr>
        <p:spPr/>
        <p:txBody>
          <a:bodyPr>
            <a:noAutofit/>
          </a:bodyPr>
          <a:lstStyle/>
          <a:p>
            <a:pPr marL="187325" marR="456565" indent="-172720">
              <a:lnSpc>
                <a:spcPct val="100000"/>
              </a:lnSpc>
              <a:spcBef>
                <a:spcPts val="1060"/>
              </a:spcBef>
              <a:buClr>
                <a:srgbClr val="3232CC"/>
              </a:buClr>
              <a:buSzPct val="60714"/>
              <a:buFont typeface="Wingdings"/>
              <a:buChar char=""/>
              <a:tabLst>
                <a:tab pos="187960" algn="l"/>
              </a:tabLst>
            </a:pPr>
            <a:r>
              <a:rPr lang="fr-FR" sz="2800" dirty="0">
                <a:latin typeface="Calibri" panose="020F0502020204030204" pitchFamily="34" charset="0"/>
                <a:cs typeface="Calibri" panose="020F0502020204030204" pitchFamily="34" charset="0"/>
              </a:rPr>
              <a:t>Les </a:t>
            </a:r>
            <a:r>
              <a:rPr lang="fr-FR" sz="2800" spc="-5" dirty="0">
                <a:latin typeface="Calibri" panose="020F0502020204030204" pitchFamily="34" charset="0"/>
                <a:cs typeface="Calibri" panose="020F0502020204030204" pitchFamily="34" charset="0"/>
              </a:rPr>
              <a:t>actions permettent </a:t>
            </a:r>
            <a:r>
              <a:rPr lang="fr-FR" sz="2800" dirty="0">
                <a:latin typeface="Calibri" panose="020F0502020204030204" pitchFamily="34" charset="0"/>
                <a:cs typeface="Calibri" panose="020F0502020204030204" pitchFamily="34" charset="0"/>
              </a:rPr>
              <a:t>de </a:t>
            </a:r>
            <a:r>
              <a:rPr lang="fr-FR" sz="2800" spc="-5" dirty="0">
                <a:latin typeface="Calibri" panose="020F0502020204030204" pitchFamily="34" charset="0"/>
                <a:cs typeface="Calibri" panose="020F0502020204030204" pitchFamily="34" charset="0"/>
              </a:rPr>
              <a:t>faire </a:t>
            </a:r>
            <a:r>
              <a:rPr lang="fr-FR" sz="2800" dirty="0">
                <a:latin typeface="Calibri" panose="020F0502020204030204" pitchFamily="34" charset="0"/>
                <a:cs typeface="Calibri" panose="020F0502020204030204" pitchFamily="34" charset="0"/>
              </a:rPr>
              <a:t>des  </a:t>
            </a:r>
            <a:r>
              <a:rPr lang="fr-FR" sz="2800" spc="-5" dirty="0">
                <a:latin typeface="Calibri" panose="020F0502020204030204" pitchFamily="34" charset="0"/>
                <a:cs typeface="Calibri" panose="020F0502020204030204" pitchFamily="34" charset="0"/>
              </a:rPr>
              <a:t>traitements au </a:t>
            </a:r>
            <a:r>
              <a:rPr lang="fr-FR" sz="2800" dirty="0">
                <a:latin typeface="Calibri" panose="020F0502020204030204" pitchFamily="34" charset="0"/>
                <a:cs typeface="Calibri" panose="020F0502020204030204" pitchFamily="34" charset="0"/>
              </a:rPr>
              <a:t>moment où la page</a:t>
            </a:r>
            <a:r>
              <a:rPr lang="fr-FR" sz="2800" spc="-85"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est  demandée par le</a:t>
            </a:r>
            <a:r>
              <a:rPr lang="fr-FR" sz="2800" spc="-5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client</a:t>
            </a:r>
            <a:endParaRPr lang="fr-FR" sz="2800" dirty="0">
              <a:latin typeface="Calibri" panose="020F0502020204030204" pitchFamily="34" charset="0"/>
              <a:cs typeface="Calibri" panose="020F0502020204030204" pitchFamily="34" charset="0"/>
            </a:endParaRPr>
          </a:p>
          <a:p>
            <a:pPr marL="386715" lvl="1" indent="-143510">
              <a:lnSpc>
                <a:spcPct val="100000"/>
              </a:lnSpc>
              <a:spcBef>
                <a:spcPts val="125"/>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utiliser des Java</a:t>
            </a:r>
            <a:r>
              <a:rPr lang="fr-FR" sz="2400" spc="-2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Beans</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4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inclure dynamiquement </a:t>
            </a:r>
            <a:r>
              <a:rPr lang="fr-FR" sz="2400" dirty="0">
                <a:latin typeface="Calibri" panose="020F0502020204030204" pitchFamily="34" charset="0"/>
                <a:cs typeface="Calibri" panose="020F0502020204030204" pitchFamily="34" charset="0"/>
              </a:rPr>
              <a:t>un</a:t>
            </a:r>
            <a:r>
              <a:rPr lang="fr-FR" sz="2400"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fichier</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45"/>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rediriger vers </a:t>
            </a:r>
            <a:r>
              <a:rPr lang="fr-FR" sz="240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autre</a:t>
            </a:r>
            <a:r>
              <a:rPr lang="fr-FR" sz="2400" spc="-4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page</a:t>
            </a:r>
            <a:endParaRPr lang="fr-FR" sz="2400" dirty="0">
              <a:latin typeface="Calibri" panose="020F0502020204030204" pitchFamily="34" charset="0"/>
              <a:cs typeface="Calibri" panose="020F0502020204030204" pitchFamily="34" charset="0"/>
            </a:endParaRPr>
          </a:p>
          <a:p>
            <a:pPr marL="187325" marR="5080" indent="-172720">
              <a:lnSpc>
                <a:spcPct val="100000"/>
              </a:lnSpc>
              <a:spcBef>
                <a:spcPts val="365"/>
              </a:spcBef>
              <a:buClr>
                <a:srgbClr val="3232CC"/>
              </a:buClr>
              <a:buSzPct val="60714"/>
              <a:buFont typeface="Wingdings"/>
              <a:buChar char=""/>
              <a:tabLst>
                <a:tab pos="187960" algn="l"/>
              </a:tabLst>
            </a:pPr>
            <a:r>
              <a:rPr lang="fr-FR" sz="2800" dirty="0">
                <a:latin typeface="Calibri" panose="020F0502020204030204" pitchFamily="34" charset="0"/>
                <a:cs typeface="Calibri" panose="020F0502020204030204" pitchFamily="34" charset="0"/>
              </a:rPr>
              <a:t>Les </a:t>
            </a:r>
            <a:r>
              <a:rPr lang="fr-FR" sz="2800" spc="-5" dirty="0">
                <a:latin typeface="Calibri" panose="020F0502020204030204" pitchFamily="34" charset="0"/>
                <a:cs typeface="Calibri" panose="020F0502020204030204" pitchFamily="34" charset="0"/>
              </a:rPr>
              <a:t>actions </a:t>
            </a:r>
            <a:r>
              <a:rPr lang="fr-FR" sz="2800" dirty="0">
                <a:latin typeface="Calibri" panose="020F0502020204030204" pitchFamily="34" charset="0"/>
                <a:cs typeface="Calibri" panose="020F0502020204030204" pitchFamily="34" charset="0"/>
              </a:rPr>
              <a:t>sont ajoutées à la page JSP à  l'aide </a:t>
            </a:r>
            <a:r>
              <a:rPr lang="fr-FR" sz="2800" spc="-5" dirty="0">
                <a:latin typeface="Calibri" panose="020F0502020204030204" pitchFamily="34" charset="0"/>
                <a:cs typeface="Calibri" panose="020F0502020204030204" pitchFamily="34" charset="0"/>
              </a:rPr>
              <a:t>d'une syntaxe </a:t>
            </a:r>
            <a:r>
              <a:rPr lang="fr-FR" sz="2800" dirty="0">
                <a:latin typeface="Calibri" panose="020F0502020204030204" pitchFamily="34" charset="0"/>
                <a:cs typeface="Calibri" panose="020F0502020204030204" pitchFamily="34" charset="0"/>
              </a:rPr>
              <a:t>d'éléments XML (définis  par des balises </a:t>
            </a:r>
            <a:r>
              <a:rPr lang="fr-FR" sz="2800" spc="-5" dirty="0">
                <a:latin typeface="Calibri" panose="020F0502020204030204" pitchFamily="34" charset="0"/>
                <a:cs typeface="Calibri" panose="020F0502020204030204" pitchFamily="34" charset="0"/>
              </a:rPr>
              <a:t>personnalisées). </a:t>
            </a:r>
            <a:r>
              <a:rPr lang="fr-FR" sz="2800" dirty="0">
                <a:latin typeface="Calibri" panose="020F0502020204030204" pitchFamily="34" charset="0"/>
                <a:cs typeface="Calibri" panose="020F0502020204030204" pitchFamily="34" charset="0"/>
              </a:rPr>
              <a:t>Exemple</a:t>
            </a:r>
            <a:r>
              <a:rPr lang="fr-FR" sz="2800" spc="-10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386715" lvl="1" indent="-143510">
              <a:lnSpc>
                <a:spcPct val="100000"/>
              </a:lnSpc>
              <a:spcBef>
                <a:spcPts val="12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&lt;</a:t>
            </a:r>
            <a:r>
              <a:rPr lang="fr-FR" sz="2400" spc="-5" dirty="0" err="1">
                <a:latin typeface="Calibri" panose="020F0502020204030204" pitchFamily="34" charset="0"/>
                <a:cs typeface="Calibri" panose="020F0502020204030204" pitchFamily="34" charset="0"/>
              </a:rPr>
              <a:t>ma:balise</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45"/>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&lt;</a:t>
            </a:r>
            <a:r>
              <a:rPr lang="fr-FR" sz="2400" spc="-5" dirty="0" err="1">
                <a:latin typeface="Calibri" panose="020F0502020204030204" pitchFamily="34" charset="0"/>
                <a:cs typeface="Calibri" panose="020F0502020204030204" pitchFamily="34" charset="0"/>
              </a:rPr>
              <a:t>ma:balise</a:t>
            </a:r>
            <a:r>
              <a:rPr lang="fr-FR" sz="2400" spc="-5" dirty="0">
                <a:latin typeface="Calibri" panose="020F0502020204030204" pitchFamily="34" charset="0"/>
                <a:cs typeface="Calibri" panose="020F0502020204030204" pitchFamily="34" charset="0"/>
              </a:rPr>
              <a:t> ... </a:t>
            </a:r>
            <a:r>
              <a:rPr lang="fr-FR" sz="2400" dirty="0">
                <a:latin typeface="Calibri" panose="020F0502020204030204" pitchFamily="34" charset="0"/>
                <a:cs typeface="Calibri" panose="020F0502020204030204" pitchFamily="34" charset="0"/>
              </a:rPr>
              <a:t>&gt;</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...&lt;/</a:t>
            </a:r>
            <a:r>
              <a:rPr lang="fr-FR" sz="2400" spc="-5" dirty="0" err="1">
                <a:latin typeface="Calibri" panose="020F0502020204030204" pitchFamily="34" charset="0"/>
                <a:cs typeface="Calibri" panose="020F0502020204030204" pitchFamily="34" charset="0"/>
              </a:rPr>
              <a:t>ma:balise</a:t>
            </a:r>
            <a:r>
              <a:rPr lang="fr-FR" sz="2400" spc="-5" dirty="0" smtClean="0">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79076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a:t>
            </a:r>
            <a:r>
              <a:rPr lang="fr-FR" sz="5400" spc="-25" dirty="0">
                <a:solidFill>
                  <a:srgbClr val="323299"/>
                </a:solidFill>
                <a:latin typeface="Tahoma"/>
                <a:cs typeface="Tahoma"/>
              </a:rPr>
              <a:t> </a:t>
            </a:r>
            <a:r>
              <a:rPr lang="fr-FR" sz="5400" spc="-5" dirty="0" err="1" smtClean="0">
                <a:solidFill>
                  <a:srgbClr val="323299"/>
                </a:solidFill>
                <a:latin typeface="Tahoma"/>
                <a:cs typeface="Tahoma"/>
              </a:rPr>
              <a:t>Beans</a:t>
            </a:r>
            <a:endParaRPr lang="fr-FR" dirty="0"/>
          </a:p>
        </p:txBody>
      </p:sp>
      <p:sp>
        <p:nvSpPr>
          <p:cNvPr id="3" name="Espace réservé du contenu 2"/>
          <p:cNvSpPr>
            <a:spLocks noGrp="1"/>
          </p:cNvSpPr>
          <p:nvPr>
            <p:ph idx="1"/>
          </p:nvPr>
        </p:nvSpPr>
        <p:spPr/>
        <p:txBody>
          <a:bodyPr>
            <a:normAutofit/>
          </a:bodyPr>
          <a:lstStyle/>
          <a:p>
            <a:pPr marL="187325" marR="490220" indent="-172720">
              <a:lnSpc>
                <a:spcPct val="100000"/>
              </a:lnSpc>
              <a:spcBef>
                <a:spcPts val="1060"/>
              </a:spcBef>
              <a:buClr>
                <a:srgbClr val="3232CC"/>
              </a:buClr>
              <a:buSzPct val="60714"/>
              <a:buFont typeface="Wingdings"/>
              <a:buChar char=""/>
              <a:tabLst>
                <a:tab pos="187960" algn="l"/>
              </a:tabLst>
            </a:pPr>
            <a:r>
              <a:rPr lang="fr-FR" sz="2800" spc="-5" dirty="0">
                <a:latin typeface="Calibri" panose="020F0502020204030204" pitchFamily="34" charset="0"/>
                <a:cs typeface="Calibri" panose="020F0502020204030204" pitchFamily="34" charset="0"/>
              </a:rPr>
              <a:t>Permet </a:t>
            </a:r>
            <a:r>
              <a:rPr lang="fr-FR" sz="2800" dirty="0">
                <a:latin typeface="Calibri" panose="020F0502020204030204" pitchFamily="34" charset="0"/>
                <a:cs typeface="Calibri" panose="020F0502020204030204" pitchFamily="34" charset="0"/>
              </a:rPr>
              <a:t>de coder la logique métier</a:t>
            </a:r>
            <a:r>
              <a:rPr lang="fr-FR" sz="2800" spc="-15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de  l'application</a:t>
            </a:r>
            <a:r>
              <a:rPr lang="fr-FR" sz="2800" spc="-5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WEB</a:t>
            </a:r>
          </a:p>
          <a:p>
            <a:pPr marL="187325" marR="5080" indent="-172720">
              <a:lnSpc>
                <a:spcPct val="100000"/>
              </a:lnSpc>
              <a:spcBef>
                <a:spcPts val="340"/>
              </a:spcBef>
              <a:buClr>
                <a:srgbClr val="3232CC"/>
              </a:buClr>
              <a:buSzPct val="60714"/>
              <a:buFont typeface="Wingdings"/>
              <a:buChar char=""/>
              <a:tabLst>
                <a:tab pos="187960" algn="l"/>
              </a:tabLst>
            </a:pPr>
            <a:r>
              <a:rPr lang="fr-FR" sz="2800" spc="-5" dirty="0">
                <a:latin typeface="Calibri" panose="020F0502020204030204" pitchFamily="34" charset="0"/>
                <a:cs typeface="Calibri" panose="020F0502020204030204" pitchFamily="34" charset="0"/>
              </a:rPr>
              <a:t>L'état </a:t>
            </a:r>
            <a:r>
              <a:rPr lang="fr-FR" sz="2800" dirty="0">
                <a:latin typeface="Calibri" panose="020F0502020204030204" pitchFamily="34" charset="0"/>
                <a:cs typeface="Calibri" panose="020F0502020204030204" pitchFamily="34" charset="0"/>
              </a:rPr>
              <a:t>d'un Bean est décrit par des</a:t>
            </a:r>
            <a:r>
              <a:rPr lang="fr-FR" sz="2800" spc="-12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attributs  </a:t>
            </a:r>
            <a:r>
              <a:rPr lang="fr-FR" sz="2800" dirty="0">
                <a:latin typeface="Calibri" panose="020F0502020204030204" pitchFamily="34" charset="0"/>
                <a:cs typeface="Calibri" panose="020F0502020204030204" pitchFamily="34" charset="0"/>
              </a:rPr>
              <a:t>appelés</a:t>
            </a:r>
            <a:r>
              <a:rPr lang="fr-FR" sz="2800" spc="-4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propriétés</a:t>
            </a:r>
          </a:p>
          <a:p>
            <a:pPr marL="187325" marR="130810" indent="-172720">
              <a:lnSpc>
                <a:spcPct val="100000"/>
              </a:lnSpc>
              <a:spcBef>
                <a:spcPts val="340"/>
              </a:spcBef>
              <a:buClr>
                <a:srgbClr val="3232CC"/>
              </a:buClr>
              <a:buSzPct val="60714"/>
              <a:buFont typeface="Wingdings"/>
              <a:buChar char=""/>
              <a:tabLst>
                <a:tab pos="187960" algn="l"/>
              </a:tabLst>
            </a:pPr>
            <a:r>
              <a:rPr lang="fr-FR" sz="2800" spc="-5" dirty="0">
                <a:latin typeface="Calibri" panose="020F0502020204030204" pitchFamily="34" charset="0"/>
                <a:cs typeface="Calibri" panose="020F0502020204030204" pitchFamily="34" charset="0"/>
              </a:rPr>
              <a:t>La spécification </a:t>
            </a:r>
            <a:r>
              <a:rPr lang="fr-FR" sz="2800" dirty="0">
                <a:latin typeface="Calibri" panose="020F0502020204030204" pitchFamily="34" charset="0"/>
                <a:cs typeface="Calibri" panose="020F0502020204030204" pitchFamily="34" charset="0"/>
              </a:rPr>
              <a:t>des </a:t>
            </a:r>
            <a:r>
              <a:rPr lang="fr-FR" sz="2800" spc="-5" dirty="0">
                <a:latin typeface="Calibri" panose="020F0502020204030204" pitchFamily="34" charset="0"/>
                <a:cs typeface="Calibri" panose="020F0502020204030204" pitchFamily="34" charset="0"/>
              </a:rPr>
              <a:t>Java </a:t>
            </a:r>
            <a:r>
              <a:rPr lang="fr-FR" sz="2800" dirty="0" err="1">
                <a:latin typeface="Calibri" panose="020F0502020204030204" pitchFamily="34" charset="0"/>
                <a:cs typeface="Calibri" panose="020F0502020204030204" pitchFamily="34" charset="0"/>
              </a:rPr>
              <a:t>Beans</a:t>
            </a:r>
            <a:r>
              <a:rPr lang="fr-FR" sz="2800" dirty="0">
                <a:latin typeface="Calibri" panose="020F0502020204030204" pitchFamily="34" charset="0"/>
                <a:cs typeface="Calibri" panose="020F0502020204030204" pitchFamily="34" charset="0"/>
              </a:rPr>
              <a:t> définit les  </a:t>
            </a:r>
            <a:r>
              <a:rPr lang="fr-FR" sz="2800" dirty="0" err="1">
                <a:latin typeface="Calibri" panose="020F0502020204030204" pitchFamily="34" charset="0"/>
                <a:cs typeface="Calibri" panose="020F0502020204030204" pitchFamily="34" charset="0"/>
              </a:rPr>
              <a:t>Beans</a:t>
            </a:r>
            <a:r>
              <a:rPr lang="fr-FR" sz="2800" dirty="0">
                <a:latin typeface="Calibri" panose="020F0502020204030204" pitchFamily="34" charset="0"/>
                <a:cs typeface="Calibri" panose="020F0502020204030204" pitchFamily="34" charset="0"/>
              </a:rPr>
              <a:t> comme des </a:t>
            </a:r>
            <a:r>
              <a:rPr lang="fr-FR" sz="2800" spc="-5" dirty="0">
                <a:latin typeface="Calibri" panose="020F0502020204030204" pitchFamily="34" charset="0"/>
                <a:cs typeface="Calibri" panose="020F0502020204030204" pitchFamily="34" charset="0"/>
              </a:rPr>
              <a:t>classes </a:t>
            </a:r>
            <a:r>
              <a:rPr lang="fr-FR" sz="2800" dirty="0">
                <a:latin typeface="Calibri" panose="020F0502020204030204" pitchFamily="34" charset="0"/>
                <a:cs typeface="Calibri" panose="020F0502020204030204" pitchFamily="34" charset="0"/>
              </a:rPr>
              <a:t>qui</a:t>
            </a:r>
            <a:r>
              <a:rPr lang="fr-FR" sz="2800" spc="-8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supportent</a:t>
            </a:r>
            <a:endParaRPr lang="fr-FR" sz="2800" dirty="0">
              <a:latin typeface="Calibri" panose="020F0502020204030204" pitchFamily="34" charset="0"/>
              <a:cs typeface="Calibri" panose="020F0502020204030204" pitchFamily="34" charset="0"/>
            </a:endParaRPr>
          </a:p>
          <a:p>
            <a:pPr marL="386715" marR="352425" lvl="1" indent="-143510">
              <a:lnSpc>
                <a:spcPct val="100000"/>
              </a:lnSpc>
              <a:spcBef>
                <a:spcPts val="28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Introspection </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permet l'analyse d'un Bean  (nombre de</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propriétés)</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2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Événements </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métaphore de</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communication</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45"/>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Persistance </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pour sauvegarder l'état d'un</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Bean</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45"/>
              </a:spcBef>
              <a:buClr>
                <a:srgbClr val="FF0000"/>
              </a:buClr>
              <a:buSzPct val="54166"/>
              <a:buFont typeface="Wingdings"/>
              <a:buChar char=""/>
              <a:tabLst>
                <a:tab pos="387350" algn="l"/>
              </a:tabLst>
            </a:pPr>
            <a:r>
              <a:rPr lang="fr-FR" sz="2400" spc="-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9598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a:t>
            </a:r>
            <a:r>
              <a:rPr lang="fr-FR" sz="5400" spc="-25" dirty="0">
                <a:solidFill>
                  <a:srgbClr val="323299"/>
                </a:solidFill>
                <a:latin typeface="Tahoma"/>
                <a:cs typeface="Tahoma"/>
              </a:rPr>
              <a:t> </a:t>
            </a:r>
            <a:r>
              <a:rPr lang="fr-FR" sz="5400" spc="-5" dirty="0" err="1" smtClean="0">
                <a:solidFill>
                  <a:srgbClr val="323299"/>
                </a:solidFill>
                <a:latin typeface="Tahoma"/>
                <a:cs typeface="Tahoma"/>
              </a:rPr>
              <a:t>Beans</a:t>
            </a:r>
            <a:endParaRPr lang="fr-FR" dirty="0"/>
          </a:p>
        </p:txBody>
      </p:sp>
      <p:sp>
        <p:nvSpPr>
          <p:cNvPr id="3" name="Espace réservé du contenu 2"/>
          <p:cNvSpPr>
            <a:spLocks noGrp="1"/>
          </p:cNvSpPr>
          <p:nvPr>
            <p:ph idx="1"/>
          </p:nvPr>
        </p:nvSpPr>
        <p:spPr/>
        <p:txBody>
          <a:bodyPr>
            <a:noAutofit/>
          </a:bodyPr>
          <a:lstStyle/>
          <a:p>
            <a:pPr marL="187325" marR="443230" indent="-172720">
              <a:lnSpc>
                <a:spcPct val="100000"/>
              </a:lnSpc>
              <a:spcBef>
                <a:spcPts val="1025"/>
              </a:spcBef>
              <a:buClr>
                <a:srgbClr val="3232CC"/>
              </a:buClr>
              <a:buSzPct val="58333"/>
              <a:buFont typeface="Wingdings"/>
              <a:buChar char=""/>
              <a:tabLst>
                <a:tab pos="187960" algn="l"/>
              </a:tabLst>
            </a:pPr>
            <a:r>
              <a:rPr lang="fr-FR" sz="2400" dirty="0">
                <a:latin typeface="Calibri" panose="020F0502020204030204" pitchFamily="34" charset="0"/>
                <a:cs typeface="Calibri" panose="020F0502020204030204" pitchFamily="34" charset="0"/>
              </a:rPr>
              <a:t>Les </a:t>
            </a:r>
            <a:r>
              <a:rPr lang="fr-FR" sz="2400" spc="-5" dirty="0">
                <a:latin typeface="Calibri" panose="020F0502020204030204" pitchFamily="34" charset="0"/>
                <a:cs typeface="Calibri" panose="020F0502020204030204" pitchFamily="34" charset="0"/>
              </a:rPr>
              <a:t>Java </a:t>
            </a:r>
            <a:r>
              <a:rPr lang="fr-FR" sz="2400" spc="-5" dirty="0" err="1">
                <a:latin typeface="Calibri" panose="020F0502020204030204" pitchFamily="34" charset="0"/>
                <a:cs typeface="Calibri" panose="020F0502020204030204" pitchFamily="34" charset="0"/>
              </a:rPr>
              <a:t>Beans</a:t>
            </a:r>
            <a:r>
              <a:rPr lang="fr-FR" sz="2400" spc="-5" dirty="0">
                <a:latin typeface="Calibri" panose="020F0502020204030204" pitchFamily="34" charset="0"/>
                <a:cs typeface="Calibri" panose="020F0502020204030204" pitchFamily="34" charset="0"/>
              </a:rPr>
              <a:t> sont des classes Java normales  respectant </a:t>
            </a:r>
            <a:r>
              <a:rPr lang="fr-FR" sz="2400" dirty="0">
                <a:latin typeface="Calibri" panose="020F0502020204030204" pitchFamily="34" charset="0"/>
                <a:cs typeface="Calibri" panose="020F0502020204030204" pitchFamily="34" charset="0"/>
              </a:rPr>
              <a:t>un </a:t>
            </a:r>
            <a:r>
              <a:rPr lang="fr-FR" sz="2400" spc="-5" dirty="0">
                <a:latin typeface="Calibri" panose="020F0502020204030204" pitchFamily="34" charset="0"/>
                <a:cs typeface="Calibri" panose="020F0502020204030204" pitchFamily="34" charset="0"/>
              </a:rPr>
              <a:t>ensemble de</a:t>
            </a:r>
            <a:r>
              <a:rPr lang="fr-FR" sz="2400" spc="-3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directives</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2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A un constructeur public sans</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argument</a:t>
            </a:r>
            <a:endParaRPr lang="fr-FR" sz="2000" dirty="0">
              <a:latin typeface="Calibri" panose="020F0502020204030204" pitchFamily="34" charset="0"/>
              <a:cs typeface="Calibri" panose="020F0502020204030204" pitchFamily="34" charset="0"/>
            </a:endParaRPr>
          </a:p>
          <a:p>
            <a:pPr marL="386715" marR="179705" lvl="1" indent="-143510">
              <a:lnSpc>
                <a:spcPct val="100000"/>
              </a:lnSpc>
              <a:spcBef>
                <a:spcPts val="265"/>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Les propriétés d'un Bean </a:t>
            </a:r>
            <a:r>
              <a:rPr lang="fr-FR" sz="2000" spc="-10" dirty="0">
                <a:latin typeface="Calibri" panose="020F0502020204030204" pitchFamily="34" charset="0"/>
                <a:cs typeface="Calibri" panose="020F0502020204030204" pitchFamily="34" charset="0"/>
              </a:rPr>
              <a:t>sont </a:t>
            </a:r>
            <a:r>
              <a:rPr lang="fr-FR" sz="2000" spc="-5" dirty="0">
                <a:latin typeface="Calibri" panose="020F0502020204030204" pitchFamily="34" charset="0"/>
                <a:cs typeface="Calibri" panose="020F0502020204030204" pitchFamily="34" charset="0"/>
              </a:rPr>
              <a:t>accessibles </a:t>
            </a:r>
            <a:r>
              <a:rPr lang="fr-FR" sz="2000" dirty="0">
                <a:latin typeface="Calibri" panose="020F0502020204030204" pitchFamily="34" charset="0"/>
                <a:cs typeface="Calibri" panose="020F0502020204030204" pitchFamily="34" charset="0"/>
              </a:rPr>
              <a:t>au </a:t>
            </a:r>
            <a:r>
              <a:rPr lang="fr-FR" sz="2000" spc="-5" dirty="0">
                <a:latin typeface="Calibri" panose="020F0502020204030204" pitchFamily="34" charset="0"/>
                <a:cs typeface="Calibri" panose="020F0502020204030204" pitchFamily="34" charset="0"/>
              </a:rPr>
              <a:t>travers de  méthodes </a:t>
            </a:r>
            <a:r>
              <a:rPr lang="fr-FR" sz="2400" i="1" spc="-35" dirty="0" err="1">
                <a:latin typeface="Calibri" panose="020F0502020204030204" pitchFamily="34" charset="0"/>
                <a:cs typeface="Calibri" panose="020F0502020204030204" pitchFamily="34" charset="0"/>
              </a:rPr>
              <a:t>getXXX</a:t>
            </a:r>
            <a:r>
              <a:rPr lang="fr-FR" sz="2400" i="1" spc="-3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(lecture) et </a:t>
            </a:r>
            <a:r>
              <a:rPr lang="fr-FR" sz="2400" i="1" spc="-30" dirty="0" err="1">
                <a:latin typeface="Calibri" panose="020F0502020204030204" pitchFamily="34" charset="0"/>
                <a:cs typeface="Calibri" panose="020F0502020204030204" pitchFamily="34" charset="0"/>
              </a:rPr>
              <a:t>setXXX</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(écriture) portant le  </a:t>
            </a:r>
            <a:r>
              <a:rPr lang="fr-FR" sz="2000" spc="-10" dirty="0">
                <a:latin typeface="Calibri" panose="020F0502020204030204" pitchFamily="34" charset="0"/>
                <a:cs typeface="Calibri" panose="020F0502020204030204" pitchFamily="34" charset="0"/>
              </a:rPr>
              <a:t>nom </a:t>
            </a:r>
            <a:r>
              <a:rPr lang="fr-FR" sz="2000" spc="-5" dirty="0">
                <a:latin typeface="Calibri" panose="020F0502020204030204" pitchFamily="34" charset="0"/>
                <a:cs typeface="Calibri" panose="020F0502020204030204" pitchFamily="34" charset="0"/>
              </a:rPr>
              <a:t>de la</a:t>
            </a:r>
            <a:r>
              <a:rPr lang="fr-FR" sz="2000" spc="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propriété</a:t>
            </a:r>
            <a:endParaRPr lang="fr-FR" sz="2000" dirty="0">
              <a:latin typeface="Calibri" panose="020F0502020204030204" pitchFamily="34" charset="0"/>
              <a:cs typeface="Calibri" panose="020F0502020204030204" pitchFamily="34" charset="0"/>
            </a:endParaRPr>
          </a:p>
          <a:p>
            <a:pPr marL="187325" indent="-172720">
              <a:lnSpc>
                <a:spcPct val="100000"/>
              </a:lnSpc>
              <a:buClr>
                <a:srgbClr val="3232CC"/>
              </a:buClr>
              <a:buSzPct val="58333"/>
              <a:buFont typeface="Wingdings"/>
              <a:buChar char=""/>
              <a:tabLst>
                <a:tab pos="187960" algn="l"/>
              </a:tabLst>
            </a:pPr>
            <a:r>
              <a:rPr lang="fr-FR" sz="2400" spc="-5" dirty="0">
                <a:latin typeface="Calibri" panose="020F0502020204030204" pitchFamily="34" charset="0"/>
                <a:cs typeface="Calibri" panose="020F0502020204030204" pitchFamily="34" charset="0"/>
              </a:rPr>
              <a:t>Lecture </a:t>
            </a:r>
            <a:r>
              <a:rPr lang="fr-FR" sz="2400" dirty="0">
                <a:latin typeface="Calibri" panose="020F0502020204030204" pitchFamily="34" charset="0"/>
                <a:cs typeface="Calibri" panose="020F0502020204030204" pitchFamily="34" charset="0"/>
              </a:rPr>
              <a:t>et </a:t>
            </a:r>
            <a:r>
              <a:rPr lang="fr-FR" sz="2400" spc="-5" dirty="0">
                <a:latin typeface="Calibri" panose="020F0502020204030204" pitchFamily="34" charset="0"/>
                <a:cs typeface="Calibri" panose="020F0502020204030204" pitchFamily="34" charset="0"/>
              </a:rPr>
              <a:t>écriture des</a:t>
            </a:r>
            <a:r>
              <a:rPr lang="fr-FR" sz="2400"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propriétés</a:t>
            </a:r>
            <a:endParaRPr lang="fr-FR" sz="2400" dirty="0">
              <a:latin typeface="Calibri" panose="020F0502020204030204" pitchFamily="34" charset="0"/>
              <a:cs typeface="Calibri" panose="020F0502020204030204" pitchFamily="34" charset="0"/>
            </a:endParaRPr>
          </a:p>
          <a:p>
            <a:pPr marL="386715" marR="20955" lvl="1" indent="-143510">
              <a:lnSpc>
                <a:spcPct val="100000"/>
              </a:lnSpc>
              <a:spcBef>
                <a:spcPts val="235"/>
              </a:spcBef>
              <a:buClr>
                <a:srgbClr val="FF0000"/>
              </a:buClr>
              <a:buSzPct val="52380"/>
              <a:buFont typeface="Wingdings"/>
              <a:buChar char=""/>
              <a:tabLst>
                <a:tab pos="387350" algn="l"/>
              </a:tabLst>
            </a:pPr>
            <a:r>
              <a:rPr lang="fr-FR" sz="2400" i="1" spc="-30" dirty="0">
                <a:latin typeface="Calibri" panose="020F0502020204030204" pitchFamily="34" charset="0"/>
                <a:cs typeface="Calibri" panose="020F0502020204030204" pitchFamily="34" charset="0"/>
              </a:rPr>
              <a:t>type </a:t>
            </a:r>
            <a:r>
              <a:rPr lang="fr-FR" sz="2400" i="1" spc="-30" dirty="0" err="1">
                <a:latin typeface="Calibri" panose="020F0502020204030204" pitchFamily="34" charset="0"/>
                <a:cs typeface="Calibri" panose="020F0502020204030204" pitchFamily="34" charset="0"/>
              </a:rPr>
              <a:t>getNomDeLaPropriété</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pas de paramètre et </a:t>
            </a:r>
            <a:r>
              <a:rPr lang="fr-FR" sz="2000" spc="-10" dirty="0">
                <a:latin typeface="Calibri" panose="020F0502020204030204" pitchFamily="34" charset="0"/>
                <a:cs typeface="Calibri" panose="020F0502020204030204" pitchFamily="34" charset="0"/>
              </a:rPr>
              <a:t>son </a:t>
            </a:r>
            <a:r>
              <a:rPr lang="fr-FR" sz="2000" spc="-5" dirty="0">
                <a:latin typeface="Calibri" panose="020F0502020204030204" pitchFamily="34" charset="0"/>
                <a:cs typeface="Calibri" panose="020F0502020204030204" pitchFamily="34" charset="0"/>
              </a:rPr>
              <a:t>type  est celui de la</a:t>
            </a:r>
            <a:r>
              <a:rPr lang="fr-FR" sz="2000" spc="1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propriété</a:t>
            </a:r>
            <a:endParaRPr lang="fr-FR" sz="2000" dirty="0">
              <a:latin typeface="Calibri" panose="020F0502020204030204" pitchFamily="34" charset="0"/>
              <a:cs typeface="Calibri" panose="020F0502020204030204" pitchFamily="34" charset="0"/>
            </a:endParaRPr>
          </a:p>
          <a:p>
            <a:pPr marL="386715" marR="11430" lvl="1" indent="-143510">
              <a:lnSpc>
                <a:spcPct val="100000"/>
              </a:lnSpc>
              <a:spcBef>
                <a:spcPts val="215"/>
              </a:spcBef>
              <a:buClr>
                <a:srgbClr val="FF0000"/>
              </a:buClr>
              <a:buSzPct val="52380"/>
              <a:buFont typeface="Wingdings"/>
              <a:buChar char=""/>
              <a:tabLst>
                <a:tab pos="387350" algn="l"/>
              </a:tabLst>
            </a:pPr>
            <a:r>
              <a:rPr lang="fr-FR" sz="2400" i="1" spc="-30" dirty="0" err="1">
                <a:latin typeface="Calibri" panose="020F0502020204030204" pitchFamily="34" charset="0"/>
                <a:cs typeface="Calibri" panose="020F0502020204030204" pitchFamily="34" charset="0"/>
              </a:rPr>
              <a:t>void</a:t>
            </a:r>
            <a:r>
              <a:rPr lang="fr-FR" sz="2400" i="1" spc="-30" dirty="0">
                <a:latin typeface="Calibri" panose="020F0502020204030204" pitchFamily="34" charset="0"/>
                <a:cs typeface="Calibri" panose="020F0502020204030204" pitchFamily="34" charset="0"/>
              </a:rPr>
              <a:t> </a:t>
            </a:r>
            <a:r>
              <a:rPr lang="fr-FR" sz="2400" i="1" spc="-30" dirty="0" err="1">
                <a:latin typeface="Calibri" panose="020F0502020204030204" pitchFamily="34" charset="0"/>
                <a:cs typeface="Calibri" panose="020F0502020204030204" pitchFamily="34" charset="0"/>
              </a:rPr>
              <a:t>setNomDeLaPropriété</a:t>
            </a:r>
            <a:r>
              <a:rPr lang="fr-FR" sz="2400" i="1" spc="-30" dirty="0">
                <a:latin typeface="Calibri" panose="020F0502020204030204" pitchFamily="34" charset="0"/>
                <a:cs typeface="Calibri" panose="020F0502020204030204" pitchFamily="34" charset="0"/>
              </a:rPr>
              <a:t>(type) </a:t>
            </a:r>
            <a:r>
              <a:rPr lang="fr-FR" sz="2000" spc="-5" dirty="0">
                <a:latin typeface="Calibri" panose="020F0502020204030204" pitchFamily="34" charset="0"/>
                <a:cs typeface="Calibri" panose="020F0502020204030204" pitchFamily="34" charset="0"/>
              </a:rPr>
              <a:t>: un seul argument du type  de la propriété et </a:t>
            </a:r>
            <a:r>
              <a:rPr lang="fr-FR" sz="2000" spc="-10" dirty="0">
                <a:latin typeface="Calibri" panose="020F0502020204030204" pitchFamily="34" charset="0"/>
                <a:cs typeface="Calibri" panose="020F0502020204030204" pitchFamily="34" charset="0"/>
              </a:rPr>
              <a:t>son </a:t>
            </a:r>
            <a:r>
              <a:rPr lang="fr-FR" sz="2000" spc="-5" dirty="0">
                <a:latin typeface="Calibri" panose="020F0502020204030204" pitchFamily="34" charset="0"/>
                <a:cs typeface="Calibri" panose="020F0502020204030204" pitchFamily="34" charset="0"/>
              </a:rPr>
              <a:t>type de retour est</a:t>
            </a:r>
            <a:r>
              <a:rPr lang="fr-FR" sz="2000" spc="50"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void</a:t>
            </a:r>
            <a:endParaRPr lang="fr-FR" sz="2000" dirty="0">
              <a:latin typeface="Calibri" panose="020F0502020204030204" pitchFamily="34" charset="0"/>
              <a:cs typeface="Calibri" panose="020F0502020204030204" pitchFamily="34" charset="0"/>
            </a:endParaRPr>
          </a:p>
          <a:p>
            <a:pPr marL="187325" marR="5080" indent="-172720">
              <a:lnSpc>
                <a:spcPct val="100000"/>
              </a:lnSpc>
              <a:spcBef>
                <a:spcPts val="300"/>
              </a:spcBef>
              <a:buClr>
                <a:srgbClr val="3232CC"/>
              </a:buClr>
              <a:buSzPct val="58333"/>
              <a:buFont typeface="Wingdings"/>
              <a:buChar char=""/>
              <a:tabLst>
                <a:tab pos="187960" algn="l"/>
              </a:tabLst>
            </a:pPr>
            <a:r>
              <a:rPr lang="fr-FR" sz="2400" spc="-5" dirty="0">
                <a:latin typeface="Calibri" panose="020F0502020204030204" pitchFamily="34" charset="0"/>
                <a:cs typeface="Calibri" panose="020F0502020204030204" pitchFamily="34" charset="0"/>
              </a:rPr>
              <a:t>En option, </a:t>
            </a:r>
            <a:r>
              <a:rPr lang="fr-FR" sz="2400" dirty="0">
                <a:latin typeface="Calibri" panose="020F0502020204030204" pitchFamily="34" charset="0"/>
                <a:cs typeface="Calibri" panose="020F0502020204030204" pitchFamily="34" charset="0"/>
              </a:rPr>
              <a:t>un </a:t>
            </a:r>
            <a:r>
              <a:rPr lang="fr-FR" sz="2400" spc="-5" dirty="0">
                <a:latin typeface="Calibri" panose="020F0502020204030204" pitchFamily="34" charset="0"/>
                <a:cs typeface="Calibri" panose="020F0502020204030204" pitchFamily="34" charset="0"/>
              </a:rPr>
              <a:t>Java </a:t>
            </a:r>
            <a:r>
              <a:rPr lang="fr-FR" sz="2400" spc="-5" dirty="0" err="1">
                <a:latin typeface="Calibri" panose="020F0502020204030204" pitchFamily="34" charset="0"/>
                <a:cs typeface="Calibri" panose="020F0502020204030204" pitchFamily="34" charset="0"/>
              </a:rPr>
              <a:t>Beans</a:t>
            </a:r>
            <a:r>
              <a:rPr lang="fr-FR" sz="2400" spc="-5" dirty="0">
                <a:latin typeface="Calibri" panose="020F0502020204030204" pitchFamily="34" charset="0"/>
                <a:cs typeface="Calibri" panose="020F0502020204030204" pitchFamily="34" charset="0"/>
              </a:rPr>
              <a:t> implémente l'interface  </a:t>
            </a:r>
            <a:r>
              <a:rPr lang="fr-FR" sz="2400" i="1" spc="-25" dirty="0" err="1">
                <a:latin typeface="Calibri" panose="020F0502020204030204" pitchFamily="34" charset="0"/>
                <a:cs typeface="Calibri" panose="020F0502020204030204" pitchFamily="34" charset="0"/>
              </a:rPr>
              <a:t>java.io.Serializable</a:t>
            </a:r>
            <a:r>
              <a:rPr lang="fr-FR" sz="2400" i="1"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permettant </a:t>
            </a:r>
            <a:r>
              <a:rPr lang="fr-FR" sz="2400" dirty="0">
                <a:latin typeface="Calibri" panose="020F0502020204030204" pitchFamily="34" charset="0"/>
                <a:cs typeface="Calibri" panose="020F0502020204030204" pitchFamily="34" charset="0"/>
              </a:rPr>
              <a:t>la </a:t>
            </a:r>
            <a:r>
              <a:rPr lang="fr-FR" sz="2400" spc="-5" dirty="0">
                <a:latin typeface="Calibri" panose="020F0502020204030204" pitchFamily="34" charset="0"/>
                <a:cs typeface="Calibri" panose="020F0502020204030204" pitchFamily="34" charset="0"/>
              </a:rPr>
              <a:t>sauvegarde de l'état  du</a:t>
            </a:r>
            <a:r>
              <a:rPr lang="fr-FR" sz="2400" spc="-20"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Bean</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68768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Exemple </a:t>
            </a:r>
            <a:r>
              <a:rPr lang="fr-FR" sz="5400" dirty="0">
                <a:solidFill>
                  <a:srgbClr val="323299"/>
                </a:solidFill>
                <a:latin typeface="Tahoma"/>
                <a:cs typeface="Tahoma"/>
              </a:rPr>
              <a:t>: </a:t>
            </a:r>
            <a:r>
              <a:rPr lang="fr-FR" sz="5400" spc="-5" dirty="0">
                <a:solidFill>
                  <a:srgbClr val="323299"/>
                </a:solidFill>
                <a:latin typeface="Tahoma"/>
                <a:cs typeface="Tahoma"/>
              </a:rPr>
              <a:t>classe</a:t>
            </a:r>
            <a:r>
              <a:rPr lang="fr-FR" sz="5400" spc="-35" dirty="0">
                <a:solidFill>
                  <a:srgbClr val="323299"/>
                </a:solidFill>
                <a:latin typeface="Tahoma"/>
                <a:cs typeface="Tahoma"/>
              </a:rPr>
              <a:t> </a:t>
            </a:r>
            <a:r>
              <a:rPr lang="fr-FR" sz="5400" spc="-5" dirty="0" smtClean="0">
                <a:solidFill>
                  <a:srgbClr val="323299"/>
                </a:solidFill>
                <a:latin typeface="Tahoma"/>
                <a:cs typeface="Tahoma"/>
              </a:rPr>
              <a:t>Client</a:t>
            </a:r>
            <a:endParaRPr lang="fr-FR" dirty="0"/>
          </a:p>
        </p:txBody>
      </p:sp>
      <p:sp>
        <p:nvSpPr>
          <p:cNvPr id="4" name="object 14"/>
          <p:cNvSpPr txBox="1"/>
          <p:nvPr/>
        </p:nvSpPr>
        <p:spPr>
          <a:xfrm>
            <a:off x="1024128" y="2309756"/>
            <a:ext cx="8119872" cy="3808735"/>
          </a:xfrm>
          <a:prstGeom prst="rect">
            <a:avLst/>
          </a:prstGeom>
        </p:spPr>
        <p:txBody>
          <a:bodyPr vert="horz" wrap="square" lIns="0" tIns="12700" rIns="0" bIns="0" rtlCol="0">
            <a:spAutoFit/>
          </a:bodyPr>
          <a:lstStyle/>
          <a:p>
            <a:pPr marL="243840" marR="811530" indent="-228600">
              <a:lnSpc>
                <a:spcPct val="120000"/>
              </a:lnSpc>
              <a:spcBef>
                <a:spcPts val="800"/>
              </a:spcBef>
            </a:pPr>
            <a:r>
              <a:rPr sz="2400" spc="-5" dirty="0" smtClean="0">
                <a:solidFill>
                  <a:srgbClr val="3232CC"/>
                </a:solidFill>
                <a:latin typeface="Calibri" panose="020F0502020204030204" pitchFamily="34" charset="0"/>
                <a:cs typeface="Calibri" panose="020F0502020204030204" pitchFamily="34" charset="0"/>
              </a:rPr>
              <a:t>public </a:t>
            </a:r>
            <a:r>
              <a:rPr sz="2400" spc="-5" dirty="0">
                <a:latin typeface="Calibri" panose="020F0502020204030204" pitchFamily="34" charset="0"/>
                <a:cs typeface="Calibri" panose="020F0502020204030204" pitchFamily="34" charset="0"/>
              </a:rPr>
              <a:t>class Client {  </a:t>
            </a:r>
            <a:r>
              <a:rPr sz="2400" spc="-5" dirty="0">
                <a:solidFill>
                  <a:srgbClr val="3232CC"/>
                </a:solidFill>
                <a:latin typeface="Calibri" panose="020F0502020204030204" pitchFamily="34" charset="0"/>
                <a:cs typeface="Calibri" panose="020F0502020204030204" pitchFamily="34" charset="0"/>
              </a:rPr>
              <a:t>private </a:t>
            </a:r>
            <a:r>
              <a:rPr sz="2400" spc="-5" dirty="0">
                <a:latin typeface="Calibri" panose="020F0502020204030204" pitchFamily="34" charset="0"/>
                <a:cs typeface="Calibri" panose="020F0502020204030204" pitchFamily="34" charset="0"/>
              </a:rPr>
              <a:t>String nom;  </a:t>
            </a:r>
            <a:r>
              <a:rPr sz="2400" spc="-5" dirty="0">
                <a:solidFill>
                  <a:srgbClr val="3232CC"/>
                </a:solidFill>
                <a:latin typeface="Calibri" panose="020F0502020204030204" pitchFamily="34" charset="0"/>
                <a:cs typeface="Calibri" panose="020F0502020204030204" pitchFamily="34" charset="0"/>
              </a:rPr>
              <a:t>private </a:t>
            </a:r>
            <a:r>
              <a:rPr sz="2400" spc="-5" dirty="0">
                <a:latin typeface="Calibri" panose="020F0502020204030204" pitchFamily="34" charset="0"/>
                <a:cs typeface="Calibri" panose="020F0502020204030204" pitchFamily="34" charset="0"/>
              </a:rPr>
              <a:t>String</a:t>
            </a:r>
            <a:r>
              <a:rPr sz="2400" spc="-30" dirty="0">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adresse;</a:t>
            </a:r>
            <a:endParaRPr sz="2400" dirty="0">
              <a:latin typeface="Calibri" panose="020F0502020204030204" pitchFamily="34" charset="0"/>
              <a:cs typeface="Calibri" panose="020F0502020204030204" pitchFamily="34" charset="0"/>
            </a:endParaRPr>
          </a:p>
          <a:p>
            <a:pPr marL="386715" marR="680720" indent="-143510">
              <a:lnSpc>
                <a:spcPct val="120000"/>
              </a:lnSpc>
            </a:pPr>
            <a:r>
              <a:rPr sz="2400" spc="-5" dirty="0">
                <a:solidFill>
                  <a:srgbClr val="3232CC"/>
                </a:solidFill>
                <a:latin typeface="Calibri" panose="020F0502020204030204" pitchFamily="34" charset="0"/>
                <a:cs typeface="Calibri" panose="020F0502020204030204" pitchFamily="34" charset="0"/>
              </a:rPr>
              <a:t>public </a:t>
            </a:r>
            <a:r>
              <a:rPr sz="2400" spc="-5" dirty="0">
                <a:latin typeface="Calibri" panose="020F0502020204030204" pitchFamily="34" charset="0"/>
                <a:cs typeface="Calibri" panose="020F0502020204030204" pitchFamily="34" charset="0"/>
              </a:rPr>
              <a:t>String getnom () {  </a:t>
            </a:r>
            <a:r>
              <a:rPr sz="2400" spc="-5" dirty="0">
                <a:solidFill>
                  <a:srgbClr val="3232CC"/>
                </a:solidFill>
                <a:latin typeface="Calibri" panose="020F0502020204030204" pitchFamily="34" charset="0"/>
                <a:cs typeface="Calibri" panose="020F0502020204030204" pitchFamily="34" charset="0"/>
              </a:rPr>
              <a:t>return</a:t>
            </a:r>
            <a:r>
              <a:rPr sz="2400" spc="-15" dirty="0">
                <a:solidFill>
                  <a:srgbClr val="3232CC"/>
                </a:solidFill>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nom;</a:t>
            </a:r>
            <a:endParaRPr sz="2400" dirty="0">
              <a:latin typeface="Calibri" panose="020F0502020204030204" pitchFamily="34" charset="0"/>
              <a:cs typeface="Calibri" panose="020F0502020204030204" pitchFamily="34" charset="0"/>
            </a:endParaRPr>
          </a:p>
          <a:p>
            <a:pPr marL="243840">
              <a:lnSpc>
                <a:spcPct val="100000"/>
              </a:lnSpc>
              <a:spcBef>
                <a:spcPts val="240"/>
              </a:spcBef>
            </a:pP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a:p>
            <a:pPr marL="386715" marR="488950" indent="-143510">
              <a:lnSpc>
                <a:spcPct val="120000"/>
              </a:lnSpc>
            </a:pPr>
            <a:r>
              <a:rPr sz="2400" spc="-5" dirty="0">
                <a:solidFill>
                  <a:srgbClr val="3232CC"/>
                </a:solidFill>
                <a:latin typeface="Calibri" panose="020F0502020204030204" pitchFamily="34" charset="0"/>
                <a:cs typeface="Calibri" panose="020F0502020204030204" pitchFamily="34" charset="0"/>
              </a:rPr>
              <a:t>public </a:t>
            </a:r>
            <a:r>
              <a:rPr sz="2400" spc="-5" dirty="0">
                <a:latin typeface="Calibri" panose="020F0502020204030204" pitchFamily="34" charset="0"/>
                <a:cs typeface="Calibri" panose="020F0502020204030204" pitchFamily="34" charset="0"/>
              </a:rPr>
              <a:t>String getAdresse () {  </a:t>
            </a:r>
            <a:r>
              <a:rPr sz="2400" spc="-5" dirty="0">
                <a:solidFill>
                  <a:srgbClr val="3232CC"/>
                </a:solidFill>
                <a:latin typeface="Calibri" panose="020F0502020204030204" pitchFamily="34" charset="0"/>
                <a:cs typeface="Calibri" panose="020F0502020204030204" pitchFamily="34" charset="0"/>
              </a:rPr>
              <a:t>return</a:t>
            </a:r>
            <a:r>
              <a:rPr sz="2400" spc="-10" dirty="0">
                <a:solidFill>
                  <a:srgbClr val="3232CC"/>
                </a:solidFill>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adresse;</a:t>
            </a:r>
            <a:endParaRPr sz="2400" dirty="0">
              <a:latin typeface="Calibri" panose="020F0502020204030204" pitchFamily="34" charset="0"/>
              <a:cs typeface="Calibri" panose="020F0502020204030204" pitchFamily="34" charset="0"/>
            </a:endParaRPr>
          </a:p>
          <a:p>
            <a:pPr marL="243840">
              <a:lnSpc>
                <a:spcPct val="100000"/>
              </a:lnSpc>
              <a:spcBef>
                <a:spcPts val="240"/>
              </a:spcBef>
            </a:pP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a:p>
            <a:pPr marL="386715" marR="48260" indent="-143510">
              <a:lnSpc>
                <a:spcPct val="120000"/>
              </a:lnSpc>
            </a:pPr>
            <a:r>
              <a:rPr sz="2400" spc="-5" dirty="0">
                <a:solidFill>
                  <a:srgbClr val="3232CC"/>
                </a:solidFill>
                <a:latin typeface="Calibri" panose="020F0502020204030204" pitchFamily="34" charset="0"/>
                <a:cs typeface="Calibri" panose="020F0502020204030204" pitchFamily="34" charset="0"/>
              </a:rPr>
              <a:t>public void </a:t>
            </a:r>
            <a:r>
              <a:rPr sz="2400" spc="-5" dirty="0">
                <a:latin typeface="Calibri" panose="020F0502020204030204" pitchFamily="34" charset="0"/>
                <a:cs typeface="Calibri" panose="020F0502020204030204" pitchFamily="34" charset="0"/>
              </a:rPr>
              <a:t>setAdresse (String adr) {  adresse=adr;</a:t>
            </a:r>
            <a:endParaRPr sz="2400" dirty="0">
              <a:latin typeface="Calibri" panose="020F0502020204030204" pitchFamily="34" charset="0"/>
              <a:cs typeface="Calibri" panose="020F0502020204030204" pitchFamily="34" charset="0"/>
            </a:endParaRPr>
          </a:p>
          <a:p>
            <a:pPr marL="243840">
              <a:lnSpc>
                <a:spcPct val="100000"/>
              </a:lnSpc>
              <a:spcBef>
                <a:spcPts val="240"/>
              </a:spcBef>
            </a:pP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a:p>
            <a:pPr marL="15240">
              <a:lnSpc>
                <a:spcPct val="100000"/>
              </a:lnSpc>
              <a:spcBef>
                <a:spcPts val="240"/>
              </a:spcBef>
            </a:pP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6700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 </a:t>
            </a:r>
            <a:r>
              <a:rPr lang="fr-FR" sz="5400" spc="-5" dirty="0" err="1">
                <a:solidFill>
                  <a:srgbClr val="323299"/>
                </a:solidFill>
                <a:latin typeface="Tahoma"/>
                <a:cs typeface="Tahoma"/>
              </a:rPr>
              <a:t>Beans</a:t>
            </a:r>
            <a:r>
              <a:rPr lang="fr-FR" sz="5400" spc="-5" dirty="0">
                <a:solidFill>
                  <a:srgbClr val="323299"/>
                </a:solidFill>
                <a:latin typeface="Tahoma"/>
                <a:cs typeface="Tahoma"/>
              </a:rPr>
              <a:t> et</a:t>
            </a:r>
            <a:r>
              <a:rPr lang="fr-FR" sz="5400" spc="-25"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a:xfrm>
            <a:off x="1024127" y="1767385"/>
            <a:ext cx="9720073" cy="4023360"/>
          </a:xfrm>
        </p:spPr>
        <p:txBody>
          <a:bodyPr>
            <a:noAutofit/>
          </a:bodyPr>
          <a:lstStyle/>
          <a:p>
            <a:pPr marL="187325" marR="122555" indent="-172720">
              <a:lnSpc>
                <a:spcPct val="100000"/>
              </a:lnSpc>
              <a:spcBef>
                <a:spcPts val="1030"/>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Pour déclarer </a:t>
            </a:r>
            <a:r>
              <a:rPr lang="fr-FR" sz="3200" dirty="0">
                <a:latin typeface="Calibri" panose="020F0502020204030204" pitchFamily="34" charset="0"/>
                <a:cs typeface="Calibri" panose="020F0502020204030204" pitchFamily="34" charset="0"/>
              </a:rPr>
              <a:t>et </a:t>
            </a:r>
            <a:r>
              <a:rPr lang="fr-FR" sz="3200" spc="-5" dirty="0">
                <a:latin typeface="Calibri" panose="020F0502020204030204" pitchFamily="34" charset="0"/>
                <a:cs typeface="Calibri" panose="020F0502020204030204" pitchFamily="34" charset="0"/>
              </a:rPr>
              <a:t>allouer </a:t>
            </a:r>
            <a:r>
              <a:rPr lang="fr-FR" sz="3200" dirty="0">
                <a:latin typeface="Calibri" panose="020F0502020204030204" pitchFamily="34" charset="0"/>
                <a:cs typeface="Calibri" panose="020F0502020204030204" pitchFamily="34" charset="0"/>
              </a:rPr>
              <a:t>un </a:t>
            </a:r>
            <a:r>
              <a:rPr lang="fr-FR" sz="3200" spc="-5" dirty="0">
                <a:latin typeface="Calibri" panose="020F0502020204030204" pitchFamily="34" charset="0"/>
                <a:cs typeface="Calibri" panose="020F0502020204030204" pitchFamily="34" charset="0"/>
              </a:rPr>
              <a:t>Java </a:t>
            </a:r>
            <a:r>
              <a:rPr lang="fr-FR" sz="3200" spc="-5" dirty="0" err="1">
                <a:latin typeface="Calibri" panose="020F0502020204030204" pitchFamily="34" charset="0"/>
                <a:cs typeface="Calibri" panose="020F0502020204030204" pitchFamily="34" charset="0"/>
              </a:rPr>
              <a:t>Beans</a:t>
            </a:r>
            <a:r>
              <a:rPr lang="fr-FR" sz="3200" spc="-5" dirty="0">
                <a:latin typeface="Calibri" panose="020F0502020204030204" pitchFamily="34" charset="0"/>
                <a:cs typeface="Calibri" panose="020F0502020204030204" pitchFamily="34" charset="0"/>
              </a:rPr>
              <a:t> dans </a:t>
            </a:r>
            <a:r>
              <a:rPr lang="fr-FR" sz="3200" dirty="0">
                <a:latin typeface="Calibri" panose="020F0502020204030204" pitchFamily="34" charset="0"/>
                <a:cs typeface="Calibri" panose="020F0502020204030204" pitchFamily="34" charset="0"/>
              </a:rPr>
              <a:t>une  </a:t>
            </a:r>
            <a:r>
              <a:rPr lang="fr-FR" sz="3200" spc="-5" dirty="0">
                <a:latin typeface="Calibri" panose="020F0502020204030204" pitchFamily="34" charset="0"/>
                <a:cs typeface="Calibri" panose="020F0502020204030204" pitchFamily="34" charset="0"/>
              </a:rPr>
              <a:t>page </a:t>
            </a:r>
            <a:r>
              <a:rPr lang="fr-FR" sz="3200" dirty="0">
                <a:latin typeface="Calibri" panose="020F0502020204030204" pitchFamily="34" charset="0"/>
                <a:cs typeface="Calibri" panose="020F0502020204030204" pitchFamily="34" charset="0"/>
              </a:rPr>
              <a:t>JSP il </a:t>
            </a:r>
            <a:r>
              <a:rPr lang="fr-FR" sz="3200" spc="-5" dirty="0">
                <a:latin typeface="Calibri" panose="020F0502020204030204" pitchFamily="34" charset="0"/>
                <a:cs typeface="Calibri" panose="020F0502020204030204" pitchFamily="34" charset="0"/>
              </a:rPr>
              <a:t>faut employer l'action &lt;</a:t>
            </a:r>
            <a:r>
              <a:rPr lang="fr-FR" sz="3200" spc="-5" dirty="0" err="1">
                <a:latin typeface="Calibri" panose="020F0502020204030204" pitchFamily="34" charset="0"/>
                <a:cs typeface="Calibri" panose="020F0502020204030204" pitchFamily="34" charset="0"/>
              </a:rPr>
              <a:t>jsp:useBean</a:t>
            </a:r>
            <a:r>
              <a:rPr lang="fr-FR" sz="3200" spc="-5" dirty="0">
                <a:latin typeface="Calibri" panose="020F0502020204030204" pitchFamily="34" charset="0"/>
                <a:cs typeface="Calibri" panose="020F0502020204030204" pitchFamily="34" charset="0"/>
              </a:rPr>
              <a:t>&gt;</a:t>
            </a:r>
            <a:endParaRPr lang="fr-FR" sz="3200" dirty="0">
              <a:latin typeface="Calibri" panose="020F0502020204030204" pitchFamily="34" charset="0"/>
              <a:cs typeface="Calibri" panose="020F0502020204030204" pitchFamily="34" charset="0"/>
            </a:endParaRPr>
          </a:p>
          <a:p>
            <a:pPr marL="187325" indent="-172720">
              <a:lnSpc>
                <a:spcPct val="100000"/>
              </a:lnSpc>
              <a:spcBef>
                <a:spcPts val="290"/>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Exemple</a:t>
            </a:r>
            <a:r>
              <a:rPr lang="fr-FR" sz="3200" spc="-3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243840">
              <a:lnSpc>
                <a:spcPct val="100000"/>
              </a:lnSpc>
              <a:spcBef>
                <a:spcPts val="254"/>
              </a:spcBef>
            </a:pPr>
            <a:r>
              <a:rPr lang="fr-FR" sz="2800" spc="-100" dirty="0">
                <a:latin typeface="Calibri" panose="020F0502020204030204" pitchFamily="34" charset="0"/>
                <a:cs typeface="Calibri" panose="020F0502020204030204" pitchFamily="34" charset="0"/>
              </a:rPr>
              <a:t>&lt;</a:t>
            </a:r>
            <a:r>
              <a:rPr lang="fr-FR" sz="2800" spc="-100" dirty="0" err="1">
                <a:latin typeface="Calibri" panose="020F0502020204030204" pitchFamily="34" charset="0"/>
                <a:cs typeface="Calibri" panose="020F0502020204030204" pitchFamily="34" charset="0"/>
              </a:rPr>
              <a:t>jsp:useBean</a:t>
            </a:r>
            <a:r>
              <a:rPr lang="fr-FR" sz="2800" spc="-100" dirty="0">
                <a:latin typeface="Calibri" panose="020F0502020204030204" pitchFamily="34" charset="0"/>
                <a:cs typeface="Calibri" panose="020F0502020204030204" pitchFamily="34" charset="0"/>
              </a:rPr>
              <a:t> </a:t>
            </a:r>
            <a:r>
              <a:rPr lang="fr-FR" sz="2800" spc="-105" dirty="0">
                <a:latin typeface="Calibri" panose="020F0502020204030204" pitchFamily="34" charset="0"/>
                <a:cs typeface="Calibri" panose="020F0502020204030204" pitchFamily="34" charset="0"/>
              </a:rPr>
              <a:t>id="Nom" </a:t>
            </a:r>
            <a:r>
              <a:rPr lang="fr-FR" sz="2800" spc="-100" dirty="0">
                <a:latin typeface="Calibri" panose="020F0502020204030204" pitchFamily="34" charset="0"/>
                <a:cs typeface="Calibri" panose="020F0502020204030204" pitchFamily="34" charset="0"/>
              </a:rPr>
              <a:t>class="</a:t>
            </a:r>
            <a:r>
              <a:rPr lang="fr-FR" sz="2800" spc="-100" dirty="0" err="1">
                <a:latin typeface="Calibri" panose="020F0502020204030204" pitchFamily="34" charset="0"/>
                <a:cs typeface="Calibri" panose="020F0502020204030204" pitchFamily="34" charset="0"/>
              </a:rPr>
              <a:t>Package.class</a:t>
            </a:r>
            <a:r>
              <a:rPr lang="fr-FR" sz="2800" spc="-100" dirty="0">
                <a:latin typeface="Calibri" panose="020F0502020204030204" pitchFamily="34" charset="0"/>
                <a:cs typeface="Calibri" panose="020F0502020204030204" pitchFamily="34" charset="0"/>
              </a:rPr>
              <a:t>" </a:t>
            </a:r>
            <a:r>
              <a:rPr lang="fr-FR" sz="2800" spc="-95" dirty="0">
                <a:latin typeface="Calibri" panose="020F0502020204030204" pitchFamily="34" charset="0"/>
                <a:cs typeface="Calibri" panose="020F0502020204030204" pitchFamily="34" charset="0"/>
              </a:rPr>
              <a:t>scope="valeur"</a:t>
            </a:r>
            <a:r>
              <a:rPr lang="fr-FR" sz="2800" spc="-114" dirty="0">
                <a:latin typeface="Calibri" panose="020F0502020204030204" pitchFamily="34" charset="0"/>
                <a:cs typeface="Calibri" panose="020F0502020204030204" pitchFamily="34" charset="0"/>
              </a:rPr>
              <a:t> </a:t>
            </a:r>
            <a:r>
              <a:rPr lang="fr-FR" sz="2800" spc="-85" dirty="0">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386715" lvl="1" indent="-143510">
              <a:lnSpc>
                <a:spcPct val="100000"/>
              </a:lnSpc>
              <a:spcBef>
                <a:spcPts val="254"/>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id : </a:t>
            </a:r>
            <a:r>
              <a:rPr lang="fr-FR" sz="2000" spc="-10" dirty="0">
                <a:latin typeface="Calibri" panose="020F0502020204030204" pitchFamily="34" charset="0"/>
                <a:cs typeface="Calibri" panose="020F0502020204030204" pitchFamily="34" charset="0"/>
              </a:rPr>
              <a:t>nom </a:t>
            </a:r>
            <a:r>
              <a:rPr lang="fr-FR" sz="2000" spc="-5" dirty="0">
                <a:latin typeface="Calibri" panose="020F0502020204030204" pitchFamily="34" charset="0"/>
                <a:cs typeface="Calibri" panose="020F0502020204030204" pitchFamily="34" charset="0"/>
              </a:rPr>
              <a:t>de l'instance pour</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identification</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class : </a:t>
            </a:r>
            <a:r>
              <a:rPr lang="fr-FR" sz="2000" spc="-10" dirty="0">
                <a:latin typeface="Calibri" panose="020F0502020204030204" pitchFamily="34" charset="0"/>
                <a:cs typeface="Calibri" panose="020F0502020204030204" pitchFamily="34" charset="0"/>
              </a:rPr>
              <a:t>Nom </a:t>
            </a:r>
            <a:r>
              <a:rPr lang="fr-FR" sz="2000" spc="-5" dirty="0">
                <a:latin typeface="Calibri" panose="020F0502020204030204" pitchFamily="34" charset="0"/>
                <a:cs typeface="Calibri" panose="020F0502020204030204" pitchFamily="34" charset="0"/>
              </a:rPr>
              <a:t>de la classe du</a:t>
            </a:r>
            <a:r>
              <a:rPr lang="fr-FR" sz="2000" spc="3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bean</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scope : champ d'existence de l'objet Bean qui peut être</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86740" marR="5080" lvl="2" indent="-114300">
              <a:lnSpc>
                <a:spcPct val="100000"/>
              </a:lnSpc>
              <a:spcBef>
                <a:spcPts val="220"/>
              </a:spcBef>
              <a:buClr>
                <a:srgbClr val="3232CC"/>
              </a:buClr>
              <a:buSzPct val="50000"/>
              <a:buFont typeface="Wingdings"/>
              <a:buChar char=""/>
              <a:tabLst>
                <a:tab pos="586740" algn="l"/>
              </a:tabLst>
            </a:pPr>
            <a:r>
              <a:rPr lang="fr-FR" sz="1800" spc="-10" dirty="0" err="1">
                <a:latin typeface="Calibri" panose="020F0502020204030204" pitchFamily="34" charset="0"/>
                <a:cs typeface="Calibri" panose="020F0502020204030204" pitchFamily="34" charset="0"/>
              </a:rPr>
              <a:t>request</a:t>
            </a:r>
            <a:r>
              <a:rPr lang="fr-FR" sz="1800" spc="-10"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Bean valide pour la </a:t>
            </a:r>
            <a:r>
              <a:rPr lang="fr-FR" sz="1800" spc="-10" dirty="0">
                <a:latin typeface="Calibri" panose="020F0502020204030204" pitchFamily="34" charset="0"/>
                <a:cs typeface="Calibri" panose="020F0502020204030204" pitchFamily="34" charset="0"/>
              </a:rPr>
              <a:t>requête </a:t>
            </a:r>
            <a:r>
              <a:rPr lang="fr-FR" sz="1800" spc="-5" dirty="0">
                <a:latin typeface="Calibri" panose="020F0502020204030204" pitchFamily="34" charset="0"/>
                <a:cs typeface="Calibri" panose="020F0502020204030204" pitchFamily="34" charset="0"/>
              </a:rPr>
              <a:t>et peut être transmise  (</a:t>
            </a:r>
            <a:r>
              <a:rPr lang="fr-FR" sz="1800" spc="-5" dirty="0" err="1">
                <a:latin typeface="Calibri" panose="020F0502020204030204" pitchFamily="34" charset="0"/>
                <a:cs typeface="Calibri" panose="020F0502020204030204" pitchFamily="34" charset="0"/>
              </a:rPr>
              <a:t>forward</a:t>
            </a:r>
            <a:r>
              <a:rPr lang="fr-FR" sz="1800" spc="-5" dirty="0">
                <a:latin typeface="Calibri" panose="020F0502020204030204" pitchFamily="34" charset="0"/>
                <a:cs typeface="Calibri" panose="020F0502020204030204" pitchFamily="34" charset="0"/>
              </a:rPr>
              <a:t>)</a:t>
            </a:r>
            <a:endParaRPr lang="fr-FR" sz="1800" dirty="0">
              <a:latin typeface="Calibri" panose="020F0502020204030204" pitchFamily="34" charset="0"/>
              <a:cs typeface="Calibri" panose="020F0502020204030204" pitchFamily="34" charset="0"/>
            </a:endParaRPr>
          </a:p>
          <a:p>
            <a:pPr marL="586740" lvl="2" indent="-114300">
              <a:lnSpc>
                <a:spcPct val="100000"/>
              </a:lnSpc>
              <a:spcBef>
                <a:spcPts val="215"/>
              </a:spcBef>
              <a:buClr>
                <a:srgbClr val="3232CC"/>
              </a:buClr>
              <a:buSzPct val="50000"/>
              <a:buFont typeface="Wingdings"/>
              <a:buChar char=""/>
              <a:tabLst>
                <a:tab pos="586740" algn="l"/>
              </a:tabLst>
            </a:pPr>
            <a:r>
              <a:rPr lang="fr-FR" sz="1800" spc="-10" dirty="0">
                <a:latin typeface="Calibri" panose="020F0502020204030204" pitchFamily="34" charset="0"/>
                <a:cs typeface="Calibri" panose="020F0502020204030204" pitchFamily="34" charset="0"/>
              </a:rPr>
              <a:t>page </a:t>
            </a:r>
            <a:r>
              <a:rPr lang="fr-FR" sz="1800"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Bean valide pour la </a:t>
            </a:r>
            <a:r>
              <a:rPr lang="fr-FR" sz="1800" spc="-10" dirty="0">
                <a:latin typeface="Calibri" panose="020F0502020204030204" pitchFamily="34" charset="0"/>
                <a:cs typeface="Calibri" panose="020F0502020204030204" pitchFamily="34" charset="0"/>
              </a:rPr>
              <a:t>requête </a:t>
            </a:r>
            <a:r>
              <a:rPr lang="fr-FR" sz="1800" spc="-5" dirty="0">
                <a:latin typeface="Calibri" panose="020F0502020204030204" pitchFamily="34" charset="0"/>
                <a:cs typeface="Calibri" panose="020F0502020204030204" pitchFamily="34" charset="0"/>
              </a:rPr>
              <a:t>sans</a:t>
            </a:r>
            <a:r>
              <a:rPr lang="fr-FR" sz="1800" spc="85"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transmission</a:t>
            </a:r>
            <a:endParaRPr lang="fr-FR" sz="1800" dirty="0">
              <a:latin typeface="Calibri" panose="020F0502020204030204" pitchFamily="34" charset="0"/>
              <a:cs typeface="Calibri" panose="020F0502020204030204" pitchFamily="34" charset="0"/>
            </a:endParaRPr>
          </a:p>
          <a:p>
            <a:pPr marL="586740" lvl="2" indent="-114300">
              <a:lnSpc>
                <a:spcPct val="100000"/>
              </a:lnSpc>
              <a:spcBef>
                <a:spcPts val="219"/>
              </a:spcBef>
              <a:buClr>
                <a:srgbClr val="3232CC"/>
              </a:buClr>
              <a:buSzPct val="50000"/>
              <a:buFont typeface="Wingdings"/>
              <a:buChar char=""/>
              <a:tabLst>
                <a:tab pos="586740" algn="l"/>
              </a:tabLst>
            </a:pPr>
            <a:r>
              <a:rPr lang="fr-FR" sz="1800" spc="-10" dirty="0">
                <a:latin typeface="Calibri" panose="020F0502020204030204" pitchFamily="34" charset="0"/>
                <a:cs typeface="Calibri" panose="020F0502020204030204" pitchFamily="34" charset="0"/>
              </a:rPr>
              <a:t>session </a:t>
            </a:r>
            <a:r>
              <a:rPr lang="fr-FR" sz="1800"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Bean ayant la durée de vie de la</a:t>
            </a:r>
            <a:r>
              <a:rPr lang="fr-FR" sz="1800" spc="90" dirty="0">
                <a:latin typeface="Calibri" panose="020F0502020204030204" pitchFamily="34" charset="0"/>
                <a:cs typeface="Calibri" panose="020F0502020204030204" pitchFamily="34" charset="0"/>
              </a:rPr>
              <a:t> </a:t>
            </a:r>
            <a:r>
              <a:rPr lang="fr-FR" sz="1800" spc="-10" dirty="0">
                <a:latin typeface="Calibri" panose="020F0502020204030204" pitchFamily="34" charset="0"/>
                <a:cs typeface="Calibri" panose="020F0502020204030204" pitchFamily="34" charset="0"/>
              </a:rPr>
              <a:t>session</a:t>
            </a:r>
            <a:endParaRPr lang="fr-FR" sz="1800" dirty="0">
              <a:latin typeface="Calibri" panose="020F0502020204030204" pitchFamily="34" charset="0"/>
              <a:cs typeface="Calibri" panose="020F0502020204030204" pitchFamily="34" charset="0"/>
            </a:endParaRPr>
          </a:p>
          <a:p>
            <a:pPr marL="586740" lvl="2" indent="-114300">
              <a:lnSpc>
                <a:spcPct val="100000"/>
              </a:lnSpc>
              <a:spcBef>
                <a:spcPts val="215"/>
              </a:spcBef>
              <a:buClr>
                <a:srgbClr val="3232CC"/>
              </a:buClr>
              <a:buSzPct val="50000"/>
              <a:buFont typeface="Wingdings"/>
              <a:buChar char=""/>
              <a:tabLst>
                <a:tab pos="586740" algn="l"/>
              </a:tabLst>
            </a:pPr>
            <a:r>
              <a:rPr lang="fr-FR" sz="1800" spc="-5" dirty="0">
                <a:latin typeface="Calibri" panose="020F0502020204030204" pitchFamily="34" charset="0"/>
                <a:cs typeface="Calibri" panose="020F0502020204030204" pitchFamily="34" charset="0"/>
              </a:rPr>
              <a:t>application </a:t>
            </a:r>
            <a:r>
              <a:rPr lang="fr-FR" sz="1800"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Bean créée pour l'application WEB</a:t>
            </a:r>
            <a:r>
              <a:rPr lang="fr-FR" sz="1800" spc="40" dirty="0">
                <a:latin typeface="Calibri" panose="020F0502020204030204" pitchFamily="34" charset="0"/>
                <a:cs typeface="Calibri" panose="020F0502020204030204" pitchFamily="34" charset="0"/>
              </a:rPr>
              <a:t> </a:t>
            </a:r>
            <a:r>
              <a:rPr lang="fr-FR" sz="1800" spc="-5" dirty="0" smtClean="0">
                <a:latin typeface="Calibri" panose="020F0502020204030204" pitchFamily="34" charset="0"/>
                <a:cs typeface="Calibri" panose="020F0502020204030204" pitchFamily="34" charset="0"/>
              </a:rPr>
              <a:t>courante</a:t>
            </a:r>
            <a:endParaRPr lang="fr-F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60516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Java </a:t>
            </a:r>
            <a:r>
              <a:rPr lang="fr-FR" sz="5400" spc="-10" dirty="0" err="1">
                <a:solidFill>
                  <a:srgbClr val="323299"/>
                </a:solidFill>
                <a:latin typeface="Tahoma"/>
                <a:cs typeface="Tahoma"/>
              </a:rPr>
              <a:t>Beans</a:t>
            </a:r>
            <a:r>
              <a:rPr lang="fr-FR" sz="5400" spc="-10" dirty="0">
                <a:solidFill>
                  <a:srgbClr val="323299"/>
                </a:solidFill>
                <a:latin typeface="Tahoma"/>
                <a:cs typeface="Tahoma"/>
              </a:rPr>
              <a:t> </a:t>
            </a:r>
            <a:r>
              <a:rPr lang="fr-FR" sz="5400" spc="-5" dirty="0">
                <a:solidFill>
                  <a:srgbClr val="323299"/>
                </a:solidFill>
                <a:latin typeface="Tahoma"/>
                <a:cs typeface="Tahoma"/>
              </a:rPr>
              <a:t>et </a:t>
            </a:r>
            <a:r>
              <a:rPr lang="fr-FR" sz="5400" spc="-10" dirty="0">
                <a:solidFill>
                  <a:srgbClr val="323299"/>
                </a:solidFill>
                <a:latin typeface="Tahoma"/>
                <a:cs typeface="Tahoma"/>
              </a:rPr>
              <a:t>JSP </a:t>
            </a:r>
            <a:r>
              <a:rPr lang="fr-FR" sz="5400" spc="-5" dirty="0">
                <a:solidFill>
                  <a:srgbClr val="323299"/>
                </a:solidFill>
                <a:latin typeface="Tahoma"/>
                <a:cs typeface="Tahoma"/>
              </a:rPr>
              <a:t>: </a:t>
            </a:r>
            <a:r>
              <a:rPr lang="fr-FR" sz="5400" spc="-10" dirty="0">
                <a:solidFill>
                  <a:srgbClr val="323299"/>
                </a:solidFill>
                <a:latin typeface="Tahoma"/>
                <a:cs typeface="Tahoma"/>
              </a:rPr>
              <a:t>lecture</a:t>
            </a:r>
            <a:r>
              <a:rPr lang="fr-FR" sz="5400" dirty="0">
                <a:solidFill>
                  <a:srgbClr val="323299"/>
                </a:solidFill>
                <a:latin typeface="Tahoma"/>
                <a:cs typeface="Tahoma"/>
              </a:rPr>
              <a:t> </a:t>
            </a:r>
            <a:r>
              <a:rPr lang="fr-FR" sz="5400" spc="-5" dirty="0" smtClean="0">
                <a:solidFill>
                  <a:srgbClr val="323299"/>
                </a:solidFill>
                <a:latin typeface="Tahoma"/>
                <a:cs typeface="Tahoma"/>
              </a:rPr>
              <a:t>propriétés</a:t>
            </a:r>
            <a:endParaRPr lang="fr-FR" dirty="0"/>
          </a:p>
        </p:txBody>
      </p:sp>
      <p:sp>
        <p:nvSpPr>
          <p:cNvPr id="3" name="Espace réservé du contenu 2"/>
          <p:cNvSpPr>
            <a:spLocks noGrp="1"/>
          </p:cNvSpPr>
          <p:nvPr>
            <p:ph idx="1"/>
          </p:nvPr>
        </p:nvSpPr>
        <p:spPr>
          <a:xfrm>
            <a:off x="1024127" y="1972103"/>
            <a:ext cx="9720073" cy="4023360"/>
          </a:xfrm>
        </p:spPr>
        <p:txBody>
          <a:bodyPr>
            <a:noAutofit/>
          </a:bodyPr>
          <a:lstStyle/>
          <a:p>
            <a:pPr marL="187325" marR="5080" indent="-172720">
              <a:lnSpc>
                <a:spcPct val="100000"/>
              </a:lnSpc>
              <a:spcBef>
                <a:spcPts val="1025"/>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Pour lire </a:t>
            </a:r>
            <a:r>
              <a:rPr lang="fr-FR" sz="3200" dirty="0">
                <a:latin typeface="Calibri" panose="020F0502020204030204" pitchFamily="34" charset="0"/>
                <a:cs typeface="Calibri" panose="020F0502020204030204" pitchFamily="34" charset="0"/>
              </a:rPr>
              <a:t>une </a:t>
            </a:r>
            <a:r>
              <a:rPr lang="fr-FR" sz="3200" spc="-5" dirty="0">
                <a:latin typeface="Calibri" panose="020F0502020204030204" pitchFamily="34" charset="0"/>
                <a:cs typeface="Calibri" panose="020F0502020204030204" pitchFamily="34" charset="0"/>
              </a:rPr>
              <a:t>propriété du Bean deux éléments sont  utilisés</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24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La référence du Bean définie par l'attribut</a:t>
            </a:r>
            <a:r>
              <a:rPr lang="fr-FR" sz="2400" spc="5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id</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Le </a:t>
            </a:r>
            <a:r>
              <a:rPr lang="fr-FR" sz="2400" spc="-10" dirty="0">
                <a:latin typeface="Calibri" panose="020F0502020204030204" pitchFamily="34" charset="0"/>
                <a:cs typeface="Calibri" panose="020F0502020204030204" pitchFamily="34" charset="0"/>
              </a:rPr>
              <a:t>nom </a:t>
            </a:r>
            <a:r>
              <a:rPr lang="fr-FR" sz="2400" spc="-5" dirty="0">
                <a:latin typeface="Calibri" panose="020F0502020204030204" pitchFamily="34" charset="0"/>
                <a:cs typeface="Calibri" panose="020F0502020204030204" pitchFamily="34" charset="0"/>
              </a:rPr>
              <a:t>de la</a:t>
            </a:r>
            <a:r>
              <a:rPr lang="fr-FR" sz="2400"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propriété</a:t>
            </a:r>
            <a:endParaRPr lang="fr-FR" sz="2400" dirty="0">
              <a:latin typeface="Calibri" panose="020F0502020204030204" pitchFamily="34" charset="0"/>
              <a:cs typeface="Calibri" panose="020F0502020204030204" pitchFamily="34" charset="0"/>
            </a:endParaRPr>
          </a:p>
          <a:p>
            <a:pPr marL="187325" marR="215900" indent="-172720">
              <a:lnSpc>
                <a:spcPct val="100000"/>
              </a:lnSpc>
              <a:spcBef>
                <a:spcPts val="280"/>
              </a:spcBef>
              <a:buClr>
                <a:srgbClr val="3232CC"/>
              </a:buClr>
              <a:buSzPct val="58333"/>
              <a:buFont typeface="Wingdings"/>
              <a:buChar char=""/>
              <a:tabLst>
                <a:tab pos="187960" algn="l"/>
              </a:tabLst>
            </a:pPr>
            <a:r>
              <a:rPr lang="fr-FR" sz="3200" dirty="0">
                <a:latin typeface="Calibri" panose="020F0502020204030204" pitchFamily="34" charset="0"/>
                <a:cs typeface="Calibri" panose="020F0502020204030204" pitchFamily="34" charset="0"/>
              </a:rPr>
              <a:t>Deux </a:t>
            </a:r>
            <a:r>
              <a:rPr lang="fr-FR" sz="3200" spc="-5" dirty="0">
                <a:latin typeface="Calibri" panose="020F0502020204030204" pitchFamily="34" charset="0"/>
                <a:cs typeface="Calibri" panose="020F0502020204030204" pitchFamily="34" charset="0"/>
              </a:rPr>
              <a:t>manières existent pour interroger </a:t>
            </a:r>
            <a:r>
              <a:rPr lang="fr-FR" sz="3200" dirty="0">
                <a:latin typeface="Calibri" panose="020F0502020204030204" pitchFamily="34" charset="0"/>
                <a:cs typeface="Calibri" panose="020F0502020204030204" pitchFamily="34" charset="0"/>
              </a:rPr>
              <a:t>la </a:t>
            </a:r>
            <a:r>
              <a:rPr lang="fr-FR" sz="3200" spc="-5" dirty="0">
                <a:latin typeface="Calibri" panose="020F0502020204030204" pitchFamily="34" charset="0"/>
                <a:cs typeface="Calibri" panose="020F0502020204030204" pitchFamily="34" charset="0"/>
              </a:rPr>
              <a:t>valeur  d'une propriété </a:t>
            </a:r>
            <a:r>
              <a:rPr lang="fr-FR" sz="3200" dirty="0">
                <a:latin typeface="Calibri" panose="020F0502020204030204" pitchFamily="34" charset="0"/>
                <a:cs typeface="Calibri" panose="020F0502020204030204" pitchFamily="34" charset="0"/>
              </a:rPr>
              <a:t>et la </a:t>
            </a:r>
            <a:r>
              <a:rPr lang="fr-FR" sz="3200" spc="-5" dirty="0">
                <a:latin typeface="Calibri" panose="020F0502020204030204" pitchFamily="34" charset="0"/>
                <a:cs typeface="Calibri" panose="020F0502020204030204" pitchFamily="34" charset="0"/>
              </a:rPr>
              <a:t>convertir </a:t>
            </a:r>
            <a:r>
              <a:rPr lang="fr-FR" sz="3200" dirty="0">
                <a:latin typeface="Calibri" panose="020F0502020204030204" pitchFamily="34" charset="0"/>
                <a:cs typeface="Calibri" panose="020F0502020204030204" pitchFamily="34" charset="0"/>
              </a:rPr>
              <a:t>en</a:t>
            </a:r>
            <a:r>
              <a:rPr lang="fr-FR" sz="3200" spc="-3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String</a:t>
            </a:r>
            <a:endParaRPr lang="fr-FR" sz="32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dirty="0">
                <a:latin typeface="Calibri" panose="020F0502020204030204" pitchFamily="34" charset="0"/>
                <a:cs typeface="Calibri" panose="020F0502020204030204" pitchFamily="34" charset="0"/>
              </a:rPr>
              <a:t>En </a:t>
            </a:r>
            <a:r>
              <a:rPr lang="fr-FR" sz="2400" spc="-5" dirty="0">
                <a:latin typeface="Calibri" panose="020F0502020204030204" pitchFamily="34" charset="0"/>
                <a:cs typeface="Calibri" panose="020F0502020204030204" pitchFamily="34" charset="0"/>
              </a:rPr>
              <a:t>utilisant un tag action</a:t>
            </a:r>
            <a:r>
              <a:rPr lang="fr-FR" sz="2400" spc="25" dirty="0">
                <a:latin typeface="Calibri" panose="020F0502020204030204" pitchFamily="34" charset="0"/>
                <a:cs typeface="Calibri" panose="020F0502020204030204" pitchFamily="34" charset="0"/>
              </a:rPr>
              <a:t> </a:t>
            </a:r>
            <a:r>
              <a:rPr lang="fr-FR" sz="2800" i="1" spc="-30" dirty="0">
                <a:latin typeface="Calibri" panose="020F0502020204030204" pitchFamily="34" charset="0"/>
                <a:cs typeface="Calibri" panose="020F0502020204030204" pitchFamily="34" charset="0"/>
              </a:rPr>
              <a:t>&lt;</a:t>
            </a:r>
            <a:r>
              <a:rPr lang="fr-FR" sz="2800" i="1" spc="-30" dirty="0" err="1">
                <a:latin typeface="Calibri" panose="020F0502020204030204" pitchFamily="34" charset="0"/>
                <a:cs typeface="Calibri" panose="020F0502020204030204" pitchFamily="34" charset="0"/>
              </a:rPr>
              <a:t>jsp:getProperty</a:t>
            </a:r>
            <a:r>
              <a:rPr lang="fr-FR" sz="2800" i="1" spc="-30" dirty="0">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586740" marR="427990" lvl="2" indent="-114300">
              <a:lnSpc>
                <a:spcPct val="100000"/>
              </a:lnSpc>
              <a:spcBef>
                <a:spcPts val="160"/>
              </a:spcBef>
              <a:buClr>
                <a:srgbClr val="3232CC"/>
              </a:buClr>
              <a:buSzPct val="47368"/>
              <a:buFont typeface="Wingdings"/>
              <a:buChar char=""/>
              <a:tabLst>
                <a:tab pos="586740" algn="l"/>
              </a:tabLst>
            </a:pPr>
            <a:r>
              <a:rPr lang="fr-FR" sz="2000" i="1" spc="-35" dirty="0">
                <a:latin typeface="Calibri" panose="020F0502020204030204" pitchFamily="34" charset="0"/>
                <a:cs typeface="Calibri" panose="020F0502020204030204" pitchFamily="34" charset="0"/>
              </a:rPr>
              <a:t>Exemple </a:t>
            </a:r>
            <a:r>
              <a:rPr lang="fr-FR" sz="2000" i="1" spc="-2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&lt;</a:t>
            </a:r>
            <a:r>
              <a:rPr lang="fr-FR" sz="2000" spc="-5" dirty="0" err="1">
                <a:latin typeface="Calibri" panose="020F0502020204030204" pitchFamily="34" charset="0"/>
                <a:cs typeface="Calibri" panose="020F0502020204030204" pitchFamily="34" charset="0"/>
              </a:rPr>
              <a:t>jsp:getProperty</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name</a:t>
            </a:r>
            <a:r>
              <a:rPr lang="fr-FR" sz="2000" spc="-5" dirty="0">
                <a:latin typeface="Calibri" panose="020F0502020204030204" pitchFamily="34" charset="0"/>
                <a:cs typeface="Calibri" panose="020F0502020204030204" pitchFamily="34" charset="0"/>
              </a:rPr>
              <a:t>="référence Bean"  </a:t>
            </a:r>
            <a:r>
              <a:rPr lang="fr-FR" sz="2000" spc="-5" dirty="0" err="1">
                <a:latin typeface="Calibri" panose="020F0502020204030204" pitchFamily="34" charset="0"/>
                <a:cs typeface="Calibri" panose="020F0502020204030204" pitchFamily="34" charset="0"/>
              </a:rPr>
              <a:t>property</a:t>
            </a:r>
            <a:r>
              <a:rPr lang="fr-FR" sz="2000" spc="-5" dirty="0">
                <a:latin typeface="Calibri" panose="020F0502020204030204" pitchFamily="34" charset="0"/>
                <a:cs typeface="Calibri" panose="020F0502020204030204" pitchFamily="34" charset="0"/>
              </a:rPr>
              <a:t>="nom </a:t>
            </a:r>
            <a:r>
              <a:rPr lang="fr-FR" sz="2000" spc="-10" dirty="0">
                <a:latin typeface="Calibri" panose="020F0502020204030204" pitchFamily="34" charset="0"/>
                <a:cs typeface="Calibri" panose="020F0502020204030204" pitchFamily="34" charset="0"/>
              </a:rPr>
              <a:t>propriété"</a:t>
            </a:r>
            <a:r>
              <a:rPr lang="fr-FR" sz="2000" spc="3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/&gt;</a:t>
            </a:r>
          </a:p>
          <a:p>
            <a:pPr marL="386715" lvl="1" indent="-143510">
              <a:lnSpc>
                <a:spcPct val="100000"/>
              </a:lnSpc>
              <a:spcBef>
                <a:spcPts val="225"/>
              </a:spcBef>
              <a:buClr>
                <a:srgbClr val="FF0000"/>
              </a:buClr>
              <a:buSzPct val="55000"/>
              <a:buFont typeface="Wingdings"/>
              <a:buChar char=""/>
              <a:tabLst>
                <a:tab pos="387350" algn="l"/>
              </a:tabLst>
            </a:pPr>
            <a:r>
              <a:rPr lang="fr-FR" sz="2400" dirty="0">
                <a:latin typeface="Calibri" panose="020F0502020204030204" pitchFamily="34" charset="0"/>
                <a:cs typeface="Calibri" panose="020F0502020204030204" pitchFamily="34" charset="0"/>
              </a:rPr>
              <a:t>En </a:t>
            </a:r>
            <a:r>
              <a:rPr lang="fr-FR" sz="2400" spc="-5" dirty="0">
                <a:latin typeface="Calibri" panose="020F0502020204030204" pitchFamily="34" charset="0"/>
                <a:cs typeface="Calibri" panose="020F0502020204030204" pitchFamily="34" charset="0"/>
              </a:rPr>
              <a:t>utilisant l'élément de scripts JSP :</a:t>
            </a:r>
            <a:r>
              <a:rPr lang="fr-FR" sz="2400" spc="3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expression</a:t>
            </a:r>
            <a:endParaRPr lang="fr-FR" sz="2400" dirty="0">
              <a:latin typeface="Calibri" panose="020F0502020204030204" pitchFamily="34" charset="0"/>
              <a:cs typeface="Calibri" panose="020F0502020204030204" pitchFamily="34" charset="0"/>
            </a:endParaRPr>
          </a:p>
          <a:p>
            <a:pPr marL="586740" lvl="2" indent="-114300">
              <a:lnSpc>
                <a:spcPct val="100000"/>
              </a:lnSpc>
              <a:spcBef>
                <a:spcPts val="220"/>
              </a:spcBef>
              <a:buClr>
                <a:srgbClr val="3232CC"/>
              </a:buClr>
              <a:buSzPct val="50000"/>
              <a:buFont typeface="Wingdings"/>
              <a:buChar char=""/>
              <a:tabLst>
                <a:tab pos="586740" algn="l"/>
              </a:tabLst>
            </a:pPr>
            <a:r>
              <a:rPr lang="fr-FR" sz="2000" dirty="0">
                <a:latin typeface="Calibri" panose="020F0502020204030204" pitchFamily="34" charset="0"/>
                <a:cs typeface="Calibri" panose="020F0502020204030204" pitchFamily="34" charset="0"/>
              </a:rPr>
              <a:t>&lt;%= </a:t>
            </a:r>
            <a:r>
              <a:rPr lang="fr-FR" sz="2000" spc="-5" dirty="0" err="1">
                <a:latin typeface="Calibri" panose="020F0502020204030204" pitchFamily="34" charset="0"/>
                <a:cs typeface="Calibri" panose="020F0502020204030204" pitchFamily="34" charset="0"/>
              </a:rPr>
              <a:t>nom_instance.getNomPropriete</a:t>
            </a:r>
            <a:r>
              <a:rPr lang="fr-FR" sz="2000" spc="-5" dirty="0">
                <a:latin typeface="Calibri" panose="020F0502020204030204" pitchFamily="34" charset="0"/>
                <a:cs typeface="Calibri" panose="020F0502020204030204" pitchFamily="34" charset="0"/>
              </a:rPr>
              <a:t>()</a:t>
            </a:r>
            <a:r>
              <a:rPr lang="fr-FR" sz="2000" spc="5"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3381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Java </a:t>
            </a:r>
            <a:r>
              <a:rPr lang="fr-FR" sz="5400" spc="-10" dirty="0" err="1">
                <a:solidFill>
                  <a:srgbClr val="323299"/>
                </a:solidFill>
                <a:latin typeface="Tahoma"/>
                <a:cs typeface="Tahoma"/>
              </a:rPr>
              <a:t>Beans</a:t>
            </a:r>
            <a:r>
              <a:rPr lang="fr-FR" sz="5400" spc="-10" dirty="0">
                <a:solidFill>
                  <a:srgbClr val="323299"/>
                </a:solidFill>
                <a:latin typeface="Tahoma"/>
                <a:cs typeface="Tahoma"/>
              </a:rPr>
              <a:t> </a:t>
            </a:r>
            <a:r>
              <a:rPr lang="fr-FR" sz="5400" spc="-5" dirty="0">
                <a:solidFill>
                  <a:srgbClr val="323299"/>
                </a:solidFill>
                <a:latin typeface="Tahoma"/>
                <a:cs typeface="Tahoma"/>
              </a:rPr>
              <a:t>et </a:t>
            </a:r>
            <a:r>
              <a:rPr lang="fr-FR" sz="5400" spc="-10" dirty="0">
                <a:solidFill>
                  <a:srgbClr val="323299"/>
                </a:solidFill>
                <a:latin typeface="Tahoma"/>
                <a:cs typeface="Tahoma"/>
              </a:rPr>
              <a:t>JSP </a:t>
            </a:r>
            <a:r>
              <a:rPr lang="fr-FR" sz="5400" spc="-5" dirty="0">
                <a:solidFill>
                  <a:srgbClr val="323299"/>
                </a:solidFill>
                <a:latin typeface="Tahoma"/>
                <a:cs typeface="Tahoma"/>
              </a:rPr>
              <a:t>: </a:t>
            </a:r>
            <a:r>
              <a:rPr lang="fr-FR" sz="5400" spc="-10" dirty="0">
                <a:solidFill>
                  <a:srgbClr val="323299"/>
                </a:solidFill>
                <a:latin typeface="Tahoma"/>
                <a:cs typeface="Tahoma"/>
              </a:rPr>
              <a:t>écriture</a:t>
            </a:r>
            <a:r>
              <a:rPr lang="fr-FR" sz="5400" spc="105" dirty="0">
                <a:solidFill>
                  <a:srgbClr val="323299"/>
                </a:solidFill>
                <a:latin typeface="Tahoma"/>
                <a:cs typeface="Tahoma"/>
              </a:rPr>
              <a:t> </a:t>
            </a:r>
            <a:r>
              <a:rPr lang="fr-FR" sz="5400" spc="-5" dirty="0" smtClean="0">
                <a:solidFill>
                  <a:srgbClr val="323299"/>
                </a:solidFill>
                <a:latin typeface="Tahoma"/>
                <a:cs typeface="Tahoma"/>
              </a:rPr>
              <a:t>propriétés</a:t>
            </a:r>
            <a:endParaRPr lang="fr-FR" dirty="0"/>
          </a:p>
        </p:txBody>
      </p:sp>
      <p:sp>
        <p:nvSpPr>
          <p:cNvPr id="3" name="Espace réservé du contenu 2"/>
          <p:cNvSpPr>
            <a:spLocks noGrp="1"/>
          </p:cNvSpPr>
          <p:nvPr>
            <p:ph idx="1"/>
          </p:nvPr>
        </p:nvSpPr>
        <p:spPr>
          <a:xfrm>
            <a:off x="1024128" y="2245052"/>
            <a:ext cx="9720073" cy="4023360"/>
          </a:xfrm>
        </p:spPr>
        <p:txBody>
          <a:bodyPr>
            <a:noAutofit/>
          </a:bodyPr>
          <a:lstStyle/>
          <a:p>
            <a:pPr marL="187325" marR="5080" indent="-172720">
              <a:lnSpc>
                <a:spcPct val="100000"/>
              </a:lnSpc>
              <a:spcBef>
                <a:spcPts val="1040"/>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Modification de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valeur d'une propriété </a:t>
            </a:r>
            <a:r>
              <a:rPr lang="fr-FR" sz="2800" dirty="0">
                <a:latin typeface="Calibri" panose="020F0502020204030204" pitchFamily="34" charset="0"/>
                <a:cs typeface="Calibri" panose="020F0502020204030204" pitchFamily="34" charset="0"/>
              </a:rPr>
              <a:t>en </a:t>
            </a:r>
            <a:r>
              <a:rPr lang="fr-FR" sz="2800" spc="-5" dirty="0">
                <a:latin typeface="Calibri" panose="020F0502020204030204" pitchFamily="34" charset="0"/>
                <a:cs typeface="Calibri" panose="020F0502020204030204" pitchFamily="34" charset="0"/>
              </a:rPr>
              <a:t>utilisant  </a:t>
            </a:r>
            <a:r>
              <a:rPr lang="fr-FR" sz="2800" dirty="0">
                <a:latin typeface="Calibri" panose="020F0502020204030204" pitchFamily="34" charset="0"/>
                <a:cs typeface="Calibri" panose="020F0502020204030204" pitchFamily="34" charset="0"/>
              </a:rPr>
              <a:t>le </a:t>
            </a:r>
            <a:r>
              <a:rPr lang="fr-FR" sz="2800" spc="-10" dirty="0">
                <a:latin typeface="Calibri" panose="020F0502020204030204" pitchFamily="34" charset="0"/>
                <a:cs typeface="Calibri" panose="020F0502020204030204" pitchFamily="34" charset="0"/>
              </a:rPr>
              <a:t>tag </a:t>
            </a:r>
            <a:r>
              <a:rPr lang="fr-FR" sz="2800" spc="-5" dirty="0">
                <a:latin typeface="Calibri" panose="020F0502020204030204" pitchFamily="34" charset="0"/>
                <a:cs typeface="Calibri" panose="020F0502020204030204" pitchFamily="34" charset="0"/>
              </a:rPr>
              <a:t>action</a:t>
            </a:r>
            <a:r>
              <a:rPr lang="fr-FR" sz="2800" spc="15" dirty="0">
                <a:latin typeface="Calibri" panose="020F0502020204030204" pitchFamily="34" charset="0"/>
                <a:cs typeface="Calibri" panose="020F0502020204030204" pitchFamily="34" charset="0"/>
              </a:rPr>
              <a:t> </a:t>
            </a:r>
            <a:r>
              <a:rPr lang="fr-FR" sz="2800" i="1" spc="-30" dirty="0">
                <a:latin typeface="Calibri" panose="020F0502020204030204" pitchFamily="34" charset="0"/>
                <a:cs typeface="Calibri" panose="020F0502020204030204" pitchFamily="34" charset="0"/>
              </a:rPr>
              <a:t>&lt;</a:t>
            </a:r>
            <a:r>
              <a:rPr lang="fr-FR" sz="2800" i="1" spc="-30" dirty="0" err="1">
                <a:latin typeface="Calibri" panose="020F0502020204030204" pitchFamily="34" charset="0"/>
                <a:cs typeface="Calibri" panose="020F0502020204030204" pitchFamily="34" charset="0"/>
              </a:rPr>
              <a:t>jsp:setProperty</a:t>
            </a:r>
            <a:r>
              <a:rPr lang="fr-FR" sz="2800" i="1" spc="-30" dirty="0">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386715" lvl="1" indent="-143510">
              <a:lnSpc>
                <a:spcPct val="100000"/>
              </a:lnSpc>
              <a:spcBef>
                <a:spcPts val="105"/>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Exemples</a:t>
            </a:r>
            <a:r>
              <a:rPr lang="fr-FR" sz="2000"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86740" marR="186690" lvl="2" indent="-114300">
              <a:lnSpc>
                <a:spcPct val="100000"/>
              </a:lnSpc>
              <a:spcBef>
                <a:spcPts val="235"/>
              </a:spcBef>
              <a:buClr>
                <a:srgbClr val="3232CC"/>
              </a:buClr>
              <a:buSzPct val="50000"/>
              <a:buFont typeface="Wingdings"/>
              <a:buChar char=""/>
              <a:tabLst>
                <a:tab pos="586740" algn="l"/>
              </a:tabLst>
            </a:pPr>
            <a:r>
              <a:rPr lang="fr-FR" sz="1800" spc="-5" dirty="0">
                <a:latin typeface="Calibri" panose="020F0502020204030204" pitchFamily="34" charset="0"/>
                <a:cs typeface="Calibri" panose="020F0502020204030204" pitchFamily="34" charset="0"/>
              </a:rPr>
              <a:t>&lt;</a:t>
            </a:r>
            <a:r>
              <a:rPr lang="fr-FR" sz="1800" spc="-5" dirty="0" err="1">
                <a:latin typeface="Calibri" panose="020F0502020204030204" pitchFamily="34" charset="0"/>
                <a:cs typeface="Calibri" panose="020F0502020204030204" pitchFamily="34" charset="0"/>
              </a:rPr>
              <a:t>jsp:setProperty</a:t>
            </a:r>
            <a:r>
              <a:rPr lang="fr-FR" sz="1800" spc="-5" dirty="0">
                <a:latin typeface="Calibri" panose="020F0502020204030204" pitchFamily="34" charset="0"/>
                <a:cs typeface="Calibri" panose="020F0502020204030204" pitchFamily="34" charset="0"/>
              </a:rPr>
              <a:t> </a:t>
            </a:r>
            <a:r>
              <a:rPr lang="fr-FR" sz="1800" spc="-5" dirty="0" err="1">
                <a:latin typeface="Calibri" panose="020F0502020204030204" pitchFamily="34" charset="0"/>
                <a:cs typeface="Calibri" panose="020F0502020204030204" pitchFamily="34" charset="0"/>
              </a:rPr>
              <a:t>name</a:t>
            </a:r>
            <a:r>
              <a:rPr lang="fr-FR" sz="1800" spc="-5" dirty="0">
                <a:latin typeface="Calibri" panose="020F0502020204030204" pitchFamily="34" charset="0"/>
                <a:cs typeface="Calibri" panose="020F0502020204030204" pitchFamily="34" charset="0"/>
              </a:rPr>
              <a:t>="référence Bean" </a:t>
            </a:r>
            <a:r>
              <a:rPr lang="fr-FR" sz="1800" spc="-5" dirty="0" err="1">
                <a:latin typeface="Calibri" panose="020F0502020204030204" pitchFamily="34" charset="0"/>
                <a:cs typeface="Calibri" panose="020F0502020204030204" pitchFamily="34" charset="0"/>
              </a:rPr>
              <a:t>property</a:t>
            </a:r>
            <a:r>
              <a:rPr lang="fr-FR" sz="1800" spc="-5" dirty="0">
                <a:latin typeface="Calibri" panose="020F0502020204030204" pitchFamily="34" charset="0"/>
                <a:cs typeface="Calibri" panose="020F0502020204030204" pitchFamily="34" charset="0"/>
              </a:rPr>
              <a:t>="nom  </a:t>
            </a:r>
            <a:r>
              <a:rPr lang="fr-FR" sz="1800" spc="-10" dirty="0">
                <a:latin typeface="Calibri" panose="020F0502020204030204" pitchFamily="34" charset="0"/>
                <a:cs typeface="Calibri" panose="020F0502020204030204" pitchFamily="34" charset="0"/>
              </a:rPr>
              <a:t>propriété" </a:t>
            </a:r>
            <a:r>
              <a:rPr lang="fr-FR" sz="1800" spc="-5" dirty="0">
                <a:latin typeface="Calibri" panose="020F0502020204030204" pitchFamily="34" charset="0"/>
                <a:cs typeface="Calibri" panose="020F0502020204030204" pitchFamily="34" charset="0"/>
              </a:rPr>
              <a:t>value="valeur"</a:t>
            </a:r>
            <a:r>
              <a:rPr lang="fr-FR" sz="1800" spc="60"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/&gt;</a:t>
            </a:r>
          </a:p>
          <a:p>
            <a:pPr marL="586740" marR="186690" lvl="2" indent="-114300">
              <a:lnSpc>
                <a:spcPct val="100000"/>
              </a:lnSpc>
              <a:spcBef>
                <a:spcPts val="220"/>
              </a:spcBef>
              <a:buClr>
                <a:srgbClr val="3232CC"/>
              </a:buClr>
              <a:buSzPct val="50000"/>
              <a:buFont typeface="Wingdings"/>
              <a:buChar char=""/>
              <a:tabLst>
                <a:tab pos="586740" algn="l"/>
              </a:tabLst>
            </a:pPr>
            <a:r>
              <a:rPr lang="fr-FR" sz="1800" spc="-5" dirty="0">
                <a:latin typeface="Calibri" panose="020F0502020204030204" pitchFamily="34" charset="0"/>
                <a:cs typeface="Calibri" panose="020F0502020204030204" pitchFamily="34" charset="0"/>
              </a:rPr>
              <a:t>&lt;</a:t>
            </a:r>
            <a:r>
              <a:rPr lang="fr-FR" sz="1800" spc="-5" dirty="0" err="1">
                <a:latin typeface="Calibri" panose="020F0502020204030204" pitchFamily="34" charset="0"/>
                <a:cs typeface="Calibri" panose="020F0502020204030204" pitchFamily="34" charset="0"/>
              </a:rPr>
              <a:t>jsp:setProperty</a:t>
            </a:r>
            <a:r>
              <a:rPr lang="fr-FR" sz="1800" spc="-5" dirty="0">
                <a:latin typeface="Calibri" panose="020F0502020204030204" pitchFamily="34" charset="0"/>
                <a:cs typeface="Calibri" panose="020F0502020204030204" pitchFamily="34" charset="0"/>
              </a:rPr>
              <a:t> </a:t>
            </a:r>
            <a:r>
              <a:rPr lang="fr-FR" sz="1800" spc="-5" dirty="0" err="1">
                <a:latin typeface="Calibri" panose="020F0502020204030204" pitchFamily="34" charset="0"/>
                <a:cs typeface="Calibri" panose="020F0502020204030204" pitchFamily="34" charset="0"/>
              </a:rPr>
              <a:t>name</a:t>
            </a:r>
            <a:r>
              <a:rPr lang="fr-FR" sz="1800" spc="-5" dirty="0">
                <a:latin typeface="Calibri" panose="020F0502020204030204" pitchFamily="34" charset="0"/>
                <a:cs typeface="Calibri" panose="020F0502020204030204" pitchFamily="34" charset="0"/>
              </a:rPr>
              <a:t>="référence Bean" </a:t>
            </a:r>
            <a:r>
              <a:rPr lang="fr-FR" sz="1800" spc="-5" dirty="0" err="1">
                <a:latin typeface="Calibri" panose="020F0502020204030204" pitchFamily="34" charset="0"/>
                <a:cs typeface="Calibri" panose="020F0502020204030204" pitchFamily="34" charset="0"/>
              </a:rPr>
              <a:t>property</a:t>
            </a:r>
            <a:r>
              <a:rPr lang="fr-FR" sz="1800" spc="-5" dirty="0">
                <a:latin typeface="Calibri" panose="020F0502020204030204" pitchFamily="34" charset="0"/>
                <a:cs typeface="Calibri" panose="020F0502020204030204" pitchFamily="34" charset="0"/>
              </a:rPr>
              <a:t>="nom  </a:t>
            </a:r>
            <a:r>
              <a:rPr lang="fr-FR" sz="1800" spc="-10" dirty="0">
                <a:latin typeface="Calibri" panose="020F0502020204030204" pitchFamily="34" charset="0"/>
                <a:cs typeface="Calibri" panose="020F0502020204030204" pitchFamily="34" charset="0"/>
              </a:rPr>
              <a:t>propriété" </a:t>
            </a:r>
            <a:r>
              <a:rPr lang="fr-FR" sz="1800" spc="-5" dirty="0" err="1">
                <a:latin typeface="Calibri" panose="020F0502020204030204" pitchFamily="34" charset="0"/>
                <a:cs typeface="Calibri" panose="020F0502020204030204" pitchFamily="34" charset="0"/>
              </a:rPr>
              <a:t>param</a:t>
            </a:r>
            <a:r>
              <a:rPr lang="fr-FR" sz="1800" spc="-5" dirty="0">
                <a:latin typeface="Calibri" panose="020F0502020204030204" pitchFamily="34" charset="0"/>
                <a:cs typeface="Calibri" panose="020F0502020204030204" pitchFamily="34" charset="0"/>
              </a:rPr>
              <a:t>="</a:t>
            </a:r>
            <a:r>
              <a:rPr lang="fr-FR" sz="1800" spc="-5" dirty="0" err="1">
                <a:latin typeface="Calibri" panose="020F0502020204030204" pitchFamily="34" charset="0"/>
                <a:cs typeface="Calibri" panose="020F0502020204030204" pitchFamily="34" charset="0"/>
              </a:rPr>
              <a:t>nomParametre</a:t>
            </a:r>
            <a:r>
              <a:rPr lang="fr-FR" sz="1800" spc="-5" dirty="0">
                <a:latin typeface="Calibri" panose="020F0502020204030204" pitchFamily="34" charset="0"/>
                <a:cs typeface="Calibri" panose="020F0502020204030204" pitchFamily="34" charset="0"/>
              </a:rPr>
              <a:t>"</a:t>
            </a:r>
            <a:r>
              <a:rPr lang="fr-FR" sz="1800" spc="70"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/&gt;</a:t>
            </a:r>
          </a:p>
          <a:p>
            <a:pPr marL="187325" marR="30480" indent="-172720">
              <a:lnSpc>
                <a:spcPct val="100000"/>
              </a:lnSpc>
              <a:spcBef>
                <a:spcPts val="280"/>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Modification de l'ensemble de propriétés suivant les  paramètres fournis par </a:t>
            </a:r>
            <a:r>
              <a:rPr lang="fr-FR" sz="2800" dirty="0">
                <a:latin typeface="Calibri" panose="020F0502020204030204" pitchFamily="34" charset="0"/>
                <a:cs typeface="Calibri" panose="020F0502020204030204" pitchFamily="34" charset="0"/>
              </a:rPr>
              <a:t>la</a:t>
            </a:r>
            <a:r>
              <a:rPr lang="fr-FR" sz="2800" spc="-5" dirty="0">
                <a:latin typeface="Calibri" panose="020F0502020204030204" pitchFamily="34" charset="0"/>
                <a:cs typeface="Calibri" panose="020F0502020204030204" pitchFamily="34" charset="0"/>
              </a:rPr>
              <a:t> requête</a:t>
            </a:r>
            <a:endParaRPr lang="fr-FR" sz="2800" dirty="0">
              <a:latin typeface="Calibri" panose="020F0502020204030204" pitchFamily="34" charset="0"/>
              <a:cs typeface="Calibri" panose="020F0502020204030204" pitchFamily="34" charset="0"/>
            </a:endParaRPr>
          </a:p>
          <a:p>
            <a:pPr marL="386715" lvl="1" indent="-143510">
              <a:lnSpc>
                <a:spcPct val="100000"/>
              </a:lnSpc>
              <a:spcBef>
                <a:spcPts val="105"/>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Exemple</a:t>
            </a:r>
            <a:r>
              <a:rPr lang="fr-FR" sz="2000"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86740" lvl="2" indent="-114300">
              <a:lnSpc>
                <a:spcPct val="100000"/>
              </a:lnSpc>
              <a:spcBef>
                <a:spcPts val="110"/>
              </a:spcBef>
              <a:buClr>
                <a:srgbClr val="3232CC"/>
              </a:buClr>
              <a:buSzPct val="50000"/>
              <a:buFont typeface="Wingdings"/>
              <a:buChar char=""/>
              <a:tabLst>
                <a:tab pos="586740" algn="l"/>
              </a:tabLst>
            </a:pPr>
            <a:r>
              <a:rPr lang="fr-FR" sz="1800" spc="-5" dirty="0">
                <a:latin typeface="Calibri" panose="020F0502020204030204" pitchFamily="34" charset="0"/>
                <a:cs typeface="Calibri" panose="020F0502020204030204" pitchFamily="34" charset="0"/>
              </a:rPr>
              <a:t>&lt;</a:t>
            </a:r>
            <a:r>
              <a:rPr lang="fr-FR" sz="1800" spc="-5" dirty="0" err="1">
                <a:latin typeface="Calibri" panose="020F0502020204030204" pitchFamily="34" charset="0"/>
                <a:cs typeface="Calibri" panose="020F0502020204030204" pitchFamily="34" charset="0"/>
              </a:rPr>
              <a:t>jsp:setProperty</a:t>
            </a:r>
            <a:r>
              <a:rPr lang="fr-FR" sz="1800" spc="-5" dirty="0">
                <a:latin typeface="Calibri" panose="020F0502020204030204" pitchFamily="34" charset="0"/>
                <a:cs typeface="Calibri" panose="020F0502020204030204" pitchFamily="34" charset="0"/>
              </a:rPr>
              <a:t> </a:t>
            </a:r>
            <a:r>
              <a:rPr lang="fr-FR" sz="1800" spc="-5" dirty="0" err="1">
                <a:latin typeface="Calibri" panose="020F0502020204030204" pitchFamily="34" charset="0"/>
                <a:cs typeface="Calibri" panose="020F0502020204030204" pitchFamily="34" charset="0"/>
              </a:rPr>
              <a:t>name</a:t>
            </a:r>
            <a:r>
              <a:rPr lang="fr-FR" sz="1800" spc="-5" dirty="0">
                <a:latin typeface="Calibri" panose="020F0502020204030204" pitchFamily="34" charset="0"/>
                <a:cs typeface="Calibri" panose="020F0502020204030204" pitchFamily="34" charset="0"/>
              </a:rPr>
              <a:t>="référence" </a:t>
            </a:r>
            <a:r>
              <a:rPr lang="fr-FR" sz="1800" spc="-5" dirty="0" err="1">
                <a:latin typeface="Calibri" panose="020F0502020204030204" pitchFamily="34" charset="0"/>
                <a:cs typeface="Calibri" panose="020F0502020204030204" pitchFamily="34" charset="0"/>
              </a:rPr>
              <a:t>property</a:t>
            </a:r>
            <a:r>
              <a:rPr lang="fr-FR" sz="1800" spc="-5" dirty="0">
                <a:latin typeface="Calibri" panose="020F0502020204030204" pitchFamily="34" charset="0"/>
                <a:cs typeface="Calibri" panose="020F0502020204030204" pitchFamily="34" charset="0"/>
              </a:rPr>
              <a:t>="*"</a:t>
            </a:r>
            <a:r>
              <a:rPr lang="fr-FR" sz="1800" spc="55"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/&gt;</a:t>
            </a:r>
          </a:p>
          <a:p>
            <a:pPr marL="386715" marR="116839" lvl="1" indent="-143510">
              <a:lnSpc>
                <a:spcPct val="100000"/>
              </a:lnSpc>
              <a:spcBef>
                <a:spcPts val="254"/>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Condition : Les noms des paramètres de requête doivent  être identiques aux noms des</a:t>
            </a:r>
            <a:r>
              <a:rPr lang="fr-FR" sz="2000"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propriétés</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7641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Java </a:t>
            </a:r>
            <a:r>
              <a:rPr lang="fr-FR" sz="5400" spc="-10" dirty="0" err="1">
                <a:solidFill>
                  <a:srgbClr val="323299"/>
                </a:solidFill>
                <a:latin typeface="Tahoma"/>
                <a:cs typeface="Tahoma"/>
              </a:rPr>
              <a:t>Beans</a:t>
            </a:r>
            <a:r>
              <a:rPr lang="fr-FR" sz="5400" spc="-10" dirty="0">
                <a:solidFill>
                  <a:srgbClr val="323299"/>
                </a:solidFill>
                <a:latin typeface="Tahoma"/>
                <a:cs typeface="Tahoma"/>
              </a:rPr>
              <a:t> </a:t>
            </a:r>
            <a:r>
              <a:rPr lang="fr-FR" sz="5400" spc="-5" dirty="0">
                <a:solidFill>
                  <a:srgbClr val="323299"/>
                </a:solidFill>
                <a:latin typeface="Tahoma"/>
                <a:cs typeface="Tahoma"/>
              </a:rPr>
              <a:t>et </a:t>
            </a:r>
            <a:r>
              <a:rPr lang="fr-FR" sz="5400" spc="-10" dirty="0">
                <a:solidFill>
                  <a:srgbClr val="323299"/>
                </a:solidFill>
                <a:latin typeface="Tahoma"/>
                <a:cs typeface="Tahoma"/>
              </a:rPr>
              <a:t>JSP </a:t>
            </a:r>
            <a:r>
              <a:rPr lang="fr-FR" sz="5400" spc="-5" dirty="0">
                <a:solidFill>
                  <a:srgbClr val="323299"/>
                </a:solidFill>
                <a:latin typeface="Tahoma"/>
                <a:cs typeface="Tahoma"/>
              </a:rPr>
              <a:t>: </a:t>
            </a:r>
            <a:r>
              <a:rPr lang="fr-FR" sz="5400" spc="-10" dirty="0">
                <a:solidFill>
                  <a:srgbClr val="323299"/>
                </a:solidFill>
                <a:latin typeface="Tahoma"/>
                <a:cs typeface="Tahoma"/>
              </a:rPr>
              <a:t>lecture </a:t>
            </a:r>
            <a:r>
              <a:rPr lang="fr-FR" sz="5400" spc="-5" dirty="0">
                <a:solidFill>
                  <a:srgbClr val="323299"/>
                </a:solidFill>
                <a:latin typeface="Tahoma"/>
                <a:cs typeface="Tahoma"/>
              </a:rPr>
              <a:t>et </a:t>
            </a:r>
            <a:r>
              <a:rPr lang="fr-FR" sz="5400" spc="-10" dirty="0">
                <a:solidFill>
                  <a:srgbClr val="323299"/>
                </a:solidFill>
                <a:latin typeface="Tahoma"/>
                <a:cs typeface="Tahoma"/>
              </a:rPr>
              <a:t>écriture  </a:t>
            </a:r>
            <a:r>
              <a:rPr lang="fr-FR" sz="5400" spc="-5" dirty="0" smtClean="0">
                <a:solidFill>
                  <a:srgbClr val="323299"/>
                </a:solidFill>
                <a:latin typeface="Tahoma"/>
                <a:cs typeface="Tahoma"/>
              </a:rPr>
              <a:t>propriétés</a:t>
            </a:r>
            <a:endParaRPr lang="fr-FR" dirty="0"/>
          </a:p>
        </p:txBody>
      </p:sp>
      <p:sp>
        <p:nvSpPr>
          <p:cNvPr id="3" name="Espace réservé du contenu 2"/>
          <p:cNvSpPr>
            <a:spLocks noGrp="1"/>
          </p:cNvSpPr>
          <p:nvPr>
            <p:ph idx="1"/>
          </p:nvPr>
        </p:nvSpPr>
        <p:spPr/>
        <p:txBody>
          <a:bodyPr>
            <a:normAutofit/>
          </a:bodyPr>
          <a:lstStyle/>
          <a:p>
            <a:pPr marL="172085" marR="5080" indent="-172720">
              <a:lnSpc>
                <a:spcPts val="1300"/>
              </a:lnSpc>
              <a:spcBef>
                <a:spcPts val="260"/>
              </a:spcBef>
              <a:buClr>
                <a:srgbClr val="3232CC"/>
              </a:buClr>
              <a:buSzPct val="58333"/>
              <a:buFont typeface="Wingdings"/>
              <a:buChar char=""/>
              <a:tabLst>
                <a:tab pos="172720" algn="l"/>
              </a:tabLst>
            </a:pPr>
            <a:r>
              <a:rPr lang="fr-FR" sz="2800" spc="-5" dirty="0">
                <a:latin typeface="Calibri" panose="020F0502020204030204" pitchFamily="34" charset="0"/>
                <a:cs typeface="Calibri" panose="020F0502020204030204" pitchFamily="34" charset="0"/>
              </a:rPr>
              <a:t>Soit </a:t>
            </a:r>
            <a:r>
              <a:rPr lang="fr-FR" sz="2800" dirty="0">
                <a:latin typeface="Calibri" panose="020F0502020204030204" pitchFamily="34" charset="0"/>
                <a:cs typeface="Calibri" panose="020F0502020204030204" pitchFamily="34" charset="0"/>
              </a:rPr>
              <a:t>le </a:t>
            </a:r>
            <a:r>
              <a:rPr lang="fr-FR" sz="2800" spc="-5" dirty="0">
                <a:latin typeface="Calibri" panose="020F0502020204030204" pitchFamily="34" charset="0"/>
                <a:cs typeface="Calibri" panose="020F0502020204030204" pitchFamily="34" charset="0"/>
              </a:rPr>
              <a:t>java</a:t>
            </a:r>
            <a:r>
              <a:rPr lang="fr-FR" sz="2800" spc="-80"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bean</a:t>
            </a:r>
            <a:r>
              <a:rPr lang="fr-FR" sz="2800" spc="-5" dirty="0">
                <a:latin typeface="Calibri" panose="020F0502020204030204" pitchFamily="34" charset="0"/>
                <a:cs typeface="Calibri" panose="020F0502020204030204" pitchFamily="34" charset="0"/>
              </a:rPr>
              <a:t>  suivant</a:t>
            </a:r>
            <a:r>
              <a:rPr lang="fr-FR" sz="2800" spc="-35"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p:txBody>
      </p:sp>
      <p:pic>
        <p:nvPicPr>
          <p:cNvPr id="4" name="Image 3"/>
          <p:cNvPicPr>
            <a:picLocks noChangeAspect="1"/>
          </p:cNvPicPr>
          <p:nvPr/>
        </p:nvPicPr>
        <p:blipFill rotWithShape="1">
          <a:blip r:embed="rId2"/>
          <a:srcRect l="37028" t="52192" r="45245" b="34561"/>
          <a:stretch/>
        </p:blipFill>
        <p:spPr>
          <a:xfrm>
            <a:off x="777922" y="3466530"/>
            <a:ext cx="4937798" cy="2074461"/>
          </a:xfrm>
          <a:prstGeom prst="rect">
            <a:avLst/>
          </a:prstGeom>
        </p:spPr>
      </p:pic>
      <p:pic>
        <p:nvPicPr>
          <p:cNvPr id="5" name="Image 4"/>
          <p:cNvPicPr>
            <a:picLocks noChangeAspect="1"/>
          </p:cNvPicPr>
          <p:nvPr/>
        </p:nvPicPr>
        <p:blipFill rotWithShape="1">
          <a:blip r:embed="rId2"/>
          <a:srcRect l="55175" t="32789" r="22273" b="20569"/>
          <a:stretch/>
        </p:blipFill>
        <p:spPr>
          <a:xfrm>
            <a:off x="6229489" y="1897040"/>
            <a:ext cx="4190137" cy="4872251"/>
          </a:xfrm>
          <a:prstGeom prst="rect">
            <a:avLst/>
          </a:prstGeom>
        </p:spPr>
      </p:pic>
    </p:spTree>
    <p:extLst>
      <p:ext uri="{BB962C8B-B14F-4D97-AF65-F5344CB8AC3E}">
        <p14:creationId xmlns:p14="http://schemas.microsoft.com/office/powerpoint/2010/main" val="12016714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Java </a:t>
            </a:r>
            <a:r>
              <a:rPr lang="fr-FR" sz="5400" spc="-10" dirty="0" err="1">
                <a:solidFill>
                  <a:srgbClr val="323299"/>
                </a:solidFill>
                <a:latin typeface="Tahoma"/>
                <a:cs typeface="Tahoma"/>
              </a:rPr>
              <a:t>Beans</a:t>
            </a:r>
            <a:r>
              <a:rPr lang="fr-FR" sz="5400" spc="-10" dirty="0">
                <a:solidFill>
                  <a:srgbClr val="323299"/>
                </a:solidFill>
                <a:latin typeface="Tahoma"/>
                <a:cs typeface="Tahoma"/>
              </a:rPr>
              <a:t> </a:t>
            </a:r>
            <a:r>
              <a:rPr lang="fr-FR" sz="5400" spc="-5" dirty="0">
                <a:solidFill>
                  <a:srgbClr val="323299"/>
                </a:solidFill>
                <a:latin typeface="Tahoma"/>
                <a:cs typeface="Tahoma"/>
              </a:rPr>
              <a:t>et </a:t>
            </a:r>
            <a:r>
              <a:rPr lang="fr-FR" sz="5400" spc="-10" dirty="0">
                <a:solidFill>
                  <a:srgbClr val="323299"/>
                </a:solidFill>
                <a:latin typeface="Tahoma"/>
                <a:cs typeface="Tahoma"/>
              </a:rPr>
              <a:t>JSP </a:t>
            </a:r>
            <a:r>
              <a:rPr lang="fr-FR" sz="5400" spc="-5" dirty="0">
                <a:solidFill>
                  <a:srgbClr val="323299"/>
                </a:solidFill>
                <a:latin typeface="Tahoma"/>
                <a:cs typeface="Tahoma"/>
              </a:rPr>
              <a:t>: </a:t>
            </a:r>
            <a:r>
              <a:rPr lang="fr-FR" sz="5400" spc="-10" dirty="0">
                <a:solidFill>
                  <a:srgbClr val="323299"/>
                </a:solidFill>
                <a:latin typeface="Tahoma"/>
                <a:cs typeface="Tahoma"/>
              </a:rPr>
              <a:t>lecture </a:t>
            </a:r>
            <a:r>
              <a:rPr lang="fr-FR" sz="5400" spc="-5" dirty="0">
                <a:solidFill>
                  <a:srgbClr val="323299"/>
                </a:solidFill>
                <a:latin typeface="Tahoma"/>
                <a:cs typeface="Tahoma"/>
              </a:rPr>
              <a:t>et </a:t>
            </a:r>
            <a:r>
              <a:rPr lang="fr-FR" sz="5400" spc="-10" dirty="0">
                <a:solidFill>
                  <a:srgbClr val="323299"/>
                </a:solidFill>
                <a:latin typeface="Tahoma"/>
                <a:cs typeface="Tahoma"/>
              </a:rPr>
              <a:t>écriture  </a:t>
            </a:r>
            <a:r>
              <a:rPr lang="fr-FR" sz="5400" spc="-5" dirty="0" smtClean="0">
                <a:solidFill>
                  <a:srgbClr val="323299"/>
                </a:solidFill>
                <a:latin typeface="Tahoma"/>
                <a:cs typeface="Tahoma"/>
              </a:rPr>
              <a:t>propriétés</a:t>
            </a:r>
            <a:endParaRPr lang="fr-FR" dirty="0"/>
          </a:p>
        </p:txBody>
      </p:sp>
      <p:sp>
        <p:nvSpPr>
          <p:cNvPr id="4" name="object 5"/>
          <p:cNvSpPr txBox="1"/>
          <p:nvPr/>
        </p:nvSpPr>
        <p:spPr>
          <a:xfrm>
            <a:off x="1024127" y="2043888"/>
            <a:ext cx="10822129" cy="4895571"/>
          </a:xfrm>
          <a:prstGeom prst="rect">
            <a:avLst/>
          </a:prstGeom>
        </p:spPr>
        <p:txBody>
          <a:bodyPr vert="horz" wrap="square" lIns="0" tIns="12065" rIns="0" bIns="0" rtlCol="0">
            <a:spAutoFit/>
          </a:bodyPr>
          <a:lstStyle/>
          <a:p>
            <a:pPr marL="172085" indent="-172720">
              <a:lnSpc>
                <a:spcPct val="100000"/>
              </a:lnSpc>
              <a:spcBef>
                <a:spcPts val="1590"/>
              </a:spcBef>
              <a:buClr>
                <a:srgbClr val="3232CC"/>
              </a:buClr>
              <a:buSzPct val="58333"/>
              <a:buFont typeface="Wingdings"/>
              <a:buChar char=""/>
              <a:tabLst>
                <a:tab pos="172720" algn="l"/>
              </a:tabLst>
            </a:pPr>
            <a:r>
              <a:rPr sz="2800" spc="-5" dirty="0" err="1" smtClean="0">
                <a:latin typeface="Calibri" panose="020F0502020204030204" pitchFamily="34" charset="0"/>
                <a:cs typeface="Calibri" panose="020F0502020204030204" pitchFamily="34" charset="0"/>
              </a:rPr>
              <a:t>Exemple</a:t>
            </a:r>
            <a:r>
              <a:rPr sz="2800" spc="-5" dirty="0" smtClean="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d’utilisation du bean</a:t>
            </a:r>
            <a:r>
              <a:rPr sz="2800" spc="5"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précédent:</a:t>
            </a:r>
            <a:endParaRPr sz="2800" dirty="0">
              <a:latin typeface="Calibri" panose="020F0502020204030204" pitchFamily="34" charset="0"/>
              <a:cs typeface="Calibri" panose="020F0502020204030204" pitchFamily="34" charset="0"/>
            </a:endParaRPr>
          </a:p>
          <a:p>
            <a:pPr>
              <a:lnSpc>
                <a:spcPct val="100000"/>
              </a:lnSpc>
              <a:spcBef>
                <a:spcPts val="440"/>
              </a:spcBef>
            </a:pPr>
            <a:r>
              <a:rPr sz="2000" dirty="0">
                <a:latin typeface="Calibri" panose="020F0502020204030204" pitchFamily="34" charset="0"/>
                <a:cs typeface="Calibri" panose="020F0502020204030204" pitchFamily="34" charset="0"/>
              </a:rPr>
              <a:t>&lt;%@ </a:t>
            </a:r>
            <a:r>
              <a:rPr sz="2000" spc="-10" dirty="0">
                <a:latin typeface="Calibri" panose="020F0502020204030204" pitchFamily="34" charset="0"/>
                <a:cs typeface="Calibri" panose="020F0502020204030204" pitchFamily="34" charset="0"/>
              </a:rPr>
              <a:t>page </a:t>
            </a:r>
            <a:r>
              <a:rPr sz="2000" spc="-5" dirty="0">
                <a:latin typeface="Calibri" panose="020F0502020204030204" pitchFamily="34" charset="0"/>
                <a:cs typeface="Calibri" panose="020F0502020204030204" pitchFamily="34" charset="0"/>
              </a:rPr>
              <a:t>language="java" contentType="text/html"</a:t>
            </a:r>
            <a:r>
              <a:rPr sz="2000" spc="8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%&gt;</a:t>
            </a:r>
            <a:endParaRPr sz="2000" dirty="0">
              <a:latin typeface="Calibri" panose="020F0502020204030204" pitchFamily="34" charset="0"/>
              <a:cs typeface="Calibri" panose="020F0502020204030204" pitchFamily="34" charset="0"/>
            </a:endParaRPr>
          </a:p>
          <a:p>
            <a:pPr>
              <a:lnSpc>
                <a:spcPct val="100000"/>
              </a:lnSpc>
            </a:pPr>
            <a:r>
              <a:rPr sz="2000" b="1" spc="-5" dirty="0">
                <a:latin typeface="Calibri" panose="020F0502020204030204" pitchFamily="34" charset="0"/>
                <a:cs typeface="Calibri" panose="020F0502020204030204" pitchFamily="34" charset="0"/>
              </a:rPr>
              <a:t>&lt;jsp:useBean id="ma_voiture" </a:t>
            </a:r>
            <a:r>
              <a:rPr sz="2000" b="1" dirty="0">
                <a:latin typeface="Calibri" panose="020F0502020204030204" pitchFamily="34" charset="0"/>
                <a:cs typeface="Calibri" panose="020F0502020204030204" pitchFamily="34" charset="0"/>
              </a:rPr>
              <a:t>class="</a:t>
            </a:r>
            <a:r>
              <a:rPr sz="2000" b="1" spc="-65" dirty="0">
                <a:latin typeface="Calibri" panose="020F0502020204030204" pitchFamily="34" charset="0"/>
                <a:cs typeface="Calibri" panose="020F0502020204030204" pitchFamily="34" charset="0"/>
              </a:rPr>
              <a:t> </a:t>
            </a:r>
            <a:r>
              <a:rPr sz="2000" b="1" spc="-5" dirty="0">
                <a:latin typeface="Calibri" panose="020F0502020204030204" pitchFamily="34" charset="0"/>
                <a:cs typeface="Calibri" panose="020F0502020204030204" pitchFamily="34" charset="0"/>
              </a:rPr>
              <a:t>toto.Voiture"&gt;</a:t>
            </a:r>
            <a:endParaRPr sz="2000" dirty="0">
              <a:latin typeface="Calibri" panose="020F0502020204030204" pitchFamily="34" charset="0"/>
              <a:cs typeface="Calibri" panose="020F0502020204030204" pitchFamily="34" charset="0"/>
            </a:endParaRPr>
          </a:p>
          <a:p>
            <a:pPr>
              <a:lnSpc>
                <a:spcPct val="100000"/>
              </a:lnSpc>
            </a:pPr>
            <a:r>
              <a:rPr sz="2000" b="1" spc="-5" dirty="0">
                <a:latin typeface="Calibri" panose="020F0502020204030204" pitchFamily="34" charset="0"/>
                <a:cs typeface="Calibri" panose="020F0502020204030204" pitchFamily="34" charset="0"/>
              </a:rPr>
              <a:t>&lt;/jsp:useBean&gt;</a:t>
            </a:r>
            <a:endParaRPr sz="2000" dirty="0">
              <a:latin typeface="Calibri" panose="020F0502020204030204" pitchFamily="34" charset="0"/>
              <a:cs typeface="Calibri" panose="020F0502020204030204" pitchFamily="34" charset="0"/>
            </a:endParaRPr>
          </a:p>
          <a:p>
            <a:pPr>
              <a:lnSpc>
                <a:spcPct val="100000"/>
              </a:lnSpc>
            </a:pPr>
            <a:r>
              <a:rPr sz="2000" dirty="0">
                <a:latin typeface="Calibri" panose="020F0502020204030204" pitchFamily="34" charset="0"/>
                <a:cs typeface="Calibri" panose="020F0502020204030204" pitchFamily="34" charset="0"/>
              </a:rPr>
              <a:t>&lt;% </a:t>
            </a:r>
            <a:r>
              <a:rPr sz="2000" b="1" spc="-5" dirty="0">
                <a:latin typeface="Calibri" panose="020F0502020204030204" pitchFamily="34" charset="0"/>
                <a:cs typeface="Calibri" panose="020F0502020204030204" pitchFamily="34" charset="0"/>
              </a:rPr>
              <a:t>ma_voiture.setDemarree(true); ma_voiture.setVitesse(21.2);</a:t>
            </a:r>
            <a:r>
              <a:rPr sz="2000" b="1" spc="-3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&lt;html&gt;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&lt;head&gt;&lt;title&gt;Page pour lecture</a:t>
            </a:r>
            <a:r>
              <a:rPr sz="2000" spc="2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d'information&lt;/title&gt;&lt;/head&gt;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&lt;body bgcolor="white"&gt;</a:t>
            </a:r>
            <a:endParaRPr sz="2000" dirty="0">
              <a:latin typeface="Calibri" panose="020F0502020204030204" pitchFamily="34" charset="0"/>
              <a:cs typeface="Calibri" panose="020F0502020204030204" pitchFamily="34" charset="0"/>
            </a:endParaRPr>
          </a:p>
          <a:p>
            <a:pPr marL="33020">
              <a:lnSpc>
                <a:spcPct val="100000"/>
              </a:lnSpc>
            </a:pPr>
            <a:r>
              <a:rPr sz="2000" spc="-5" dirty="0">
                <a:latin typeface="Calibri" panose="020F0502020204030204" pitchFamily="34" charset="0"/>
                <a:cs typeface="Calibri" panose="020F0502020204030204" pitchFamily="34" charset="0"/>
              </a:rPr>
              <a:t>La voiture a-t-elle </a:t>
            </a:r>
            <a:r>
              <a:rPr sz="2000" spc="-10" dirty="0">
                <a:latin typeface="Calibri" panose="020F0502020204030204" pitchFamily="34" charset="0"/>
                <a:cs typeface="Calibri" panose="020F0502020204030204" pitchFamily="34" charset="0"/>
              </a:rPr>
              <a:t>démarré: </a:t>
            </a:r>
            <a:r>
              <a:rPr sz="2000" dirty="0">
                <a:latin typeface="Calibri" panose="020F0502020204030204" pitchFamily="34" charset="0"/>
                <a:cs typeface="Calibri" panose="020F0502020204030204" pitchFamily="34" charset="0"/>
              </a:rPr>
              <a:t>&lt;%= </a:t>
            </a:r>
            <a:r>
              <a:rPr sz="2000" b="1" dirty="0">
                <a:latin typeface="Calibri" panose="020F0502020204030204" pitchFamily="34" charset="0"/>
                <a:cs typeface="Calibri" panose="020F0502020204030204" pitchFamily="34" charset="0"/>
              </a:rPr>
              <a:t>ma_voiture.getDemarree()</a:t>
            </a:r>
            <a:r>
              <a:rPr sz="2000" b="1" spc="2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&lt;br&gt;La </a:t>
            </a:r>
            <a:r>
              <a:rPr sz="2000" spc="-10" dirty="0">
                <a:latin typeface="Calibri" panose="020F0502020204030204" pitchFamily="34" charset="0"/>
                <a:cs typeface="Calibri" panose="020F0502020204030204" pitchFamily="34" charset="0"/>
              </a:rPr>
              <a:t>vitesse </a:t>
            </a:r>
            <a:r>
              <a:rPr sz="2000" spc="-5" dirty="0">
                <a:latin typeface="Calibri" panose="020F0502020204030204" pitchFamily="34" charset="0"/>
                <a:cs typeface="Calibri" panose="020F0502020204030204" pitchFamily="34" charset="0"/>
              </a:rPr>
              <a:t>de la voiture </a:t>
            </a:r>
            <a:r>
              <a:rPr sz="2000" spc="-10" dirty="0">
                <a:latin typeface="Calibri" panose="020F0502020204030204" pitchFamily="34" charset="0"/>
                <a:cs typeface="Calibri" panose="020F0502020204030204" pitchFamily="34" charset="0"/>
              </a:rPr>
              <a:t>est </a:t>
            </a:r>
            <a:r>
              <a:rPr sz="2000" spc="-5" dirty="0">
                <a:latin typeface="Calibri" panose="020F0502020204030204" pitchFamily="34" charset="0"/>
                <a:cs typeface="Calibri" panose="020F0502020204030204" pitchFamily="34" charset="0"/>
              </a:rPr>
              <a:t>de</a:t>
            </a:r>
            <a:r>
              <a:rPr sz="2000" spc="8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t>
            </a:r>
          </a:p>
          <a:p>
            <a:pPr marL="33020" marR="5080" indent="-33655">
              <a:lnSpc>
                <a:spcPct val="100000"/>
              </a:lnSpc>
            </a:pPr>
            <a:r>
              <a:rPr sz="2000" b="1" spc="-5" dirty="0">
                <a:latin typeface="Calibri" panose="020F0502020204030204" pitchFamily="34" charset="0"/>
                <a:cs typeface="Calibri" panose="020F0502020204030204" pitchFamily="34" charset="0"/>
              </a:rPr>
              <a:t>&lt;jsp:getProperty name="ma_voiture" property="vitesse"/&gt; </a:t>
            </a:r>
            <a:r>
              <a:rPr sz="2000" spc="-5" dirty="0">
                <a:latin typeface="Calibri" panose="020F0502020204030204" pitchFamily="34" charset="0"/>
                <a:cs typeface="Calibri" panose="020F0502020204030204" pitchFamily="34" charset="0"/>
              </a:rPr>
              <a:t>km/h &lt;br&gt;  La puissance de la voiture </a:t>
            </a:r>
            <a:r>
              <a:rPr sz="2000" spc="-10" dirty="0">
                <a:latin typeface="Calibri" panose="020F0502020204030204" pitchFamily="34" charset="0"/>
                <a:cs typeface="Calibri" panose="020F0502020204030204" pitchFamily="34" charset="0"/>
              </a:rPr>
              <a:t>est </a:t>
            </a:r>
            <a:r>
              <a:rPr sz="2000" spc="-5" dirty="0">
                <a:latin typeface="Calibri" panose="020F0502020204030204" pitchFamily="34" charset="0"/>
                <a:cs typeface="Calibri" panose="020F0502020204030204" pitchFamily="34" charset="0"/>
              </a:rPr>
              <a:t>de</a:t>
            </a:r>
            <a:r>
              <a:rPr sz="2000" spc="70"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a:t>
            </a:r>
          </a:p>
          <a:p>
            <a:pPr marL="31750">
              <a:lnSpc>
                <a:spcPct val="100000"/>
              </a:lnSpc>
            </a:pPr>
            <a:r>
              <a:rPr sz="2000" b="1" spc="-5" dirty="0">
                <a:latin typeface="Calibri" panose="020F0502020204030204" pitchFamily="34" charset="0"/>
                <a:cs typeface="Calibri" panose="020F0502020204030204" pitchFamily="34" charset="0"/>
              </a:rPr>
              <a:t>&lt;jsp:getProperty name="ma_voiture" property="puissance" /&gt;</a:t>
            </a:r>
            <a:r>
              <a:rPr sz="2000" b="1"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CV</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&lt;/body&gt;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&lt;/html&gt;</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151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Types de</a:t>
            </a:r>
            <a:r>
              <a:rPr lang="fr-FR" sz="5400" spc="-35" dirty="0">
                <a:solidFill>
                  <a:srgbClr val="323299"/>
                </a:solidFill>
                <a:latin typeface="Tahoma"/>
                <a:cs typeface="Tahoma"/>
              </a:rPr>
              <a:t> </a:t>
            </a:r>
            <a:r>
              <a:rPr lang="fr-FR" sz="5400" spc="-5" dirty="0" smtClean="0">
                <a:solidFill>
                  <a:srgbClr val="323299"/>
                </a:solidFill>
                <a:latin typeface="Tahoma"/>
                <a:cs typeface="Tahoma"/>
              </a:rPr>
              <a:t>clients</a:t>
            </a:r>
            <a:endParaRPr lang="fr-FR" dirty="0"/>
          </a:p>
        </p:txBody>
      </p:sp>
      <p:sp>
        <p:nvSpPr>
          <p:cNvPr id="3" name="Espace réservé du contenu 2"/>
          <p:cNvSpPr>
            <a:spLocks noGrp="1"/>
          </p:cNvSpPr>
          <p:nvPr>
            <p:ph idx="1"/>
          </p:nvPr>
        </p:nvSpPr>
        <p:spPr>
          <a:xfrm>
            <a:off x="627797" y="1856096"/>
            <a:ext cx="11564203" cy="4844955"/>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Client lourd (en anglais fat client ou </a:t>
            </a:r>
            <a:r>
              <a:rPr lang="fr-FR" sz="2400" spc="-5" dirty="0" err="1">
                <a:latin typeface="Calibri" panose="020F0502020204030204" pitchFamily="34" charset="0"/>
                <a:cs typeface="Calibri" panose="020F0502020204030204" pitchFamily="34" charset="0"/>
              </a:rPr>
              <a:t>heavy</a:t>
            </a:r>
            <a:r>
              <a:rPr lang="fr-FR" sz="2400" spc="-5" dirty="0">
                <a:latin typeface="Calibri" panose="020F0502020204030204" pitchFamily="34" charset="0"/>
                <a:cs typeface="Calibri" panose="020F0502020204030204" pitchFamily="34" charset="0"/>
              </a:rPr>
              <a:t> client) : désigne une  application cliente graphique exécutée sur le système d'exploitation de  l'utilisateur. Un client lourd possède généralement des capacités de  traitement évoluées et peut posséder une interface graphique  sophistiquée.</a:t>
            </a:r>
          </a:p>
          <a:p>
            <a:pPr marL="187325" marR="274955" indent="-172720">
              <a:lnSpc>
                <a:spcPct val="100000"/>
              </a:lnSpc>
              <a:spcBef>
                <a:spcPts val="104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Client léger (en anglais </a:t>
            </a:r>
            <a:r>
              <a:rPr lang="fr-FR" sz="2400" spc="-5" dirty="0" err="1">
                <a:latin typeface="Calibri" panose="020F0502020204030204" pitchFamily="34" charset="0"/>
                <a:cs typeface="Calibri" panose="020F0502020204030204" pitchFamily="34" charset="0"/>
              </a:rPr>
              <a:t>thin</a:t>
            </a:r>
            <a:r>
              <a:rPr lang="fr-FR" sz="2400" spc="-5" dirty="0">
                <a:latin typeface="Calibri" panose="020F0502020204030204" pitchFamily="34" charset="0"/>
                <a:cs typeface="Calibri" panose="020F0502020204030204" pitchFamily="34" charset="0"/>
              </a:rPr>
              <a:t> client) : désigne une application  accessible via une interface web (en HTML) consultable à l'aide d'un  navigateur web, où la totalité de la logique métier est traitée du côté  du serveur. Pour ces raisons, le navigateur est parfois appelé client  universel.</a:t>
            </a:r>
          </a:p>
          <a:p>
            <a:pPr marL="187325" marR="274955" indent="-172720">
              <a:lnSpc>
                <a:spcPct val="100000"/>
              </a:lnSpc>
              <a:spcBef>
                <a:spcPts val="104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Client riche est un compromis entre le client léger et le client lourd.  L'objectif du client riche est de proposer une interface graphique,  décrite avec une grammaire de description basée sur la syntaxe XML,  permettant d'obtenir des fonctionnalités similaires à celles d'un client  lourd (glisser déposer, onglets, multi fenêtrage, menus déroulants).</a:t>
            </a:r>
          </a:p>
          <a:p>
            <a:pPr marL="187325" marR="274955" indent="-172720">
              <a:lnSpc>
                <a:spcPct val="100000"/>
              </a:lnSpc>
              <a:spcBef>
                <a:spcPts val="1040"/>
              </a:spcBef>
              <a:buClr>
                <a:srgbClr val="3232CC"/>
              </a:buClr>
              <a:buSzPct val="60000"/>
              <a:buFont typeface="Wingdings"/>
              <a:buChar char=""/>
              <a:tabLst>
                <a:tab pos="187960" algn="l"/>
              </a:tabLst>
            </a:pPr>
            <a:endParaRPr lang="fr-FR" sz="24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451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 </a:t>
            </a:r>
            <a:r>
              <a:rPr lang="fr-FR" sz="5400" spc="-5" dirty="0" err="1">
                <a:solidFill>
                  <a:srgbClr val="323299"/>
                </a:solidFill>
                <a:latin typeface="Tahoma"/>
                <a:cs typeface="Tahoma"/>
              </a:rPr>
              <a:t>Beans</a:t>
            </a:r>
            <a:r>
              <a:rPr lang="fr-FR" sz="5400" spc="-5" dirty="0">
                <a:solidFill>
                  <a:srgbClr val="323299"/>
                </a:solidFill>
                <a:latin typeface="Tahoma"/>
                <a:cs typeface="Tahoma"/>
              </a:rPr>
              <a:t> et JSP </a:t>
            </a:r>
            <a:r>
              <a:rPr lang="fr-FR" sz="5400" dirty="0">
                <a:solidFill>
                  <a:srgbClr val="323299"/>
                </a:solidFill>
                <a:latin typeface="Tahoma"/>
                <a:cs typeface="Tahoma"/>
              </a:rPr>
              <a:t>:</a:t>
            </a:r>
            <a:r>
              <a:rPr lang="fr-FR" sz="5400" spc="-15" dirty="0">
                <a:solidFill>
                  <a:srgbClr val="323299"/>
                </a:solidFill>
                <a:latin typeface="Tahoma"/>
                <a:cs typeface="Tahoma"/>
              </a:rPr>
              <a:t> </a:t>
            </a:r>
            <a:r>
              <a:rPr lang="fr-FR" sz="5400" spc="-5" dirty="0" smtClean="0">
                <a:solidFill>
                  <a:srgbClr val="323299"/>
                </a:solidFill>
                <a:latin typeface="Tahoma"/>
                <a:cs typeface="Tahoma"/>
              </a:rPr>
              <a:t>scope</a:t>
            </a:r>
            <a:endParaRPr lang="fr-FR" dirty="0"/>
          </a:p>
        </p:txBody>
      </p:sp>
      <p:sp>
        <p:nvSpPr>
          <p:cNvPr id="3" name="Espace réservé du contenu 2"/>
          <p:cNvSpPr>
            <a:spLocks noGrp="1"/>
          </p:cNvSpPr>
          <p:nvPr>
            <p:ph idx="1"/>
          </p:nvPr>
        </p:nvSpPr>
        <p:spPr/>
        <p:txBody>
          <a:bodyPr>
            <a:normAutofit fontScale="85000" lnSpcReduction="10000"/>
          </a:bodyPr>
          <a:lstStyle/>
          <a:p>
            <a:pPr marL="187325" marR="5080" indent="-172720">
              <a:lnSpc>
                <a:spcPct val="100000"/>
              </a:lnSpc>
              <a:spcBef>
                <a:spcPts val="1035"/>
              </a:spcBef>
              <a:buClr>
                <a:srgbClr val="3232CC"/>
              </a:buClr>
              <a:buSzPct val="60714"/>
              <a:buFont typeface="Wingdings"/>
              <a:buChar char=""/>
              <a:tabLst>
                <a:tab pos="187960" algn="l"/>
              </a:tabLst>
            </a:pPr>
            <a:r>
              <a:rPr lang="fr-FR" sz="3200" b="1" dirty="0">
                <a:latin typeface="Calibri" panose="020F0502020204030204" pitchFamily="34" charset="0"/>
                <a:cs typeface="Calibri" panose="020F0502020204030204" pitchFamily="34" charset="0"/>
              </a:rPr>
              <a:t>Exemple </a:t>
            </a:r>
            <a:r>
              <a:rPr lang="fr-FR" sz="320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affectation </a:t>
            </a:r>
            <a:r>
              <a:rPr lang="fr-FR" sz="3200" dirty="0">
                <a:latin typeface="Calibri" panose="020F0502020204030204" pitchFamily="34" charset="0"/>
                <a:cs typeface="Calibri" panose="020F0502020204030204" pitchFamily="34" charset="0"/>
              </a:rPr>
              <a:t>et </a:t>
            </a:r>
            <a:r>
              <a:rPr lang="fr-FR" sz="3200" spc="-5" dirty="0">
                <a:latin typeface="Calibri" panose="020F0502020204030204" pitchFamily="34" charset="0"/>
                <a:cs typeface="Calibri" panose="020F0502020204030204" pitchFamily="34" charset="0"/>
              </a:rPr>
              <a:t>récupération </a:t>
            </a:r>
            <a:r>
              <a:rPr lang="fr-FR" sz="3200" dirty="0">
                <a:latin typeface="Calibri" panose="020F0502020204030204" pitchFamily="34" charset="0"/>
                <a:cs typeface="Calibri" panose="020F0502020204030204" pitchFamily="34" charset="0"/>
              </a:rPr>
              <a:t>des  </a:t>
            </a:r>
            <a:r>
              <a:rPr lang="fr-FR" sz="3200" spc="-5" dirty="0">
                <a:latin typeface="Calibri" panose="020F0502020204030204" pitchFamily="34" charset="0"/>
                <a:cs typeface="Calibri" panose="020F0502020204030204" pitchFamily="34" charset="0"/>
              </a:rPr>
              <a:t>valeurs </a:t>
            </a:r>
            <a:r>
              <a:rPr lang="fr-FR" sz="3200" dirty="0">
                <a:latin typeface="Calibri" panose="020F0502020204030204" pitchFamily="34" charset="0"/>
                <a:cs typeface="Calibri" panose="020F0502020204030204" pitchFamily="34" charset="0"/>
              </a:rPr>
              <a:t>d'un </a:t>
            </a:r>
            <a:r>
              <a:rPr lang="fr-FR" sz="3200" spc="-5" dirty="0">
                <a:latin typeface="Calibri" panose="020F0502020204030204" pitchFamily="34" charset="0"/>
                <a:cs typeface="Calibri" panose="020F0502020204030204" pitchFamily="34" charset="0"/>
              </a:rPr>
              <a:t>Java</a:t>
            </a:r>
            <a:r>
              <a:rPr lang="fr-FR" sz="3200" spc="-2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Bean</a:t>
            </a:r>
          </a:p>
          <a:p>
            <a:pPr marL="187325" indent="-172720">
              <a:lnSpc>
                <a:spcPct val="100000"/>
              </a:lnSpc>
              <a:spcBef>
                <a:spcPts val="335"/>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Soit la </a:t>
            </a:r>
            <a:r>
              <a:rPr lang="fr-FR" sz="3200" spc="-5" dirty="0" err="1">
                <a:latin typeface="Calibri" panose="020F0502020204030204" pitchFamily="34" charset="0"/>
                <a:cs typeface="Calibri" panose="020F0502020204030204" pitchFamily="34" charset="0"/>
              </a:rPr>
              <a:t>javabean</a:t>
            </a:r>
            <a:r>
              <a:rPr lang="fr-FR" sz="3200" spc="-5" dirty="0">
                <a:latin typeface="Calibri" panose="020F0502020204030204" pitchFamily="34" charset="0"/>
                <a:cs typeface="Calibri" panose="020F0502020204030204" pitchFamily="34" charset="0"/>
              </a:rPr>
              <a:t> suivante</a:t>
            </a:r>
            <a:r>
              <a:rPr lang="fr-FR" sz="3200" spc="-2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472440" marR="1603375" indent="-228600">
              <a:lnSpc>
                <a:spcPct val="118600"/>
              </a:lnSpc>
              <a:spcBef>
                <a:spcPts val="15"/>
              </a:spcBef>
            </a:pPr>
            <a:r>
              <a:rPr lang="fr-FR" spc="-5" dirty="0">
                <a:solidFill>
                  <a:srgbClr val="3232CC"/>
                </a:solidFill>
                <a:latin typeface="Calibri" panose="020F0502020204030204" pitchFamily="34" charset="0"/>
                <a:cs typeface="Calibri" panose="020F0502020204030204" pitchFamily="34" charset="0"/>
              </a:rPr>
              <a:t>public class </a:t>
            </a:r>
            <a:r>
              <a:rPr lang="fr-FR" sz="3500" spc="-5" dirty="0" err="1">
                <a:latin typeface="Calibri" panose="020F0502020204030204" pitchFamily="34" charset="0"/>
                <a:cs typeface="Calibri" panose="020F0502020204030204" pitchFamily="34" charset="0"/>
              </a:rPr>
              <a:t>SimpleName</a:t>
            </a:r>
            <a:r>
              <a:rPr lang="fr-FR" spc="-5" dirty="0">
                <a:latin typeface="Calibri" panose="020F0502020204030204" pitchFamily="34" charset="0"/>
                <a:cs typeface="Calibri" panose="020F0502020204030204" pitchFamily="34" charset="0"/>
              </a:rPr>
              <a:t>{ </a:t>
            </a:r>
            <a:endParaRPr lang="fr-FR" spc="-5" dirty="0" smtClean="0">
              <a:latin typeface="Calibri" panose="020F0502020204030204" pitchFamily="34" charset="0"/>
              <a:cs typeface="Calibri" panose="020F0502020204030204" pitchFamily="34" charset="0"/>
            </a:endParaRPr>
          </a:p>
          <a:p>
            <a:pPr marL="472440" marR="1603375" indent="-228600">
              <a:lnSpc>
                <a:spcPct val="118600"/>
              </a:lnSpc>
              <a:spcBef>
                <a:spcPts val="15"/>
              </a:spcBef>
            </a:pPr>
            <a:r>
              <a:rPr lang="fr-FR" spc="-5" dirty="0" smtClean="0">
                <a:latin typeface="Calibri" panose="020F0502020204030204" pitchFamily="34" charset="0"/>
                <a:cs typeface="Calibri" panose="020F0502020204030204" pitchFamily="34" charset="0"/>
              </a:rPr>
              <a:t> </a:t>
            </a:r>
            <a:r>
              <a:rPr lang="fr-FR" spc="-5" dirty="0" err="1">
                <a:solidFill>
                  <a:srgbClr val="3232CC"/>
                </a:solidFill>
                <a:latin typeface="Calibri" panose="020F0502020204030204" pitchFamily="34" charset="0"/>
                <a:cs typeface="Calibri" panose="020F0502020204030204" pitchFamily="34" charset="0"/>
              </a:rPr>
              <a:t>private</a:t>
            </a:r>
            <a:r>
              <a:rPr lang="fr-FR" spc="-5" dirty="0">
                <a:solidFill>
                  <a:srgbClr val="3232CC"/>
                </a:solidFill>
                <a:latin typeface="Calibri" panose="020F0502020204030204" pitchFamily="34" charset="0"/>
                <a:cs typeface="Calibri" panose="020F0502020204030204" pitchFamily="34" charset="0"/>
              </a:rPr>
              <a:t> </a:t>
            </a:r>
            <a:r>
              <a:rPr lang="fr-FR" spc="-5" dirty="0">
                <a:latin typeface="Calibri" panose="020F0502020204030204" pitchFamily="34" charset="0"/>
                <a:cs typeface="Calibri" panose="020F0502020204030204" pitchFamily="34" charset="0"/>
              </a:rPr>
              <a:t>String </a:t>
            </a:r>
            <a:r>
              <a:rPr lang="fr-FR" spc="-5" dirty="0" err="1">
                <a:latin typeface="Calibri" panose="020F0502020204030204" pitchFamily="34" charset="0"/>
                <a:cs typeface="Calibri" panose="020F0502020204030204" pitchFamily="34" charset="0"/>
              </a:rPr>
              <a:t>name</a:t>
            </a:r>
            <a:r>
              <a:rPr lang="fr-FR" spc="-5" dirty="0">
                <a:latin typeface="Calibri" panose="020F0502020204030204" pitchFamily="34" charset="0"/>
                <a:cs typeface="Calibri" panose="020F0502020204030204" pitchFamily="34" charset="0"/>
              </a:rPr>
              <a:t>;  </a:t>
            </a:r>
            <a:endParaRPr lang="fr-FR" spc="-5" dirty="0" smtClean="0">
              <a:latin typeface="Calibri" panose="020F0502020204030204" pitchFamily="34" charset="0"/>
              <a:cs typeface="Calibri" panose="020F0502020204030204" pitchFamily="34" charset="0"/>
            </a:endParaRPr>
          </a:p>
          <a:p>
            <a:pPr marL="472440" marR="1603375" indent="-228600">
              <a:lnSpc>
                <a:spcPct val="118600"/>
              </a:lnSpc>
              <a:spcBef>
                <a:spcPts val="15"/>
              </a:spcBef>
            </a:pPr>
            <a:r>
              <a:rPr lang="fr-FR" spc="-5" dirty="0" smtClean="0">
                <a:solidFill>
                  <a:srgbClr val="3232CC"/>
                </a:solidFill>
                <a:latin typeface="Calibri" panose="020F0502020204030204" pitchFamily="34" charset="0"/>
                <a:cs typeface="Calibri" panose="020F0502020204030204" pitchFamily="34" charset="0"/>
              </a:rPr>
              <a:t>public </a:t>
            </a:r>
            <a:r>
              <a:rPr lang="fr-FR" spc="-5" dirty="0">
                <a:latin typeface="Calibri" panose="020F0502020204030204" pitchFamily="34" charset="0"/>
                <a:cs typeface="Calibri" panose="020F0502020204030204" pitchFamily="34" charset="0"/>
              </a:rPr>
              <a:t>String </a:t>
            </a:r>
            <a:r>
              <a:rPr lang="fr-FR" spc="-5" dirty="0" err="1">
                <a:latin typeface="Calibri" panose="020F0502020204030204" pitchFamily="34" charset="0"/>
                <a:cs typeface="Calibri" panose="020F0502020204030204" pitchFamily="34" charset="0"/>
              </a:rPr>
              <a:t>getname</a:t>
            </a:r>
            <a:r>
              <a:rPr lang="fr-FR" spc="-5" dirty="0">
                <a:latin typeface="Calibri" panose="020F0502020204030204" pitchFamily="34" charset="0"/>
                <a:cs typeface="Calibri" panose="020F0502020204030204" pitchFamily="34" charset="0"/>
              </a:rPr>
              <a:t> ()</a:t>
            </a:r>
            <a:r>
              <a:rPr lang="fr-FR" spc="-40" dirty="0">
                <a:latin typeface="Calibri" panose="020F0502020204030204" pitchFamily="34" charset="0"/>
                <a:cs typeface="Calibri" panose="020F0502020204030204" pitchFamily="34" charset="0"/>
              </a:rPr>
              <a:t> </a:t>
            </a:r>
            <a:endParaRPr lang="fr-FR" spc="-40" dirty="0" smtClean="0">
              <a:latin typeface="Calibri" panose="020F0502020204030204" pitchFamily="34" charset="0"/>
              <a:cs typeface="Calibri" panose="020F0502020204030204" pitchFamily="34" charset="0"/>
            </a:endParaRPr>
          </a:p>
          <a:p>
            <a:pPr marL="472440" marR="1603375" indent="-228600">
              <a:lnSpc>
                <a:spcPct val="118600"/>
              </a:lnSpc>
              <a:spcBef>
                <a:spcPts val="15"/>
              </a:spcBef>
            </a:pPr>
            <a:r>
              <a:rPr lang="fr-FR" spc="-5" dirty="0" smtClean="0">
                <a:latin typeface="Calibri" panose="020F0502020204030204" pitchFamily="34" charset="0"/>
                <a:cs typeface="Calibri" panose="020F0502020204030204" pitchFamily="34" charset="0"/>
              </a:rPr>
              <a:t>{</a:t>
            </a:r>
            <a:r>
              <a:rPr lang="fr-FR" dirty="0" smtClean="0">
                <a:latin typeface="Calibri" panose="020F0502020204030204" pitchFamily="34" charset="0"/>
                <a:cs typeface="Calibri" panose="020F0502020204030204" pitchFamily="34" charset="0"/>
              </a:rPr>
              <a:t>   </a:t>
            </a:r>
            <a:r>
              <a:rPr lang="fr-FR" spc="-5" dirty="0" smtClean="0">
                <a:solidFill>
                  <a:srgbClr val="3232CC"/>
                </a:solidFill>
                <a:latin typeface="Calibri" panose="020F0502020204030204" pitchFamily="34" charset="0"/>
                <a:cs typeface="Calibri" panose="020F0502020204030204" pitchFamily="34" charset="0"/>
              </a:rPr>
              <a:t>return</a:t>
            </a:r>
            <a:r>
              <a:rPr lang="fr-FR" spc="-90" dirty="0" smtClean="0">
                <a:solidFill>
                  <a:srgbClr val="3232CC"/>
                </a:solidFill>
                <a:latin typeface="Calibri" panose="020F0502020204030204" pitchFamily="34" charset="0"/>
                <a:cs typeface="Calibri" panose="020F0502020204030204" pitchFamily="34" charset="0"/>
              </a:rPr>
              <a:t> </a:t>
            </a:r>
            <a:r>
              <a:rPr lang="fr-FR" spc="-5" dirty="0">
                <a:latin typeface="Calibri" panose="020F0502020204030204" pitchFamily="34" charset="0"/>
                <a:cs typeface="Calibri" panose="020F0502020204030204" pitchFamily="34" charset="0"/>
              </a:rPr>
              <a:t>nom;</a:t>
            </a:r>
            <a:endParaRPr lang="fr-FR" dirty="0">
              <a:latin typeface="Calibri" panose="020F0502020204030204" pitchFamily="34" charset="0"/>
              <a:cs typeface="Calibri" panose="020F0502020204030204" pitchFamily="34" charset="0"/>
            </a:endParaRPr>
          </a:p>
          <a:p>
            <a:pPr marL="472440">
              <a:lnSpc>
                <a:spcPct val="100000"/>
              </a:lnSpc>
              <a:spcBef>
                <a:spcPts val="240"/>
              </a:spcBef>
            </a:pPr>
            <a:r>
              <a:rPr lang="fr-FR" spc="-5" dirty="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a:p>
            <a:pPr marL="586740" marR="1085850" indent="-114300">
              <a:lnSpc>
                <a:spcPct val="120000"/>
              </a:lnSpc>
            </a:pPr>
            <a:r>
              <a:rPr lang="fr-FR" spc="-5" dirty="0">
                <a:solidFill>
                  <a:srgbClr val="3232CC"/>
                </a:solidFill>
                <a:latin typeface="Calibri" panose="020F0502020204030204" pitchFamily="34" charset="0"/>
                <a:cs typeface="Calibri" panose="020F0502020204030204" pitchFamily="34" charset="0"/>
              </a:rPr>
              <a:t>public </a:t>
            </a:r>
            <a:r>
              <a:rPr lang="fr-FR" spc="-5" dirty="0" err="1">
                <a:solidFill>
                  <a:srgbClr val="3232CC"/>
                </a:solidFill>
                <a:latin typeface="Calibri" panose="020F0502020204030204" pitchFamily="34" charset="0"/>
                <a:cs typeface="Calibri" panose="020F0502020204030204" pitchFamily="34" charset="0"/>
              </a:rPr>
              <a:t>void</a:t>
            </a:r>
            <a:r>
              <a:rPr lang="fr-FR" spc="-5" dirty="0">
                <a:solidFill>
                  <a:srgbClr val="3232CC"/>
                </a:solidFill>
                <a:latin typeface="Calibri" panose="020F0502020204030204" pitchFamily="34" charset="0"/>
                <a:cs typeface="Calibri" panose="020F0502020204030204" pitchFamily="34" charset="0"/>
              </a:rPr>
              <a:t> </a:t>
            </a:r>
            <a:r>
              <a:rPr lang="fr-FR" spc="-5" dirty="0" err="1">
                <a:latin typeface="Calibri" panose="020F0502020204030204" pitchFamily="34" charset="0"/>
                <a:cs typeface="Calibri" panose="020F0502020204030204" pitchFamily="34" charset="0"/>
              </a:rPr>
              <a:t>setName</a:t>
            </a:r>
            <a:r>
              <a:rPr lang="fr-FR" spc="-5" dirty="0">
                <a:latin typeface="Calibri" panose="020F0502020204030204" pitchFamily="34" charset="0"/>
                <a:cs typeface="Calibri" panose="020F0502020204030204" pitchFamily="34" charset="0"/>
              </a:rPr>
              <a:t> (String nom) </a:t>
            </a:r>
            <a:r>
              <a:rPr lang="fr-FR" spc="-5" dirty="0" smtClean="0">
                <a:latin typeface="Calibri" panose="020F0502020204030204" pitchFamily="34" charset="0"/>
                <a:cs typeface="Calibri" panose="020F0502020204030204" pitchFamily="34" charset="0"/>
              </a:rPr>
              <a:t>{  </a:t>
            </a:r>
            <a:r>
              <a:rPr lang="fr-FR" spc="-5" dirty="0" err="1">
                <a:latin typeface="Calibri" panose="020F0502020204030204" pitchFamily="34" charset="0"/>
                <a:cs typeface="Calibri" panose="020F0502020204030204" pitchFamily="34" charset="0"/>
              </a:rPr>
              <a:t>name</a:t>
            </a:r>
            <a:r>
              <a:rPr lang="fr-FR" spc="-5" dirty="0">
                <a:latin typeface="Calibri" panose="020F0502020204030204" pitchFamily="34" charset="0"/>
                <a:cs typeface="Calibri" panose="020F0502020204030204" pitchFamily="34" charset="0"/>
              </a:rPr>
              <a:t>=nom;</a:t>
            </a:r>
            <a:endParaRPr lang="fr-FR" dirty="0">
              <a:latin typeface="Calibri" panose="020F0502020204030204" pitchFamily="34" charset="0"/>
              <a:cs typeface="Calibri" panose="020F0502020204030204" pitchFamily="34" charset="0"/>
            </a:endParaRPr>
          </a:p>
          <a:p>
            <a:pPr marL="472440">
              <a:lnSpc>
                <a:spcPct val="100000"/>
              </a:lnSpc>
              <a:spcBef>
                <a:spcPts val="240"/>
              </a:spcBef>
            </a:pPr>
            <a:r>
              <a:rPr lang="fr-FR" spc="-5" dirty="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a:p>
            <a:pPr marL="243840">
              <a:lnSpc>
                <a:spcPct val="100000"/>
              </a:lnSpc>
              <a:spcBef>
                <a:spcPts val="240"/>
              </a:spcBef>
            </a:pPr>
            <a:r>
              <a:rPr lang="fr-FR" spc="-5" dirty="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a:p>
            <a:pPr marL="0" indent="0">
              <a:buNone/>
            </a:pPr>
            <a:endParaRPr lang="fr-FR" dirty="0"/>
          </a:p>
        </p:txBody>
      </p:sp>
    </p:spTree>
    <p:extLst>
      <p:ext uri="{BB962C8B-B14F-4D97-AF65-F5344CB8AC3E}">
        <p14:creationId xmlns:p14="http://schemas.microsoft.com/office/powerpoint/2010/main" val="33969815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 </a:t>
            </a:r>
            <a:r>
              <a:rPr lang="fr-FR" sz="5400" spc="-5" dirty="0" err="1">
                <a:solidFill>
                  <a:srgbClr val="323299"/>
                </a:solidFill>
                <a:latin typeface="Tahoma"/>
                <a:cs typeface="Tahoma"/>
              </a:rPr>
              <a:t>Beans</a:t>
            </a:r>
            <a:r>
              <a:rPr lang="fr-FR" sz="5400" spc="-5" dirty="0">
                <a:solidFill>
                  <a:srgbClr val="323299"/>
                </a:solidFill>
                <a:latin typeface="Tahoma"/>
                <a:cs typeface="Tahoma"/>
              </a:rPr>
              <a:t> et JSP </a:t>
            </a:r>
            <a:r>
              <a:rPr lang="fr-FR" sz="5400" dirty="0">
                <a:solidFill>
                  <a:srgbClr val="323299"/>
                </a:solidFill>
                <a:latin typeface="Tahoma"/>
                <a:cs typeface="Tahoma"/>
              </a:rPr>
              <a:t>:</a:t>
            </a:r>
            <a:r>
              <a:rPr lang="fr-FR" sz="5400" spc="-10" dirty="0">
                <a:solidFill>
                  <a:srgbClr val="323299"/>
                </a:solidFill>
                <a:latin typeface="Tahoma"/>
                <a:cs typeface="Tahoma"/>
              </a:rPr>
              <a:t> </a:t>
            </a:r>
            <a:r>
              <a:rPr lang="fr-FR" sz="5400" spc="-5" dirty="0" smtClean="0">
                <a:solidFill>
                  <a:srgbClr val="323299"/>
                </a:solidFill>
                <a:latin typeface="Tahoma"/>
                <a:cs typeface="Tahoma"/>
              </a:rPr>
              <a:t>scope</a:t>
            </a:r>
            <a:endParaRPr lang="fr-FR" dirty="0"/>
          </a:p>
        </p:txBody>
      </p:sp>
      <p:sp>
        <p:nvSpPr>
          <p:cNvPr id="4" name="object 2"/>
          <p:cNvSpPr txBox="1"/>
          <p:nvPr/>
        </p:nvSpPr>
        <p:spPr>
          <a:xfrm>
            <a:off x="1024128" y="1831235"/>
            <a:ext cx="10057854" cy="4891083"/>
          </a:xfrm>
          <a:prstGeom prst="rect">
            <a:avLst/>
          </a:prstGeom>
          <a:ln w="12191">
            <a:noFill/>
          </a:ln>
        </p:spPr>
        <p:txBody>
          <a:bodyPr vert="horz" wrap="square" lIns="0" tIns="2540" rIns="0" bIns="0" rtlCol="0">
            <a:spAutoFit/>
          </a:bodyPr>
          <a:lstStyle/>
          <a:p>
            <a:pPr marL="301625" indent="-172720">
              <a:lnSpc>
                <a:spcPts val="1200"/>
              </a:lnSpc>
              <a:spcBef>
                <a:spcPts val="1375"/>
              </a:spcBef>
              <a:buClr>
                <a:srgbClr val="3232CC"/>
              </a:buClr>
              <a:buSzPct val="60000"/>
              <a:buFont typeface="Wingdings"/>
              <a:buChar char=""/>
              <a:tabLst>
                <a:tab pos="302260" algn="l"/>
              </a:tabLst>
            </a:pPr>
            <a:endParaRPr lang="fr-MA" sz="2000" spc="-5" dirty="0" smtClean="0">
              <a:latin typeface="Tahoma"/>
              <a:cs typeface="Tahoma"/>
            </a:endParaRPr>
          </a:p>
          <a:p>
            <a:pPr marL="301625" indent="-172720">
              <a:lnSpc>
                <a:spcPts val="1200"/>
              </a:lnSpc>
              <a:spcBef>
                <a:spcPts val="1375"/>
              </a:spcBef>
              <a:buClr>
                <a:srgbClr val="3232CC"/>
              </a:buClr>
              <a:buSzPct val="60000"/>
              <a:buFont typeface="Wingdings"/>
              <a:buChar char=""/>
              <a:tabLst>
                <a:tab pos="302260" algn="l"/>
              </a:tabLst>
            </a:pPr>
            <a:r>
              <a:rPr sz="2000" spc="-5" dirty="0" err="1" smtClean="0">
                <a:latin typeface="Tahoma"/>
                <a:cs typeface="Tahoma"/>
              </a:rPr>
              <a:t>Utilisation</a:t>
            </a:r>
            <a:r>
              <a:rPr sz="2000" spc="-5" dirty="0" smtClean="0">
                <a:latin typeface="Tahoma"/>
                <a:cs typeface="Tahoma"/>
              </a:rPr>
              <a:t> </a:t>
            </a:r>
            <a:r>
              <a:rPr sz="2000" spc="-5" dirty="0">
                <a:latin typeface="Tahoma"/>
                <a:cs typeface="Tahoma"/>
              </a:rPr>
              <a:t>du bean avec différentes portées dans </a:t>
            </a:r>
            <a:r>
              <a:rPr sz="2000" spc="-10" dirty="0">
                <a:latin typeface="Tahoma"/>
                <a:cs typeface="Tahoma"/>
              </a:rPr>
              <a:t>une </a:t>
            </a:r>
            <a:r>
              <a:rPr sz="2000" spc="-5" dirty="0">
                <a:latin typeface="Tahoma"/>
                <a:cs typeface="Tahoma"/>
              </a:rPr>
              <a:t>première</a:t>
            </a:r>
            <a:r>
              <a:rPr sz="2000" spc="65" dirty="0">
                <a:latin typeface="Tahoma"/>
                <a:cs typeface="Tahoma"/>
              </a:rPr>
              <a:t> </a:t>
            </a:r>
            <a:r>
              <a:rPr sz="2000" spc="-5" dirty="0">
                <a:latin typeface="Tahoma"/>
                <a:cs typeface="Tahoma"/>
              </a:rPr>
              <a:t>JSP</a:t>
            </a:r>
            <a:r>
              <a:rPr sz="2000" spc="-5" dirty="0" smtClean="0">
                <a:latin typeface="Tahoma"/>
                <a:cs typeface="Tahoma"/>
              </a:rPr>
              <a:t>.</a:t>
            </a:r>
            <a:endParaRPr lang="fr-MA" sz="2000" spc="-5" dirty="0" smtClean="0">
              <a:latin typeface="Tahoma"/>
              <a:cs typeface="Tahoma"/>
            </a:endParaRPr>
          </a:p>
          <a:p>
            <a:pPr marL="128905">
              <a:lnSpc>
                <a:spcPts val="1200"/>
              </a:lnSpc>
              <a:spcBef>
                <a:spcPts val="1375"/>
              </a:spcBef>
              <a:buClr>
                <a:srgbClr val="3232CC"/>
              </a:buClr>
              <a:buSzPct val="60000"/>
              <a:tabLst>
                <a:tab pos="302260" algn="l"/>
              </a:tabLst>
            </a:pPr>
            <a:endParaRPr sz="2000" dirty="0">
              <a:latin typeface="Tahoma"/>
              <a:cs typeface="Tahoma"/>
            </a:endParaRPr>
          </a:p>
          <a:p>
            <a:pPr marL="129539">
              <a:lnSpc>
                <a:spcPts val="960"/>
              </a:lnSpc>
            </a:pPr>
            <a:r>
              <a:rPr sz="1600" dirty="0">
                <a:latin typeface="Tahoma"/>
                <a:cs typeface="Tahoma"/>
              </a:rPr>
              <a:t>&lt;%@ </a:t>
            </a:r>
            <a:r>
              <a:rPr sz="1600" spc="-5" dirty="0">
                <a:latin typeface="Tahoma"/>
                <a:cs typeface="Tahoma"/>
              </a:rPr>
              <a:t>page language="java" contentType="text/html"</a:t>
            </a:r>
            <a:r>
              <a:rPr sz="1600" spc="-40" dirty="0">
                <a:latin typeface="Tahoma"/>
                <a:cs typeface="Tahoma"/>
              </a:rPr>
              <a:t> </a:t>
            </a:r>
            <a:r>
              <a:rPr sz="1600" dirty="0">
                <a:latin typeface="Tahoma"/>
                <a:cs typeface="Tahoma"/>
              </a:rPr>
              <a:t>%&gt;</a:t>
            </a:r>
          </a:p>
          <a:p>
            <a:pPr marL="129539">
              <a:lnSpc>
                <a:spcPct val="100000"/>
              </a:lnSpc>
            </a:pPr>
            <a:r>
              <a:rPr sz="1600" spc="-5" dirty="0">
                <a:latin typeface="Tahoma"/>
                <a:cs typeface="Tahoma"/>
              </a:rPr>
              <a:t>&lt;jsp:useBean id="mon_bean1" </a:t>
            </a:r>
            <a:r>
              <a:rPr sz="1600" b="1" spc="-5" dirty="0">
                <a:latin typeface="Tahoma"/>
                <a:cs typeface="Tahoma"/>
              </a:rPr>
              <a:t>scope="page"</a:t>
            </a:r>
            <a:r>
              <a:rPr sz="1600" b="1" spc="-45" dirty="0">
                <a:latin typeface="Tahoma"/>
                <a:cs typeface="Tahoma"/>
              </a:rPr>
              <a:t> </a:t>
            </a:r>
            <a:r>
              <a:rPr sz="1600" spc="-5" dirty="0">
                <a:latin typeface="Tahoma"/>
                <a:cs typeface="Tahoma"/>
              </a:rPr>
              <a:t>class="SimpleName"&gt;&lt;/jsp:useBean&gt;</a:t>
            </a:r>
            <a:endParaRPr sz="1600" dirty="0">
              <a:latin typeface="Tahoma"/>
              <a:cs typeface="Tahoma"/>
            </a:endParaRPr>
          </a:p>
          <a:p>
            <a:pPr marL="129539">
              <a:lnSpc>
                <a:spcPct val="100000"/>
              </a:lnSpc>
            </a:pPr>
            <a:r>
              <a:rPr sz="1600" spc="-5" dirty="0">
                <a:latin typeface="Tahoma"/>
                <a:cs typeface="Tahoma"/>
              </a:rPr>
              <a:t>&lt;jsp:useBean id="mon_bean2" </a:t>
            </a:r>
            <a:r>
              <a:rPr sz="1600" b="1" spc="-5" dirty="0">
                <a:latin typeface="Tahoma"/>
                <a:cs typeface="Tahoma"/>
              </a:rPr>
              <a:t>scope="session"</a:t>
            </a:r>
            <a:r>
              <a:rPr sz="1600" b="1" spc="-20" dirty="0">
                <a:latin typeface="Tahoma"/>
                <a:cs typeface="Tahoma"/>
              </a:rPr>
              <a:t> </a:t>
            </a:r>
            <a:r>
              <a:rPr sz="1600" spc="-5" dirty="0">
                <a:latin typeface="Tahoma"/>
                <a:cs typeface="Tahoma"/>
              </a:rPr>
              <a:t>class="SimpleName"&gt;&lt;/jsp:useBean&gt;</a:t>
            </a:r>
            <a:endParaRPr sz="1600" dirty="0">
              <a:latin typeface="Tahoma"/>
              <a:cs typeface="Tahoma"/>
            </a:endParaRPr>
          </a:p>
          <a:p>
            <a:pPr marL="129539">
              <a:lnSpc>
                <a:spcPct val="100000"/>
              </a:lnSpc>
            </a:pPr>
            <a:r>
              <a:rPr sz="1600" spc="-5" dirty="0">
                <a:latin typeface="Tahoma"/>
                <a:cs typeface="Tahoma"/>
              </a:rPr>
              <a:t>&lt;jsp:useBean id="mon_bean3" </a:t>
            </a:r>
            <a:r>
              <a:rPr sz="1600" b="1" spc="-5" dirty="0">
                <a:latin typeface="Tahoma"/>
                <a:cs typeface="Tahoma"/>
              </a:rPr>
              <a:t>scope="application"</a:t>
            </a:r>
            <a:r>
              <a:rPr sz="1600" b="1" spc="20" dirty="0">
                <a:latin typeface="Tahoma"/>
                <a:cs typeface="Tahoma"/>
              </a:rPr>
              <a:t> </a:t>
            </a:r>
            <a:r>
              <a:rPr sz="1600" spc="-5" dirty="0">
                <a:latin typeface="Tahoma"/>
                <a:cs typeface="Tahoma"/>
              </a:rPr>
              <a:t>class="SimpleName"&gt;&lt;/jsp:useBean&gt;</a:t>
            </a:r>
            <a:endParaRPr sz="1600" dirty="0">
              <a:latin typeface="Tahoma"/>
              <a:cs typeface="Tahoma"/>
            </a:endParaRPr>
          </a:p>
          <a:p>
            <a:pPr marL="129539">
              <a:lnSpc>
                <a:spcPct val="100000"/>
              </a:lnSpc>
            </a:pPr>
            <a:r>
              <a:rPr sz="1600" spc="-5" dirty="0">
                <a:latin typeface="Tahoma"/>
                <a:cs typeface="Tahoma"/>
              </a:rPr>
              <a:t>&lt;jsp:setProperty name="mon_bean1" property="name"</a:t>
            </a:r>
            <a:r>
              <a:rPr sz="1600" spc="-50" dirty="0">
                <a:latin typeface="Tahoma"/>
                <a:cs typeface="Tahoma"/>
              </a:rPr>
              <a:t> </a:t>
            </a:r>
            <a:r>
              <a:rPr sz="1600" spc="-5" dirty="0">
                <a:latin typeface="Tahoma"/>
                <a:cs typeface="Tahoma"/>
              </a:rPr>
              <a:t>value="page"/&gt;</a:t>
            </a:r>
            <a:endParaRPr sz="1600" dirty="0">
              <a:latin typeface="Tahoma"/>
              <a:cs typeface="Tahoma"/>
            </a:endParaRPr>
          </a:p>
          <a:p>
            <a:pPr marL="129539">
              <a:lnSpc>
                <a:spcPct val="100000"/>
              </a:lnSpc>
            </a:pPr>
            <a:r>
              <a:rPr sz="1600" spc="-5" dirty="0">
                <a:latin typeface="Tahoma"/>
                <a:cs typeface="Tahoma"/>
              </a:rPr>
              <a:t>&lt;jsp:setProperty name="mon_bean2" property="name"</a:t>
            </a:r>
            <a:r>
              <a:rPr sz="1600" spc="-45" dirty="0">
                <a:latin typeface="Tahoma"/>
                <a:cs typeface="Tahoma"/>
              </a:rPr>
              <a:t> </a:t>
            </a:r>
            <a:r>
              <a:rPr sz="1600" spc="-5" dirty="0">
                <a:latin typeface="Tahoma"/>
                <a:cs typeface="Tahoma"/>
              </a:rPr>
              <a:t>value="session"/&gt;</a:t>
            </a:r>
            <a:endParaRPr sz="1600" dirty="0">
              <a:latin typeface="Tahoma"/>
              <a:cs typeface="Tahoma"/>
            </a:endParaRPr>
          </a:p>
          <a:p>
            <a:pPr marL="129539">
              <a:lnSpc>
                <a:spcPct val="100000"/>
              </a:lnSpc>
            </a:pPr>
            <a:r>
              <a:rPr sz="1600" spc="-5" dirty="0">
                <a:latin typeface="Tahoma"/>
                <a:cs typeface="Tahoma"/>
              </a:rPr>
              <a:t>&lt;jsp:setProperty name="mon_bean3" property="name"</a:t>
            </a:r>
            <a:r>
              <a:rPr sz="1600" spc="-45" dirty="0">
                <a:latin typeface="Tahoma"/>
                <a:cs typeface="Tahoma"/>
              </a:rPr>
              <a:t> </a:t>
            </a:r>
            <a:r>
              <a:rPr sz="1600" spc="-5" dirty="0">
                <a:latin typeface="Tahoma"/>
                <a:cs typeface="Tahoma"/>
              </a:rPr>
              <a:t>value="application"/&gt;</a:t>
            </a:r>
            <a:endParaRPr sz="1600" dirty="0">
              <a:latin typeface="Tahoma"/>
              <a:cs typeface="Tahoma"/>
            </a:endParaRPr>
          </a:p>
          <a:p>
            <a:pPr marL="129539">
              <a:lnSpc>
                <a:spcPct val="100000"/>
              </a:lnSpc>
            </a:pPr>
            <a:r>
              <a:rPr sz="1600" spc="-5" dirty="0">
                <a:latin typeface="Tahoma"/>
                <a:cs typeface="Tahoma"/>
              </a:rPr>
              <a:t>&lt;html&gt;</a:t>
            </a:r>
            <a:endParaRPr sz="1600" dirty="0">
              <a:latin typeface="Tahoma"/>
              <a:cs typeface="Tahoma"/>
            </a:endParaRPr>
          </a:p>
          <a:p>
            <a:pPr marL="129539">
              <a:lnSpc>
                <a:spcPct val="100000"/>
              </a:lnSpc>
            </a:pPr>
            <a:r>
              <a:rPr sz="1600" spc="-5" dirty="0">
                <a:latin typeface="Tahoma"/>
                <a:cs typeface="Tahoma"/>
              </a:rPr>
              <a:t>&lt;head&gt;&lt;title&gt; Utilisation du bean</a:t>
            </a:r>
            <a:r>
              <a:rPr sz="1600" spc="-30" dirty="0">
                <a:latin typeface="Tahoma"/>
                <a:cs typeface="Tahoma"/>
              </a:rPr>
              <a:t> </a:t>
            </a:r>
            <a:r>
              <a:rPr sz="1600" spc="-5" dirty="0">
                <a:latin typeface="Tahoma"/>
                <a:cs typeface="Tahoma"/>
              </a:rPr>
              <a:t>&lt;/title&gt;&lt;/head&gt;</a:t>
            </a:r>
            <a:endParaRPr sz="1600" dirty="0">
              <a:latin typeface="Tahoma"/>
              <a:cs typeface="Tahoma"/>
            </a:endParaRPr>
          </a:p>
          <a:p>
            <a:pPr marL="128905" marR="3295015">
              <a:lnSpc>
                <a:spcPct val="100000"/>
              </a:lnSpc>
            </a:pPr>
            <a:r>
              <a:rPr sz="1600" spc="-5" dirty="0">
                <a:latin typeface="Tahoma"/>
                <a:cs typeface="Tahoma"/>
              </a:rPr>
              <a:t>&lt;body bgcolor="white"&gt;  Avant&lt;br&gt;</a:t>
            </a:r>
            <a:endParaRPr sz="1600" dirty="0">
              <a:latin typeface="Tahoma"/>
              <a:cs typeface="Tahoma"/>
            </a:endParaRPr>
          </a:p>
          <a:p>
            <a:pPr marL="129539" marR="1991360" algn="just">
              <a:lnSpc>
                <a:spcPct val="100000"/>
              </a:lnSpc>
            </a:pPr>
            <a:r>
              <a:rPr sz="1600" spc="-5" dirty="0">
                <a:latin typeface="Tahoma"/>
                <a:cs typeface="Tahoma"/>
              </a:rPr>
              <a:t>mon_bean1 </a:t>
            </a:r>
            <a:r>
              <a:rPr sz="1600" dirty="0">
                <a:latin typeface="Tahoma"/>
                <a:cs typeface="Tahoma"/>
              </a:rPr>
              <a:t>= &lt;%= </a:t>
            </a:r>
            <a:r>
              <a:rPr sz="1600" spc="-5" dirty="0">
                <a:latin typeface="Tahoma"/>
                <a:cs typeface="Tahoma"/>
              </a:rPr>
              <a:t>mon_bean1.getName() </a:t>
            </a:r>
            <a:r>
              <a:rPr sz="1600" dirty="0">
                <a:latin typeface="Tahoma"/>
                <a:cs typeface="Tahoma"/>
              </a:rPr>
              <a:t>%&gt;&lt;br&gt;  </a:t>
            </a:r>
            <a:r>
              <a:rPr sz="1600" spc="-5" dirty="0">
                <a:latin typeface="Tahoma"/>
                <a:cs typeface="Tahoma"/>
              </a:rPr>
              <a:t>mon_bean2 </a:t>
            </a:r>
            <a:r>
              <a:rPr sz="1600" dirty="0">
                <a:latin typeface="Tahoma"/>
                <a:cs typeface="Tahoma"/>
              </a:rPr>
              <a:t>= &lt;%= </a:t>
            </a:r>
            <a:r>
              <a:rPr sz="1600" spc="-5" dirty="0">
                <a:latin typeface="Tahoma"/>
                <a:cs typeface="Tahoma"/>
              </a:rPr>
              <a:t>mon_bean2.getName() </a:t>
            </a:r>
            <a:r>
              <a:rPr sz="1600" dirty="0">
                <a:latin typeface="Tahoma"/>
                <a:cs typeface="Tahoma"/>
              </a:rPr>
              <a:t>%&gt;&lt;br&gt;  </a:t>
            </a:r>
            <a:r>
              <a:rPr sz="1600" spc="-5" dirty="0">
                <a:latin typeface="Tahoma"/>
                <a:cs typeface="Tahoma"/>
              </a:rPr>
              <a:t>mon_bean3 </a:t>
            </a:r>
            <a:r>
              <a:rPr sz="1600" dirty="0">
                <a:latin typeface="Tahoma"/>
                <a:cs typeface="Tahoma"/>
              </a:rPr>
              <a:t>= &lt;%= </a:t>
            </a:r>
            <a:r>
              <a:rPr sz="1600" spc="-5" dirty="0">
                <a:latin typeface="Tahoma"/>
                <a:cs typeface="Tahoma"/>
              </a:rPr>
              <a:t>mon_bean3.getName()</a:t>
            </a:r>
            <a:r>
              <a:rPr sz="1600" spc="-45" dirty="0">
                <a:latin typeface="Tahoma"/>
                <a:cs typeface="Tahoma"/>
              </a:rPr>
              <a:t> </a:t>
            </a:r>
            <a:r>
              <a:rPr sz="1600" dirty="0">
                <a:latin typeface="Tahoma"/>
                <a:cs typeface="Tahoma"/>
              </a:rPr>
              <a:t>%&gt;&lt;br&gt;</a:t>
            </a:r>
          </a:p>
          <a:p>
            <a:pPr marL="129539" algn="just">
              <a:lnSpc>
                <a:spcPct val="100000"/>
              </a:lnSpc>
            </a:pPr>
            <a:r>
              <a:rPr sz="1600" spc="-5" dirty="0">
                <a:latin typeface="Tahoma"/>
                <a:cs typeface="Tahoma"/>
              </a:rPr>
              <a:t>&lt;form method=GET</a:t>
            </a:r>
            <a:r>
              <a:rPr sz="1600" spc="-25" dirty="0">
                <a:latin typeface="Tahoma"/>
                <a:cs typeface="Tahoma"/>
              </a:rPr>
              <a:t> </a:t>
            </a:r>
            <a:r>
              <a:rPr sz="1600" spc="-5" dirty="0">
                <a:latin typeface="Tahoma"/>
                <a:cs typeface="Tahoma"/>
              </a:rPr>
              <a:t>action="lecture.jsp"&gt;</a:t>
            </a:r>
            <a:endParaRPr sz="1600" dirty="0">
              <a:latin typeface="Tahoma"/>
              <a:cs typeface="Tahoma"/>
            </a:endParaRPr>
          </a:p>
          <a:p>
            <a:pPr marL="129539">
              <a:lnSpc>
                <a:spcPct val="100000"/>
              </a:lnSpc>
            </a:pPr>
            <a:r>
              <a:rPr sz="1600" dirty="0">
                <a:latin typeface="Tahoma"/>
                <a:cs typeface="Tahoma"/>
              </a:rPr>
              <a:t>&lt;p </a:t>
            </a:r>
            <a:r>
              <a:rPr sz="1600" spc="-5" dirty="0">
                <a:latin typeface="Tahoma"/>
                <a:cs typeface="Tahoma"/>
              </a:rPr>
              <a:t>align="center"&gt;&lt;input type="submit"</a:t>
            </a:r>
            <a:r>
              <a:rPr sz="1600" spc="-60" dirty="0">
                <a:latin typeface="Tahoma"/>
                <a:cs typeface="Tahoma"/>
              </a:rPr>
              <a:t> </a:t>
            </a:r>
            <a:r>
              <a:rPr sz="1600" spc="-5" dirty="0">
                <a:latin typeface="Tahoma"/>
                <a:cs typeface="Tahoma"/>
              </a:rPr>
              <a:t>name="Submit"&gt;&lt;/p&gt;</a:t>
            </a:r>
            <a:endParaRPr sz="1600" dirty="0">
              <a:latin typeface="Tahoma"/>
              <a:cs typeface="Tahoma"/>
            </a:endParaRPr>
          </a:p>
          <a:p>
            <a:pPr marL="129539">
              <a:lnSpc>
                <a:spcPct val="100000"/>
              </a:lnSpc>
            </a:pPr>
            <a:r>
              <a:rPr sz="1600" spc="-5" dirty="0">
                <a:latin typeface="Tahoma"/>
                <a:cs typeface="Tahoma"/>
              </a:rPr>
              <a:t>&lt;/form&gt;</a:t>
            </a:r>
            <a:endParaRPr sz="1600" dirty="0">
              <a:latin typeface="Tahoma"/>
              <a:cs typeface="Tahoma"/>
            </a:endParaRPr>
          </a:p>
          <a:p>
            <a:pPr marL="129539">
              <a:lnSpc>
                <a:spcPct val="100000"/>
              </a:lnSpc>
            </a:pPr>
            <a:r>
              <a:rPr sz="1600" spc="-5" dirty="0">
                <a:latin typeface="Tahoma"/>
                <a:cs typeface="Tahoma"/>
              </a:rPr>
              <a:t>&lt;/body&gt;</a:t>
            </a:r>
            <a:endParaRPr sz="1600" dirty="0">
              <a:latin typeface="Tahoma"/>
              <a:cs typeface="Tahoma"/>
            </a:endParaRPr>
          </a:p>
          <a:p>
            <a:pPr marL="129539">
              <a:lnSpc>
                <a:spcPct val="100000"/>
              </a:lnSpc>
            </a:pPr>
            <a:r>
              <a:rPr sz="1600" spc="-5" dirty="0">
                <a:latin typeface="Tahoma"/>
                <a:cs typeface="Tahoma"/>
              </a:rPr>
              <a:t>&lt;/html</a:t>
            </a:r>
            <a:r>
              <a:rPr sz="1600" spc="-5" dirty="0" smtClean="0">
                <a:latin typeface="Tahoma"/>
                <a:cs typeface="Tahoma"/>
              </a:rPr>
              <a:t>&gt;</a:t>
            </a:r>
            <a:endParaRPr sz="1600" dirty="0">
              <a:latin typeface="Tahoma"/>
              <a:cs typeface="Tahoma"/>
            </a:endParaRPr>
          </a:p>
        </p:txBody>
      </p:sp>
    </p:spTree>
    <p:extLst>
      <p:ext uri="{BB962C8B-B14F-4D97-AF65-F5344CB8AC3E}">
        <p14:creationId xmlns:p14="http://schemas.microsoft.com/office/powerpoint/2010/main" val="32849984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 </a:t>
            </a:r>
            <a:r>
              <a:rPr lang="fr-FR" sz="5400" spc="-5" dirty="0" err="1">
                <a:solidFill>
                  <a:srgbClr val="323299"/>
                </a:solidFill>
                <a:latin typeface="Tahoma"/>
                <a:cs typeface="Tahoma"/>
              </a:rPr>
              <a:t>Beans</a:t>
            </a:r>
            <a:r>
              <a:rPr lang="fr-FR" sz="5400" spc="-5" dirty="0">
                <a:solidFill>
                  <a:srgbClr val="323299"/>
                </a:solidFill>
                <a:latin typeface="Tahoma"/>
                <a:cs typeface="Tahoma"/>
              </a:rPr>
              <a:t> et JSP </a:t>
            </a:r>
            <a:r>
              <a:rPr lang="fr-FR" sz="5400" dirty="0">
                <a:solidFill>
                  <a:srgbClr val="323299"/>
                </a:solidFill>
                <a:latin typeface="Tahoma"/>
                <a:cs typeface="Tahoma"/>
              </a:rPr>
              <a:t>:</a:t>
            </a:r>
            <a:r>
              <a:rPr lang="fr-FR" sz="5400" spc="-20" dirty="0">
                <a:solidFill>
                  <a:srgbClr val="323299"/>
                </a:solidFill>
                <a:latin typeface="Tahoma"/>
                <a:cs typeface="Tahoma"/>
              </a:rPr>
              <a:t> </a:t>
            </a:r>
            <a:r>
              <a:rPr lang="fr-FR" sz="5400" spc="-5" dirty="0" smtClean="0">
                <a:solidFill>
                  <a:srgbClr val="323299"/>
                </a:solidFill>
                <a:latin typeface="Tahoma"/>
                <a:cs typeface="Tahoma"/>
              </a:rPr>
              <a:t>scope</a:t>
            </a:r>
            <a:endParaRPr lang="fr-FR" dirty="0"/>
          </a:p>
        </p:txBody>
      </p:sp>
      <p:sp>
        <p:nvSpPr>
          <p:cNvPr id="4" name="object 10"/>
          <p:cNvSpPr txBox="1"/>
          <p:nvPr/>
        </p:nvSpPr>
        <p:spPr>
          <a:xfrm>
            <a:off x="870081" y="2084832"/>
            <a:ext cx="10607686" cy="4090863"/>
          </a:xfrm>
          <a:prstGeom prst="rect">
            <a:avLst/>
          </a:prstGeom>
        </p:spPr>
        <p:txBody>
          <a:bodyPr vert="horz" wrap="square" lIns="0" tIns="12700" rIns="0" bIns="0" rtlCol="0">
            <a:spAutoFit/>
          </a:bodyPr>
          <a:lstStyle/>
          <a:p>
            <a:pPr marL="172085" indent="-172720">
              <a:lnSpc>
                <a:spcPct val="100000"/>
              </a:lnSpc>
              <a:spcBef>
                <a:spcPts val="825"/>
              </a:spcBef>
              <a:buClr>
                <a:srgbClr val="3232CC"/>
              </a:buClr>
              <a:buSzPct val="61111"/>
              <a:buFont typeface="Wingdings"/>
              <a:buChar char=""/>
              <a:tabLst>
                <a:tab pos="172720" algn="l"/>
              </a:tabLst>
            </a:pPr>
            <a:r>
              <a:rPr sz="2000" spc="-5" dirty="0" err="1" smtClean="0">
                <a:latin typeface="Calibri" panose="020F0502020204030204" pitchFamily="34" charset="0"/>
                <a:cs typeface="Calibri" panose="020F0502020204030204" pitchFamily="34" charset="0"/>
              </a:rPr>
              <a:t>Récupération</a:t>
            </a:r>
            <a:r>
              <a:rPr sz="2000" spc="-5" dirty="0" smtClean="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du </a:t>
            </a:r>
            <a:r>
              <a:rPr sz="2000" spc="-10" dirty="0">
                <a:latin typeface="Calibri" panose="020F0502020204030204" pitchFamily="34" charset="0"/>
                <a:cs typeface="Calibri" panose="020F0502020204030204" pitchFamily="34" charset="0"/>
              </a:rPr>
              <a:t>bean </a:t>
            </a:r>
            <a:r>
              <a:rPr sz="2000" spc="-5" dirty="0">
                <a:latin typeface="Calibri" panose="020F0502020204030204" pitchFamily="34" charset="0"/>
                <a:cs typeface="Calibri" panose="020F0502020204030204" pitchFamily="34" charset="0"/>
              </a:rPr>
              <a:t>avec différentes </a:t>
            </a:r>
            <a:r>
              <a:rPr sz="2000" spc="-10" dirty="0">
                <a:latin typeface="Calibri" panose="020F0502020204030204" pitchFamily="34" charset="0"/>
                <a:cs typeface="Calibri" panose="020F0502020204030204" pitchFamily="34" charset="0"/>
              </a:rPr>
              <a:t>portées </a:t>
            </a:r>
            <a:r>
              <a:rPr sz="2000" spc="-5" dirty="0">
                <a:latin typeface="Calibri" panose="020F0502020204030204" pitchFamily="34" charset="0"/>
                <a:cs typeface="Calibri" panose="020F0502020204030204" pitchFamily="34" charset="0"/>
              </a:rPr>
              <a:t>dans </a:t>
            </a:r>
            <a:r>
              <a:rPr sz="2000" dirty="0">
                <a:latin typeface="Calibri" panose="020F0502020204030204" pitchFamily="34" charset="0"/>
                <a:cs typeface="Calibri" panose="020F0502020204030204" pitchFamily="34" charset="0"/>
              </a:rPr>
              <a:t>une </a:t>
            </a:r>
            <a:r>
              <a:rPr sz="2000" spc="-5" dirty="0">
                <a:latin typeface="Calibri" panose="020F0502020204030204" pitchFamily="34" charset="0"/>
                <a:cs typeface="Calibri" panose="020F0502020204030204" pitchFamily="34" charset="0"/>
              </a:rPr>
              <a:t>deuxième</a:t>
            </a:r>
            <a:r>
              <a:rPr sz="2000" spc="114"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JSP.</a:t>
            </a:r>
            <a:endParaRPr sz="2000" dirty="0">
              <a:latin typeface="Calibri" panose="020F0502020204030204" pitchFamily="34" charset="0"/>
              <a:cs typeface="Calibri" panose="020F0502020204030204" pitchFamily="34" charset="0"/>
            </a:endParaRPr>
          </a:p>
          <a:p>
            <a:pPr>
              <a:lnSpc>
                <a:spcPct val="100000"/>
              </a:lnSpc>
              <a:spcBef>
                <a:spcPts val="960"/>
              </a:spcBef>
            </a:pPr>
            <a:r>
              <a:rPr sz="2000" dirty="0">
                <a:latin typeface="Calibri" panose="020F0502020204030204" pitchFamily="34" charset="0"/>
                <a:cs typeface="Calibri" panose="020F0502020204030204" pitchFamily="34" charset="0"/>
              </a:rPr>
              <a:t>&lt;%@ </a:t>
            </a:r>
            <a:r>
              <a:rPr sz="2000" spc="-10" dirty="0">
                <a:latin typeface="Calibri" panose="020F0502020204030204" pitchFamily="34" charset="0"/>
                <a:cs typeface="Calibri" panose="020F0502020204030204" pitchFamily="34" charset="0"/>
              </a:rPr>
              <a:t>page </a:t>
            </a:r>
            <a:r>
              <a:rPr sz="2000" spc="-5" dirty="0">
                <a:latin typeface="Calibri" panose="020F0502020204030204" pitchFamily="34" charset="0"/>
                <a:cs typeface="Calibri" panose="020F0502020204030204" pitchFamily="34" charset="0"/>
              </a:rPr>
              <a:t>language="java" contentType="text/html"</a:t>
            </a:r>
            <a:r>
              <a:rPr sz="2000" spc="80" dirty="0">
                <a:latin typeface="Calibri" panose="020F0502020204030204" pitchFamily="34" charset="0"/>
                <a:cs typeface="Calibri" panose="020F0502020204030204" pitchFamily="34" charset="0"/>
              </a:rPr>
              <a:t> </a:t>
            </a:r>
            <a:r>
              <a:rPr sz="2000" spc="-5" dirty="0" smtClean="0">
                <a:latin typeface="Calibri" panose="020F0502020204030204" pitchFamily="34" charset="0"/>
                <a:cs typeface="Calibri" panose="020F0502020204030204" pitchFamily="34" charset="0"/>
              </a:rPr>
              <a:t>%&gt;</a:t>
            </a:r>
            <a:endParaRPr lang="fr-MA" sz="2000" spc="-5" dirty="0" smtClean="0">
              <a:latin typeface="Calibri" panose="020F0502020204030204" pitchFamily="34" charset="0"/>
              <a:cs typeface="Calibri" panose="020F0502020204030204" pitchFamily="34" charset="0"/>
            </a:endParaRPr>
          </a:p>
          <a:p>
            <a:pPr>
              <a:lnSpc>
                <a:spcPct val="100000"/>
              </a:lnSpc>
              <a:spcBef>
                <a:spcPts val="960"/>
              </a:spcBef>
            </a:pPr>
            <a:r>
              <a:rPr sz="2000" spc="-5" dirty="0" smtClean="0">
                <a:latin typeface="Calibri" panose="020F0502020204030204" pitchFamily="34" charset="0"/>
                <a:cs typeface="Calibri" panose="020F0502020204030204" pitchFamily="34" charset="0"/>
              </a:rPr>
              <a:t>&lt;</a:t>
            </a:r>
            <a:r>
              <a:rPr sz="2000" spc="-5" dirty="0">
                <a:latin typeface="Calibri" panose="020F0502020204030204" pitchFamily="34" charset="0"/>
                <a:cs typeface="Calibri" panose="020F0502020204030204" pitchFamily="34" charset="0"/>
              </a:rPr>
              <a:t>jsp:useBean id="mon_bean1" </a:t>
            </a:r>
            <a:r>
              <a:rPr sz="2000" b="1" spc="-5" dirty="0">
                <a:latin typeface="Calibri" panose="020F0502020204030204" pitchFamily="34" charset="0"/>
                <a:cs typeface="Calibri" panose="020F0502020204030204" pitchFamily="34" charset="0"/>
              </a:rPr>
              <a:t>scope="page"</a:t>
            </a:r>
            <a:r>
              <a:rPr sz="2000" b="1" spc="4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class="</a:t>
            </a:r>
            <a:r>
              <a:rPr sz="2000" spc="-5" dirty="0" err="1">
                <a:latin typeface="Calibri" panose="020F0502020204030204" pitchFamily="34" charset="0"/>
                <a:cs typeface="Calibri" panose="020F0502020204030204" pitchFamily="34" charset="0"/>
              </a:rPr>
              <a:t>SimpleName</a:t>
            </a:r>
            <a:r>
              <a:rPr sz="2000" spc="-5" dirty="0" smtClean="0">
                <a:latin typeface="Calibri" panose="020F0502020204030204" pitchFamily="34" charset="0"/>
                <a:cs typeface="Calibri" panose="020F0502020204030204" pitchFamily="34" charset="0"/>
              </a:rPr>
              <a:t>"&gt;&lt;/</a:t>
            </a:r>
            <a:r>
              <a:rPr sz="2000" spc="-5" dirty="0">
                <a:latin typeface="Calibri" panose="020F0502020204030204" pitchFamily="34" charset="0"/>
                <a:cs typeface="Calibri" panose="020F0502020204030204" pitchFamily="34" charset="0"/>
              </a:rPr>
              <a:t>jsp:useBean&gt;</a:t>
            </a:r>
            <a:endParaRPr sz="2000" dirty="0">
              <a:latin typeface="Calibri" panose="020F0502020204030204" pitchFamily="34" charset="0"/>
              <a:cs typeface="Calibri" panose="020F0502020204030204" pitchFamily="34" charset="0"/>
            </a:endParaRPr>
          </a:p>
          <a:p>
            <a:r>
              <a:rPr sz="2000" spc="-5" dirty="0">
                <a:latin typeface="Calibri" panose="020F0502020204030204" pitchFamily="34" charset="0"/>
                <a:cs typeface="Calibri" panose="020F0502020204030204" pitchFamily="34" charset="0"/>
              </a:rPr>
              <a:t>&lt;jsp:useBean id="mon_bean2" </a:t>
            </a:r>
            <a:r>
              <a:rPr sz="2000" b="1" dirty="0">
                <a:latin typeface="Calibri" panose="020F0502020204030204" pitchFamily="34" charset="0"/>
                <a:cs typeface="Calibri" panose="020F0502020204030204" pitchFamily="34" charset="0"/>
              </a:rPr>
              <a:t>scope="session"</a:t>
            </a:r>
            <a:r>
              <a:rPr sz="2000" b="1"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class="</a:t>
            </a:r>
            <a:r>
              <a:rPr sz="2000" spc="-5" dirty="0" err="1">
                <a:latin typeface="Calibri" panose="020F0502020204030204" pitchFamily="34" charset="0"/>
                <a:cs typeface="Calibri" panose="020F0502020204030204" pitchFamily="34" charset="0"/>
              </a:rPr>
              <a:t>SimpleName</a:t>
            </a:r>
            <a:r>
              <a:rPr sz="2000" spc="-5" dirty="0" smtClean="0">
                <a:latin typeface="Calibri" panose="020F0502020204030204" pitchFamily="34" charset="0"/>
                <a:cs typeface="Calibri" panose="020F0502020204030204" pitchFamily="34" charset="0"/>
              </a:rPr>
              <a:t>"&gt;&lt;/</a:t>
            </a:r>
            <a:r>
              <a:rPr sz="2000" spc="-5" dirty="0">
                <a:latin typeface="Calibri" panose="020F0502020204030204" pitchFamily="34" charset="0"/>
                <a:cs typeface="Calibri" panose="020F0502020204030204" pitchFamily="34" charset="0"/>
              </a:rPr>
              <a:t>jsp:useBean&gt;</a:t>
            </a:r>
            <a:endParaRPr sz="2000" dirty="0">
              <a:latin typeface="Calibri" panose="020F0502020204030204" pitchFamily="34" charset="0"/>
              <a:cs typeface="Calibri" panose="020F0502020204030204" pitchFamily="34" charset="0"/>
            </a:endParaRPr>
          </a:p>
          <a:p>
            <a:r>
              <a:rPr sz="2000" spc="-5" dirty="0">
                <a:latin typeface="Calibri" panose="020F0502020204030204" pitchFamily="34" charset="0"/>
                <a:cs typeface="Calibri" panose="020F0502020204030204" pitchFamily="34" charset="0"/>
              </a:rPr>
              <a:t>&lt;jsp:useBean id="mon_bean3" </a:t>
            </a:r>
            <a:r>
              <a:rPr sz="2000" b="1" spc="-5" dirty="0">
                <a:latin typeface="Calibri" panose="020F0502020204030204" pitchFamily="34" charset="0"/>
                <a:cs typeface="Calibri" panose="020F0502020204030204" pitchFamily="34" charset="0"/>
              </a:rPr>
              <a:t>scope="application"</a:t>
            </a:r>
            <a:r>
              <a:rPr sz="2000" b="1" spc="3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class="</a:t>
            </a:r>
            <a:r>
              <a:rPr sz="2000" spc="-5" dirty="0" err="1">
                <a:latin typeface="Calibri" panose="020F0502020204030204" pitchFamily="34" charset="0"/>
                <a:cs typeface="Calibri" panose="020F0502020204030204" pitchFamily="34" charset="0"/>
              </a:rPr>
              <a:t>SimpleName</a:t>
            </a:r>
            <a:r>
              <a:rPr sz="2000" spc="-5" dirty="0" smtClean="0">
                <a:latin typeface="Calibri" panose="020F0502020204030204" pitchFamily="34" charset="0"/>
                <a:cs typeface="Calibri" panose="020F0502020204030204" pitchFamily="34" charset="0"/>
              </a:rPr>
              <a:t>"&gt;&lt;/</a:t>
            </a:r>
            <a:r>
              <a:rPr sz="2000" spc="-5" dirty="0">
                <a:latin typeface="Calibri" panose="020F0502020204030204" pitchFamily="34" charset="0"/>
                <a:cs typeface="Calibri" panose="020F0502020204030204" pitchFamily="34" charset="0"/>
              </a:rPr>
              <a:t>jsp:useBean&gt;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&lt;html&gt;&lt;head&gt;&lt;title&gt; Récupération du </a:t>
            </a:r>
            <a:r>
              <a:rPr sz="2000" spc="-10" dirty="0">
                <a:latin typeface="Calibri" panose="020F0502020204030204" pitchFamily="34" charset="0"/>
                <a:cs typeface="Calibri" panose="020F0502020204030204" pitchFamily="34" charset="0"/>
              </a:rPr>
              <a:t>bean</a:t>
            </a:r>
            <a:r>
              <a:rPr sz="2000" spc="3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&lt;/title&gt;&lt;/head&gt;</a:t>
            </a:r>
            <a:endParaRPr sz="2000" dirty="0">
              <a:latin typeface="Calibri" panose="020F0502020204030204" pitchFamily="34" charset="0"/>
              <a:cs typeface="Calibri" panose="020F0502020204030204" pitchFamily="34" charset="0"/>
            </a:endParaRPr>
          </a:p>
          <a:p>
            <a:pPr marR="2743200">
              <a:lnSpc>
                <a:spcPct val="100000"/>
              </a:lnSpc>
            </a:pPr>
            <a:r>
              <a:rPr sz="2000" spc="-5" dirty="0">
                <a:latin typeface="Calibri" panose="020F0502020204030204" pitchFamily="34" charset="0"/>
                <a:cs typeface="Calibri" panose="020F0502020204030204" pitchFamily="34" charset="0"/>
              </a:rPr>
              <a:t>&lt;body bgcolor="white"&gt;  Après&lt;br&gt;</a:t>
            </a:r>
            <a:endParaRPr sz="2000" dirty="0">
              <a:latin typeface="Calibri" panose="020F0502020204030204" pitchFamily="34" charset="0"/>
              <a:cs typeface="Calibri" panose="020F0502020204030204" pitchFamily="34" charset="0"/>
            </a:endParaRPr>
          </a:p>
          <a:p>
            <a:pPr marR="5080" algn="just">
              <a:lnSpc>
                <a:spcPct val="100000"/>
              </a:lnSpc>
            </a:pPr>
            <a:r>
              <a:rPr sz="2000" spc="-5" dirty="0">
                <a:latin typeface="Calibri" panose="020F0502020204030204" pitchFamily="34" charset="0"/>
                <a:cs typeface="Calibri" panose="020F0502020204030204" pitchFamily="34" charset="0"/>
              </a:rPr>
              <a:t>mon_bean1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&lt;jsp:getProperty name="mon_bean1" property="name"/&gt;&lt;br&gt;  mon_bean2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&lt;jsp:getProperty name="mon_bean2" property="name"/&gt;&lt;br&gt;  mon_bean3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&lt;jsp:getProperty name="mon_bean3"</a:t>
            </a:r>
            <a:r>
              <a:rPr sz="2000" spc="5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property="name"/&gt;&lt;br&gt;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&lt;/body&gt;</a:t>
            </a:r>
            <a:endParaRPr sz="2000" dirty="0">
              <a:latin typeface="Calibri" panose="020F0502020204030204" pitchFamily="34" charset="0"/>
              <a:cs typeface="Calibri" panose="020F0502020204030204" pitchFamily="34" charset="0"/>
            </a:endParaRPr>
          </a:p>
          <a:p>
            <a:pPr>
              <a:lnSpc>
                <a:spcPct val="100000"/>
              </a:lnSpc>
            </a:pPr>
            <a:r>
              <a:rPr sz="2000" spc="-5" dirty="0">
                <a:latin typeface="Calibri" panose="020F0502020204030204" pitchFamily="34" charset="0"/>
                <a:cs typeface="Calibri" panose="020F0502020204030204" pitchFamily="34" charset="0"/>
              </a:rPr>
              <a:t>&lt;/html&gt;</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0769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 </a:t>
            </a:r>
            <a:r>
              <a:rPr lang="fr-FR" sz="5400" spc="-5" dirty="0" err="1">
                <a:solidFill>
                  <a:srgbClr val="323299"/>
                </a:solidFill>
                <a:latin typeface="Tahoma"/>
                <a:cs typeface="Tahoma"/>
              </a:rPr>
              <a:t>Beans</a:t>
            </a:r>
            <a:r>
              <a:rPr lang="fr-FR" sz="5400" spc="-5" dirty="0">
                <a:solidFill>
                  <a:srgbClr val="323299"/>
                </a:solidFill>
                <a:latin typeface="Tahoma"/>
                <a:cs typeface="Tahoma"/>
              </a:rPr>
              <a:t> et JSP </a:t>
            </a:r>
            <a:r>
              <a:rPr lang="fr-FR" sz="5400" dirty="0">
                <a:solidFill>
                  <a:srgbClr val="323299"/>
                </a:solidFill>
                <a:latin typeface="Tahoma"/>
                <a:cs typeface="Tahoma"/>
              </a:rPr>
              <a:t>:</a:t>
            </a:r>
            <a:r>
              <a:rPr lang="fr-FR" sz="5400" spc="-20" dirty="0">
                <a:solidFill>
                  <a:srgbClr val="323299"/>
                </a:solidFill>
                <a:latin typeface="Tahoma"/>
                <a:cs typeface="Tahoma"/>
              </a:rPr>
              <a:t> </a:t>
            </a:r>
            <a:r>
              <a:rPr lang="fr-FR" sz="5400" spc="-5" dirty="0" smtClean="0">
                <a:solidFill>
                  <a:srgbClr val="323299"/>
                </a:solidFill>
                <a:latin typeface="Tahoma"/>
                <a:cs typeface="Tahoma"/>
              </a:rPr>
              <a:t>scope</a:t>
            </a:r>
            <a:endParaRPr lang="fr-FR" dirty="0"/>
          </a:p>
        </p:txBody>
      </p:sp>
      <p:sp>
        <p:nvSpPr>
          <p:cNvPr id="3" name="Espace réservé du contenu 2"/>
          <p:cNvSpPr>
            <a:spLocks noGrp="1"/>
          </p:cNvSpPr>
          <p:nvPr>
            <p:ph idx="1"/>
          </p:nvPr>
        </p:nvSpPr>
        <p:spPr/>
        <p:txBody>
          <a:bodyPr>
            <a:normAutofit/>
          </a:bodyPr>
          <a:lstStyle/>
          <a:p>
            <a:pPr marL="187325" indent="-172720">
              <a:lnSpc>
                <a:spcPct val="100000"/>
              </a:lnSpc>
              <a:spcBef>
                <a:spcPts val="1030"/>
              </a:spcBef>
              <a:buClr>
                <a:srgbClr val="3232CC"/>
              </a:buClr>
              <a:buSzPct val="58333"/>
              <a:buFont typeface="Wingdings"/>
              <a:buChar char=""/>
              <a:tabLst>
                <a:tab pos="187960" algn="l"/>
              </a:tabLst>
            </a:pP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résultats de ces deux </a:t>
            </a:r>
            <a:r>
              <a:rPr lang="fr-FR" sz="3200" spc="-5" dirty="0" err="1">
                <a:latin typeface="Calibri" panose="020F0502020204030204" pitchFamily="34" charset="0"/>
                <a:cs typeface="Calibri" panose="020F0502020204030204" pitchFamily="34" charset="0"/>
              </a:rPr>
              <a:t>jsp</a:t>
            </a:r>
            <a:r>
              <a:rPr lang="fr-FR" sz="3200" spc="-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est </a:t>
            </a:r>
            <a:r>
              <a:rPr lang="fr-FR" sz="3200" spc="-5" dirty="0">
                <a:latin typeface="Calibri" panose="020F0502020204030204" pitchFamily="34" charset="0"/>
                <a:cs typeface="Calibri" panose="020F0502020204030204" pitchFamily="34" charset="0"/>
              </a:rPr>
              <a:t>comme </a:t>
            </a:r>
            <a:r>
              <a:rPr lang="fr-FR" sz="3200" dirty="0">
                <a:latin typeface="Calibri" panose="020F0502020204030204" pitchFamily="34" charset="0"/>
                <a:cs typeface="Calibri" panose="020F0502020204030204" pitchFamily="34" charset="0"/>
              </a:rPr>
              <a:t>suit</a:t>
            </a:r>
            <a:r>
              <a:rPr lang="fr-FR" sz="3200" spc="-4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386715" lvl="1" indent="-143510">
              <a:lnSpc>
                <a:spcPct val="100000"/>
              </a:lnSpc>
              <a:spcBef>
                <a:spcPts val="290"/>
              </a:spcBef>
              <a:buClr>
                <a:srgbClr val="FF0000"/>
              </a:buClr>
              <a:buSzPct val="54166"/>
              <a:buFont typeface="Wingdings"/>
              <a:buChar char=""/>
              <a:tabLst>
                <a:tab pos="387350" algn="l"/>
              </a:tabLst>
            </a:pPr>
            <a:r>
              <a:rPr lang="fr-FR" sz="3200" spc="-5" dirty="0">
                <a:latin typeface="Calibri" panose="020F0502020204030204" pitchFamily="34" charset="0"/>
                <a:cs typeface="Calibri" panose="020F0502020204030204" pitchFamily="34" charset="0"/>
              </a:rPr>
              <a:t>Avant</a:t>
            </a:r>
            <a:endParaRPr lang="fr-FR" sz="3200" dirty="0">
              <a:latin typeface="Calibri" panose="020F0502020204030204" pitchFamily="34" charset="0"/>
              <a:cs typeface="Calibri" panose="020F0502020204030204" pitchFamily="34" charset="0"/>
            </a:endParaRPr>
          </a:p>
          <a:p>
            <a:pPr marL="586740" lvl="2" indent="-114300">
              <a:lnSpc>
                <a:spcPct val="100000"/>
              </a:lnSpc>
              <a:spcBef>
                <a:spcPts val="245"/>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mon_bean1 =</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page</a:t>
            </a:r>
            <a:endParaRPr lang="fr-FR" sz="2000" dirty="0">
              <a:latin typeface="Calibri" panose="020F0502020204030204" pitchFamily="34" charset="0"/>
              <a:cs typeface="Calibri" panose="020F0502020204030204" pitchFamily="34" charset="0"/>
            </a:endParaRPr>
          </a:p>
          <a:p>
            <a:pPr marL="586740" lvl="2" indent="-114300">
              <a:lnSpc>
                <a:spcPct val="100000"/>
              </a:lnSpc>
              <a:spcBef>
                <a:spcPts val="24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mon_bean2 =</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session</a:t>
            </a:r>
            <a:endParaRPr lang="fr-FR" sz="2000" dirty="0">
              <a:latin typeface="Calibri" panose="020F0502020204030204" pitchFamily="34" charset="0"/>
              <a:cs typeface="Calibri" panose="020F0502020204030204" pitchFamily="34" charset="0"/>
            </a:endParaRPr>
          </a:p>
          <a:p>
            <a:pPr marL="586740" lvl="2" indent="-114300">
              <a:lnSpc>
                <a:spcPct val="100000"/>
              </a:lnSpc>
              <a:spcBef>
                <a:spcPts val="24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mon_bean1 =</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application</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80"/>
              </a:spcBef>
              <a:buClr>
                <a:srgbClr val="FF0000"/>
              </a:buClr>
              <a:buSzPct val="54166"/>
              <a:buFont typeface="Wingdings"/>
              <a:buChar char=""/>
              <a:tabLst>
                <a:tab pos="387350" algn="l"/>
              </a:tabLst>
            </a:pPr>
            <a:r>
              <a:rPr lang="fr-FR" sz="3200" spc="-5" dirty="0">
                <a:latin typeface="Calibri" panose="020F0502020204030204" pitchFamily="34" charset="0"/>
                <a:cs typeface="Calibri" panose="020F0502020204030204" pitchFamily="34" charset="0"/>
              </a:rPr>
              <a:t>Après</a:t>
            </a:r>
            <a:endParaRPr lang="fr-FR" sz="3200" dirty="0">
              <a:latin typeface="Calibri" panose="020F0502020204030204" pitchFamily="34" charset="0"/>
              <a:cs typeface="Calibri" panose="020F0502020204030204" pitchFamily="34" charset="0"/>
            </a:endParaRPr>
          </a:p>
          <a:p>
            <a:pPr marL="586740" lvl="2" indent="-114300">
              <a:lnSpc>
                <a:spcPct val="100000"/>
              </a:lnSpc>
              <a:spcBef>
                <a:spcPts val="25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mon_bean1</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null</a:t>
            </a:r>
            <a:endParaRPr lang="fr-FR" sz="2000" dirty="0">
              <a:latin typeface="Calibri" panose="020F0502020204030204" pitchFamily="34" charset="0"/>
              <a:cs typeface="Calibri" panose="020F0502020204030204" pitchFamily="34" charset="0"/>
            </a:endParaRPr>
          </a:p>
          <a:p>
            <a:pPr marL="586740" lvl="2" indent="-114300">
              <a:lnSpc>
                <a:spcPct val="100000"/>
              </a:lnSpc>
              <a:spcBef>
                <a:spcPts val="24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mon_bean2 =</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session</a:t>
            </a:r>
            <a:endParaRPr lang="fr-FR" sz="2000" dirty="0">
              <a:latin typeface="Calibri" panose="020F0502020204030204" pitchFamily="34" charset="0"/>
              <a:cs typeface="Calibri" panose="020F0502020204030204" pitchFamily="34" charset="0"/>
            </a:endParaRPr>
          </a:p>
          <a:p>
            <a:pPr marL="586740" lvl="2" indent="-114300">
              <a:lnSpc>
                <a:spcPct val="100000"/>
              </a:lnSpc>
              <a:spcBef>
                <a:spcPts val="24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mon_bean1 =</a:t>
            </a:r>
            <a:r>
              <a:rPr lang="fr-FR" sz="2000" spc="-10"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application</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69881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00"/>
              </a:spcBef>
            </a:pPr>
            <a:r>
              <a:rPr lang="fr-FR" sz="5400" spc="-5" dirty="0">
                <a:solidFill>
                  <a:srgbClr val="323299"/>
                </a:solidFill>
                <a:latin typeface="Tahoma"/>
                <a:cs typeface="Tahoma"/>
              </a:rPr>
              <a:t>Collaboration </a:t>
            </a:r>
            <a:r>
              <a:rPr lang="fr-FR" sz="5400" dirty="0">
                <a:solidFill>
                  <a:srgbClr val="323299"/>
                </a:solidFill>
                <a:latin typeface="Tahoma"/>
                <a:cs typeface="Tahoma"/>
              </a:rPr>
              <a:t>de </a:t>
            </a:r>
            <a:r>
              <a:rPr lang="fr-FR" sz="5400" spc="-5" dirty="0">
                <a:solidFill>
                  <a:srgbClr val="323299"/>
                </a:solidFill>
                <a:latin typeface="Tahoma"/>
                <a:cs typeface="Tahoma"/>
              </a:rPr>
              <a:t>JSP</a:t>
            </a:r>
            <a:endParaRPr lang="fr-FR" sz="5400" dirty="0">
              <a:latin typeface="Tahoma"/>
              <a:cs typeface="Tahoma"/>
            </a:endParaRPr>
          </a:p>
        </p:txBody>
      </p:sp>
      <p:sp>
        <p:nvSpPr>
          <p:cNvPr id="3" name="Espace réservé du contenu 2"/>
          <p:cNvSpPr>
            <a:spLocks noGrp="1"/>
          </p:cNvSpPr>
          <p:nvPr>
            <p:ph idx="1"/>
          </p:nvPr>
        </p:nvSpPr>
        <p:spPr>
          <a:xfrm>
            <a:off x="1024128" y="2081280"/>
            <a:ext cx="9720073" cy="4023360"/>
          </a:xfrm>
        </p:spPr>
        <p:txBody>
          <a:bodyPr>
            <a:noAutofit/>
          </a:bodyPr>
          <a:lstStyle/>
          <a:p>
            <a:pPr marL="187325" indent="-172720">
              <a:lnSpc>
                <a:spcPct val="100000"/>
              </a:lnSpc>
              <a:spcBef>
                <a:spcPts val="1030"/>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Rappel </a:t>
            </a:r>
            <a:r>
              <a:rPr lang="fr-FR" sz="3200" dirty="0">
                <a:latin typeface="Calibri" panose="020F0502020204030204" pitchFamily="34" charset="0"/>
                <a:cs typeface="Calibri" panose="020F0502020204030204" pitchFamily="34" charset="0"/>
              </a:rPr>
              <a:t>sur la </a:t>
            </a:r>
            <a:r>
              <a:rPr lang="fr-FR" sz="3200" spc="-5" dirty="0">
                <a:latin typeface="Calibri" panose="020F0502020204030204" pitchFamily="34" charset="0"/>
                <a:cs typeface="Calibri" panose="020F0502020204030204" pitchFamily="34" charset="0"/>
              </a:rPr>
              <a:t>collaboration (voir partie</a:t>
            </a:r>
            <a:r>
              <a:rPr lang="fr-FR" sz="3200" spc="-1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Servlet)</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25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partage d’information : un état ou </a:t>
            </a:r>
            <a:r>
              <a:rPr lang="fr-FR" sz="2000" spc="-10" dirty="0">
                <a:latin typeface="Calibri" panose="020F0502020204030204" pitchFamily="34" charset="0"/>
                <a:cs typeface="Calibri" panose="020F0502020204030204" pitchFamily="34" charset="0"/>
              </a:rPr>
              <a:t>une</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ressource</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partage du contrôle : </a:t>
            </a:r>
            <a:r>
              <a:rPr lang="fr-FR" sz="2000" spc="-10" dirty="0">
                <a:latin typeface="Calibri" panose="020F0502020204030204" pitchFamily="34" charset="0"/>
                <a:cs typeface="Calibri" panose="020F0502020204030204" pitchFamily="34" charset="0"/>
              </a:rPr>
              <a:t>une</a:t>
            </a:r>
            <a:r>
              <a:rPr lang="fr-FR" sz="2000"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requête</a:t>
            </a:r>
            <a:endParaRPr lang="fr-FR" sz="2000" dirty="0">
              <a:latin typeface="Calibri" panose="020F0502020204030204" pitchFamily="34" charset="0"/>
              <a:cs typeface="Calibri" panose="020F0502020204030204" pitchFamily="34" charset="0"/>
            </a:endParaRPr>
          </a:p>
          <a:p>
            <a:pPr marL="187325" marR="5080" indent="-172720">
              <a:lnSpc>
                <a:spcPct val="100000"/>
              </a:lnSpc>
              <a:spcBef>
                <a:spcPts val="280"/>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Processus identique </a:t>
            </a:r>
            <a:r>
              <a:rPr lang="fr-FR" sz="3200" dirty="0">
                <a:latin typeface="Calibri" panose="020F0502020204030204" pitchFamily="34" charset="0"/>
                <a:cs typeface="Calibri" panose="020F0502020204030204" pitchFamily="34" charset="0"/>
              </a:rPr>
              <a:t>à la </a:t>
            </a:r>
            <a:r>
              <a:rPr lang="fr-FR" sz="3200" spc="-5" dirty="0">
                <a:latin typeface="Calibri" panose="020F0502020204030204" pitchFamily="34" charset="0"/>
                <a:cs typeface="Calibri" panose="020F0502020204030204" pitchFamily="34" charset="0"/>
              </a:rPr>
              <a:t>collaboration de Servlet pour  </a:t>
            </a:r>
            <a:r>
              <a:rPr lang="fr-FR" sz="3200" dirty="0">
                <a:latin typeface="Calibri" panose="020F0502020204030204" pitchFamily="34" charset="0"/>
                <a:cs typeface="Calibri" panose="020F0502020204030204" pitchFamily="34" charset="0"/>
              </a:rPr>
              <a:t>le </a:t>
            </a:r>
            <a:r>
              <a:rPr lang="fr-FR" sz="3200" spc="-10" dirty="0">
                <a:latin typeface="Calibri" panose="020F0502020204030204" pitchFamily="34" charset="0"/>
                <a:cs typeface="Calibri" panose="020F0502020204030204" pitchFamily="34" charset="0"/>
              </a:rPr>
              <a:t>partage </a:t>
            </a:r>
            <a:r>
              <a:rPr lang="fr-FR" sz="3200" spc="-5" dirty="0">
                <a:latin typeface="Calibri" panose="020F0502020204030204" pitchFamily="34" charset="0"/>
                <a:cs typeface="Calibri" panose="020F0502020204030204" pitchFamily="34" charset="0"/>
              </a:rPr>
              <a:t>d’information </a:t>
            </a:r>
            <a:r>
              <a:rPr lang="fr-FR" sz="3200" dirty="0">
                <a:latin typeface="Calibri" panose="020F0502020204030204" pitchFamily="34" charset="0"/>
                <a:cs typeface="Calibri" panose="020F0502020204030204" pitchFamily="34" charset="0"/>
              </a:rPr>
              <a:t>et </a:t>
            </a:r>
            <a:r>
              <a:rPr lang="fr-FR" sz="3200" spc="-5" dirty="0">
                <a:latin typeface="Calibri" panose="020F0502020204030204" pitchFamily="34" charset="0"/>
                <a:cs typeface="Calibri" panose="020F0502020204030204" pitchFamily="34" charset="0"/>
              </a:rPr>
              <a:t>de</a:t>
            </a:r>
            <a:r>
              <a:rPr lang="fr-FR" sz="3200" spc="1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contrôle</a:t>
            </a:r>
            <a:endParaRPr lang="fr-FR" sz="3200" dirty="0">
              <a:latin typeface="Calibri" panose="020F0502020204030204" pitchFamily="34" charset="0"/>
              <a:cs typeface="Calibri" panose="020F0502020204030204" pitchFamily="34" charset="0"/>
            </a:endParaRPr>
          </a:p>
          <a:p>
            <a:pPr marL="187325" indent="-172720">
              <a:lnSpc>
                <a:spcPct val="100000"/>
              </a:lnSpc>
              <a:spcBef>
                <a:spcPts val="285"/>
              </a:spcBef>
              <a:buClr>
                <a:srgbClr val="3232CC"/>
              </a:buClr>
              <a:buSzPct val="58333"/>
              <a:buFont typeface="Wingdings"/>
              <a:buChar char=""/>
              <a:tabLst>
                <a:tab pos="187960" algn="l"/>
              </a:tabLst>
            </a:pPr>
            <a:r>
              <a:rPr lang="fr-FR" sz="3200" spc="-10" dirty="0">
                <a:latin typeface="Calibri" panose="020F0502020204030204" pitchFamily="34" charset="0"/>
                <a:cs typeface="Calibri" panose="020F0502020204030204" pitchFamily="34" charset="0"/>
              </a:rPr>
              <a:t>Partage</a:t>
            </a:r>
            <a:r>
              <a:rPr lang="fr-FR" sz="3200" spc="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d’information</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25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Utilisation du contexte pour transmettre des</a:t>
            </a:r>
            <a:r>
              <a:rPr lang="fr-FR" sz="2000" spc="4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attributs</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19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Méthode </a:t>
            </a:r>
            <a:r>
              <a:rPr lang="fr-FR" sz="2400" i="1" spc="-30" dirty="0" err="1">
                <a:latin typeface="Calibri" panose="020F0502020204030204" pitchFamily="34" charset="0"/>
                <a:cs typeface="Calibri" panose="020F0502020204030204" pitchFamily="34" charset="0"/>
              </a:rPr>
              <a:t>getContext</a:t>
            </a:r>
            <a:r>
              <a:rPr lang="fr-FR" sz="2400" i="1" spc="-30" dirty="0">
                <a:latin typeface="Calibri" panose="020F0502020204030204" pitchFamily="34" charset="0"/>
                <a:cs typeface="Calibri" panose="020F0502020204030204" pitchFamily="34" charset="0"/>
              </a:rPr>
              <a:t>(…)</a:t>
            </a:r>
            <a:r>
              <a:rPr lang="fr-FR" sz="2000" spc="-30" dirty="0">
                <a:latin typeface="Calibri" panose="020F0502020204030204" pitchFamily="34" charset="0"/>
                <a:cs typeface="Calibri" panose="020F0502020204030204" pitchFamily="34" charset="0"/>
              </a:rPr>
              <a:t>, </a:t>
            </a:r>
            <a:r>
              <a:rPr lang="fr-FR" sz="2400" i="1" spc="-25" dirty="0" err="1">
                <a:latin typeface="Calibri" panose="020F0502020204030204" pitchFamily="34" charset="0"/>
                <a:cs typeface="Calibri" panose="020F0502020204030204" pitchFamily="34" charset="0"/>
              </a:rPr>
              <a:t>setAttribute</a:t>
            </a:r>
            <a:r>
              <a:rPr lang="fr-FR" sz="2400" i="1" spc="-2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et</a:t>
            </a:r>
            <a:r>
              <a:rPr lang="fr-FR" sz="2000" spc="30" dirty="0">
                <a:latin typeface="Calibri" panose="020F0502020204030204" pitchFamily="34" charset="0"/>
                <a:cs typeface="Calibri" panose="020F0502020204030204" pitchFamily="34" charset="0"/>
              </a:rPr>
              <a:t> </a:t>
            </a:r>
            <a:r>
              <a:rPr lang="fr-FR" sz="2400" i="1" spc="-25" dirty="0" err="1">
                <a:latin typeface="Calibri" panose="020F0502020204030204" pitchFamily="34" charset="0"/>
                <a:cs typeface="Calibri" panose="020F0502020204030204" pitchFamily="34" charset="0"/>
              </a:rPr>
              <a:t>getAttribute</a:t>
            </a:r>
            <a:r>
              <a:rPr lang="fr-FR" sz="2400" i="1" spc="-2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270"/>
              </a:spcBef>
              <a:buClr>
                <a:srgbClr val="3232CC"/>
              </a:buClr>
              <a:buSzPct val="58333"/>
              <a:buFont typeface="Wingdings"/>
              <a:buChar char=""/>
              <a:tabLst>
                <a:tab pos="187960" algn="l"/>
              </a:tabLst>
            </a:pPr>
            <a:r>
              <a:rPr lang="fr-FR" sz="3200" spc="-10" dirty="0">
                <a:latin typeface="Calibri" panose="020F0502020204030204" pitchFamily="34" charset="0"/>
                <a:cs typeface="Calibri" panose="020F0502020204030204" pitchFamily="34" charset="0"/>
              </a:rPr>
              <a:t>Partage </a:t>
            </a:r>
            <a:r>
              <a:rPr lang="fr-FR" sz="3200" spc="-5" dirty="0">
                <a:latin typeface="Calibri" panose="020F0502020204030204" pitchFamily="34" charset="0"/>
                <a:cs typeface="Calibri" panose="020F0502020204030204" pitchFamily="34" charset="0"/>
              </a:rPr>
              <a:t>du</a:t>
            </a:r>
            <a:r>
              <a:rPr lang="fr-FR" sz="3200" spc="1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contrôle</a:t>
            </a:r>
            <a:endParaRPr lang="fr-FR" sz="32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Utilisation des tags action JSP </a:t>
            </a:r>
            <a:r>
              <a:rPr lang="fr-FR" sz="2400" i="1" spc="-30" dirty="0" err="1">
                <a:latin typeface="Calibri" panose="020F0502020204030204" pitchFamily="34" charset="0"/>
                <a:cs typeface="Calibri" panose="020F0502020204030204" pitchFamily="34" charset="0"/>
              </a:rPr>
              <a:t>include</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et</a:t>
            </a:r>
            <a:r>
              <a:rPr lang="fr-FR" sz="2000" spc="65" dirty="0">
                <a:latin typeface="Calibri" panose="020F0502020204030204" pitchFamily="34" charset="0"/>
                <a:cs typeface="Calibri" panose="020F0502020204030204" pitchFamily="34" charset="0"/>
              </a:rPr>
              <a:t> </a:t>
            </a:r>
            <a:r>
              <a:rPr lang="fr-FR" sz="2400" i="1" spc="-30" dirty="0" err="1" smtClean="0">
                <a:latin typeface="Calibri" panose="020F0502020204030204" pitchFamily="34" charset="0"/>
                <a:cs typeface="Calibri" panose="020F0502020204030204" pitchFamily="34" charset="0"/>
              </a:rPr>
              <a:t>forward</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61692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Partage</a:t>
            </a:r>
            <a:r>
              <a:rPr lang="fr-FR" sz="5400" spc="-30" dirty="0">
                <a:solidFill>
                  <a:srgbClr val="323299"/>
                </a:solidFill>
                <a:latin typeface="Tahoma"/>
                <a:cs typeface="Tahoma"/>
              </a:rPr>
              <a:t> </a:t>
            </a:r>
            <a:r>
              <a:rPr lang="fr-FR" sz="5400" spc="-5" dirty="0" smtClean="0">
                <a:solidFill>
                  <a:srgbClr val="323299"/>
                </a:solidFill>
                <a:latin typeface="Tahoma"/>
                <a:cs typeface="Tahoma"/>
              </a:rPr>
              <a:t>d’information</a:t>
            </a:r>
            <a:endParaRPr lang="fr-FR" dirty="0"/>
          </a:p>
        </p:txBody>
      </p:sp>
      <p:sp>
        <p:nvSpPr>
          <p:cNvPr id="3" name="Espace réservé du contenu 2"/>
          <p:cNvSpPr>
            <a:spLocks noGrp="1"/>
          </p:cNvSpPr>
          <p:nvPr>
            <p:ph idx="1"/>
          </p:nvPr>
        </p:nvSpPr>
        <p:spPr>
          <a:xfrm>
            <a:off x="1024128" y="2081280"/>
            <a:ext cx="9720073" cy="4023360"/>
          </a:xfrm>
        </p:spPr>
        <p:txBody>
          <a:bodyPr>
            <a:noAutofit/>
          </a:bodyPr>
          <a:lstStyle/>
          <a:p>
            <a:pPr marL="187325" marR="351790" indent="-172720">
              <a:lnSpc>
                <a:spcPct val="100000"/>
              </a:lnSpc>
              <a:spcBef>
                <a:spcPts val="1090"/>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Le partage se fait grâce </a:t>
            </a:r>
            <a:r>
              <a:rPr lang="fr-FR" sz="3200" dirty="0">
                <a:latin typeface="Calibri" panose="020F0502020204030204" pitchFamily="34" charset="0"/>
                <a:cs typeface="Calibri" panose="020F0502020204030204" pitchFamily="34" charset="0"/>
              </a:rPr>
              <a:t>à l’objet </a:t>
            </a:r>
            <a:r>
              <a:rPr lang="fr-FR" sz="3200" spc="-5" dirty="0">
                <a:latin typeface="Calibri" panose="020F0502020204030204" pitchFamily="34" charset="0"/>
                <a:cs typeface="Calibri" panose="020F0502020204030204" pitchFamily="34" charset="0"/>
              </a:rPr>
              <a:t>implicite  </a:t>
            </a:r>
            <a:r>
              <a:rPr lang="fr-FR" sz="3200" dirty="0">
                <a:latin typeface="Calibri" panose="020F0502020204030204" pitchFamily="34" charset="0"/>
                <a:cs typeface="Calibri" panose="020F0502020204030204" pitchFamily="34" charset="0"/>
              </a:rPr>
              <a:t>application qui est de </a:t>
            </a:r>
            <a:r>
              <a:rPr lang="fr-FR" sz="3200" spc="-5" dirty="0">
                <a:latin typeface="Calibri" panose="020F0502020204030204" pitchFamily="34" charset="0"/>
                <a:cs typeface="Calibri" panose="020F0502020204030204" pitchFamily="34" charset="0"/>
              </a:rPr>
              <a:t>type</a:t>
            </a:r>
            <a:r>
              <a:rPr lang="fr-FR" sz="3200" spc="-125" dirty="0">
                <a:latin typeface="Calibri" panose="020F0502020204030204" pitchFamily="34" charset="0"/>
                <a:cs typeface="Calibri" panose="020F0502020204030204" pitchFamily="34" charset="0"/>
              </a:rPr>
              <a:t> </a:t>
            </a:r>
            <a:r>
              <a:rPr lang="fr-FR" sz="3200" i="1" spc="-25" dirty="0" err="1">
                <a:latin typeface="Calibri" panose="020F0502020204030204" pitchFamily="34" charset="0"/>
                <a:cs typeface="Calibri" panose="020F0502020204030204" pitchFamily="34" charset="0"/>
              </a:rPr>
              <a:t>ServletContext</a:t>
            </a:r>
            <a:endParaRPr lang="fr-FR" sz="3200" dirty="0">
              <a:latin typeface="Calibri" panose="020F0502020204030204" pitchFamily="34" charset="0"/>
              <a:cs typeface="Calibri" panose="020F0502020204030204" pitchFamily="34" charset="0"/>
            </a:endParaRPr>
          </a:p>
          <a:p>
            <a:pPr marL="187325" marR="277495" indent="-172720">
              <a:lnSpc>
                <a:spcPct val="100000"/>
              </a:lnSpc>
              <a:spcBef>
                <a:spcPts val="280"/>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Exemple : </a:t>
            </a:r>
            <a:r>
              <a:rPr lang="fr-FR" sz="3200" spc="-5" dirty="0">
                <a:latin typeface="Calibri" panose="020F0502020204030204" pitchFamily="34" charset="0"/>
                <a:cs typeface="Calibri" panose="020F0502020204030204" pitchFamily="34" charset="0"/>
              </a:rPr>
              <a:t>transmettre un </a:t>
            </a:r>
            <a:r>
              <a:rPr lang="fr-FR" sz="3200" dirty="0">
                <a:latin typeface="Calibri" panose="020F0502020204030204" pitchFamily="34" charset="0"/>
                <a:cs typeface="Calibri" panose="020F0502020204030204" pitchFamily="34" charset="0"/>
              </a:rPr>
              <a:t>simple </a:t>
            </a:r>
            <a:r>
              <a:rPr lang="fr-FR" sz="3200" spc="-5" dirty="0">
                <a:latin typeface="Calibri" panose="020F0502020204030204" pitchFamily="34" charset="0"/>
                <a:cs typeface="Calibri" panose="020F0502020204030204" pitchFamily="34" charset="0"/>
              </a:rPr>
              <a:t>attribut </a:t>
            </a:r>
            <a:r>
              <a:rPr lang="fr-FR" sz="3200" dirty="0">
                <a:latin typeface="Calibri" panose="020F0502020204030204" pitchFamily="34" charset="0"/>
                <a:cs typeface="Calibri" panose="020F0502020204030204" pitchFamily="34" charset="0"/>
              </a:rPr>
              <a:t>à  tout </a:t>
            </a:r>
            <a:r>
              <a:rPr lang="fr-FR" sz="3200" spc="-5" dirty="0">
                <a:latin typeface="Calibri" panose="020F0502020204030204" pitchFamily="34" charset="0"/>
                <a:cs typeface="Calibri" panose="020F0502020204030204" pitchFamily="34" charset="0"/>
              </a:rPr>
              <a:t>un</a:t>
            </a:r>
            <a:r>
              <a:rPr lang="fr-FR" sz="3200" spc="-2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contexte</a:t>
            </a:r>
          </a:p>
          <a:p>
            <a:pPr marL="386715" lvl="1" indent="-143510">
              <a:lnSpc>
                <a:spcPct val="100000"/>
              </a:lnSpc>
              <a:spcBef>
                <a:spcPts val="285"/>
              </a:spcBef>
              <a:buClr>
                <a:srgbClr val="FF0000"/>
              </a:buClr>
              <a:buSzPct val="54166"/>
              <a:buFont typeface="Wingdings"/>
              <a:buChar char=""/>
              <a:tabLst>
                <a:tab pos="387350" algn="l"/>
              </a:tabLst>
            </a:pPr>
            <a:r>
              <a:rPr lang="fr-FR" sz="3200" spc="-5" dirty="0">
                <a:latin typeface="Calibri" panose="020F0502020204030204" pitchFamily="34" charset="0"/>
                <a:cs typeface="Calibri" panose="020F0502020204030204" pitchFamily="34" charset="0"/>
              </a:rPr>
              <a:t>Page1.jsp</a:t>
            </a:r>
            <a:r>
              <a:rPr lang="fr-FR" sz="3200" spc="-1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endParaRPr lang="fr-FR" sz="3600" dirty="0">
              <a:latin typeface="Calibri" panose="020F0502020204030204" pitchFamily="34" charset="0"/>
              <a:cs typeface="Calibri" panose="020F0502020204030204" pitchFamily="34" charset="0"/>
            </a:endParaRPr>
          </a:p>
          <a:p>
            <a:pPr marL="472440">
              <a:lnSpc>
                <a:spcPct val="100000"/>
              </a:lnSpc>
              <a:spcBef>
                <a:spcPts val="250"/>
              </a:spcBef>
            </a:pPr>
            <a:r>
              <a:rPr lang="fr-FR" sz="2400" spc="-5" dirty="0">
                <a:latin typeface="Calibri" panose="020F0502020204030204" pitchFamily="34" charset="0"/>
                <a:cs typeface="Calibri" panose="020F0502020204030204" pitchFamily="34" charset="0"/>
              </a:rPr>
              <a:t>Enregistrement dans le contexte d'un</a:t>
            </a:r>
            <a:r>
              <a:rPr lang="fr-FR" sz="2400" spc="2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attribut</a:t>
            </a:r>
            <a:endParaRPr lang="fr-FR" sz="2400" dirty="0">
              <a:latin typeface="Calibri" panose="020F0502020204030204" pitchFamily="34" charset="0"/>
              <a:cs typeface="Calibri" panose="020F0502020204030204" pitchFamily="34" charset="0"/>
            </a:endParaRPr>
          </a:p>
          <a:p>
            <a:pPr marL="586740" marR="233045" indent="-114300">
              <a:lnSpc>
                <a:spcPct val="100000"/>
              </a:lnSpc>
              <a:spcBef>
                <a:spcPts val="240"/>
              </a:spcBef>
            </a:pPr>
            <a:r>
              <a:rPr lang="fr-FR" sz="2400" spc="-10" dirty="0">
                <a:latin typeface="Calibri" panose="020F0502020204030204" pitchFamily="34" charset="0"/>
                <a:cs typeface="Calibri" panose="020F0502020204030204" pitchFamily="34" charset="0"/>
              </a:rPr>
              <a:t>&lt;% </a:t>
            </a:r>
            <a:r>
              <a:rPr lang="fr-FR" sz="2400" spc="-5" dirty="0" err="1">
                <a:latin typeface="Calibri" panose="020F0502020204030204" pitchFamily="34" charset="0"/>
                <a:cs typeface="Calibri" panose="020F0502020204030204" pitchFamily="34" charset="0"/>
              </a:rPr>
              <a:t>application.setAttribute</a:t>
            </a:r>
            <a:r>
              <a:rPr lang="fr-FR" sz="2400" spc="-5" dirty="0">
                <a:latin typeface="Calibri" panose="020F0502020204030204" pitchFamily="34" charset="0"/>
                <a:cs typeface="Calibri" panose="020F0502020204030204" pitchFamily="34" charset="0"/>
              </a:rPr>
              <a:t>("attribut1","Bonjour tout le  monde");</a:t>
            </a:r>
            <a:r>
              <a:rPr lang="fr-FR" sz="2400" spc="-10" dirty="0">
                <a:latin typeface="Calibri" panose="020F0502020204030204" pitchFamily="34" charset="0"/>
                <a:cs typeface="Calibri" panose="020F0502020204030204" pitchFamily="34" charset="0"/>
              </a:rPr>
              <a:t> %&gt;</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280"/>
              </a:spcBef>
              <a:buClr>
                <a:srgbClr val="FF0000"/>
              </a:buClr>
              <a:buSzPct val="54166"/>
              <a:buFont typeface="Wingdings"/>
              <a:buChar char=""/>
              <a:tabLst>
                <a:tab pos="387350" algn="l"/>
              </a:tabLst>
            </a:pPr>
            <a:r>
              <a:rPr lang="fr-FR" sz="3200" spc="-5" dirty="0">
                <a:latin typeface="Calibri" panose="020F0502020204030204" pitchFamily="34" charset="0"/>
                <a:cs typeface="Calibri" panose="020F0502020204030204" pitchFamily="34" charset="0"/>
              </a:rPr>
              <a:t>Page2.jsp</a:t>
            </a:r>
            <a:r>
              <a:rPr lang="fr-FR" sz="3200" spc="-1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586740" lvl="2" indent="-114300">
              <a:lnSpc>
                <a:spcPct val="100000"/>
              </a:lnSpc>
              <a:spcBef>
                <a:spcPts val="245"/>
              </a:spcBef>
              <a:buClr>
                <a:srgbClr val="3232CC"/>
              </a:buClr>
              <a:buSzPct val="50000"/>
              <a:buFont typeface="Wingdings"/>
              <a:buChar char=""/>
              <a:tabLst>
                <a:tab pos="586740" algn="l"/>
              </a:tabLst>
            </a:pPr>
            <a:r>
              <a:rPr lang="fr-FR" sz="2400" spc="-10" dirty="0">
                <a:latin typeface="Calibri" panose="020F0502020204030204" pitchFamily="34" charset="0"/>
                <a:cs typeface="Calibri" panose="020F0502020204030204" pitchFamily="34" charset="0"/>
              </a:rPr>
              <a:t>&lt;% </a:t>
            </a: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spc="-5" dirty="0" err="1">
                <a:latin typeface="Calibri" panose="020F0502020204030204" pitchFamily="34" charset="0"/>
                <a:cs typeface="Calibri" panose="020F0502020204030204" pitchFamily="34" charset="0"/>
              </a:rPr>
              <a:t>application.getAttribute</a:t>
            </a:r>
            <a:r>
              <a:rPr lang="fr-FR" sz="2400" spc="-5" dirty="0">
                <a:latin typeface="Calibri" panose="020F0502020204030204" pitchFamily="34" charset="0"/>
                <a:cs typeface="Calibri" panose="020F0502020204030204" pitchFamily="34" charset="0"/>
              </a:rPr>
              <a:t>("attribut1"));</a:t>
            </a:r>
            <a:r>
              <a:rPr lang="fr-FR" sz="2400" spc="70" dirty="0">
                <a:latin typeface="Calibri" panose="020F0502020204030204" pitchFamily="34" charset="0"/>
                <a:cs typeface="Calibri" panose="020F0502020204030204" pitchFamily="34" charset="0"/>
              </a:rPr>
              <a:t> </a:t>
            </a:r>
            <a:r>
              <a:rPr lang="fr-FR" sz="2400" spc="-10" dirty="0" smtClean="0">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37028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a:t>
            </a:r>
            <a:r>
              <a:rPr lang="fr-FR" sz="5400" spc="-25" dirty="0">
                <a:solidFill>
                  <a:srgbClr val="323299"/>
                </a:solidFill>
                <a:latin typeface="Tahoma"/>
                <a:cs typeface="Tahoma"/>
              </a:rPr>
              <a:t> </a:t>
            </a:r>
            <a:r>
              <a:rPr lang="fr-FR" sz="5400" spc="-5" dirty="0" smtClean="0">
                <a:solidFill>
                  <a:srgbClr val="323299"/>
                </a:solidFill>
                <a:latin typeface="Tahoma"/>
                <a:cs typeface="Tahoma"/>
              </a:rPr>
              <a:t>contrôle</a:t>
            </a:r>
            <a:endParaRPr lang="fr-FR" dirty="0"/>
          </a:p>
        </p:txBody>
      </p:sp>
      <p:sp>
        <p:nvSpPr>
          <p:cNvPr id="4" name="object 14"/>
          <p:cNvSpPr txBox="1"/>
          <p:nvPr/>
        </p:nvSpPr>
        <p:spPr>
          <a:xfrm>
            <a:off x="1198410" y="1692322"/>
            <a:ext cx="9187535" cy="5060360"/>
          </a:xfrm>
          <a:prstGeom prst="rect">
            <a:avLst/>
          </a:prstGeom>
        </p:spPr>
        <p:txBody>
          <a:bodyPr vert="horz" wrap="square" lIns="0" tIns="12700" rIns="0" bIns="0" rtlCol="0">
            <a:spAutoFit/>
          </a:bodyPr>
          <a:lstStyle/>
          <a:p>
            <a:pPr marL="187325" indent="-172720">
              <a:spcBef>
                <a:spcPts val="800"/>
              </a:spcBef>
              <a:buClr>
                <a:srgbClr val="3232CC"/>
              </a:buClr>
              <a:buSzPct val="60000"/>
              <a:buFont typeface="Wingdings"/>
              <a:buChar char=""/>
              <a:tabLst>
                <a:tab pos="187960" algn="l"/>
              </a:tabLst>
            </a:pPr>
            <a:r>
              <a:rPr sz="2400" spc="-5" dirty="0" smtClean="0">
                <a:latin typeface="Calibri" panose="020F0502020204030204" pitchFamily="34" charset="0"/>
                <a:cs typeface="Calibri" panose="020F0502020204030204" pitchFamily="34" charset="0"/>
              </a:rPr>
              <a:t>forward</a:t>
            </a: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a:p>
            <a:pPr marL="386715" lvl="1" indent="-143510">
              <a:spcBef>
                <a:spcPts val="5"/>
              </a:spcBef>
              <a:buClr>
                <a:srgbClr val="FF0000"/>
              </a:buClr>
              <a:buSzPct val="55555"/>
              <a:buFont typeface="Wingdings"/>
              <a:buChar char=""/>
              <a:tabLst>
                <a:tab pos="387350" algn="l"/>
              </a:tabLst>
            </a:pPr>
            <a:r>
              <a:rPr sz="2000" spc="-10" dirty="0">
                <a:latin typeface="Calibri" panose="020F0502020204030204" pitchFamily="34" charset="0"/>
                <a:cs typeface="Calibri" panose="020F0502020204030204" pitchFamily="34" charset="0"/>
              </a:rPr>
              <a:t>Exemple1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renvoi sans </a:t>
            </a:r>
            <a:r>
              <a:rPr sz="2000" spc="-10" dirty="0">
                <a:latin typeface="Calibri" panose="020F0502020204030204" pitchFamily="34" charset="0"/>
                <a:cs typeface="Calibri" panose="020F0502020204030204" pitchFamily="34" charset="0"/>
              </a:rPr>
              <a:t>passage </a:t>
            </a:r>
            <a:r>
              <a:rPr sz="2000" spc="-5" dirty="0">
                <a:latin typeface="Calibri" panose="020F0502020204030204" pitchFamily="34" charset="0"/>
                <a:cs typeface="Calibri" panose="020F0502020204030204" pitchFamily="34" charset="0"/>
              </a:rPr>
              <a:t>de</a:t>
            </a:r>
            <a:r>
              <a:rPr sz="2000" spc="10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paramètres</a:t>
            </a:r>
            <a:endParaRPr sz="2000" dirty="0">
              <a:latin typeface="Calibri" panose="020F0502020204030204" pitchFamily="34" charset="0"/>
              <a:cs typeface="Calibri" panose="020F0502020204030204" pitchFamily="34" charset="0"/>
            </a:endParaRPr>
          </a:p>
          <a:p>
            <a:pPr marL="472440"/>
            <a:r>
              <a:rPr spc="-5" dirty="0">
                <a:latin typeface="Calibri" panose="020F0502020204030204" pitchFamily="34" charset="0"/>
                <a:cs typeface="Calibri" panose="020F0502020204030204" pitchFamily="34" charset="0"/>
              </a:rPr>
              <a:t>&lt;jsp:forward page="page.html"</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386715" lvl="1" indent="-143510">
              <a:spcBef>
                <a:spcPts val="5"/>
              </a:spcBef>
              <a:buClr>
                <a:srgbClr val="FF0000"/>
              </a:buClr>
              <a:buSzPct val="55555"/>
              <a:buFont typeface="Wingdings"/>
              <a:buChar char=""/>
              <a:tabLst>
                <a:tab pos="387350" algn="l"/>
              </a:tabLst>
            </a:pPr>
            <a:r>
              <a:rPr sz="2000" spc="-10" dirty="0">
                <a:latin typeface="Calibri" panose="020F0502020204030204" pitchFamily="34" charset="0"/>
                <a:cs typeface="Calibri" panose="020F0502020204030204" pitchFamily="34" charset="0"/>
              </a:rPr>
              <a:t>Exemple2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renvoi avec </a:t>
            </a:r>
            <a:r>
              <a:rPr sz="2000" spc="-10" dirty="0">
                <a:latin typeface="Calibri" panose="020F0502020204030204" pitchFamily="34" charset="0"/>
                <a:cs typeface="Calibri" panose="020F0502020204030204" pitchFamily="34" charset="0"/>
              </a:rPr>
              <a:t>passage </a:t>
            </a:r>
            <a:r>
              <a:rPr sz="2000" spc="-5" dirty="0">
                <a:latin typeface="Calibri" panose="020F0502020204030204" pitchFamily="34" charset="0"/>
                <a:cs typeface="Calibri" panose="020F0502020204030204" pitchFamily="34" charset="0"/>
              </a:rPr>
              <a:t>de</a:t>
            </a:r>
            <a:r>
              <a:rPr sz="2000" spc="11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paramètres</a:t>
            </a:r>
            <a:endParaRPr sz="2000" dirty="0">
              <a:latin typeface="Calibri" panose="020F0502020204030204" pitchFamily="34" charset="0"/>
              <a:cs typeface="Calibri" panose="020F0502020204030204" pitchFamily="34" charset="0"/>
            </a:endParaRPr>
          </a:p>
          <a:p>
            <a:pPr marL="472440"/>
            <a:r>
              <a:rPr spc="-5" dirty="0">
                <a:latin typeface="Calibri" panose="020F0502020204030204" pitchFamily="34" charset="0"/>
                <a:cs typeface="Calibri" panose="020F0502020204030204" pitchFamily="34" charset="0"/>
              </a:rPr>
              <a:t>&lt;jsp:forward page="page.html"</a:t>
            </a:r>
            <a:r>
              <a:rPr spc="-4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586740"/>
            <a:r>
              <a:rPr spc="-5" dirty="0">
                <a:latin typeface="Calibri" panose="020F0502020204030204" pitchFamily="34" charset="0"/>
                <a:cs typeface="Calibri" panose="020F0502020204030204" pitchFamily="34" charset="0"/>
              </a:rPr>
              <a:t>&lt;jsp:param name="defaultparam" value="nouvelle"</a:t>
            </a:r>
            <a:r>
              <a:rPr spc="-2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472440"/>
            <a:r>
              <a:rPr spc="-5" dirty="0">
                <a:latin typeface="Calibri" panose="020F0502020204030204" pitchFamily="34" charset="0"/>
                <a:cs typeface="Calibri" panose="020F0502020204030204" pitchFamily="34" charset="0"/>
              </a:rPr>
              <a:t>&lt;/jsp:forward&gt;</a:t>
            </a:r>
            <a:endParaRPr dirty="0">
              <a:latin typeface="Calibri" panose="020F0502020204030204" pitchFamily="34" charset="0"/>
              <a:cs typeface="Calibri" panose="020F0502020204030204" pitchFamily="34" charset="0"/>
            </a:endParaRPr>
          </a:p>
          <a:p>
            <a:pPr marL="386715" lvl="1" indent="-143510">
              <a:spcBef>
                <a:spcPts val="10"/>
              </a:spcBef>
              <a:buClr>
                <a:srgbClr val="FF0000"/>
              </a:buClr>
              <a:buSzPct val="55555"/>
              <a:buFont typeface="Wingdings"/>
              <a:buChar char=""/>
              <a:tabLst>
                <a:tab pos="387350" algn="l"/>
              </a:tabLst>
            </a:pPr>
            <a:r>
              <a:rPr sz="2000" spc="-5" dirty="0">
                <a:latin typeface="Calibri" panose="020F0502020204030204" pitchFamily="34" charset="0"/>
                <a:cs typeface="Calibri" panose="020F0502020204030204" pitchFamily="34" charset="0"/>
              </a:rPr>
              <a:t>Remarque </a:t>
            </a:r>
            <a:r>
              <a:rPr sz="2000" dirty="0">
                <a:latin typeface="Calibri" panose="020F0502020204030204" pitchFamily="34" charset="0"/>
                <a:cs typeface="Calibri" panose="020F0502020204030204" pitchFamily="34" charset="0"/>
              </a:rPr>
              <a:t>:</a:t>
            </a:r>
          </a:p>
          <a:p>
            <a:pPr marL="586740" lvl="2" indent="-114300">
              <a:buClr>
                <a:srgbClr val="3232CC"/>
              </a:buClr>
              <a:buSzPct val="50000"/>
              <a:buFont typeface="Wingdings"/>
              <a:buChar char=""/>
              <a:tabLst>
                <a:tab pos="586740" algn="l"/>
              </a:tabLst>
            </a:pPr>
            <a:r>
              <a:rPr spc="-5" dirty="0">
                <a:latin typeface="Calibri" panose="020F0502020204030204" pitchFamily="34" charset="0"/>
                <a:cs typeface="Calibri" panose="020F0502020204030204" pitchFamily="34" charset="0"/>
              </a:rPr>
              <a:t>ne pas modifier l’objet</a:t>
            </a:r>
            <a:r>
              <a:rPr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response</a:t>
            </a:r>
            <a:endParaRPr dirty="0">
              <a:latin typeface="Calibri" panose="020F0502020204030204" pitchFamily="34" charset="0"/>
              <a:cs typeface="Calibri" panose="020F0502020204030204" pitchFamily="34" charset="0"/>
            </a:endParaRPr>
          </a:p>
          <a:p>
            <a:pPr marL="586740" lvl="2" indent="-114300">
              <a:buClr>
                <a:srgbClr val="3232CC"/>
              </a:buClr>
              <a:buSzPct val="50000"/>
              <a:buFont typeface="Wingdings"/>
              <a:buChar char=""/>
              <a:tabLst>
                <a:tab pos="586740" algn="l"/>
              </a:tabLst>
            </a:pPr>
            <a:r>
              <a:rPr dirty="0">
                <a:latin typeface="Calibri" panose="020F0502020204030204" pitchFamily="34" charset="0"/>
                <a:cs typeface="Calibri" panose="020F0502020204030204" pitchFamily="34" charset="0"/>
              </a:rPr>
              <a:t>Ne </a:t>
            </a:r>
            <a:r>
              <a:rPr spc="-5" dirty="0">
                <a:latin typeface="Calibri" panose="020F0502020204030204" pitchFamily="34" charset="0"/>
                <a:cs typeface="Calibri" panose="020F0502020204030204" pitchFamily="34" charset="0"/>
              </a:rPr>
              <a:t>pas modifier l’objet request après le renvoi</a:t>
            </a:r>
            <a:endParaRPr dirty="0">
              <a:latin typeface="Calibri" panose="020F0502020204030204" pitchFamily="34" charset="0"/>
              <a:cs typeface="Calibri" panose="020F0502020204030204" pitchFamily="34" charset="0"/>
            </a:endParaRPr>
          </a:p>
          <a:p>
            <a:pPr marL="187325" indent="-172720">
              <a:spcBef>
                <a:spcPts val="5"/>
              </a:spcBef>
              <a:buClr>
                <a:srgbClr val="3232CC"/>
              </a:buClr>
              <a:buSzPct val="60000"/>
              <a:buFont typeface="Wingdings"/>
              <a:buChar char=""/>
              <a:tabLst>
                <a:tab pos="187960" algn="l"/>
              </a:tabLst>
            </a:pPr>
            <a:r>
              <a:rPr sz="2400" spc="-5" dirty="0">
                <a:latin typeface="Calibri" panose="020F0502020204030204" pitchFamily="34" charset="0"/>
                <a:cs typeface="Calibri" panose="020F0502020204030204" pitchFamily="34" charset="0"/>
              </a:rPr>
              <a:t>Include</a:t>
            </a:r>
            <a:r>
              <a:rPr sz="2400" spc="-90" dirty="0">
                <a:latin typeface="Calibri" panose="020F0502020204030204" pitchFamily="34" charset="0"/>
                <a:cs typeface="Calibri" panose="020F0502020204030204" pitchFamily="34" charset="0"/>
              </a:rPr>
              <a:t> </a:t>
            </a:r>
            <a:r>
              <a:rPr sz="2400" spc="-5"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a:p>
            <a:pPr marL="386715" lvl="1" indent="-143510">
              <a:buClr>
                <a:srgbClr val="FF0000"/>
              </a:buClr>
              <a:buSzPct val="55555"/>
              <a:buFont typeface="Wingdings"/>
              <a:buChar char=""/>
              <a:tabLst>
                <a:tab pos="387350" algn="l"/>
              </a:tabLst>
            </a:pPr>
            <a:r>
              <a:rPr sz="2000" spc="-10" dirty="0">
                <a:latin typeface="Calibri" panose="020F0502020204030204" pitchFamily="34" charset="0"/>
                <a:cs typeface="Calibri" panose="020F0502020204030204" pitchFamily="34" charset="0"/>
              </a:rPr>
              <a:t>Exemple1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inclusion sans </a:t>
            </a:r>
            <a:r>
              <a:rPr sz="2000" spc="-10" dirty="0">
                <a:latin typeface="Calibri" panose="020F0502020204030204" pitchFamily="34" charset="0"/>
                <a:cs typeface="Calibri" panose="020F0502020204030204" pitchFamily="34" charset="0"/>
              </a:rPr>
              <a:t>passage </a:t>
            </a:r>
            <a:r>
              <a:rPr sz="2000" spc="-5" dirty="0">
                <a:latin typeface="Calibri" panose="020F0502020204030204" pitchFamily="34" charset="0"/>
                <a:cs typeface="Calibri" panose="020F0502020204030204" pitchFamily="34" charset="0"/>
              </a:rPr>
              <a:t>de</a:t>
            </a:r>
            <a:r>
              <a:rPr sz="2000" spc="9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paramètres</a:t>
            </a:r>
            <a:endParaRPr sz="2000" dirty="0">
              <a:latin typeface="Calibri" panose="020F0502020204030204" pitchFamily="34" charset="0"/>
              <a:cs typeface="Calibri" panose="020F0502020204030204" pitchFamily="34" charset="0"/>
            </a:endParaRPr>
          </a:p>
          <a:p>
            <a:pPr marL="472440"/>
            <a:r>
              <a:rPr spc="-5" dirty="0">
                <a:latin typeface="Calibri" panose="020F0502020204030204" pitchFamily="34" charset="0"/>
                <a:cs typeface="Calibri" panose="020F0502020204030204" pitchFamily="34" charset="0"/>
              </a:rPr>
              <a:t>&lt;jsp:include page="page.html"</a:t>
            </a:r>
            <a:r>
              <a:rPr spc="-5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386715" lvl="1" indent="-143510">
              <a:spcBef>
                <a:spcPts val="10"/>
              </a:spcBef>
              <a:buClr>
                <a:srgbClr val="FF0000"/>
              </a:buClr>
              <a:buSzPct val="55555"/>
              <a:buFont typeface="Wingdings"/>
              <a:buChar char=""/>
              <a:tabLst>
                <a:tab pos="387350" algn="l"/>
              </a:tabLst>
            </a:pPr>
            <a:r>
              <a:rPr sz="2000" spc="-10" dirty="0">
                <a:latin typeface="Calibri" panose="020F0502020204030204" pitchFamily="34" charset="0"/>
                <a:cs typeface="Calibri" panose="020F0502020204030204" pitchFamily="34" charset="0"/>
              </a:rPr>
              <a:t>Exemple2 </a:t>
            </a:r>
            <a:r>
              <a:rPr sz="200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inclusion avec </a:t>
            </a:r>
            <a:r>
              <a:rPr sz="2000" spc="-10" dirty="0">
                <a:latin typeface="Calibri" panose="020F0502020204030204" pitchFamily="34" charset="0"/>
                <a:cs typeface="Calibri" panose="020F0502020204030204" pitchFamily="34" charset="0"/>
              </a:rPr>
              <a:t>passage </a:t>
            </a:r>
            <a:r>
              <a:rPr sz="2000" spc="-5" dirty="0">
                <a:latin typeface="Calibri" panose="020F0502020204030204" pitchFamily="34" charset="0"/>
                <a:cs typeface="Calibri" panose="020F0502020204030204" pitchFamily="34" charset="0"/>
              </a:rPr>
              <a:t>de</a:t>
            </a:r>
            <a:r>
              <a:rPr sz="2000" spc="10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paramètres</a:t>
            </a:r>
            <a:endParaRPr sz="2000" dirty="0">
              <a:latin typeface="Calibri" panose="020F0502020204030204" pitchFamily="34" charset="0"/>
              <a:cs typeface="Calibri" panose="020F0502020204030204" pitchFamily="34" charset="0"/>
            </a:endParaRPr>
          </a:p>
          <a:p>
            <a:pPr marL="472440"/>
            <a:r>
              <a:rPr spc="-5" dirty="0">
                <a:latin typeface="Calibri" panose="020F0502020204030204" pitchFamily="34" charset="0"/>
                <a:cs typeface="Calibri" panose="020F0502020204030204" pitchFamily="34" charset="0"/>
              </a:rPr>
              <a:t>&lt;jsp:include page="page.html"</a:t>
            </a:r>
            <a:r>
              <a:rPr spc="-5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586740"/>
            <a:r>
              <a:rPr spc="-5" dirty="0">
                <a:latin typeface="Calibri" panose="020F0502020204030204" pitchFamily="34" charset="0"/>
                <a:cs typeface="Calibri" panose="020F0502020204030204" pitchFamily="34" charset="0"/>
              </a:rPr>
              <a:t>&lt;jsp:param name="defaultparam" value="nouvelle"</a:t>
            </a:r>
            <a:r>
              <a:rPr spc="-2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/&gt;</a:t>
            </a:r>
          </a:p>
          <a:p>
            <a:pPr marL="472440"/>
            <a:r>
              <a:rPr spc="-5" dirty="0">
                <a:latin typeface="Calibri" panose="020F0502020204030204" pitchFamily="34" charset="0"/>
                <a:cs typeface="Calibri" panose="020F0502020204030204" pitchFamily="34" charset="0"/>
              </a:rPr>
              <a:t>&lt;/jsp:include&gt;</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5894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a:t>
            </a:r>
            <a:r>
              <a:rPr lang="fr-FR" sz="5400" spc="-20" dirty="0">
                <a:solidFill>
                  <a:srgbClr val="323299"/>
                </a:solidFill>
                <a:latin typeface="Tahoma"/>
                <a:cs typeface="Tahoma"/>
              </a:rPr>
              <a:t> </a:t>
            </a:r>
            <a:r>
              <a:rPr lang="fr-FR" sz="5400" spc="-5" dirty="0" smtClean="0">
                <a:solidFill>
                  <a:srgbClr val="323299"/>
                </a:solidFill>
                <a:latin typeface="Tahoma"/>
                <a:cs typeface="Tahoma"/>
              </a:rPr>
              <a:t>contrôle</a:t>
            </a:r>
            <a:endParaRPr lang="fr-FR" dirty="0"/>
          </a:p>
        </p:txBody>
      </p:sp>
      <p:sp>
        <p:nvSpPr>
          <p:cNvPr id="3" name="Espace réservé du contenu 2"/>
          <p:cNvSpPr>
            <a:spLocks noGrp="1"/>
          </p:cNvSpPr>
          <p:nvPr>
            <p:ph idx="1"/>
          </p:nvPr>
        </p:nvSpPr>
        <p:spPr>
          <a:xfrm>
            <a:off x="1024128" y="1821974"/>
            <a:ext cx="9720073" cy="4023360"/>
          </a:xfrm>
        </p:spPr>
        <p:txBody>
          <a:bodyPr>
            <a:noAutofit/>
          </a:bodyPr>
          <a:lstStyle/>
          <a:p>
            <a:pPr marL="187325" indent="-172720">
              <a:lnSpc>
                <a:spcPct val="100000"/>
              </a:lnSpc>
              <a:spcBef>
                <a:spcPts val="1030"/>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Remarques</a:t>
            </a:r>
            <a:r>
              <a:rPr lang="fr-FR" sz="3600" spc="-2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marR="5080" lvl="1" indent="-143510">
              <a:lnSpc>
                <a:spcPct val="100000"/>
              </a:lnSpc>
              <a:spcBef>
                <a:spcPts val="25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Le partage du contrôle et plus précisément l’inclusion et le  renvoi par des balises actions ne permettent que le transfert  d’attributs de types chaînes de</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caractères.</a:t>
            </a:r>
            <a:endParaRPr lang="fr-FR" sz="2400" dirty="0">
              <a:latin typeface="Calibri" panose="020F0502020204030204" pitchFamily="34" charset="0"/>
              <a:cs typeface="Calibri" panose="020F0502020204030204" pitchFamily="34" charset="0"/>
            </a:endParaRPr>
          </a:p>
          <a:p>
            <a:pPr marL="386715" marR="99695" lvl="1" indent="-143510">
              <a:lnSpc>
                <a:spcPct val="100000"/>
              </a:lnSpc>
              <a:spcBef>
                <a:spcPts val="28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Nécessité d’utiliser </a:t>
            </a:r>
            <a:r>
              <a:rPr lang="fr-FR" sz="2800" i="1" spc="-30" dirty="0" err="1">
                <a:latin typeface="Calibri" panose="020F0502020204030204" pitchFamily="34" charset="0"/>
                <a:cs typeface="Calibri" panose="020F0502020204030204" pitchFamily="34" charset="0"/>
              </a:rPr>
              <a:t>RequestDispatcher</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et les objets  implicites </a:t>
            </a:r>
            <a:r>
              <a:rPr lang="fr-FR" sz="2400" spc="-5" dirty="0" err="1">
                <a:latin typeface="Calibri" panose="020F0502020204030204" pitchFamily="34" charset="0"/>
                <a:cs typeface="Calibri" panose="020F0502020204030204" pitchFamily="34" charset="0"/>
              </a:rPr>
              <a:t>request</a:t>
            </a:r>
            <a:r>
              <a:rPr lang="fr-FR" sz="2400" spc="-5" dirty="0">
                <a:latin typeface="Calibri" panose="020F0502020204030204" pitchFamily="34" charset="0"/>
                <a:cs typeface="Calibri" panose="020F0502020204030204" pitchFamily="34" charset="0"/>
              </a:rPr>
              <a:t> et </a:t>
            </a:r>
            <a:r>
              <a:rPr lang="fr-FR" sz="2400" spc="-5" dirty="0" err="1">
                <a:latin typeface="Calibri" panose="020F0502020204030204" pitchFamily="34" charset="0"/>
                <a:cs typeface="Calibri" panose="020F0502020204030204" pitchFamily="34" charset="0"/>
              </a:rPr>
              <a:t>response</a:t>
            </a:r>
            <a:r>
              <a:rPr lang="fr-FR" sz="2400" spc="-5" dirty="0">
                <a:latin typeface="Calibri" panose="020F0502020204030204" pitchFamily="34" charset="0"/>
                <a:cs typeface="Calibri" panose="020F0502020204030204" pitchFamily="34" charset="0"/>
              </a:rPr>
              <a:t> pour transférer des attributs  objets</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Exemple pour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inclusion (même </a:t>
            </a:r>
            <a:r>
              <a:rPr lang="fr-FR" sz="2400" spc="-10" dirty="0">
                <a:latin typeface="Calibri" panose="020F0502020204030204" pitchFamily="34" charset="0"/>
                <a:cs typeface="Calibri" panose="020F0502020204030204" pitchFamily="34" charset="0"/>
              </a:rPr>
              <a:t>chose </a:t>
            </a:r>
            <a:r>
              <a:rPr lang="fr-FR" sz="2400" spc="-5" dirty="0">
                <a:latin typeface="Calibri" panose="020F0502020204030204" pitchFamily="34" charset="0"/>
                <a:cs typeface="Calibri" panose="020F0502020204030204" pitchFamily="34" charset="0"/>
              </a:rPr>
              <a:t>pour un</a:t>
            </a:r>
            <a:r>
              <a:rPr lang="fr-FR" sz="2400" spc="90" dirty="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renvoi)</a:t>
            </a:r>
            <a:endParaRPr lang="fr-FR" sz="2400" dirty="0">
              <a:latin typeface="Calibri" panose="020F0502020204030204" pitchFamily="34" charset="0"/>
              <a:cs typeface="Calibri" panose="020F0502020204030204" pitchFamily="34" charset="0"/>
            </a:endParaRPr>
          </a:p>
          <a:p>
            <a:pPr marL="586740" marR="732155" indent="-114300">
              <a:lnSpc>
                <a:spcPct val="100000"/>
              </a:lnSpc>
              <a:spcBef>
                <a:spcPts val="220"/>
              </a:spcBef>
            </a:pPr>
            <a:r>
              <a:rPr lang="fr-FR" sz="2000" dirty="0">
                <a:latin typeface="Calibri" panose="020F0502020204030204" pitchFamily="34" charset="0"/>
                <a:cs typeface="Calibri" panose="020F0502020204030204" pitchFamily="34" charset="0"/>
              </a:rPr>
              <a:t>&lt;% </a:t>
            </a:r>
            <a:r>
              <a:rPr lang="fr-FR" sz="2000" spc="-5" dirty="0" err="1">
                <a:latin typeface="Calibri" panose="020F0502020204030204" pitchFamily="34" charset="0"/>
                <a:cs typeface="Calibri" panose="020F0502020204030204" pitchFamily="34" charset="0"/>
              </a:rPr>
              <a:t>RequestDispatcher</a:t>
            </a:r>
            <a:r>
              <a:rPr lang="fr-FR" sz="2000" spc="-5" dirty="0">
                <a:latin typeface="Calibri" panose="020F0502020204030204" pitchFamily="34" charset="0"/>
                <a:cs typeface="Calibri" panose="020F0502020204030204" pitchFamily="34" charset="0"/>
              </a:rPr>
              <a:t> </a:t>
            </a:r>
            <a:r>
              <a:rPr lang="fr-FR" sz="2000" spc="-10" dirty="0" err="1">
                <a:latin typeface="Calibri" panose="020F0502020204030204" pitchFamily="34" charset="0"/>
                <a:cs typeface="Calibri" panose="020F0502020204030204" pitchFamily="34" charset="0"/>
              </a:rPr>
              <a:t>dispatch</a:t>
            </a:r>
            <a:r>
              <a:rPr lang="fr-FR" sz="2000" spc="-1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request.getRequestDispatcher</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fichier.jsp</a:t>
            </a:r>
            <a:r>
              <a:rPr lang="fr-FR" sz="2000"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215"/>
              </a:spcBef>
            </a:pPr>
            <a:r>
              <a:rPr lang="fr-FR" sz="2000" dirty="0">
                <a:latin typeface="Calibri" panose="020F0502020204030204" pitchFamily="34" charset="0"/>
                <a:cs typeface="Calibri" panose="020F0502020204030204" pitchFamily="34" charset="0"/>
              </a:rPr>
              <a:t>&lt;% </a:t>
            </a:r>
            <a:r>
              <a:rPr lang="fr-FR" sz="2000" spc="-5" dirty="0" err="1">
                <a:latin typeface="Calibri" panose="020F0502020204030204" pitchFamily="34" charset="0"/>
                <a:cs typeface="Calibri" panose="020F0502020204030204" pitchFamily="34" charset="0"/>
              </a:rPr>
              <a:t>request.setAttribute</a:t>
            </a:r>
            <a:r>
              <a:rPr lang="fr-FR" sz="2000" spc="-5" dirty="0">
                <a:latin typeface="Calibri" panose="020F0502020204030204" pitchFamily="34" charset="0"/>
                <a:cs typeface="Calibri" panose="020F0502020204030204" pitchFamily="34" charset="0"/>
              </a:rPr>
              <a:t>("attribut1","bonjour");</a:t>
            </a:r>
            <a:r>
              <a:rPr lang="fr-FR" sz="2000" spc="1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215"/>
              </a:spcBef>
            </a:pPr>
            <a:r>
              <a:rPr lang="fr-FR" sz="2000" dirty="0">
                <a:latin typeface="Calibri" panose="020F0502020204030204" pitchFamily="34" charset="0"/>
                <a:cs typeface="Calibri" panose="020F0502020204030204" pitchFamily="34" charset="0"/>
              </a:rPr>
              <a:t>&lt;% </a:t>
            </a:r>
            <a:r>
              <a:rPr lang="fr-FR" sz="2000" spc="-5" dirty="0" err="1">
                <a:latin typeface="Calibri" panose="020F0502020204030204" pitchFamily="34" charset="0"/>
                <a:cs typeface="Calibri" panose="020F0502020204030204" pitchFamily="34" charset="0"/>
              </a:rPr>
              <a:t>dispatch.include</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request,response</a:t>
            </a:r>
            <a:r>
              <a:rPr lang="fr-FR" sz="2000" spc="-5" dirty="0">
                <a:latin typeface="Calibri" panose="020F0502020204030204" pitchFamily="34" charset="0"/>
                <a:cs typeface="Calibri" panose="020F0502020204030204" pitchFamily="34" charset="0"/>
              </a:rPr>
              <a:t>);</a:t>
            </a:r>
            <a:r>
              <a:rPr lang="fr-FR" sz="2000" spc="15"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0130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Framework de présentation Web</a:t>
            </a:r>
          </a:p>
        </p:txBody>
      </p:sp>
      <p:sp>
        <p:nvSpPr>
          <p:cNvPr id="5" name="Espace réservé du texte 4"/>
          <p:cNvSpPr>
            <a:spLocks noGrp="1"/>
          </p:cNvSpPr>
          <p:nvPr>
            <p:ph type="body" idx="1"/>
          </p:nvPr>
        </p:nvSpPr>
        <p:spPr/>
        <p:txBody>
          <a:bodyPr/>
          <a:lstStyle/>
          <a:p>
            <a:r>
              <a:rPr lang="fr-MA" dirty="0" err="1" smtClean="0"/>
              <a:t>Struts</a:t>
            </a:r>
            <a:r>
              <a:rPr lang="fr-MA" dirty="0" smtClean="0"/>
              <a:t> 2</a:t>
            </a:r>
            <a:endParaRPr lang="fr-FR" dirty="0"/>
          </a:p>
        </p:txBody>
      </p:sp>
    </p:spTree>
    <p:extLst>
      <p:ext uri="{BB962C8B-B14F-4D97-AF65-F5344CB8AC3E}">
        <p14:creationId xmlns:p14="http://schemas.microsoft.com/office/powerpoint/2010/main" val="8588403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fr-FR"/>
              <a:t>Généralités (1)</a:t>
            </a:r>
          </a:p>
        </p:txBody>
      </p:sp>
      <p:sp>
        <p:nvSpPr>
          <p:cNvPr id="109571" name="Rectangle 3"/>
          <p:cNvSpPr>
            <a:spLocks noGrp="1" noChangeArrowheads="1"/>
          </p:cNvSpPr>
          <p:nvPr>
            <p:ph type="body" idx="1"/>
          </p:nvPr>
        </p:nvSpPr>
        <p:spPr/>
        <p:txBody>
          <a:bodyPr/>
          <a:lstStyle/>
          <a:p>
            <a:r>
              <a:rPr lang="fr-FR"/>
              <a:t>« Comment organiser les entités en charge de la gestion de l'interaction entre l'utilisateur et le système ? »</a:t>
            </a:r>
          </a:p>
          <a:p>
            <a:r>
              <a:rPr lang="fr-FR"/>
              <a:t>Le Framework Struts permet de réaliser une application Web basée sur </a:t>
            </a:r>
          </a:p>
          <a:p>
            <a:pPr lvl="1"/>
            <a:r>
              <a:rPr lang="fr-FR"/>
              <a:t>MVC2</a:t>
            </a:r>
          </a:p>
          <a:p>
            <a:pPr lvl="1"/>
            <a:r>
              <a:rPr lang="fr-FR"/>
              <a:t>JSP/Servlet (ou XML/XSLT)</a:t>
            </a:r>
          </a:p>
          <a:p>
            <a:r>
              <a:rPr lang="fr-FR"/>
              <a:t>Principale implémentation du MVC2</a:t>
            </a:r>
          </a:p>
          <a:p>
            <a:pPr lvl="1"/>
            <a:r>
              <a:rPr lang="fr-FR"/>
              <a:t>Il en existe des alternatives</a:t>
            </a:r>
            <a:endParaRPr lang="en-US"/>
          </a:p>
        </p:txBody>
      </p:sp>
    </p:spTree>
    <p:extLst>
      <p:ext uri="{BB962C8B-B14F-4D97-AF65-F5344CB8AC3E}">
        <p14:creationId xmlns:p14="http://schemas.microsoft.com/office/powerpoint/2010/main" val="2035810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00"/>
              </a:spcBef>
            </a:pPr>
            <a:r>
              <a:rPr lang="fr-FR" sz="5400" spc="-5">
                <a:solidFill>
                  <a:srgbClr val="323299"/>
                </a:solidFill>
                <a:latin typeface="Tahoma"/>
                <a:cs typeface="Tahoma"/>
              </a:rPr>
              <a:t>Serveur</a:t>
            </a:r>
            <a:r>
              <a:rPr lang="fr-FR" sz="5400" spc="-30">
                <a:solidFill>
                  <a:srgbClr val="323299"/>
                </a:solidFill>
                <a:latin typeface="Tahoma"/>
                <a:cs typeface="Tahoma"/>
              </a:rPr>
              <a:t> </a:t>
            </a:r>
            <a:r>
              <a:rPr lang="fr-FR" sz="5400" spc="-5">
                <a:solidFill>
                  <a:srgbClr val="323299"/>
                </a:solidFill>
                <a:latin typeface="Tahoma"/>
                <a:cs typeface="Tahoma"/>
              </a:rPr>
              <a:t>d’application</a:t>
            </a:r>
            <a:endParaRPr lang="fr-FR" sz="5400" dirty="0">
              <a:latin typeface="Tahoma"/>
              <a:cs typeface="Tahoma"/>
            </a:endParaRPr>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smtClean="0">
                <a:latin typeface="Calibri" panose="020F0502020204030204" pitchFamily="34" charset="0"/>
                <a:cs typeface="Calibri" panose="020F0502020204030204" pitchFamily="34" charset="0"/>
              </a:rPr>
              <a:t>Un </a:t>
            </a:r>
            <a:r>
              <a:rPr lang="fr-FR" sz="3200" spc="-5" dirty="0">
                <a:latin typeface="Calibri" panose="020F0502020204030204" pitchFamily="34" charset="0"/>
                <a:cs typeface="Calibri" panose="020F0502020204030204" pitchFamily="34" charset="0"/>
              </a:rPr>
              <a:t>serveur d'application est un environnement  d'exécution des applications côté serveur.</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Il prend en charge l'ensemble des fonctionnalités qui  permettent à N clients d'utiliser une même  application</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Exemples :</a:t>
            </a:r>
          </a:p>
          <a:p>
            <a:pPr lvl="1"/>
            <a:r>
              <a:rPr lang="fr-FR" sz="2400" dirty="0" err="1"/>
              <a:t>JBoss</a:t>
            </a:r>
            <a:r>
              <a:rPr lang="fr-FR" sz="2400" dirty="0"/>
              <a:t> (www.jboss.org)</a:t>
            </a:r>
          </a:p>
          <a:p>
            <a:pPr lvl="1"/>
            <a:r>
              <a:rPr lang="fr-FR" sz="2400" dirty="0"/>
              <a:t>WebSphere Application Server d’IBM</a:t>
            </a:r>
          </a:p>
          <a:p>
            <a:pPr lvl="1"/>
            <a:r>
              <a:rPr lang="fr-FR" sz="2400" dirty="0" err="1"/>
              <a:t>Weblogic</a:t>
            </a:r>
            <a:r>
              <a:rPr lang="fr-FR" sz="2400" dirty="0"/>
              <a:t> de BEA (www.bea.com)</a:t>
            </a:r>
          </a:p>
          <a:p>
            <a:pPr lvl="1"/>
            <a:r>
              <a:rPr lang="fr-FR" sz="2400" dirty="0"/>
              <a:t>..</a:t>
            </a:r>
            <a:r>
              <a:rPr lang="fr-FR" sz="2400" dirty="0" err="1"/>
              <a:t>etc</a:t>
            </a:r>
            <a:endParaRPr lang="fr-FR" sz="2400" dirty="0"/>
          </a:p>
          <a:p>
            <a:pPr marL="187325" marR="274955" indent="-172720">
              <a:lnSpc>
                <a:spcPct val="100000"/>
              </a:lnSpc>
              <a:spcBef>
                <a:spcPts val="1040"/>
              </a:spcBef>
              <a:buClr>
                <a:srgbClr val="3232CC"/>
              </a:buClr>
              <a:buSzPct val="60000"/>
              <a:buFont typeface="Wingdings"/>
              <a:buChar char=""/>
              <a:tabLst>
                <a:tab pos="187960" algn="l"/>
              </a:tabLst>
            </a:pPr>
            <a:endParaRPr lang="fr-FR" sz="32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2741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fr-FR" dirty="0"/>
              <a:t>Généralités (2)</a:t>
            </a:r>
          </a:p>
        </p:txBody>
      </p:sp>
      <p:sp>
        <p:nvSpPr>
          <p:cNvPr id="111619" name="Rectangle 3"/>
          <p:cNvSpPr>
            <a:spLocks noGrp="1" noChangeArrowheads="1"/>
          </p:cNvSpPr>
          <p:nvPr>
            <p:ph type="body" idx="1"/>
          </p:nvPr>
        </p:nvSpPr>
        <p:spPr/>
        <p:txBody>
          <a:bodyPr/>
          <a:lstStyle/>
          <a:p>
            <a:pPr>
              <a:lnSpc>
                <a:spcPct val="90000"/>
              </a:lnSpc>
            </a:pPr>
            <a:r>
              <a:rPr lang="fr-FR"/>
              <a:t>Struts n’est pas destiné aux applications Web très simple</a:t>
            </a:r>
          </a:p>
          <a:p>
            <a:pPr lvl="1">
              <a:lnSpc>
                <a:spcPct val="90000"/>
              </a:lnSpc>
            </a:pPr>
            <a:r>
              <a:rPr lang="fr-FR"/>
              <a:t>Struts introduit un niveau de complexité et de mise en route trop important. </a:t>
            </a:r>
          </a:p>
          <a:p>
            <a:pPr lvl="1">
              <a:lnSpc>
                <a:spcPct val="90000"/>
              </a:lnSpc>
            </a:pPr>
            <a:r>
              <a:rPr lang="fr-FR"/>
              <a:t>Dès qu'une application prends de l'importance, Struts peut rapidement simplifier les choses. </a:t>
            </a:r>
          </a:p>
          <a:p>
            <a:pPr>
              <a:lnSpc>
                <a:spcPct val="90000"/>
              </a:lnSpc>
            </a:pPr>
            <a:r>
              <a:rPr lang="fr-FR"/>
              <a:t>Struts est distribué sous licence ASF.</a:t>
            </a:r>
          </a:p>
          <a:p>
            <a:pPr lvl="1">
              <a:lnSpc>
                <a:spcPct val="90000"/>
              </a:lnSpc>
            </a:pPr>
            <a:r>
              <a:rPr lang="fr-FR"/>
              <a:t>Struts peut donc être utilisé dans des applications commerciales dans le respect de ce qui est inscrit dans cette licence. </a:t>
            </a:r>
          </a:p>
        </p:txBody>
      </p:sp>
    </p:spTree>
    <p:extLst>
      <p:ext uri="{BB962C8B-B14F-4D97-AF65-F5344CB8AC3E}">
        <p14:creationId xmlns:p14="http://schemas.microsoft.com/office/powerpoint/2010/main" val="191768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fr-FR"/>
              <a:t>Modèle MVC (1)</a:t>
            </a:r>
          </a:p>
        </p:txBody>
      </p:sp>
      <p:sp>
        <p:nvSpPr>
          <p:cNvPr id="113667" name="Rectangle 3"/>
          <p:cNvSpPr>
            <a:spLocks noGrp="1" noChangeArrowheads="1"/>
          </p:cNvSpPr>
          <p:nvPr>
            <p:ph type="body" idx="1"/>
          </p:nvPr>
        </p:nvSpPr>
        <p:spPr/>
        <p:txBody>
          <a:bodyPr/>
          <a:lstStyle/>
          <a:p>
            <a:r>
              <a:rPr lang="fr-FR"/>
              <a:t>MVC : Modèle – Vue – Contrôleur</a:t>
            </a:r>
          </a:p>
          <a:p>
            <a:pPr lvl="1"/>
            <a:r>
              <a:rPr lang="fr-FR"/>
              <a:t>Lié à l'origine des langages à objets.</a:t>
            </a:r>
          </a:p>
          <a:p>
            <a:r>
              <a:rPr lang="fr-FR"/>
              <a:t>Séparation en 2 couches verticales</a:t>
            </a:r>
          </a:p>
          <a:p>
            <a:pPr lvl="1"/>
            <a:r>
              <a:rPr lang="fr-FR"/>
              <a:t>Les objets métiers (Modèle)</a:t>
            </a:r>
          </a:p>
          <a:p>
            <a:pPr lvl="1"/>
            <a:r>
              <a:rPr lang="fr-FR"/>
              <a:t>Les objets IHM </a:t>
            </a:r>
          </a:p>
          <a:p>
            <a:pPr lvl="2"/>
            <a:r>
              <a:rPr lang="fr-FR"/>
              <a:t>Objets chargés de l'acquisition d'informations en provenance de l'utilisateur (Contrôleur) </a:t>
            </a:r>
          </a:p>
          <a:p>
            <a:pPr lvl="2"/>
            <a:r>
              <a:rPr lang="fr-FR"/>
              <a:t>Objets chargés de la restitution d'informations vers l'utilisateur (Vue)</a:t>
            </a:r>
          </a:p>
        </p:txBody>
      </p:sp>
    </p:spTree>
    <p:extLst>
      <p:ext uri="{BB962C8B-B14F-4D97-AF65-F5344CB8AC3E}">
        <p14:creationId xmlns:p14="http://schemas.microsoft.com/office/powerpoint/2010/main" val="772470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fr-FR"/>
              <a:t>Modèle MVC (2)</a:t>
            </a:r>
          </a:p>
        </p:txBody>
      </p:sp>
      <p:pic>
        <p:nvPicPr>
          <p:cNvPr id="11571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429000" y="2027239"/>
            <a:ext cx="7010400" cy="3944937"/>
          </a:xfrm>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115716" name="Oval 4"/>
          <p:cNvSpPr>
            <a:spLocks noChangeArrowheads="1"/>
          </p:cNvSpPr>
          <p:nvPr/>
        </p:nvSpPr>
        <p:spPr bwMode="auto">
          <a:xfrm>
            <a:off x="5460832" y="21835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1</a:t>
            </a:r>
          </a:p>
        </p:txBody>
      </p:sp>
      <p:sp>
        <p:nvSpPr>
          <p:cNvPr id="115717" name="Oval 5"/>
          <p:cNvSpPr>
            <a:spLocks noChangeArrowheads="1"/>
          </p:cNvSpPr>
          <p:nvPr/>
        </p:nvSpPr>
        <p:spPr bwMode="auto">
          <a:xfrm>
            <a:off x="6603832" y="37075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3</a:t>
            </a:r>
          </a:p>
        </p:txBody>
      </p:sp>
      <p:sp>
        <p:nvSpPr>
          <p:cNvPr id="115718" name="Oval 6"/>
          <p:cNvSpPr>
            <a:spLocks noChangeArrowheads="1"/>
          </p:cNvSpPr>
          <p:nvPr/>
        </p:nvSpPr>
        <p:spPr bwMode="auto">
          <a:xfrm>
            <a:off x="8051632" y="28693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2</a:t>
            </a:r>
          </a:p>
        </p:txBody>
      </p:sp>
      <p:sp>
        <p:nvSpPr>
          <p:cNvPr id="115719" name="Oval 7"/>
          <p:cNvSpPr>
            <a:spLocks noChangeArrowheads="1"/>
          </p:cNvSpPr>
          <p:nvPr/>
        </p:nvSpPr>
        <p:spPr bwMode="auto">
          <a:xfrm>
            <a:off x="8127832" y="44695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4</a:t>
            </a:r>
          </a:p>
        </p:txBody>
      </p:sp>
      <p:sp>
        <p:nvSpPr>
          <p:cNvPr id="115720" name="Oval 8"/>
          <p:cNvSpPr>
            <a:spLocks noChangeArrowheads="1"/>
          </p:cNvSpPr>
          <p:nvPr/>
        </p:nvSpPr>
        <p:spPr bwMode="auto">
          <a:xfrm>
            <a:off x="5537032" y="51553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5</a:t>
            </a:r>
          </a:p>
        </p:txBody>
      </p:sp>
    </p:spTree>
    <p:extLst>
      <p:ext uri="{BB962C8B-B14F-4D97-AF65-F5344CB8AC3E}">
        <p14:creationId xmlns:p14="http://schemas.microsoft.com/office/powerpoint/2010/main" val="266310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MVC et J2EE</a:t>
            </a:r>
          </a:p>
        </p:txBody>
      </p:sp>
      <p:sp>
        <p:nvSpPr>
          <p:cNvPr id="117763" name="Rectangle 3"/>
          <p:cNvSpPr>
            <a:spLocks noGrp="1" noChangeArrowheads="1"/>
          </p:cNvSpPr>
          <p:nvPr>
            <p:ph type="body" idx="1"/>
          </p:nvPr>
        </p:nvSpPr>
        <p:spPr/>
        <p:txBody>
          <a:bodyPr/>
          <a:lstStyle/>
          <a:p>
            <a:r>
              <a:rPr lang="fr-FR"/>
              <a:t>Un contrôleur est implémenté sous forme de servlet Java.</a:t>
            </a:r>
          </a:p>
          <a:p>
            <a:r>
              <a:rPr lang="fr-FR"/>
              <a:t>Le modèle consiste en l'implémentation de la logique métier du site Web:</a:t>
            </a:r>
          </a:p>
          <a:p>
            <a:pPr lvl="1"/>
            <a:r>
              <a:rPr lang="fr-FR"/>
              <a:t>Composants Java Beans</a:t>
            </a:r>
          </a:p>
          <a:p>
            <a:pPr lvl="1"/>
            <a:r>
              <a:rPr lang="fr-FR"/>
              <a:t>Composants EJB (Enterprise Java Bean).</a:t>
            </a:r>
          </a:p>
          <a:p>
            <a:r>
              <a:rPr lang="fr-FR"/>
              <a:t>Chaque vue est implémentée via une servlet.</a:t>
            </a:r>
          </a:p>
          <a:p>
            <a:endParaRPr lang="fr-FR"/>
          </a:p>
        </p:txBody>
      </p:sp>
    </p:spTree>
    <p:extLst>
      <p:ext uri="{BB962C8B-B14F-4D97-AF65-F5344CB8AC3E}">
        <p14:creationId xmlns:p14="http://schemas.microsoft.com/office/powerpoint/2010/main" val="66816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fr-FR"/>
              <a:t>Le modèle MVC II (1)</a:t>
            </a:r>
          </a:p>
        </p:txBody>
      </p:sp>
      <p:sp>
        <p:nvSpPr>
          <p:cNvPr id="119811" name="Rectangle 3"/>
          <p:cNvSpPr>
            <a:spLocks noGrp="1" noChangeArrowheads="1"/>
          </p:cNvSpPr>
          <p:nvPr>
            <p:ph type="body" idx="1"/>
          </p:nvPr>
        </p:nvSpPr>
        <p:spPr/>
        <p:txBody>
          <a:bodyPr/>
          <a:lstStyle/>
          <a:p>
            <a:r>
              <a:rPr lang="fr-FR" sz="2800"/>
              <a:t>Dans MVC II : la servlet est unique :</a:t>
            </a:r>
          </a:p>
          <a:p>
            <a:pPr lvl="1"/>
            <a:r>
              <a:rPr lang="fr-FR" sz="2400"/>
              <a:t>Garantit l'unicité du point d'entrée de l'application</a:t>
            </a:r>
          </a:p>
          <a:p>
            <a:pPr lvl="1"/>
            <a:r>
              <a:rPr lang="fr-FR" sz="2400"/>
              <a:t>Prend en charge une partie du contrôle de l'application. </a:t>
            </a:r>
          </a:p>
          <a:p>
            <a:r>
              <a:rPr lang="fr-FR" sz="2800"/>
              <a:t>Les contrôleurs MVC se retrouvent alors partiellement déportés dans l'entité "dynamique de l'application"</a:t>
            </a:r>
          </a:p>
          <a:p>
            <a:pPr lvl="1"/>
            <a:r>
              <a:rPr lang="fr-FR" sz="2400"/>
              <a:t>Assurent le contrôle de la dynamique de l'application</a:t>
            </a:r>
          </a:p>
          <a:p>
            <a:pPr lvl="1"/>
            <a:r>
              <a:rPr lang="fr-FR" sz="2400"/>
              <a:t>Gèrent les relations entre les objets métier et la présentation</a:t>
            </a:r>
          </a:p>
        </p:txBody>
      </p:sp>
    </p:spTree>
    <p:extLst>
      <p:ext uri="{BB962C8B-B14F-4D97-AF65-F5344CB8AC3E}">
        <p14:creationId xmlns:p14="http://schemas.microsoft.com/office/powerpoint/2010/main" val="3914836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fr-FR"/>
              <a:t>Le modèle MVC II (2)</a:t>
            </a:r>
          </a:p>
        </p:txBody>
      </p:sp>
      <p:pic>
        <p:nvPicPr>
          <p:cNvPr id="12185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2133600"/>
            <a:ext cx="8720138" cy="36337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0" name="Oval 4"/>
          <p:cNvSpPr>
            <a:spLocks noChangeArrowheads="1"/>
          </p:cNvSpPr>
          <p:nvPr/>
        </p:nvSpPr>
        <p:spPr bwMode="auto">
          <a:xfrm>
            <a:off x="3908257" y="23232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1</a:t>
            </a:r>
          </a:p>
        </p:txBody>
      </p:sp>
      <p:sp>
        <p:nvSpPr>
          <p:cNvPr id="121861" name="Oval 5"/>
          <p:cNvSpPr>
            <a:spLocks noChangeArrowheads="1"/>
          </p:cNvSpPr>
          <p:nvPr/>
        </p:nvSpPr>
        <p:spPr bwMode="auto">
          <a:xfrm>
            <a:off x="6222832" y="28693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2</a:t>
            </a:r>
          </a:p>
        </p:txBody>
      </p:sp>
      <p:sp>
        <p:nvSpPr>
          <p:cNvPr id="121862" name="Oval 6"/>
          <p:cNvSpPr>
            <a:spLocks noChangeArrowheads="1"/>
          </p:cNvSpPr>
          <p:nvPr/>
        </p:nvSpPr>
        <p:spPr bwMode="auto">
          <a:xfrm>
            <a:off x="8204032" y="32503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3</a:t>
            </a:r>
          </a:p>
        </p:txBody>
      </p:sp>
      <p:sp>
        <p:nvSpPr>
          <p:cNvPr id="121863" name="Oval 7"/>
          <p:cNvSpPr>
            <a:spLocks noChangeArrowheads="1"/>
          </p:cNvSpPr>
          <p:nvPr/>
        </p:nvSpPr>
        <p:spPr bwMode="auto">
          <a:xfrm>
            <a:off x="8204032" y="41647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4</a:t>
            </a:r>
          </a:p>
        </p:txBody>
      </p:sp>
      <p:sp>
        <p:nvSpPr>
          <p:cNvPr id="121864" name="Oval 8"/>
          <p:cNvSpPr>
            <a:spLocks noChangeArrowheads="1"/>
          </p:cNvSpPr>
          <p:nvPr/>
        </p:nvSpPr>
        <p:spPr bwMode="auto">
          <a:xfrm>
            <a:off x="6222832" y="44695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5</a:t>
            </a:r>
          </a:p>
        </p:txBody>
      </p:sp>
      <p:sp>
        <p:nvSpPr>
          <p:cNvPr id="121865" name="Oval 9"/>
          <p:cNvSpPr>
            <a:spLocks noChangeArrowheads="1"/>
          </p:cNvSpPr>
          <p:nvPr/>
        </p:nvSpPr>
        <p:spPr bwMode="auto">
          <a:xfrm>
            <a:off x="3936832" y="50029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6</a:t>
            </a:r>
          </a:p>
        </p:txBody>
      </p:sp>
      <p:sp>
        <p:nvSpPr>
          <p:cNvPr id="121866" name="Oval 10"/>
          <p:cNvSpPr>
            <a:spLocks noChangeArrowheads="1"/>
          </p:cNvSpPr>
          <p:nvPr/>
        </p:nvSpPr>
        <p:spPr bwMode="auto">
          <a:xfrm>
            <a:off x="5003632" y="3694841"/>
            <a:ext cx="460712" cy="522418"/>
          </a:xfrm>
          <a:prstGeom prst="ellipse">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lang="fr-FR"/>
              <a:t>7</a:t>
            </a:r>
          </a:p>
        </p:txBody>
      </p:sp>
    </p:spTree>
    <p:extLst>
      <p:ext uri="{BB962C8B-B14F-4D97-AF65-F5344CB8AC3E}">
        <p14:creationId xmlns:p14="http://schemas.microsoft.com/office/powerpoint/2010/main" val="393138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fr-FR"/>
              <a:t>Struts</a:t>
            </a:r>
          </a:p>
        </p:txBody>
      </p:sp>
      <p:sp>
        <p:nvSpPr>
          <p:cNvPr id="123907" name="Rectangle 3"/>
          <p:cNvSpPr>
            <a:spLocks noGrp="1" noChangeArrowheads="1"/>
          </p:cNvSpPr>
          <p:nvPr>
            <p:ph type="body" idx="1"/>
          </p:nvPr>
        </p:nvSpPr>
        <p:spPr/>
        <p:txBody>
          <a:bodyPr>
            <a:normAutofit lnSpcReduction="10000"/>
          </a:bodyPr>
          <a:lstStyle/>
          <a:p>
            <a:r>
              <a:rPr lang="fr-FR" sz="2800"/>
              <a:t>Un contrôleur facilement configurable</a:t>
            </a:r>
          </a:p>
          <a:p>
            <a:pPr lvl="1"/>
            <a:r>
              <a:rPr lang="fr-FR" sz="2400"/>
              <a:t>Permettant d’associer des actions (méthode d’un objet Java) à des requêtes HTTP</a:t>
            </a:r>
          </a:p>
          <a:p>
            <a:r>
              <a:rPr lang="fr-FR" sz="2800"/>
              <a:t>Des librairies de tags spécifiques pour créer facilement une vue</a:t>
            </a:r>
          </a:p>
          <a:p>
            <a:r>
              <a:rPr lang="fr-FR" sz="2800"/>
              <a:t>Un Digester, permettant de parser un fichier XML et d’en récupérer facilement les information voulues</a:t>
            </a:r>
          </a:p>
          <a:p>
            <a:r>
              <a:rPr lang="fr-FR" sz="2800"/>
              <a:t>Support de l’internationalisation, gestion des sources de données (DataSources) …</a:t>
            </a:r>
          </a:p>
        </p:txBody>
      </p:sp>
    </p:spTree>
    <p:extLst>
      <p:ext uri="{BB962C8B-B14F-4D97-AF65-F5344CB8AC3E}">
        <p14:creationId xmlns:p14="http://schemas.microsoft.com/office/powerpoint/2010/main" val="2361855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fr-FR" dirty="0"/>
              <a:t>Fonctionnement de </a:t>
            </a:r>
            <a:r>
              <a:rPr lang="fr-FR" dirty="0" err="1"/>
              <a:t>Struts</a:t>
            </a:r>
            <a:r>
              <a:rPr lang="fr-FR" dirty="0"/>
              <a:t> (1)</a:t>
            </a:r>
          </a:p>
        </p:txBody>
      </p:sp>
      <p:pic>
        <p:nvPicPr>
          <p:cNvPr id="12595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7464" y="1849272"/>
            <a:ext cx="8153400" cy="46339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97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fr-FR"/>
              <a:t>Fonctionnement de Struts (2)</a:t>
            </a:r>
          </a:p>
        </p:txBody>
      </p:sp>
      <p:sp>
        <p:nvSpPr>
          <p:cNvPr id="126979" name="Rectangle 3"/>
          <p:cNvSpPr>
            <a:spLocks noGrp="1" noChangeArrowheads="1"/>
          </p:cNvSpPr>
          <p:nvPr>
            <p:ph type="body" idx="1"/>
          </p:nvPr>
        </p:nvSpPr>
        <p:spPr/>
        <p:txBody>
          <a:bodyPr/>
          <a:lstStyle/>
          <a:p>
            <a:r>
              <a:rPr lang="fr-FR"/>
              <a:t>Un identifiant fait office de commande et indique le traitement à exécuter</a:t>
            </a:r>
          </a:p>
          <a:p>
            <a:r>
              <a:rPr lang="fr-FR"/>
              <a:t>Une table de correspondance permet de faire le lien entre commande et traitement à exécuter</a:t>
            </a:r>
          </a:p>
          <a:p>
            <a:pPr lvl="1"/>
            <a:r>
              <a:rPr lang="fr-FR"/>
              <a:t>La commande est déterminée par une partie de l'URL transmise au servlet contrôleur, ActionServlet</a:t>
            </a:r>
          </a:p>
        </p:txBody>
      </p:sp>
    </p:spTree>
    <p:extLst>
      <p:ext uri="{BB962C8B-B14F-4D97-AF65-F5344CB8AC3E}">
        <p14:creationId xmlns:p14="http://schemas.microsoft.com/office/powerpoint/2010/main" val="3167093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fr-FR"/>
              <a:t>Fonctionnement de Struts (3)</a:t>
            </a:r>
          </a:p>
        </p:txBody>
      </p:sp>
      <p:sp>
        <p:nvSpPr>
          <p:cNvPr id="128003" name="Rectangle 3"/>
          <p:cNvSpPr>
            <a:spLocks noGrp="1" noChangeArrowheads="1"/>
          </p:cNvSpPr>
          <p:nvPr>
            <p:ph type="body" idx="1"/>
          </p:nvPr>
        </p:nvSpPr>
        <p:spPr/>
        <p:txBody>
          <a:bodyPr/>
          <a:lstStyle/>
          <a:p>
            <a:r>
              <a:rPr lang="fr-FR"/>
              <a:t>Les traitements sont encapsulés dans les classes Actions. </a:t>
            </a:r>
          </a:p>
          <a:p>
            <a:r>
              <a:rPr lang="fr-FR"/>
              <a:t>La correspondance entre la commande et l'Action à exécuter est déclarée au sein du fichier de configuration Struts </a:t>
            </a:r>
          </a:p>
          <a:p>
            <a:pPr lvl="1"/>
            <a:r>
              <a:rPr lang="fr-FR"/>
              <a:t>Association URL/nom de la classe Action</a:t>
            </a:r>
          </a:p>
        </p:txBody>
      </p:sp>
    </p:spTree>
    <p:extLst>
      <p:ext uri="{BB962C8B-B14F-4D97-AF65-F5344CB8AC3E}">
        <p14:creationId xmlns:p14="http://schemas.microsoft.com/office/powerpoint/2010/main" val="335965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5400" spc="-5" dirty="0">
                <a:latin typeface="Tahoma"/>
                <a:cs typeface="Tahoma"/>
              </a:rPr>
              <a:t>Partie 2 : </a:t>
            </a:r>
            <a:r>
              <a:rPr lang="fr-FR" sz="5400" spc="-10" dirty="0">
                <a:latin typeface="Tahoma"/>
                <a:cs typeface="Tahoma"/>
              </a:rPr>
              <a:t>Les</a:t>
            </a:r>
            <a:r>
              <a:rPr lang="fr-FR" sz="5400" spc="30" dirty="0">
                <a:latin typeface="Tahoma"/>
                <a:cs typeface="Tahoma"/>
              </a:rPr>
              <a:t> </a:t>
            </a:r>
            <a:r>
              <a:rPr lang="fr-FR" sz="5400" spc="-10" dirty="0" smtClean="0">
                <a:latin typeface="Tahoma"/>
                <a:cs typeface="Tahoma"/>
              </a:rPr>
              <a:t>Servlets</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40131810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fr-FR"/>
              <a:t>Fonctionnement de Struts (4)</a:t>
            </a:r>
          </a:p>
        </p:txBody>
      </p:sp>
      <p:sp>
        <p:nvSpPr>
          <p:cNvPr id="129027" name="Rectangle 3"/>
          <p:cNvSpPr>
            <a:spLocks noGrp="1" noChangeArrowheads="1"/>
          </p:cNvSpPr>
          <p:nvPr>
            <p:ph type="body" idx="1"/>
          </p:nvPr>
        </p:nvSpPr>
        <p:spPr/>
        <p:txBody>
          <a:bodyPr/>
          <a:lstStyle/>
          <a:p>
            <a:r>
              <a:rPr lang="fr-FR"/>
              <a:t>Automatisation des relations entre Actions et JSP par le biais des ActionForms</a:t>
            </a:r>
          </a:p>
          <a:p>
            <a:pPr lvl="1"/>
            <a:r>
              <a:rPr lang="fr-FR"/>
              <a:t>JavaBeans renseignés automatiquement à partir des paramètres des requêtes transmises au servlet contrôleur </a:t>
            </a:r>
          </a:p>
          <a:p>
            <a:pPr lvl="1"/>
            <a:r>
              <a:rPr lang="fr-FR"/>
              <a:t>Transmises telles quelles aux Actions.</a:t>
            </a:r>
          </a:p>
          <a:p>
            <a:endParaRPr lang="fr-FR"/>
          </a:p>
        </p:txBody>
      </p:sp>
    </p:spTree>
    <p:extLst>
      <p:ext uri="{BB962C8B-B14F-4D97-AF65-F5344CB8AC3E}">
        <p14:creationId xmlns:p14="http://schemas.microsoft.com/office/powerpoint/2010/main" val="254268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67905" y="316614"/>
            <a:ext cx="9831092" cy="1431925"/>
          </a:xfrm>
        </p:spPr>
        <p:txBody>
          <a:bodyPr/>
          <a:lstStyle/>
          <a:p>
            <a:r>
              <a:rPr lang="fr-FR" dirty="0"/>
              <a:t>Le point d’entrée: </a:t>
            </a:r>
            <a:r>
              <a:rPr lang="fr-FR" dirty="0" err="1"/>
              <a:t>ActionServlet</a:t>
            </a:r>
            <a:endParaRPr lang="fr-FR" dirty="0"/>
          </a:p>
        </p:txBody>
      </p:sp>
      <p:sp>
        <p:nvSpPr>
          <p:cNvPr id="130051" name="Rectangle 3"/>
          <p:cNvSpPr>
            <a:spLocks noGrp="1" noChangeArrowheads="1"/>
          </p:cNvSpPr>
          <p:nvPr>
            <p:ph type="body" idx="1"/>
          </p:nvPr>
        </p:nvSpPr>
        <p:spPr>
          <a:xfrm>
            <a:off x="3429000" y="1524000"/>
            <a:ext cx="7086600" cy="5029200"/>
          </a:xfrm>
        </p:spPr>
        <p:txBody>
          <a:bodyPr/>
          <a:lstStyle/>
          <a:p>
            <a:endParaRPr lang="fr-FR" dirty="0" smtClean="0"/>
          </a:p>
          <a:p>
            <a:r>
              <a:rPr lang="fr-FR" dirty="0" smtClean="0"/>
              <a:t>Toutes </a:t>
            </a:r>
            <a:r>
              <a:rPr lang="fr-FR" dirty="0"/>
              <a:t>les actions </a:t>
            </a:r>
            <a:r>
              <a:rPr lang="fr-FR" dirty="0" err="1"/>
              <a:t>Struts</a:t>
            </a:r>
            <a:r>
              <a:rPr lang="fr-FR" dirty="0"/>
              <a:t> passent par cette classe</a:t>
            </a:r>
          </a:p>
        </p:txBody>
      </p:sp>
      <p:sp>
        <p:nvSpPr>
          <p:cNvPr id="130052" name="Text Box 4"/>
          <p:cNvSpPr txBox="1">
            <a:spLocks noChangeArrowheads="1"/>
          </p:cNvSpPr>
          <p:nvPr/>
        </p:nvSpPr>
        <p:spPr bwMode="auto">
          <a:xfrm>
            <a:off x="3429000" y="2590801"/>
            <a:ext cx="7086600" cy="4151313"/>
          </a:xfrm>
          <a:prstGeom prst="rect">
            <a:avLst/>
          </a:prstGeom>
          <a:solidFill>
            <a:srgbClr val="FFEC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8080"/>
                </a:solidFill>
                <a:latin typeface="Courier New" panose="02070309020205020404" pitchFamily="49" charset="0"/>
                <a:sym typeface="Wingdings" panose="05000000000000000000" pitchFamily="2" charset="2"/>
              </a:rPr>
              <a:t> Action Servlet Configuration – Extrait de web.xml </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00"/>
                </a:solidFill>
                <a:latin typeface="Courier New" panose="02070309020205020404" pitchFamily="49" charset="0"/>
                <a:sym typeface="Wingdings" panose="05000000000000000000" pitchFamily="2" charset="2"/>
              </a:rPr>
              <a:t>  </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servlet-name</a:t>
            </a:r>
            <a:r>
              <a:rPr lang="fr-FR" sz="1400">
                <a:solidFill>
                  <a:srgbClr val="0000FF"/>
                </a:solidFill>
                <a:latin typeface="Courier New" panose="02070309020205020404" pitchFamily="49" charset="0"/>
                <a:sym typeface="Wingdings" panose="05000000000000000000" pitchFamily="2" charset="2"/>
              </a:rPr>
              <a:t>&gt;</a:t>
            </a:r>
            <a:r>
              <a:rPr lang="fr-FR" sz="1400">
                <a:solidFill>
                  <a:srgbClr val="000000"/>
                </a:solidFill>
                <a:latin typeface="Courier New" panose="02070309020205020404" pitchFamily="49" charset="0"/>
                <a:sym typeface="Wingdings" panose="05000000000000000000" pitchFamily="2" charset="2"/>
              </a:rPr>
              <a:t>action</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servlet-name</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servlet-class</a:t>
            </a:r>
            <a:r>
              <a:rPr lang="fr-FR" sz="1400">
                <a:solidFill>
                  <a:srgbClr val="0000FF"/>
                </a:solidFill>
                <a:latin typeface="Courier New" panose="02070309020205020404" pitchFamily="49" charset="0"/>
                <a:sym typeface="Wingdings" panose="05000000000000000000" pitchFamily="2" charset="2"/>
              </a:rPr>
              <a:t>&gt;</a:t>
            </a:r>
          </a:p>
          <a:p>
            <a:pPr>
              <a:spcBef>
                <a:spcPct val="20000"/>
              </a:spcBef>
            </a:pPr>
            <a:r>
              <a:rPr lang="fr-FR" sz="1400">
                <a:solidFill>
                  <a:srgbClr val="0000FF"/>
                </a:solidFill>
                <a:latin typeface="Courier New" panose="02070309020205020404" pitchFamily="49" charset="0"/>
                <a:sym typeface="Wingdings" panose="05000000000000000000" pitchFamily="2" charset="2"/>
              </a:rPr>
              <a:t>	</a:t>
            </a:r>
            <a:r>
              <a:rPr lang="fr-FR" sz="1400">
                <a:solidFill>
                  <a:srgbClr val="000000"/>
                </a:solidFill>
                <a:latin typeface="Courier New" panose="02070309020205020404" pitchFamily="49" charset="0"/>
                <a:sym typeface="Wingdings" panose="05000000000000000000" pitchFamily="2" charset="2"/>
              </a:rPr>
              <a:t>org.apache.struts.action.ActionServlet</a:t>
            </a:r>
          </a:p>
          <a:p>
            <a:pPr>
              <a:spcBef>
                <a:spcPct val="20000"/>
              </a:spcBef>
            </a:pPr>
            <a:r>
              <a:rPr lang="fr-FR" sz="1400">
                <a:solidFill>
                  <a:srgbClr val="000000"/>
                </a:solidFill>
                <a:latin typeface="Courier New" panose="02070309020205020404" pitchFamily="49" charset="0"/>
                <a:sym typeface="Wingdings" panose="05000000000000000000" pitchFamily="2" charset="2"/>
              </a:rPr>
              <a:t>  </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servlet-class</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init-param</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00"/>
                </a:solidFill>
                <a:latin typeface="Courier New" panose="02070309020205020404" pitchFamily="49" charset="0"/>
                <a:sym typeface="Wingdings" panose="05000000000000000000" pitchFamily="2" charset="2"/>
              </a:rPr>
              <a:t>	</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param-name</a:t>
            </a:r>
            <a:r>
              <a:rPr lang="fr-FR" sz="1400">
                <a:solidFill>
                  <a:srgbClr val="0000FF"/>
                </a:solidFill>
                <a:latin typeface="Courier New" panose="02070309020205020404" pitchFamily="49" charset="0"/>
                <a:sym typeface="Wingdings" panose="05000000000000000000" pitchFamily="2" charset="2"/>
              </a:rPr>
              <a:t>&gt;</a:t>
            </a:r>
            <a:r>
              <a:rPr lang="fr-FR" sz="1400">
                <a:solidFill>
                  <a:srgbClr val="000000"/>
                </a:solidFill>
                <a:latin typeface="Courier New" panose="02070309020205020404" pitchFamily="49" charset="0"/>
                <a:sym typeface="Wingdings" panose="05000000000000000000" pitchFamily="2" charset="2"/>
              </a:rPr>
              <a:t>config</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param-name</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00"/>
                </a:solidFill>
                <a:latin typeface="Courier New" panose="02070309020205020404" pitchFamily="49" charset="0"/>
                <a:sym typeface="Wingdings" panose="05000000000000000000" pitchFamily="2" charset="2"/>
              </a:rPr>
              <a:t>	</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param-value</a:t>
            </a:r>
            <a:r>
              <a:rPr lang="fr-FR" sz="1400">
                <a:solidFill>
                  <a:srgbClr val="0000FF"/>
                </a:solidFill>
                <a:latin typeface="Courier New" panose="02070309020205020404" pitchFamily="49" charset="0"/>
                <a:sym typeface="Wingdings" panose="05000000000000000000" pitchFamily="2" charset="2"/>
              </a:rPr>
              <a:t>&gt;</a:t>
            </a:r>
            <a:r>
              <a:rPr lang="fr-FR" sz="1400">
                <a:solidFill>
                  <a:srgbClr val="000000"/>
                </a:solidFill>
                <a:latin typeface="Courier New" panose="02070309020205020404" pitchFamily="49" charset="0"/>
                <a:sym typeface="Wingdings" panose="05000000000000000000" pitchFamily="2" charset="2"/>
              </a:rPr>
              <a:t>/WEB-INF/struts-config.xml</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param-value</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init-param</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load-on-startup</a:t>
            </a:r>
            <a:r>
              <a:rPr lang="fr-FR" sz="1400">
                <a:solidFill>
                  <a:srgbClr val="0000FF"/>
                </a:solidFill>
                <a:latin typeface="Courier New" panose="02070309020205020404" pitchFamily="49" charset="0"/>
                <a:sym typeface="Wingdings" panose="05000000000000000000" pitchFamily="2" charset="2"/>
              </a:rPr>
              <a:t>&gt;</a:t>
            </a:r>
            <a:r>
              <a:rPr lang="fr-FR" sz="1400">
                <a:solidFill>
                  <a:srgbClr val="000000"/>
                </a:solidFill>
                <a:latin typeface="Courier New" panose="02070309020205020404" pitchFamily="49" charset="0"/>
                <a:sym typeface="Wingdings" panose="05000000000000000000" pitchFamily="2" charset="2"/>
              </a:rPr>
              <a:t>2</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load-on-startup</a:t>
            </a:r>
            <a:r>
              <a:rPr lang="fr-FR" sz="1400">
                <a:solidFill>
                  <a:srgbClr val="0000FF"/>
                </a:solidFill>
                <a:latin typeface="Courier New" panose="02070309020205020404" pitchFamily="49" charset="0"/>
                <a:sym typeface="Wingdings" panose="05000000000000000000" pitchFamily="2" charset="2"/>
              </a:rPr>
              <a:t>&gt;</a:t>
            </a:r>
            <a:endParaRPr lang="fr-FR" sz="1400">
              <a:solidFill>
                <a:srgbClr val="000000"/>
              </a:solidFill>
              <a:latin typeface="Courier New" panose="02070309020205020404" pitchFamily="49" charset="0"/>
              <a:sym typeface="Wingdings" panose="05000000000000000000" pitchFamily="2" charset="2"/>
            </a:endParaRPr>
          </a:p>
          <a:p>
            <a:pPr>
              <a:spcBef>
                <a:spcPct val="20000"/>
              </a:spcBef>
            </a:pP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a:t>
            </a:r>
            <a:r>
              <a:rPr lang="fr-FR" sz="1400">
                <a:solidFill>
                  <a:srgbClr val="0000FF"/>
                </a:solidFill>
                <a:latin typeface="Courier New" panose="02070309020205020404" pitchFamily="49" charset="0"/>
                <a:sym typeface="Wingdings" panose="05000000000000000000" pitchFamily="2" charset="2"/>
              </a:rPr>
              <a:t>&gt;</a:t>
            </a:r>
          </a:p>
          <a:p>
            <a:pPr>
              <a:spcBef>
                <a:spcPct val="20000"/>
              </a:spcBef>
            </a:pP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servlet-mapping</a:t>
            </a:r>
            <a:r>
              <a:rPr lang="fr-FR" sz="1400">
                <a:solidFill>
                  <a:srgbClr val="0000FF"/>
                </a:solidFill>
                <a:latin typeface="Courier New" panose="02070309020205020404" pitchFamily="49" charset="0"/>
                <a:sym typeface="Wingdings" panose="05000000000000000000" pitchFamily="2" charset="2"/>
              </a:rPr>
              <a:t>&gt;</a:t>
            </a: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servlet-name</a:t>
            </a:r>
            <a:r>
              <a:rPr lang="fr-FR" sz="1400">
                <a:solidFill>
                  <a:srgbClr val="0000FF"/>
                </a:solidFill>
                <a:latin typeface="Courier New" panose="02070309020205020404" pitchFamily="49" charset="0"/>
                <a:sym typeface="Wingdings" panose="05000000000000000000" pitchFamily="2" charset="2"/>
              </a:rPr>
              <a:t>&gt;</a:t>
            </a:r>
            <a:r>
              <a:rPr lang="fr-FR" sz="1400">
                <a:latin typeface="Courier New" panose="02070309020205020404" pitchFamily="49" charset="0"/>
                <a:sym typeface="Wingdings" panose="05000000000000000000" pitchFamily="2" charset="2"/>
              </a:rPr>
              <a:t>action</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servlet-name</a:t>
            </a:r>
            <a:r>
              <a:rPr lang="fr-FR" sz="1400">
                <a:solidFill>
                  <a:srgbClr val="0000FF"/>
                </a:solidFill>
                <a:latin typeface="Courier New" panose="02070309020205020404" pitchFamily="49" charset="0"/>
                <a:sym typeface="Wingdings" panose="05000000000000000000" pitchFamily="2" charset="2"/>
              </a:rPr>
              <a:t>&gt;</a:t>
            </a:r>
          </a:p>
          <a:p>
            <a:pPr>
              <a:spcBef>
                <a:spcPct val="20000"/>
              </a:spcBef>
            </a:pPr>
            <a:r>
              <a:rPr lang="fr-FR" sz="1400">
                <a:solidFill>
                  <a:srgbClr val="0000FF"/>
                </a:solidFill>
                <a:latin typeface="Courier New" panose="02070309020205020404" pitchFamily="49" charset="0"/>
                <a:sym typeface="Wingdings" panose="05000000000000000000" pitchFamily="2" charset="2"/>
              </a:rPr>
              <a:t>    &lt;</a:t>
            </a:r>
            <a:r>
              <a:rPr lang="fr-FR" sz="1400">
                <a:solidFill>
                  <a:srgbClr val="800000"/>
                </a:solidFill>
                <a:latin typeface="Courier New" panose="02070309020205020404" pitchFamily="49" charset="0"/>
                <a:sym typeface="Wingdings" panose="05000000000000000000" pitchFamily="2" charset="2"/>
              </a:rPr>
              <a:t>url-pattern</a:t>
            </a:r>
            <a:r>
              <a:rPr lang="fr-FR" sz="1400">
                <a:solidFill>
                  <a:srgbClr val="0000FF"/>
                </a:solidFill>
                <a:latin typeface="Courier New" panose="02070309020205020404" pitchFamily="49" charset="0"/>
                <a:sym typeface="Wingdings" panose="05000000000000000000" pitchFamily="2" charset="2"/>
              </a:rPr>
              <a:t>&gt;</a:t>
            </a:r>
            <a:r>
              <a:rPr lang="fr-FR" sz="1400">
                <a:latin typeface="Courier New" panose="02070309020205020404" pitchFamily="49" charset="0"/>
                <a:sym typeface="Wingdings" panose="05000000000000000000" pitchFamily="2" charset="2"/>
              </a:rPr>
              <a:t>*.do</a:t>
            </a: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url-pattern</a:t>
            </a:r>
            <a:r>
              <a:rPr lang="fr-FR" sz="1400">
                <a:solidFill>
                  <a:srgbClr val="0000FF"/>
                </a:solidFill>
                <a:latin typeface="Courier New" panose="02070309020205020404" pitchFamily="49" charset="0"/>
                <a:sym typeface="Wingdings" panose="05000000000000000000" pitchFamily="2" charset="2"/>
              </a:rPr>
              <a:t>&gt;</a:t>
            </a:r>
          </a:p>
          <a:p>
            <a:pPr>
              <a:spcBef>
                <a:spcPct val="20000"/>
              </a:spcBef>
            </a:pPr>
            <a:r>
              <a:rPr lang="fr-FR" sz="1400">
                <a:solidFill>
                  <a:srgbClr val="0000FF"/>
                </a:solidFill>
                <a:latin typeface="Courier New" panose="02070309020205020404" pitchFamily="49" charset="0"/>
                <a:sym typeface="Wingdings" panose="05000000000000000000" pitchFamily="2" charset="2"/>
              </a:rPr>
              <a:t>&lt;/</a:t>
            </a:r>
            <a:r>
              <a:rPr lang="fr-FR" sz="1400">
                <a:solidFill>
                  <a:srgbClr val="800000"/>
                </a:solidFill>
                <a:latin typeface="Courier New" panose="02070309020205020404" pitchFamily="49" charset="0"/>
                <a:sym typeface="Wingdings" panose="05000000000000000000" pitchFamily="2" charset="2"/>
              </a:rPr>
              <a:t>servlet-mapping</a:t>
            </a:r>
            <a:r>
              <a:rPr lang="fr-FR" sz="1400">
                <a:solidFill>
                  <a:srgbClr val="0000FF"/>
                </a:solidFill>
                <a:latin typeface="Courier New" panose="02070309020205020404" pitchFamily="49" charset="0"/>
                <a:sym typeface="Wingdings" panose="05000000000000000000" pitchFamily="2" charset="2"/>
              </a:rPr>
              <a:t>&gt;</a:t>
            </a:r>
            <a:endParaRPr lang="fr-FR" sz="2000">
              <a:solidFill>
                <a:srgbClr val="000000"/>
              </a:solidFill>
              <a:latin typeface="Courier New" panose="02070309020205020404" pitchFamily="49" charset="0"/>
            </a:endParaRPr>
          </a:p>
        </p:txBody>
      </p:sp>
    </p:spTree>
    <p:extLst>
      <p:ext uri="{BB962C8B-B14F-4D97-AF65-F5344CB8AC3E}">
        <p14:creationId xmlns:p14="http://schemas.microsoft.com/office/powerpoint/2010/main" val="45404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fr-FR"/>
              <a:t>Les classes Action</a:t>
            </a:r>
            <a:endParaRPr lang="fr-FR" sz="2000"/>
          </a:p>
        </p:txBody>
      </p:sp>
      <p:sp>
        <p:nvSpPr>
          <p:cNvPr id="132099" name="Rectangle 3"/>
          <p:cNvSpPr>
            <a:spLocks noGrp="1" noChangeArrowheads="1"/>
          </p:cNvSpPr>
          <p:nvPr>
            <p:ph type="body" idx="1"/>
          </p:nvPr>
        </p:nvSpPr>
        <p:spPr/>
        <p:txBody>
          <a:bodyPr/>
          <a:lstStyle/>
          <a:p>
            <a:r>
              <a:rPr lang="fr-FR"/>
              <a:t>Héritent de la classe </a:t>
            </a:r>
            <a:r>
              <a:rPr lang="fr-FR" i="1">
                <a:latin typeface="courier"/>
                <a:cs typeface="Times New Roman" panose="02020603050405020304" pitchFamily="18" charset="0"/>
              </a:rPr>
              <a:t>org.apache.struts.action.Action</a:t>
            </a:r>
            <a:r>
              <a:rPr lang="fr-FR">
                <a:solidFill>
                  <a:srgbClr val="000000"/>
                </a:solidFill>
                <a:latin typeface="Times" panose="02020603050405020304" pitchFamily="18" charset="0"/>
                <a:cs typeface="Times New Roman" panose="02020603050405020304" pitchFamily="18" charset="0"/>
              </a:rPr>
              <a:t> </a:t>
            </a:r>
          </a:p>
          <a:p>
            <a:r>
              <a:rPr lang="fr-FR">
                <a:solidFill>
                  <a:srgbClr val="000000"/>
                </a:solidFill>
                <a:latin typeface="Times" panose="02020603050405020304" pitchFamily="18" charset="0"/>
                <a:cs typeface="Times New Roman" panose="02020603050405020304" pitchFamily="18" charset="0"/>
              </a:rPr>
              <a:t>Extensions du contrôleur</a:t>
            </a:r>
          </a:p>
          <a:p>
            <a:r>
              <a:rPr lang="fr-FR">
                <a:solidFill>
                  <a:srgbClr val="000000"/>
                </a:solidFill>
                <a:latin typeface="Times" panose="02020603050405020304" pitchFamily="18" charset="0"/>
                <a:cs typeface="Times New Roman" panose="02020603050405020304" pitchFamily="18" charset="0"/>
              </a:rPr>
              <a:t>Permettent de traiter le modèle en réponse à une requête</a:t>
            </a:r>
          </a:p>
          <a:p>
            <a:r>
              <a:rPr lang="fr-FR">
                <a:solidFill>
                  <a:srgbClr val="000000"/>
                </a:solidFill>
                <a:latin typeface="Times" panose="02020603050405020304" pitchFamily="18" charset="0"/>
                <a:cs typeface="Times New Roman" panose="02020603050405020304" pitchFamily="18" charset="0"/>
              </a:rPr>
              <a:t>Implémentent la méthode execute() :</a:t>
            </a:r>
          </a:p>
        </p:txBody>
      </p:sp>
      <p:sp>
        <p:nvSpPr>
          <p:cNvPr id="132100" name="Text Box 4"/>
          <p:cNvSpPr txBox="1">
            <a:spLocks noChangeArrowheads="1"/>
          </p:cNvSpPr>
          <p:nvPr/>
        </p:nvSpPr>
        <p:spPr bwMode="auto">
          <a:xfrm>
            <a:off x="3352800" y="4876801"/>
            <a:ext cx="7086600" cy="1700213"/>
          </a:xfrm>
          <a:prstGeom prst="rect">
            <a:avLst/>
          </a:prstGeom>
          <a:solidFill>
            <a:srgbClr val="FFEC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atin typeface="Courier New" panose="02070309020205020404" pitchFamily="49" charset="0"/>
                <a:cs typeface="Courier New" panose="02070309020205020404" pitchFamily="49" charset="0"/>
              </a:rPr>
              <a:t> </a:t>
            </a:r>
            <a:r>
              <a:rPr lang="en-US" b="1">
                <a:solidFill>
                  <a:srgbClr val="7F0055"/>
                </a:solidFill>
                <a:latin typeface="Courier New" panose="02070309020205020404" pitchFamily="49" charset="0"/>
                <a:cs typeface="Courier New" panose="02070309020205020404" pitchFamily="49" charset="0"/>
              </a:rPr>
              <a:t>public</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ActionForward</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execute(</a:t>
            </a:r>
            <a:endParaRPr lang="en-US">
              <a:latin typeface="Courier New" panose="02070309020205020404" pitchFamily="49" charset="0"/>
              <a:cs typeface="Courier New" panose="02070309020205020404" pitchFamily="49" charset="0"/>
            </a:endParaRPr>
          </a:p>
          <a:p>
            <a:pPr>
              <a:spcBef>
                <a:spcPct val="20000"/>
              </a:spcBef>
            </a:pP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ActionMapping</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mapping,</a:t>
            </a:r>
            <a:endParaRPr lang="en-US">
              <a:latin typeface="Courier New" panose="02070309020205020404" pitchFamily="49" charset="0"/>
              <a:cs typeface="Courier New" panose="02070309020205020404" pitchFamily="49" charset="0"/>
            </a:endParaRPr>
          </a:p>
          <a:p>
            <a:pPr>
              <a:spcBef>
                <a:spcPct val="20000"/>
              </a:spcBef>
            </a:pP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ActionForm</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form,</a:t>
            </a:r>
            <a:endParaRPr lang="en-US">
              <a:latin typeface="Courier New" panose="02070309020205020404" pitchFamily="49" charset="0"/>
              <a:cs typeface="Courier New" panose="02070309020205020404" pitchFamily="49" charset="0"/>
            </a:endParaRPr>
          </a:p>
          <a:p>
            <a:pPr>
              <a:spcBef>
                <a:spcPct val="20000"/>
              </a:spcBef>
            </a:pP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HttpServletRequest</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request,</a:t>
            </a:r>
            <a:endParaRPr lang="en-US">
              <a:latin typeface="Courier New" panose="02070309020205020404" pitchFamily="49" charset="0"/>
              <a:cs typeface="Courier New" panose="02070309020205020404" pitchFamily="49" charset="0"/>
            </a:endParaRPr>
          </a:p>
          <a:p>
            <a:pPr>
              <a:spcBef>
                <a:spcPct val="20000"/>
              </a:spcBef>
            </a:pP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HttpServletResponse</a:t>
            </a:r>
            <a:r>
              <a:rPr lang="en-US">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response)</a:t>
            </a:r>
          </a:p>
        </p:txBody>
      </p:sp>
    </p:spTree>
    <p:extLst>
      <p:ext uri="{BB962C8B-B14F-4D97-AF65-F5344CB8AC3E}">
        <p14:creationId xmlns:p14="http://schemas.microsoft.com/office/powerpoint/2010/main" val="314151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024127" y="988218"/>
            <a:ext cx="7778909" cy="918074"/>
          </a:xfrm>
        </p:spPr>
        <p:txBody>
          <a:bodyPr>
            <a:normAutofit/>
          </a:bodyPr>
          <a:lstStyle/>
          <a:p>
            <a:r>
              <a:rPr lang="en-US" dirty="0"/>
              <a:t>Mapping des actions</a:t>
            </a:r>
          </a:p>
        </p:txBody>
      </p:sp>
      <p:sp>
        <p:nvSpPr>
          <p:cNvPr id="134147" name="Rectangle 3"/>
          <p:cNvSpPr>
            <a:spLocks noGrp="1" noChangeArrowheads="1"/>
          </p:cNvSpPr>
          <p:nvPr>
            <p:ph type="body" idx="1"/>
          </p:nvPr>
        </p:nvSpPr>
        <p:spPr/>
        <p:txBody>
          <a:bodyPr/>
          <a:lstStyle/>
          <a:p>
            <a:r>
              <a:rPr lang="fr-FR" sz="3600" dirty="0"/>
              <a:t>Le fichier struts-config.xml</a:t>
            </a:r>
          </a:p>
          <a:p>
            <a:pPr lvl="1"/>
            <a:r>
              <a:rPr lang="fr-FR" sz="3200" dirty="0"/>
              <a:t>Détermine qui traite l’action</a:t>
            </a:r>
          </a:p>
          <a:p>
            <a:pPr lvl="1"/>
            <a:r>
              <a:rPr lang="fr-FR" sz="3200" dirty="0"/>
              <a:t>Détermine la navigation</a:t>
            </a:r>
          </a:p>
          <a:p>
            <a:pPr>
              <a:buFontTx/>
              <a:buNone/>
            </a:pPr>
            <a:endParaRPr lang="fr-FR" sz="1800" dirty="0">
              <a:latin typeface="Courier New" panose="02070309020205020404" pitchFamily="49" charset="0"/>
              <a:cs typeface="Courier New" panose="02070309020205020404" pitchFamily="49" charset="0"/>
            </a:endParaRPr>
          </a:p>
          <a:p>
            <a:pPr>
              <a:buFontTx/>
              <a:buNone/>
            </a:pPr>
            <a:endParaRPr lang="en-US" sz="1800" dirty="0">
              <a:latin typeface="Courier New" panose="02070309020205020404" pitchFamily="49" charset="0"/>
            </a:endParaRPr>
          </a:p>
        </p:txBody>
      </p:sp>
      <p:sp>
        <p:nvSpPr>
          <p:cNvPr id="134148" name="Text Box 4"/>
          <p:cNvSpPr txBox="1">
            <a:spLocks noChangeArrowheads="1"/>
          </p:cNvSpPr>
          <p:nvPr/>
        </p:nvSpPr>
        <p:spPr bwMode="auto">
          <a:xfrm>
            <a:off x="3429000" y="3916310"/>
            <a:ext cx="7086600" cy="2617787"/>
          </a:xfrm>
          <a:prstGeom prst="rect">
            <a:avLst/>
          </a:prstGeom>
          <a:solidFill>
            <a:srgbClr val="FFEC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400" dirty="0">
                <a:solidFill>
                  <a:srgbClr val="0000FF"/>
                </a:solidFill>
                <a:latin typeface="Courier New" panose="02070309020205020404" pitchFamily="49" charset="0"/>
                <a:sym typeface="Wingdings" panose="05000000000000000000" pitchFamily="2" charset="2"/>
              </a:rPr>
              <a:t>&lt;</a:t>
            </a:r>
            <a:r>
              <a:rPr lang="fr-FR" sz="1400" dirty="0">
                <a:solidFill>
                  <a:srgbClr val="800000"/>
                </a:solidFill>
                <a:latin typeface="Courier New" panose="02070309020205020404" pitchFamily="49" charset="0"/>
                <a:sym typeface="Wingdings" panose="05000000000000000000" pitchFamily="2" charset="2"/>
              </a:rPr>
              <a:t>action</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path</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000000"/>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search</a:t>
            </a:r>
            <a:r>
              <a:rPr lang="fr-FR" sz="1400" dirty="0">
                <a:solidFill>
                  <a:srgbClr val="0000FF"/>
                </a:solidFill>
                <a:latin typeface="Courier New" panose="02070309020205020404" pitchFamily="49" charset="0"/>
                <a:sym typeface="Wingdings" panose="05000000000000000000" pitchFamily="2" charset="2"/>
              </a:rPr>
              <a:t>"</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type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fr.softeam.intranet.SearchAction</a:t>
            </a:r>
            <a:r>
              <a:rPr lang="fr-FR" sz="1400" dirty="0">
                <a:solidFill>
                  <a:srgbClr val="0000FF"/>
                </a:solidFill>
                <a:latin typeface="Courier New" panose="02070309020205020404" pitchFamily="49" charset="0"/>
                <a:sym typeface="Wingdings" panose="05000000000000000000" pitchFamily="2" charset="2"/>
              </a:rPr>
              <a:t>"</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scope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request</a:t>
            </a:r>
            <a:r>
              <a:rPr lang="fr-FR" sz="1400" dirty="0">
                <a:solidFill>
                  <a:srgbClr val="0000FF"/>
                </a:solidFill>
                <a:latin typeface="Courier New" panose="02070309020205020404" pitchFamily="49" charset="0"/>
                <a:sym typeface="Wingdings" panose="05000000000000000000" pitchFamily="2" charset="2"/>
              </a:rPr>
              <a:t>"</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name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searchForm</a:t>
            </a:r>
            <a:r>
              <a:rPr lang="fr-FR" sz="1400" dirty="0">
                <a:solidFill>
                  <a:srgbClr val="0000FF"/>
                </a:solidFill>
                <a:latin typeface="Courier New" panose="02070309020205020404" pitchFamily="49" charset="0"/>
                <a:sym typeface="Wingdings" panose="05000000000000000000" pitchFamily="2" charset="2"/>
              </a:rPr>
              <a:t>"</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validate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true</a:t>
            </a:r>
            <a:r>
              <a:rPr lang="fr-FR" sz="1400" dirty="0">
                <a:solidFill>
                  <a:srgbClr val="0000FF"/>
                </a:solidFill>
                <a:latin typeface="Courier New" panose="02070309020205020404" pitchFamily="49" charset="0"/>
                <a:sym typeface="Wingdings" panose="05000000000000000000" pitchFamily="2" charset="2"/>
              </a:rPr>
              <a:t>"</a:t>
            </a:r>
            <a:endParaRPr lang="fr-FR" sz="1400" dirty="0">
              <a:solidFill>
                <a:srgbClr val="FF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FF0000"/>
                </a:solidFill>
                <a:latin typeface="Courier New" panose="02070309020205020404" pitchFamily="49" charset="0"/>
                <a:sym typeface="Wingdings" panose="05000000000000000000" pitchFamily="2" charset="2"/>
              </a:rPr>
              <a:t>  input</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000000"/>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search.jsp</a:t>
            </a:r>
            <a:r>
              <a:rPr lang="fr-FR" sz="1400" dirty="0">
                <a:solidFill>
                  <a:srgbClr val="0000FF"/>
                </a:solidFill>
                <a:latin typeface="Courier New" panose="02070309020205020404" pitchFamily="49" charset="0"/>
                <a:sym typeface="Wingdings" panose="05000000000000000000" pitchFamily="2" charset="2"/>
              </a:rPr>
              <a:t>"&gt;</a:t>
            </a:r>
            <a:endParaRPr lang="fr-FR" sz="1400" dirty="0">
              <a:solidFill>
                <a:srgbClr val="00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000000"/>
                </a:solidFill>
                <a:latin typeface="Courier New" panose="02070309020205020404" pitchFamily="49" charset="0"/>
                <a:sym typeface="Wingdings" panose="05000000000000000000" pitchFamily="2" charset="2"/>
              </a:rPr>
              <a:t>  </a:t>
            </a:r>
            <a:r>
              <a:rPr lang="fr-FR" sz="1400" dirty="0">
                <a:solidFill>
                  <a:srgbClr val="0000FF"/>
                </a:solidFill>
                <a:latin typeface="Courier New" panose="02070309020205020404" pitchFamily="49" charset="0"/>
                <a:sym typeface="Wingdings" panose="05000000000000000000" pitchFamily="2" charset="2"/>
              </a:rPr>
              <a:t>&lt;</a:t>
            </a:r>
            <a:r>
              <a:rPr lang="fr-FR" sz="1400" dirty="0" err="1">
                <a:solidFill>
                  <a:srgbClr val="800000"/>
                </a:solidFill>
                <a:latin typeface="Courier New" panose="02070309020205020404" pitchFamily="49" charset="0"/>
                <a:sym typeface="Wingdings" panose="05000000000000000000" pitchFamily="2" charset="2"/>
              </a:rPr>
              <a:t>forward</a:t>
            </a: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name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success</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path</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000000"/>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displayResult.jsp</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FF0000"/>
                </a:solidFill>
                <a:latin typeface="Courier New" panose="02070309020205020404" pitchFamily="49" charset="0"/>
                <a:sym typeface="Wingdings" panose="05000000000000000000" pitchFamily="2" charset="2"/>
              </a:rPr>
              <a:t> </a:t>
            </a:r>
            <a:r>
              <a:rPr lang="fr-FR" sz="1400" dirty="0">
                <a:solidFill>
                  <a:srgbClr val="0000FF"/>
                </a:solidFill>
                <a:latin typeface="Courier New" panose="02070309020205020404" pitchFamily="49" charset="0"/>
                <a:sym typeface="Wingdings" panose="05000000000000000000" pitchFamily="2" charset="2"/>
              </a:rPr>
              <a:t>/&gt;</a:t>
            </a:r>
            <a:endParaRPr lang="fr-FR" sz="1400" dirty="0">
              <a:solidFill>
                <a:srgbClr val="00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000000"/>
                </a:solidFill>
                <a:latin typeface="Courier New" panose="02070309020205020404" pitchFamily="49" charset="0"/>
                <a:sym typeface="Wingdings" panose="05000000000000000000" pitchFamily="2" charset="2"/>
              </a:rPr>
              <a:t>  </a:t>
            </a:r>
            <a:r>
              <a:rPr lang="fr-FR" sz="1400" dirty="0">
                <a:solidFill>
                  <a:srgbClr val="0000FF"/>
                </a:solidFill>
                <a:latin typeface="Courier New" panose="02070309020205020404" pitchFamily="49" charset="0"/>
                <a:sym typeface="Wingdings" panose="05000000000000000000" pitchFamily="2" charset="2"/>
              </a:rPr>
              <a:t>&lt;</a:t>
            </a:r>
            <a:r>
              <a:rPr lang="fr-FR" sz="1400" dirty="0" err="1">
                <a:solidFill>
                  <a:srgbClr val="800000"/>
                </a:solidFill>
                <a:latin typeface="Courier New" panose="02070309020205020404" pitchFamily="49" charset="0"/>
                <a:sym typeface="Wingdings" panose="05000000000000000000" pitchFamily="2" charset="2"/>
              </a:rPr>
              <a:t>forward</a:t>
            </a: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name</a:t>
            </a:r>
            <a:r>
              <a:rPr lang="fr-FR" sz="1400" dirty="0">
                <a:solidFill>
                  <a:srgbClr val="0000FF"/>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failure</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FF0000"/>
                </a:solidFill>
                <a:latin typeface="Courier New" panose="02070309020205020404" pitchFamily="49" charset="0"/>
                <a:sym typeface="Wingdings" panose="05000000000000000000" pitchFamily="2" charset="2"/>
              </a:rPr>
              <a:t> </a:t>
            </a:r>
            <a:r>
              <a:rPr lang="fr-FR" sz="1400" dirty="0" err="1">
                <a:solidFill>
                  <a:srgbClr val="FF0000"/>
                </a:solidFill>
                <a:latin typeface="Courier New" panose="02070309020205020404" pitchFamily="49" charset="0"/>
                <a:sym typeface="Wingdings" panose="05000000000000000000" pitchFamily="2" charset="2"/>
              </a:rPr>
              <a:t>path</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000000"/>
                </a:solidFill>
                <a:latin typeface="Courier New" panose="02070309020205020404" pitchFamily="49" charset="0"/>
                <a:sym typeface="Wingdings" panose="05000000000000000000" pitchFamily="2" charset="2"/>
              </a:rPr>
              <a:t>/</a:t>
            </a:r>
            <a:r>
              <a:rPr lang="fr-FR" sz="1400" dirty="0" err="1">
                <a:solidFill>
                  <a:srgbClr val="000000"/>
                </a:solidFill>
                <a:latin typeface="Courier New" panose="02070309020205020404" pitchFamily="49" charset="0"/>
                <a:sym typeface="Wingdings" panose="05000000000000000000" pitchFamily="2" charset="2"/>
              </a:rPr>
              <a:t>login.jsp</a:t>
            </a:r>
            <a:r>
              <a:rPr lang="fr-FR" sz="1400" dirty="0">
                <a:solidFill>
                  <a:srgbClr val="0000FF"/>
                </a:solidFill>
                <a:latin typeface="Courier New" panose="02070309020205020404" pitchFamily="49" charset="0"/>
                <a:sym typeface="Wingdings" panose="05000000000000000000" pitchFamily="2" charset="2"/>
              </a:rPr>
              <a:t>"</a:t>
            </a:r>
            <a:r>
              <a:rPr lang="fr-FR" sz="1400" dirty="0">
                <a:solidFill>
                  <a:srgbClr val="FF0000"/>
                </a:solidFill>
                <a:latin typeface="Courier New" panose="02070309020205020404" pitchFamily="49" charset="0"/>
                <a:sym typeface="Wingdings" panose="05000000000000000000" pitchFamily="2" charset="2"/>
              </a:rPr>
              <a:t> </a:t>
            </a:r>
            <a:r>
              <a:rPr lang="fr-FR" sz="1400" dirty="0">
                <a:solidFill>
                  <a:srgbClr val="0000FF"/>
                </a:solidFill>
                <a:latin typeface="Courier New" panose="02070309020205020404" pitchFamily="49" charset="0"/>
                <a:sym typeface="Wingdings" panose="05000000000000000000" pitchFamily="2" charset="2"/>
              </a:rPr>
              <a:t>/&gt;</a:t>
            </a:r>
            <a:endParaRPr lang="fr-FR" sz="1400" dirty="0">
              <a:solidFill>
                <a:srgbClr val="000000"/>
              </a:solidFill>
              <a:latin typeface="Courier New" panose="02070309020205020404" pitchFamily="49" charset="0"/>
              <a:sym typeface="Wingdings" panose="05000000000000000000" pitchFamily="2" charset="2"/>
            </a:endParaRPr>
          </a:p>
          <a:p>
            <a:pPr>
              <a:spcBef>
                <a:spcPct val="20000"/>
              </a:spcBef>
            </a:pPr>
            <a:r>
              <a:rPr lang="fr-FR" sz="1400" dirty="0">
                <a:solidFill>
                  <a:srgbClr val="0000FF"/>
                </a:solidFill>
                <a:latin typeface="Courier New" panose="02070309020205020404" pitchFamily="49" charset="0"/>
                <a:sym typeface="Wingdings" panose="05000000000000000000" pitchFamily="2" charset="2"/>
              </a:rPr>
              <a:t>&lt;/</a:t>
            </a:r>
            <a:r>
              <a:rPr lang="fr-FR" sz="1400" dirty="0">
                <a:solidFill>
                  <a:srgbClr val="800000"/>
                </a:solidFill>
                <a:latin typeface="Courier New" panose="02070309020205020404" pitchFamily="49" charset="0"/>
                <a:sym typeface="Wingdings" panose="05000000000000000000" pitchFamily="2" charset="2"/>
              </a:rPr>
              <a:t>action</a:t>
            </a:r>
            <a:r>
              <a:rPr lang="fr-FR" sz="1400" dirty="0">
                <a:solidFill>
                  <a:srgbClr val="0000FF"/>
                </a:solidFill>
                <a:latin typeface="Courier New" panose="02070309020205020404" pitchFamily="49" charset="0"/>
                <a:sym typeface="Wingdings" panose="05000000000000000000" pitchFamily="2" charset="2"/>
              </a:rPr>
              <a:t>&gt;</a:t>
            </a:r>
          </a:p>
        </p:txBody>
      </p:sp>
    </p:spTree>
    <p:extLst>
      <p:ext uri="{BB962C8B-B14F-4D97-AF65-F5344CB8AC3E}">
        <p14:creationId xmlns:p14="http://schemas.microsoft.com/office/powerpoint/2010/main" val="2474986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fr-FR"/>
              <a:t>Les ActionForm</a:t>
            </a:r>
          </a:p>
        </p:txBody>
      </p:sp>
      <p:sp>
        <p:nvSpPr>
          <p:cNvPr id="136195" name="Rectangle 3"/>
          <p:cNvSpPr>
            <a:spLocks noGrp="1" noChangeArrowheads="1"/>
          </p:cNvSpPr>
          <p:nvPr>
            <p:ph type="body" idx="1"/>
          </p:nvPr>
        </p:nvSpPr>
        <p:spPr/>
        <p:txBody>
          <a:bodyPr/>
          <a:lstStyle/>
          <a:p>
            <a:r>
              <a:rPr lang="fr-FR"/>
              <a:t>Classes faisant la liaison entre les vues et le contrôleur</a:t>
            </a:r>
          </a:p>
          <a:p>
            <a:r>
              <a:rPr lang="fr-FR"/>
              <a:t>Héritent de </a:t>
            </a:r>
            <a:r>
              <a:rPr lang="fr-FR" i="1"/>
              <a:t>org.apache.struts.action.ActionForm</a:t>
            </a:r>
          </a:p>
          <a:p>
            <a:r>
              <a:rPr lang="fr-FR"/>
              <a:t>Possèdent des accesseurs/mutateurs sur les paramètres du formulaire</a:t>
            </a:r>
          </a:p>
          <a:p>
            <a:r>
              <a:rPr lang="fr-FR">
                <a:solidFill>
                  <a:srgbClr val="000000"/>
                </a:solidFill>
                <a:latin typeface="Times" panose="02020603050405020304" pitchFamily="18" charset="0"/>
                <a:cs typeface="Times New Roman" panose="02020603050405020304" pitchFamily="18" charset="0"/>
              </a:rPr>
              <a:t>Implémentent la méthode validate() :</a:t>
            </a:r>
            <a:endParaRPr lang="fr-FR"/>
          </a:p>
          <a:p>
            <a:endParaRPr lang="fr-FR"/>
          </a:p>
        </p:txBody>
      </p:sp>
      <p:sp>
        <p:nvSpPr>
          <p:cNvPr id="136196" name="Text Box 4"/>
          <p:cNvSpPr txBox="1">
            <a:spLocks noChangeArrowheads="1"/>
          </p:cNvSpPr>
          <p:nvPr/>
        </p:nvSpPr>
        <p:spPr bwMode="auto">
          <a:xfrm>
            <a:off x="2731576" y="4805767"/>
            <a:ext cx="7086600" cy="1039813"/>
          </a:xfrm>
          <a:prstGeom prst="rect">
            <a:avLst/>
          </a:prstGeom>
          <a:solidFill>
            <a:srgbClr val="FFEC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dirty="0">
                <a:solidFill>
                  <a:srgbClr val="800000"/>
                </a:solidFill>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ActionErrors</a:t>
            </a:r>
            <a:r>
              <a:rPr lang="en-US" dirty="0">
                <a:latin typeface="Courier New" panose="02070309020205020404" pitchFamily="49" charset="0"/>
                <a:cs typeface="Courier New" panose="02070309020205020404" pitchFamily="49" charset="0"/>
              </a:rPr>
              <a:t> validate(</a:t>
            </a:r>
          </a:p>
          <a:p>
            <a:pPr>
              <a:spcBef>
                <a:spcPct val="200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ActionMapping</a:t>
            </a:r>
            <a:r>
              <a:rPr lang="en-US" dirty="0">
                <a:latin typeface="Courier New" panose="02070309020205020404" pitchFamily="49" charset="0"/>
                <a:cs typeface="Courier New" panose="02070309020205020404" pitchFamily="49" charset="0"/>
              </a:rPr>
              <a:t> mapping,</a:t>
            </a:r>
          </a:p>
          <a:p>
            <a:pPr>
              <a:spcBef>
                <a:spcPct val="200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HttpServletRequest</a:t>
            </a:r>
            <a:r>
              <a:rPr lang="en-US" dirty="0">
                <a:latin typeface="Courier New" panose="02070309020205020404" pitchFamily="49" charset="0"/>
                <a:cs typeface="Courier New" panose="02070309020205020404" pitchFamily="49" charset="0"/>
              </a:rPr>
              <a:t> request);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651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fr-FR"/>
              <a:t>Les DynaActionForm</a:t>
            </a:r>
          </a:p>
        </p:txBody>
      </p:sp>
      <p:sp>
        <p:nvSpPr>
          <p:cNvPr id="138243" name="Rectangle 3"/>
          <p:cNvSpPr>
            <a:spLocks noGrp="1" noChangeArrowheads="1"/>
          </p:cNvSpPr>
          <p:nvPr>
            <p:ph type="body" idx="1"/>
          </p:nvPr>
        </p:nvSpPr>
        <p:spPr/>
        <p:txBody>
          <a:bodyPr/>
          <a:lstStyle/>
          <a:p>
            <a:r>
              <a:rPr lang="fr-FR"/>
              <a:t>Définition via le fichier de configuration</a:t>
            </a:r>
          </a:p>
          <a:p>
            <a:r>
              <a:rPr lang="fr-FR"/>
              <a:t>Ne nécessitent pas de classe d’implémentation</a:t>
            </a:r>
          </a:p>
          <a:p>
            <a:r>
              <a:rPr lang="fr-FR"/>
              <a:t>A associer au « Validator » pour les contrôles de validité</a:t>
            </a:r>
          </a:p>
          <a:p>
            <a:endParaRPr lang="fr-FR"/>
          </a:p>
        </p:txBody>
      </p:sp>
    </p:spTree>
    <p:extLst>
      <p:ext uri="{BB962C8B-B14F-4D97-AF65-F5344CB8AC3E}">
        <p14:creationId xmlns:p14="http://schemas.microsoft.com/office/powerpoint/2010/main" val="259942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fr-FR"/>
              <a:t>Struts : La vue</a:t>
            </a:r>
          </a:p>
        </p:txBody>
      </p:sp>
      <p:sp>
        <p:nvSpPr>
          <p:cNvPr id="139267" name="Rectangle 3"/>
          <p:cNvSpPr>
            <a:spLocks noGrp="1" noChangeArrowheads="1"/>
          </p:cNvSpPr>
          <p:nvPr>
            <p:ph type="body" idx="1"/>
          </p:nvPr>
        </p:nvSpPr>
        <p:spPr/>
        <p:txBody>
          <a:bodyPr/>
          <a:lstStyle/>
          <a:p>
            <a:pPr>
              <a:lnSpc>
                <a:spcPct val="90000"/>
              </a:lnSpc>
            </a:pPr>
            <a:r>
              <a:rPr lang="fr-FR"/>
              <a:t>La vue</a:t>
            </a:r>
          </a:p>
          <a:p>
            <a:pPr lvl="1">
              <a:lnSpc>
                <a:spcPct val="90000"/>
              </a:lnSpc>
            </a:pPr>
            <a:r>
              <a:rPr lang="fr-FR"/>
              <a:t>La vue est constituée de pages JSP</a:t>
            </a:r>
          </a:p>
          <a:p>
            <a:pPr lvl="1">
              <a:lnSpc>
                <a:spcPct val="90000"/>
              </a:lnSpc>
            </a:pPr>
            <a:r>
              <a:rPr lang="fr-FR"/>
              <a:t>Struts propose des librairies de tags (taglib) :</a:t>
            </a:r>
          </a:p>
          <a:p>
            <a:pPr lvl="2">
              <a:lnSpc>
                <a:spcPct val="90000"/>
              </a:lnSpc>
            </a:pPr>
            <a:r>
              <a:rPr lang="fr-FR" b="1"/>
              <a:t>html</a:t>
            </a:r>
            <a:r>
              <a:rPr lang="fr-FR"/>
              <a:t> : pour créer du Html, des formulaires, des liens…</a:t>
            </a:r>
          </a:p>
          <a:p>
            <a:pPr lvl="2">
              <a:lnSpc>
                <a:spcPct val="90000"/>
              </a:lnSpc>
            </a:pPr>
            <a:r>
              <a:rPr lang="fr-FR" b="1"/>
              <a:t>bean</a:t>
            </a:r>
            <a:r>
              <a:rPr lang="fr-FR"/>
              <a:t> : pour accéder aux classes</a:t>
            </a:r>
          </a:p>
          <a:p>
            <a:pPr lvl="2">
              <a:lnSpc>
                <a:spcPct val="90000"/>
              </a:lnSpc>
            </a:pPr>
            <a:r>
              <a:rPr lang="fr-FR" b="1"/>
              <a:t>logic</a:t>
            </a:r>
            <a:r>
              <a:rPr lang="fr-FR"/>
              <a:t> :  pour faire des tests, des boucles</a:t>
            </a:r>
          </a:p>
          <a:p>
            <a:pPr lvl="2">
              <a:lnSpc>
                <a:spcPct val="90000"/>
              </a:lnSpc>
            </a:pPr>
            <a:r>
              <a:rPr lang="fr-FR" b="1"/>
              <a:t>tiles</a:t>
            </a:r>
            <a:r>
              <a:rPr lang="fr-FR"/>
              <a:t> : pour créer des pages à base de composants réutilisables (header, footer, …)</a:t>
            </a:r>
          </a:p>
          <a:p>
            <a:pPr lvl="2">
              <a:lnSpc>
                <a:spcPct val="90000"/>
              </a:lnSpc>
            </a:pPr>
            <a:r>
              <a:rPr lang="fr-FR" b="1"/>
              <a:t>nested</a:t>
            </a:r>
            <a:r>
              <a:rPr lang="fr-FR"/>
              <a:t> : pour utiliser les autres taglib dans des contextes imbriqués </a:t>
            </a:r>
          </a:p>
          <a:p>
            <a:pPr>
              <a:lnSpc>
                <a:spcPct val="90000"/>
              </a:lnSpc>
            </a:pPr>
            <a:endParaRPr lang="fr-FR"/>
          </a:p>
        </p:txBody>
      </p:sp>
    </p:spTree>
    <p:extLst>
      <p:ext uri="{BB962C8B-B14F-4D97-AF65-F5344CB8AC3E}">
        <p14:creationId xmlns:p14="http://schemas.microsoft.com/office/powerpoint/2010/main" val="2185000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do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52400"/>
            <a:ext cx="4000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40291" name="Picture 3" descr="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76200"/>
            <a:ext cx="9525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0292" name="AutoShape 4"/>
          <p:cNvSpPr>
            <a:spLocks noChangeArrowheads="1"/>
          </p:cNvSpPr>
          <p:nvPr/>
        </p:nvSpPr>
        <p:spPr bwMode="auto">
          <a:xfrm>
            <a:off x="3598863" y="1698410"/>
            <a:ext cx="6311900" cy="2556304"/>
          </a:xfrm>
          <a:prstGeom prst="roundRect">
            <a:avLst>
              <a:gd name="adj" fmla="val 16667"/>
            </a:avLst>
          </a:prstGeom>
          <a:solidFill>
            <a:srgbClr val="E7EBF7"/>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a:p>
            <a:pPr algn="ctr"/>
            <a:endParaRPr lang="fr-FR">
              <a:solidFill>
                <a:srgbClr val="E7EBF7"/>
              </a:solidFill>
              <a:latin typeface="Arial" panose="020B0604020202020204" pitchFamily="34" charset="0"/>
            </a:endParaRPr>
          </a:p>
        </p:txBody>
      </p:sp>
      <p:sp>
        <p:nvSpPr>
          <p:cNvPr id="140293" name="AutoShape 5"/>
          <p:cNvSpPr>
            <a:spLocks noChangeArrowheads="1"/>
          </p:cNvSpPr>
          <p:nvPr/>
        </p:nvSpPr>
        <p:spPr bwMode="auto">
          <a:xfrm>
            <a:off x="3657600" y="2751994"/>
            <a:ext cx="3581400" cy="411036"/>
          </a:xfrm>
          <a:prstGeom prst="roundRect">
            <a:avLst>
              <a:gd name="adj" fmla="val 16667"/>
            </a:avLst>
          </a:prstGeom>
          <a:solidFill>
            <a:srgbClr val="9DB6D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294" name="AutoShape 6"/>
          <p:cNvSpPr>
            <a:spLocks noChangeArrowheads="1"/>
          </p:cNvSpPr>
          <p:nvPr/>
        </p:nvSpPr>
        <p:spPr bwMode="auto">
          <a:xfrm>
            <a:off x="3657600" y="5128482"/>
            <a:ext cx="6172200" cy="411036"/>
          </a:xfrm>
          <a:prstGeom prst="roundRect">
            <a:avLst>
              <a:gd name="adj" fmla="val 16667"/>
            </a:avLst>
          </a:prstGeom>
          <a:solidFill>
            <a:srgbClr val="F0E3AE"/>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295" name="AutoShape 7"/>
          <p:cNvSpPr>
            <a:spLocks noChangeArrowheads="1"/>
          </p:cNvSpPr>
          <p:nvPr/>
        </p:nvSpPr>
        <p:spPr bwMode="auto">
          <a:xfrm>
            <a:off x="8153400" y="2309082"/>
            <a:ext cx="1676400" cy="411036"/>
          </a:xfrm>
          <a:prstGeom prst="roundRect">
            <a:avLst>
              <a:gd name="adj" fmla="val 16667"/>
            </a:avLst>
          </a:prstGeom>
          <a:solidFill>
            <a:srgbClr val="C7CBB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296" name="Text Box 8"/>
          <p:cNvSpPr txBox="1">
            <a:spLocks noChangeArrowheads="1"/>
          </p:cNvSpPr>
          <p:nvPr/>
        </p:nvSpPr>
        <p:spPr bwMode="auto">
          <a:xfrm>
            <a:off x="3733801" y="1392238"/>
            <a:ext cx="1411197" cy="30995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400" b="1">
                <a:latin typeface="Arial" panose="020B0604020202020204" pitchFamily="34" charset="0"/>
              </a:rPr>
              <a:t>Web container</a:t>
            </a:r>
          </a:p>
        </p:txBody>
      </p:sp>
      <p:sp>
        <p:nvSpPr>
          <p:cNvPr id="140297" name="Text Box 9"/>
          <p:cNvSpPr txBox="1">
            <a:spLocks noChangeArrowheads="1"/>
          </p:cNvSpPr>
          <p:nvPr/>
        </p:nvSpPr>
        <p:spPr bwMode="auto">
          <a:xfrm>
            <a:off x="3733801" y="2078038"/>
            <a:ext cx="1037761" cy="30995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400" b="1">
                <a:latin typeface="Arial" panose="020B0604020202020204" pitchFamily="34" charset="0"/>
              </a:rPr>
              <a:t>Controller</a:t>
            </a:r>
          </a:p>
        </p:txBody>
      </p:sp>
      <p:pic>
        <p:nvPicPr>
          <p:cNvPr id="140298" name="Picture 10" descr="actionservl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514600"/>
            <a:ext cx="1219200" cy="757238"/>
          </a:xfrm>
          <a:prstGeom prst="rect">
            <a:avLst/>
          </a:prstGeom>
          <a:noFill/>
          <a:extLst>
            <a:ext uri="{909E8E84-426E-40DD-AFC4-6F175D3DCCD1}">
              <a14:hiddenFill xmlns:a14="http://schemas.microsoft.com/office/drawing/2010/main">
                <a:solidFill>
                  <a:srgbClr val="FFFFFF"/>
                </a:solidFill>
              </a14:hiddenFill>
            </a:ext>
          </a:extLst>
        </p:spPr>
      </p:pic>
      <p:pic>
        <p:nvPicPr>
          <p:cNvPr id="140299" name="Picture 11" descr="acti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1" y="2133601"/>
            <a:ext cx="1287463"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40300" name="Picture 12" descr="sgb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6051" y="5976939"/>
            <a:ext cx="773113" cy="871537"/>
          </a:xfrm>
          <a:prstGeom prst="rect">
            <a:avLst/>
          </a:prstGeom>
          <a:noFill/>
          <a:extLst>
            <a:ext uri="{909E8E84-426E-40DD-AFC4-6F175D3DCCD1}">
              <a14:hiddenFill xmlns:a14="http://schemas.microsoft.com/office/drawing/2010/main">
                <a:solidFill>
                  <a:srgbClr val="FFFFFF"/>
                </a:solidFill>
              </a14:hiddenFill>
            </a:ext>
          </a:extLst>
        </p:spPr>
      </p:pic>
      <p:sp>
        <p:nvSpPr>
          <p:cNvPr id="140301" name="Oval 13"/>
          <p:cNvSpPr>
            <a:spLocks noChangeArrowheads="1"/>
          </p:cNvSpPr>
          <p:nvPr/>
        </p:nvSpPr>
        <p:spPr bwMode="auto">
          <a:xfrm>
            <a:off x="4191000" y="5007874"/>
            <a:ext cx="1447800" cy="652255"/>
          </a:xfrm>
          <a:prstGeom prst="ellipse">
            <a:avLst/>
          </a:prstGeom>
          <a:solidFill>
            <a:srgbClr val="FFCC99"/>
          </a:solidFill>
          <a:ln w="12700">
            <a:round/>
            <a:headEnd type="none" w="sm" len="sm"/>
            <a:tailEnd type="none" w="sm" len="sm"/>
          </a:ln>
          <a:effectLst/>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flatTx/>
          </a:bodyPr>
          <a:lstStyle/>
          <a:p>
            <a:pPr algn="ctr"/>
            <a:r>
              <a:rPr lang="fr-FR" sz="1200" b="1">
                <a:latin typeface="Arial" panose="020B0604020202020204" pitchFamily="34" charset="0"/>
              </a:rPr>
              <a:t>Composant métier 1</a:t>
            </a:r>
          </a:p>
        </p:txBody>
      </p:sp>
      <p:sp>
        <p:nvSpPr>
          <p:cNvPr id="140302" name="Oval 14"/>
          <p:cNvSpPr>
            <a:spLocks noChangeArrowheads="1"/>
          </p:cNvSpPr>
          <p:nvPr/>
        </p:nvSpPr>
        <p:spPr bwMode="auto">
          <a:xfrm>
            <a:off x="6172200" y="5014224"/>
            <a:ext cx="1447800" cy="652255"/>
          </a:xfrm>
          <a:prstGeom prst="ellipse">
            <a:avLst/>
          </a:prstGeom>
          <a:solidFill>
            <a:srgbClr val="FFCC99"/>
          </a:solidFill>
          <a:ln w="12700">
            <a:round/>
            <a:headEnd type="none" w="sm" len="sm"/>
            <a:tailEnd type="none" w="sm" len="sm"/>
          </a:ln>
          <a:effectLst/>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flatTx/>
          </a:bodyPr>
          <a:lstStyle/>
          <a:p>
            <a:pPr algn="ctr"/>
            <a:r>
              <a:rPr lang="fr-FR" sz="1200" b="1">
                <a:latin typeface="Arial" panose="020B0604020202020204" pitchFamily="34" charset="0"/>
              </a:rPr>
              <a:t>Composant métier 2</a:t>
            </a:r>
          </a:p>
        </p:txBody>
      </p:sp>
      <p:sp>
        <p:nvSpPr>
          <p:cNvPr id="140303" name="Oval 15"/>
          <p:cNvSpPr>
            <a:spLocks noChangeArrowheads="1"/>
          </p:cNvSpPr>
          <p:nvPr/>
        </p:nvSpPr>
        <p:spPr bwMode="auto">
          <a:xfrm>
            <a:off x="8001000" y="5014224"/>
            <a:ext cx="1447800" cy="652255"/>
          </a:xfrm>
          <a:prstGeom prst="ellipse">
            <a:avLst/>
          </a:prstGeom>
          <a:solidFill>
            <a:srgbClr val="FFCC99"/>
          </a:solidFill>
          <a:ln w="12700">
            <a:round/>
            <a:headEnd type="none" w="sm" len="sm"/>
            <a:tailEnd type="none" w="sm" len="sm"/>
          </a:ln>
          <a:effectLst/>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flatTx/>
          </a:bodyPr>
          <a:lstStyle/>
          <a:p>
            <a:pPr algn="ctr"/>
            <a:r>
              <a:rPr lang="fr-FR" sz="1200" b="1">
                <a:latin typeface="Arial" panose="020B0604020202020204" pitchFamily="34" charset="0"/>
              </a:rPr>
              <a:t>Composant métier 3</a:t>
            </a:r>
          </a:p>
        </p:txBody>
      </p:sp>
      <p:sp>
        <p:nvSpPr>
          <p:cNvPr id="140304" name="Text Box 16"/>
          <p:cNvSpPr txBox="1">
            <a:spLocks noChangeArrowheads="1"/>
          </p:cNvSpPr>
          <p:nvPr/>
        </p:nvSpPr>
        <p:spPr bwMode="auto">
          <a:xfrm>
            <a:off x="8181976" y="1443038"/>
            <a:ext cx="1701405" cy="30995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400" b="1">
                <a:latin typeface="Arial" panose="020B0604020202020204" pitchFamily="34" charset="0"/>
              </a:rPr>
              <a:t>Requête / session</a:t>
            </a:r>
          </a:p>
        </p:txBody>
      </p:sp>
      <p:sp>
        <p:nvSpPr>
          <p:cNvPr id="140305" name="Oval 17"/>
          <p:cNvSpPr>
            <a:spLocks noChangeArrowheads="1"/>
          </p:cNvSpPr>
          <p:nvPr/>
        </p:nvSpPr>
        <p:spPr bwMode="auto">
          <a:xfrm>
            <a:off x="8534400" y="2954065"/>
            <a:ext cx="990600" cy="565697"/>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bodyPr>
          <a:lstStyle/>
          <a:p>
            <a:pPr algn="ctr"/>
            <a:r>
              <a:rPr lang="fr-FR" sz="1000" b="1">
                <a:latin typeface="Arial" panose="020B0604020202020204" pitchFamily="34" charset="0"/>
              </a:rPr>
              <a:t>Form Bean 3</a:t>
            </a:r>
          </a:p>
        </p:txBody>
      </p:sp>
      <p:sp>
        <p:nvSpPr>
          <p:cNvPr id="140306" name="AutoShape 18"/>
          <p:cNvSpPr>
            <a:spLocks noChangeArrowheads="1"/>
          </p:cNvSpPr>
          <p:nvPr/>
        </p:nvSpPr>
        <p:spPr bwMode="auto">
          <a:xfrm>
            <a:off x="3657600" y="404082"/>
            <a:ext cx="6172200" cy="411036"/>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pic>
        <p:nvPicPr>
          <p:cNvPr id="140307" name="Picture 19"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28600"/>
            <a:ext cx="4000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40308" name="Picture 20"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4000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40309" name="Picture 21"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152400"/>
            <a:ext cx="40005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40310" name="Picture 22"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7150" y="152400"/>
            <a:ext cx="400050" cy="800100"/>
          </a:xfrm>
          <a:prstGeom prst="rect">
            <a:avLst/>
          </a:prstGeom>
          <a:noFill/>
          <a:extLst>
            <a:ext uri="{909E8E84-426E-40DD-AFC4-6F175D3DCCD1}">
              <a14:hiddenFill xmlns:a14="http://schemas.microsoft.com/office/drawing/2010/main">
                <a:solidFill>
                  <a:srgbClr val="FFFFFF"/>
                </a:solidFill>
              </a14:hiddenFill>
            </a:ext>
          </a:extLst>
        </p:spPr>
      </p:pic>
      <p:sp>
        <p:nvSpPr>
          <p:cNvPr id="140311" name="Oval 23"/>
          <p:cNvSpPr>
            <a:spLocks noChangeArrowheads="1"/>
          </p:cNvSpPr>
          <p:nvPr/>
        </p:nvSpPr>
        <p:spPr bwMode="auto">
          <a:xfrm>
            <a:off x="8534400" y="2347640"/>
            <a:ext cx="990600" cy="565697"/>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bodyPr>
          <a:lstStyle/>
          <a:p>
            <a:pPr algn="ctr"/>
            <a:r>
              <a:rPr lang="fr-FR" sz="1000" b="1">
                <a:latin typeface="Arial" panose="020B0604020202020204" pitchFamily="34" charset="0"/>
              </a:rPr>
              <a:t>Form Bean 2</a:t>
            </a:r>
          </a:p>
        </p:txBody>
      </p:sp>
      <p:sp>
        <p:nvSpPr>
          <p:cNvPr id="140312" name="Oval 24"/>
          <p:cNvSpPr>
            <a:spLocks noChangeArrowheads="1"/>
          </p:cNvSpPr>
          <p:nvPr/>
        </p:nvSpPr>
        <p:spPr bwMode="auto">
          <a:xfrm>
            <a:off x="8534400" y="1734865"/>
            <a:ext cx="990600" cy="565697"/>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sy="50000" rotWithShape="0">
                    <a:schemeClr val="bg2"/>
                  </a:outerShdw>
                </a:effectLst>
              </a14:hiddenEffects>
            </a:ext>
          </a:extLst>
        </p:spPr>
        <p:txBody>
          <a:bodyPr lIns="90000" tIns="46800" rIns="90000" bIns="46800" anchor="ctr">
            <a:spAutoFit/>
          </a:bodyPr>
          <a:lstStyle/>
          <a:p>
            <a:pPr algn="ctr"/>
            <a:r>
              <a:rPr lang="fr-FR" sz="1000" b="1">
                <a:latin typeface="Arial" panose="020B0604020202020204" pitchFamily="34" charset="0"/>
              </a:rPr>
              <a:t>Form Bean 1</a:t>
            </a:r>
          </a:p>
        </p:txBody>
      </p:sp>
      <p:sp>
        <p:nvSpPr>
          <p:cNvPr id="140313" name="Line 25"/>
          <p:cNvSpPr>
            <a:spLocks noChangeShapeType="1"/>
          </p:cNvSpPr>
          <p:nvPr/>
        </p:nvSpPr>
        <p:spPr bwMode="auto">
          <a:xfrm>
            <a:off x="5562600" y="5562600"/>
            <a:ext cx="914400" cy="60960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14" name="Line 26"/>
          <p:cNvSpPr>
            <a:spLocks noChangeShapeType="1"/>
          </p:cNvSpPr>
          <p:nvPr/>
        </p:nvSpPr>
        <p:spPr bwMode="auto">
          <a:xfrm flipH="1">
            <a:off x="7315200" y="5562600"/>
            <a:ext cx="914400" cy="60960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15" name="Line 27"/>
          <p:cNvSpPr>
            <a:spLocks noChangeShapeType="1"/>
          </p:cNvSpPr>
          <p:nvPr/>
        </p:nvSpPr>
        <p:spPr bwMode="auto">
          <a:xfrm>
            <a:off x="6915150" y="5648325"/>
            <a:ext cx="0" cy="30480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nvGrpSpPr>
          <p:cNvPr id="140316" name="Group 28"/>
          <p:cNvGrpSpPr>
            <a:grpSpLocks/>
          </p:cNvGrpSpPr>
          <p:nvPr/>
        </p:nvGrpSpPr>
        <p:grpSpPr bwMode="auto">
          <a:xfrm>
            <a:off x="5181600" y="2600326"/>
            <a:ext cx="819150" cy="657225"/>
            <a:chOff x="2304" y="1638"/>
            <a:chExt cx="516" cy="414"/>
          </a:xfrm>
        </p:grpSpPr>
        <p:sp>
          <p:nvSpPr>
            <p:cNvPr id="140317" name="Line 29"/>
            <p:cNvSpPr>
              <a:spLocks noChangeShapeType="1"/>
            </p:cNvSpPr>
            <p:nvPr/>
          </p:nvSpPr>
          <p:spPr bwMode="auto">
            <a:xfrm>
              <a:off x="2310" y="1848"/>
              <a:ext cx="51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18" name="Line 30"/>
            <p:cNvSpPr>
              <a:spLocks noChangeShapeType="1"/>
            </p:cNvSpPr>
            <p:nvPr/>
          </p:nvSpPr>
          <p:spPr bwMode="auto">
            <a:xfrm flipV="1">
              <a:off x="2304" y="1638"/>
              <a:ext cx="504" cy="9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19" name="Line 31"/>
            <p:cNvSpPr>
              <a:spLocks noChangeShapeType="1"/>
            </p:cNvSpPr>
            <p:nvPr/>
          </p:nvSpPr>
          <p:spPr bwMode="auto">
            <a:xfrm>
              <a:off x="2304" y="1920"/>
              <a:ext cx="516" cy="13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sp>
        <p:nvSpPr>
          <p:cNvPr id="140320" name="Line 32"/>
          <p:cNvSpPr>
            <a:spLocks noChangeShapeType="1"/>
          </p:cNvSpPr>
          <p:nvPr/>
        </p:nvSpPr>
        <p:spPr bwMode="auto">
          <a:xfrm flipH="1">
            <a:off x="4876801" y="1019176"/>
            <a:ext cx="314325" cy="1495425"/>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nvGrpSpPr>
          <p:cNvPr id="140321" name="Group 33"/>
          <p:cNvGrpSpPr>
            <a:grpSpLocks/>
          </p:cNvGrpSpPr>
          <p:nvPr/>
        </p:nvGrpSpPr>
        <p:grpSpPr bwMode="auto">
          <a:xfrm>
            <a:off x="3505201" y="3200400"/>
            <a:ext cx="1220788" cy="1371600"/>
            <a:chOff x="1248" y="2016"/>
            <a:chExt cx="769" cy="864"/>
          </a:xfrm>
        </p:grpSpPr>
        <p:pic>
          <p:nvPicPr>
            <p:cNvPr id="140322" name="Picture 34" descr="doc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2448"/>
              <a:ext cx="216" cy="432"/>
            </a:xfrm>
            <a:prstGeom prst="rect">
              <a:avLst/>
            </a:prstGeom>
            <a:noFill/>
            <a:extLst>
              <a:ext uri="{909E8E84-426E-40DD-AFC4-6F175D3DCCD1}">
                <a14:hiddenFill xmlns:a14="http://schemas.microsoft.com/office/drawing/2010/main">
                  <a:solidFill>
                    <a:srgbClr val="FFFFFF"/>
                  </a:solidFill>
                </a14:hiddenFill>
              </a:ext>
            </a:extLst>
          </p:spPr>
        </p:pic>
        <p:sp>
          <p:nvSpPr>
            <p:cNvPr id="140323" name="Text Box 35"/>
            <p:cNvSpPr txBox="1">
              <a:spLocks noChangeArrowheads="1"/>
            </p:cNvSpPr>
            <p:nvPr/>
          </p:nvSpPr>
          <p:spPr bwMode="auto">
            <a:xfrm>
              <a:off x="1248" y="2590"/>
              <a:ext cx="769" cy="15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struts-config.xml</a:t>
              </a:r>
            </a:p>
          </p:txBody>
        </p:sp>
        <p:sp>
          <p:nvSpPr>
            <p:cNvPr id="140324" name="Line 36"/>
            <p:cNvSpPr>
              <a:spLocks noChangeShapeType="1"/>
            </p:cNvSpPr>
            <p:nvPr/>
          </p:nvSpPr>
          <p:spPr bwMode="auto">
            <a:xfrm flipV="1">
              <a:off x="1680" y="2016"/>
              <a:ext cx="48" cy="48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grpSp>
        <p:nvGrpSpPr>
          <p:cNvPr id="140325" name="Group 37"/>
          <p:cNvGrpSpPr>
            <a:grpSpLocks/>
          </p:cNvGrpSpPr>
          <p:nvPr/>
        </p:nvGrpSpPr>
        <p:grpSpPr bwMode="auto">
          <a:xfrm>
            <a:off x="7010400" y="2590800"/>
            <a:ext cx="1143000" cy="838200"/>
            <a:chOff x="3456" y="1632"/>
            <a:chExt cx="720" cy="528"/>
          </a:xfrm>
        </p:grpSpPr>
        <p:sp>
          <p:nvSpPr>
            <p:cNvPr id="140326" name="Line 38"/>
            <p:cNvSpPr>
              <a:spLocks noChangeShapeType="1"/>
            </p:cNvSpPr>
            <p:nvPr/>
          </p:nvSpPr>
          <p:spPr bwMode="auto">
            <a:xfrm>
              <a:off x="3456" y="1632"/>
              <a:ext cx="720" cy="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27" name="Line 39"/>
            <p:cNvSpPr>
              <a:spLocks noChangeShapeType="1"/>
            </p:cNvSpPr>
            <p:nvPr/>
          </p:nvSpPr>
          <p:spPr bwMode="auto">
            <a:xfrm flipV="1">
              <a:off x="3456" y="1680"/>
              <a:ext cx="720" cy="192"/>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28" name="Line 40"/>
            <p:cNvSpPr>
              <a:spLocks noChangeShapeType="1"/>
            </p:cNvSpPr>
            <p:nvPr/>
          </p:nvSpPr>
          <p:spPr bwMode="auto">
            <a:xfrm flipV="1">
              <a:off x="3456" y="1776"/>
              <a:ext cx="720" cy="384"/>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cxnSp>
        <p:nvCxnSpPr>
          <p:cNvPr id="140329" name="AutoShape 41"/>
          <p:cNvCxnSpPr>
            <a:cxnSpLocks noChangeShapeType="1"/>
            <a:stCxn id="140298" idx="0"/>
            <a:endCxn id="140295" idx="1"/>
          </p:cNvCxnSpPr>
          <p:nvPr/>
        </p:nvCxnSpPr>
        <p:spPr bwMode="auto">
          <a:xfrm rot="5400000" flipH="1" flipV="1">
            <a:off x="6362700" y="723900"/>
            <a:ext cx="12700" cy="3581400"/>
          </a:xfrm>
          <a:prstGeom prst="bentConnector4">
            <a:avLst>
              <a:gd name="adj1" fmla="val -1800000"/>
              <a:gd name="adj2" fmla="val 58511"/>
            </a:avLst>
          </a:prstGeom>
          <a:noFill/>
          <a:ln w="12700">
            <a:solidFill>
              <a:schemeClr val="tx1"/>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330" name="AutoShape 42"/>
          <p:cNvSpPr>
            <a:spLocks noChangeArrowheads="1"/>
          </p:cNvSpPr>
          <p:nvPr/>
        </p:nvSpPr>
        <p:spPr bwMode="auto">
          <a:xfrm>
            <a:off x="5715001" y="1443561"/>
            <a:ext cx="201165" cy="389478"/>
          </a:xfrm>
          <a:prstGeom prst="roundRect">
            <a:avLst>
              <a:gd name="adj" fmla="val 16667"/>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fr-FR"/>
          </a:p>
        </p:txBody>
      </p:sp>
      <p:sp>
        <p:nvSpPr>
          <p:cNvPr id="140331" name="Text Box 43"/>
          <p:cNvSpPr txBox="1">
            <a:spLocks noChangeArrowheads="1"/>
          </p:cNvSpPr>
          <p:nvPr/>
        </p:nvSpPr>
        <p:spPr bwMode="auto">
          <a:xfrm>
            <a:off x="5972176" y="1477963"/>
            <a:ext cx="1167605" cy="30995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400" b="1">
                <a:latin typeface="Arial" panose="020B0604020202020204" pitchFamily="34" charset="0"/>
              </a:rPr>
              <a:t>Moteur JSP</a:t>
            </a:r>
          </a:p>
        </p:txBody>
      </p:sp>
      <p:grpSp>
        <p:nvGrpSpPr>
          <p:cNvPr id="140332" name="Group 44"/>
          <p:cNvGrpSpPr>
            <a:grpSpLocks/>
          </p:cNvGrpSpPr>
          <p:nvPr/>
        </p:nvGrpSpPr>
        <p:grpSpPr bwMode="auto">
          <a:xfrm>
            <a:off x="5029200" y="1828800"/>
            <a:ext cx="1905000" cy="838200"/>
            <a:chOff x="2208" y="1152"/>
            <a:chExt cx="1200" cy="528"/>
          </a:xfrm>
        </p:grpSpPr>
        <p:sp>
          <p:nvSpPr>
            <p:cNvPr id="140333" name="Line 45"/>
            <p:cNvSpPr>
              <a:spLocks noChangeShapeType="1"/>
            </p:cNvSpPr>
            <p:nvPr/>
          </p:nvSpPr>
          <p:spPr bwMode="auto">
            <a:xfrm flipV="1">
              <a:off x="2208" y="1152"/>
              <a:ext cx="576" cy="52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34" name="Line 46"/>
            <p:cNvSpPr>
              <a:spLocks noChangeShapeType="1"/>
            </p:cNvSpPr>
            <p:nvPr/>
          </p:nvSpPr>
          <p:spPr bwMode="auto">
            <a:xfrm flipV="1">
              <a:off x="2208" y="1152"/>
              <a:ext cx="864" cy="52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35" name="Line 47"/>
            <p:cNvSpPr>
              <a:spLocks noChangeShapeType="1"/>
            </p:cNvSpPr>
            <p:nvPr/>
          </p:nvSpPr>
          <p:spPr bwMode="auto">
            <a:xfrm flipV="1">
              <a:off x="2208" y="1152"/>
              <a:ext cx="1200" cy="52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grpSp>
        <p:nvGrpSpPr>
          <p:cNvPr id="140336" name="Group 48"/>
          <p:cNvGrpSpPr>
            <a:grpSpLocks/>
          </p:cNvGrpSpPr>
          <p:nvPr/>
        </p:nvGrpSpPr>
        <p:grpSpPr bwMode="auto">
          <a:xfrm>
            <a:off x="6248400" y="914400"/>
            <a:ext cx="1447800" cy="533400"/>
            <a:chOff x="2976" y="576"/>
            <a:chExt cx="912" cy="336"/>
          </a:xfrm>
        </p:grpSpPr>
        <p:sp>
          <p:nvSpPr>
            <p:cNvPr id="140337" name="Line 49"/>
            <p:cNvSpPr>
              <a:spLocks noChangeShapeType="1"/>
            </p:cNvSpPr>
            <p:nvPr/>
          </p:nvSpPr>
          <p:spPr bwMode="auto">
            <a:xfrm flipV="1">
              <a:off x="2976" y="576"/>
              <a:ext cx="240" cy="336"/>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38" name="Line 50"/>
            <p:cNvSpPr>
              <a:spLocks noChangeShapeType="1"/>
            </p:cNvSpPr>
            <p:nvPr/>
          </p:nvSpPr>
          <p:spPr bwMode="auto">
            <a:xfrm flipV="1">
              <a:off x="3216" y="576"/>
              <a:ext cx="336" cy="336"/>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39" name="Line 51"/>
            <p:cNvSpPr>
              <a:spLocks noChangeShapeType="1"/>
            </p:cNvSpPr>
            <p:nvPr/>
          </p:nvSpPr>
          <p:spPr bwMode="auto">
            <a:xfrm flipV="1">
              <a:off x="3552" y="624"/>
              <a:ext cx="336"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grpSp>
        <p:nvGrpSpPr>
          <p:cNvPr id="140340" name="Group 52"/>
          <p:cNvGrpSpPr>
            <a:grpSpLocks/>
          </p:cNvGrpSpPr>
          <p:nvPr/>
        </p:nvGrpSpPr>
        <p:grpSpPr bwMode="auto">
          <a:xfrm>
            <a:off x="5334000" y="3810000"/>
            <a:ext cx="2743200" cy="1219200"/>
            <a:chOff x="2400" y="2400"/>
            <a:chExt cx="1728" cy="768"/>
          </a:xfrm>
        </p:grpSpPr>
        <p:sp>
          <p:nvSpPr>
            <p:cNvPr id="140341" name="Line 53"/>
            <p:cNvSpPr>
              <a:spLocks noChangeShapeType="1"/>
            </p:cNvSpPr>
            <p:nvPr/>
          </p:nvSpPr>
          <p:spPr bwMode="auto">
            <a:xfrm flipH="1">
              <a:off x="2400" y="2400"/>
              <a:ext cx="528" cy="72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42" name="Line 54"/>
            <p:cNvSpPr>
              <a:spLocks noChangeShapeType="1"/>
            </p:cNvSpPr>
            <p:nvPr/>
          </p:nvSpPr>
          <p:spPr bwMode="auto">
            <a:xfrm>
              <a:off x="3168" y="2400"/>
              <a:ext cx="0" cy="672"/>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43" name="Line 55"/>
            <p:cNvSpPr>
              <a:spLocks noChangeShapeType="1"/>
            </p:cNvSpPr>
            <p:nvPr/>
          </p:nvSpPr>
          <p:spPr bwMode="auto">
            <a:xfrm>
              <a:off x="3360" y="2400"/>
              <a:ext cx="768" cy="768"/>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grpSp>
      <p:sp>
        <p:nvSpPr>
          <p:cNvPr id="140344" name="Text Box 56"/>
          <p:cNvSpPr txBox="1">
            <a:spLocks noChangeArrowheads="1"/>
          </p:cNvSpPr>
          <p:nvPr/>
        </p:nvSpPr>
        <p:spPr bwMode="auto">
          <a:xfrm>
            <a:off x="5181601" y="454025"/>
            <a:ext cx="592127" cy="24840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Page 1</a:t>
            </a:r>
          </a:p>
        </p:txBody>
      </p:sp>
      <p:sp>
        <p:nvSpPr>
          <p:cNvPr id="140345" name="Text Box 57"/>
          <p:cNvSpPr txBox="1">
            <a:spLocks noChangeArrowheads="1"/>
          </p:cNvSpPr>
          <p:nvPr/>
        </p:nvSpPr>
        <p:spPr bwMode="auto">
          <a:xfrm>
            <a:off x="6599238" y="454025"/>
            <a:ext cx="528006" cy="24840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JSP 1</a:t>
            </a:r>
          </a:p>
        </p:txBody>
      </p:sp>
      <p:sp>
        <p:nvSpPr>
          <p:cNvPr id="140346" name="Text Box 58"/>
          <p:cNvSpPr txBox="1">
            <a:spLocks noChangeArrowheads="1"/>
          </p:cNvSpPr>
          <p:nvPr/>
        </p:nvSpPr>
        <p:spPr bwMode="auto">
          <a:xfrm>
            <a:off x="7132638" y="454025"/>
            <a:ext cx="528006" cy="24840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JSP 2</a:t>
            </a:r>
          </a:p>
        </p:txBody>
      </p:sp>
      <p:sp>
        <p:nvSpPr>
          <p:cNvPr id="140347" name="Text Box 59"/>
          <p:cNvSpPr txBox="1">
            <a:spLocks noChangeArrowheads="1"/>
          </p:cNvSpPr>
          <p:nvPr/>
        </p:nvSpPr>
        <p:spPr bwMode="auto">
          <a:xfrm>
            <a:off x="7666038" y="454025"/>
            <a:ext cx="528006" cy="24840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JSP 3</a:t>
            </a:r>
          </a:p>
        </p:txBody>
      </p:sp>
      <p:sp>
        <p:nvSpPr>
          <p:cNvPr id="140348" name="Line 60"/>
          <p:cNvSpPr>
            <a:spLocks noChangeShapeType="1"/>
          </p:cNvSpPr>
          <p:nvPr/>
        </p:nvSpPr>
        <p:spPr bwMode="auto">
          <a:xfrm>
            <a:off x="7391400" y="1752600"/>
            <a:ext cx="762000" cy="0"/>
          </a:xfrm>
          <a:prstGeom prst="line">
            <a:avLst/>
          </a:prstGeom>
          <a:noFill/>
          <a:ln w="127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49" name="Text Box 61"/>
          <p:cNvSpPr txBox="1">
            <a:spLocks noChangeArrowheads="1"/>
          </p:cNvSpPr>
          <p:nvPr/>
        </p:nvSpPr>
        <p:spPr bwMode="auto">
          <a:xfrm>
            <a:off x="9959391" y="2032001"/>
            <a:ext cx="489534" cy="153401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fr-FR" sz="2000">
                <a:latin typeface="Arial" panose="020B0604020202020204" pitchFamily="34" charset="0"/>
              </a:rPr>
              <a:t>Présentation</a:t>
            </a:r>
          </a:p>
        </p:txBody>
      </p:sp>
      <p:sp>
        <p:nvSpPr>
          <p:cNvPr id="140350" name="Text Box 62"/>
          <p:cNvSpPr txBox="1">
            <a:spLocks noChangeArrowheads="1"/>
          </p:cNvSpPr>
          <p:nvPr/>
        </p:nvSpPr>
        <p:spPr bwMode="auto">
          <a:xfrm>
            <a:off x="9975266" y="4948239"/>
            <a:ext cx="489534" cy="80624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fr-FR" sz="2000">
                <a:latin typeface="Arial" panose="020B0604020202020204" pitchFamily="34" charset="0"/>
              </a:rPr>
              <a:t>Métier</a:t>
            </a:r>
          </a:p>
        </p:txBody>
      </p:sp>
      <p:sp>
        <p:nvSpPr>
          <p:cNvPr id="140351" name="Text Box 63"/>
          <p:cNvSpPr txBox="1">
            <a:spLocks noChangeArrowheads="1"/>
          </p:cNvSpPr>
          <p:nvPr/>
        </p:nvSpPr>
        <p:spPr bwMode="auto">
          <a:xfrm>
            <a:off x="9994316" y="6096001"/>
            <a:ext cx="489534" cy="63632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fr-FR" sz="2000">
                <a:latin typeface="Arial" panose="020B0604020202020204" pitchFamily="34" charset="0"/>
              </a:rPr>
              <a:t>Data</a:t>
            </a:r>
          </a:p>
        </p:txBody>
      </p:sp>
      <p:sp>
        <p:nvSpPr>
          <p:cNvPr id="140352" name="Line 64"/>
          <p:cNvSpPr>
            <a:spLocks noChangeShapeType="1"/>
          </p:cNvSpPr>
          <p:nvPr/>
        </p:nvSpPr>
        <p:spPr bwMode="auto">
          <a:xfrm>
            <a:off x="3276600" y="4724400"/>
            <a:ext cx="7239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53" name="Line 65"/>
          <p:cNvSpPr>
            <a:spLocks noChangeShapeType="1"/>
          </p:cNvSpPr>
          <p:nvPr/>
        </p:nvSpPr>
        <p:spPr bwMode="auto">
          <a:xfrm>
            <a:off x="3276600" y="5943600"/>
            <a:ext cx="7239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54" name="Text Box 66"/>
          <p:cNvSpPr txBox="1">
            <a:spLocks noChangeArrowheads="1"/>
          </p:cNvSpPr>
          <p:nvPr/>
        </p:nvSpPr>
        <p:spPr bwMode="auto">
          <a:xfrm>
            <a:off x="6515100" y="6367464"/>
            <a:ext cx="773266" cy="3407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600" b="1">
                <a:latin typeface="Arial" panose="020B0604020202020204" pitchFamily="34" charset="0"/>
              </a:rPr>
              <a:t>SGBD</a:t>
            </a:r>
          </a:p>
        </p:txBody>
      </p:sp>
      <p:sp>
        <p:nvSpPr>
          <p:cNvPr id="140355" name="Text Box 67"/>
          <p:cNvSpPr txBox="1">
            <a:spLocks noChangeArrowheads="1"/>
          </p:cNvSpPr>
          <p:nvPr/>
        </p:nvSpPr>
        <p:spPr bwMode="auto">
          <a:xfrm>
            <a:off x="8458200" y="833438"/>
            <a:ext cx="1303796" cy="30995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400" b="1">
                <a:latin typeface="Arial" panose="020B0604020202020204" pitchFamily="34" charset="0"/>
              </a:rPr>
              <a:t>Web browser</a:t>
            </a:r>
          </a:p>
        </p:txBody>
      </p:sp>
      <p:grpSp>
        <p:nvGrpSpPr>
          <p:cNvPr id="140356" name="Group 68"/>
          <p:cNvGrpSpPr>
            <a:grpSpLocks/>
          </p:cNvGrpSpPr>
          <p:nvPr/>
        </p:nvGrpSpPr>
        <p:grpSpPr bwMode="auto">
          <a:xfrm>
            <a:off x="4724400" y="3228976"/>
            <a:ext cx="1811338" cy="1360488"/>
            <a:chOff x="2016" y="2034"/>
            <a:chExt cx="1141" cy="857"/>
          </a:xfrm>
        </p:grpSpPr>
        <p:pic>
          <p:nvPicPr>
            <p:cNvPr id="140357" name="Picture 69" descr="doc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6" y="2448"/>
              <a:ext cx="216" cy="432"/>
            </a:xfrm>
            <a:prstGeom prst="rect">
              <a:avLst/>
            </a:prstGeom>
            <a:noFill/>
            <a:extLst>
              <a:ext uri="{909E8E84-426E-40DD-AFC4-6F175D3DCCD1}">
                <a14:hiddenFill xmlns:a14="http://schemas.microsoft.com/office/drawing/2010/main">
                  <a:solidFill>
                    <a:srgbClr val="FFFFFF"/>
                  </a:solidFill>
                </a14:hiddenFill>
              </a:ext>
            </a:extLst>
          </p:spPr>
        </p:pic>
        <p:sp>
          <p:nvSpPr>
            <p:cNvPr id="140358" name="Text Box 70"/>
            <p:cNvSpPr txBox="1">
              <a:spLocks noChangeArrowheads="1"/>
            </p:cNvSpPr>
            <p:nvPr/>
          </p:nvSpPr>
          <p:spPr bwMode="auto">
            <a:xfrm>
              <a:off x="2016" y="2590"/>
              <a:ext cx="495" cy="15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fr-FR" sz="1000" b="1">
                  <a:latin typeface="Arial" panose="020B0604020202020204" pitchFamily="34" charset="0"/>
                </a:rPr>
                <a:t>mappings</a:t>
              </a:r>
            </a:p>
          </p:txBody>
        </p:sp>
        <p:sp>
          <p:nvSpPr>
            <p:cNvPr id="140359" name="Line 71"/>
            <p:cNvSpPr>
              <a:spLocks noChangeShapeType="1"/>
            </p:cNvSpPr>
            <p:nvPr/>
          </p:nvSpPr>
          <p:spPr bwMode="auto">
            <a:xfrm flipH="1" flipV="1">
              <a:off x="2124" y="2034"/>
              <a:ext cx="48" cy="43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40360" name="Text Box 72"/>
            <p:cNvSpPr txBox="1">
              <a:spLocks noChangeArrowheads="1"/>
            </p:cNvSpPr>
            <p:nvPr/>
          </p:nvSpPr>
          <p:spPr bwMode="auto">
            <a:xfrm>
              <a:off x="2408" y="2484"/>
              <a:ext cx="74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buFontTx/>
                <a:buChar char="•"/>
              </a:pPr>
              <a:r>
                <a:rPr lang="en-US" sz="1000">
                  <a:latin typeface="Arial" panose="020B0604020202020204" pitchFamily="34" charset="0"/>
                </a:rPr>
                <a:t>  path</a:t>
              </a:r>
            </a:p>
            <a:p>
              <a:pPr eaLnBrk="1" hangingPunct="1">
                <a:lnSpc>
                  <a:spcPct val="90000"/>
                </a:lnSpc>
                <a:buFontTx/>
                <a:buChar char="•"/>
              </a:pPr>
              <a:r>
                <a:rPr lang="en-US" sz="1000">
                  <a:latin typeface="Arial" panose="020B0604020202020204" pitchFamily="34" charset="0"/>
                </a:rPr>
                <a:t>  action</a:t>
              </a:r>
            </a:p>
            <a:p>
              <a:pPr eaLnBrk="1" hangingPunct="1">
                <a:lnSpc>
                  <a:spcPct val="90000"/>
                </a:lnSpc>
                <a:buFontTx/>
                <a:buChar char="•"/>
              </a:pPr>
              <a:r>
                <a:rPr lang="en-US" sz="1000">
                  <a:latin typeface="Arial" panose="020B0604020202020204" pitchFamily="34" charset="0"/>
                </a:rPr>
                <a:t>  [form bean]</a:t>
              </a:r>
            </a:p>
            <a:p>
              <a:pPr eaLnBrk="1" hangingPunct="1">
                <a:lnSpc>
                  <a:spcPct val="90000"/>
                </a:lnSpc>
                <a:buFontTx/>
                <a:buChar char="•"/>
              </a:pPr>
              <a:r>
                <a:rPr lang="en-US" sz="1000">
                  <a:latin typeface="Arial" panose="020B0604020202020204" pitchFamily="34" charset="0"/>
                </a:rPr>
                <a:t>  [forwards]</a:t>
              </a:r>
            </a:p>
          </p:txBody>
        </p:sp>
      </p:grpSp>
    </p:spTree>
    <p:extLst>
      <p:ext uri="{BB962C8B-B14F-4D97-AF65-F5344CB8AC3E}">
        <p14:creationId xmlns:p14="http://schemas.microsoft.com/office/powerpoint/2010/main" val="228528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0321"/>
                                        </p:tgtEl>
                                        <p:attrNameLst>
                                          <p:attrName>style.visibility</p:attrName>
                                        </p:attrNameLst>
                                      </p:cBhvr>
                                      <p:to>
                                        <p:strVal val="visible"/>
                                      </p:to>
                                    </p:set>
                                    <p:anim calcmode="lin" valueType="num">
                                      <p:cBhvr additive="base">
                                        <p:cTn id="7" dur="500" fill="hold"/>
                                        <p:tgtEl>
                                          <p:spTgt spid="140321"/>
                                        </p:tgtEl>
                                        <p:attrNameLst>
                                          <p:attrName>ppt_x</p:attrName>
                                        </p:attrNameLst>
                                      </p:cBhvr>
                                      <p:tavLst>
                                        <p:tav tm="0">
                                          <p:val>
                                            <p:strVal val="0-#ppt_w/2"/>
                                          </p:val>
                                        </p:tav>
                                        <p:tav tm="100000">
                                          <p:val>
                                            <p:strVal val="#ppt_x"/>
                                          </p:val>
                                        </p:tav>
                                      </p:tavLst>
                                    </p:anim>
                                    <p:anim calcmode="lin" valueType="num">
                                      <p:cBhvr additive="base">
                                        <p:cTn id="8" dur="500" fill="hold"/>
                                        <p:tgtEl>
                                          <p:spTgt spid="1403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0356"/>
                                        </p:tgtEl>
                                        <p:attrNameLst>
                                          <p:attrName>style.visibility</p:attrName>
                                        </p:attrNameLst>
                                      </p:cBhvr>
                                      <p:to>
                                        <p:strVal val="visible"/>
                                      </p:to>
                                    </p:set>
                                    <p:anim calcmode="lin" valueType="num">
                                      <p:cBhvr additive="base">
                                        <p:cTn id="13" dur="500" fill="hold"/>
                                        <p:tgtEl>
                                          <p:spTgt spid="140356"/>
                                        </p:tgtEl>
                                        <p:attrNameLst>
                                          <p:attrName>ppt_x</p:attrName>
                                        </p:attrNameLst>
                                      </p:cBhvr>
                                      <p:tavLst>
                                        <p:tav tm="0">
                                          <p:val>
                                            <p:strVal val="0-#ppt_w/2"/>
                                          </p:val>
                                        </p:tav>
                                        <p:tav tm="100000">
                                          <p:val>
                                            <p:strVal val="#ppt_x"/>
                                          </p:val>
                                        </p:tav>
                                      </p:tavLst>
                                    </p:anim>
                                    <p:anim calcmode="lin" valueType="num">
                                      <p:cBhvr additive="base">
                                        <p:cTn id="14" dur="500" fill="hold"/>
                                        <p:tgtEl>
                                          <p:spTgt spid="1403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320"/>
                                        </p:tgtEl>
                                        <p:attrNameLst>
                                          <p:attrName>style.visibility</p:attrName>
                                        </p:attrNameLst>
                                      </p:cBhvr>
                                      <p:to>
                                        <p:strVal val="visible"/>
                                      </p:to>
                                    </p:set>
                                    <p:anim calcmode="lin" valueType="num">
                                      <p:cBhvr additive="base">
                                        <p:cTn id="19" dur="500" fill="hold"/>
                                        <p:tgtEl>
                                          <p:spTgt spid="140320"/>
                                        </p:tgtEl>
                                        <p:attrNameLst>
                                          <p:attrName>ppt_x</p:attrName>
                                        </p:attrNameLst>
                                      </p:cBhvr>
                                      <p:tavLst>
                                        <p:tav tm="0">
                                          <p:val>
                                            <p:strVal val="0-#ppt_w/2"/>
                                          </p:val>
                                        </p:tav>
                                        <p:tav tm="100000">
                                          <p:val>
                                            <p:strVal val="#ppt_x"/>
                                          </p:val>
                                        </p:tav>
                                      </p:tavLst>
                                    </p:anim>
                                    <p:anim calcmode="lin" valueType="num">
                                      <p:cBhvr additive="base">
                                        <p:cTn id="20" dur="500" fill="hold"/>
                                        <p:tgtEl>
                                          <p:spTgt spid="1403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0329"/>
                                        </p:tgtEl>
                                        <p:attrNameLst>
                                          <p:attrName>style.visibility</p:attrName>
                                        </p:attrNameLst>
                                      </p:cBhvr>
                                      <p:to>
                                        <p:strVal val="visible"/>
                                      </p:to>
                                    </p:set>
                                    <p:anim calcmode="lin" valueType="num">
                                      <p:cBhvr additive="base">
                                        <p:cTn id="25" dur="500" fill="hold"/>
                                        <p:tgtEl>
                                          <p:spTgt spid="140329"/>
                                        </p:tgtEl>
                                        <p:attrNameLst>
                                          <p:attrName>ppt_x</p:attrName>
                                        </p:attrNameLst>
                                      </p:cBhvr>
                                      <p:tavLst>
                                        <p:tav tm="0">
                                          <p:val>
                                            <p:strVal val="0-#ppt_w/2"/>
                                          </p:val>
                                        </p:tav>
                                        <p:tav tm="100000">
                                          <p:val>
                                            <p:strVal val="#ppt_x"/>
                                          </p:val>
                                        </p:tav>
                                      </p:tavLst>
                                    </p:anim>
                                    <p:anim calcmode="lin" valueType="num">
                                      <p:cBhvr additive="base">
                                        <p:cTn id="26" dur="500" fill="hold"/>
                                        <p:tgtEl>
                                          <p:spTgt spid="14032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0305"/>
                                        </p:tgtEl>
                                        <p:attrNameLst>
                                          <p:attrName>style.visibility</p:attrName>
                                        </p:attrNameLst>
                                      </p:cBhvr>
                                      <p:to>
                                        <p:strVal val="visible"/>
                                      </p:to>
                                    </p:set>
                                    <p:anim calcmode="lin" valueType="num">
                                      <p:cBhvr additive="base">
                                        <p:cTn id="31" dur="500" fill="hold"/>
                                        <p:tgtEl>
                                          <p:spTgt spid="140305"/>
                                        </p:tgtEl>
                                        <p:attrNameLst>
                                          <p:attrName>ppt_x</p:attrName>
                                        </p:attrNameLst>
                                      </p:cBhvr>
                                      <p:tavLst>
                                        <p:tav tm="0">
                                          <p:val>
                                            <p:strVal val="0-#ppt_w/2"/>
                                          </p:val>
                                        </p:tav>
                                        <p:tav tm="100000">
                                          <p:val>
                                            <p:strVal val="#ppt_x"/>
                                          </p:val>
                                        </p:tav>
                                      </p:tavLst>
                                    </p:anim>
                                    <p:anim calcmode="lin" valueType="num">
                                      <p:cBhvr additive="base">
                                        <p:cTn id="32" dur="500" fill="hold"/>
                                        <p:tgtEl>
                                          <p:spTgt spid="1403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40316"/>
                                        </p:tgtEl>
                                        <p:attrNameLst>
                                          <p:attrName>style.visibility</p:attrName>
                                        </p:attrNameLst>
                                      </p:cBhvr>
                                      <p:to>
                                        <p:strVal val="visible"/>
                                      </p:to>
                                    </p:set>
                                    <p:anim calcmode="lin" valueType="num">
                                      <p:cBhvr additive="base">
                                        <p:cTn id="37" dur="500" fill="hold"/>
                                        <p:tgtEl>
                                          <p:spTgt spid="140316"/>
                                        </p:tgtEl>
                                        <p:attrNameLst>
                                          <p:attrName>ppt_x</p:attrName>
                                        </p:attrNameLst>
                                      </p:cBhvr>
                                      <p:tavLst>
                                        <p:tav tm="0">
                                          <p:val>
                                            <p:strVal val="0-#ppt_w/2"/>
                                          </p:val>
                                        </p:tav>
                                        <p:tav tm="100000">
                                          <p:val>
                                            <p:strVal val="#ppt_x"/>
                                          </p:val>
                                        </p:tav>
                                      </p:tavLst>
                                    </p:anim>
                                    <p:anim calcmode="lin" valueType="num">
                                      <p:cBhvr additive="base">
                                        <p:cTn id="38" dur="500" fill="hold"/>
                                        <p:tgtEl>
                                          <p:spTgt spid="14031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40340"/>
                                        </p:tgtEl>
                                        <p:attrNameLst>
                                          <p:attrName>style.visibility</p:attrName>
                                        </p:attrNameLst>
                                      </p:cBhvr>
                                      <p:to>
                                        <p:strVal val="visible"/>
                                      </p:to>
                                    </p:set>
                                    <p:anim calcmode="lin" valueType="num">
                                      <p:cBhvr additive="base">
                                        <p:cTn id="43" dur="500" fill="hold"/>
                                        <p:tgtEl>
                                          <p:spTgt spid="140340"/>
                                        </p:tgtEl>
                                        <p:attrNameLst>
                                          <p:attrName>ppt_x</p:attrName>
                                        </p:attrNameLst>
                                      </p:cBhvr>
                                      <p:tavLst>
                                        <p:tav tm="0">
                                          <p:val>
                                            <p:strVal val="0-#ppt_w/2"/>
                                          </p:val>
                                        </p:tav>
                                        <p:tav tm="100000">
                                          <p:val>
                                            <p:strVal val="#ppt_x"/>
                                          </p:val>
                                        </p:tav>
                                      </p:tavLst>
                                    </p:anim>
                                    <p:anim calcmode="lin" valueType="num">
                                      <p:cBhvr additive="base">
                                        <p:cTn id="44" dur="500" fill="hold"/>
                                        <p:tgtEl>
                                          <p:spTgt spid="14034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40325"/>
                                        </p:tgtEl>
                                        <p:attrNameLst>
                                          <p:attrName>style.visibility</p:attrName>
                                        </p:attrNameLst>
                                      </p:cBhvr>
                                      <p:to>
                                        <p:strVal val="visible"/>
                                      </p:to>
                                    </p:set>
                                    <p:anim calcmode="lin" valueType="num">
                                      <p:cBhvr additive="base">
                                        <p:cTn id="49" dur="500" fill="hold"/>
                                        <p:tgtEl>
                                          <p:spTgt spid="140325"/>
                                        </p:tgtEl>
                                        <p:attrNameLst>
                                          <p:attrName>ppt_x</p:attrName>
                                        </p:attrNameLst>
                                      </p:cBhvr>
                                      <p:tavLst>
                                        <p:tav tm="0">
                                          <p:val>
                                            <p:strVal val="0-#ppt_w/2"/>
                                          </p:val>
                                        </p:tav>
                                        <p:tav tm="100000">
                                          <p:val>
                                            <p:strVal val="#ppt_x"/>
                                          </p:val>
                                        </p:tav>
                                      </p:tavLst>
                                    </p:anim>
                                    <p:anim calcmode="lin" valueType="num">
                                      <p:cBhvr additive="base">
                                        <p:cTn id="50" dur="500" fill="hold"/>
                                        <p:tgtEl>
                                          <p:spTgt spid="14032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40332"/>
                                        </p:tgtEl>
                                        <p:attrNameLst>
                                          <p:attrName>style.visibility</p:attrName>
                                        </p:attrNameLst>
                                      </p:cBhvr>
                                      <p:to>
                                        <p:strVal val="visible"/>
                                      </p:to>
                                    </p:set>
                                    <p:anim calcmode="lin" valueType="num">
                                      <p:cBhvr additive="base">
                                        <p:cTn id="55" dur="500" fill="hold"/>
                                        <p:tgtEl>
                                          <p:spTgt spid="140332"/>
                                        </p:tgtEl>
                                        <p:attrNameLst>
                                          <p:attrName>ppt_x</p:attrName>
                                        </p:attrNameLst>
                                      </p:cBhvr>
                                      <p:tavLst>
                                        <p:tav tm="0">
                                          <p:val>
                                            <p:strVal val="0-#ppt_w/2"/>
                                          </p:val>
                                        </p:tav>
                                        <p:tav tm="100000">
                                          <p:val>
                                            <p:strVal val="#ppt_x"/>
                                          </p:val>
                                        </p:tav>
                                      </p:tavLst>
                                    </p:anim>
                                    <p:anim calcmode="lin" valueType="num">
                                      <p:cBhvr additive="base">
                                        <p:cTn id="56" dur="500" fill="hold"/>
                                        <p:tgtEl>
                                          <p:spTgt spid="14033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40336"/>
                                        </p:tgtEl>
                                        <p:attrNameLst>
                                          <p:attrName>style.visibility</p:attrName>
                                        </p:attrNameLst>
                                      </p:cBhvr>
                                      <p:to>
                                        <p:strVal val="visible"/>
                                      </p:to>
                                    </p:set>
                                    <p:anim calcmode="lin" valueType="num">
                                      <p:cBhvr additive="base">
                                        <p:cTn id="61" dur="500" fill="hold"/>
                                        <p:tgtEl>
                                          <p:spTgt spid="140336"/>
                                        </p:tgtEl>
                                        <p:attrNameLst>
                                          <p:attrName>ppt_x</p:attrName>
                                        </p:attrNameLst>
                                      </p:cBhvr>
                                      <p:tavLst>
                                        <p:tav tm="0">
                                          <p:val>
                                            <p:strVal val="0-#ppt_w/2"/>
                                          </p:val>
                                        </p:tav>
                                        <p:tav tm="100000">
                                          <p:val>
                                            <p:strVal val="#ppt_x"/>
                                          </p:val>
                                        </p:tav>
                                      </p:tavLst>
                                    </p:anim>
                                    <p:anim calcmode="lin" valueType="num">
                                      <p:cBhvr additive="base">
                                        <p:cTn id="62" dur="500" fill="hold"/>
                                        <p:tgtEl>
                                          <p:spTgt spid="140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5" grpId="0" animBg="1" autoUpdateAnimBg="0"/>
      <p:bldP spid="14032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fr-FR"/>
              <a:t>Développer le contrôle</a:t>
            </a:r>
          </a:p>
        </p:txBody>
      </p:sp>
      <p:sp>
        <p:nvSpPr>
          <p:cNvPr id="144387" name="Rectangle 3"/>
          <p:cNvSpPr>
            <a:spLocks noGrp="1" noChangeArrowheads="1"/>
          </p:cNvSpPr>
          <p:nvPr>
            <p:ph type="body" idx="1"/>
          </p:nvPr>
        </p:nvSpPr>
        <p:spPr/>
        <p:txBody>
          <a:bodyPr/>
          <a:lstStyle/>
          <a:p>
            <a:r>
              <a:rPr lang="fr-FR" sz="2800"/>
              <a:t>Le développement de la couche contrôle consiste à :</a:t>
            </a:r>
          </a:p>
          <a:p>
            <a:pPr lvl="1"/>
            <a:r>
              <a:rPr lang="fr-FR" sz="2400"/>
              <a:t>Écrire une classe action pour chaque type de requête pouvant être émise par l’utilisateur</a:t>
            </a:r>
          </a:p>
          <a:p>
            <a:pPr lvl="1"/>
            <a:r>
              <a:rPr lang="fr-FR" sz="2400"/>
              <a:t>Définir dans le fichier de configuration (struts-config.xml) un ActionMapping pour chaque type de requête</a:t>
            </a:r>
          </a:p>
          <a:p>
            <a:pPr lvl="1"/>
            <a:r>
              <a:rPr lang="fr-FR" sz="2400"/>
              <a:t>Mettre à jour le fichier de déploiement WEB pour qu’il intègre les composants Struts</a:t>
            </a:r>
          </a:p>
          <a:p>
            <a:pPr lvl="1"/>
            <a:r>
              <a:rPr lang="fr-FR" sz="2400"/>
              <a:t>Ajouter les composants Struts à l’application</a:t>
            </a:r>
          </a:p>
        </p:txBody>
      </p:sp>
    </p:spTree>
    <p:extLst>
      <p:ext uri="{BB962C8B-B14F-4D97-AF65-F5344CB8AC3E}">
        <p14:creationId xmlns:p14="http://schemas.microsoft.com/office/powerpoint/2010/main" val="109916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fr-FR"/>
              <a:t>Les classes Action (1)</a:t>
            </a:r>
          </a:p>
        </p:txBody>
      </p:sp>
      <p:sp>
        <p:nvSpPr>
          <p:cNvPr id="146435" name="Rectangle 3"/>
          <p:cNvSpPr>
            <a:spLocks noGrp="1" noChangeArrowheads="1"/>
          </p:cNvSpPr>
          <p:nvPr>
            <p:ph type="body" idx="1"/>
          </p:nvPr>
        </p:nvSpPr>
        <p:spPr/>
        <p:txBody>
          <a:bodyPr/>
          <a:lstStyle/>
          <a:p>
            <a:r>
              <a:rPr lang="fr-FR"/>
              <a:t>Le rôle d’une action: </a:t>
            </a:r>
          </a:p>
          <a:p>
            <a:pPr lvl="1"/>
            <a:r>
              <a:rPr lang="fr-FR"/>
              <a:t>Traiter une requête via l’exécution de sa méthode « execute »</a:t>
            </a:r>
          </a:p>
          <a:p>
            <a:pPr lvl="1"/>
            <a:r>
              <a:rPr lang="fr-FR"/>
              <a:t>Retourner un objet ActionForward</a:t>
            </a:r>
          </a:p>
          <a:p>
            <a:r>
              <a:rPr lang="fr-FR"/>
              <a:t>« execute » effectue généralement les traitements suivants :</a:t>
            </a:r>
          </a:p>
          <a:p>
            <a:pPr lvl="1"/>
            <a:r>
              <a:rPr lang="fr-FR"/>
              <a:t>Vérification de l’état courant de la session utilisateur (vérifier que l’utilisateur a été identifié)</a:t>
            </a:r>
          </a:p>
          <a:p>
            <a:pPr lvl="1"/>
            <a:r>
              <a:rPr lang="fr-FR"/>
              <a:t>Valider les données d’un formulaire</a:t>
            </a:r>
          </a:p>
        </p:txBody>
      </p:sp>
      <p:sp>
        <p:nvSpPr>
          <p:cNvPr id="146437" name="Text Box 5"/>
          <p:cNvSpPr txBox="1">
            <a:spLocks noChangeArrowheads="1"/>
          </p:cNvSpPr>
          <p:nvPr/>
        </p:nvSpPr>
        <p:spPr bwMode="auto">
          <a:xfrm>
            <a:off x="9753600" y="6400801"/>
            <a:ext cx="914400" cy="3715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fr-FR"/>
              <a:t>…/…</a:t>
            </a:r>
          </a:p>
        </p:txBody>
      </p:sp>
    </p:spTree>
    <p:extLst>
      <p:ext uri="{BB962C8B-B14F-4D97-AF65-F5344CB8AC3E}">
        <p14:creationId xmlns:p14="http://schemas.microsoft.com/office/powerpoint/2010/main" val="3061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10167036" cy="1499616"/>
          </a:xfrm>
        </p:spPr>
        <p:txBody>
          <a:bodyPr>
            <a:normAutofit/>
          </a:bodyPr>
          <a:lstStyle/>
          <a:p>
            <a:r>
              <a:rPr lang="fr-FR" sz="5400" spc="-5" dirty="0">
                <a:solidFill>
                  <a:srgbClr val="323299"/>
                </a:solidFill>
                <a:latin typeface="Tahoma"/>
                <a:cs typeface="Tahoma"/>
              </a:rPr>
              <a:t>Introduction </a:t>
            </a:r>
            <a:r>
              <a:rPr lang="fr-FR" sz="5400" dirty="0">
                <a:solidFill>
                  <a:srgbClr val="323299"/>
                </a:solidFill>
                <a:latin typeface="Tahoma"/>
                <a:cs typeface="Tahoma"/>
              </a:rPr>
              <a:t>aux</a:t>
            </a:r>
            <a:r>
              <a:rPr lang="fr-FR" sz="5400" spc="-15" dirty="0">
                <a:solidFill>
                  <a:srgbClr val="323299"/>
                </a:solidFill>
                <a:latin typeface="Tahoma"/>
                <a:cs typeface="Tahoma"/>
              </a:rPr>
              <a:t> </a:t>
            </a:r>
            <a:r>
              <a:rPr lang="fr-FR" sz="5400" spc="-5" dirty="0" smtClean="0">
                <a:solidFill>
                  <a:srgbClr val="323299"/>
                </a:solidFill>
                <a:latin typeface="Tahoma"/>
                <a:cs typeface="Tahoma"/>
              </a:rPr>
              <a:t>servlets</a:t>
            </a:r>
            <a:endParaRPr lang="fr-FR" dirty="0"/>
          </a:p>
        </p:txBody>
      </p:sp>
      <p:sp>
        <p:nvSpPr>
          <p:cNvPr id="3" name="Espace réservé du contenu 2"/>
          <p:cNvSpPr>
            <a:spLocks noGrp="1"/>
          </p:cNvSpPr>
          <p:nvPr>
            <p:ph idx="1"/>
          </p:nvPr>
        </p:nvSpPr>
        <p:spPr>
          <a:xfrm>
            <a:off x="1024128" y="2285999"/>
            <a:ext cx="10358105" cy="4169391"/>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Ce sont des applications Java fonctionnant du  côté serveur (tels que ASP ou bien PHP).</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Les servlets sont au serveur Web ce que les  applets sont au navigateur pour le client.</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Servlet:</a:t>
            </a:r>
          </a:p>
          <a:p>
            <a:pPr lvl="1"/>
            <a:r>
              <a:rPr lang="fr-FR" sz="2400" dirty="0"/>
              <a:t>Reçoit des requêtes HTTP</a:t>
            </a:r>
          </a:p>
          <a:p>
            <a:pPr lvl="1"/>
            <a:r>
              <a:rPr lang="fr-FR" sz="2400" dirty="0"/>
              <a:t>Effectue traitement</a:t>
            </a:r>
          </a:p>
          <a:p>
            <a:pPr lvl="1"/>
            <a:r>
              <a:rPr lang="fr-FR" sz="2400" dirty="0"/>
              <a:t>Fournit une réponse HTTP dynamique au client  Web (permet donc de créer des pages web  dynamiques).</a:t>
            </a:r>
          </a:p>
          <a:p>
            <a:pPr marL="187325" marR="274955" indent="-172720">
              <a:lnSpc>
                <a:spcPct val="100000"/>
              </a:lnSpc>
              <a:spcBef>
                <a:spcPts val="1040"/>
              </a:spcBef>
              <a:buClr>
                <a:srgbClr val="3232CC"/>
              </a:buClr>
              <a:buSzPct val="60000"/>
              <a:buFont typeface="Wingdings"/>
              <a:buChar char=""/>
              <a:tabLst>
                <a:tab pos="187960" algn="l"/>
              </a:tabLst>
            </a:pPr>
            <a:endParaRPr lang="fr-FR" sz="32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6167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fr-FR"/>
              <a:t>Les classes Action (2)</a:t>
            </a:r>
          </a:p>
        </p:txBody>
      </p:sp>
      <p:sp>
        <p:nvSpPr>
          <p:cNvPr id="148483" name="Rectangle 3"/>
          <p:cNvSpPr>
            <a:spLocks noGrp="1" noChangeArrowheads="1"/>
          </p:cNvSpPr>
          <p:nvPr>
            <p:ph type="body" idx="1"/>
          </p:nvPr>
        </p:nvSpPr>
        <p:spPr/>
        <p:txBody>
          <a:bodyPr/>
          <a:lstStyle/>
          <a:p>
            <a:pPr lvl="1"/>
            <a:r>
              <a:rPr lang="fr-FR"/>
              <a:t>Traiter la requête</a:t>
            </a:r>
          </a:p>
          <a:p>
            <a:pPr lvl="1"/>
            <a:r>
              <a:rPr lang="fr-FR"/>
              <a:t>Mettre à jour les objets qui vont permettre de créer la page à afficher</a:t>
            </a:r>
          </a:p>
          <a:p>
            <a:pPr lvl="1"/>
            <a:r>
              <a:rPr lang="fr-FR"/>
              <a:t>Retourner l’objet ActionForward qui identifie la JSP responsable de la réponse</a:t>
            </a:r>
          </a:p>
          <a:p>
            <a:pPr lvl="2"/>
            <a:r>
              <a:rPr lang="fr-FR"/>
              <a:t>Utilisation de la méthode findForward</a:t>
            </a:r>
          </a:p>
        </p:txBody>
      </p:sp>
    </p:spTree>
    <p:extLst>
      <p:ext uri="{BB962C8B-B14F-4D97-AF65-F5344CB8AC3E}">
        <p14:creationId xmlns:p14="http://schemas.microsoft.com/office/powerpoint/2010/main" val="81776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fr-FR"/>
              <a:t>Action : Recommandations (1)</a:t>
            </a:r>
          </a:p>
        </p:txBody>
      </p:sp>
      <p:sp>
        <p:nvSpPr>
          <p:cNvPr id="150531" name="Rectangle 3"/>
          <p:cNvSpPr>
            <a:spLocks noGrp="1" noChangeArrowheads="1"/>
          </p:cNvSpPr>
          <p:nvPr>
            <p:ph type="body" idx="1"/>
          </p:nvPr>
        </p:nvSpPr>
        <p:spPr/>
        <p:txBody>
          <a:bodyPr/>
          <a:lstStyle/>
          <a:p>
            <a:r>
              <a:rPr lang="fr-FR"/>
              <a:t>La servlet de contrôle ne crée qu’une seule instance de chaque classe Action</a:t>
            </a:r>
          </a:p>
          <a:p>
            <a:pPr lvl="1"/>
            <a:r>
              <a:rPr lang="fr-FR"/>
              <a:t>Même problématique que la méthode service d’une servlet</a:t>
            </a:r>
          </a:p>
          <a:p>
            <a:pPr lvl="1"/>
            <a:r>
              <a:rPr lang="fr-FR"/>
              <a:t>Utilisation de variables locales (pas de variables d’instance)</a:t>
            </a:r>
          </a:p>
          <a:p>
            <a:endParaRPr lang="fr-FR"/>
          </a:p>
          <a:p>
            <a:pPr lvl="1"/>
            <a:endParaRPr lang="fr-FR"/>
          </a:p>
        </p:txBody>
      </p:sp>
    </p:spTree>
    <p:extLst>
      <p:ext uri="{BB962C8B-B14F-4D97-AF65-F5344CB8AC3E}">
        <p14:creationId xmlns:p14="http://schemas.microsoft.com/office/powerpoint/2010/main" val="78111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fr-FR"/>
              <a:t>Action : Recommandations (2)</a:t>
            </a:r>
          </a:p>
        </p:txBody>
      </p:sp>
      <p:sp>
        <p:nvSpPr>
          <p:cNvPr id="152579" name="Rectangle 3"/>
          <p:cNvSpPr>
            <a:spLocks noGrp="1" noChangeArrowheads="1"/>
          </p:cNvSpPr>
          <p:nvPr>
            <p:ph type="body" idx="1"/>
          </p:nvPr>
        </p:nvSpPr>
        <p:spPr/>
        <p:txBody>
          <a:bodyPr/>
          <a:lstStyle/>
          <a:p>
            <a:r>
              <a:rPr lang="fr-FR"/>
              <a:t>Éviter de coder de « trop » grosses classes Action</a:t>
            </a:r>
          </a:p>
          <a:p>
            <a:pPr lvl="1"/>
            <a:r>
              <a:rPr lang="fr-FR"/>
              <a:t>Signe du déplacement d’une partie de la logique métier dans la classe action</a:t>
            </a:r>
          </a:p>
          <a:p>
            <a:pPr lvl="1"/>
            <a:r>
              <a:rPr lang="fr-FR"/>
              <a:t>Problème de maintenance, perte de réutilisabilité</a:t>
            </a:r>
          </a:p>
        </p:txBody>
      </p:sp>
    </p:spTree>
    <p:extLst>
      <p:ext uri="{BB962C8B-B14F-4D97-AF65-F5344CB8AC3E}">
        <p14:creationId xmlns:p14="http://schemas.microsoft.com/office/powerpoint/2010/main" val="23867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fr-FR"/>
              <a:t>Les classes ActionMapping</a:t>
            </a:r>
          </a:p>
        </p:txBody>
      </p:sp>
      <p:sp>
        <p:nvSpPr>
          <p:cNvPr id="154627" name="Rectangle 3"/>
          <p:cNvSpPr>
            <a:spLocks noGrp="1" noChangeArrowheads="1"/>
          </p:cNvSpPr>
          <p:nvPr>
            <p:ph type="body" idx="1"/>
          </p:nvPr>
        </p:nvSpPr>
        <p:spPr/>
        <p:txBody>
          <a:bodyPr>
            <a:normAutofit lnSpcReduction="10000"/>
          </a:bodyPr>
          <a:lstStyle/>
          <a:p>
            <a:r>
              <a:rPr lang="fr-FR" sz="2800"/>
              <a:t>Permet l’association entre une requête entrante (représentée par son URI) et la classe Action qui va la traiter</a:t>
            </a:r>
          </a:p>
          <a:p>
            <a:r>
              <a:rPr lang="fr-FR" sz="2800"/>
              <a:t>ActionMapping</a:t>
            </a:r>
          </a:p>
          <a:p>
            <a:pPr lvl="1"/>
            <a:r>
              <a:rPr lang="fr-FR" sz="2400"/>
              <a:t>Type : Le nom complet de la classe Action qui doit traiter la requête</a:t>
            </a:r>
          </a:p>
          <a:p>
            <a:pPr lvl="1"/>
            <a:r>
              <a:rPr lang="fr-FR" sz="2400"/>
              <a:t>Name : Le nom du formulaire utilisé pour exécuter l’action</a:t>
            </a:r>
          </a:p>
          <a:p>
            <a:pPr lvl="1"/>
            <a:r>
              <a:rPr lang="fr-FR" sz="2400"/>
              <a:t>Path : URI de la requête qui permet de sélectionner l’ActionMapping</a:t>
            </a:r>
          </a:p>
          <a:p>
            <a:pPr lvl="1"/>
            <a:r>
              <a:rPr lang="fr-FR" sz="2400"/>
              <a:t>Validate : boolean positionné à true si la méthode validate de l’ActionForm doit être appelée</a:t>
            </a:r>
          </a:p>
        </p:txBody>
      </p:sp>
    </p:spTree>
    <p:extLst>
      <p:ext uri="{BB962C8B-B14F-4D97-AF65-F5344CB8AC3E}">
        <p14:creationId xmlns:p14="http://schemas.microsoft.com/office/powerpoint/2010/main" val="1745819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fr-FR"/>
              <a:t>Le fichier struts-config.xml (1)</a:t>
            </a:r>
          </a:p>
        </p:txBody>
      </p:sp>
      <p:graphicFrame>
        <p:nvGraphicFramePr>
          <p:cNvPr id="156675" name="Object 3"/>
          <p:cNvGraphicFramePr>
            <a:graphicFrameLocks noChangeAspect="1"/>
          </p:cNvGraphicFramePr>
          <p:nvPr/>
        </p:nvGraphicFramePr>
        <p:xfrm>
          <a:off x="3962400" y="1322389"/>
          <a:ext cx="6019800" cy="5367337"/>
        </p:xfrm>
        <a:graphic>
          <a:graphicData uri="http://schemas.openxmlformats.org/presentationml/2006/ole">
            <mc:AlternateContent xmlns:mc="http://schemas.openxmlformats.org/markup-compatibility/2006">
              <mc:Choice xmlns:v="urn:schemas-microsoft-com:vml" Requires="v">
                <p:oleObj spid="_x0000_s1030" name="Image bitmap" r:id="rId4" imgW="3161905" imgH="2819794" progId="Paint.Picture">
                  <p:embed/>
                </p:oleObj>
              </mc:Choice>
              <mc:Fallback>
                <p:oleObj name="Image bitmap" r:id="rId4" imgW="3161905" imgH="281979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322389"/>
                        <a:ext cx="6019800" cy="53673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7" name="Oval 5"/>
          <p:cNvSpPr>
            <a:spLocks noChangeArrowheads="1"/>
          </p:cNvSpPr>
          <p:nvPr/>
        </p:nvSpPr>
        <p:spPr bwMode="auto">
          <a:xfrm>
            <a:off x="6629401" y="1948591"/>
            <a:ext cx="255677" cy="522418"/>
          </a:xfrm>
          <a:prstGeom prst="ellipse">
            <a:avLst/>
          </a:prstGeom>
          <a:noFill/>
          <a:ln w="12700">
            <a:solidFill>
              <a:srgbClr val="FF3300"/>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fr-FR"/>
          </a:p>
        </p:txBody>
      </p:sp>
      <p:sp>
        <p:nvSpPr>
          <p:cNvPr id="156678" name="Oval 6"/>
          <p:cNvSpPr>
            <a:spLocks noChangeArrowheads="1"/>
          </p:cNvSpPr>
          <p:nvPr/>
        </p:nvSpPr>
        <p:spPr bwMode="auto">
          <a:xfrm>
            <a:off x="6781800" y="3739291"/>
            <a:ext cx="2971800" cy="522418"/>
          </a:xfrm>
          <a:prstGeom prst="ellipse">
            <a:avLst/>
          </a:prstGeom>
          <a:noFill/>
          <a:ln w="12700">
            <a:solidFill>
              <a:srgbClr val="FF3300"/>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
        <p:nvSpPr>
          <p:cNvPr id="156679" name="Oval 7"/>
          <p:cNvSpPr>
            <a:spLocks noChangeArrowheads="1"/>
          </p:cNvSpPr>
          <p:nvPr/>
        </p:nvSpPr>
        <p:spPr bwMode="auto">
          <a:xfrm>
            <a:off x="6781800" y="3129691"/>
            <a:ext cx="2971800" cy="522418"/>
          </a:xfrm>
          <a:prstGeom prst="ellipse">
            <a:avLst/>
          </a:prstGeom>
          <a:noFill/>
          <a:ln w="12700">
            <a:solidFill>
              <a:srgbClr val="FF3300"/>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fr-FR"/>
          </a:p>
        </p:txBody>
      </p:sp>
    </p:spTree>
    <p:extLst>
      <p:ext uri="{BB962C8B-B14F-4D97-AF65-F5344CB8AC3E}">
        <p14:creationId xmlns:p14="http://schemas.microsoft.com/office/powerpoint/2010/main" val="380626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fr-FR"/>
              <a:t>Le fichier struts-config.xml (2)</a:t>
            </a:r>
          </a:p>
        </p:txBody>
      </p:sp>
      <p:sp>
        <p:nvSpPr>
          <p:cNvPr id="158723" name="Rectangle 3"/>
          <p:cNvSpPr>
            <a:spLocks noGrp="1" noChangeArrowheads="1"/>
          </p:cNvSpPr>
          <p:nvPr>
            <p:ph type="body" idx="1"/>
          </p:nvPr>
        </p:nvSpPr>
        <p:spPr/>
        <p:txBody>
          <a:bodyPr/>
          <a:lstStyle/>
          <a:p>
            <a:r>
              <a:rPr lang="fr-FR" sz="2800"/>
              <a:t>form-beans : définition des formulaires</a:t>
            </a:r>
          </a:p>
          <a:p>
            <a:pPr lvl="1"/>
            <a:r>
              <a:rPr lang="fr-FR" sz="2400"/>
              <a:t>name : Identifiant du bean</a:t>
            </a:r>
          </a:p>
          <a:p>
            <a:pPr lvl="1"/>
            <a:r>
              <a:rPr lang="fr-FR" sz="2400"/>
              <a:t>type : Nom complet de la classe du bean</a:t>
            </a:r>
          </a:p>
          <a:p>
            <a:r>
              <a:rPr lang="fr-FR" sz="2800"/>
              <a:t>action-mappings : définition des actions</a:t>
            </a:r>
          </a:p>
          <a:p>
            <a:pPr lvl="1"/>
            <a:r>
              <a:rPr lang="fr-FR" sz="2400"/>
              <a:t>path : Chemin d’accès à l’action</a:t>
            </a:r>
          </a:p>
          <a:p>
            <a:pPr lvl="1"/>
            <a:r>
              <a:rPr lang="fr-FR" sz="2400"/>
              <a:t>type : Nom complet de la classe Action</a:t>
            </a:r>
          </a:p>
          <a:p>
            <a:pPr lvl="1"/>
            <a:r>
              <a:rPr lang="fr-FR" sz="2400"/>
              <a:t>name : Nom du &lt;form-bean&gt; utilisé par l’action</a:t>
            </a:r>
          </a:p>
          <a:p>
            <a:r>
              <a:rPr lang="fr-FR" sz="2800"/>
              <a:t>global-forwards : définition des associations avec les pages JSP</a:t>
            </a:r>
          </a:p>
        </p:txBody>
      </p:sp>
    </p:spTree>
    <p:extLst>
      <p:ext uri="{BB962C8B-B14F-4D97-AF65-F5344CB8AC3E}">
        <p14:creationId xmlns:p14="http://schemas.microsoft.com/office/powerpoint/2010/main" val="3430658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3352800" y="304800"/>
            <a:ext cx="7239000" cy="6516688"/>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struts-config</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form-beans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form-bean </a:t>
            </a:r>
            <a:r>
              <a:rPr lang="fr-FR" sz="1600">
                <a:solidFill>
                  <a:srgbClr val="FF0000"/>
                </a:solidFill>
                <a:latin typeface="Courier New" panose="02070309020205020404" pitchFamily="49" charset="0"/>
              </a:rPr>
              <a:t>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logonForm</a:t>
            </a:r>
            <a:r>
              <a:rPr lang="fr-FR" sz="1600">
                <a:solidFill>
                  <a:srgbClr val="0000FF"/>
                </a:solidFill>
                <a:latin typeface="Courier New" panose="02070309020205020404" pitchFamily="49" charset="0"/>
              </a:rPr>
              <a:t>" </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org.apache.struts.example.LogonForm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form-bean </a:t>
            </a:r>
            <a:r>
              <a:rPr lang="fr-FR" sz="1600">
                <a:solidFill>
                  <a:srgbClr val="FF0000"/>
                </a:solidFill>
                <a:latin typeface="Courier New" panose="02070309020205020404" pitchFamily="49" charset="0"/>
              </a:rPr>
              <a:t>name</a:t>
            </a:r>
            <a:r>
              <a:rPr lang="fr-FR" sz="1600">
                <a:solidFill>
                  <a:srgbClr val="0000FF"/>
                </a:solidFill>
                <a:latin typeface="Courier New" panose="02070309020205020404" pitchFamily="49" charset="0"/>
              </a:rPr>
              <a:t>=« </a:t>
            </a:r>
            <a:r>
              <a:rPr lang="fr-FR" sz="1600">
                <a:solidFill>
                  <a:srgbClr val="000000"/>
                </a:solidFill>
                <a:latin typeface="Courier New" panose="02070309020205020404" pitchFamily="49" charset="0"/>
              </a:rPr>
              <a:t>subscriptionForm</a:t>
            </a:r>
            <a:r>
              <a:rPr lang="fr-FR" sz="1600">
                <a:solidFill>
                  <a:srgbClr val="0000FF"/>
                </a:solidFill>
                <a:latin typeface="Courier New" panose="02070309020205020404" pitchFamily="49" charset="0"/>
              </a:rPr>
              <a:t>" </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org.apache.struts.action.DynaActionForm</a:t>
            </a:r>
            <a:r>
              <a:rPr lang="fr-FR" sz="1600">
                <a:solidFill>
                  <a:srgbClr val="0000FF"/>
                </a:solidFill>
                <a:latin typeface="Courier New" panose="02070309020205020404" pitchFamily="49" charset="0"/>
              </a:rPr>
              <a:t>&gt;</a:t>
            </a: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form-property </a:t>
            </a:r>
            <a:r>
              <a:rPr lang="fr-FR" sz="1600">
                <a:solidFill>
                  <a:srgbClr val="FF0000"/>
                </a:solidFill>
                <a:latin typeface="Courier New" panose="02070309020205020404" pitchFamily="49" charset="0"/>
              </a:rPr>
              <a:t>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email</a:t>
            </a:r>
            <a:r>
              <a:rPr lang="fr-FR" sz="1600">
                <a:solidFill>
                  <a:srgbClr val="0000FF"/>
                </a:solidFill>
                <a:latin typeface="Courier New" panose="02070309020205020404" pitchFamily="49" charset="0"/>
              </a:rPr>
              <a:t>" </a:t>
            </a:r>
            <a:r>
              <a:rPr lang="fr-FR" sz="1600">
                <a:solidFill>
                  <a:srgbClr val="FF0000"/>
                </a:solidFill>
                <a:latin typeface="Courier New" panose="02070309020205020404" pitchFamily="49" charset="0"/>
              </a:rPr>
              <a:t>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java.lang.String</a:t>
            </a:r>
            <a:r>
              <a:rPr lang="fr-FR" sz="1600">
                <a:solidFill>
                  <a:srgbClr val="0000FF"/>
                </a:solidFill>
                <a:latin typeface="Courier New" panose="02070309020205020404" pitchFamily="49" charset="0"/>
              </a:rPr>
              <a:t>"/&gt;</a:t>
            </a:r>
            <a:endParaRPr lang="fr-FR" sz="1600">
              <a:solidFill>
                <a:srgbClr val="FF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form-bean</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form-beans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global-forwards</a:t>
            </a:r>
          </a:p>
          <a:p>
            <a:pPr>
              <a:spcBef>
                <a:spcPct val="20000"/>
              </a:spcBef>
            </a:pPr>
            <a:r>
              <a:rPr lang="fr-FR" sz="1600">
                <a:solidFill>
                  <a:srgbClr val="800000"/>
                </a:solidFill>
                <a:latin typeface="Courier New" panose="02070309020205020404" pitchFamily="49" charset="0"/>
              </a:rPr>
              <a:t>    </a:t>
            </a:r>
            <a:r>
              <a:rPr lang="fr-FR" sz="1600">
                <a:solidFill>
                  <a:srgbClr val="FF0000"/>
                </a:solidFill>
                <a:latin typeface="Courier New" panose="02070309020205020404" pitchFamily="49" charset="0"/>
              </a:rPr>
              <a:t>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org.apache.struts.action.ActionForward</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forward</a:t>
            </a: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a:t>
            </a:r>
          </a:p>
          <a:p>
            <a:pPr>
              <a:spcBef>
                <a:spcPct val="20000"/>
              </a:spcBef>
            </a:pP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/logon.jsp</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redirect</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false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global-forwards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action-mappings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org.apache.struts.example.LogonAction</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logonForm</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scope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request</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input</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/logon.jsp</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unknown</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false</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validate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true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action-mappings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struts-config</a:t>
            </a:r>
            <a:r>
              <a:rPr lang="fr-FR" sz="1600">
                <a:solidFill>
                  <a:srgbClr val="0000FF"/>
                </a:solidFill>
                <a:latin typeface="Courier New" panose="02070309020205020404" pitchFamily="49" charset="0"/>
              </a:rPr>
              <a:t>&gt;</a:t>
            </a:r>
          </a:p>
        </p:txBody>
      </p:sp>
      <p:sp>
        <p:nvSpPr>
          <p:cNvPr id="160771" name="Rectangle 3"/>
          <p:cNvSpPr>
            <a:spLocks noChangeArrowheads="1"/>
          </p:cNvSpPr>
          <p:nvPr/>
        </p:nvSpPr>
        <p:spPr bwMode="auto">
          <a:xfrm>
            <a:off x="392624" y="1457944"/>
            <a:ext cx="1676400" cy="87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40000"/>
              </a:spcBef>
              <a:spcAft>
                <a:spcPct val="25000"/>
              </a:spcAft>
            </a:pPr>
            <a:r>
              <a:rPr lang="fr-FR" sz="1400" b="1" i="1" dirty="0">
                <a:latin typeface="Arial" panose="020B0604020202020204" pitchFamily="34" charset="0"/>
              </a:rPr>
              <a:t>Développer le contrôle</a:t>
            </a:r>
          </a:p>
          <a:p>
            <a:pPr>
              <a:spcBef>
                <a:spcPct val="40000"/>
              </a:spcBef>
              <a:spcAft>
                <a:spcPct val="25000"/>
              </a:spcAft>
            </a:pPr>
            <a:r>
              <a:rPr lang="fr-FR" sz="1400" b="1" i="1" dirty="0">
                <a:latin typeface="Arial" panose="020B0604020202020204" pitchFamily="34" charset="0"/>
              </a:rPr>
              <a:t>Struts-config.xml</a:t>
            </a:r>
            <a:endParaRPr lang="fr-FR" sz="1400" b="1" i="1" dirty="0"/>
          </a:p>
        </p:txBody>
      </p:sp>
    </p:spTree>
    <p:extLst>
      <p:ext uri="{BB962C8B-B14F-4D97-AF65-F5344CB8AC3E}">
        <p14:creationId xmlns:p14="http://schemas.microsoft.com/office/powerpoint/2010/main" val="400210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fr-FR"/>
              <a:t>Le fichier struts-config.xml (4)</a:t>
            </a:r>
          </a:p>
        </p:txBody>
      </p:sp>
      <p:sp>
        <p:nvSpPr>
          <p:cNvPr id="162819" name="Rectangle 3"/>
          <p:cNvSpPr>
            <a:spLocks noGrp="1" noChangeArrowheads="1"/>
          </p:cNvSpPr>
          <p:nvPr>
            <p:ph type="body" idx="1"/>
          </p:nvPr>
        </p:nvSpPr>
        <p:spPr/>
        <p:txBody>
          <a:bodyPr/>
          <a:lstStyle/>
          <a:p>
            <a:r>
              <a:rPr lang="fr-FR"/>
              <a:t>Élément forward</a:t>
            </a:r>
          </a:p>
          <a:p>
            <a:pPr lvl="1"/>
            <a:r>
              <a:rPr lang="fr-FR"/>
              <a:t>Permet de devenir indépendant des nom des JSP</a:t>
            </a:r>
          </a:p>
        </p:txBody>
      </p:sp>
      <p:sp>
        <p:nvSpPr>
          <p:cNvPr id="162820" name="Text Box 4"/>
          <p:cNvSpPr txBox="1">
            <a:spLocks noChangeArrowheads="1"/>
          </p:cNvSpPr>
          <p:nvPr/>
        </p:nvSpPr>
        <p:spPr bwMode="auto">
          <a:xfrm>
            <a:off x="3352800" y="3527426"/>
            <a:ext cx="7239000" cy="240506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/editSubscription</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org.apache.struts.example.EditSubscription</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subscriptionForm</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scope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request</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pPr>
              <a:spcBef>
                <a:spcPct val="20000"/>
              </a:spcBef>
            </a:pPr>
            <a:r>
              <a:rPr lang="fr-FR" sz="1600">
                <a:solidFill>
                  <a:srgbClr val="FF0000"/>
                </a:solidFill>
                <a:latin typeface="Courier New" panose="02070309020205020404" pitchFamily="49" charset="0"/>
              </a:rPr>
              <a:t>     validate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false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forward</a:t>
            </a: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failure</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/mainMenu.jsp</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forward</a:t>
            </a: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success</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/subscription.jsp</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     </a:t>
            </a: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a:t>
            </a:r>
            <a:r>
              <a:rPr lang="fr-FR" sz="1600">
                <a:solidFill>
                  <a:srgbClr val="0000FF"/>
                </a:solidFill>
                <a:latin typeface="Courier New" panose="02070309020205020404" pitchFamily="49" charset="0"/>
              </a:rPr>
              <a:t>&gt;</a:t>
            </a:r>
          </a:p>
        </p:txBody>
      </p:sp>
    </p:spTree>
    <p:extLst>
      <p:ext uri="{BB962C8B-B14F-4D97-AF65-F5344CB8AC3E}">
        <p14:creationId xmlns:p14="http://schemas.microsoft.com/office/powerpoint/2010/main" val="378163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fr-FR"/>
              <a:t>Le fichier web.xml (1)</a:t>
            </a:r>
          </a:p>
        </p:txBody>
      </p:sp>
      <p:sp>
        <p:nvSpPr>
          <p:cNvPr id="164867" name="Rectangle 3"/>
          <p:cNvSpPr>
            <a:spLocks noGrp="1" noChangeArrowheads="1"/>
          </p:cNvSpPr>
          <p:nvPr>
            <p:ph type="body" idx="1"/>
          </p:nvPr>
        </p:nvSpPr>
        <p:spPr/>
        <p:txBody>
          <a:bodyPr/>
          <a:lstStyle/>
          <a:p>
            <a:r>
              <a:rPr lang="fr-FR"/>
              <a:t>Il s'agit d’inclure tous les composants Struts nécessaires</a:t>
            </a:r>
          </a:p>
          <a:p>
            <a:pPr lvl="1"/>
            <a:r>
              <a:rPr lang="fr-FR"/>
              <a:t>Exemple :</a:t>
            </a:r>
          </a:p>
        </p:txBody>
      </p:sp>
      <p:sp>
        <p:nvSpPr>
          <p:cNvPr id="164869" name="Text Box 5"/>
          <p:cNvSpPr txBox="1">
            <a:spLocks noChangeArrowheads="1"/>
          </p:cNvSpPr>
          <p:nvPr/>
        </p:nvSpPr>
        <p:spPr bwMode="auto">
          <a:xfrm>
            <a:off x="3352800" y="3114676"/>
            <a:ext cx="7239000" cy="328612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action</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servlet-class</a:t>
            </a:r>
            <a:r>
              <a:rPr lang="fr-FR" sz="1600">
                <a:solidFill>
                  <a:srgbClr val="0000FF"/>
                </a:solidFill>
                <a:latin typeface="Courier New" panose="02070309020205020404" pitchFamily="49" charset="0"/>
              </a:rPr>
              <a:t>&gt;</a:t>
            </a:r>
          </a:p>
          <a:p>
            <a:pPr>
              <a:spcBef>
                <a:spcPct val="20000"/>
              </a:spcBef>
            </a:pPr>
            <a:r>
              <a:rPr lang="fr-FR" sz="1600">
                <a:solidFill>
                  <a:srgbClr val="0000FF"/>
                </a:solidFill>
                <a:latin typeface="Courier New" panose="02070309020205020404" pitchFamily="49" charset="0"/>
              </a:rPr>
              <a:t>    </a:t>
            </a:r>
            <a:r>
              <a:rPr lang="fr-FR" sz="1600">
                <a:solidFill>
                  <a:srgbClr val="000000"/>
                </a:solidFill>
                <a:latin typeface="Courier New" panose="02070309020205020404" pitchFamily="49" charset="0"/>
              </a:rPr>
              <a:t>org.apache.struts.action.ActionServlet</a:t>
            </a: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servlet-class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  &lt;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debug</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2</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  &lt;</a:t>
            </a:r>
            <a:r>
              <a:rPr lang="fr-FR" sz="1600">
                <a:solidFill>
                  <a:srgbClr val="800000"/>
                </a:solidFill>
                <a:latin typeface="Courier New" panose="02070309020205020404" pitchFamily="49" charset="0"/>
              </a:rPr>
              <a:t>load-on-startup</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2</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load-on-startup</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a:t>
            </a:r>
            <a:r>
              <a:rPr lang="fr-FR" sz="1600">
                <a:solidFill>
                  <a:srgbClr val="0000FF"/>
                </a:solidFill>
                <a:latin typeface="Courier New" panose="02070309020205020404" pitchFamily="49" charset="0"/>
              </a:rPr>
              <a:t>&gt;</a:t>
            </a:r>
          </a:p>
        </p:txBody>
      </p:sp>
    </p:spTree>
    <p:extLst>
      <p:ext uri="{BB962C8B-B14F-4D97-AF65-F5344CB8AC3E}">
        <p14:creationId xmlns:p14="http://schemas.microsoft.com/office/powerpoint/2010/main" val="15601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fr-FR"/>
              <a:t>Paramètres d’initialisation (1)</a:t>
            </a:r>
          </a:p>
        </p:txBody>
      </p:sp>
      <p:sp>
        <p:nvSpPr>
          <p:cNvPr id="166915" name="Rectangle 3"/>
          <p:cNvSpPr>
            <a:spLocks noGrp="1" noChangeArrowheads="1"/>
          </p:cNvSpPr>
          <p:nvPr>
            <p:ph type="body" idx="1"/>
          </p:nvPr>
        </p:nvSpPr>
        <p:spPr/>
        <p:txBody>
          <a:bodyPr/>
          <a:lstStyle/>
          <a:p>
            <a:r>
              <a:rPr lang="fr-FR"/>
              <a:t>Liste des paramètres d’initialisation :</a:t>
            </a:r>
          </a:p>
          <a:p>
            <a:pPr lvl="1"/>
            <a:r>
              <a:rPr lang="fr-FR"/>
              <a:t>application : Nom de la classe Java contenant les ressources utilisées [NONE]</a:t>
            </a:r>
          </a:p>
          <a:p>
            <a:pPr lvl="1"/>
            <a:r>
              <a:rPr lang="fr-FR"/>
              <a:t>bufferSize : Taille du buffer d’entrée [4096]</a:t>
            </a:r>
          </a:p>
          <a:p>
            <a:pPr lvl="1"/>
            <a:r>
              <a:rPr lang="fr-FR"/>
              <a:t>config : Chemin du fichier de configuration [/WEB-INF/struts-config.xml]</a:t>
            </a:r>
          </a:p>
          <a:p>
            <a:pPr lvl="1"/>
            <a:r>
              <a:rPr lang="fr-FR"/>
              <a:t>content : Type MIME des pages [text/html]</a:t>
            </a:r>
          </a:p>
        </p:txBody>
      </p:sp>
    </p:spTree>
    <p:extLst>
      <p:ext uri="{BB962C8B-B14F-4D97-AF65-F5344CB8AC3E}">
        <p14:creationId xmlns:p14="http://schemas.microsoft.com/office/powerpoint/2010/main" val="1973583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Introduction </a:t>
            </a:r>
            <a:r>
              <a:rPr lang="fr-FR" sz="5400" dirty="0">
                <a:solidFill>
                  <a:srgbClr val="323299"/>
                </a:solidFill>
                <a:latin typeface="Tahoma"/>
                <a:cs typeface="Tahoma"/>
              </a:rPr>
              <a:t>aux</a:t>
            </a:r>
            <a:r>
              <a:rPr lang="fr-FR" sz="5400" spc="-15" dirty="0">
                <a:solidFill>
                  <a:srgbClr val="323299"/>
                </a:solidFill>
                <a:latin typeface="Tahoma"/>
                <a:cs typeface="Tahoma"/>
              </a:rPr>
              <a:t> </a:t>
            </a:r>
            <a:r>
              <a:rPr lang="fr-FR" sz="5400" spc="-5" dirty="0" smtClean="0">
                <a:solidFill>
                  <a:srgbClr val="323299"/>
                </a:solidFill>
                <a:latin typeface="Tahoma"/>
                <a:cs typeface="Tahoma"/>
              </a:rPr>
              <a:t>servlets</a:t>
            </a:r>
            <a:endParaRPr lang="fr-FR" dirty="0"/>
          </a:p>
        </p:txBody>
      </p:sp>
      <p:sp>
        <p:nvSpPr>
          <p:cNvPr id="3" name="Espace réservé du contenu 2"/>
          <p:cNvSpPr>
            <a:spLocks noGrp="1"/>
          </p:cNvSpPr>
          <p:nvPr>
            <p:ph idx="1"/>
          </p:nvPr>
        </p:nvSpPr>
        <p:spPr>
          <a:xfrm>
            <a:off x="1024128" y="2286000"/>
            <a:ext cx="10753890" cy="4023360"/>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les servlets sont indépendantes du serveur web</a:t>
            </a:r>
          </a:p>
          <a:p>
            <a:pPr lvl="1"/>
            <a:r>
              <a:rPr lang="fr-FR" sz="2800" dirty="0">
                <a:latin typeface="Calibri" panose="020F0502020204030204" pitchFamily="34" charset="0"/>
                <a:cs typeface="Calibri" panose="020F0502020204030204" pitchFamily="34" charset="0"/>
              </a:rPr>
              <a:t>Elles s'exécutent dans un moteur de servlets utilisé pour  établir le lien entre la servlet et le serveur Web</a:t>
            </a:r>
          </a:p>
          <a:p>
            <a:pPr marL="187325" marR="274955" indent="-172720">
              <a:lnSpc>
                <a:spcPct val="100000"/>
              </a:lnSpc>
              <a:spcBef>
                <a:spcPts val="1040"/>
              </a:spcBef>
              <a:buClr>
                <a:srgbClr val="3232CC"/>
              </a:buClr>
              <a:buSzPct val="60000"/>
              <a:buFont typeface="Wingdings"/>
              <a:buChar char=""/>
              <a:tabLst>
                <a:tab pos="187960" algn="l"/>
              </a:tabLst>
            </a:pPr>
            <a:endParaRPr lang="fr-FR" sz="3600" spc="-5" dirty="0">
              <a:latin typeface="Calibri" panose="020F0502020204030204" pitchFamily="34" charset="0"/>
              <a:cs typeface="Calibri" panose="020F0502020204030204" pitchFamily="34" charset="0"/>
            </a:endParaRPr>
          </a:p>
        </p:txBody>
      </p:sp>
      <p:pic>
        <p:nvPicPr>
          <p:cNvPr id="4" name="Image 3"/>
          <p:cNvPicPr>
            <a:picLocks noChangeAspect="1"/>
          </p:cNvPicPr>
          <p:nvPr/>
        </p:nvPicPr>
        <p:blipFill rotWithShape="1">
          <a:blip r:embed="rId2"/>
          <a:srcRect l="37448" t="32043" r="21749" b="38666"/>
          <a:stretch/>
        </p:blipFill>
        <p:spPr>
          <a:xfrm>
            <a:off x="2033516" y="3698542"/>
            <a:ext cx="7547212" cy="3046047"/>
          </a:xfrm>
          <a:prstGeom prst="rect">
            <a:avLst/>
          </a:prstGeom>
        </p:spPr>
      </p:pic>
    </p:spTree>
    <p:extLst>
      <p:ext uri="{BB962C8B-B14F-4D97-AF65-F5344CB8AC3E}">
        <p14:creationId xmlns:p14="http://schemas.microsoft.com/office/powerpoint/2010/main" val="41202463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fr-FR"/>
              <a:t>Paramètres d’initialisation (2)</a:t>
            </a:r>
          </a:p>
        </p:txBody>
      </p:sp>
      <p:sp>
        <p:nvSpPr>
          <p:cNvPr id="168963" name="Rectangle 3"/>
          <p:cNvSpPr>
            <a:spLocks noGrp="1" noChangeArrowheads="1"/>
          </p:cNvSpPr>
          <p:nvPr>
            <p:ph type="body" idx="1"/>
          </p:nvPr>
        </p:nvSpPr>
        <p:spPr/>
        <p:txBody>
          <a:bodyPr/>
          <a:lstStyle/>
          <a:p>
            <a:pPr lvl="1"/>
            <a:r>
              <a:rPr lang="fr-FR"/>
              <a:t>debug : Niveau de détail des traces de la servlet [0]</a:t>
            </a:r>
          </a:p>
          <a:p>
            <a:pPr lvl="1"/>
            <a:r>
              <a:rPr lang="fr-FR"/>
              <a:t>detail : Niveau de détail des traces du Digester [0]</a:t>
            </a:r>
          </a:p>
          <a:p>
            <a:pPr lvl="1"/>
            <a:r>
              <a:rPr lang="fr-FR"/>
              <a:t>maxFileSize : La taille maximale d’un fichier accepté lors d’un upload de fichier [250M]</a:t>
            </a:r>
          </a:p>
          <a:p>
            <a:pPr lvl="1"/>
            <a:r>
              <a:rPr lang="fr-FR"/>
              <a:t>nocache : Ajoute un header HTTP à chaque réponse pour qu’elle ne soit pas stockée sur le navigateur client [false]</a:t>
            </a:r>
          </a:p>
        </p:txBody>
      </p:sp>
    </p:spTree>
    <p:extLst>
      <p:ext uri="{BB962C8B-B14F-4D97-AF65-F5344CB8AC3E}">
        <p14:creationId xmlns:p14="http://schemas.microsoft.com/office/powerpoint/2010/main" val="396571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352800" y="84139"/>
            <a:ext cx="7315200" cy="1431925"/>
          </a:xfrm>
        </p:spPr>
        <p:txBody>
          <a:bodyPr>
            <a:normAutofit fontScale="90000"/>
          </a:bodyPr>
          <a:lstStyle/>
          <a:p>
            <a:r>
              <a:rPr lang="fr-FR"/>
              <a:t>Configurer le mapping de la servlet de contrôle</a:t>
            </a:r>
          </a:p>
        </p:txBody>
      </p:sp>
      <p:sp>
        <p:nvSpPr>
          <p:cNvPr id="171011" name="Rectangle 3"/>
          <p:cNvSpPr>
            <a:spLocks noGrp="1" noChangeArrowheads="1"/>
          </p:cNvSpPr>
          <p:nvPr>
            <p:ph type="body" idx="1"/>
          </p:nvPr>
        </p:nvSpPr>
        <p:spPr/>
        <p:txBody>
          <a:bodyPr/>
          <a:lstStyle/>
          <a:p>
            <a:r>
              <a:rPr lang="fr-FR"/>
              <a:t>Reconnaissance par préfixe </a:t>
            </a:r>
          </a:p>
          <a:p>
            <a:endParaRPr lang="fr-FR"/>
          </a:p>
          <a:p>
            <a:endParaRPr lang="fr-FR"/>
          </a:p>
          <a:p>
            <a:pPr lvl="1"/>
            <a:r>
              <a:rPr lang="fr-FR"/>
              <a:t>www.softeam.fr/monappli/execute/logon</a:t>
            </a:r>
          </a:p>
          <a:p>
            <a:r>
              <a:rPr lang="fr-FR"/>
              <a:t>Reconnaissance par suffixe</a:t>
            </a:r>
          </a:p>
          <a:p>
            <a:endParaRPr lang="fr-FR"/>
          </a:p>
          <a:p>
            <a:endParaRPr lang="fr-FR"/>
          </a:p>
          <a:p>
            <a:pPr lvl="1"/>
            <a:r>
              <a:rPr lang="fr-FR"/>
              <a:t>www.softeam.fr/monappli/logon.do</a:t>
            </a:r>
          </a:p>
        </p:txBody>
      </p:sp>
      <p:sp>
        <p:nvSpPr>
          <p:cNvPr id="171012" name="Text Box 4"/>
          <p:cNvSpPr txBox="1">
            <a:spLocks noChangeArrowheads="1"/>
          </p:cNvSpPr>
          <p:nvPr/>
        </p:nvSpPr>
        <p:spPr bwMode="auto">
          <a:xfrm>
            <a:off x="5197099" y="2225042"/>
            <a:ext cx="7239000" cy="123031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servlet-</a:t>
            </a:r>
            <a:r>
              <a:rPr lang="fr-FR" sz="1600" dirty="0" err="1">
                <a:solidFill>
                  <a:srgbClr val="800000"/>
                </a:solidFill>
                <a:latin typeface="Courier New" panose="02070309020205020404" pitchFamily="49" charset="0"/>
              </a:rPr>
              <a:t>mapping</a:t>
            </a:r>
            <a:r>
              <a:rPr lang="fr-FR" sz="1600" dirty="0">
                <a:solidFill>
                  <a:srgbClr val="0000FF"/>
                </a:solidFill>
                <a:latin typeface="Courier New" panose="02070309020205020404" pitchFamily="49" charset="0"/>
              </a:rPr>
              <a:t>&gt;</a:t>
            </a:r>
            <a:endParaRPr lang="fr-FR" sz="1600" dirty="0">
              <a:solidFill>
                <a:srgbClr val="000000"/>
              </a:solidFill>
              <a:latin typeface="Courier New" panose="02070309020205020404" pitchFamily="49" charset="0"/>
            </a:endParaRPr>
          </a:p>
          <a:p>
            <a:pPr>
              <a:spcBef>
                <a:spcPct val="20000"/>
              </a:spcBef>
            </a:pPr>
            <a:r>
              <a:rPr lang="fr-FR" sz="1600" dirty="0">
                <a:solidFill>
                  <a:srgbClr val="000000"/>
                </a:solidFill>
                <a:latin typeface="Courier New" panose="02070309020205020404" pitchFamily="49" charset="0"/>
              </a:rPr>
              <a:t>	</a:t>
            </a: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servlet-</a:t>
            </a:r>
            <a:r>
              <a:rPr lang="fr-FR" sz="1600" dirty="0" err="1">
                <a:solidFill>
                  <a:srgbClr val="800000"/>
                </a:solidFill>
                <a:latin typeface="Courier New" panose="02070309020205020404" pitchFamily="49" charset="0"/>
              </a:rPr>
              <a:t>name</a:t>
            </a:r>
            <a:r>
              <a:rPr lang="fr-FR" sz="1600" dirty="0">
                <a:solidFill>
                  <a:srgbClr val="0000FF"/>
                </a:solidFill>
                <a:latin typeface="Courier New" panose="02070309020205020404" pitchFamily="49" charset="0"/>
              </a:rPr>
              <a:t>&gt;</a:t>
            </a:r>
            <a:r>
              <a:rPr lang="fr-FR" sz="1600" dirty="0">
                <a:solidFill>
                  <a:srgbClr val="000000"/>
                </a:solidFill>
                <a:latin typeface="Courier New" panose="02070309020205020404" pitchFamily="49" charset="0"/>
              </a:rPr>
              <a:t>action</a:t>
            </a: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servlet-</a:t>
            </a:r>
            <a:r>
              <a:rPr lang="fr-FR" sz="1600" dirty="0" err="1">
                <a:solidFill>
                  <a:srgbClr val="800000"/>
                </a:solidFill>
                <a:latin typeface="Courier New" panose="02070309020205020404" pitchFamily="49" charset="0"/>
              </a:rPr>
              <a:t>name</a:t>
            </a:r>
            <a:r>
              <a:rPr lang="fr-FR" sz="1600" dirty="0">
                <a:solidFill>
                  <a:srgbClr val="0000FF"/>
                </a:solidFill>
                <a:latin typeface="Courier New" panose="02070309020205020404" pitchFamily="49" charset="0"/>
              </a:rPr>
              <a:t>&gt;</a:t>
            </a:r>
            <a:endParaRPr lang="fr-FR" sz="1600" dirty="0">
              <a:solidFill>
                <a:srgbClr val="000000"/>
              </a:solidFill>
              <a:latin typeface="Courier New" panose="02070309020205020404" pitchFamily="49" charset="0"/>
            </a:endParaRPr>
          </a:p>
          <a:p>
            <a:pPr>
              <a:spcBef>
                <a:spcPct val="20000"/>
              </a:spcBef>
            </a:pPr>
            <a:r>
              <a:rPr lang="fr-FR" sz="1600" dirty="0">
                <a:solidFill>
                  <a:srgbClr val="000000"/>
                </a:solidFill>
                <a:latin typeface="Courier New" panose="02070309020205020404" pitchFamily="49" charset="0"/>
              </a:rPr>
              <a:t>	</a:t>
            </a: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url-pattern</a:t>
            </a:r>
            <a:r>
              <a:rPr lang="fr-FR" sz="1600" dirty="0">
                <a:solidFill>
                  <a:srgbClr val="0000FF"/>
                </a:solidFill>
                <a:latin typeface="Courier New" panose="02070309020205020404" pitchFamily="49" charset="0"/>
              </a:rPr>
              <a:t>&gt;</a:t>
            </a:r>
            <a:r>
              <a:rPr lang="fr-FR" sz="1600" dirty="0">
                <a:solidFill>
                  <a:srgbClr val="000000"/>
                </a:solidFill>
                <a:latin typeface="Courier New" panose="02070309020205020404" pitchFamily="49" charset="0"/>
              </a:rPr>
              <a:t>/</a:t>
            </a:r>
            <a:r>
              <a:rPr lang="fr-FR" sz="1600" dirty="0" err="1">
                <a:solidFill>
                  <a:srgbClr val="000000"/>
                </a:solidFill>
                <a:latin typeface="Courier New" panose="02070309020205020404" pitchFamily="49" charset="0"/>
              </a:rPr>
              <a:t>execute</a:t>
            </a:r>
            <a:r>
              <a:rPr lang="fr-FR" sz="1600" dirty="0">
                <a:solidFill>
                  <a:srgbClr val="000000"/>
                </a:solidFill>
                <a:latin typeface="Courier New" panose="02070309020205020404" pitchFamily="49" charset="0"/>
              </a:rPr>
              <a:t>/*</a:t>
            </a: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url-pattern</a:t>
            </a:r>
            <a:r>
              <a:rPr lang="fr-FR" sz="1600" dirty="0">
                <a:solidFill>
                  <a:srgbClr val="0000FF"/>
                </a:solidFill>
                <a:latin typeface="Courier New" panose="02070309020205020404" pitchFamily="49" charset="0"/>
              </a:rPr>
              <a:t>&gt;</a:t>
            </a:r>
            <a:endParaRPr lang="fr-FR" sz="1600" dirty="0">
              <a:solidFill>
                <a:srgbClr val="000000"/>
              </a:solidFill>
              <a:latin typeface="Courier New" panose="02070309020205020404" pitchFamily="49" charset="0"/>
            </a:endParaRPr>
          </a:p>
          <a:p>
            <a:pPr>
              <a:spcBef>
                <a:spcPct val="20000"/>
              </a:spcBef>
            </a:pPr>
            <a:r>
              <a:rPr lang="fr-FR" sz="1600" dirty="0">
                <a:solidFill>
                  <a:srgbClr val="0000FF"/>
                </a:solidFill>
                <a:latin typeface="Courier New" panose="02070309020205020404" pitchFamily="49" charset="0"/>
              </a:rPr>
              <a:t>&lt;/</a:t>
            </a:r>
            <a:r>
              <a:rPr lang="fr-FR" sz="1600" dirty="0">
                <a:solidFill>
                  <a:srgbClr val="800000"/>
                </a:solidFill>
                <a:latin typeface="Courier New" panose="02070309020205020404" pitchFamily="49" charset="0"/>
              </a:rPr>
              <a:t>servlet-</a:t>
            </a:r>
            <a:r>
              <a:rPr lang="fr-FR" sz="1600" dirty="0" err="1">
                <a:solidFill>
                  <a:srgbClr val="800000"/>
                </a:solidFill>
                <a:latin typeface="Courier New" panose="02070309020205020404" pitchFamily="49" charset="0"/>
              </a:rPr>
              <a:t>mapping</a:t>
            </a:r>
            <a:r>
              <a:rPr lang="fr-FR" sz="1600" dirty="0">
                <a:solidFill>
                  <a:srgbClr val="0000FF"/>
                </a:solidFill>
                <a:latin typeface="Courier New" panose="02070309020205020404" pitchFamily="49" charset="0"/>
              </a:rPr>
              <a:t>&gt;</a:t>
            </a:r>
            <a:endParaRPr lang="fr-FR" sz="1600" dirty="0">
              <a:solidFill>
                <a:srgbClr val="000000"/>
              </a:solidFill>
              <a:latin typeface="Courier New" panose="02070309020205020404" pitchFamily="49" charset="0"/>
            </a:endParaRPr>
          </a:p>
        </p:txBody>
      </p:sp>
      <p:sp>
        <p:nvSpPr>
          <p:cNvPr id="171013" name="Text Box 5"/>
          <p:cNvSpPr txBox="1">
            <a:spLocks noChangeArrowheads="1"/>
          </p:cNvSpPr>
          <p:nvPr/>
        </p:nvSpPr>
        <p:spPr bwMode="auto">
          <a:xfrm>
            <a:off x="5352081" y="4164333"/>
            <a:ext cx="7239000" cy="123031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servlet-mapping</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action</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url-pattern</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*.do</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url-pattern</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servlet-mapping</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p:txBody>
      </p:sp>
    </p:spTree>
    <p:extLst>
      <p:ext uri="{BB962C8B-B14F-4D97-AF65-F5344CB8AC3E}">
        <p14:creationId xmlns:p14="http://schemas.microsoft.com/office/powerpoint/2010/main" val="137150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352800" y="84139"/>
            <a:ext cx="7315200" cy="1431925"/>
          </a:xfrm>
        </p:spPr>
        <p:txBody>
          <a:bodyPr>
            <a:normAutofit fontScale="90000"/>
          </a:bodyPr>
          <a:lstStyle/>
          <a:p>
            <a:r>
              <a:rPr lang="fr-FR"/>
              <a:t>Configurer la librairie de balises struts</a:t>
            </a:r>
          </a:p>
        </p:txBody>
      </p:sp>
      <p:sp>
        <p:nvSpPr>
          <p:cNvPr id="173059" name="Rectangle 3"/>
          <p:cNvSpPr>
            <a:spLocks noGrp="1" noChangeArrowheads="1"/>
          </p:cNvSpPr>
          <p:nvPr>
            <p:ph type="body" idx="1"/>
          </p:nvPr>
        </p:nvSpPr>
        <p:spPr/>
        <p:txBody>
          <a:bodyPr/>
          <a:lstStyle/>
          <a:p>
            <a:pPr>
              <a:lnSpc>
                <a:spcPct val="90000"/>
              </a:lnSpc>
            </a:pPr>
            <a:r>
              <a:rPr lang="fr-FR"/>
              <a:t>Ne configurer que les librairies réellement utilisées</a:t>
            </a:r>
          </a:p>
          <a:p>
            <a:pPr lvl="1">
              <a:lnSpc>
                <a:spcPct val="90000"/>
              </a:lnSpc>
            </a:pPr>
            <a:r>
              <a:rPr lang="fr-FR"/>
              <a:t>Exemple :</a:t>
            </a:r>
          </a:p>
          <a:p>
            <a:pPr lvl="1">
              <a:lnSpc>
                <a:spcPct val="90000"/>
              </a:lnSpc>
            </a:pPr>
            <a:endParaRPr lang="fr-FR"/>
          </a:p>
          <a:p>
            <a:pPr lvl="1">
              <a:lnSpc>
                <a:spcPct val="90000"/>
              </a:lnSpc>
            </a:pPr>
            <a:endParaRPr lang="fr-FR"/>
          </a:p>
          <a:p>
            <a:pPr lvl="1">
              <a:lnSpc>
                <a:spcPct val="90000"/>
              </a:lnSpc>
            </a:pPr>
            <a:endParaRPr lang="fr-FR"/>
          </a:p>
          <a:p>
            <a:pPr lvl="1">
              <a:lnSpc>
                <a:spcPct val="90000"/>
              </a:lnSpc>
            </a:pPr>
            <a:endParaRPr lang="fr-FR"/>
          </a:p>
          <a:p>
            <a:pPr lvl="1">
              <a:lnSpc>
                <a:spcPct val="90000"/>
              </a:lnSpc>
            </a:pPr>
            <a:endParaRPr lang="fr-FR"/>
          </a:p>
          <a:p>
            <a:pPr>
              <a:lnSpc>
                <a:spcPct val="90000"/>
              </a:lnSpc>
            </a:pPr>
            <a:r>
              <a:rPr lang="fr-FR"/>
              <a:t>Copier les fichiers .tld nécessaires dans le répertoire WEB-INF</a:t>
            </a:r>
          </a:p>
        </p:txBody>
      </p:sp>
      <p:sp>
        <p:nvSpPr>
          <p:cNvPr id="173061" name="Text Box 5"/>
          <p:cNvSpPr txBox="1">
            <a:spLocks noChangeArrowheads="1"/>
          </p:cNvSpPr>
          <p:nvPr/>
        </p:nvSpPr>
        <p:spPr bwMode="auto">
          <a:xfrm>
            <a:off x="3352800" y="2895601"/>
            <a:ext cx="7239000" cy="240506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taglib</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taglib-uri</a:t>
            </a:r>
            <a:r>
              <a:rPr lang="fr-FR" sz="1600">
                <a:solidFill>
                  <a:srgbClr val="0000FF"/>
                </a:solidFill>
                <a:latin typeface="Courier New" panose="02070309020205020404" pitchFamily="49" charset="0"/>
              </a:rPr>
              <a:t>&gt;</a:t>
            </a:r>
          </a:p>
          <a:p>
            <a:pPr>
              <a:spcBef>
                <a:spcPct val="20000"/>
              </a:spcBef>
            </a:pPr>
            <a:r>
              <a:rPr lang="fr-FR" sz="1600">
                <a:solidFill>
                  <a:srgbClr val="0000FF"/>
                </a:solidFill>
                <a:latin typeface="Courier New" panose="02070309020205020404" pitchFamily="49" charset="0"/>
              </a:rPr>
              <a:t>    </a:t>
            </a:r>
            <a:r>
              <a:rPr lang="fr-FR" sz="1600">
                <a:solidFill>
                  <a:srgbClr val="000000"/>
                </a:solidFill>
                <a:latin typeface="Courier New" panose="02070309020205020404" pitchFamily="49" charset="0"/>
              </a:rPr>
              <a:t>/WEB-INF/struts-bean.tld</a:t>
            </a: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taglib-uri</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  &lt;</a:t>
            </a:r>
            <a:r>
              <a:rPr lang="fr-FR" sz="1600">
                <a:solidFill>
                  <a:srgbClr val="800000"/>
                </a:solidFill>
                <a:latin typeface="Courier New" panose="02070309020205020404" pitchFamily="49" charset="0"/>
              </a:rPr>
              <a:t>taglib-location</a:t>
            </a:r>
            <a:r>
              <a:rPr lang="fr-FR" sz="1600">
                <a:solidFill>
                  <a:srgbClr val="0000FF"/>
                </a:solidFill>
                <a:latin typeface="Courier New" panose="02070309020205020404" pitchFamily="49" charset="0"/>
              </a:rPr>
              <a:t>&gt;</a:t>
            </a:r>
          </a:p>
          <a:p>
            <a:pPr>
              <a:spcBef>
                <a:spcPct val="20000"/>
              </a:spcBef>
            </a:pPr>
            <a:r>
              <a:rPr lang="fr-FR" sz="1600">
                <a:solidFill>
                  <a:srgbClr val="0000FF"/>
                </a:solidFill>
                <a:latin typeface="Courier New" panose="02070309020205020404" pitchFamily="49" charset="0"/>
              </a:rPr>
              <a:t>    </a:t>
            </a:r>
            <a:r>
              <a:rPr lang="fr-FR" sz="1600">
                <a:solidFill>
                  <a:srgbClr val="000000"/>
                </a:solidFill>
                <a:latin typeface="Courier New" panose="02070309020205020404" pitchFamily="49" charset="0"/>
              </a:rPr>
              <a:t>/WEB-INF/struts-bean.tld</a:t>
            </a:r>
          </a:p>
          <a:p>
            <a:pPr>
              <a:spcBef>
                <a:spcPct val="20000"/>
              </a:spcBef>
            </a:pPr>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taglib-location</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pPr>
              <a:spcBef>
                <a:spcPct val="20000"/>
              </a:spcBef>
            </a:pP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taglib</a:t>
            </a:r>
            <a:r>
              <a:rPr lang="fr-FR" sz="1600">
                <a:solidFill>
                  <a:srgbClr val="0000FF"/>
                </a:solidFill>
                <a:latin typeface="Courier New" panose="02070309020205020404" pitchFamily="49" charset="0"/>
              </a:rPr>
              <a:t>&gt;</a:t>
            </a:r>
          </a:p>
        </p:txBody>
      </p:sp>
      <p:sp>
        <p:nvSpPr>
          <p:cNvPr id="173062" name="AutoShape 6"/>
          <p:cNvSpPr>
            <a:spLocks noChangeArrowheads="1"/>
          </p:cNvSpPr>
          <p:nvPr/>
        </p:nvSpPr>
        <p:spPr bwMode="auto">
          <a:xfrm>
            <a:off x="1752600" y="4572001"/>
            <a:ext cx="1295400" cy="962025"/>
          </a:xfrm>
          <a:prstGeom prst="cloudCallout">
            <a:avLst>
              <a:gd name="adj1" fmla="val -50981"/>
              <a:gd name="adj2" fmla="val 6815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Ex 9</a:t>
            </a:r>
          </a:p>
        </p:txBody>
      </p:sp>
    </p:spTree>
    <p:extLst>
      <p:ext uri="{BB962C8B-B14F-4D97-AF65-F5344CB8AC3E}">
        <p14:creationId xmlns:p14="http://schemas.microsoft.com/office/powerpoint/2010/main" val="3340117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fr-FR"/>
              <a:t>Développer la vue</a:t>
            </a:r>
          </a:p>
        </p:txBody>
      </p:sp>
      <p:sp>
        <p:nvSpPr>
          <p:cNvPr id="175107" name="Rectangle 3"/>
          <p:cNvSpPr>
            <a:spLocks noGrp="1" noChangeArrowheads="1"/>
          </p:cNvSpPr>
          <p:nvPr>
            <p:ph type="body" idx="1"/>
          </p:nvPr>
        </p:nvSpPr>
        <p:spPr/>
        <p:txBody>
          <a:bodyPr>
            <a:normAutofit fontScale="92500" lnSpcReduction="20000"/>
          </a:bodyPr>
          <a:lstStyle/>
          <a:p>
            <a:pPr>
              <a:lnSpc>
                <a:spcPct val="90000"/>
              </a:lnSpc>
            </a:pPr>
            <a:r>
              <a:rPr lang="fr-FR" sz="2800"/>
              <a:t>Struts définit des balises pour gérer les champs de saisie suivants :</a:t>
            </a:r>
          </a:p>
          <a:p>
            <a:pPr lvl="1">
              <a:lnSpc>
                <a:spcPct val="90000"/>
              </a:lnSpc>
            </a:pPr>
            <a:r>
              <a:rPr lang="fr-FR" sz="2400"/>
              <a:t>Checkboxes</a:t>
            </a:r>
          </a:p>
          <a:p>
            <a:pPr lvl="1">
              <a:lnSpc>
                <a:spcPct val="90000"/>
              </a:lnSpc>
            </a:pPr>
            <a:r>
              <a:rPr lang="fr-FR" sz="2400"/>
              <a:t>Champs cachés</a:t>
            </a:r>
          </a:p>
          <a:p>
            <a:pPr lvl="1">
              <a:lnSpc>
                <a:spcPct val="90000"/>
              </a:lnSpc>
            </a:pPr>
            <a:r>
              <a:rPr lang="fr-FR" sz="2400"/>
              <a:t>Radios bouton</a:t>
            </a:r>
          </a:p>
          <a:p>
            <a:pPr lvl="1">
              <a:lnSpc>
                <a:spcPct val="90000"/>
              </a:lnSpc>
            </a:pPr>
            <a:r>
              <a:rPr lang="fr-FR" sz="2400"/>
              <a:t>Boutons de remise à zéro (« reset»)</a:t>
            </a:r>
          </a:p>
          <a:p>
            <a:pPr lvl="1">
              <a:lnSpc>
                <a:spcPct val="90000"/>
              </a:lnSpc>
            </a:pPr>
            <a:r>
              <a:rPr lang="fr-FR" sz="2400"/>
              <a:t>Listes de sélection</a:t>
            </a:r>
          </a:p>
          <a:p>
            <a:pPr lvl="1">
              <a:lnSpc>
                <a:spcPct val="90000"/>
              </a:lnSpc>
            </a:pPr>
            <a:r>
              <a:rPr lang="fr-FR" sz="2400"/>
              <a:t>Options</a:t>
            </a:r>
          </a:p>
          <a:p>
            <a:pPr lvl="1">
              <a:lnSpc>
                <a:spcPct val="90000"/>
              </a:lnSpc>
            </a:pPr>
            <a:r>
              <a:rPr lang="fr-FR" sz="2400"/>
              <a:t>Boutons « submit »</a:t>
            </a:r>
          </a:p>
          <a:p>
            <a:pPr lvl="1">
              <a:lnSpc>
                <a:spcPct val="90000"/>
              </a:lnSpc>
            </a:pPr>
            <a:r>
              <a:rPr lang="fr-FR" sz="2400"/>
              <a:t>Champs de saisie de texte</a:t>
            </a:r>
          </a:p>
          <a:p>
            <a:pPr lvl="1">
              <a:lnSpc>
                <a:spcPct val="90000"/>
              </a:lnSpc>
            </a:pPr>
            <a:r>
              <a:rPr lang="fr-FR" sz="2400"/>
              <a:t>Champs de saisie de mot de passe</a:t>
            </a:r>
          </a:p>
          <a:p>
            <a:pPr lvl="1">
              <a:lnSpc>
                <a:spcPct val="90000"/>
              </a:lnSpc>
            </a:pPr>
            <a:r>
              <a:rPr lang="fr-FR" sz="2400"/>
              <a:t>Zones de texte</a:t>
            </a:r>
          </a:p>
        </p:txBody>
      </p:sp>
    </p:spTree>
    <p:extLst>
      <p:ext uri="{BB962C8B-B14F-4D97-AF65-F5344CB8AC3E}">
        <p14:creationId xmlns:p14="http://schemas.microsoft.com/office/powerpoint/2010/main" val="274761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fr-FR"/>
              <a:t>Développer le modèle</a:t>
            </a:r>
          </a:p>
        </p:txBody>
      </p:sp>
      <p:sp>
        <p:nvSpPr>
          <p:cNvPr id="177155" name="Rectangle 3"/>
          <p:cNvSpPr>
            <a:spLocks noGrp="1" noChangeArrowheads="1"/>
          </p:cNvSpPr>
          <p:nvPr>
            <p:ph type="body" idx="1"/>
          </p:nvPr>
        </p:nvSpPr>
        <p:spPr/>
        <p:txBody>
          <a:bodyPr/>
          <a:lstStyle/>
          <a:p>
            <a:r>
              <a:rPr lang="fr-FR" sz="2800"/>
              <a:t>Développement d’un ActionForm pour chaque formulaire</a:t>
            </a:r>
          </a:p>
          <a:p>
            <a:r>
              <a:rPr lang="fr-FR" sz="2800"/>
              <a:t>La déclaration des classes ActionForm dans le fichier de configuration rend automatique les services :</a:t>
            </a:r>
          </a:p>
          <a:p>
            <a:pPr lvl="1"/>
            <a:r>
              <a:rPr lang="fr-FR" sz="2400"/>
              <a:t>Vérification de la présence d’une instance de l’ActionForm</a:t>
            </a:r>
          </a:p>
          <a:p>
            <a:pPr lvl="2"/>
            <a:r>
              <a:rPr lang="fr-FR" sz="2000"/>
              <a:t>Si elle n’existe pas, elle est créée</a:t>
            </a:r>
          </a:p>
          <a:p>
            <a:pPr lvl="1"/>
            <a:r>
              <a:rPr lang="fr-FR" sz="2400"/>
              <a:t>Pour chaque paramètre de la requête, mise à jour de l’attribut correspondant (setXXX)</a:t>
            </a:r>
          </a:p>
          <a:p>
            <a:pPr lvl="1"/>
            <a:r>
              <a:rPr lang="fr-FR" sz="2400"/>
              <a:t>Le Bean est ensuite passé en paramètre de la méthode execute</a:t>
            </a:r>
          </a:p>
        </p:txBody>
      </p:sp>
    </p:spTree>
    <p:extLst>
      <p:ext uri="{BB962C8B-B14F-4D97-AF65-F5344CB8AC3E}">
        <p14:creationId xmlns:p14="http://schemas.microsoft.com/office/powerpoint/2010/main" val="3978218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fr-FR"/>
              <a:t>Les classes ActionForm</a:t>
            </a:r>
          </a:p>
        </p:txBody>
      </p:sp>
      <p:sp>
        <p:nvSpPr>
          <p:cNvPr id="179203" name="Rectangle 3"/>
          <p:cNvSpPr>
            <a:spLocks noGrp="1" noChangeArrowheads="1"/>
          </p:cNvSpPr>
          <p:nvPr>
            <p:ph type="body" idx="1"/>
          </p:nvPr>
        </p:nvSpPr>
        <p:spPr/>
        <p:txBody>
          <a:bodyPr/>
          <a:lstStyle/>
          <a:p>
            <a:pPr>
              <a:lnSpc>
                <a:spcPct val="90000"/>
              </a:lnSpc>
            </a:pPr>
            <a:r>
              <a:rPr lang="fr-FR"/>
              <a:t>Aucun développement de méthode spécifique</a:t>
            </a:r>
          </a:p>
          <a:p>
            <a:pPr lvl="1">
              <a:lnSpc>
                <a:spcPct val="90000"/>
              </a:lnSpc>
            </a:pPr>
            <a:r>
              <a:rPr lang="fr-FR"/>
              <a:t>Pour chaque champ de saisie un getter et setter</a:t>
            </a:r>
          </a:p>
          <a:p>
            <a:pPr>
              <a:lnSpc>
                <a:spcPct val="90000"/>
              </a:lnSpc>
            </a:pPr>
            <a:r>
              <a:rPr lang="fr-FR"/>
              <a:t>Utiliser la méthode validate pour vérifier que tous les champs sont bien remplis</a:t>
            </a:r>
          </a:p>
          <a:p>
            <a:pPr lvl="1">
              <a:lnSpc>
                <a:spcPct val="90000"/>
              </a:lnSpc>
            </a:pPr>
            <a:r>
              <a:rPr lang="fr-FR"/>
              <a:t>Validité des informations saisies</a:t>
            </a:r>
          </a:p>
          <a:p>
            <a:pPr>
              <a:lnSpc>
                <a:spcPct val="90000"/>
              </a:lnSpc>
            </a:pPr>
            <a:r>
              <a:rPr lang="fr-FR"/>
              <a:t>Un formulaire n’est pas limité à une seule JSP</a:t>
            </a:r>
          </a:p>
        </p:txBody>
      </p:sp>
      <p:graphicFrame>
        <p:nvGraphicFramePr>
          <p:cNvPr id="179204" name="Object 4"/>
          <p:cNvGraphicFramePr>
            <a:graphicFrameLocks noChangeAspect="1"/>
          </p:cNvGraphicFramePr>
          <p:nvPr/>
        </p:nvGraphicFramePr>
        <p:xfrm>
          <a:off x="3341688" y="5238750"/>
          <a:ext cx="468312" cy="781050"/>
        </p:xfrm>
        <a:graphic>
          <a:graphicData uri="http://schemas.openxmlformats.org/presentationml/2006/ole">
            <mc:AlternateContent xmlns:mc="http://schemas.openxmlformats.org/markup-compatibility/2006">
              <mc:Choice xmlns:v="urn:schemas-microsoft-com:vml" Requires="v">
                <p:oleObj spid="_x0000_s2054" name="Clip" r:id="rId4" imgW="2033280" imgH="3390840" progId="MS_ClipArt_Gallery.2">
                  <p:embed/>
                </p:oleObj>
              </mc:Choice>
              <mc:Fallback>
                <p:oleObj name="Clip" r:id="rId4" imgW="2033280" imgH="339084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1688" y="5238750"/>
                        <a:ext cx="46831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6" name="AutoShape 6"/>
          <p:cNvSpPr>
            <a:spLocks noChangeArrowheads="1"/>
          </p:cNvSpPr>
          <p:nvPr/>
        </p:nvSpPr>
        <p:spPr bwMode="auto">
          <a:xfrm>
            <a:off x="1752600" y="4572001"/>
            <a:ext cx="1295400" cy="962025"/>
          </a:xfrm>
          <a:prstGeom prst="cloudCallout">
            <a:avLst>
              <a:gd name="adj1" fmla="val -50981"/>
              <a:gd name="adj2" fmla="val 6815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Ex 10-12</a:t>
            </a:r>
          </a:p>
        </p:txBody>
      </p:sp>
    </p:spTree>
    <p:extLst>
      <p:ext uri="{BB962C8B-B14F-4D97-AF65-F5344CB8AC3E}">
        <p14:creationId xmlns:p14="http://schemas.microsoft.com/office/powerpoint/2010/main" val="149889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fr-FR"/>
              <a:t>Les DynaActionForm (1)</a:t>
            </a:r>
          </a:p>
        </p:txBody>
      </p:sp>
      <p:sp>
        <p:nvSpPr>
          <p:cNvPr id="181251" name="Rectangle 3"/>
          <p:cNvSpPr>
            <a:spLocks noGrp="1" noChangeArrowheads="1"/>
          </p:cNvSpPr>
          <p:nvPr>
            <p:ph type="body" idx="1"/>
          </p:nvPr>
        </p:nvSpPr>
        <p:spPr/>
        <p:txBody>
          <a:bodyPr>
            <a:normAutofit fontScale="92500"/>
          </a:bodyPr>
          <a:lstStyle/>
          <a:p>
            <a:pPr>
              <a:lnSpc>
                <a:spcPct val="90000"/>
              </a:lnSpc>
            </a:pPr>
            <a:r>
              <a:rPr lang="fr-FR" sz="2800"/>
              <a:t>Struts utilisait des objets ActionForm pour stocker les valeurs des formulaires HTML</a:t>
            </a:r>
          </a:p>
          <a:p>
            <a:pPr lvl="1">
              <a:lnSpc>
                <a:spcPct val="90000"/>
              </a:lnSpc>
            </a:pPr>
            <a:r>
              <a:rPr lang="fr-FR" sz="2400"/>
              <a:t>Pour chaque formulaire =&gt; une classe dérivée de ActionForm.</a:t>
            </a:r>
          </a:p>
          <a:p>
            <a:pPr lvl="1">
              <a:lnSpc>
                <a:spcPct val="90000"/>
              </a:lnSpc>
            </a:pPr>
            <a:r>
              <a:rPr lang="fr-FR" sz="2400"/>
              <a:t>Lourd puisque pour chaque champ xx, il faut écrire deux méthodes setXx et getXx.</a:t>
            </a:r>
          </a:p>
          <a:p>
            <a:pPr>
              <a:lnSpc>
                <a:spcPct val="90000"/>
              </a:lnSpc>
            </a:pPr>
            <a:r>
              <a:rPr lang="fr-FR" sz="2800"/>
              <a:t>Struts nous offre la possibilité d'utiliser des formulaires dont la structure est déclarée dans le fichier struts-config.xml dans la section &lt;form-beans&gt;</a:t>
            </a:r>
          </a:p>
          <a:p>
            <a:pPr lvl="1">
              <a:lnSpc>
                <a:spcPct val="90000"/>
              </a:lnSpc>
            </a:pPr>
            <a:r>
              <a:rPr lang="fr-FR" sz="2400"/>
              <a:t>Créés dynamiquement par l'environnement Struts selon la structure déclarée</a:t>
            </a:r>
          </a:p>
          <a:p>
            <a:pPr>
              <a:lnSpc>
                <a:spcPct val="90000"/>
              </a:lnSpc>
            </a:pPr>
            <a:endParaRPr lang="fr-FR" sz="2800"/>
          </a:p>
        </p:txBody>
      </p:sp>
    </p:spTree>
    <p:extLst>
      <p:ext uri="{BB962C8B-B14F-4D97-AF65-F5344CB8AC3E}">
        <p14:creationId xmlns:p14="http://schemas.microsoft.com/office/powerpoint/2010/main" val="133460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fr-FR"/>
              <a:t>Les DynaActionForm (2)</a:t>
            </a:r>
          </a:p>
        </p:txBody>
      </p:sp>
      <p:sp>
        <p:nvSpPr>
          <p:cNvPr id="182275" name="Rectangle 3"/>
          <p:cNvSpPr>
            <a:spLocks noGrp="1" noChangeArrowheads="1"/>
          </p:cNvSpPr>
          <p:nvPr>
            <p:ph type="body" idx="1"/>
          </p:nvPr>
        </p:nvSpPr>
        <p:spPr/>
        <p:txBody>
          <a:bodyPr/>
          <a:lstStyle/>
          <a:p>
            <a:r>
              <a:rPr lang="fr-FR"/>
              <a:t>Dans struts-config.xml</a:t>
            </a:r>
          </a:p>
        </p:txBody>
      </p:sp>
      <p:sp>
        <p:nvSpPr>
          <p:cNvPr id="182277" name="Text Box 5"/>
          <p:cNvSpPr txBox="1">
            <a:spLocks noChangeArrowheads="1"/>
          </p:cNvSpPr>
          <p:nvPr/>
        </p:nvSpPr>
        <p:spPr bwMode="auto">
          <a:xfrm>
            <a:off x="2388812" y="3678913"/>
            <a:ext cx="7304087" cy="257651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dirty="0">
                <a:latin typeface="Courier New" panose="02070309020205020404" pitchFamily="49" charset="0"/>
              </a:rPr>
              <a:t>&lt;</a:t>
            </a:r>
            <a:r>
              <a:rPr lang="fr-FR" dirty="0" err="1">
                <a:latin typeface="Courier New" panose="02070309020205020404" pitchFamily="49" charset="0"/>
              </a:rPr>
              <a:t>form-beans</a:t>
            </a:r>
            <a:r>
              <a:rPr lang="fr-FR" dirty="0">
                <a:latin typeface="Courier New" panose="02070309020205020404" pitchFamily="49" charset="0"/>
              </a:rPr>
              <a:t>&gt;</a:t>
            </a:r>
          </a:p>
          <a:p>
            <a:r>
              <a:rPr lang="fr-FR" dirty="0">
                <a:latin typeface="Courier New" panose="02070309020205020404" pitchFamily="49" charset="0"/>
              </a:rPr>
              <a:t>  &lt;</a:t>
            </a:r>
            <a:r>
              <a:rPr lang="fr-FR" dirty="0" err="1">
                <a:latin typeface="Courier New" panose="02070309020205020404" pitchFamily="49" charset="0"/>
              </a:rPr>
              <a:t>form-bean</a:t>
            </a:r>
            <a:r>
              <a:rPr lang="fr-FR" dirty="0">
                <a:latin typeface="Courier New" panose="02070309020205020404" pitchFamily="49" charset="0"/>
              </a:rPr>
              <a:t> </a:t>
            </a:r>
            <a:r>
              <a:rPr lang="fr-FR" dirty="0" err="1">
                <a:latin typeface="Courier New" panose="02070309020205020404" pitchFamily="49" charset="0"/>
              </a:rPr>
              <a:t>name</a:t>
            </a:r>
            <a:r>
              <a:rPr lang="fr-FR" dirty="0">
                <a:latin typeface="Courier New" panose="02070309020205020404" pitchFamily="49" charset="0"/>
              </a:rPr>
              <a:t>="</a:t>
            </a:r>
            <a:r>
              <a:rPr lang="fr-FR" dirty="0" err="1">
                <a:latin typeface="Courier New" panose="02070309020205020404" pitchFamily="49" charset="0"/>
              </a:rPr>
              <a:t>frmPersonne</a:t>
            </a:r>
            <a:r>
              <a:rPr lang="fr-FR" dirty="0">
                <a:latin typeface="Courier New" panose="02070309020205020404" pitchFamily="49" charset="0"/>
              </a:rPr>
              <a:t>" </a:t>
            </a:r>
          </a:p>
          <a:p>
            <a:r>
              <a:rPr lang="fr-FR" dirty="0">
                <a:latin typeface="Courier New" panose="02070309020205020404" pitchFamily="49" charset="0"/>
              </a:rPr>
              <a:t>    type="</a:t>
            </a:r>
            <a:r>
              <a:rPr lang="fr-FR" dirty="0" err="1">
                <a:latin typeface="Courier New" panose="02070309020205020404" pitchFamily="49" charset="0"/>
              </a:rPr>
              <a:t>org.apache.struts.actions.DynaActionForm</a:t>
            </a:r>
            <a:r>
              <a:rPr lang="fr-FR" dirty="0">
                <a:latin typeface="Courier New" panose="02070309020205020404" pitchFamily="49" charset="0"/>
              </a:rPr>
              <a:t>"&gt;</a:t>
            </a:r>
          </a:p>
          <a:p>
            <a:r>
              <a:rPr lang="fr-FR" dirty="0">
                <a:latin typeface="Courier New" panose="02070309020205020404" pitchFamily="49" charset="0"/>
              </a:rPr>
              <a:t>    &lt;</a:t>
            </a:r>
            <a:r>
              <a:rPr lang="fr-FR" dirty="0" err="1">
                <a:latin typeface="Courier New" panose="02070309020205020404" pitchFamily="49" charset="0"/>
              </a:rPr>
              <a:t>form-property</a:t>
            </a:r>
            <a:r>
              <a:rPr lang="fr-FR" dirty="0">
                <a:latin typeface="Courier New" panose="02070309020205020404" pitchFamily="49" charset="0"/>
              </a:rPr>
              <a:t> </a:t>
            </a:r>
            <a:r>
              <a:rPr lang="fr-FR" dirty="0" err="1">
                <a:latin typeface="Courier New" panose="02070309020205020404" pitchFamily="49" charset="0"/>
              </a:rPr>
              <a:t>name</a:t>
            </a:r>
            <a:r>
              <a:rPr lang="fr-FR" dirty="0">
                <a:latin typeface="Courier New" panose="02070309020205020404" pitchFamily="49" charset="0"/>
              </a:rPr>
              <a:t>="nom" </a:t>
            </a:r>
          </a:p>
          <a:p>
            <a:r>
              <a:rPr lang="fr-FR" dirty="0">
                <a:latin typeface="Courier New" panose="02070309020205020404" pitchFamily="49" charset="0"/>
              </a:rPr>
              <a:t>      type="</a:t>
            </a:r>
            <a:r>
              <a:rPr lang="fr-FR" dirty="0" err="1">
                <a:latin typeface="Courier New" panose="02070309020205020404" pitchFamily="49" charset="0"/>
              </a:rPr>
              <a:t>java.lang.String</a:t>
            </a:r>
            <a:r>
              <a:rPr lang="fr-FR" dirty="0">
                <a:latin typeface="Courier New" panose="02070309020205020404" pitchFamily="49" charset="0"/>
              </a:rPr>
              <a:t>" initial=""/&gt;</a:t>
            </a:r>
          </a:p>
          <a:p>
            <a:r>
              <a:rPr lang="fr-FR" dirty="0">
                <a:latin typeface="Courier New" panose="02070309020205020404" pitchFamily="49" charset="0"/>
              </a:rPr>
              <a:t>    &lt;</a:t>
            </a:r>
            <a:r>
              <a:rPr lang="fr-FR" dirty="0" err="1">
                <a:latin typeface="Courier New" panose="02070309020205020404" pitchFamily="49" charset="0"/>
              </a:rPr>
              <a:t>form-property</a:t>
            </a:r>
            <a:r>
              <a:rPr lang="fr-FR" dirty="0">
                <a:latin typeface="Courier New" panose="02070309020205020404" pitchFamily="49" charset="0"/>
              </a:rPr>
              <a:t> </a:t>
            </a:r>
            <a:r>
              <a:rPr lang="fr-FR" dirty="0" err="1">
                <a:latin typeface="Courier New" panose="02070309020205020404" pitchFamily="49" charset="0"/>
              </a:rPr>
              <a:t>name</a:t>
            </a:r>
            <a:r>
              <a:rPr lang="fr-FR" dirty="0">
                <a:latin typeface="Courier New" panose="02070309020205020404" pitchFamily="49" charset="0"/>
              </a:rPr>
              <a:t>="</a:t>
            </a:r>
            <a:r>
              <a:rPr lang="fr-FR" dirty="0" err="1">
                <a:latin typeface="Courier New" panose="02070309020205020404" pitchFamily="49" charset="0"/>
              </a:rPr>
              <a:t>age</a:t>
            </a:r>
            <a:r>
              <a:rPr lang="fr-FR" dirty="0">
                <a:latin typeface="Courier New" panose="02070309020205020404" pitchFamily="49" charset="0"/>
              </a:rPr>
              <a:t>" </a:t>
            </a:r>
          </a:p>
          <a:p>
            <a:r>
              <a:rPr lang="fr-FR" dirty="0">
                <a:latin typeface="Courier New" panose="02070309020205020404" pitchFamily="49" charset="0"/>
              </a:rPr>
              <a:t>      type="</a:t>
            </a:r>
            <a:r>
              <a:rPr lang="fr-FR" dirty="0" err="1">
                <a:latin typeface="Courier New" panose="02070309020205020404" pitchFamily="49" charset="0"/>
              </a:rPr>
              <a:t>java.lang.String</a:t>
            </a:r>
            <a:r>
              <a:rPr lang="fr-FR" dirty="0">
                <a:latin typeface="Courier New" panose="02070309020205020404" pitchFamily="49" charset="0"/>
              </a:rPr>
              <a:t>" initial=""/&gt;</a:t>
            </a:r>
          </a:p>
          <a:p>
            <a:r>
              <a:rPr lang="fr-FR" dirty="0">
                <a:latin typeface="Courier New" panose="02070309020205020404" pitchFamily="49" charset="0"/>
              </a:rPr>
              <a:t>  &lt;/</a:t>
            </a:r>
            <a:r>
              <a:rPr lang="fr-FR" dirty="0" err="1">
                <a:latin typeface="Courier New" panose="02070309020205020404" pitchFamily="49" charset="0"/>
              </a:rPr>
              <a:t>form-bean</a:t>
            </a:r>
            <a:r>
              <a:rPr lang="fr-FR" dirty="0">
                <a:latin typeface="Courier New" panose="02070309020205020404" pitchFamily="49" charset="0"/>
              </a:rPr>
              <a:t>&gt;</a:t>
            </a:r>
          </a:p>
          <a:p>
            <a:r>
              <a:rPr lang="fr-FR" dirty="0">
                <a:latin typeface="Courier New" panose="02070309020205020404" pitchFamily="49" charset="0"/>
              </a:rPr>
              <a:t>&lt;/</a:t>
            </a:r>
            <a:r>
              <a:rPr lang="fr-FR" dirty="0" err="1">
                <a:latin typeface="Courier New" panose="02070309020205020404" pitchFamily="49" charset="0"/>
              </a:rPr>
              <a:t>form-beans</a:t>
            </a:r>
            <a:r>
              <a:rPr lang="fr-FR" dirty="0">
                <a:latin typeface="Courier New" panose="02070309020205020404" pitchFamily="49" charset="0"/>
              </a:rPr>
              <a:t>&gt;</a:t>
            </a:r>
          </a:p>
        </p:txBody>
      </p:sp>
    </p:spTree>
    <p:extLst>
      <p:ext uri="{BB962C8B-B14F-4D97-AF65-F5344CB8AC3E}">
        <p14:creationId xmlns:p14="http://schemas.microsoft.com/office/powerpoint/2010/main" val="204951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352800" y="84139"/>
            <a:ext cx="7315200" cy="1431925"/>
          </a:xfrm>
        </p:spPr>
        <p:txBody>
          <a:bodyPr>
            <a:normAutofit fontScale="90000"/>
          </a:bodyPr>
          <a:lstStyle/>
          <a:p>
            <a:r>
              <a:rPr lang="fr-FR"/>
              <a:t>Validation des données d’un formulaire (1)</a:t>
            </a:r>
          </a:p>
        </p:txBody>
      </p:sp>
      <p:sp>
        <p:nvSpPr>
          <p:cNvPr id="184323" name="Rectangle 3"/>
          <p:cNvSpPr>
            <a:spLocks noGrp="1" noChangeArrowheads="1"/>
          </p:cNvSpPr>
          <p:nvPr>
            <p:ph type="body" idx="1"/>
          </p:nvPr>
        </p:nvSpPr>
        <p:spPr/>
        <p:txBody>
          <a:bodyPr>
            <a:normAutofit lnSpcReduction="10000"/>
          </a:bodyPr>
          <a:lstStyle/>
          <a:p>
            <a:pPr>
              <a:lnSpc>
                <a:spcPct val="90000"/>
              </a:lnSpc>
            </a:pPr>
            <a:r>
              <a:rPr lang="fr-FR" sz="2800"/>
              <a:t>Struts offre deux mécanismes de validations des données saisies dans les formulaires</a:t>
            </a:r>
          </a:p>
          <a:p>
            <a:pPr lvl="1">
              <a:lnSpc>
                <a:spcPct val="90000"/>
              </a:lnSpc>
            </a:pPr>
            <a:r>
              <a:rPr lang="fr-FR" sz="2400"/>
              <a:t>Le plug-in Validator</a:t>
            </a:r>
          </a:p>
          <a:p>
            <a:pPr lvl="1">
              <a:lnSpc>
                <a:spcPct val="90000"/>
              </a:lnSpc>
            </a:pPr>
            <a:r>
              <a:rPr lang="fr-FR" sz="2400"/>
              <a:t>La méthode validate() des ActionForms</a:t>
            </a:r>
            <a:r>
              <a:rPr lang="fr-FR" sz="2400">
                <a:hlinkClick r:id="" action="ppaction://noaction"/>
              </a:rPr>
              <a:t>.</a:t>
            </a:r>
            <a:r>
              <a:rPr lang="fr-FR" sz="2400"/>
              <a:t> </a:t>
            </a:r>
          </a:p>
          <a:p>
            <a:pPr>
              <a:lnSpc>
                <a:spcPct val="90000"/>
              </a:lnSpc>
            </a:pPr>
            <a:r>
              <a:rPr lang="fr-FR" sz="2800"/>
              <a:t>Par validation, on entend deux choses : </a:t>
            </a:r>
          </a:p>
          <a:p>
            <a:pPr lvl="1">
              <a:lnSpc>
                <a:spcPct val="90000"/>
              </a:lnSpc>
            </a:pPr>
            <a:r>
              <a:rPr lang="fr-FR" sz="2400"/>
              <a:t>Validation dite de « contrôle de surface » ou qualitative</a:t>
            </a:r>
          </a:p>
          <a:p>
            <a:pPr lvl="2">
              <a:lnSpc>
                <a:spcPct val="90000"/>
              </a:lnSpc>
            </a:pPr>
            <a:r>
              <a:rPr lang="fr-FR" sz="2000"/>
              <a:t>Vérifier que les données saisies sont bien dans la forme attendue (ex : une donnée numérique ne contient que des chiffres)</a:t>
            </a:r>
          </a:p>
          <a:p>
            <a:pPr lvl="1">
              <a:lnSpc>
                <a:spcPct val="90000"/>
              </a:lnSpc>
            </a:pPr>
            <a:r>
              <a:rPr lang="fr-FR" sz="2400"/>
              <a:t>Validation sémantique : </a:t>
            </a:r>
          </a:p>
          <a:p>
            <a:pPr lvl="2">
              <a:lnSpc>
                <a:spcPct val="90000"/>
              </a:lnSpc>
            </a:pPr>
            <a:r>
              <a:rPr lang="fr-FR" sz="2000"/>
              <a:t>Vérifier que la valeur saisie est bien celle qui est attendue par le système (ex : un numéro de carte bleue valide)</a:t>
            </a:r>
          </a:p>
        </p:txBody>
      </p:sp>
    </p:spTree>
    <p:extLst>
      <p:ext uri="{BB962C8B-B14F-4D97-AF65-F5344CB8AC3E}">
        <p14:creationId xmlns:p14="http://schemas.microsoft.com/office/powerpoint/2010/main" val="2920957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352800" y="84139"/>
            <a:ext cx="7315200" cy="1431925"/>
          </a:xfrm>
        </p:spPr>
        <p:txBody>
          <a:bodyPr>
            <a:normAutofit fontScale="90000"/>
          </a:bodyPr>
          <a:lstStyle/>
          <a:p>
            <a:r>
              <a:rPr lang="fr-FR"/>
              <a:t>Validation des données d’un formulaire (2)</a:t>
            </a:r>
          </a:p>
        </p:txBody>
      </p:sp>
      <p:sp>
        <p:nvSpPr>
          <p:cNvPr id="185347" name="Rectangle 3"/>
          <p:cNvSpPr>
            <a:spLocks noGrp="1" noChangeArrowheads="1"/>
          </p:cNvSpPr>
          <p:nvPr>
            <p:ph type="body" idx="1"/>
          </p:nvPr>
        </p:nvSpPr>
        <p:spPr/>
        <p:txBody>
          <a:bodyPr/>
          <a:lstStyle/>
          <a:p>
            <a:r>
              <a:rPr lang="fr-FR"/>
              <a:t>Les deux systèmes sont à même de faire les deux, mais on utilise usuellement:</a:t>
            </a:r>
          </a:p>
          <a:p>
            <a:pPr lvl="1"/>
            <a:r>
              <a:rPr lang="fr-FR"/>
              <a:t>Le plug-in </a:t>
            </a:r>
            <a:r>
              <a:rPr lang="fr-FR" i="1"/>
              <a:t>Validator </a:t>
            </a:r>
            <a:r>
              <a:rPr lang="fr-FR"/>
              <a:t>pour les controles de surface, puisqu'il ne nécéssite pas d'aller-retour entre le client et le serveur</a:t>
            </a:r>
          </a:p>
          <a:p>
            <a:pPr lvl="1"/>
            <a:r>
              <a:rPr lang="fr-FR"/>
              <a:t>La méthode </a:t>
            </a:r>
            <a:r>
              <a:rPr lang="fr-FR" i="1"/>
              <a:t>validate()</a:t>
            </a:r>
            <a:r>
              <a:rPr lang="fr-FR"/>
              <a:t> des </a:t>
            </a:r>
            <a:r>
              <a:rPr lang="fr-FR" i="1"/>
              <a:t>ActionForms </a:t>
            </a:r>
            <a:r>
              <a:rPr lang="fr-FR"/>
              <a:t>pour la validation sémantique </a:t>
            </a:r>
          </a:p>
        </p:txBody>
      </p:sp>
    </p:spTree>
    <p:extLst>
      <p:ext uri="{BB962C8B-B14F-4D97-AF65-F5344CB8AC3E}">
        <p14:creationId xmlns:p14="http://schemas.microsoft.com/office/powerpoint/2010/main" val="3264016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Avantages des</a:t>
            </a:r>
            <a:r>
              <a:rPr lang="fr-FR" sz="5400" spc="-25" dirty="0">
                <a:solidFill>
                  <a:srgbClr val="323299"/>
                </a:solidFill>
                <a:latin typeface="Tahoma"/>
                <a:cs typeface="Tahoma"/>
              </a:rPr>
              <a:t> </a:t>
            </a:r>
            <a:r>
              <a:rPr lang="fr-FR" sz="5400" spc="-5" dirty="0" smtClean="0">
                <a:solidFill>
                  <a:srgbClr val="323299"/>
                </a:solidFill>
                <a:latin typeface="Tahoma"/>
                <a:cs typeface="Tahoma"/>
              </a:rPr>
              <a:t>servlets</a:t>
            </a:r>
            <a:endParaRPr lang="fr-FR" dirty="0"/>
          </a:p>
        </p:txBody>
      </p:sp>
      <p:sp>
        <p:nvSpPr>
          <p:cNvPr id="3" name="Espace réservé du contenu 2"/>
          <p:cNvSpPr>
            <a:spLocks noGrp="1"/>
          </p:cNvSpPr>
          <p:nvPr>
            <p:ph idx="1"/>
          </p:nvPr>
        </p:nvSpPr>
        <p:spPr>
          <a:xfrm>
            <a:off x="1024128" y="2286000"/>
            <a:ext cx="10822129" cy="4346812"/>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servlets ont de nombreux avantages par rapport  aux autres technologies côté serveur:</a:t>
            </a:r>
          </a:p>
          <a:p>
            <a:pPr lvl="1"/>
            <a:r>
              <a:rPr lang="fr-FR" sz="2000" dirty="0">
                <a:latin typeface="Calibri" panose="020F0502020204030204" pitchFamily="34" charset="0"/>
                <a:cs typeface="Calibri" panose="020F0502020204030204" pitchFamily="34" charset="0"/>
              </a:rPr>
              <a:t>Peut utiliser toutes les API Java afin de communiquer avec  des applications extérieures, se connecter à des bases de  données, accéder aux entrée-sorties…</a:t>
            </a:r>
          </a:p>
          <a:p>
            <a:pPr lvl="1"/>
            <a:r>
              <a:rPr lang="fr-FR" sz="2000" dirty="0">
                <a:latin typeface="Calibri" panose="020F0502020204030204" pitchFamily="34" charset="0"/>
                <a:cs typeface="Calibri" panose="020F0502020204030204" pitchFamily="34" charset="0"/>
              </a:rPr>
              <a:t>Sont indépendantes du serveur Web</a:t>
            </a:r>
          </a:p>
          <a:p>
            <a:pPr lvl="1"/>
            <a:r>
              <a:rPr lang="fr-FR" sz="2000" dirty="0">
                <a:latin typeface="Calibri" panose="020F0502020204030204" pitchFamily="34" charset="0"/>
                <a:cs typeface="Calibri" panose="020F0502020204030204" pitchFamily="34" charset="0"/>
              </a:rPr>
              <a:t>Se chargent automatiquement lors du démarrage du serveur  ou bien lors de la connexion du premier client.</a:t>
            </a:r>
          </a:p>
          <a:p>
            <a:pPr lvl="1"/>
            <a:r>
              <a:rPr lang="fr-FR" sz="2000" dirty="0">
                <a:latin typeface="Calibri" panose="020F0502020204030204" pitchFamily="34" charset="0"/>
                <a:cs typeface="Calibri" panose="020F0502020204030204" pitchFamily="34" charset="0"/>
              </a:rPr>
              <a:t>La résidence en mémoire leur permettent :</a:t>
            </a:r>
          </a:p>
          <a:p>
            <a:pPr lvl="2"/>
            <a:r>
              <a:rPr lang="fr-FR" sz="1600" dirty="0">
                <a:latin typeface="Calibri" panose="020F0502020204030204" pitchFamily="34" charset="0"/>
                <a:cs typeface="Calibri" panose="020F0502020204030204" pitchFamily="34" charset="0"/>
              </a:rPr>
              <a:t>De traiter les demandes des clients grâce à des threads.</a:t>
            </a:r>
          </a:p>
          <a:p>
            <a:pPr lvl="2"/>
            <a:r>
              <a:rPr lang="fr-FR" sz="1600" dirty="0">
                <a:latin typeface="Calibri" panose="020F0502020204030204" pitchFamily="34" charset="0"/>
                <a:cs typeface="Calibri" panose="020F0502020204030204" pitchFamily="34" charset="0"/>
              </a:rPr>
              <a:t>D’occuper moins de mémoire et de charge du processeur.</a:t>
            </a:r>
          </a:p>
          <a:p>
            <a:pPr lvl="1"/>
            <a:r>
              <a:rPr lang="fr-FR" sz="2000" dirty="0">
                <a:latin typeface="Calibri" panose="020F0502020204030204" pitchFamily="34" charset="0"/>
                <a:cs typeface="Calibri" panose="020F0502020204030204" pitchFamily="34" charset="0"/>
              </a:rPr>
              <a:t>À l’opposé, les langages de script traditionnels créent de  nouveaux processus pour chaque requête HTTP.</a:t>
            </a:r>
          </a:p>
          <a:p>
            <a:pPr lvl="1"/>
            <a:r>
              <a:rPr lang="fr-FR" sz="2000" dirty="0">
                <a:latin typeface="Calibri" panose="020F0502020204030204" pitchFamily="34" charset="0"/>
                <a:cs typeface="Calibri" panose="020F0502020204030204" pitchFamily="34" charset="0"/>
              </a:rPr>
              <a:t>permettant de créer des composants réutilisables.</a:t>
            </a:r>
          </a:p>
        </p:txBody>
      </p:sp>
    </p:spTree>
    <p:extLst>
      <p:ext uri="{BB962C8B-B14F-4D97-AF65-F5344CB8AC3E}">
        <p14:creationId xmlns:p14="http://schemas.microsoft.com/office/powerpoint/2010/main" val="19208738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fr-FR"/>
              <a:t>Méthode validate() (1)</a:t>
            </a:r>
          </a:p>
        </p:txBody>
      </p:sp>
      <p:sp>
        <p:nvSpPr>
          <p:cNvPr id="186371" name="Rectangle 3"/>
          <p:cNvSpPr>
            <a:spLocks noGrp="1" noChangeArrowheads="1"/>
          </p:cNvSpPr>
          <p:nvPr>
            <p:ph type="body" idx="1"/>
          </p:nvPr>
        </p:nvSpPr>
        <p:spPr/>
        <p:txBody>
          <a:bodyPr/>
          <a:lstStyle/>
          <a:p>
            <a:r>
              <a:rPr lang="fr-FR"/>
              <a:t>Struts offre un mécanisme basique de validation des saisies utilisateurs</a:t>
            </a:r>
          </a:p>
          <a:p>
            <a:r>
              <a:rPr lang="fr-FR"/>
              <a:t>Pour utiliser ce mécanisme, il faut surcharger la méthode « validate »</a:t>
            </a:r>
          </a:p>
          <a:p>
            <a:endParaRPr lang="fr-FR"/>
          </a:p>
          <a:p>
            <a:endParaRPr lang="fr-FR"/>
          </a:p>
        </p:txBody>
      </p:sp>
      <p:sp>
        <p:nvSpPr>
          <p:cNvPr id="186373" name="Text Box 5"/>
          <p:cNvSpPr txBox="1">
            <a:spLocks noChangeArrowheads="1"/>
          </p:cNvSpPr>
          <p:nvPr/>
        </p:nvSpPr>
        <p:spPr bwMode="auto">
          <a:xfrm>
            <a:off x="3429000" y="3608388"/>
            <a:ext cx="7086600" cy="1039812"/>
          </a:xfrm>
          <a:prstGeom prst="rect">
            <a:avLst/>
          </a:prstGeom>
          <a:solidFill>
            <a:srgbClr val="FFEC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solidFill>
                  <a:srgbClr val="800000"/>
                </a:solidFill>
                <a:latin typeface="Courier New" panose="02070309020205020404" pitchFamily="49" charset="0"/>
                <a:cs typeface="Courier New" panose="02070309020205020404" pitchFamily="49" charset="0"/>
              </a:rPr>
              <a:t>public</a:t>
            </a:r>
            <a:r>
              <a:rPr lang="en-US">
                <a:latin typeface="Courier New" panose="02070309020205020404" pitchFamily="49" charset="0"/>
                <a:cs typeface="Courier New" panose="02070309020205020404" pitchFamily="49" charset="0"/>
              </a:rPr>
              <a:t> ActionErrors validate(</a:t>
            </a:r>
          </a:p>
          <a:p>
            <a:pPr>
              <a:spcBef>
                <a:spcPct val="20000"/>
              </a:spcBef>
            </a:pPr>
            <a:r>
              <a:rPr lang="en-US">
                <a:latin typeface="Courier New" panose="02070309020205020404" pitchFamily="49" charset="0"/>
                <a:cs typeface="Courier New" panose="02070309020205020404" pitchFamily="49" charset="0"/>
              </a:rPr>
              <a:t>	ActionMapping mapping,</a:t>
            </a:r>
          </a:p>
          <a:p>
            <a:pPr>
              <a:spcBef>
                <a:spcPct val="20000"/>
              </a:spcBef>
            </a:pPr>
            <a:r>
              <a:rPr lang="en-US">
                <a:latin typeface="Courier New" panose="02070309020205020404" pitchFamily="49" charset="0"/>
                <a:cs typeface="Courier New" panose="02070309020205020404" pitchFamily="49" charset="0"/>
              </a:rPr>
              <a:t>	HttpServletRequest request);</a:t>
            </a:r>
            <a:endParaRPr lang="fr-FR">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547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fr-FR"/>
              <a:t>Méthode validate() (2)</a:t>
            </a:r>
          </a:p>
        </p:txBody>
      </p:sp>
      <p:sp>
        <p:nvSpPr>
          <p:cNvPr id="188419" name="Rectangle 3"/>
          <p:cNvSpPr>
            <a:spLocks noGrp="1" noChangeArrowheads="1"/>
          </p:cNvSpPr>
          <p:nvPr>
            <p:ph type="body" idx="1"/>
          </p:nvPr>
        </p:nvSpPr>
        <p:spPr/>
        <p:txBody>
          <a:bodyPr/>
          <a:lstStyle/>
          <a:p>
            <a:pPr>
              <a:lnSpc>
                <a:spcPct val="90000"/>
              </a:lnSpc>
            </a:pPr>
            <a:r>
              <a:rPr lang="fr-FR"/>
              <a:t>La méthode est appelée par la servlet de contrôle après que les propriétés de l’ActionForm aient été remplies</a:t>
            </a:r>
          </a:p>
          <a:p>
            <a:pPr lvl="1">
              <a:lnSpc>
                <a:spcPct val="90000"/>
              </a:lnSpc>
            </a:pPr>
            <a:r>
              <a:rPr lang="fr-FR"/>
              <a:t>Avant l’appel à execute de la classe Action</a:t>
            </a:r>
          </a:p>
          <a:p>
            <a:pPr>
              <a:lnSpc>
                <a:spcPct val="90000"/>
              </a:lnSpc>
            </a:pPr>
            <a:r>
              <a:rPr lang="fr-FR"/>
              <a:t>Validate retourne </a:t>
            </a:r>
          </a:p>
          <a:p>
            <a:pPr lvl="1">
              <a:lnSpc>
                <a:spcPct val="90000"/>
              </a:lnSpc>
            </a:pPr>
            <a:r>
              <a:rPr lang="fr-FR"/>
              <a:t>null si la validation est OK</a:t>
            </a:r>
          </a:p>
          <a:p>
            <a:pPr lvl="1">
              <a:lnSpc>
                <a:spcPct val="90000"/>
              </a:lnSpc>
            </a:pPr>
            <a:r>
              <a:rPr lang="fr-FR"/>
              <a:t>Une instance de la classe ActionErrors contenant les ActionError sinon</a:t>
            </a:r>
          </a:p>
          <a:p>
            <a:pPr lvl="1">
              <a:lnSpc>
                <a:spcPct val="90000"/>
              </a:lnSpc>
            </a:pPr>
            <a:r>
              <a:rPr lang="fr-FR"/>
              <a:t>Les messages d'erreurs sont alors affichés grâce à la balise &lt;html:errors/&gt;</a:t>
            </a:r>
          </a:p>
        </p:txBody>
      </p:sp>
    </p:spTree>
    <p:extLst>
      <p:ext uri="{BB962C8B-B14F-4D97-AF65-F5344CB8AC3E}">
        <p14:creationId xmlns:p14="http://schemas.microsoft.com/office/powerpoint/2010/main" val="307256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fr-FR"/>
              <a:t>Méthode validate() (3)</a:t>
            </a:r>
          </a:p>
        </p:txBody>
      </p:sp>
      <p:sp>
        <p:nvSpPr>
          <p:cNvPr id="190467" name="Rectangle 3"/>
          <p:cNvSpPr>
            <a:spLocks noGrp="1" noChangeArrowheads="1"/>
          </p:cNvSpPr>
          <p:nvPr>
            <p:ph type="body" idx="1"/>
          </p:nvPr>
        </p:nvSpPr>
        <p:spPr/>
        <p:txBody>
          <a:bodyPr/>
          <a:lstStyle/>
          <a:p>
            <a:r>
              <a:rPr lang="fr-FR"/>
              <a:t>En cas d’erreur, le contrôle est donné à l’URL spécifiée par l’attribut « input » de l’action</a:t>
            </a:r>
          </a:p>
        </p:txBody>
      </p:sp>
      <p:sp>
        <p:nvSpPr>
          <p:cNvPr id="190468" name="Rectangle 4"/>
          <p:cNvSpPr>
            <a:spLocks noChangeArrowheads="1"/>
          </p:cNvSpPr>
          <p:nvPr/>
        </p:nvSpPr>
        <p:spPr bwMode="auto">
          <a:xfrm>
            <a:off x="2279650" y="3068638"/>
            <a:ext cx="8261350" cy="132715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type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org.apache.struts.example.LogonAction</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logonForm</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scope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request</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input</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/logon.jsp</a:t>
            </a:r>
            <a:r>
              <a:rPr lang="fr-FR" sz="1600">
                <a:solidFill>
                  <a:srgbClr val="0000FF"/>
                </a:solidFill>
                <a:latin typeface="Courier New" panose="02070309020205020404" pitchFamily="49" charset="0"/>
              </a:rPr>
              <a:t>"</a:t>
            </a:r>
            <a:endParaRPr lang="fr-FR" sz="1600">
              <a:solidFill>
                <a:srgbClr val="FF0000"/>
              </a:solidFill>
              <a:latin typeface="Courier New" panose="02070309020205020404" pitchFamily="49" charset="0"/>
            </a:endParaRPr>
          </a:p>
          <a:p>
            <a:r>
              <a:rPr lang="fr-FR" sz="1600">
                <a:solidFill>
                  <a:srgbClr val="FF0000"/>
                </a:solidFill>
                <a:latin typeface="Courier New" panose="02070309020205020404" pitchFamily="49" charset="0"/>
              </a:rPr>
              <a:t>     validate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true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forward</a:t>
            </a:r>
            <a:r>
              <a:rPr lang="fr-FR" sz="1600">
                <a:solidFill>
                  <a:srgbClr val="FF0000"/>
                </a:solidFill>
                <a:latin typeface="Courier New" panose="02070309020205020404" pitchFamily="49" charset="0"/>
              </a:rPr>
              <a:t> name</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success</a:t>
            </a:r>
            <a:r>
              <a:rPr lang="fr-FR" sz="1600">
                <a:solidFill>
                  <a:srgbClr val="0000FF"/>
                </a:solidFill>
                <a:latin typeface="Courier New" panose="02070309020205020404" pitchFamily="49" charset="0"/>
              </a:rPr>
              <a:t>"</a:t>
            </a:r>
            <a:r>
              <a:rPr lang="fr-FR" sz="1600">
                <a:solidFill>
                  <a:srgbClr val="FF0000"/>
                </a:solidFill>
                <a:latin typeface="Courier New" panose="02070309020205020404" pitchFamily="49" charset="0"/>
              </a:rPr>
              <a:t> path</a:t>
            </a:r>
            <a:r>
              <a:rPr lang="fr-FR" sz="1600">
                <a:solidFill>
                  <a:srgbClr val="0000FF"/>
                </a:solidFill>
                <a:latin typeface="Courier New" panose="02070309020205020404" pitchFamily="49" charset="0"/>
              </a:rPr>
              <a:t>="</a:t>
            </a:r>
            <a:r>
              <a:rPr lang="fr-FR" sz="1600">
                <a:solidFill>
                  <a:srgbClr val="000000"/>
                </a:solidFill>
                <a:latin typeface="Courier New" panose="02070309020205020404" pitchFamily="49" charset="0"/>
              </a:rPr>
              <a:t>/main.jsp</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action</a:t>
            </a:r>
            <a:r>
              <a:rPr lang="fr-FR" sz="1600">
                <a:solidFill>
                  <a:srgbClr val="0000FF"/>
                </a:solidFill>
                <a:latin typeface="Courier New" panose="02070309020205020404" pitchFamily="49" charset="0"/>
              </a:rPr>
              <a:t>&gt;</a:t>
            </a:r>
          </a:p>
        </p:txBody>
      </p:sp>
      <p:sp>
        <p:nvSpPr>
          <p:cNvPr id="190470" name="AutoShape 6"/>
          <p:cNvSpPr>
            <a:spLocks noChangeArrowheads="1"/>
          </p:cNvSpPr>
          <p:nvPr/>
        </p:nvSpPr>
        <p:spPr bwMode="auto">
          <a:xfrm>
            <a:off x="1752600" y="4572001"/>
            <a:ext cx="1295400" cy="962025"/>
          </a:xfrm>
          <a:prstGeom prst="cloudCallout">
            <a:avLst>
              <a:gd name="adj1" fmla="val -50981"/>
              <a:gd name="adj2" fmla="val 6815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600"/>
              <a:t>Ex 13</a:t>
            </a:r>
          </a:p>
        </p:txBody>
      </p:sp>
    </p:spTree>
    <p:extLst>
      <p:ext uri="{BB962C8B-B14F-4D97-AF65-F5344CB8AC3E}">
        <p14:creationId xmlns:p14="http://schemas.microsoft.com/office/powerpoint/2010/main" val="256279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352800" y="84139"/>
            <a:ext cx="7315200" cy="1431925"/>
          </a:xfrm>
        </p:spPr>
        <p:txBody>
          <a:bodyPr/>
          <a:lstStyle/>
          <a:p>
            <a:r>
              <a:rPr lang="fr-FR"/>
              <a:t>Validation des DynaActionForm (1)</a:t>
            </a:r>
          </a:p>
        </p:txBody>
      </p:sp>
      <p:sp>
        <p:nvSpPr>
          <p:cNvPr id="192515" name="Rectangle 3"/>
          <p:cNvSpPr>
            <a:spLocks noGrp="1" noChangeArrowheads="1"/>
          </p:cNvSpPr>
          <p:nvPr>
            <p:ph type="body" idx="1"/>
          </p:nvPr>
        </p:nvSpPr>
        <p:spPr/>
        <p:txBody>
          <a:bodyPr/>
          <a:lstStyle/>
          <a:p>
            <a:r>
              <a:rPr lang="fr-FR"/>
              <a:t>Dans struts-config.xml</a:t>
            </a:r>
          </a:p>
          <a:p>
            <a:endParaRPr lang="fr-FR"/>
          </a:p>
        </p:txBody>
      </p:sp>
      <p:sp>
        <p:nvSpPr>
          <p:cNvPr id="192517" name="Text Box 5"/>
          <p:cNvSpPr txBox="1">
            <a:spLocks noChangeArrowheads="1"/>
          </p:cNvSpPr>
          <p:nvPr/>
        </p:nvSpPr>
        <p:spPr bwMode="auto">
          <a:xfrm>
            <a:off x="2200006" y="3727682"/>
            <a:ext cx="7880350" cy="257651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atin typeface="Courier New" panose="02070309020205020404" pitchFamily="49" charset="0"/>
              </a:rPr>
              <a:t>&lt;form-beans&gt;</a:t>
            </a:r>
          </a:p>
          <a:p>
            <a:r>
              <a:rPr lang="fr-FR">
                <a:latin typeface="Courier New" panose="02070309020205020404" pitchFamily="49" charset="0"/>
              </a:rPr>
              <a:t>  &lt;form-bean name="frmPersonne"</a:t>
            </a:r>
          </a:p>
          <a:p>
            <a:r>
              <a:rPr lang="fr-FR">
                <a:latin typeface="Courier New" panose="02070309020205020404" pitchFamily="49" charset="0"/>
              </a:rPr>
              <a:t>    type="com.softeam.struts.actions.PersonneDynaForm"&gt;</a:t>
            </a:r>
          </a:p>
          <a:p>
            <a:r>
              <a:rPr lang="fr-FR">
                <a:latin typeface="Courier New" panose="02070309020205020404" pitchFamily="49" charset="0"/>
              </a:rPr>
              <a:t>    &lt;form-property name="nom" </a:t>
            </a:r>
          </a:p>
          <a:p>
            <a:r>
              <a:rPr lang="fr-FR">
                <a:latin typeface="Courier New" panose="02070309020205020404" pitchFamily="49" charset="0"/>
              </a:rPr>
              <a:t>      type="java.lang.String" initial=""/&gt;</a:t>
            </a:r>
          </a:p>
          <a:p>
            <a:r>
              <a:rPr lang="fr-FR">
                <a:latin typeface="Courier New" panose="02070309020205020404" pitchFamily="49" charset="0"/>
              </a:rPr>
              <a:t>    &lt;form-property name="age" </a:t>
            </a:r>
          </a:p>
          <a:p>
            <a:r>
              <a:rPr lang="fr-FR">
                <a:latin typeface="Courier New" panose="02070309020205020404" pitchFamily="49" charset="0"/>
              </a:rPr>
              <a:t>      type="java.lang.String" initial=""/&gt;</a:t>
            </a:r>
          </a:p>
          <a:p>
            <a:r>
              <a:rPr lang="fr-FR">
                <a:latin typeface="Courier New" panose="02070309020205020404" pitchFamily="49" charset="0"/>
              </a:rPr>
              <a:t>  &lt;/form-bean&gt;</a:t>
            </a:r>
          </a:p>
          <a:p>
            <a:r>
              <a:rPr lang="fr-FR">
                <a:latin typeface="Courier New" panose="02070309020205020404" pitchFamily="49" charset="0"/>
              </a:rPr>
              <a:t>&lt;/form-beans&gt;</a:t>
            </a:r>
          </a:p>
        </p:txBody>
      </p:sp>
    </p:spTree>
    <p:extLst>
      <p:ext uri="{BB962C8B-B14F-4D97-AF65-F5344CB8AC3E}">
        <p14:creationId xmlns:p14="http://schemas.microsoft.com/office/powerpoint/2010/main" val="383500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1524000" y="1295400"/>
            <a:ext cx="1752600"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40000"/>
              </a:spcBef>
              <a:spcAft>
                <a:spcPct val="25000"/>
              </a:spcAft>
            </a:pPr>
            <a:r>
              <a:rPr lang="fr-FR" sz="1400" b="1" i="1">
                <a:latin typeface="Arial" panose="020B0604020202020204" pitchFamily="34" charset="0"/>
              </a:rPr>
              <a:t>Développer le modèle</a:t>
            </a:r>
          </a:p>
        </p:txBody>
      </p:sp>
      <p:sp>
        <p:nvSpPr>
          <p:cNvPr id="193539" name="Text Box 3"/>
          <p:cNvSpPr txBox="1">
            <a:spLocks noChangeArrowheads="1"/>
          </p:cNvSpPr>
          <p:nvPr/>
        </p:nvSpPr>
        <p:spPr bwMode="auto">
          <a:xfrm>
            <a:off x="1631950" y="176214"/>
            <a:ext cx="9036050" cy="6340197"/>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400">
                <a:latin typeface="Courier New" panose="02070309020205020404" pitchFamily="49" charset="0"/>
              </a:rPr>
              <a:t>public class PersonneDynaForm extends DynaActionForm {</a:t>
            </a:r>
          </a:p>
          <a:p>
            <a:r>
              <a:rPr lang="fr-FR" sz="1400">
                <a:latin typeface="Courier New" panose="02070309020205020404" pitchFamily="49" charset="0"/>
              </a:rPr>
              <a:t>  </a:t>
            </a:r>
          </a:p>
          <a:p>
            <a:r>
              <a:rPr lang="fr-FR" sz="1400">
                <a:latin typeface="Courier New" panose="02070309020205020404" pitchFamily="49" charset="0"/>
              </a:rPr>
              <a:t>public ActionErrors validate(ActionMapping mapping, HttpServletRequest request) </a:t>
            </a:r>
          </a:p>
          <a:p>
            <a:r>
              <a:rPr lang="fr-FR" sz="1400">
                <a:latin typeface="Courier New" panose="02070309020205020404" pitchFamily="49" charset="0"/>
              </a:rPr>
              <a:t>{</a:t>
            </a:r>
          </a:p>
          <a:p>
            <a:r>
              <a:rPr lang="fr-FR" sz="1400">
                <a:latin typeface="Courier New" panose="02070309020205020404" pitchFamily="49" charset="0"/>
              </a:rPr>
              <a:t>  // gestion des erreurs</a:t>
            </a:r>
          </a:p>
          <a:p>
            <a:r>
              <a:rPr lang="fr-FR" sz="1400">
                <a:latin typeface="Courier New" panose="02070309020205020404" pitchFamily="49" charset="0"/>
              </a:rPr>
              <a:t>  ActionErrors erreurs = new ActionErrors();</a:t>
            </a:r>
          </a:p>
          <a:p>
            <a:r>
              <a:rPr lang="fr-FR" sz="1400">
                <a:latin typeface="Courier New" panose="02070309020205020404" pitchFamily="49" charset="0"/>
              </a:rPr>
              <a:t>  // le nom doit être non vide</a:t>
            </a:r>
          </a:p>
          <a:p>
            <a:r>
              <a:rPr lang="fr-FR" sz="1400">
                <a:latin typeface="Courier New" panose="02070309020205020404" pitchFamily="49" charset="0"/>
              </a:rPr>
              <a:t>  String nom = (String)this.get("nom");</a:t>
            </a:r>
          </a:p>
          <a:p>
            <a:r>
              <a:rPr lang="fr-FR" sz="1400">
                <a:latin typeface="Courier New" panose="02070309020205020404" pitchFamily="49" charset="0"/>
              </a:rPr>
              <a:t>  if (nom == null || nom.trim().equals("")) {</a:t>
            </a:r>
          </a:p>
          <a:p>
            <a:r>
              <a:rPr lang="fr-FR" sz="1400">
                <a:latin typeface="Courier New" panose="02070309020205020404" pitchFamily="49" charset="0"/>
              </a:rPr>
              <a:t>    erreurs.add("nomvide", new ActionError("personne.formulaire.nom.vide"));</a:t>
            </a:r>
          </a:p>
          <a:p>
            <a:r>
              <a:rPr lang="fr-FR" sz="1400">
                <a:latin typeface="Courier New" panose="02070309020205020404" pitchFamily="49" charset="0"/>
              </a:rPr>
              <a:t>  }</a:t>
            </a:r>
          </a:p>
          <a:p>
            <a:r>
              <a:rPr lang="fr-FR" sz="1400">
                <a:latin typeface="Courier New" panose="02070309020205020404" pitchFamily="49" charset="0"/>
              </a:rPr>
              <a:t>  // l'âge doit être non vide</a:t>
            </a:r>
          </a:p>
          <a:p>
            <a:r>
              <a:rPr lang="fr-FR" sz="1400">
                <a:latin typeface="Courier New" panose="02070309020205020404" pitchFamily="49" charset="0"/>
              </a:rPr>
              <a:t>  String age = (String)this.get("age");</a:t>
            </a:r>
          </a:p>
          <a:p>
            <a:r>
              <a:rPr lang="fr-FR" sz="1400">
                <a:latin typeface="Courier New" panose="02070309020205020404" pitchFamily="49" charset="0"/>
              </a:rPr>
              <a:t>  if (age == null || age.trim().equals("")) {</a:t>
            </a:r>
          </a:p>
          <a:p>
            <a:r>
              <a:rPr lang="fr-FR" sz="1400">
                <a:latin typeface="Courier New" panose="02070309020205020404" pitchFamily="49" charset="0"/>
              </a:rPr>
              <a:t>    erreurs.add("agevide", new ActionError("personne.formulaire.age.vide"));</a:t>
            </a:r>
          </a:p>
          <a:p>
            <a:r>
              <a:rPr lang="fr-FR" sz="1400">
                <a:latin typeface="Courier New" panose="02070309020205020404" pitchFamily="49" charset="0"/>
              </a:rPr>
              <a:t>  }</a:t>
            </a:r>
          </a:p>
          <a:p>
            <a:r>
              <a:rPr lang="fr-FR" sz="1400">
                <a:latin typeface="Courier New" panose="02070309020205020404" pitchFamily="49" charset="0"/>
              </a:rPr>
              <a:t>  else {</a:t>
            </a:r>
          </a:p>
          <a:p>
            <a:r>
              <a:rPr lang="fr-FR" sz="1400">
                <a:latin typeface="Courier New" panose="02070309020205020404" pitchFamily="49" charset="0"/>
              </a:rPr>
              <a:t>    // l'âge doit être un entier positif</a:t>
            </a:r>
          </a:p>
          <a:p>
            <a:r>
              <a:rPr lang="fr-FR" sz="1400">
                <a:latin typeface="Courier New" panose="02070309020205020404" pitchFamily="49" charset="0"/>
              </a:rPr>
              <a:t>    if (!age.matches("^\\s*\\d+\\s*$")) {</a:t>
            </a:r>
          </a:p>
          <a:p>
            <a:r>
              <a:rPr lang="fr-FR" sz="1400">
                <a:latin typeface="Courier New" panose="02070309020205020404" pitchFamily="49" charset="0"/>
              </a:rPr>
              <a:t>      erreurs.add("ageincorrect", </a:t>
            </a:r>
          </a:p>
          <a:p>
            <a:r>
              <a:rPr lang="fr-FR" sz="1400">
                <a:latin typeface="Courier New" panose="02070309020205020404" pitchFamily="49" charset="0"/>
              </a:rPr>
              <a:t>        new ActionError("personne.formulaire.age.incorrect", age));</a:t>
            </a:r>
          </a:p>
          <a:p>
            <a:r>
              <a:rPr lang="fr-FR" sz="1400">
                <a:latin typeface="Courier New" panose="02070309020205020404" pitchFamily="49" charset="0"/>
              </a:rPr>
              <a:t>      // on rend la liste des erreurs</a:t>
            </a:r>
          </a:p>
          <a:p>
            <a:r>
              <a:rPr lang="fr-FR" sz="1400">
                <a:latin typeface="Courier New" panose="02070309020205020404" pitchFamily="49" charset="0"/>
              </a:rPr>
              <a:t>    }</a:t>
            </a:r>
          </a:p>
          <a:p>
            <a:r>
              <a:rPr lang="fr-FR" sz="1400">
                <a:latin typeface="Courier New" panose="02070309020205020404" pitchFamily="49" charset="0"/>
              </a:rPr>
              <a:t>  } //if</a:t>
            </a:r>
          </a:p>
          <a:p>
            <a:r>
              <a:rPr lang="fr-FR" sz="1400">
                <a:latin typeface="Courier New" panose="02070309020205020404" pitchFamily="49" charset="0"/>
              </a:rPr>
              <a:t>  // on rend la liste d'erreurs</a:t>
            </a:r>
          </a:p>
          <a:p>
            <a:r>
              <a:rPr lang="fr-FR" sz="1400">
                <a:latin typeface="Courier New" panose="02070309020205020404" pitchFamily="49" charset="0"/>
              </a:rPr>
              <a:t>  return erreurs;</a:t>
            </a:r>
          </a:p>
          <a:p>
            <a:r>
              <a:rPr lang="fr-FR" sz="1400">
                <a:latin typeface="Courier New" panose="02070309020205020404" pitchFamily="49" charset="0"/>
              </a:rPr>
              <a:t>}</a:t>
            </a:r>
          </a:p>
          <a:p>
            <a:endParaRPr lang="fr-FR" sz="1400">
              <a:latin typeface="Courier New" panose="02070309020205020404" pitchFamily="49" charset="0"/>
            </a:endParaRPr>
          </a:p>
          <a:p>
            <a:r>
              <a:rPr lang="fr-FR" sz="1400">
                <a:latin typeface="Courier New" panose="02070309020205020404" pitchFamily="49" charset="0"/>
              </a:rPr>
              <a:t>}//classe</a:t>
            </a:r>
          </a:p>
        </p:txBody>
      </p:sp>
    </p:spTree>
    <p:extLst>
      <p:ext uri="{BB962C8B-B14F-4D97-AF65-F5344CB8AC3E}">
        <p14:creationId xmlns:p14="http://schemas.microsoft.com/office/powerpoint/2010/main" val="3945110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fr-FR"/>
              <a:t>Internationalisation via Struts</a:t>
            </a:r>
          </a:p>
        </p:txBody>
      </p:sp>
      <p:sp>
        <p:nvSpPr>
          <p:cNvPr id="196611" name="Rectangle 3"/>
          <p:cNvSpPr>
            <a:spLocks noGrp="1" noChangeArrowheads="1"/>
          </p:cNvSpPr>
          <p:nvPr>
            <p:ph type="body" idx="1"/>
          </p:nvPr>
        </p:nvSpPr>
        <p:spPr/>
        <p:txBody>
          <a:bodyPr/>
          <a:lstStyle/>
          <a:p>
            <a:r>
              <a:rPr lang="fr-FR"/>
              <a:t>Définition de fichiers de ressources</a:t>
            </a:r>
          </a:p>
          <a:p>
            <a:pPr lvl="1"/>
            <a:r>
              <a:rPr lang="fr-FR"/>
              <a:t>Un fichiers par langue</a:t>
            </a:r>
          </a:p>
          <a:p>
            <a:pPr lvl="1"/>
            <a:r>
              <a:rPr lang="fr-FR"/>
              <a:t>Tous les noms de fichiers de ressources devront avoir le même préfixe</a:t>
            </a:r>
          </a:p>
          <a:p>
            <a:pPr lvl="1"/>
            <a:r>
              <a:rPr lang="fr-FR"/>
              <a:t>Spécifié dans le fichier </a:t>
            </a:r>
            <a:r>
              <a:rPr lang="fr-FR" i="1"/>
              <a:t>web.xml</a:t>
            </a:r>
            <a:r>
              <a:rPr lang="fr-FR"/>
              <a:t> </a:t>
            </a:r>
          </a:p>
        </p:txBody>
      </p:sp>
    </p:spTree>
    <p:extLst>
      <p:ext uri="{BB962C8B-B14F-4D97-AF65-F5344CB8AC3E}">
        <p14:creationId xmlns:p14="http://schemas.microsoft.com/office/powerpoint/2010/main" val="207170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024128" y="409603"/>
            <a:ext cx="9643872" cy="1431925"/>
          </a:xfrm>
        </p:spPr>
        <p:txBody>
          <a:bodyPr/>
          <a:lstStyle/>
          <a:p>
            <a:r>
              <a:rPr lang="fr-FR" dirty="0"/>
              <a:t>Définition des fichiers de ressources </a:t>
            </a:r>
          </a:p>
        </p:txBody>
      </p:sp>
      <p:sp>
        <p:nvSpPr>
          <p:cNvPr id="198659" name="Rectangle 3"/>
          <p:cNvSpPr>
            <a:spLocks noGrp="1" noChangeArrowheads="1"/>
          </p:cNvSpPr>
          <p:nvPr>
            <p:ph type="body" idx="1"/>
          </p:nvPr>
        </p:nvSpPr>
        <p:spPr/>
        <p:txBody>
          <a:bodyPr/>
          <a:lstStyle/>
          <a:p>
            <a:r>
              <a:rPr lang="fr-FR"/>
              <a:t>Dans le répertoire classes de l’application Web</a:t>
            </a:r>
          </a:p>
          <a:p>
            <a:pPr lvl="1"/>
            <a:r>
              <a:rPr lang="fr-FR"/>
              <a:t>Paires de données clé/valeur </a:t>
            </a:r>
          </a:p>
          <a:p>
            <a:pPr lvl="1"/>
            <a:r>
              <a:rPr lang="fr-FR"/>
              <a:t>L’application référence les clés afin d'injecter les valeurs associées</a:t>
            </a:r>
          </a:p>
          <a:p>
            <a:r>
              <a:rPr lang="fr-FR"/>
              <a:t>Exemple</a:t>
            </a:r>
          </a:p>
          <a:p>
            <a:pPr lvl="1"/>
            <a:r>
              <a:rPr lang="fr-FR"/>
              <a:t>ApplicationResources = fichier par défaut</a:t>
            </a:r>
          </a:p>
        </p:txBody>
      </p:sp>
      <p:sp>
        <p:nvSpPr>
          <p:cNvPr id="198660" name="Rectangle 4"/>
          <p:cNvSpPr>
            <a:spLocks noChangeArrowheads="1"/>
          </p:cNvSpPr>
          <p:nvPr/>
        </p:nvSpPr>
        <p:spPr bwMode="auto">
          <a:xfrm>
            <a:off x="3432176" y="5297489"/>
            <a:ext cx="7051675" cy="13239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Fichier "ApplicationResources.properties" </a:t>
            </a:r>
            <a:br>
              <a:rPr lang="fr-FR" sz="2000">
                <a:latin typeface="Courier New" panose="02070309020205020404" pitchFamily="49" charset="0"/>
              </a:rPr>
            </a:br>
            <a:r>
              <a:rPr lang="fr-FR" sz="2000">
                <a:latin typeface="Courier New" panose="02070309020205020404" pitchFamily="49" charset="0"/>
              </a:rPr>
              <a:t>CaddieVirtuel.Test.Title=Virtual Caddy</a:t>
            </a:r>
          </a:p>
          <a:p>
            <a:r>
              <a:rPr lang="fr-FR" sz="2000">
                <a:latin typeface="Courier New" panose="02070309020205020404" pitchFamily="49" charset="0"/>
              </a:rPr>
              <a:t>Fichier "ApplicationResources_fr.properties" </a:t>
            </a:r>
            <a:br>
              <a:rPr lang="fr-FR" sz="2000">
                <a:latin typeface="Courier New" panose="02070309020205020404" pitchFamily="49" charset="0"/>
              </a:rPr>
            </a:br>
            <a:r>
              <a:rPr lang="fr-FR" sz="2000">
                <a:latin typeface="Courier New" panose="02070309020205020404" pitchFamily="49" charset="0"/>
              </a:rPr>
              <a:t>CaddieVirtuel.Test.Title=Caddie Virtuel </a:t>
            </a:r>
          </a:p>
        </p:txBody>
      </p:sp>
    </p:spTree>
    <p:extLst>
      <p:ext uri="{BB962C8B-B14F-4D97-AF65-F5344CB8AC3E}">
        <p14:creationId xmlns:p14="http://schemas.microsoft.com/office/powerpoint/2010/main" val="3454789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22123" y="271463"/>
            <a:ext cx="9924081" cy="1431925"/>
          </a:xfrm>
        </p:spPr>
        <p:txBody>
          <a:bodyPr>
            <a:normAutofit/>
          </a:bodyPr>
          <a:lstStyle/>
          <a:p>
            <a:r>
              <a:rPr lang="fr-FR" dirty="0"/>
              <a:t>Déclaration des fichiers de ressources (1)</a:t>
            </a:r>
          </a:p>
        </p:txBody>
      </p:sp>
      <p:sp>
        <p:nvSpPr>
          <p:cNvPr id="200707" name="Rectangle 3"/>
          <p:cNvSpPr>
            <a:spLocks noGrp="1" noChangeArrowheads="1"/>
          </p:cNvSpPr>
          <p:nvPr>
            <p:ph type="body" idx="1"/>
          </p:nvPr>
        </p:nvSpPr>
        <p:spPr>
          <a:xfrm>
            <a:off x="1024126" y="1914041"/>
            <a:ext cx="9720073" cy="4023360"/>
          </a:xfrm>
        </p:spPr>
        <p:txBody>
          <a:bodyPr/>
          <a:lstStyle/>
          <a:p>
            <a:r>
              <a:rPr lang="fr-FR" dirty="0"/>
              <a:t>web.xml : Paramètre application : base des noms de fichiers de ressources </a:t>
            </a:r>
          </a:p>
        </p:txBody>
      </p:sp>
      <p:sp>
        <p:nvSpPr>
          <p:cNvPr id="200708" name="Rectangle 4"/>
          <p:cNvSpPr>
            <a:spLocks noChangeArrowheads="1"/>
          </p:cNvSpPr>
          <p:nvPr/>
        </p:nvSpPr>
        <p:spPr bwMode="auto">
          <a:xfrm>
            <a:off x="1687514" y="2552700"/>
            <a:ext cx="8872537" cy="426085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latin typeface="Courier New" panose="02070309020205020404" pitchFamily="49" charset="0"/>
              </a:rPr>
              <a:t>&lt;servlet&gt;</a:t>
            </a:r>
          </a:p>
          <a:p>
            <a:r>
              <a:rPr lang="fr-FR" sz="1600">
                <a:latin typeface="Courier New" panose="02070309020205020404" pitchFamily="49" charset="0"/>
              </a:rPr>
              <a:t>  &lt;servlet-name&gt;action&lt;/servlet-name&gt;</a:t>
            </a:r>
          </a:p>
          <a:p>
            <a:r>
              <a:rPr lang="fr-FR" sz="1600">
                <a:latin typeface="Courier New" panose="02070309020205020404" pitchFamily="49" charset="0"/>
              </a:rPr>
              <a:t>  &lt;servlet-class&gt;org.apache.struts.action.ActionServlet&lt;/servlet-class&gt;</a:t>
            </a:r>
          </a:p>
          <a:p>
            <a:r>
              <a:rPr lang="fr-FR" sz="1600">
                <a:latin typeface="Courier New" panose="02070309020205020404" pitchFamily="49" charset="0"/>
              </a:rPr>
              <a:t>  &lt;init-param&gt;</a:t>
            </a:r>
          </a:p>
          <a:p>
            <a:r>
              <a:rPr lang="fr-FR" sz="1600">
                <a:latin typeface="Courier New" panose="02070309020205020404" pitchFamily="49" charset="0"/>
              </a:rPr>
              <a:t>      &lt;param-name&gt;config&lt;/param-name&gt;</a:t>
            </a:r>
          </a:p>
          <a:p>
            <a:r>
              <a:rPr lang="fr-FR" sz="1600">
                <a:latin typeface="Courier New" panose="02070309020205020404" pitchFamily="49" charset="0"/>
              </a:rPr>
              <a:t>      &lt;param-value&gt;/WEB-INF/struts-config.xml&lt;/param-value&gt;</a:t>
            </a:r>
          </a:p>
          <a:p>
            <a:r>
              <a:rPr lang="fr-FR" sz="1600">
                <a:latin typeface="Courier New" panose="02070309020205020404" pitchFamily="49" charset="0"/>
              </a:rPr>
              <a:t>  &lt;/init-param&gt;</a:t>
            </a:r>
          </a:p>
          <a:p>
            <a:r>
              <a:rPr lang="fr-FR" sz="1600">
                <a:latin typeface="Courier New" panose="02070309020205020404" pitchFamily="49" charset="0"/>
              </a:rPr>
              <a:t>  &lt;init-param&gt;</a:t>
            </a:r>
          </a:p>
          <a:p>
            <a:r>
              <a:rPr lang="fr-FR" sz="1600">
                <a:latin typeface="Courier New" panose="02070309020205020404" pitchFamily="49" charset="0"/>
              </a:rPr>
              <a:t>      &lt;param-name&gt;debug&lt;/param-name&gt;</a:t>
            </a:r>
          </a:p>
          <a:p>
            <a:r>
              <a:rPr lang="fr-FR" sz="1600">
                <a:latin typeface="Courier New" panose="02070309020205020404" pitchFamily="49" charset="0"/>
              </a:rPr>
              <a:t>      &lt;param-value&gt;2&lt;/param-value&gt;</a:t>
            </a:r>
          </a:p>
          <a:p>
            <a:r>
              <a:rPr lang="fr-FR" sz="1600">
                <a:latin typeface="Courier New" panose="02070309020205020404" pitchFamily="49" charset="0"/>
              </a:rPr>
              <a:t>  &lt;/init-param&gt;</a:t>
            </a:r>
          </a:p>
          <a:p>
            <a:r>
              <a:rPr lang="fr-FR" sz="1600">
                <a:latin typeface="Courier New" panose="02070309020205020404" pitchFamily="49" charset="0"/>
              </a:rPr>
              <a:t>  &lt;init-param&gt;</a:t>
            </a:r>
          </a:p>
          <a:p>
            <a:r>
              <a:rPr lang="fr-FR" sz="1600">
                <a:latin typeface="Courier New" panose="02070309020205020404" pitchFamily="49" charset="0"/>
              </a:rPr>
              <a:t>      &lt;param-name&gt;application&lt;/param-name&gt;</a:t>
            </a:r>
          </a:p>
          <a:p>
            <a:r>
              <a:rPr lang="fr-FR" sz="1600">
                <a:latin typeface="Courier New" panose="02070309020205020404" pitchFamily="49" charset="0"/>
              </a:rPr>
              <a:t>      </a:t>
            </a:r>
            <a:r>
              <a:rPr lang="fr-FR" sz="1600" b="1">
                <a:latin typeface="Courier New" panose="02070309020205020404" pitchFamily="49" charset="0"/>
              </a:rPr>
              <a:t>&lt;param-value&gt;ApplicationResources&lt;/param-value&gt;</a:t>
            </a:r>
          </a:p>
          <a:p>
            <a:r>
              <a:rPr lang="fr-FR" sz="1600">
                <a:latin typeface="Courier New" panose="02070309020205020404" pitchFamily="49" charset="0"/>
              </a:rPr>
              <a:t>  &lt;/init-param&gt;</a:t>
            </a:r>
          </a:p>
          <a:p>
            <a:r>
              <a:rPr lang="fr-FR" sz="1600">
                <a:latin typeface="Courier New" panose="02070309020205020404" pitchFamily="49" charset="0"/>
              </a:rPr>
              <a:t>  &lt;load-on-startup&gt;2&lt;/load-on-startup&gt;</a:t>
            </a:r>
          </a:p>
          <a:p>
            <a:r>
              <a:rPr lang="fr-FR" sz="1600">
                <a:latin typeface="Courier New" panose="02070309020205020404" pitchFamily="49" charset="0"/>
              </a:rPr>
              <a:t>&lt;/servlet&gt;</a:t>
            </a:r>
          </a:p>
        </p:txBody>
      </p:sp>
    </p:spTree>
    <p:extLst>
      <p:ext uri="{BB962C8B-B14F-4D97-AF65-F5344CB8AC3E}">
        <p14:creationId xmlns:p14="http://schemas.microsoft.com/office/powerpoint/2010/main" val="409784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944106" y="390524"/>
            <a:ext cx="9800095" cy="1431925"/>
          </a:xfrm>
        </p:spPr>
        <p:txBody>
          <a:bodyPr>
            <a:normAutofit/>
          </a:bodyPr>
          <a:lstStyle/>
          <a:p>
            <a:r>
              <a:rPr lang="fr-FR" dirty="0"/>
              <a:t>Déclaration des fichiers de ressources (2)</a:t>
            </a:r>
          </a:p>
        </p:txBody>
      </p:sp>
      <p:sp>
        <p:nvSpPr>
          <p:cNvPr id="202755" name="Rectangle 3"/>
          <p:cNvSpPr>
            <a:spLocks noGrp="1" noChangeArrowheads="1"/>
          </p:cNvSpPr>
          <p:nvPr>
            <p:ph type="body" idx="1"/>
          </p:nvPr>
        </p:nvSpPr>
        <p:spPr/>
        <p:txBody>
          <a:bodyPr/>
          <a:lstStyle/>
          <a:p>
            <a:r>
              <a:rPr lang="fr-FR"/>
              <a:t>struts-config.xml : tag message-resources : base des noms de fichiers de ressources </a:t>
            </a:r>
          </a:p>
        </p:txBody>
      </p:sp>
      <p:sp>
        <p:nvSpPr>
          <p:cNvPr id="202756" name="Rectangle 4"/>
          <p:cNvSpPr>
            <a:spLocks noChangeArrowheads="1"/>
          </p:cNvSpPr>
          <p:nvPr/>
        </p:nvSpPr>
        <p:spPr bwMode="auto">
          <a:xfrm>
            <a:off x="2495550" y="3213101"/>
            <a:ext cx="7975600" cy="379413"/>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a:latin typeface="Courier New" panose="02070309020205020404" pitchFamily="49" charset="0"/>
              </a:rPr>
              <a:t>&lt;message-resources parameter="foo.bar.MyResourceBundle"/&gt;</a:t>
            </a:r>
          </a:p>
        </p:txBody>
      </p:sp>
    </p:spTree>
    <p:extLst>
      <p:ext uri="{BB962C8B-B14F-4D97-AF65-F5344CB8AC3E}">
        <p14:creationId xmlns:p14="http://schemas.microsoft.com/office/powerpoint/2010/main" val="69218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fr-FR"/>
              <a:t>Utilisation des ressources </a:t>
            </a:r>
          </a:p>
        </p:txBody>
      </p:sp>
      <p:sp>
        <p:nvSpPr>
          <p:cNvPr id="203779" name="Rectangle 3"/>
          <p:cNvSpPr>
            <a:spLocks noGrp="1" noChangeArrowheads="1"/>
          </p:cNvSpPr>
          <p:nvPr>
            <p:ph type="body" idx="1"/>
          </p:nvPr>
        </p:nvSpPr>
        <p:spPr/>
        <p:txBody>
          <a:bodyPr/>
          <a:lstStyle/>
          <a:p>
            <a:r>
              <a:rPr lang="fr-FR"/>
              <a:t>Utilisation du &lt;html:html&gt;</a:t>
            </a:r>
          </a:p>
          <a:p>
            <a:pPr lvl="1"/>
            <a:r>
              <a:rPr lang="fr-FR"/>
              <a:t>Paramètre locale à true</a:t>
            </a:r>
          </a:p>
        </p:txBody>
      </p:sp>
      <p:sp>
        <p:nvSpPr>
          <p:cNvPr id="203780" name="Rectangle 4"/>
          <p:cNvSpPr>
            <a:spLocks noChangeArrowheads="1"/>
          </p:cNvSpPr>
          <p:nvPr/>
        </p:nvSpPr>
        <p:spPr bwMode="auto">
          <a:xfrm>
            <a:off x="3584576" y="2781301"/>
            <a:ext cx="5680075" cy="19335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&lt;html:html locale="true"&gt;</a:t>
            </a:r>
          </a:p>
          <a:p>
            <a:r>
              <a:rPr lang="fr-FR" sz="2000">
                <a:latin typeface="Courier New" panose="02070309020205020404" pitchFamily="49" charset="0"/>
              </a:rPr>
              <a:t>  &lt;!-- Suite de la page --&gt;</a:t>
            </a:r>
          </a:p>
          <a:p>
            <a:r>
              <a:rPr lang="fr-FR" sz="2000">
                <a:latin typeface="Courier New" panose="02070309020205020404" pitchFamily="49" charset="0"/>
              </a:rPr>
              <a:t>  Injection d'une valeur : </a:t>
            </a:r>
            <a:br>
              <a:rPr lang="fr-FR" sz="2000">
                <a:latin typeface="Courier New" panose="02070309020205020404" pitchFamily="49" charset="0"/>
              </a:rPr>
            </a:br>
            <a:r>
              <a:rPr lang="fr-FR" sz="2000">
                <a:latin typeface="Courier New" panose="02070309020205020404" pitchFamily="49" charset="0"/>
              </a:rPr>
              <a:t>    &lt;bean:message key="searchKey" /&gt;</a:t>
            </a:r>
          </a:p>
          <a:p>
            <a:r>
              <a:rPr lang="fr-FR" sz="2000">
                <a:latin typeface="Courier New" panose="02070309020205020404" pitchFamily="49" charset="0"/>
              </a:rPr>
              <a:t>  &lt;!-- Suite de la page --&gt;</a:t>
            </a:r>
          </a:p>
          <a:p>
            <a:r>
              <a:rPr lang="fr-FR" sz="2000">
                <a:latin typeface="Courier New" panose="02070309020205020404" pitchFamily="49" charset="0"/>
              </a:rPr>
              <a:t>&lt;/html:html&gt;</a:t>
            </a:r>
          </a:p>
        </p:txBody>
      </p:sp>
    </p:spTree>
    <p:extLst>
      <p:ext uri="{BB962C8B-B14F-4D97-AF65-F5344CB8AC3E}">
        <p14:creationId xmlns:p14="http://schemas.microsoft.com/office/powerpoint/2010/main" val="2432313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Moteur </a:t>
            </a:r>
            <a:r>
              <a:rPr lang="fr-FR" sz="5400" dirty="0">
                <a:solidFill>
                  <a:srgbClr val="323299"/>
                </a:solidFill>
                <a:latin typeface="Tahoma"/>
                <a:cs typeface="Tahoma"/>
              </a:rPr>
              <a:t>de</a:t>
            </a:r>
            <a:r>
              <a:rPr lang="fr-FR" sz="5400" spc="-15" dirty="0">
                <a:solidFill>
                  <a:srgbClr val="323299"/>
                </a:solidFill>
                <a:latin typeface="Tahoma"/>
                <a:cs typeface="Tahoma"/>
              </a:rPr>
              <a:t> </a:t>
            </a:r>
            <a:r>
              <a:rPr lang="fr-FR" sz="5400" spc="-5" dirty="0" smtClean="0">
                <a:solidFill>
                  <a:srgbClr val="323299"/>
                </a:solidFill>
                <a:latin typeface="Tahoma"/>
                <a:cs typeface="Tahoma"/>
              </a:rPr>
              <a:t>servlets</a:t>
            </a:r>
            <a:endParaRPr lang="fr-FR" dirty="0"/>
          </a:p>
        </p:txBody>
      </p:sp>
      <p:sp>
        <p:nvSpPr>
          <p:cNvPr id="3" name="Espace réservé du contenu 2"/>
          <p:cNvSpPr>
            <a:spLocks noGrp="1"/>
          </p:cNvSpPr>
          <p:nvPr>
            <p:ph idx="1"/>
          </p:nvPr>
        </p:nvSpPr>
        <p:spPr>
          <a:xfrm>
            <a:off x="1024128" y="1910687"/>
            <a:ext cx="10863072" cy="4398673"/>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Un moteur de servlets est connu aussi par conteneur  de servlets (en anglais Servlet Container)</a:t>
            </a: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Un moteur de servlets permet d’établir le lien entre  la Servlet et le serveur Web</a:t>
            </a: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Il prend en charge et gère les servlets:</a:t>
            </a:r>
          </a:p>
          <a:p>
            <a:pPr lvl="1"/>
            <a:r>
              <a:rPr lang="fr-FR" sz="2000" dirty="0">
                <a:latin typeface="Calibri" panose="020F0502020204030204" pitchFamily="34" charset="0"/>
                <a:cs typeface="Calibri" panose="020F0502020204030204" pitchFamily="34" charset="0"/>
              </a:rPr>
              <a:t>chargement de la servlet</a:t>
            </a:r>
          </a:p>
          <a:p>
            <a:pPr lvl="1"/>
            <a:r>
              <a:rPr lang="fr-FR" sz="2000" dirty="0">
                <a:latin typeface="Calibri" panose="020F0502020204030204" pitchFamily="34" charset="0"/>
                <a:cs typeface="Calibri" panose="020F0502020204030204" pitchFamily="34" charset="0"/>
              </a:rPr>
              <a:t>gestion de son cycle de vie</a:t>
            </a:r>
          </a:p>
          <a:p>
            <a:pPr lvl="1"/>
            <a:r>
              <a:rPr lang="fr-FR" sz="2000" dirty="0">
                <a:latin typeface="Calibri" panose="020F0502020204030204" pitchFamily="34" charset="0"/>
                <a:cs typeface="Calibri" panose="020F0502020204030204" pitchFamily="34" charset="0"/>
              </a:rPr>
              <a:t>passage des requêtes et des réponses</a:t>
            </a: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Deux types de conteneurs</a:t>
            </a:r>
          </a:p>
          <a:p>
            <a:pPr lvl="1"/>
            <a:r>
              <a:rPr lang="fr-FR" sz="2000" dirty="0">
                <a:latin typeface="Calibri" panose="020F0502020204030204" pitchFamily="34" charset="0"/>
                <a:cs typeface="Calibri" panose="020F0502020204030204" pitchFamily="34" charset="0"/>
              </a:rPr>
              <a:t>Conteneurs de Servlets autonomes : c’est un serveur Web  qui intègre le support des Servlets</a:t>
            </a:r>
          </a:p>
          <a:p>
            <a:pPr lvl="1"/>
            <a:r>
              <a:rPr lang="fr-FR" sz="2000" dirty="0">
                <a:latin typeface="Calibri" panose="020F0502020204030204" pitchFamily="34" charset="0"/>
                <a:cs typeface="Calibri" panose="020F0502020204030204" pitchFamily="34" charset="0"/>
              </a:rPr>
              <a:t>Conteneurs de Servlets additionnels : fonctionnent comme  un plug-in à un serveur Web existant</a:t>
            </a:r>
          </a:p>
        </p:txBody>
      </p:sp>
    </p:spTree>
    <p:extLst>
      <p:ext uri="{BB962C8B-B14F-4D97-AF65-F5344CB8AC3E}">
        <p14:creationId xmlns:p14="http://schemas.microsoft.com/office/powerpoint/2010/main" val="403404012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24128" y="313532"/>
            <a:ext cx="9643872" cy="1431925"/>
          </a:xfrm>
        </p:spPr>
        <p:txBody>
          <a:bodyPr>
            <a:normAutofit/>
          </a:bodyPr>
          <a:lstStyle/>
          <a:p>
            <a:r>
              <a:rPr lang="fr-FR" dirty="0"/>
              <a:t>Changer de langue à la demande avec </a:t>
            </a:r>
            <a:r>
              <a:rPr lang="fr-FR" dirty="0" err="1"/>
              <a:t>Struts</a:t>
            </a:r>
            <a:r>
              <a:rPr lang="fr-FR" dirty="0"/>
              <a:t> (1)</a:t>
            </a:r>
          </a:p>
        </p:txBody>
      </p:sp>
      <p:sp>
        <p:nvSpPr>
          <p:cNvPr id="205827" name="Rectangle 3"/>
          <p:cNvSpPr>
            <a:spLocks noGrp="1" noChangeArrowheads="1"/>
          </p:cNvSpPr>
          <p:nvPr>
            <p:ph type="body" idx="1"/>
          </p:nvPr>
        </p:nvSpPr>
        <p:spPr/>
        <p:txBody>
          <a:bodyPr/>
          <a:lstStyle/>
          <a:p>
            <a:r>
              <a:rPr lang="fr-FR"/>
              <a:t>Créer une action qui va mettre à jour la locale dans l'objet request. </a:t>
            </a:r>
            <a:br>
              <a:rPr lang="fr-FR"/>
            </a:br>
            <a:r>
              <a:rPr lang="fr-FR"/>
              <a:t>. </a:t>
            </a:r>
          </a:p>
        </p:txBody>
      </p:sp>
      <p:sp>
        <p:nvSpPr>
          <p:cNvPr id="205828" name="Rectangle 4"/>
          <p:cNvSpPr>
            <a:spLocks noChangeArrowheads="1"/>
          </p:cNvSpPr>
          <p:nvPr/>
        </p:nvSpPr>
        <p:spPr bwMode="auto">
          <a:xfrm>
            <a:off x="1600201" y="2636839"/>
            <a:ext cx="9032875" cy="10191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&lt;html:link href="switch.do?lang=fr&amp;cty=FR"&gt;FR&lt;/html:link&gt;</a:t>
            </a:r>
          </a:p>
          <a:p>
            <a:r>
              <a:rPr lang="fr-FR" sz="2000">
                <a:latin typeface="Courier New" panose="02070309020205020404" pitchFamily="49" charset="0"/>
              </a:rPr>
              <a:t>&lt;html:link href="switch.do?lang=en&amp;cty=EN"&gt;EN&lt;/html:link&gt;</a:t>
            </a:r>
          </a:p>
          <a:p>
            <a:r>
              <a:rPr lang="fr-FR" sz="2000">
                <a:latin typeface="Courier New" panose="02070309020205020404" pitchFamily="49" charset="0"/>
              </a:rPr>
              <a:t>&lt;html:link href="switch.do?lang=en&amp;cty=US"&gt;US&lt;/html:link&gt; </a:t>
            </a:r>
          </a:p>
        </p:txBody>
      </p:sp>
    </p:spTree>
    <p:extLst>
      <p:ext uri="{BB962C8B-B14F-4D97-AF65-F5344CB8AC3E}">
        <p14:creationId xmlns:p14="http://schemas.microsoft.com/office/powerpoint/2010/main" val="92734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3346451" y="150090"/>
            <a:ext cx="7270237" cy="6557822"/>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400">
                <a:latin typeface="Courier New" panose="02070309020205020404" pitchFamily="49" charset="0"/>
              </a:rPr>
              <a:t> public ActionForward execute(ActionMapping mapping,</a:t>
            </a:r>
          </a:p>
          <a:p>
            <a:r>
              <a:rPr lang="fr-FR" sz="1400">
                <a:latin typeface="Courier New" panose="02070309020205020404" pitchFamily="49" charset="0"/>
              </a:rPr>
              <a:t>        ActionForm form, HttpServletRequest request,</a:t>
            </a:r>
          </a:p>
          <a:p>
            <a:r>
              <a:rPr lang="fr-FR" sz="1400">
                <a:latin typeface="Courier New" panose="02070309020205020404" pitchFamily="49" charset="0"/>
              </a:rPr>
              <a:t>        HttpServletResponse response)</a:t>
            </a:r>
          </a:p>
          <a:p>
            <a:r>
              <a:rPr lang="fr-FR" sz="1400">
                <a:latin typeface="Courier New" panose="02070309020205020404" pitchFamily="49" charset="0"/>
              </a:rPr>
              <a:t>        throws java.io.IOException, javax.servlet.ServletException</a:t>
            </a:r>
          </a:p>
          <a:p>
            <a:r>
              <a:rPr lang="fr-FR" sz="1400">
                <a:latin typeface="Courier New" panose="02070309020205020404" pitchFamily="49" charset="0"/>
              </a:rPr>
              <a:t>    {</a:t>
            </a:r>
          </a:p>
          <a:p>
            <a:r>
              <a:rPr lang="fr-FR" sz="1400">
                <a:latin typeface="Courier New" panose="02070309020205020404" pitchFamily="49" charset="0"/>
              </a:rPr>
              <a:t>      //récupération des paramètres passés et de l'url du referer</a:t>
            </a:r>
          </a:p>
          <a:p>
            <a:r>
              <a:rPr lang="fr-FR" sz="1400">
                <a:latin typeface="Courier New" panose="02070309020205020404" pitchFamily="49" charset="0"/>
              </a:rPr>
              <a:t>      String country = request.getParameter("cty");</a:t>
            </a:r>
          </a:p>
          <a:p>
            <a:r>
              <a:rPr lang="fr-FR" sz="1400">
                <a:latin typeface="Courier New" panose="02070309020205020404" pitchFamily="49" charset="0"/>
              </a:rPr>
              <a:t>      String language = request.getParameter("lang");</a:t>
            </a:r>
          </a:p>
          <a:p>
            <a:endParaRPr lang="fr-FR" sz="1400">
              <a:latin typeface="Courier New" panose="02070309020205020404" pitchFamily="49" charset="0"/>
            </a:endParaRPr>
          </a:p>
          <a:p>
            <a:r>
              <a:rPr lang="fr-FR" sz="1400">
                <a:latin typeface="Courier New" panose="02070309020205020404" pitchFamily="49" charset="0"/>
              </a:rPr>
              <a:t>      String source = request.getHeader( "REFERER");</a:t>
            </a:r>
          </a:p>
          <a:p>
            <a:r>
              <a:rPr lang="fr-FR" sz="1400">
                <a:latin typeface="Courier New" panose="02070309020205020404" pitchFamily="49" charset="0"/>
              </a:rPr>
              <a:t>      HttpSession session = request.getSession();</a:t>
            </a:r>
          </a:p>
          <a:p>
            <a:r>
              <a:rPr lang="fr-FR" sz="1400">
                <a:latin typeface="Courier New" panose="02070309020205020404" pitchFamily="49" charset="0"/>
              </a:rPr>
              <a:t>      ActionForward forward = null;</a:t>
            </a:r>
          </a:p>
          <a:p>
            <a:r>
              <a:rPr lang="fr-FR" sz="1400">
                <a:latin typeface="Courier New" panose="02070309020205020404" pitchFamily="49" charset="0"/>
              </a:rPr>
              <a:t>   </a:t>
            </a:r>
          </a:p>
          <a:p>
            <a:r>
              <a:rPr lang="fr-FR" sz="1400">
                <a:latin typeface="Courier New" panose="02070309020205020404" pitchFamily="49" charset="0"/>
              </a:rPr>
              <a:t>      // définition de la locale</a:t>
            </a:r>
          </a:p>
          <a:p>
            <a:r>
              <a:rPr lang="fr-FR" sz="1400">
                <a:latin typeface="Courier New" panose="02070309020205020404" pitchFamily="49" charset="0"/>
              </a:rPr>
              <a:t>      </a:t>
            </a:r>
            <a:r>
              <a:rPr lang="fr-FR" sz="1400" b="1">
                <a:latin typeface="Courier New" panose="02070309020205020404" pitchFamily="49" charset="0"/>
              </a:rPr>
              <a:t>setLocale( request, new Locale( language, country ) );</a:t>
            </a:r>
          </a:p>
          <a:p>
            <a:endParaRPr lang="fr-FR" sz="1400">
              <a:latin typeface="Courier New" panose="02070309020205020404" pitchFamily="49" charset="0"/>
            </a:endParaRPr>
          </a:p>
          <a:p>
            <a:r>
              <a:rPr lang="fr-FR" sz="1400">
                <a:latin typeface="Courier New" panose="02070309020205020404" pitchFamily="49" charset="0"/>
              </a:rPr>
              <a:t>      // redirection vers une page définie par défaut</a:t>
            </a:r>
          </a:p>
          <a:p>
            <a:r>
              <a:rPr lang="fr-FR" sz="1400">
                <a:latin typeface="Courier New" panose="02070309020205020404" pitchFamily="49" charset="0"/>
              </a:rPr>
              <a:t>      if( source==null )</a:t>
            </a:r>
          </a:p>
          <a:p>
            <a:r>
              <a:rPr lang="fr-FR" sz="1400">
                <a:latin typeface="Courier New" panose="02070309020205020404" pitchFamily="49" charset="0"/>
              </a:rPr>
              <a:t>      {</a:t>
            </a:r>
          </a:p>
          <a:p>
            <a:r>
              <a:rPr lang="fr-FR" sz="1400">
                <a:latin typeface="Courier New" panose="02070309020205020404" pitchFamily="49" charset="0"/>
              </a:rPr>
              <a:t>         forward = (mapping.findForward("success"));</a:t>
            </a:r>
          </a:p>
          <a:p>
            <a:r>
              <a:rPr lang="fr-FR" sz="1400">
                <a:latin typeface="Courier New" panose="02070309020205020404" pitchFamily="49" charset="0"/>
              </a:rPr>
              <a:t>      }</a:t>
            </a:r>
          </a:p>
          <a:p>
            <a:r>
              <a:rPr lang="fr-FR" sz="1400">
                <a:latin typeface="Courier New" panose="02070309020205020404" pitchFamily="49" charset="0"/>
              </a:rPr>
              <a:t>      // redirection vers l'url du referrer.</a:t>
            </a:r>
          </a:p>
          <a:p>
            <a:r>
              <a:rPr lang="fr-FR" sz="1400">
                <a:latin typeface="Courier New" panose="02070309020205020404" pitchFamily="49" charset="0"/>
              </a:rPr>
              <a:t>      else </a:t>
            </a:r>
          </a:p>
          <a:p>
            <a:r>
              <a:rPr lang="fr-FR" sz="1400">
                <a:latin typeface="Courier New" panose="02070309020205020404" pitchFamily="49" charset="0"/>
              </a:rPr>
              <a:t>      {</a:t>
            </a:r>
          </a:p>
          <a:p>
            <a:r>
              <a:rPr lang="fr-FR" sz="1400">
                <a:latin typeface="Courier New" panose="02070309020205020404" pitchFamily="49" charset="0"/>
              </a:rPr>
              <a:t>         forward = new RedirectingActionForward();</a:t>
            </a:r>
          </a:p>
          <a:p>
            <a:r>
              <a:rPr lang="fr-FR" sz="1400">
                <a:latin typeface="Courier New" panose="02070309020205020404" pitchFamily="49" charset="0"/>
              </a:rPr>
              <a:t>         forward.setPath( source );</a:t>
            </a:r>
          </a:p>
          <a:p>
            <a:r>
              <a:rPr lang="fr-FR" sz="1400">
                <a:latin typeface="Courier New" panose="02070309020205020404" pitchFamily="49" charset="0"/>
              </a:rPr>
              <a:t>      }</a:t>
            </a:r>
          </a:p>
          <a:p>
            <a:endParaRPr lang="fr-FR" sz="1400">
              <a:latin typeface="Courier New" panose="02070309020205020404" pitchFamily="49" charset="0"/>
            </a:endParaRPr>
          </a:p>
          <a:p>
            <a:r>
              <a:rPr lang="fr-FR" sz="1400">
                <a:latin typeface="Courier New" panose="02070309020205020404" pitchFamily="49" charset="0"/>
              </a:rPr>
              <a:t>      return forward;</a:t>
            </a:r>
          </a:p>
          <a:p>
            <a:endParaRPr lang="fr-FR" sz="1400">
              <a:latin typeface="Courier New" panose="02070309020205020404" pitchFamily="49" charset="0"/>
            </a:endParaRPr>
          </a:p>
        </p:txBody>
      </p:sp>
    </p:spTree>
    <p:extLst>
      <p:ext uri="{BB962C8B-B14F-4D97-AF65-F5344CB8AC3E}">
        <p14:creationId xmlns:p14="http://schemas.microsoft.com/office/powerpoint/2010/main" val="3355694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fr-FR" dirty="0"/>
              <a:t>Factoriser plusieurs actions (1)</a:t>
            </a:r>
          </a:p>
        </p:txBody>
      </p:sp>
      <p:sp>
        <p:nvSpPr>
          <p:cNvPr id="208899" name="Rectangle 3"/>
          <p:cNvSpPr>
            <a:spLocks noGrp="1" noChangeArrowheads="1"/>
          </p:cNvSpPr>
          <p:nvPr>
            <p:ph type="body" idx="1"/>
          </p:nvPr>
        </p:nvSpPr>
        <p:spPr/>
        <p:txBody>
          <a:bodyPr/>
          <a:lstStyle/>
          <a:p>
            <a:r>
              <a:rPr lang="fr-FR"/>
              <a:t>Réaliser plusieurs actions sur un même formulaire</a:t>
            </a:r>
          </a:p>
          <a:p>
            <a:pPr lvl="1"/>
            <a:r>
              <a:rPr lang="fr-FR"/>
              <a:t>Par exemple, pour la gestion d'un panier virtuel, il est possible d'ajouter, de modifier ou de supprimer un élément</a:t>
            </a:r>
          </a:p>
          <a:p>
            <a:r>
              <a:rPr lang="fr-FR" i="1"/>
              <a:t>DispatchAction </a:t>
            </a:r>
            <a:r>
              <a:rPr lang="fr-FR"/>
              <a:t>concentre en une seule action, l'ensemble des opérations réalisables sur une seule JSP </a:t>
            </a:r>
          </a:p>
        </p:txBody>
      </p:sp>
    </p:spTree>
    <p:extLst>
      <p:ext uri="{BB962C8B-B14F-4D97-AF65-F5344CB8AC3E}">
        <p14:creationId xmlns:p14="http://schemas.microsoft.com/office/powerpoint/2010/main" val="176932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fr-FR"/>
              <a:t>Factoriser plusieurs actions (2)</a:t>
            </a:r>
          </a:p>
        </p:txBody>
      </p:sp>
      <p:sp>
        <p:nvSpPr>
          <p:cNvPr id="209923" name="Rectangle 3"/>
          <p:cNvSpPr>
            <a:spLocks noGrp="1" noChangeArrowheads="1"/>
          </p:cNvSpPr>
          <p:nvPr>
            <p:ph type="body" idx="1"/>
          </p:nvPr>
        </p:nvSpPr>
        <p:spPr/>
        <p:txBody>
          <a:bodyPr/>
          <a:lstStyle/>
          <a:p>
            <a:r>
              <a:rPr lang="fr-FR"/>
              <a:t>On utilise un simple JavaScript qui modifie la valeur d'un champ caché lors de la soumission</a:t>
            </a:r>
          </a:p>
          <a:p>
            <a:endParaRPr lang="fr-FR"/>
          </a:p>
          <a:p>
            <a:endParaRPr lang="fr-FR"/>
          </a:p>
          <a:p>
            <a:r>
              <a:rPr lang="fr-FR"/>
              <a:t>Dans le formulaire </a:t>
            </a:r>
          </a:p>
        </p:txBody>
      </p:sp>
      <p:sp>
        <p:nvSpPr>
          <p:cNvPr id="209924" name="Rectangle 4"/>
          <p:cNvSpPr>
            <a:spLocks noChangeArrowheads="1"/>
          </p:cNvSpPr>
          <p:nvPr/>
        </p:nvSpPr>
        <p:spPr bwMode="auto">
          <a:xfrm>
            <a:off x="1931988" y="3095625"/>
            <a:ext cx="8628062" cy="83820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latin typeface="Courier New" panose="02070309020205020404" pitchFamily="49" charset="0"/>
              </a:rPr>
              <a:t>&lt;SCRIPT&gt; </a:t>
            </a:r>
          </a:p>
          <a:p>
            <a:r>
              <a:rPr lang="fr-FR" sz="1600">
                <a:latin typeface="Courier New" panose="02070309020205020404" pitchFamily="49" charset="0"/>
              </a:rPr>
              <a:t>  function setHidden(value){document.formulaire.hidden.value=value;} </a:t>
            </a:r>
          </a:p>
          <a:p>
            <a:r>
              <a:rPr lang="fr-FR" sz="1600">
                <a:latin typeface="Courier New" panose="02070309020205020404" pitchFamily="49" charset="0"/>
              </a:rPr>
              <a:t>&lt;/SCRIPT&gt; </a:t>
            </a:r>
          </a:p>
        </p:txBody>
      </p:sp>
      <p:sp>
        <p:nvSpPr>
          <p:cNvPr id="209925" name="Rectangle 5"/>
          <p:cNvSpPr>
            <a:spLocks noChangeArrowheads="1"/>
          </p:cNvSpPr>
          <p:nvPr/>
        </p:nvSpPr>
        <p:spPr bwMode="auto">
          <a:xfrm>
            <a:off x="2054226" y="4810126"/>
            <a:ext cx="8505825" cy="157162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latin typeface="Courier New" panose="02070309020205020404" pitchFamily="49" charset="0"/>
              </a:rPr>
              <a:t>&lt;html:form name="formulaire"&gt; </a:t>
            </a:r>
          </a:p>
          <a:p>
            <a:r>
              <a:rPr lang="fr-FR" sz="1600">
                <a:latin typeface="Courier New" panose="02070309020205020404" pitchFamily="49" charset="0"/>
              </a:rPr>
              <a:t>   ... </a:t>
            </a:r>
          </a:p>
          <a:p>
            <a:r>
              <a:rPr lang="fr-FR" sz="1600">
                <a:latin typeface="Courier New" panose="02070309020205020404" pitchFamily="49" charset="0"/>
              </a:rPr>
              <a:t>  &lt;html:hidden property="hidden" value="default"/&gt;</a:t>
            </a:r>
          </a:p>
          <a:p>
            <a:r>
              <a:rPr lang="fr-FR" sz="1600">
                <a:latin typeface="Courier New" panose="02070309020205020404" pitchFamily="49" charset="0"/>
              </a:rPr>
              <a:t>   ... </a:t>
            </a:r>
          </a:p>
          <a:p>
            <a:r>
              <a:rPr lang="fr-FR" sz="1600">
                <a:latin typeface="Courier New" panose="02070309020205020404" pitchFamily="49" charset="0"/>
              </a:rPr>
              <a:t>  &lt;html:submit onclick="setHidden('add');"&gt;ADD ELEMENT&lt;/html:submit&gt;</a:t>
            </a:r>
          </a:p>
          <a:p>
            <a:r>
              <a:rPr lang="fr-FR" sz="1600">
                <a:latin typeface="Courier New" panose="02070309020205020404" pitchFamily="49" charset="0"/>
              </a:rPr>
              <a:t>&lt;/html:form&gt;</a:t>
            </a:r>
          </a:p>
        </p:txBody>
      </p:sp>
    </p:spTree>
    <p:extLst>
      <p:ext uri="{BB962C8B-B14F-4D97-AF65-F5344CB8AC3E}">
        <p14:creationId xmlns:p14="http://schemas.microsoft.com/office/powerpoint/2010/main" val="173163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fr-FR"/>
              <a:t>Factoriser plusieurs actions (3)</a:t>
            </a:r>
          </a:p>
        </p:txBody>
      </p:sp>
      <p:sp>
        <p:nvSpPr>
          <p:cNvPr id="210947" name="Rectangle 3"/>
          <p:cNvSpPr>
            <a:spLocks noGrp="1" noChangeArrowheads="1"/>
          </p:cNvSpPr>
          <p:nvPr>
            <p:ph type="body" idx="1"/>
          </p:nvPr>
        </p:nvSpPr>
        <p:spPr/>
        <p:txBody>
          <a:bodyPr/>
          <a:lstStyle/>
          <a:p>
            <a:r>
              <a:rPr lang="fr-FR"/>
              <a:t>Dans l'Action concernée</a:t>
            </a:r>
          </a:p>
          <a:p>
            <a:pPr lvl="1"/>
            <a:r>
              <a:rPr lang="fr-FR"/>
              <a:t>Les méthodes portent les mêmes noms que les valeurs du champs hidden (à la place de la méthode </a:t>
            </a:r>
            <a:r>
              <a:rPr lang="fr-FR" i="1"/>
              <a:t>execute(...))</a:t>
            </a:r>
            <a:r>
              <a:rPr lang="fr-FR"/>
              <a:t> </a:t>
            </a:r>
          </a:p>
        </p:txBody>
      </p:sp>
      <p:sp>
        <p:nvSpPr>
          <p:cNvPr id="210949" name="Rectangle 5"/>
          <p:cNvSpPr>
            <a:spLocks noChangeArrowheads="1"/>
          </p:cNvSpPr>
          <p:nvPr/>
        </p:nvSpPr>
        <p:spPr bwMode="auto">
          <a:xfrm>
            <a:off x="2063751" y="3716339"/>
            <a:ext cx="8505825" cy="30384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latin typeface="Courier New" panose="02070309020205020404" pitchFamily="49" charset="0"/>
              </a:rPr>
              <a:t>public class CartAction extends DispatchAction</a:t>
            </a:r>
          </a:p>
          <a:p>
            <a:r>
              <a:rPr lang="fr-FR" sz="1600">
                <a:latin typeface="Courier New" panose="02070309020205020404" pitchFamily="49" charset="0"/>
              </a:rPr>
              <a:t>{</a:t>
            </a:r>
          </a:p>
          <a:p>
            <a:r>
              <a:rPr lang="fr-FR" sz="1600">
                <a:latin typeface="Courier New" panose="02070309020205020404" pitchFamily="49" charset="0"/>
              </a:rPr>
              <a:t>public ActionForward add(ActionMapping mapping, ActionForm form, </a:t>
            </a:r>
          </a:p>
          <a:p>
            <a:r>
              <a:rPr lang="fr-FR" sz="1600">
                <a:latin typeface="Courier New" panose="02070309020205020404" pitchFamily="49" charset="0"/>
              </a:rPr>
              <a:t>    HttpServletRequest request, HttpServletResponse response) </a:t>
            </a:r>
          </a:p>
          <a:p>
            <a:r>
              <a:rPr lang="fr-FR" sz="1600">
                <a:latin typeface="Courier New" panose="02070309020205020404" pitchFamily="49" charset="0"/>
              </a:rPr>
              <a:t>  throws IOException, ServletException { ... }</a:t>
            </a:r>
          </a:p>
          <a:p>
            <a:r>
              <a:rPr lang="fr-FR" sz="1600">
                <a:latin typeface="Courier New" panose="02070309020205020404" pitchFamily="49" charset="0"/>
              </a:rPr>
              <a:t>public ActionForward remove(ActionMapping mapping, ActionForm form, </a:t>
            </a:r>
          </a:p>
          <a:p>
            <a:r>
              <a:rPr lang="fr-FR" sz="1600">
                <a:latin typeface="Courier New" panose="02070309020205020404" pitchFamily="49" charset="0"/>
              </a:rPr>
              <a:t>    HttpServletRequest request, HttpServletResponse response) </a:t>
            </a:r>
          </a:p>
          <a:p>
            <a:r>
              <a:rPr lang="fr-FR" sz="1600">
                <a:latin typeface="Courier New" panose="02070309020205020404" pitchFamily="49" charset="0"/>
              </a:rPr>
              <a:t>  throws IOException, ServletException { ... }</a:t>
            </a:r>
          </a:p>
          <a:p>
            <a:r>
              <a:rPr lang="fr-FR" sz="1600">
                <a:latin typeface="Courier New" panose="02070309020205020404" pitchFamily="49" charset="0"/>
              </a:rPr>
              <a:t>public ActionForward modify(ActionMapping mapping, ActionForm form, </a:t>
            </a:r>
          </a:p>
          <a:p>
            <a:r>
              <a:rPr lang="fr-FR" sz="1600">
                <a:latin typeface="Courier New" panose="02070309020205020404" pitchFamily="49" charset="0"/>
              </a:rPr>
              <a:t>    HttpServletRequest request, HttpServletResponse response) </a:t>
            </a:r>
          </a:p>
          <a:p>
            <a:r>
              <a:rPr lang="fr-FR" sz="1600">
                <a:latin typeface="Courier New" panose="02070309020205020404" pitchFamily="49" charset="0"/>
              </a:rPr>
              <a:t>  throws IOException, ServletException { ... }</a:t>
            </a:r>
          </a:p>
          <a:p>
            <a:r>
              <a:rPr lang="fr-FR" sz="1600">
                <a:latin typeface="Courier New" panose="02070309020205020404" pitchFamily="49" charset="0"/>
              </a:rPr>
              <a:t>}</a:t>
            </a:r>
          </a:p>
        </p:txBody>
      </p:sp>
    </p:spTree>
    <p:extLst>
      <p:ext uri="{BB962C8B-B14F-4D97-AF65-F5344CB8AC3E}">
        <p14:creationId xmlns:p14="http://schemas.microsoft.com/office/powerpoint/2010/main" val="74817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fr-FR"/>
              <a:t>Factoriser plusieurs actions (4)</a:t>
            </a:r>
          </a:p>
        </p:txBody>
      </p:sp>
      <p:sp>
        <p:nvSpPr>
          <p:cNvPr id="211971" name="Rectangle 3"/>
          <p:cNvSpPr>
            <a:spLocks noGrp="1" noChangeArrowheads="1"/>
          </p:cNvSpPr>
          <p:nvPr>
            <p:ph type="body" idx="1"/>
          </p:nvPr>
        </p:nvSpPr>
        <p:spPr/>
        <p:txBody>
          <a:bodyPr/>
          <a:lstStyle/>
          <a:p>
            <a:r>
              <a:rPr lang="fr-FR"/>
              <a:t>Dans struts-config.xml</a:t>
            </a:r>
          </a:p>
          <a:p>
            <a:pPr lvl="1"/>
            <a:r>
              <a:rPr lang="fr-FR"/>
              <a:t>Ajouter à la déclaration de l'action l'attribut "parameter" et lui indiquer le nom du champ concerné</a:t>
            </a:r>
          </a:p>
          <a:p>
            <a:pPr lvl="1"/>
            <a:endParaRPr lang="fr-FR"/>
          </a:p>
          <a:p>
            <a:pPr lvl="1"/>
            <a:endParaRPr lang="fr-FR"/>
          </a:p>
          <a:p>
            <a:pPr lvl="1"/>
            <a:endParaRPr lang="fr-FR"/>
          </a:p>
          <a:p>
            <a:pPr lvl="1"/>
            <a:endParaRPr lang="fr-FR"/>
          </a:p>
          <a:p>
            <a:pPr lvl="1"/>
            <a:endParaRPr lang="fr-FR"/>
          </a:p>
          <a:p>
            <a:pPr lvl="1"/>
            <a:endParaRPr lang="fr-FR"/>
          </a:p>
        </p:txBody>
      </p:sp>
      <p:sp>
        <p:nvSpPr>
          <p:cNvPr id="211972" name="Rectangle 4"/>
          <p:cNvSpPr>
            <a:spLocks noChangeArrowheads="1"/>
          </p:cNvSpPr>
          <p:nvPr/>
        </p:nvSpPr>
        <p:spPr bwMode="auto">
          <a:xfrm>
            <a:off x="4440238" y="3644900"/>
            <a:ext cx="4972050" cy="175260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a:latin typeface="Courier New" panose="02070309020205020404" pitchFamily="49" charset="0"/>
              </a:rPr>
              <a:t>&lt;action path="/cartManagement" </a:t>
            </a:r>
          </a:p>
          <a:p>
            <a:r>
              <a:rPr lang="fr-FR">
                <a:latin typeface="Courier New" panose="02070309020205020404" pitchFamily="49" charset="0"/>
              </a:rPr>
              <a:t>  type="app.management.CartAction" </a:t>
            </a:r>
          </a:p>
          <a:p>
            <a:r>
              <a:rPr lang="fr-FR">
                <a:latin typeface="Courier New" panose="02070309020205020404" pitchFamily="49" charset="0"/>
              </a:rPr>
              <a:t>  name="cartForm" </a:t>
            </a:r>
          </a:p>
          <a:p>
            <a:r>
              <a:rPr lang="fr-FR">
                <a:latin typeface="Courier New" panose="02070309020205020404" pitchFamily="49" charset="0"/>
              </a:rPr>
              <a:t>  scope="request" </a:t>
            </a:r>
          </a:p>
          <a:p>
            <a:r>
              <a:rPr lang="fr-FR">
                <a:latin typeface="Courier New" panose="02070309020205020404" pitchFamily="49" charset="0"/>
              </a:rPr>
              <a:t>  validate="true" </a:t>
            </a:r>
          </a:p>
          <a:p>
            <a:r>
              <a:rPr lang="fr-FR">
                <a:latin typeface="Courier New" panose="02070309020205020404" pitchFamily="49" charset="0"/>
              </a:rPr>
              <a:t>  parameter="hidden"/&gt;</a:t>
            </a:r>
          </a:p>
        </p:txBody>
      </p:sp>
    </p:spTree>
    <p:extLst>
      <p:ext uri="{BB962C8B-B14F-4D97-AF65-F5344CB8AC3E}">
        <p14:creationId xmlns:p14="http://schemas.microsoft.com/office/powerpoint/2010/main" val="92095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fr-FR"/>
              <a:t>Factoriser plusieurs actions (5)</a:t>
            </a:r>
          </a:p>
        </p:txBody>
      </p:sp>
      <p:sp>
        <p:nvSpPr>
          <p:cNvPr id="214019" name="Rectangle 3"/>
          <p:cNvSpPr>
            <a:spLocks noGrp="1" noChangeArrowheads="1"/>
          </p:cNvSpPr>
          <p:nvPr>
            <p:ph type="body" idx="1"/>
          </p:nvPr>
        </p:nvSpPr>
        <p:spPr/>
        <p:txBody>
          <a:bodyPr/>
          <a:lstStyle/>
          <a:p>
            <a:r>
              <a:rPr lang="fr-FR" i="1"/>
              <a:t>LookupDispatchAction</a:t>
            </a:r>
            <a:r>
              <a:rPr lang="fr-FR"/>
              <a:t> </a:t>
            </a:r>
          </a:p>
          <a:p>
            <a:pPr lvl="1"/>
            <a:r>
              <a:rPr lang="fr-FR"/>
              <a:t>Si JavaScript n'est pas actif ou pas souhaité(le DispatchAction ne peut fonctionner)</a:t>
            </a:r>
          </a:p>
          <a:p>
            <a:pPr lvl="1"/>
            <a:r>
              <a:rPr lang="fr-FR"/>
              <a:t>Reprends le mécanisme du DispatchAction</a:t>
            </a:r>
          </a:p>
        </p:txBody>
      </p:sp>
    </p:spTree>
    <p:extLst>
      <p:ext uri="{BB962C8B-B14F-4D97-AF65-F5344CB8AC3E}">
        <p14:creationId xmlns:p14="http://schemas.microsoft.com/office/powerpoint/2010/main" val="302588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fr-FR"/>
              <a:t>Factoriser plusieurs actions (6)</a:t>
            </a:r>
          </a:p>
        </p:txBody>
      </p:sp>
      <p:sp>
        <p:nvSpPr>
          <p:cNvPr id="215043" name="Rectangle 3"/>
          <p:cNvSpPr>
            <a:spLocks noGrp="1" noChangeArrowheads="1"/>
          </p:cNvSpPr>
          <p:nvPr>
            <p:ph type="body" idx="1"/>
          </p:nvPr>
        </p:nvSpPr>
        <p:spPr/>
        <p:txBody>
          <a:bodyPr/>
          <a:lstStyle/>
          <a:p>
            <a:r>
              <a:rPr lang="fr-FR"/>
              <a:t>Dans le struts-config.xml</a:t>
            </a:r>
          </a:p>
          <a:p>
            <a:pPr lvl="1"/>
            <a:r>
              <a:rPr lang="fr-FR"/>
              <a:t>Déclaration du nom du bouton de soumission qui doit être "submit".</a:t>
            </a:r>
          </a:p>
          <a:p>
            <a:endParaRPr lang="fr-FR"/>
          </a:p>
        </p:txBody>
      </p:sp>
      <p:sp>
        <p:nvSpPr>
          <p:cNvPr id="215044" name="Rectangle 4"/>
          <p:cNvSpPr>
            <a:spLocks noChangeArrowheads="1"/>
          </p:cNvSpPr>
          <p:nvPr/>
        </p:nvSpPr>
        <p:spPr bwMode="auto">
          <a:xfrm>
            <a:off x="4079876" y="3141664"/>
            <a:ext cx="5527675" cy="22383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&lt;action </a:t>
            </a:r>
          </a:p>
          <a:p>
            <a:r>
              <a:rPr lang="fr-FR" sz="2000">
                <a:latin typeface="Courier New" panose="02070309020205020404" pitchFamily="49" charset="0"/>
              </a:rPr>
              <a:t>  path="/cartManagement" </a:t>
            </a:r>
          </a:p>
          <a:p>
            <a:r>
              <a:rPr lang="fr-FR" sz="2000">
                <a:latin typeface="Courier New" panose="02070309020205020404" pitchFamily="49" charset="0"/>
              </a:rPr>
              <a:t>  type="app.management.CartAction" </a:t>
            </a:r>
          </a:p>
          <a:p>
            <a:r>
              <a:rPr lang="fr-FR" sz="2000">
                <a:latin typeface="Courier New" panose="02070309020205020404" pitchFamily="49" charset="0"/>
              </a:rPr>
              <a:t>  name="cartForm" </a:t>
            </a:r>
          </a:p>
          <a:p>
            <a:r>
              <a:rPr lang="fr-FR" sz="2000">
                <a:latin typeface="Courier New" panose="02070309020205020404" pitchFamily="49" charset="0"/>
              </a:rPr>
              <a:t>  scope="request" </a:t>
            </a:r>
          </a:p>
          <a:p>
            <a:r>
              <a:rPr lang="fr-FR" sz="2000">
                <a:latin typeface="Courier New" panose="02070309020205020404" pitchFamily="49" charset="0"/>
              </a:rPr>
              <a:t>  validate="true"</a:t>
            </a:r>
          </a:p>
          <a:p>
            <a:r>
              <a:rPr lang="fr-FR" sz="2000">
                <a:latin typeface="Courier New" panose="02070309020205020404" pitchFamily="49" charset="0"/>
              </a:rPr>
              <a:t>  parameter="submit"/&gt;</a:t>
            </a:r>
          </a:p>
        </p:txBody>
      </p:sp>
    </p:spTree>
    <p:extLst>
      <p:ext uri="{BB962C8B-B14F-4D97-AF65-F5344CB8AC3E}">
        <p14:creationId xmlns:p14="http://schemas.microsoft.com/office/powerpoint/2010/main" val="73210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fr-FR"/>
              <a:t>Factoriser plusieurs actions (7)</a:t>
            </a:r>
          </a:p>
        </p:txBody>
      </p:sp>
      <p:sp>
        <p:nvSpPr>
          <p:cNvPr id="216067" name="Rectangle 3"/>
          <p:cNvSpPr>
            <a:spLocks noGrp="1" noChangeArrowheads="1"/>
          </p:cNvSpPr>
          <p:nvPr>
            <p:ph type="body" idx="1"/>
          </p:nvPr>
        </p:nvSpPr>
        <p:spPr/>
        <p:txBody>
          <a:bodyPr/>
          <a:lstStyle/>
          <a:p>
            <a:r>
              <a:rPr lang="fr-FR"/>
              <a:t>Dans la JSP, les boutons sont nommés grâce à une clé du ResourceBundle</a:t>
            </a:r>
          </a:p>
          <a:p>
            <a:endParaRPr lang="fr-FR"/>
          </a:p>
          <a:p>
            <a:endParaRPr lang="fr-FR"/>
          </a:p>
          <a:p>
            <a:endParaRPr lang="fr-FR"/>
          </a:p>
          <a:p>
            <a:endParaRPr lang="fr-FR"/>
          </a:p>
          <a:p>
            <a:endParaRPr lang="fr-FR"/>
          </a:p>
          <a:p>
            <a:pPr lvl="1"/>
            <a:r>
              <a:rPr lang="fr-FR"/>
              <a:t>Les valeurs passées sont ainsi localisées et changent donc en fonction de la locale </a:t>
            </a:r>
          </a:p>
        </p:txBody>
      </p:sp>
      <p:sp>
        <p:nvSpPr>
          <p:cNvPr id="216068" name="Rectangle 4"/>
          <p:cNvSpPr>
            <a:spLocks noChangeArrowheads="1"/>
          </p:cNvSpPr>
          <p:nvPr/>
        </p:nvSpPr>
        <p:spPr bwMode="auto">
          <a:xfrm>
            <a:off x="3792539" y="2708276"/>
            <a:ext cx="6442075" cy="25431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&lt;html:form ...&gt;</a:t>
            </a:r>
          </a:p>
          <a:p>
            <a:r>
              <a:rPr lang="fr-FR" sz="2000">
                <a:latin typeface="Courier New" panose="02070309020205020404" pitchFamily="49" charset="0"/>
              </a:rPr>
              <a:t>   &lt;html:submit&gt;</a:t>
            </a:r>
          </a:p>
          <a:p>
            <a:r>
              <a:rPr lang="fr-FR" sz="2000">
                <a:latin typeface="Courier New" panose="02070309020205020404" pitchFamily="49" charset="0"/>
              </a:rPr>
              <a:t>      &lt;bean:message key="button.add"/&gt;</a:t>
            </a:r>
          </a:p>
          <a:p>
            <a:r>
              <a:rPr lang="fr-FR" sz="2000">
                <a:latin typeface="Courier New" panose="02070309020205020404" pitchFamily="49" charset="0"/>
              </a:rPr>
              <a:t>   &lt;/html:submit&gt;</a:t>
            </a:r>
          </a:p>
          <a:p>
            <a:r>
              <a:rPr lang="fr-FR" sz="2000">
                <a:latin typeface="Courier New" panose="02070309020205020404" pitchFamily="49" charset="0"/>
              </a:rPr>
              <a:t>   &lt;html:submit&gt;</a:t>
            </a:r>
          </a:p>
          <a:p>
            <a:r>
              <a:rPr lang="fr-FR" sz="2000">
                <a:latin typeface="Courier New" panose="02070309020205020404" pitchFamily="49" charset="0"/>
              </a:rPr>
              <a:t>      &lt;bean:message key="button.delete"/&gt;</a:t>
            </a:r>
          </a:p>
          <a:p>
            <a:r>
              <a:rPr lang="fr-FR" sz="2000">
                <a:latin typeface="Courier New" panose="02070309020205020404" pitchFamily="49" charset="0"/>
              </a:rPr>
              <a:t>   &lt;/html:submit&gt;</a:t>
            </a:r>
          </a:p>
          <a:p>
            <a:r>
              <a:rPr lang="fr-FR" sz="2000">
                <a:latin typeface="Courier New" panose="02070309020205020404" pitchFamily="49" charset="0"/>
              </a:rPr>
              <a:t>&lt;/html:form&gt;</a:t>
            </a:r>
          </a:p>
        </p:txBody>
      </p:sp>
    </p:spTree>
    <p:extLst>
      <p:ext uri="{BB962C8B-B14F-4D97-AF65-F5344CB8AC3E}">
        <p14:creationId xmlns:p14="http://schemas.microsoft.com/office/powerpoint/2010/main" val="78627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fr-FR"/>
              <a:t>Factoriser plusieurs actions (8)</a:t>
            </a:r>
          </a:p>
        </p:txBody>
      </p:sp>
      <p:sp>
        <p:nvSpPr>
          <p:cNvPr id="217091" name="Rectangle 3"/>
          <p:cNvSpPr>
            <a:spLocks noGrp="1" noChangeArrowheads="1"/>
          </p:cNvSpPr>
          <p:nvPr>
            <p:ph type="body" idx="1"/>
          </p:nvPr>
        </p:nvSpPr>
        <p:spPr/>
        <p:txBody>
          <a:bodyPr/>
          <a:lstStyle/>
          <a:p>
            <a:r>
              <a:rPr lang="fr-FR"/>
              <a:t>Ajouter à l'</a:t>
            </a:r>
            <a:r>
              <a:rPr lang="fr-FR" i="1"/>
              <a:t>Action </a:t>
            </a:r>
            <a:r>
              <a:rPr lang="fr-FR"/>
              <a:t>une méthode qui est appelée lors de la soumission</a:t>
            </a:r>
          </a:p>
          <a:p>
            <a:pPr lvl="1"/>
            <a:r>
              <a:rPr lang="fr-FR"/>
              <a:t>Mapping des valeurs à une méthode particulière</a:t>
            </a:r>
          </a:p>
        </p:txBody>
      </p:sp>
      <p:sp>
        <p:nvSpPr>
          <p:cNvPr id="217092" name="Rectangle 4"/>
          <p:cNvSpPr>
            <a:spLocks noChangeArrowheads="1"/>
          </p:cNvSpPr>
          <p:nvPr/>
        </p:nvSpPr>
        <p:spPr bwMode="auto">
          <a:xfrm>
            <a:off x="3998914" y="3573464"/>
            <a:ext cx="5984875" cy="31527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2000">
                <a:latin typeface="Courier New" panose="02070309020205020404" pitchFamily="49" charset="0"/>
              </a:rPr>
              <a:t>protected Map getKeyMethodMap(</a:t>
            </a:r>
            <a:br>
              <a:rPr lang="fr-FR" sz="2000">
                <a:latin typeface="Courier New" panose="02070309020205020404" pitchFamily="49" charset="0"/>
              </a:rPr>
            </a:br>
            <a:r>
              <a:rPr lang="fr-FR" sz="2000">
                <a:latin typeface="Courier New" panose="02070309020205020404" pitchFamily="49" charset="0"/>
              </a:rPr>
              <a:t>  ActionMapping mapping,</a:t>
            </a:r>
          </a:p>
          <a:p>
            <a:r>
              <a:rPr lang="fr-FR" sz="2000">
                <a:latin typeface="Courier New" panose="02070309020205020404" pitchFamily="49" charset="0"/>
              </a:rPr>
              <a:t>  ActionForm form,</a:t>
            </a:r>
          </a:p>
          <a:p>
            <a:r>
              <a:rPr lang="fr-FR" sz="2000">
                <a:latin typeface="Courier New" panose="02070309020205020404" pitchFamily="49" charset="0"/>
              </a:rPr>
              <a:t>  HttpServletRequest request) </a:t>
            </a:r>
          </a:p>
          <a:p>
            <a:r>
              <a:rPr lang="fr-FR" sz="2000">
                <a:latin typeface="Courier New" panose="02070309020205020404" pitchFamily="49" charset="0"/>
              </a:rPr>
              <a:t>{</a:t>
            </a:r>
          </a:p>
          <a:p>
            <a:r>
              <a:rPr lang="fr-FR" sz="2000">
                <a:latin typeface="Courier New" panose="02070309020205020404" pitchFamily="49" charset="0"/>
              </a:rPr>
              <a:t>   Map map = new HashMap();</a:t>
            </a:r>
          </a:p>
          <a:p>
            <a:r>
              <a:rPr lang="fr-FR" sz="2000">
                <a:latin typeface="Courier New" panose="02070309020205020404" pitchFamily="49" charset="0"/>
              </a:rPr>
              <a:t>   map.put("button.add", "add");</a:t>
            </a:r>
          </a:p>
          <a:p>
            <a:r>
              <a:rPr lang="fr-FR" sz="2000">
                <a:latin typeface="Courier New" panose="02070309020205020404" pitchFamily="49" charset="0"/>
              </a:rPr>
              <a:t>   map.put("button.delete", "delete");</a:t>
            </a:r>
          </a:p>
          <a:p>
            <a:r>
              <a:rPr lang="fr-FR" sz="2000">
                <a:latin typeface="Courier New" panose="02070309020205020404" pitchFamily="49" charset="0"/>
              </a:rPr>
              <a:t>  return map;</a:t>
            </a:r>
          </a:p>
          <a:p>
            <a:r>
              <a:rPr lang="fr-FR" sz="2000">
                <a:latin typeface="Courier New" panose="02070309020205020404" pitchFamily="49" charset="0"/>
              </a:rPr>
              <a:t>}</a:t>
            </a:r>
          </a:p>
        </p:txBody>
      </p:sp>
    </p:spTree>
    <p:extLst>
      <p:ext uri="{BB962C8B-B14F-4D97-AF65-F5344CB8AC3E}">
        <p14:creationId xmlns:p14="http://schemas.microsoft.com/office/powerpoint/2010/main" val="277161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Moteur </a:t>
            </a:r>
            <a:r>
              <a:rPr lang="fr-FR" sz="5400" dirty="0">
                <a:solidFill>
                  <a:srgbClr val="323299"/>
                </a:solidFill>
                <a:latin typeface="Tahoma"/>
                <a:cs typeface="Tahoma"/>
              </a:rPr>
              <a:t>de</a:t>
            </a:r>
            <a:r>
              <a:rPr lang="fr-FR" sz="5400" spc="-15" dirty="0">
                <a:solidFill>
                  <a:srgbClr val="323299"/>
                </a:solidFill>
                <a:latin typeface="Tahoma"/>
                <a:cs typeface="Tahoma"/>
              </a:rPr>
              <a:t> </a:t>
            </a:r>
            <a:r>
              <a:rPr lang="fr-FR" sz="5400" spc="-5" dirty="0" smtClean="0">
                <a:solidFill>
                  <a:srgbClr val="323299"/>
                </a:solidFill>
                <a:latin typeface="Tahoma"/>
                <a:cs typeface="Tahoma"/>
              </a:rPr>
              <a:t>servlets</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Nombreux conteneurs de Servlet</a:t>
            </a:r>
          </a:p>
          <a:p>
            <a:pPr lvl="1"/>
            <a:r>
              <a:rPr lang="fr-FR" sz="2800" dirty="0">
                <a:latin typeface="Calibri" panose="020F0502020204030204" pitchFamily="34" charset="0"/>
                <a:cs typeface="Calibri" panose="020F0502020204030204" pitchFamily="34" charset="0"/>
              </a:rPr>
              <a:t>Jakarta </a:t>
            </a:r>
            <a:r>
              <a:rPr lang="fr-FR" sz="2800" dirty="0" err="1">
                <a:latin typeface="Calibri" panose="020F0502020204030204" pitchFamily="34" charset="0"/>
                <a:cs typeface="Calibri" panose="020F0502020204030204" pitchFamily="34" charset="0"/>
              </a:rPr>
              <a:t>Tomcat</a:t>
            </a:r>
            <a:r>
              <a:rPr lang="fr-FR" sz="2800" dirty="0">
                <a:latin typeface="Calibri" panose="020F0502020204030204" pitchFamily="34" charset="0"/>
                <a:cs typeface="Calibri" panose="020F0502020204030204" pitchFamily="34" charset="0"/>
              </a:rPr>
              <a:t> </a:t>
            </a:r>
          </a:p>
          <a:p>
            <a:pPr lvl="1"/>
            <a:r>
              <a:rPr lang="fr-FR" sz="2800" dirty="0" err="1">
                <a:latin typeface="Calibri" panose="020F0502020204030204" pitchFamily="34" charset="0"/>
                <a:cs typeface="Calibri" panose="020F0502020204030204" pitchFamily="34" charset="0"/>
              </a:rPr>
              <a:t>JBoss</a:t>
            </a:r>
            <a:r>
              <a:rPr lang="fr-FR" sz="2800" dirty="0">
                <a:latin typeface="Calibri" panose="020F0502020204030204" pitchFamily="34" charset="0"/>
                <a:cs typeface="Calibri" panose="020F0502020204030204" pitchFamily="34" charset="0"/>
              </a:rPr>
              <a:t> (www.jboss.org)</a:t>
            </a:r>
          </a:p>
          <a:p>
            <a:pPr lvl="1"/>
            <a:r>
              <a:rPr lang="fr-FR" sz="2800" dirty="0">
                <a:latin typeface="Calibri" panose="020F0502020204030204" pitchFamily="34" charset="0"/>
                <a:cs typeface="Calibri" panose="020F0502020204030204" pitchFamily="34" charset="0"/>
              </a:rPr>
              <a:t>WebSphere Application Server d’IBM</a:t>
            </a:r>
          </a:p>
          <a:p>
            <a:pPr lvl="1"/>
            <a:r>
              <a:rPr lang="fr-FR" sz="2800" dirty="0" err="1">
                <a:latin typeface="Calibri" panose="020F0502020204030204" pitchFamily="34" charset="0"/>
                <a:cs typeface="Calibri" panose="020F0502020204030204" pitchFamily="34" charset="0"/>
              </a:rPr>
              <a:t>Weblogic</a:t>
            </a:r>
            <a:r>
              <a:rPr lang="fr-FR" sz="2800" dirty="0">
                <a:latin typeface="Calibri" panose="020F0502020204030204" pitchFamily="34" charset="0"/>
                <a:cs typeface="Calibri" panose="020F0502020204030204" pitchFamily="34" charset="0"/>
              </a:rPr>
              <a:t> de BEA (www.bea.com)</a:t>
            </a:r>
          </a:p>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Dans le reste du cours et des TP, nous  utiliserons le conteneur </a:t>
            </a:r>
            <a:r>
              <a:rPr lang="fr-FR" sz="3600" spc="-5" dirty="0" err="1">
                <a:latin typeface="Calibri" panose="020F0502020204030204" pitchFamily="34" charset="0"/>
                <a:cs typeface="Calibri" panose="020F0502020204030204" pitchFamily="34" charset="0"/>
              </a:rPr>
              <a:t>Tomcat</a:t>
            </a:r>
            <a:r>
              <a:rPr lang="fr-FR" sz="3600" spc="-5" dirty="0">
                <a:latin typeface="Calibri" panose="020F0502020204030204" pitchFamily="34" charset="0"/>
                <a:cs typeface="Calibri" panose="020F0502020204030204" pitchFamily="34" charset="0"/>
              </a:rPr>
              <a:t> pour déployer  nos servlets.</a:t>
            </a:r>
          </a:p>
        </p:txBody>
      </p:sp>
    </p:spTree>
    <p:extLst>
      <p:ext uri="{BB962C8B-B14F-4D97-AF65-F5344CB8AC3E}">
        <p14:creationId xmlns:p14="http://schemas.microsoft.com/office/powerpoint/2010/main" val="19846977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fr-FR"/>
              <a:t>Plug-in</a:t>
            </a:r>
          </a:p>
        </p:txBody>
      </p:sp>
      <p:sp>
        <p:nvSpPr>
          <p:cNvPr id="218115" name="Rectangle 3"/>
          <p:cNvSpPr>
            <a:spLocks noGrp="1" noChangeArrowheads="1"/>
          </p:cNvSpPr>
          <p:nvPr>
            <p:ph type="body" idx="1"/>
          </p:nvPr>
        </p:nvSpPr>
        <p:spPr/>
        <p:txBody>
          <a:bodyPr/>
          <a:lstStyle/>
          <a:p>
            <a:r>
              <a:rPr lang="fr-FR"/>
              <a:t>Moyen simple d’étendre Struts</a:t>
            </a:r>
          </a:p>
          <a:p>
            <a:r>
              <a:rPr lang="fr-FR"/>
              <a:t>Implémenter l’interface org.apache.struts.action.PlugIn</a:t>
            </a:r>
          </a:p>
          <a:p>
            <a:pPr lvl="1"/>
            <a:r>
              <a:rPr lang="fr-FR" sz="2000">
                <a:latin typeface="Courier New" panose="02070309020205020404" pitchFamily="49" charset="0"/>
              </a:rPr>
              <a:t>void destroy()</a:t>
            </a:r>
          </a:p>
          <a:p>
            <a:pPr lvl="1"/>
            <a:r>
              <a:rPr lang="fr-FR" sz="2000">
                <a:latin typeface="Courier New" panose="02070309020205020404" pitchFamily="49" charset="0"/>
              </a:rPr>
              <a:t>void init(ActionServlet servlet, ModuleConfig config)</a:t>
            </a:r>
          </a:p>
          <a:p>
            <a:r>
              <a:rPr lang="fr-FR"/>
              <a:t>Peut être utilisé pour l’initialisation d’une application</a:t>
            </a:r>
          </a:p>
          <a:p>
            <a:r>
              <a:rPr lang="fr-FR"/>
              <a:t>Ex.: Validator et Tiles sont configurés de cette façon</a:t>
            </a:r>
          </a:p>
        </p:txBody>
      </p:sp>
    </p:spTree>
    <p:extLst>
      <p:ext uri="{BB962C8B-B14F-4D97-AF65-F5344CB8AC3E}">
        <p14:creationId xmlns:p14="http://schemas.microsoft.com/office/powerpoint/2010/main" val="252256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fr-FR"/>
              <a:t>Le plug-in Validator (1)</a:t>
            </a:r>
          </a:p>
        </p:txBody>
      </p:sp>
      <p:sp>
        <p:nvSpPr>
          <p:cNvPr id="219139" name="Rectangle 3"/>
          <p:cNvSpPr>
            <a:spLocks noGrp="1" noChangeArrowheads="1"/>
          </p:cNvSpPr>
          <p:nvPr>
            <p:ph type="body" idx="1"/>
          </p:nvPr>
        </p:nvSpPr>
        <p:spPr/>
        <p:txBody>
          <a:bodyPr/>
          <a:lstStyle/>
          <a:p>
            <a:pPr>
              <a:lnSpc>
                <a:spcPct val="90000"/>
              </a:lnSpc>
            </a:pPr>
            <a:r>
              <a:rPr lang="fr-FR"/>
              <a:t>Validation avancée de formulaires</a:t>
            </a:r>
          </a:p>
          <a:p>
            <a:pPr lvl="1">
              <a:lnSpc>
                <a:spcPct val="90000"/>
              </a:lnSpc>
            </a:pPr>
            <a:r>
              <a:rPr lang="fr-FR"/>
              <a:t>Validation coté client (Javascript)</a:t>
            </a:r>
          </a:p>
          <a:p>
            <a:pPr lvl="1">
              <a:lnSpc>
                <a:spcPct val="90000"/>
              </a:lnSpc>
            </a:pPr>
            <a:r>
              <a:rPr lang="fr-FR"/>
              <a:t>Validation coté serveur</a:t>
            </a:r>
          </a:p>
          <a:p>
            <a:pPr>
              <a:lnSpc>
                <a:spcPct val="90000"/>
              </a:lnSpc>
            </a:pPr>
            <a:r>
              <a:rPr lang="fr-FR"/>
              <a:t>Seul moyen pour valider des DynaActionForm</a:t>
            </a:r>
          </a:p>
          <a:p>
            <a:pPr>
              <a:lnSpc>
                <a:spcPct val="90000"/>
              </a:lnSpc>
            </a:pPr>
            <a:r>
              <a:rPr lang="fr-FR"/>
              <a:t>Plus complet et plus souple que la validation de base</a:t>
            </a:r>
          </a:p>
          <a:p>
            <a:pPr>
              <a:lnSpc>
                <a:spcPct val="90000"/>
              </a:lnSpc>
            </a:pPr>
            <a:r>
              <a:rPr lang="fr-FR"/>
              <a:t>Cet environnement vient</a:t>
            </a:r>
          </a:p>
          <a:p>
            <a:pPr>
              <a:lnSpc>
                <a:spcPct val="90000"/>
              </a:lnSpc>
            </a:pPr>
            <a:r>
              <a:rPr lang="fr-FR"/>
              <a:t>Livré avec Struts </a:t>
            </a:r>
          </a:p>
          <a:p>
            <a:pPr lvl="1">
              <a:lnSpc>
                <a:spcPct val="90000"/>
              </a:lnSpc>
            </a:pPr>
            <a:r>
              <a:rPr lang="fr-FR"/>
              <a:t>commons-validator.jar et jakarta-oro.jar</a:t>
            </a:r>
          </a:p>
        </p:txBody>
      </p:sp>
    </p:spTree>
    <p:extLst>
      <p:ext uri="{BB962C8B-B14F-4D97-AF65-F5344CB8AC3E}">
        <p14:creationId xmlns:p14="http://schemas.microsoft.com/office/powerpoint/2010/main" val="1271576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fr-FR"/>
              <a:t>Le plug-in Validator (2)</a:t>
            </a:r>
          </a:p>
        </p:txBody>
      </p:sp>
      <p:sp>
        <p:nvSpPr>
          <p:cNvPr id="220163" name="Rectangle 3"/>
          <p:cNvSpPr>
            <a:spLocks noGrp="1" noChangeArrowheads="1"/>
          </p:cNvSpPr>
          <p:nvPr>
            <p:ph type="body" idx="1"/>
          </p:nvPr>
        </p:nvSpPr>
        <p:spPr/>
        <p:txBody>
          <a:bodyPr/>
          <a:lstStyle/>
          <a:p>
            <a:r>
              <a:rPr lang="fr-FR"/>
              <a:t>Pour utiliser le validator, il faut : </a:t>
            </a:r>
          </a:p>
          <a:p>
            <a:pPr lvl="1"/>
            <a:r>
              <a:rPr lang="fr-FR"/>
              <a:t>Que le plug-in validator soit déclaré dans le struts-config.xml</a:t>
            </a:r>
          </a:p>
          <a:p>
            <a:pPr lvl="1"/>
            <a:r>
              <a:rPr lang="fr-FR"/>
              <a:t>Que l'ActionForm hérite de ValidatorForm </a:t>
            </a:r>
          </a:p>
          <a:p>
            <a:pPr lvl="1"/>
            <a:r>
              <a:rPr lang="fr-FR"/>
              <a:t>Que la page JSP intègre le tag &lt;html:javascript&gt;. </a:t>
            </a:r>
          </a:p>
          <a:p>
            <a:pPr lvl="1"/>
            <a:r>
              <a:rPr lang="fr-FR"/>
              <a:t>Qu'une règle de validation soit définie dans le fichier xml de validation </a:t>
            </a:r>
          </a:p>
          <a:p>
            <a:endParaRPr lang="fr-FR"/>
          </a:p>
        </p:txBody>
      </p:sp>
    </p:spTree>
    <p:extLst>
      <p:ext uri="{BB962C8B-B14F-4D97-AF65-F5344CB8AC3E}">
        <p14:creationId xmlns:p14="http://schemas.microsoft.com/office/powerpoint/2010/main" val="222065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fr-FR" dirty="0"/>
              <a:t>Le plug-in </a:t>
            </a:r>
            <a:r>
              <a:rPr lang="fr-FR" dirty="0" err="1"/>
              <a:t>Validator</a:t>
            </a:r>
            <a:r>
              <a:rPr lang="fr-FR" dirty="0"/>
              <a:t> (3)</a:t>
            </a:r>
          </a:p>
        </p:txBody>
      </p:sp>
      <p:pic>
        <p:nvPicPr>
          <p:cNvPr id="221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88" y="1412875"/>
            <a:ext cx="6553200" cy="5334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77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fr-FR"/>
              <a:t>Le plug-in Validator (4)</a:t>
            </a:r>
          </a:p>
        </p:txBody>
      </p:sp>
      <p:sp>
        <p:nvSpPr>
          <p:cNvPr id="222211" name="Rectangle 3"/>
          <p:cNvSpPr>
            <a:spLocks noGrp="1" noChangeArrowheads="1"/>
          </p:cNvSpPr>
          <p:nvPr>
            <p:ph type="body" idx="1"/>
          </p:nvPr>
        </p:nvSpPr>
        <p:spPr/>
        <p:txBody>
          <a:bodyPr/>
          <a:lstStyle/>
          <a:p>
            <a:r>
              <a:rPr lang="fr-FR"/>
              <a:t>Configuration à l’aide de deux fichiers</a:t>
            </a:r>
          </a:p>
          <a:p>
            <a:pPr lvl="1"/>
            <a:r>
              <a:rPr lang="fr-FR"/>
              <a:t>validator-rules.xml</a:t>
            </a:r>
          </a:p>
          <a:p>
            <a:pPr lvl="2"/>
            <a:r>
              <a:rPr lang="fr-FR"/>
              <a:t>Définition de règles réutilisables de validation</a:t>
            </a:r>
          </a:p>
          <a:p>
            <a:pPr lvl="1"/>
            <a:r>
              <a:rPr lang="fr-FR"/>
              <a:t>validation.xml</a:t>
            </a:r>
          </a:p>
          <a:p>
            <a:pPr lvl="2"/>
            <a:r>
              <a:rPr lang="fr-FR"/>
              <a:t>Défintion de l’application des règles, par formulaire</a:t>
            </a:r>
          </a:p>
          <a:p>
            <a:pPr lvl="1"/>
            <a:r>
              <a:rPr lang="fr-FR"/>
              <a:t>Un certain nombre de règles pré-définies livrées avec Struts:</a:t>
            </a:r>
          </a:p>
          <a:p>
            <a:pPr lvl="2"/>
            <a:r>
              <a:rPr lang="fr-FR"/>
              <a:t>required, minlength, maxlength, mask, date, …</a:t>
            </a:r>
          </a:p>
        </p:txBody>
      </p:sp>
    </p:spTree>
    <p:extLst>
      <p:ext uri="{BB962C8B-B14F-4D97-AF65-F5344CB8AC3E}">
        <p14:creationId xmlns:p14="http://schemas.microsoft.com/office/powerpoint/2010/main" val="388699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fr-FR"/>
              <a:t>Le plug-in Validator (5)</a:t>
            </a:r>
          </a:p>
        </p:txBody>
      </p:sp>
      <p:sp>
        <p:nvSpPr>
          <p:cNvPr id="224259" name="Rectangle 3"/>
          <p:cNvSpPr>
            <a:spLocks noGrp="1" noChangeArrowheads="1"/>
          </p:cNvSpPr>
          <p:nvPr>
            <p:ph type="body" idx="1"/>
          </p:nvPr>
        </p:nvSpPr>
        <p:spPr/>
        <p:txBody>
          <a:bodyPr/>
          <a:lstStyle/>
          <a:p>
            <a:r>
              <a:rPr lang="fr-FR"/>
              <a:t>Dans struts-config.xml</a:t>
            </a:r>
          </a:p>
        </p:txBody>
      </p:sp>
      <p:sp>
        <p:nvSpPr>
          <p:cNvPr id="224260" name="Text Box 4"/>
          <p:cNvSpPr txBox="1">
            <a:spLocks noChangeArrowheads="1"/>
          </p:cNvSpPr>
          <p:nvPr/>
        </p:nvSpPr>
        <p:spPr bwMode="auto">
          <a:xfrm>
            <a:off x="2006736" y="2974975"/>
            <a:ext cx="8353425" cy="377190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600" dirty="0">
                <a:latin typeface="Courier New" panose="02070309020205020404" pitchFamily="49" charset="0"/>
              </a:rPr>
              <a:t>&lt;</a:t>
            </a:r>
            <a:r>
              <a:rPr lang="fr-FR" sz="1600" dirty="0" err="1">
                <a:latin typeface="Courier New" panose="02070309020205020404" pitchFamily="49" charset="0"/>
              </a:rPr>
              <a:t>form-beans</a:t>
            </a:r>
            <a:r>
              <a:rPr lang="fr-FR" sz="1600" dirty="0">
                <a:latin typeface="Courier New" panose="02070309020205020404" pitchFamily="49" charset="0"/>
              </a:rPr>
              <a:t>&gt;</a:t>
            </a:r>
          </a:p>
          <a:p>
            <a:r>
              <a:rPr lang="fr-FR" sz="1600" dirty="0">
                <a:latin typeface="Courier New" panose="02070309020205020404" pitchFamily="49" charset="0"/>
              </a:rPr>
              <a:t>  &lt;</a:t>
            </a:r>
            <a:r>
              <a:rPr lang="fr-FR" sz="1600" dirty="0" err="1">
                <a:latin typeface="Courier New" panose="02070309020205020404" pitchFamily="49" charset="0"/>
              </a:rPr>
              <a:t>form-bean</a:t>
            </a:r>
            <a:r>
              <a:rPr lang="fr-FR" sz="1600" dirty="0">
                <a:latin typeface="Courier New" panose="02070309020205020404" pitchFamily="49" charset="0"/>
              </a:rPr>
              <a:t> </a:t>
            </a:r>
            <a:r>
              <a:rPr lang="fr-FR" sz="1600" dirty="0" err="1">
                <a:latin typeface="Courier New" panose="02070309020205020404" pitchFamily="49" charset="0"/>
              </a:rPr>
              <a:t>name</a:t>
            </a:r>
            <a:r>
              <a:rPr lang="fr-FR" sz="1600" dirty="0">
                <a:latin typeface="Courier New" panose="02070309020205020404" pitchFamily="49" charset="0"/>
              </a:rPr>
              <a:t>="</a:t>
            </a:r>
            <a:r>
              <a:rPr lang="fr-FR" sz="1600" dirty="0" err="1">
                <a:latin typeface="Courier New" panose="02070309020205020404" pitchFamily="49" charset="0"/>
              </a:rPr>
              <a:t>frmPersonne</a:t>
            </a:r>
            <a:r>
              <a:rPr lang="fr-FR" sz="1600" dirty="0">
                <a:latin typeface="Courier New" panose="02070309020205020404" pitchFamily="49" charset="0"/>
              </a:rPr>
              <a:t>"</a:t>
            </a:r>
          </a:p>
          <a:p>
            <a:r>
              <a:rPr lang="fr-FR" sz="1600" dirty="0">
                <a:latin typeface="Courier New" panose="02070309020205020404" pitchFamily="49" charset="0"/>
              </a:rPr>
              <a:t>    type="</a:t>
            </a:r>
            <a:r>
              <a:rPr lang="fr-FR" sz="1600" dirty="0" err="1">
                <a:latin typeface="Courier New" panose="02070309020205020404" pitchFamily="49" charset="0"/>
              </a:rPr>
              <a:t>org.apache.struts.validator.DynaValidatorForm</a:t>
            </a:r>
            <a:r>
              <a:rPr lang="fr-FR" sz="1600" dirty="0">
                <a:latin typeface="Courier New" panose="02070309020205020404" pitchFamily="49" charset="0"/>
              </a:rPr>
              <a:t>"&gt;</a:t>
            </a:r>
          </a:p>
          <a:p>
            <a:r>
              <a:rPr lang="fr-FR" sz="1600" dirty="0">
                <a:latin typeface="Courier New" panose="02070309020205020404" pitchFamily="49" charset="0"/>
              </a:rPr>
              <a:t>    &lt;</a:t>
            </a:r>
            <a:r>
              <a:rPr lang="fr-FR" sz="1600" dirty="0" err="1">
                <a:latin typeface="Courier New" panose="02070309020205020404" pitchFamily="49" charset="0"/>
              </a:rPr>
              <a:t>form-property</a:t>
            </a:r>
            <a:r>
              <a:rPr lang="fr-FR" sz="1600" dirty="0">
                <a:latin typeface="Courier New" panose="02070309020205020404" pitchFamily="49" charset="0"/>
              </a:rPr>
              <a:t> </a:t>
            </a:r>
            <a:r>
              <a:rPr lang="fr-FR" sz="1600" dirty="0" err="1">
                <a:latin typeface="Courier New" panose="02070309020205020404" pitchFamily="49" charset="0"/>
              </a:rPr>
              <a:t>name</a:t>
            </a:r>
            <a:r>
              <a:rPr lang="fr-FR" sz="1600" dirty="0">
                <a:latin typeface="Courier New" panose="02070309020205020404" pitchFamily="49" charset="0"/>
              </a:rPr>
              <a:t>="nom" </a:t>
            </a:r>
          </a:p>
          <a:p>
            <a:r>
              <a:rPr lang="fr-FR" sz="1600" dirty="0">
                <a:latin typeface="Courier New" panose="02070309020205020404" pitchFamily="49" charset="0"/>
              </a:rPr>
              <a:t>      type="</a:t>
            </a:r>
            <a:r>
              <a:rPr lang="fr-FR" sz="1600" dirty="0" err="1">
                <a:latin typeface="Courier New" panose="02070309020205020404" pitchFamily="49" charset="0"/>
              </a:rPr>
              <a:t>java.lang.String</a:t>
            </a:r>
            <a:r>
              <a:rPr lang="fr-FR" sz="1600" dirty="0">
                <a:latin typeface="Courier New" panose="02070309020205020404" pitchFamily="49" charset="0"/>
              </a:rPr>
              <a:t>" initial=""/&gt;</a:t>
            </a:r>
          </a:p>
          <a:p>
            <a:r>
              <a:rPr lang="fr-FR" sz="1600" dirty="0">
                <a:latin typeface="Courier New" panose="02070309020205020404" pitchFamily="49" charset="0"/>
              </a:rPr>
              <a:t>    &lt;</a:t>
            </a:r>
            <a:r>
              <a:rPr lang="fr-FR" sz="1600" dirty="0" err="1">
                <a:latin typeface="Courier New" panose="02070309020205020404" pitchFamily="49" charset="0"/>
              </a:rPr>
              <a:t>form-property</a:t>
            </a:r>
            <a:r>
              <a:rPr lang="fr-FR" sz="1600" dirty="0">
                <a:latin typeface="Courier New" panose="02070309020205020404" pitchFamily="49" charset="0"/>
              </a:rPr>
              <a:t> </a:t>
            </a:r>
            <a:r>
              <a:rPr lang="fr-FR" sz="1600" dirty="0" err="1">
                <a:latin typeface="Courier New" panose="02070309020205020404" pitchFamily="49" charset="0"/>
              </a:rPr>
              <a:t>name</a:t>
            </a:r>
            <a:r>
              <a:rPr lang="fr-FR" sz="1600" dirty="0">
                <a:latin typeface="Courier New" panose="02070309020205020404" pitchFamily="49" charset="0"/>
              </a:rPr>
              <a:t>="</a:t>
            </a:r>
            <a:r>
              <a:rPr lang="fr-FR" sz="1600" dirty="0" err="1">
                <a:latin typeface="Courier New" panose="02070309020205020404" pitchFamily="49" charset="0"/>
              </a:rPr>
              <a:t>age</a:t>
            </a:r>
            <a:r>
              <a:rPr lang="fr-FR" sz="1600" dirty="0">
                <a:latin typeface="Courier New" panose="02070309020205020404" pitchFamily="49" charset="0"/>
              </a:rPr>
              <a:t>" </a:t>
            </a:r>
          </a:p>
          <a:p>
            <a:r>
              <a:rPr lang="fr-FR" sz="1600" dirty="0">
                <a:latin typeface="Courier New" panose="02070309020205020404" pitchFamily="49" charset="0"/>
              </a:rPr>
              <a:t>      type="</a:t>
            </a:r>
            <a:r>
              <a:rPr lang="fr-FR" sz="1600" dirty="0" err="1">
                <a:latin typeface="Courier New" panose="02070309020205020404" pitchFamily="49" charset="0"/>
              </a:rPr>
              <a:t>java.lang.String</a:t>
            </a:r>
            <a:r>
              <a:rPr lang="fr-FR" sz="1600" dirty="0">
                <a:latin typeface="Courier New" panose="02070309020205020404" pitchFamily="49" charset="0"/>
              </a:rPr>
              <a:t>" initial=""/&gt;</a:t>
            </a:r>
          </a:p>
          <a:p>
            <a:r>
              <a:rPr lang="fr-FR" sz="1600" dirty="0">
                <a:latin typeface="Courier New" panose="02070309020205020404" pitchFamily="49" charset="0"/>
              </a:rPr>
              <a:t>  &lt;/</a:t>
            </a:r>
            <a:r>
              <a:rPr lang="fr-FR" sz="1600" dirty="0" err="1">
                <a:latin typeface="Courier New" panose="02070309020205020404" pitchFamily="49" charset="0"/>
              </a:rPr>
              <a:t>form-bean</a:t>
            </a:r>
            <a:r>
              <a:rPr lang="fr-FR" sz="1600" dirty="0">
                <a:latin typeface="Courier New" panose="02070309020205020404" pitchFamily="49" charset="0"/>
              </a:rPr>
              <a:t>&gt;</a:t>
            </a:r>
          </a:p>
          <a:p>
            <a:r>
              <a:rPr lang="fr-FR" sz="1600" dirty="0">
                <a:latin typeface="Courier New" panose="02070309020205020404" pitchFamily="49" charset="0"/>
              </a:rPr>
              <a:t>&lt;/</a:t>
            </a:r>
            <a:r>
              <a:rPr lang="fr-FR" sz="1600" dirty="0" err="1">
                <a:latin typeface="Courier New" panose="02070309020205020404" pitchFamily="49" charset="0"/>
              </a:rPr>
              <a:t>form-beans</a:t>
            </a:r>
            <a:r>
              <a:rPr lang="fr-FR" sz="1600" dirty="0">
                <a:latin typeface="Courier New" panose="02070309020205020404" pitchFamily="49" charset="0"/>
              </a:rPr>
              <a:t>&gt;</a:t>
            </a:r>
          </a:p>
          <a:p>
            <a:r>
              <a:rPr lang="fr-FR" sz="1600" dirty="0">
                <a:latin typeface="Courier New" panose="02070309020205020404" pitchFamily="49" charset="0"/>
              </a:rPr>
              <a:t>. . .</a:t>
            </a:r>
          </a:p>
          <a:p>
            <a:r>
              <a:rPr lang="fr-FR" sz="1600" dirty="0">
                <a:latin typeface="Courier New" panose="02070309020205020404" pitchFamily="49" charset="0"/>
              </a:rPr>
              <a:t>&lt;plug-in </a:t>
            </a:r>
            <a:r>
              <a:rPr lang="fr-FR" sz="1600" dirty="0" err="1">
                <a:latin typeface="Courier New" panose="02070309020205020404" pitchFamily="49" charset="0"/>
              </a:rPr>
              <a:t>className</a:t>
            </a:r>
            <a:r>
              <a:rPr lang="fr-FR" sz="1600" dirty="0">
                <a:latin typeface="Courier New" panose="02070309020205020404" pitchFamily="49" charset="0"/>
              </a:rPr>
              <a:t>="</a:t>
            </a:r>
            <a:r>
              <a:rPr lang="fr-FR" sz="1600" dirty="0" err="1">
                <a:latin typeface="Courier New" panose="02070309020205020404" pitchFamily="49" charset="0"/>
              </a:rPr>
              <a:t>org.apache.struts.validator.ValidatorPlugIn</a:t>
            </a:r>
            <a:r>
              <a:rPr lang="fr-FR" sz="1600" dirty="0">
                <a:latin typeface="Courier New" panose="02070309020205020404" pitchFamily="49" charset="0"/>
              </a:rPr>
              <a:t>"&gt;</a:t>
            </a:r>
          </a:p>
          <a:p>
            <a:r>
              <a:rPr lang="fr-FR" sz="1600" dirty="0">
                <a:latin typeface="Courier New" panose="02070309020205020404" pitchFamily="49" charset="0"/>
              </a:rPr>
              <a:t>  &lt;set-</a:t>
            </a:r>
            <a:r>
              <a:rPr lang="fr-FR" sz="1600" dirty="0" err="1">
                <a:latin typeface="Courier New" panose="02070309020205020404" pitchFamily="49" charset="0"/>
              </a:rPr>
              <a:t>property</a:t>
            </a:r>
            <a:r>
              <a:rPr lang="fr-FR" sz="1600" dirty="0">
                <a:latin typeface="Courier New" panose="02070309020205020404" pitchFamily="49" charset="0"/>
              </a:rPr>
              <a:t> </a:t>
            </a:r>
          </a:p>
          <a:p>
            <a:r>
              <a:rPr lang="fr-FR" sz="1600" dirty="0">
                <a:latin typeface="Courier New" panose="02070309020205020404" pitchFamily="49" charset="0"/>
              </a:rPr>
              <a:t>    </a:t>
            </a:r>
            <a:r>
              <a:rPr lang="fr-FR" sz="1600" dirty="0" err="1">
                <a:latin typeface="Courier New" panose="02070309020205020404" pitchFamily="49" charset="0"/>
              </a:rPr>
              <a:t>property</a:t>
            </a:r>
            <a:r>
              <a:rPr lang="fr-FR" sz="1600" dirty="0">
                <a:latin typeface="Courier New" panose="02070309020205020404" pitchFamily="49" charset="0"/>
              </a:rPr>
              <a:t>="</a:t>
            </a:r>
            <a:r>
              <a:rPr lang="fr-FR" sz="1600" dirty="0" err="1">
                <a:latin typeface="Courier New" panose="02070309020205020404" pitchFamily="49" charset="0"/>
              </a:rPr>
              <a:t>pathnames</a:t>
            </a:r>
            <a:r>
              <a:rPr lang="fr-FR" sz="1600" dirty="0">
                <a:latin typeface="Courier New" panose="02070309020205020404" pitchFamily="49" charset="0"/>
              </a:rPr>
              <a:t>" </a:t>
            </a:r>
          </a:p>
          <a:p>
            <a:r>
              <a:rPr lang="fr-FR" sz="1600" dirty="0">
                <a:latin typeface="Courier New" panose="02070309020205020404" pitchFamily="49" charset="0"/>
              </a:rPr>
              <a:t>    value="/WEB-INF/validator-rules.xml,/WEB-INF/validation.xml"/&gt;</a:t>
            </a:r>
          </a:p>
          <a:p>
            <a:r>
              <a:rPr lang="fr-FR" sz="1600" dirty="0">
                <a:latin typeface="Courier New" panose="02070309020205020404" pitchFamily="49" charset="0"/>
              </a:rPr>
              <a:t>&lt;/plug-in&gt;</a:t>
            </a:r>
          </a:p>
        </p:txBody>
      </p:sp>
    </p:spTree>
    <p:extLst>
      <p:ext uri="{BB962C8B-B14F-4D97-AF65-F5344CB8AC3E}">
        <p14:creationId xmlns:p14="http://schemas.microsoft.com/office/powerpoint/2010/main" val="230022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fr-FR"/>
              <a:t>Le plug-in Validator (6)</a:t>
            </a:r>
          </a:p>
        </p:txBody>
      </p:sp>
      <p:sp>
        <p:nvSpPr>
          <p:cNvPr id="226307" name="Rectangle 3"/>
          <p:cNvSpPr>
            <a:spLocks noGrp="1" noChangeArrowheads="1"/>
          </p:cNvSpPr>
          <p:nvPr>
            <p:ph type="body" idx="1"/>
          </p:nvPr>
        </p:nvSpPr>
        <p:spPr/>
        <p:txBody>
          <a:bodyPr/>
          <a:lstStyle/>
          <a:p>
            <a:r>
              <a:rPr lang="fr-FR"/>
              <a:t>le validateur chargera :</a:t>
            </a:r>
          </a:p>
          <a:p>
            <a:pPr lvl="1"/>
            <a:r>
              <a:rPr lang="fr-FR"/>
              <a:t>validator-rules.xml est le fichier définissant les contraintes d'intégrité standard</a:t>
            </a:r>
          </a:p>
          <a:p>
            <a:pPr lvl="1"/>
            <a:r>
              <a:rPr lang="fr-FR"/>
              <a:t>validation.xml est le fichier définissant les contraintes d'intégrité des différents formulaires dynamiques de l'application. </a:t>
            </a:r>
          </a:p>
          <a:p>
            <a:r>
              <a:rPr lang="fr-FR"/>
              <a:t>Ces deux fichiers peuvent être placés n'importe où sous WEB-INF</a:t>
            </a:r>
          </a:p>
        </p:txBody>
      </p:sp>
    </p:spTree>
    <p:extLst>
      <p:ext uri="{BB962C8B-B14F-4D97-AF65-F5344CB8AC3E}">
        <p14:creationId xmlns:p14="http://schemas.microsoft.com/office/powerpoint/2010/main" val="310089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fr-FR"/>
              <a:t>Le plug-in Validator (7)</a:t>
            </a:r>
          </a:p>
        </p:txBody>
      </p:sp>
      <p:sp>
        <p:nvSpPr>
          <p:cNvPr id="228355" name="Rectangle 3"/>
          <p:cNvSpPr>
            <a:spLocks noGrp="1" noChangeArrowheads="1"/>
          </p:cNvSpPr>
          <p:nvPr>
            <p:ph type="body" idx="1"/>
          </p:nvPr>
        </p:nvSpPr>
        <p:spPr>
          <a:xfrm>
            <a:off x="280209" y="2224007"/>
            <a:ext cx="9720073" cy="4023360"/>
          </a:xfrm>
        </p:spPr>
        <p:txBody>
          <a:bodyPr/>
          <a:lstStyle/>
          <a:p>
            <a:r>
              <a:rPr lang="fr-FR" dirty="0"/>
              <a:t>Dans validation.xml</a:t>
            </a:r>
          </a:p>
        </p:txBody>
      </p:sp>
      <p:sp>
        <p:nvSpPr>
          <p:cNvPr id="228356" name="Text Box 4"/>
          <p:cNvSpPr txBox="1">
            <a:spLocks noChangeArrowheads="1"/>
          </p:cNvSpPr>
          <p:nvPr/>
        </p:nvSpPr>
        <p:spPr bwMode="auto">
          <a:xfrm>
            <a:off x="3432176" y="1989138"/>
            <a:ext cx="7129463" cy="4832092"/>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sz="1400">
                <a:latin typeface="Courier New" panose="02070309020205020404" pitchFamily="49" charset="0"/>
              </a:rPr>
              <a:t>&lt;form-validation&gt;</a:t>
            </a:r>
          </a:p>
          <a:p>
            <a:r>
              <a:rPr lang="fr-FR" sz="1400">
                <a:latin typeface="Courier New" panose="02070309020205020404" pitchFamily="49" charset="0"/>
              </a:rPr>
              <a:t>  &lt;global&gt;</a:t>
            </a:r>
          </a:p>
          <a:p>
            <a:r>
              <a:rPr lang="fr-FR" sz="1400">
                <a:latin typeface="Courier New" panose="02070309020205020404" pitchFamily="49" charset="0"/>
              </a:rPr>
              <a:t>    &lt;constant&gt;</a:t>
            </a:r>
          </a:p>
          <a:p>
            <a:r>
              <a:rPr lang="fr-FR" sz="1400">
                <a:latin typeface="Courier New" panose="02070309020205020404" pitchFamily="49" charset="0"/>
              </a:rPr>
              <a:t>      &lt;constant-name&gt;entierpositif&lt;/constant-name&gt;</a:t>
            </a:r>
          </a:p>
          <a:p>
            <a:r>
              <a:rPr lang="fr-FR" sz="1400">
                <a:latin typeface="Courier New" panose="02070309020205020404" pitchFamily="49" charset="0"/>
              </a:rPr>
              <a:t>      &lt;constant-value&gt;^\s*\d+\s*$&lt;/constant-value&gt;</a:t>
            </a:r>
          </a:p>
          <a:p>
            <a:r>
              <a:rPr lang="fr-FR" sz="1400">
                <a:latin typeface="Courier New" panose="02070309020205020404" pitchFamily="49" charset="0"/>
              </a:rPr>
              <a:t>    &lt;/constant&gt;</a:t>
            </a:r>
          </a:p>
          <a:p>
            <a:r>
              <a:rPr lang="fr-FR" sz="1400">
                <a:latin typeface="Courier New" panose="02070309020205020404" pitchFamily="49" charset="0"/>
              </a:rPr>
              <a:t>  &lt;/global&gt;</a:t>
            </a:r>
          </a:p>
          <a:p>
            <a:r>
              <a:rPr lang="fr-FR" sz="1400">
                <a:latin typeface="Courier New" panose="02070309020205020404" pitchFamily="49" charset="0"/>
              </a:rPr>
              <a:t>  &lt;formset&gt;</a:t>
            </a:r>
          </a:p>
          <a:p>
            <a:r>
              <a:rPr lang="fr-FR" sz="1400">
                <a:latin typeface="Courier New" panose="02070309020205020404" pitchFamily="49" charset="0"/>
              </a:rPr>
              <a:t>    &lt;form name="frmPersonne"&gt;</a:t>
            </a:r>
          </a:p>
          <a:p>
            <a:r>
              <a:rPr lang="fr-FR" sz="1400">
                <a:latin typeface="Courier New" panose="02070309020205020404" pitchFamily="49" charset="0"/>
              </a:rPr>
              <a:t>    &lt;field property="nom" depends="required"&gt;</a:t>
            </a:r>
          </a:p>
          <a:p>
            <a:r>
              <a:rPr lang="fr-FR" sz="1400">
                <a:latin typeface="Courier New" panose="02070309020205020404" pitchFamily="49" charset="0"/>
              </a:rPr>
              <a:t>      &lt;arg0 key="personne.nom"/&gt;</a:t>
            </a:r>
          </a:p>
          <a:p>
            <a:r>
              <a:rPr lang="fr-FR" sz="1400">
                <a:latin typeface="Courier New" panose="02070309020205020404" pitchFamily="49" charset="0"/>
              </a:rPr>
              <a:t>    &lt;/field&gt;</a:t>
            </a:r>
          </a:p>
          <a:p>
            <a:r>
              <a:rPr lang="fr-FR" sz="1400">
                <a:latin typeface="Courier New" panose="02070309020205020404" pitchFamily="49" charset="0"/>
              </a:rPr>
              <a:t>    &lt;field property="age" depends="required,mask"&gt;</a:t>
            </a:r>
          </a:p>
          <a:p>
            <a:r>
              <a:rPr lang="fr-FR" sz="1400">
                <a:latin typeface="Courier New" panose="02070309020205020404" pitchFamily="49" charset="0"/>
              </a:rPr>
              <a:t>      &lt;arg0 key="personne.age"/&gt;</a:t>
            </a:r>
          </a:p>
          <a:p>
            <a:r>
              <a:rPr lang="fr-FR" sz="1400">
                <a:latin typeface="Courier New" panose="02070309020205020404" pitchFamily="49" charset="0"/>
              </a:rPr>
              <a:t>      &lt;var&gt;</a:t>
            </a:r>
          </a:p>
          <a:p>
            <a:r>
              <a:rPr lang="fr-FR" sz="1400">
                <a:latin typeface="Courier New" panose="02070309020205020404" pitchFamily="49" charset="0"/>
              </a:rPr>
              <a:t>        &lt;var-name&gt;mask&lt;/var-name&gt;</a:t>
            </a:r>
          </a:p>
          <a:p>
            <a:r>
              <a:rPr lang="fr-FR" sz="1400">
                <a:latin typeface="Courier New" panose="02070309020205020404" pitchFamily="49" charset="0"/>
              </a:rPr>
              <a:t>        &lt;var-value&gt;${entierpositif}&lt;/var-value&gt;</a:t>
            </a:r>
          </a:p>
          <a:p>
            <a:r>
              <a:rPr lang="fr-FR" sz="1400">
                <a:latin typeface="Courier New" panose="02070309020205020404" pitchFamily="49" charset="0"/>
              </a:rPr>
              <a:t>      &lt;/var&gt;</a:t>
            </a:r>
          </a:p>
          <a:p>
            <a:r>
              <a:rPr lang="fr-FR" sz="1400">
                <a:latin typeface="Courier New" panose="02070309020205020404" pitchFamily="49" charset="0"/>
              </a:rPr>
              <a:t>    &lt;/field&gt;</a:t>
            </a:r>
          </a:p>
          <a:p>
            <a:r>
              <a:rPr lang="fr-FR" sz="1400">
                <a:latin typeface="Courier New" panose="02070309020205020404" pitchFamily="49" charset="0"/>
              </a:rPr>
              <a:t>   &lt;/form&gt;</a:t>
            </a:r>
          </a:p>
          <a:p>
            <a:r>
              <a:rPr lang="fr-FR" sz="1400">
                <a:latin typeface="Courier New" panose="02070309020205020404" pitchFamily="49" charset="0"/>
              </a:rPr>
              <a:t>  &lt;/formset&gt;</a:t>
            </a:r>
          </a:p>
          <a:p>
            <a:r>
              <a:rPr lang="fr-FR" sz="1400">
                <a:latin typeface="Courier New" panose="02070309020205020404" pitchFamily="49" charset="0"/>
              </a:rPr>
              <a:t>&lt;/form-validation&gt;</a:t>
            </a:r>
          </a:p>
        </p:txBody>
      </p:sp>
    </p:spTree>
    <p:extLst>
      <p:ext uri="{BB962C8B-B14F-4D97-AF65-F5344CB8AC3E}">
        <p14:creationId xmlns:p14="http://schemas.microsoft.com/office/powerpoint/2010/main" val="232760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fr-FR"/>
              <a:t>Le plug-in Validator (8)</a:t>
            </a:r>
          </a:p>
        </p:txBody>
      </p:sp>
      <p:sp>
        <p:nvSpPr>
          <p:cNvPr id="230403" name="Rectangle 3"/>
          <p:cNvSpPr>
            <a:spLocks noGrp="1" noChangeArrowheads="1"/>
          </p:cNvSpPr>
          <p:nvPr>
            <p:ph type="body" idx="1"/>
          </p:nvPr>
        </p:nvSpPr>
        <p:spPr/>
        <p:txBody>
          <a:bodyPr/>
          <a:lstStyle/>
          <a:p>
            <a:r>
              <a:rPr lang="fr-FR"/>
              <a:t>&lt;form-validation&gt;  l'ensemble des règles</a:t>
            </a:r>
          </a:p>
          <a:p>
            <a:r>
              <a:rPr lang="fr-FR"/>
              <a:t>&lt;global&gt; sert à définir des informations à portée globale, c.a.d. valable pour tous les formulaires </a:t>
            </a:r>
          </a:p>
          <a:p>
            <a:r>
              <a:rPr lang="fr-FR"/>
              <a:t>Une constante est définie par son nom (balise &lt;constant-name&gt;) et sa valeur (balise &lt;constant-value&gt;)</a:t>
            </a:r>
          </a:p>
        </p:txBody>
      </p:sp>
    </p:spTree>
    <p:extLst>
      <p:ext uri="{BB962C8B-B14F-4D97-AF65-F5344CB8AC3E}">
        <p14:creationId xmlns:p14="http://schemas.microsoft.com/office/powerpoint/2010/main" val="3337490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fr-FR" dirty="0"/>
              <a:t>Le plug-in </a:t>
            </a:r>
            <a:r>
              <a:rPr lang="fr-FR" dirty="0" err="1"/>
              <a:t>Validator</a:t>
            </a:r>
            <a:r>
              <a:rPr lang="fr-FR" dirty="0"/>
              <a:t> (9)</a:t>
            </a:r>
          </a:p>
        </p:txBody>
      </p:sp>
      <p:sp>
        <p:nvSpPr>
          <p:cNvPr id="232451" name="Rectangle 3"/>
          <p:cNvSpPr>
            <a:spLocks noGrp="1" noChangeArrowheads="1"/>
          </p:cNvSpPr>
          <p:nvPr>
            <p:ph type="body" idx="1"/>
          </p:nvPr>
        </p:nvSpPr>
        <p:spPr/>
        <p:txBody>
          <a:bodyPr>
            <a:normAutofit fontScale="92500"/>
          </a:bodyPr>
          <a:lstStyle/>
          <a:p>
            <a:pPr>
              <a:lnSpc>
                <a:spcPct val="90000"/>
              </a:lnSpc>
            </a:pPr>
            <a:r>
              <a:rPr lang="fr-FR" sz="2400"/>
              <a:t>&lt;formset&gt; définit l'ensemble des formulaires pour lesquels il y a des contraintes d'intégrité à vérifier</a:t>
            </a:r>
          </a:p>
          <a:p>
            <a:pPr>
              <a:lnSpc>
                <a:spcPct val="90000"/>
              </a:lnSpc>
            </a:pPr>
            <a:r>
              <a:rPr lang="fr-FR" sz="2400"/>
              <a:t>&lt;form name="unFormulaire"&gt; sert à définir les contraintes d'intégrité d'un formulaire</a:t>
            </a:r>
          </a:p>
          <a:p>
            <a:pPr lvl="1">
              <a:lnSpc>
                <a:spcPct val="90000"/>
              </a:lnSpc>
            </a:pPr>
            <a:r>
              <a:rPr lang="fr-FR" sz="2000"/>
              <a:t>Ce nom doit exister dans la liste des formulaires définis dans struts-config.xml</a:t>
            </a:r>
          </a:p>
          <a:p>
            <a:pPr>
              <a:lnSpc>
                <a:spcPct val="90000"/>
              </a:lnSpc>
            </a:pPr>
            <a:r>
              <a:rPr lang="fr-FR" sz="2400"/>
              <a:t>&lt;form&gt; contient autant de balises &lt;field&gt; que de contraintes d'intégrité à vérifier pour le formulaire</a:t>
            </a:r>
          </a:p>
          <a:p>
            <a:pPr>
              <a:lnSpc>
                <a:spcPct val="90000"/>
              </a:lnSpc>
            </a:pPr>
            <a:r>
              <a:rPr lang="fr-FR" sz="2400"/>
              <a:t>&lt;field&gt; a les attributs suivants :</a:t>
            </a:r>
          </a:p>
          <a:p>
            <a:pPr lvl="1">
              <a:lnSpc>
                <a:spcPct val="90000"/>
              </a:lnSpc>
            </a:pPr>
            <a:r>
              <a:rPr lang="fr-FR" sz="2000"/>
              <a:t>property : nom du champ du formulaire pour lequel on définit des contraintes d'intégrité</a:t>
            </a:r>
          </a:p>
          <a:p>
            <a:pPr lvl="1">
              <a:lnSpc>
                <a:spcPct val="90000"/>
              </a:lnSpc>
            </a:pPr>
            <a:r>
              <a:rPr lang="fr-FR" sz="2000"/>
              <a:t>depends : liste des contraintes d'intégrité à vérifier</a:t>
            </a:r>
          </a:p>
        </p:txBody>
      </p:sp>
    </p:spTree>
    <p:extLst>
      <p:ext uri="{BB962C8B-B14F-4D97-AF65-F5344CB8AC3E}">
        <p14:creationId xmlns:p14="http://schemas.microsoft.com/office/powerpoint/2010/main" val="3107413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nSpc>
                <a:spcPct val="100000"/>
              </a:lnSpc>
              <a:spcBef>
                <a:spcPts val="100"/>
              </a:spcBef>
            </a:pPr>
            <a:r>
              <a:rPr lang="fr-FR" sz="5400" spc="-5" dirty="0">
                <a:solidFill>
                  <a:srgbClr val="323299"/>
                </a:solidFill>
                <a:latin typeface="Tahoma"/>
                <a:cs typeface="Tahoma"/>
              </a:rPr>
              <a:t>Hiérarchie des dossiers</a:t>
            </a:r>
            <a:r>
              <a:rPr lang="fr-FR" sz="5400" spc="-15" dirty="0">
                <a:solidFill>
                  <a:srgbClr val="323299"/>
                </a:solidFill>
                <a:latin typeface="Tahoma"/>
                <a:cs typeface="Tahoma"/>
              </a:rPr>
              <a:t> </a:t>
            </a:r>
            <a:r>
              <a:rPr lang="fr-FR" sz="5400" spc="-5" dirty="0" err="1">
                <a:solidFill>
                  <a:srgbClr val="323299"/>
                </a:solidFill>
                <a:latin typeface="Tahoma"/>
                <a:cs typeface="Tahoma"/>
              </a:rPr>
              <a:t>Tomcat</a:t>
            </a:r>
            <a:endParaRPr lang="fr-FR" sz="5400" dirty="0">
              <a:latin typeface="Tahoma"/>
              <a:cs typeface="Tahoma"/>
            </a:endParaRPr>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Organisation partielle des dossiers de </a:t>
            </a:r>
            <a:r>
              <a:rPr lang="fr-FR" sz="2800" spc="-5" dirty="0" err="1">
                <a:latin typeface="Calibri" panose="020F0502020204030204" pitchFamily="34" charset="0"/>
                <a:cs typeface="Calibri" panose="020F0502020204030204" pitchFamily="34" charset="0"/>
              </a:rPr>
              <a:t>Tomcat</a:t>
            </a:r>
            <a:endParaRPr lang="fr-FR" sz="2800" spc="-5" dirty="0">
              <a:latin typeface="Calibri" panose="020F0502020204030204" pitchFamily="34" charset="0"/>
              <a:cs typeface="Calibri" panose="020F0502020204030204" pitchFamily="34" charset="0"/>
            </a:endParaRPr>
          </a:p>
          <a:p>
            <a:pPr marL="187325" marR="274955" indent="-172720">
              <a:lnSpc>
                <a:spcPct val="100000"/>
              </a:lnSpc>
              <a:spcBef>
                <a:spcPts val="1040"/>
              </a:spcBef>
              <a:buClr>
                <a:srgbClr val="3232CC"/>
              </a:buClr>
              <a:buSzPct val="60000"/>
              <a:buFont typeface="Wingdings"/>
              <a:buChar char=""/>
              <a:tabLst>
                <a:tab pos="187960" algn="l"/>
              </a:tabLst>
            </a:pPr>
            <a:endParaRPr lang="fr-FR" sz="2800" spc="-5" dirty="0">
              <a:latin typeface="Calibri" panose="020F0502020204030204" pitchFamily="34" charset="0"/>
              <a:cs typeface="Calibri" panose="020F0502020204030204" pitchFamily="34" charset="0"/>
            </a:endParaRPr>
          </a:p>
        </p:txBody>
      </p:sp>
      <p:sp>
        <p:nvSpPr>
          <p:cNvPr id="4" name="object 12"/>
          <p:cNvSpPr/>
          <p:nvPr/>
        </p:nvSpPr>
        <p:spPr>
          <a:xfrm>
            <a:off x="1024128" y="2767447"/>
            <a:ext cx="9334523" cy="391995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81638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fr-FR"/>
              <a:t>Le plug-in Validator (10)</a:t>
            </a:r>
          </a:p>
        </p:txBody>
      </p:sp>
      <p:sp>
        <p:nvSpPr>
          <p:cNvPr id="233475" name="Rectangle 3"/>
          <p:cNvSpPr>
            <a:spLocks noGrp="1" noChangeArrowheads="1"/>
          </p:cNvSpPr>
          <p:nvPr>
            <p:ph type="body" idx="1"/>
          </p:nvPr>
        </p:nvSpPr>
        <p:spPr/>
        <p:txBody>
          <a:bodyPr>
            <a:normAutofit fontScale="92500" lnSpcReduction="10000"/>
          </a:bodyPr>
          <a:lstStyle/>
          <a:p>
            <a:pPr>
              <a:lnSpc>
                <a:spcPct val="90000"/>
              </a:lnSpc>
            </a:pPr>
            <a:r>
              <a:rPr lang="fr-FR" sz="2400"/>
              <a:t>les contraintes possibles sont les suivantes : </a:t>
            </a:r>
          </a:p>
          <a:p>
            <a:pPr lvl="1">
              <a:lnSpc>
                <a:spcPct val="90000"/>
              </a:lnSpc>
            </a:pPr>
            <a:r>
              <a:rPr lang="fr-FR" sz="2000"/>
              <a:t>required (le champ doit être non vide),</a:t>
            </a:r>
          </a:p>
          <a:p>
            <a:pPr lvl="1">
              <a:lnSpc>
                <a:spcPct val="90000"/>
              </a:lnSpc>
            </a:pPr>
            <a:r>
              <a:rPr lang="fr-FR" sz="2000"/>
              <a:t>mask (la valeur du champ doit correspondre à une expression régulière,définie par la variable mask),</a:t>
            </a:r>
          </a:p>
          <a:p>
            <a:pPr lvl="1">
              <a:lnSpc>
                <a:spcPct val="90000"/>
              </a:lnSpc>
            </a:pPr>
            <a:r>
              <a:rPr lang="fr-FR" sz="2000"/>
              <a:t>integer : la valeur du champ doit être entier, </a:t>
            </a:r>
          </a:p>
          <a:p>
            <a:pPr lvl="1">
              <a:lnSpc>
                <a:spcPct val="90000"/>
              </a:lnSpc>
            </a:pPr>
            <a:r>
              <a:rPr lang="fr-FR" sz="2000"/>
              <a:t>byte (octet), </a:t>
            </a:r>
          </a:p>
          <a:p>
            <a:pPr lvl="1">
              <a:lnSpc>
                <a:spcPct val="90000"/>
              </a:lnSpc>
            </a:pPr>
            <a:r>
              <a:rPr lang="fr-FR" sz="2000"/>
              <a:t>long (entier long), </a:t>
            </a:r>
          </a:p>
          <a:p>
            <a:pPr lvl="1">
              <a:lnSpc>
                <a:spcPct val="90000"/>
              </a:lnSpc>
            </a:pPr>
            <a:r>
              <a:rPr lang="fr-FR" sz="2000"/>
              <a:t>float (réel simple), </a:t>
            </a:r>
          </a:p>
          <a:p>
            <a:pPr lvl="1">
              <a:lnSpc>
                <a:spcPct val="90000"/>
              </a:lnSpc>
            </a:pPr>
            <a:r>
              <a:rPr lang="fr-FR" sz="2000"/>
              <a:t>double (réel double), </a:t>
            </a:r>
          </a:p>
          <a:p>
            <a:pPr lvl="1">
              <a:lnSpc>
                <a:spcPct val="90000"/>
              </a:lnSpc>
            </a:pPr>
            <a:r>
              <a:rPr lang="fr-FR" sz="2000"/>
              <a:t>short (entier court), </a:t>
            </a:r>
          </a:p>
          <a:p>
            <a:pPr lvl="1">
              <a:lnSpc>
                <a:spcPct val="90000"/>
              </a:lnSpc>
            </a:pPr>
            <a:r>
              <a:rPr lang="fr-FR" sz="2000"/>
              <a:t>date (la valeur du champ doit être une date valide), </a:t>
            </a:r>
          </a:p>
          <a:p>
            <a:pPr lvl="1">
              <a:lnSpc>
                <a:spcPct val="90000"/>
              </a:lnSpc>
            </a:pPr>
            <a:r>
              <a:rPr lang="fr-FR" sz="2000"/>
              <a:t>range (la valeur du champ doit être dans un intervalle donné), </a:t>
            </a:r>
          </a:p>
          <a:p>
            <a:pPr lvl="1">
              <a:lnSpc>
                <a:spcPct val="90000"/>
              </a:lnSpc>
            </a:pPr>
            <a:r>
              <a:rPr lang="fr-FR" sz="2000"/>
              <a:t>email : (la valeur du champ doit être une adresse mél valide), ...</a:t>
            </a:r>
          </a:p>
        </p:txBody>
      </p:sp>
    </p:spTree>
    <p:extLst>
      <p:ext uri="{BB962C8B-B14F-4D97-AF65-F5344CB8AC3E}">
        <p14:creationId xmlns:p14="http://schemas.microsoft.com/office/powerpoint/2010/main" val="4294078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fr-FR"/>
              <a:t>Upload de fichiers (1)</a:t>
            </a:r>
          </a:p>
        </p:txBody>
      </p:sp>
      <p:sp>
        <p:nvSpPr>
          <p:cNvPr id="235523" name="Rectangle 3"/>
          <p:cNvSpPr>
            <a:spLocks noGrp="1" noChangeArrowheads="1"/>
          </p:cNvSpPr>
          <p:nvPr>
            <p:ph type="body" idx="1"/>
          </p:nvPr>
        </p:nvSpPr>
        <p:spPr/>
        <p:txBody>
          <a:bodyPr/>
          <a:lstStyle/>
          <a:p>
            <a:r>
              <a:rPr lang="fr-FR"/>
              <a:t>Formulaire HTML : doit être de type « multipart »</a:t>
            </a:r>
          </a:p>
          <a:p>
            <a:endParaRPr lang="fr-FR"/>
          </a:p>
          <a:p>
            <a:endParaRPr lang="fr-FR"/>
          </a:p>
          <a:p>
            <a:endParaRPr lang="fr-FR"/>
          </a:p>
        </p:txBody>
      </p:sp>
      <p:sp>
        <p:nvSpPr>
          <p:cNvPr id="235525" name="Rectangle 5"/>
          <p:cNvSpPr>
            <a:spLocks noChangeArrowheads="1"/>
          </p:cNvSpPr>
          <p:nvPr/>
        </p:nvSpPr>
        <p:spPr bwMode="auto">
          <a:xfrm>
            <a:off x="3719514" y="2636838"/>
            <a:ext cx="6473825" cy="1477962"/>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a:latin typeface="Courier New" panose="02070309020205020404" pitchFamily="49" charset="0"/>
              </a:rPr>
              <a:t>&lt;html:form action="/upload.do?from=sender" </a:t>
            </a:r>
          </a:p>
          <a:p>
            <a:r>
              <a:rPr lang="fr-FR">
                <a:latin typeface="Courier New" panose="02070309020205020404" pitchFamily="49" charset="0"/>
              </a:rPr>
              <a:t>  method="post" enctype="multipart/form-data"&gt;</a:t>
            </a:r>
          </a:p>
          <a:p>
            <a:r>
              <a:rPr lang="fr-FR">
                <a:latin typeface="Courier New" panose="02070309020205020404" pitchFamily="49" charset="0"/>
              </a:rPr>
              <a:t>  &lt;html:file property="fichier"/&gt; </a:t>
            </a:r>
          </a:p>
          <a:p>
            <a:r>
              <a:rPr lang="fr-FR">
                <a:latin typeface="Courier New" panose="02070309020205020404" pitchFamily="49" charset="0"/>
              </a:rPr>
              <a:t>  ... </a:t>
            </a:r>
          </a:p>
          <a:p>
            <a:r>
              <a:rPr lang="fr-FR">
                <a:latin typeface="Courier New" panose="02070309020205020404" pitchFamily="49" charset="0"/>
              </a:rPr>
              <a:t>&lt;/html:form&gt; </a:t>
            </a:r>
          </a:p>
        </p:txBody>
      </p:sp>
    </p:spTree>
    <p:extLst>
      <p:ext uri="{BB962C8B-B14F-4D97-AF65-F5344CB8AC3E}">
        <p14:creationId xmlns:p14="http://schemas.microsoft.com/office/powerpoint/2010/main" val="37891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fr-FR"/>
              <a:t>Upload de fichiers (2)</a:t>
            </a:r>
          </a:p>
        </p:txBody>
      </p:sp>
      <p:sp>
        <p:nvSpPr>
          <p:cNvPr id="236547" name="Rectangle 3"/>
          <p:cNvSpPr>
            <a:spLocks noGrp="1" noChangeArrowheads="1"/>
          </p:cNvSpPr>
          <p:nvPr>
            <p:ph type="body" idx="1"/>
          </p:nvPr>
        </p:nvSpPr>
        <p:spPr/>
        <p:txBody>
          <a:bodyPr/>
          <a:lstStyle/>
          <a:p>
            <a:r>
              <a:rPr lang="fr-FR"/>
              <a:t>Récupération automatique par Struts du contenu du fichier dans le form bean</a:t>
            </a:r>
          </a:p>
        </p:txBody>
      </p:sp>
      <p:sp>
        <p:nvSpPr>
          <p:cNvPr id="236548" name="Rectangle 4"/>
          <p:cNvSpPr>
            <a:spLocks noChangeArrowheads="1"/>
          </p:cNvSpPr>
          <p:nvPr/>
        </p:nvSpPr>
        <p:spPr bwMode="auto">
          <a:xfrm>
            <a:off x="3584576" y="2641600"/>
            <a:ext cx="6746875" cy="394970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a:latin typeface="Courier New" panose="02070309020205020404" pitchFamily="49" charset="0"/>
              </a:rPr>
              <a:t>public class UploadActionForm extends ActionForm</a:t>
            </a:r>
          </a:p>
          <a:p>
            <a:r>
              <a:rPr lang="fr-FR">
                <a:latin typeface="Courier New" panose="02070309020205020404" pitchFamily="49" charset="0"/>
              </a:rPr>
              <a:t>{</a:t>
            </a:r>
          </a:p>
          <a:p>
            <a:r>
              <a:rPr lang="fr-FR">
                <a:latin typeface="Courier New" panose="02070309020205020404" pitchFamily="49" charset="0"/>
              </a:rPr>
              <a:t>   protected FormFile file;</a:t>
            </a:r>
          </a:p>
          <a:p>
            <a:endParaRPr lang="fr-FR">
              <a:latin typeface="Courier New" panose="02070309020205020404" pitchFamily="49" charset="0"/>
            </a:endParaRPr>
          </a:p>
          <a:p>
            <a:r>
              <a:rPr lang="fr-FR">
                <a:latin typeface="Courier New" panose="02070309020205020404" pitchFamily="49" charset="0"/>
              </a:rPr>
              <a:t>   public FormFile getFile() </a:t>
            </a:r>
          </a:p>
          <a:p>
            <a:r>
              <a:rPr lang="fr-FR">
                <a:latin typeface="Courier New" panose="02070309020205020404" pitchFamily="49" charset="0"/>
              </a:rPr>
              <a:t>   {   </a:t>
            </a:r>
          </a:p>
          <a:p>
            <a:r>
              <a:rPr lang="fr-FR">
                <a:latin typeface="Courier New" panose="02070309020205020404" pitchFamily="49" charset="0"/>
              </a:rPr>
              <a:t>      return file;</a:t>
            </a:r>
          </a:p>
          <a:p>
            <a:r>
              <a:rPr lang="fr-FR">
                <a:latin typeface="Courier New" panose="02070309020205020404" pitchFamily="49" charset="0"/>
              </a:rPr>
              <a:t>   }</a:t>
            </a:r>
          </a:p>
          <a:p>
            <a:r>
              <a:rPr lang="fr-FR">
                <a:latin typeface="Courier New" panose="02070309020205020404" pitchFamily="49" charset="0"/>
              </a:rPr>
              <a:t>   public void setFile(FormFile file) </a:t>
            </a:r>
          </a:p>
          <a:p>
            <a:r>
              <a:rPr lang="fr-FR">
                <a:latin typeface="Courier New" panose="02070309020205020404" pitchFamily="49" charset="0"/>
              </a:rPr>
              <a:t>   {</a:t>
            </a:r>
          </a:p>
          <a:p>
            <a:r>
              <a:rPr lang="fr-FR">
                <a:latin typeface="Courier New" panose="02070309020205020404" pitchFamily="49" charset="0"/>
              </a:rPr>
              <a:t>      this.file = file;</a:t>
            </a:r>
          </a:p>
          <a:p>
            <a:r>
              <a:rPr lang="fr-FR">
                <a:latin typeface="Courier New" panose="02070309020205020404" pitchFamily="49" charset="0"/>
              </a:rPr>
              <a:t>   }</a:t>
            </a:r>
          </a:p>
          <a:p>
            <a:r>
              <a:rPr lang="fr-FR">
                <a:latin typeface="Courier New" panose="02070309020205020404" pitchFamily="49" charset="0"/>
              </a:rPr>
              <a:t>   ...</a:t>
            </a:r>
          </a:p>
          <a:p>
            <a:r>
              <a:rPr lang="fr-FR">
                <a:latin typeface="Courier New" panose="02070309020205020404" pitchFamily="49" charset="0"/>
              </a:rPr>
              <a:t>}</a:t>
            </a:r>
          </a:p>
        </p:txBody>
      </p:sp>
    </p:spTree>
    <p:extLst>
      <p:ext uri="{BB962C8B-B14F-4D97-AF65-F5344CB8AC3E}">
        <p14:creationId xmlns:p14="http://schemas.microsoft.com/office/powerpoint/2010/main" val="811535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fr-FR"/>
              <a:t>Datasource (1)</a:t>
            </a:r>
          </a:p>
        </p:txBody>
      </p:sp>
      <p:sp>
        <p:nvSpPr>
          <p:cNvPr id="237571" name="Rectangle 3"/>
          <p:cNvSpPr>
            <a:spLocks noGrp="1" noChangeArrowheads="1"/>
          </p:cNvSpPr>
          <p:nvPr>
            <p:ph type="body" idx="1"/>
          </p:nvPr>
        </p:nvSpPr>
        <p:spPr/>
        <p:txBody>
          <a:bodyPr/>
          <a:lstStyle/>
          <a:p>
            <a:r>
              <a:rPr lang="fr-FR"/>
              <a:t>Pas recommandé de gérer la persistance des données dans la couche de présentation</a:t>
            </a:r>
          </a:p>
          <a:p>
            <a:pPr lvl="1"/>
            <a:r>
              <a:rPr lang="fr-FR"/>
              <a:t>il peut être utile d'accéder aux datasources</a:t>
            </a:r>
          </a:p>
          <a:p>
            <a:r>
              <a:rPr lang="fr-FR"/>
              <a:t>Tag </a:t>
            </a:r>
            <a:r>
              <a:rPr lang="fr-FR" sz="2400">
                <a:latin typeface="Courier New" panose="02070309020205020404" pitchFamily="49" charset="0"/>
              </a:rPr>
              <a:t>&lt;data-source&gt;</a:t>
            </a:r>
            <a:r>
              <a:rPr lang="fr-FR"/>
              <a:t> dans le fichier struts-config.xml</a:t>
            </a:r>
          </a:p>
        </p:txBody>
      </p:sp>
    </p:spTree>
    <p:extLst>
      <p:ext uri="{BB962C8B-B14F-4D97-AF65-F5344CB8AC3E}">
        <p14:creationId xmlns:p14="http://schemas.microsoft.com/office/powerpoint/2010/main" val="231128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fr-FR"/>
              <a:t>Datasource (2)</a:t>
            </a:r>
          </a:p>
        </p:txBody>
      </p:sp>
      <p:sp>
        <p:nvSpPr>
          <p:cNvPr id="238595" name="Rectangle 3"/>
          <p:cNvSpPr>
            <a:spLocks noGrp="1" noChangeArrowheads="1"/>
          </p:cNvSpPr>
          <p:nvPr>
            <p:ph type="body" idx="1"/>
          </p:nvPr>
        </p:nvSpPr>
        <p:spPr>
          <a:xfrm>
            <a:off x="433952" y="2084832"/>
            <a:ext cx="8030758" cy="3647285"/>
          </a:xfrm>
        </p:spPr>
        <p:txBody>
          <a:bodyPr/>
          <a:lstStyle/>
          <a:p>
            <a:r>
              <a:rPr lang="fr-FR" dirty="0"/>
              <a:t>Dans struts-config.xml</a:t>
            </a:r>
          </a:p>
        </p:txBody>
      </p:sp>
      <p:sp>
        <p:nvSpPr>
          <p:cNvPr id="238596" name="Rectangle 4"/>
          <p:cNvSpPr>
            <a:spLocks noChangeArrowheads="1"/>
          </p:cNvSpPr>
          <p:nvPr/>
        </p:nvSpPr>
        <p:spPr bwMode="auto">
          <a:xfrm>
            <a:off x="4050870" y="1902176"/>
            <a:ext cx="7702550" cy="44989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dirty="0">
                <a:latin typeface="Courier New" panose="02070309020205020404" pitchFamily="49" charset="0"/>
              </a:rPr>
              <a:t>&lt;data-sources&gt; </a:t>
            </a:r>
          </a:p>
          <a:p>
            <a:r>
              <a:rPr lang="fr-FR" dirty="0">
                <a:latin typeface="Courier New" panose="02070309020205020404" pitchFamily="49" charset="0"/>
              </a:rPr>
              <a:t>  &lt;data-source key="</a:t>
            </a:r>
            <a:r>
              <a:rPr lang="fr-FR" dirty="0" err="1">
                <a:latin typeface="Courier New" panose="02070309020205020404" pitchFamily="49" charset="0"/>
              </a:rPr>
              <a:t>FirstDataSource</a:t>
            </a:r>
            <a:r>
              <a:rPr lang="fr-FR" dirty="0">
                <a:latin typeface="Courier New" panose="02070309020205020404" pitchFamily="49" charset="0"/>
              </a:rPr>
              <a:t>" </a:t>
            </a:r>
          </a:p>
          <a:p>
            <a:r>
              <a:rPr lang="fr-FR" dirty="0">
                <a:latin typeface="Courier New" panose="02070309020205020404" pitchFamily="49" charset="0"/>
              </a:rPr>
              <a:t>    type="</a:t>
            </a:r>
            <a:r>
              <a:rPr lang="fr-FR" dirty="0" err="1">
                <a:latin typeface="Courier New" panose="02070309020205020404" pitchFamily="49" charset="0"/>
              </a:rPr>
              <a:t>org.apache.commons.dbcp.BasicDataSource</a:t>
            </a:r>
            <a:r>
              <a:rPr lang="fr-FR" dirty="0">
                <a:latin typeface="Courier New" panose="02070309020205020404" pitchFamily="49" charset="0"/>
              </a:rPr>
              <a:t>"&gt;</a:t>
            </a:r>
          </a:p>
          <a:p>
            <a:r>
              <a:rPr lang="fr-FR" dirty="0">
                <a:latin typeface="Courier New" panose="02070309020205020404" pitchFamily="49" charset="0"/>
              </a:rPr>
              <a:t>    &lt;set-</a:t>
            </a:r>
            <a:r>
              <a:rPr lang="fr-FR" dirty="0" err="1">
                <a:latin typeface="Courier New" panose="02070309020205020404" pitchFamily="49" charset="0"/>
              </a:rPr>
              <a:t>property</a:t>
            </a:r>
            <a:r>
              <a:rPr lang="fr-FR" dirty="0">
                <a:latin typeface="Courier New" panose="02070309020205020404" pitchFamily="49" charset="0"/>
              </a:rPr>
              <a:t> </a:t>
            </a:r>
          </a:p>
          <a:p>
            <a:r>
              <a:rPr lang="fr-FR" dirty="0">
                <a:latin typeface="Courier New" panose="02070309020205020404" pitchFamily="49" charset="0"/>
              </a:rPr>
              <a:t>      </a:t>
            </a:r>
            <a:r>
              <a:rPr lang="fr-FR" dirty="0" err="1">
                <a:latin typeface="Courier New" panose="02070309020205020404" pitchFamily="49" charset="0"/>
              </a:rPr>
              <a:t>property</a:t>
            </a:r>
            <a:r>
              <a:rPr lang="fr-FR" dirty="0">
                <a:latin typeface="Courier New" panose="02070309020205020404" pitchFamily="49" charset="0"/>
              </a:rPr>
              <a:t>="</a:t>
            </a:r>
            <a:r>
              <a:rPr lang="fr-FR" dirty="0" err="1">
                <a:latin typeface="Courier New" panose="02070309020205020404" pitchFamily="49" charset="0"/>
              </a:rPr>
              <a:t>driverClassName</a:t>
            </a:r>
            <a:r>
              <a:rPr lang="fr-FR" dirty="0">
                <a:latin typeface="Courier New" panose="02070309020205020404" pitchFamily="49" charset="0"/>
              </a:rPr>
              <a:t>" </a:t>
            </a:r>
          </a:p>
          <a:p>
            <a:r>
              <a:rPr lang="fr-FR" dirty="0">
                <a:latin typeface="Courier New" panose="02070309020205020404" pitchFamily="49" charset="0"/>
              </a:rPr>
              <a:t>      value="</a:t>
            </a:r>
            <a:r>
              <a:rPr lang="fr-FR" dirty="0" err="1">
                <a:latin typeface="Courier New" panose="02070309020205020404" pitchFamily="49" charset="0"/>
              </a:rPr>
              <a:t>org.postgresql.Driver</a:t>
            </a:r>
            <a:r>
              <a:rPr lang="fr-FR" dirty="0">
                <a:latin typeface="Courier New" panose="02070309020205020404" pitchFamily="49" charset="0"/>
              </a:rPr>
              <a:t>" /&gt; </a:t>
            </a:r>
          </a:p>
          <a:p>
            <a:r>
              <a:rPr lang="fr-FR" dirty="0">
                <a:latin typeface="Courier New" panose="02070309020205020404" pitchFamily="49" charset="0"/>
              </a:rPr>
              <a:t>    &lt;set-</a:t>
            </a:r>
            <a:r>
              <a:rPr lang="fr-FR" dirty="0" err="1">
                <a:latin typeface="Courier New" panose="02070309020205020404" pitchFamily="49" charset="0"/>
              </a:rPr>
              <a:t>property</a:t>
            </a:r>
            <a:r>
              <a:rPr lang="fr-FR" dirty="0">
                <a:latin typeface="Courier New" panose="02070309020205020404" pitchFamily="49" charset="0"/>
              </a:rPr>
              <a:t> </a:t>
            </a:r>
          </a:p>
          <a:p>
            <a:r>
              <a:rPr lang="fr-FR" dirty="0">
                <a:latin typeface="Courier New" panose="02070309020205020404" pitchFamily="49" charset="0"/>
              </a:rPr>
              <a:t>      </a:t>
            </a:r>
            <a:r>
              <a:rPr lang="fr-FR" dirty="0" err="1">
                <a:latin typeface="Courier New" panose="02070309020205020404" pitchFamily="49" charset="0"/>
              </a:rPr>
              <a:t>property</a:t>
            </a:r>
            <a:r>
              <a:rPr lang="fr-FR" dirty="0">
                <a:latin typeface="Courier New" panose="02070309020205020404" pitchFamily="49" charset="0"/>
              </a:rPr>
              <a:t>="url" </a:t>
            </a:r>
          </a:p>
          <a:p>
            <a:r>
              <a:rPr lang="fr-FR" dirty="0">
                <a:latin typeface="Courier New" panose="02070309020205020404" pitchFamily="49" charset="0"/>
              </a:rPr>
              <a:t>      value="</a:t>
            </a:r>
            <a:r>
              <a:rPr lang="fr-FR" dirty="0" err="1">
                <a:latin typeface="Courier New" panose="02070309020205020404" pitchFamily="49" charset="0"/>
              </a:rPr>
              <a:t>jdbc:postgresql</a:t>
            </a:r>
            <a:r>
              <a:rPr lang="fr-FR" dirty="0">
                <a:latin typeface="Courier New" panose="02070309020205020404" pitchFamily="49" charset="0"/>
              </a:rPr>
              <a:t>://</a:t>
            </a:r>
            <a:r>
              <a:rPr lang="fr-FR" dirty="0" err="1">
                <a:latin typeface="Courier New" panose="02070309020205020404" pitchFamily="49" charset="0"/>
              </a:rPr>
              <a:t>localhost</a:t>
            </a:r>
            <a:r>
              <a:rPr lang="fr-FR" dirty="0">
                <a:latin typeface="Courier New" panose="02070309020205020404" pitchFamily="49" charset="0"/>
              </a:rPr>
              <a:t>/</a:t>
            </a:r>
            <a:r>
              <a:rPr lang="fr-FR" dirty="0" err="1">
                <a:latin typeface="Courier New" panose="02070309020205020404" pitchFamily="49" charset="0"/>
              </a:rPr>
              <a:t>mydatabase</a:t>
            </a:r>
            <a:r>
              <a:rPr lang="fr-FR" dirty="0">
                <a:latin typeface="Courier New" panose="02070309020205020404" pitchFamily="49" charset="0"/>
              </a:rPr>
              <a:t>" /&gt;</a:t>
            </a:r>
          </a:p>
          <a:p>
            <a:r>
              <a:rPr lang="fr-FR" dirty="0">
                <a:latin typeface="Courier New" panose="02070309020205020404" pitchFamily="49" charset="0"/>
              </a:rPr>
              <a:t>     ...</a:t>
            </a:r>
          </a:p>
          <a:p>
            <a:r>
              <a:rPr lang="fr-FR" dirty="0">
                <a:latin typeface="Courier New" panose="02070309020205020404" pitchFamily="49" charset="0"/>
              </a:rPr>
              <a:t>  &lt;/data-source&gt; </a:t>
            </a:r>
          </a:p>
          <a:p>
            <a:r>
              <a:rPr lang="fr-FR" dirty="0">
                <a:latin typeface="Courier New" panose="02070309020205020404" pitchFamily="49" charset="0"/>
              </a:rPr>
              <a:t>  &lt;data-source key="</a:t>
            </a:r>
            <a:r>
              <a:rPr lang="fr-FR" dirty="0" err="1">
                <a:latin typeface="Courier New" panose="02070309020205020404" pitchFamily="49" charset="0"/>
              </a:rPr>
              <a:t>SecondDataSource</a:t>
            </a:r>
            <a:r>
              <a:rPr lang="fr-FR" dirty="0">
                <a:latin typeface="Courier New" panose="02070309020205020404" pitchFamily="49" charset="0"/>
              </a:rPr>
              <a:t>" </a:t>
            </a:r>
          </a:p>
          <a:p>
            <a:r>
              <a:rPr lang="fr-FR" dirty="0">
                <a:latin typeface="Courier New" panose="02070309020205020404" pitchFamily="49" charset="0"/>
              </a:rPr>
              <a:t>    type="</a:t>
            </a:r>
            <a:r>
              <a:rPr lang="fr-FR" dirty="0" err="1">
                <a:latin typeface="Courier New" panose="02070309020205020404" pitchFamily="49" charset="0"/>
              </a:rPr>
              <a:t>org.apache.commons.dbcp.BasicDataSource</a:t>
            </a:r>
            <a:r>
              <a:rPr lang="fr-FR" dirty="0">
                <a:latin typeface="Courier New" panose="02070309020205020404" pitchFamily="49" charset="0"/>
              </a:rPr>
              <a:t>"&gt;</a:t>
            </a:r>
          </a:p>
          <a:p>
            <a:r>
              <a:rPr lang="fr-FR" dirty="0">
                <a:latin typeface="Courier New" panose="02070309020205020404" pitchFamily="49" charset="0"/>
              </a:rPr>
              <a:t>   ... </a:t>
            </a:r>
          </a:p>
          <a:p>
            <a:r>
              <a:rPr lang="fr-FR" dirty="0">
                <a:latin typeface="Courier New" panose="02070309020205020404" pitchFamily="49" charset="0"/>
              </a:rPr>
              <a:t>  &lt;/data-source&gt;</a:t>
            </a:r>
          </a:p>
          <a:p>
            <a:r>
              <a:rPr lang="fr-FR" dirty="0">
                <a:latin typeface="Courier New" panose="02070309020205020404" pitchFamily="49" charset="0"/>
              </a:rPr>
              <a:t>&lt;/data-sources&gt;</a:t>
            </a:r>
          </a:p>
        </p:txBody>
      </p:sp>
    </p:spTree>
    <p:extLst>
      <p:ext uri="{BB962C8B-B14F-4D97-AF65-F5344CB8AC3E}">
        <p14:creationId xmlns:p14="http://schemas.microsoft.com/office/powerpoint/2010/main" val="82712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fr-FR"/>
              <a:t>Datasource (3)</a:t>
            </a:r>
          </a:p>
        </p:txBody>
      </p:sp>
      <p:sp>
        <p:nvSpPr>
          <p:cNvPr id="239619" name="Rectangle 3"/>
          <p:cNvSpPr>
            <a:spLocks noGrp="1" noChangeArrowheads="1"/>
          </p:cNvSpPr>
          <p:nvPr>
            <p:ph type="body" idx="1"/>
          </p:nvPr>
        </p:nvSpPr>
        <p:spPr>
          <a:xfrm>
            <a:off x="218215" y="2224008"/>
            <a:ext cx="9720073" cy="4023360"/>
          </a:xfrm>
        </p:spPr>
        <p:txBody>
          <a:bodyPr/>
          <a:lstStyle/>
          <a:p>
            <a:r>
              <a:rPr lang="fr-FR"/>
              <a:t>Dans les actions</a:t>
            </a:r>
          </a:p>
        </p:txBody>
      </p:sp>
      <p:sp>
        <p:nvSpPr>
          <p:cNvPr id="239620" name="Rectangle 4"/>
          <p:cNvSpPr>
            <a:spLocks noChangeArrowheads="1"/>
          </p:cNvSpPr>
          <p:nvPr/>
        </p:nvSpPr>
        <p:spPr bwMode="auto">
          <a:xfrm>
            <a:off x="2878138" y="2022476"/>
            <a:ext cx="7650162" cy="267017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latin typeface="Courier New" panose="02070309020205020404" pitchFamily="49" charset="0"/>
              </a:rPr>
              <a:t>...</a:t>
            </a:r>
          </a:p>
          <a:p>
            <a:r>
              <a:rPr lang="fr-FR" sz="1600">
                <a:latin typeface="Courier New" panose="02070309020205020404" pitchFamily="49" charset="0"/>
              </a:rPr>
              <a:t> try </a:t>
            </a:r>
          </a:p>
          <a:p>
            <a:r>
              <a:rPr lang="fr-FR" sz="1600">
                <a:latin typeface="Courier New" panose="02070309020205020404" pitchFamily="49" charset="0"/>
              </a:rPr>
              <a:t> {</a:t>
            </a:r>
          </a:p>
          <a:p>
            <a:r>
              <a:rPr lang="fr-FR" sz="1600">
                <a:latin typeface="Courier New" panose="02070309020205020404" pitchFamily="49" charset="0"/>
              </a:rPr>
              <a:t>    dataSourceA = getDataSource(request, "FirstDataSource");</a:t>
            </a:r>
          </a:p>
          <a:p>
            <a:r>
              <a:rPr lang="fr-FR" sz="1600">
                <a:latin typeface="Courier New" panose="02070309020205020404" pitchFamily="49" charset="0"/>
              </a:rPr>
              <a:t>    myConnection = dataSourceA.getConnection();</a:t>
            </a:r>
            <a:r>
              <a:rPr lang="fr-FR"/>
              <a:t> </a:t>
            </a:r>
            <a:endParaRPr lang="fr-FR" sz="1600">
              <a:latin typeface="Courier New" panose="02070309020205020404" pitchFamily="49" charset="0"/>
            </a:endParaRPr>
          </a:p>
          <a:p>
            <a:r>
              <a:rPr lang="fr-FR" sz="1600">
                <a:latin typeface="Courier New" panose="02070309020205020404" pitchFamily="49" charset="0"/>
              </a:rPr>
              <a:t>    ...</a:t>
            </a:r>
          </a:p>
          <a:p>
            <a:r>
              <a:rPr lang="fr-FR" sz="1600">
                <a:latin typeface="Courier New" panose="02070309020205020404" pitchFamily="49" charset="0"/>
              </a:rPr>
              <a:t>    dataSourceB = getDataSource(request, "SecondDataSource");</a:t>
            </a:r>
          </a:p>
          <a:p>
            <a:r>
              <a:rPr lang="fr-FR" sz="1600">
                <a:latin typeface="Courier New" panose="02070309020205020404" pitchFamily="49" charset="0"/>
              </a:rPr>
              <a:t>   ...</a:t>
            </a:r>
          </a:p>
          <a:p>
            <a:r>
              <a:rPr lang="fr-FR" sz="1600">
                <a:latin typeface="Courier New" panose="02070309020205020404" pitchFamily="49" charset="0"/>
              </a:rPr>
              <a:t> }</a:t>
            </a:r>
          </a:p>
          <a:p>
            <a:r>
              <a:rPr lang="fr-FR" sz="1600">
                <a:latin typeface="Courier New" panose="02070309020205020404" pitchFamily="49" charset="0"/>
              </a:rPr>
              <a:t>...</a:t>
            </a:r>
          </a:p>
        </p:txBody>
      </p:sp>
    </p:spTree>
    <p:extLst>
      <p:ext uri="{BB962C8B-B14F-4D97-AF65-F5344CB8AC3E}">
        <p14:creationId xmlns:p14="http://schemas.microsoft.com/office/powerpoint/2010/main" val="95260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fr-FR"/>
              <a:t>Modules</a:t>
            </a:r>
          </a:p>
        </p:txBody>
      </p:sp>
      <p:sp>
        <p:nvSpPr>
          <p:cNvPr id="240643" name="Rectangle 3"/>
          <p:cNvSpPr>
            <a:spLocks noGrp="1" noChangeArrowheads="1"/>
          </p:cNvSpPr>
          <p:nvPr>
            <p:ph type="body" idx="1"/>
          </p:nvPr>
        </p:nvSpPr>
        <p:spPr/>
        <p:txBody>
          <a:bodyPr/>
          <a:lstStyle/>
          <a:p>
            <a:r>
              <a:rPr lang="fr-FR"/>
              <a:t>Découpage d’une application en sous-modules</a:t>
            </a:r>
          </a:p>
          <a:p>
            <a:r>
              <a:rPr lang="fr-FR"/>
              <a:t>Facilite le développement / la maintenance</a:t>
            </a:r>
          </a:p>
          <a:p>
            <a:r>
              <a:rPr lang="fr-FR"/>
              <a:t>Un fichier de configuration par module</a:t>
            </a:r>
          </a:p>
          <a:p>
            <a:r>
              <a:rPr lang="fr-FR"/>
              <a:t>Navigation inter-modules possible</a:t>
            </a:r>
          </a:p>
          <a:p>
            <a:r>
              <a:rPr lang="fr-FR"/>
              <a:t>Pas de perte de contexte (session, application, …)</a:t>
            </a:r>
          </a:p>
        </p:txBody>
      </p:sp>
    </p:spTree>
    <p:extLst>
      <p:ext uri="{BB962C8B-B14F-4D97-AF65-F5344CB8AC3E}">
        <p14:creationId xmlns:p14="http://schemas.microsoft.com/office/powerpoint/2010/main" val="398741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fr-FR"/>
              <a:t>Modules (2)</a:t>
            </a:r>
          </a:p>
        </p:txBody>
      </p:sp>
      <p:sp>
        <p:nvSpPr>
          <p:cNvPr id="241667" name="Rectangle 3"/>
          <p:cNvSpPr>
            <a:spLocks noGrp="1" noChangeArrowheads="1"/>
          </p:cNvSpPr>
          <p:nvPr>
            <p:ph type="body" idx="1"/>
          </p:nvPr>
        </p:nvSpPr>
        <p:spPr/>
        <p:txBody>
          <a:bodyPr/>
          <a:lstStyle/>
          <a:p>
            <a:r>
              <a:rPr lang="fr-FR"/>
              <a:t>Déclaration des modules auprès de la servlet controleur (web.xml)</a:t>
            </a:r>
          </a:p>
        </p:txBody>
      </p:sp>
      <p:sp>
        <p:nvSpPr>
          <p:cNvPr id="241668" name="Rectangle 4"/>
          <p:cNvSpPr>
            <a:spLocks noChangeArrowheads="1"/>
          </p:cNvSpPr>
          <p:nvPr/>
        </p:nvSpPr>
        <p:spPr bwMode="auto">
          <a:xfrm>
            <a:off x="1703389" y="2667000"/>
            <a:ext cx="8872537" cy="328295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action</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servlet-class</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org.apache.struts.action.ActionServlet</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servlet-class</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config</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/WEB-INF/struts-config.xml</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config/module1</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param-name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/WEB-INF/struts-config-module1.xml</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param-value</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init-param</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00"/>
                </a:solidFill>
                <a:latin typeface="Courier New" panose="02070309020205020404" pitchFamily="49" charset="0"/>
              </a:rPr>
              <a:t>  </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load-on-startup</a:t>
            </a:r>
            <a:r>
              <a:rPr lang="fr-FR" sz="1600">
                <a:solidFill>
                  <a:srgbClr val="0000FF"/>
                </a:solidFill>
                <a:latin typeface="Courier New" panose="02070309020205020404" pitchFamily="49" charset="0"/>
              </a:rPr>
              <a:t>&gt;</a:t>
            </a:r>
            <a:r>
              <a:rPr lang="fr-FR" sz="1600">
                <a:solidFill>
                  <a:srgbClr val="000000"/>
                </a:solidFill>
                <a:latin typeface="Courier New" panose="02070309020205020404" pitchFamily="49" charset="0"/>
              </a:rPr>
              <a:t>1</a:t>
            </a:r>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load-on-startup</a:t>
            </a:r>
            <a:r>
              <a:rPr lang="fr-FR" sz="1600">
                <a:solidFill>
                  <a:srgbClr val="0000FF"/>
                </a:solidFill>
                <a:latin typeface="Courier New" panose="02070309020205020404" pitchFamily="49" charset="0"/>
              </a:rPr>
              <a:t>&gt;</a:t>
            </a:r>
            <a:endParaRPr lang="fr-FR" sz="1600">
              <a:solidFill>
                <a:srgbClr val="000000"/>
              </a:solidFill>
              <a:latin typeface="Courier New" panose="02070309020205020404" pitchFamily="49" charset="0"/>
            </a:endParaRPr>
          </a:p>
          <a:p>
            <a:r>
              <a:rPr lang="fr-FR" sz="1600">
                <a:solidFill>
                  <a:srgbClr val="0000FF"/>
                </a:solidFill>
                <a:latin typeface="Courier New" panose="02070309020205020404" pitchFamily="49" charset="0"/>
              </a:rPr>
              <a:t>&lt;/</a:t>
            </a:r>
            <a:r>
              <a:rPr lang="fr-FR" sz="1600">
                <a:solidFill>
                  <a:srgbClr val="800000"/>
                </a:solidFill>
                <a:latin typeface="Courier New" panose="02070309020205020404" pitchFamily="49" charset="0"/>
              </a:rPr>
              <a:t>servlet</a:t>
            </a:r>
            <a:r>
              <a:rPr lang="fr-FR" sz="1600">
                <a:solidFill>
                  <a:srgbClr val="0000FF"/>
                </a:solidFill>
                <a:latin typeface="Courier New" panose="02070309020205020404" pitchFamily="49" charset="0"/>
              </a:rPr>
              <a:t>&gt;</a:t>
            </a:r>
          </a:p>
        </p:txBody>
      </p:sp>
    </p:spTree>
    <p:extLst>
      <p:ext uri="{BB962C8B-B14F-4D97-AF65-F5344CB8AC3E}">
        <p14:creationId xmlns:p14="http://schemas.microsoft.com/office/powerpoint/2010/main" val="245904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fr-FR"/>
              <a:t>Modules (3)</a:t>
            </a:r>
          </a:p>
        </p:txBody>
      </p:sp>
      <p:sp>
        <p:nvSpPr>
          <p:cNvPr id="242691" name="Rectangle 3"/>
          <p:cNvSpPr>
            <a:spLocks noGrp="1" noChangeArrowheads="1"/>
          </p:cNvSpPr>
          <p:nvPr>
            <p:ph type="body" idx="1"/>
          </p:nvPr>
        </p:nvSpPr>
        <p:spPr/>
        <p:txBody>
          <a:bodyPr/>
          <a:lstStyle/>
          <a:p>
            <a:r>
              <a:rPr lang="fr-FR"/>
              <a:t>Navigation inter-module : attribut « contextRelative » d’une définition de « forward »</a:t>
            </a:r>
          </a:p>
        </p:txBody>
      </p:sp>
      <p:sp>
        <p:nvSpPr>
          <p:cNvPr id="242692" name="Rectangle 4"/>
          <p:cNvSpPr>
            <a:spLocks noChangeArrowheads="1"/>
          </p:cNvSpPr>
          <p:nvPr/>
        </p:nvSpPr>
        <p:spPr bwMode="auto">
          <a:xfrm>
            <a:off x="3733800" y="3273425"/>
            <a:ext cx="4699000" cy="2027238"/>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a:solidFill>
                  <a:srgbClr val="0000FF"/>
                </a:solidFill>
                <a:latin typeface="Courier New" panose="02070309020205020404" pitchFamily="49" charset="0"/>
              </a:rPr>
              <a:t>&lt;</a:t>
            </a:r>
            <a:r>
              <a:rPr lang="fr-FR">
                <a:solidFill>
                  <a:srgbClr val="800000"/>
                </a:solidFill>
                <a:latin typeface="Courier New" panose="02070309020205020404" pitchFamily="49" charset="0"/>
              </a:rPr>
              <a:t>action</a:t>
            </a:r>
            <a:r>
              <a:rPr lang="fr-FR">
                <a:solidFill>
                  <a:srgbClr val="FF0000"/>
                </a:solidFill>
                <a:latin typeface="Courier New" panose="02070309020205020404" pitchFamily="49" charset="0"/>
              </a:rPr>
              <a:t> ... </a:t>
            </a:r>
            <a:r>
              <a:rPr lang="fr-FR">
                <a:solidFill>
                  <a:srgbClr val="0000FF"/>
                </a:solidFill>
                <a:latin typeface="Courier New" panose="02070309020205020404" pitchFamily="49" charset="0"/>
              </a:rPr>
              <a:t>&gt;</a:t>
            </a:r>
            <a:endParaRPr lang="fr-FR">
              <a:solidFill>
                <a:srgbClr val="000000"/>
              </a:solidFill>
              <a:latin typeface="Courier New" panose="02070309020205020404" pitchFamily="49" charset="0"/>
            </a:endParaRPr>
          </a:p>
          <a:p>
            <a:r>
              <a:rPr lang="fr-FR">
                <a:solidFill>
                  <a:srgbClr val="000000"/>
                </a:solidFill>
                <a:latin typeface="Courier New" panose="02070309020205020404" pitchFamily="49" charset="0"/>
              </a:rPr>
              <a:t>    </a:t>
            </a:r>
            <a:r>
              <a:rPr lang="fr-FR">
                <a:solidFill>
                  <a:srgbClr val="0000FF"/>
                </a:solidFill>
                <a:latin typeface="Courier New" panose="02070309020205020404" pitchFamily="49" charset="0"/>
              </a:rPr>
              <a:t>&lt;</a:t>
            </a:r>
            <a:r>
              <a:rPr lang="fr-FR">
                <a:solidFill>
                  <a:srgbClr val="800000"/>
                </a:solidFill>
                <a:latin typeface="Courier New" panose="02070309020205020404" pitchFamily="49" charset="0"/>
              </a:rPr>
              <a:t>forward</a:t>
            </a:r>
            <a:r>
              <a:rPr lang="fr-FR">
                <a:solidFill>
                  <a:srgbClr val="FF0000"/>
                </a:solidFill>
                <a:latin typeface="Courier New" panose="02070309020205020404" pitchFamily="49" charset="0"/>
              </a:rPr>
              <a:t> name</a:t>
            </a:r>
            <a:r>
              <a:rPr lang="fr-FR">
                <a:solidFill>
                  <a:srgbClr val="0000FF"/>
                </a:solidFill>
                <a:latin typeface="Courier New" panose="02070309020205020404" pitchFamily="49" charset="0"/>
              </a:rPr>
              <a:t>="</a:t>
            </a:r>
            <a:r>
              <a:rPr lang="fr-FR">
                <a:solidFill>
                  <a:srgbClr val="000000"/>
                </a:solidFill>
                <a:latin typeface="Courier New" panose="02070309020205020404" pitchFamily="49" charset="0"/>
              </a:rPr>
              <a:t>success</a:t>
            </a:r>
            <a:r>
              <a:rPr lang="fr-FR">
                <a:solidFill>
                  <a:srgbClr val="0000FF"/>
                </a:solidFill>
                <a:latin typeface="Courier New" panose="02070309020205020404" pitchFamily="49" charset="0"/>
              </a:rPr>
              <a:t>"</a:t>
            </a:r>
            <a:endParaRPr lang="fr-FR">
              <a:solidFill>
                <a:srgbClr val="FF0000"/>
              </a:solidFill>
              <a:latin typeface="Courier New" panose="02070309020205020404" pitchFamily="49" charset="0"/>
            </a:endParaRPr>
          </a:p>
          <a:p>
            <a:r>
              <a:rPr lang="fr-FR">
                <a:solidFill>
                  <a:srgbClr val="FF0000"/>
                </a:solidFill>
                <a:latin typeface="Courier New" panose="02070309020205020404" pitchFamily="49" charset="0"/>
              </a:rPr>
              <a:t>         contextRelative</a:t>
            </a:r>
            <a:r>
              <a:rPr lang="fr-FR">
                <a:solidFill>
                  <a:srgbClr val="0000FF"/>
                </a:solidFill>
                <a:latin typeface="Courier New" panose="02070309020205020404" pitchFamily="49" charset="0"/>
              </a:rPr>
              <a:t>="</a:t>
            </a:r>
            <a:r>
              <a:rPr lang="fr-FR">
                <a:solidFill>
                  <a:srgbClr val="000000"/>
                </a:solidFill>
                <a:latin typeface="Courier New" panose="02070309020205020404" pitchFamily="49" charset="0"/>
              </a:rPr>
              <a:t>true</a:t>
            </a:r>
            <a:r>
              <a:rPr lang="fr-FR">
                <a:solidFill>
                  <a:srgbClr val="0000FF"/>
                </a:solidFill>
                <a:latin typeface="Courier New" panose="02070309020205020404" pitchFamily="49" charset="0"/>
              </a:rPr>
              <a:t>"</a:t>
            </a:r>
            <a:endParaRPr lang="fr-FR">
              <a:solidFill>
                <a:srgbClr val="FF0000"/>
              </a:solidFill>
              <a:latin typeface="Courier New" panose="02070309020205020404" pitchFamily="49" charset="0"/>
            </a:endParaRPr>
          </a:p>
          <a:p>
            <a:r>
              <a:rPr lang="fr-FR">
                <a:solidFill>
                  <a:srgbClr val="FF0000"/>
                </a:solidFill>
                <a:latin typeface="Courier New" panose="02070309020205020404" pitchFamily="49" charset="0"/>
              </a:rPr>
              <a:t>         path</a:t>
            </a:r>
            <a:r>
              <a:rPr lang="fr-FR">
                <a:solidFill>
                  <a:srgbClr val="0000FF"/>
                </a:solidFill>
                <a:latin typeface="Courier New" panose="02070309020205020404" pitchFamily="49" charset="0"/>
              </a:rPr>
              <a:t>="</a:t>
            </a:r>
            <a:r>
              <a:rPr lang="fr-FR">
                <a:solidFill>
                  <a:srgbClr val="000000"/>
                </a:solidFill>
                <a:latin typeface="Courier New" panose="02070309020205020404" pitchFamily="49" charset="0"/>
              </a:rPr>
              <a:t>/moduleB/index.do</a:t>
            </a:r>
            <a:r>
              <a:rPr lang="fr-FR">
                <a:solidFill>
                  <a:srgbClr val="0000FF"/>
                </a:solidFill>
                <a:latin typeface="Courier New" panose="02070309020205020404" pitchFamily="49" charset="0"/>
              </a:rPr>
              <a:t>"</a:t>
            </a:r>
            <a:endParaRPr lang="fr-FR">
              <a:solidFill>
                <a:srgbClr val="FF0000"/>
              </a:solidFill>
              <a:latin typeface="Courier New" panose="02070309020205020404" pitchFamily="49" charset="0"/>
            </a:endParaRPr>
          </a:p>
          <a:p>
            <a:r>
              <a:rPr lang="fr-FR">
                <a:solidFill>
                  <a:srgbClr val="FF0000"/>
                </a:solidFill>
                <a:latin typeface="Courier New" panose="02070309020205020404" pitchFamily="49" charset="0"/>
              </a:rPr>
              <a:t>         redirect</a:t>
            </a:r>
            <a:r>
              <a:rPr lang="fr-FR">
                <a:solidFill>
                  <a:srgbClr val="0000FF"/>
                </a:solidFill>
                <a:latin typeface="Courier New" panose="02070309020205020404" pitchFamily="49" charset="0"/>
              </a:rPr>
              <a:t>="</a:t>
            </a:r>
            <a:r>
              <a:rPr lang="fr-FR">
                <a:solidFill>
                  <a:srgbClr val="000000"/>
                </a:solidFill>
                <a:latin typeface="Courier New" panose="02070309020205020404" pitchFamily="49" charset="0"/>
              </a:rPr>
              <a:t>true</a:t>
            </a:r>
            <a:r>
              <a:rPr lang="fr-FR">
                <a:solidFill>
                  <a:srgbClr val="0000FF"/>
                </a:solidFill>
                <a:latin typeface="Courier New" panose="02070309020205020404" pitchFamily="49" charset="0"/>
              </a:rPr>
              <a:t>"/&gt;</a:t>
            </a:r>
            <a:endParaRPr lang="fr-FR">
              <a:solidFill>
                <a:srgbClr val="000000"/>
              </a:solidFill>
              <a:latin typeface="Courier New" panose="02070309020205020404" pitchFamily="49" charset="0"/>
            </a:endParaRPr>
          </a:p>
          <a:p>
            <a:r>
              <a:rPr lang="fr-FR">
                <a:solidFill>
                  <a:srgbClr val="0000FF"/>
                </a:solidFill>
                <a:latin typeface="Courier New" panose="02070309020205020404" pitchFamily="49" charset="0"/>
              </a:rPr>
              <a:t>&lt;/</a:t>
            </a:r>
            <a:r>
              <a:rPr lang="fr-FR">
                <a:solidFill>
                  <a:srgbClr val="800000"/>
                </a:solidFill>
                <a:latin typeface="Courier New" panose="02070309020205020404" pitchFamily="49" charset="0"/>
              </a:rPr>
              <a:t>action</a:t>
            </a:r>
            <a:r>
              <a:rPr lang="fr-FR">
                <a:solidFill>
                  <a:srgbClr val="0000FF"/>
                </a:solidFill>
                <a:latin typeface="Courier New" panose="02070309020205020404" pitchFamily="49" charset="0"/>
              </a:rPr>
              <a:t>&gt;</a:t>
            </a:r>
          </a:p>
          <a:p>
            <a:endParaRPr lang="fr-FR">
              <a:latin typeface="Courier New" panose="02070309020205020404" pitchFamily="49" charset="0"/>
            </a:endParaRPr>
          </a:p>
        </p:txBody>
      </p:sp>
    </p:spTree>
    <p:extLst>
      <p:ext uri="{BB962C8B-B14F-4D97-AF65-F5344CB8AC3E}">
        <p14:creationId xmlns:p14="http://schemas.microsoft.com/office/powerpoint/2010/main" val="7763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fr-FR"/>
              <a:t>Gestion des exceptions</a:t>
            </a:r>
          </a:p>
        </p:txBody>
      </p:sp>
      <p:sp>
        <p:nvSpPr>
          <p:cNvPr id="243715" name="Rectangle 3"/>
          <p:cNvSpPr>
            <a:spLocks noGrp="1" noChangeArrowheads="1"/>
          </p:cNvSpPr>
          <p:nvPr>
            <p:ph type="body" idx="1"/>
          </p:nvPr>
        </p:nvSpPr>
        <p:spPr/>
        <p:txBody>
          <a:bodyPr/>
          <a:lstStyle/>
          <a:p>
            <a:pPr>
              <a:lnSpc>
                <a:spcPct val="90000"/>
              </a:lnSpc>
            </a:pPr>
            <a:r>
              <a:rPr lang="fr-FR"/>
              <a:t>Possibilité de spécifier des gestionnaires globaux d’exceptions</a:t>
            </a:r>
          </a:p>
          <a:p>
            <a:pPr lvl="2">
              <a:lnSpc>
                <a:spcPct val="90000"/>
              </a:lnSpc>
            </a:pPr>
            <a:r>
              <a:rPr lang="fr-FR"/>
              <a:t>Doivent hériter de </a:t>
            </a:r>
            <a:r>
              <a:rPr lang="fr-FR" sz="1600">
                <a:latin typeface="Courier New" panose="02070309020205020404" pitchFamily="49" charset="0"/>
              </a:rPr>
              <a:t>org.apache.struts.action.ExceptionHandler</a:t>
            </a:r>
            <a:r>
              <a:rPr lang="fr-FR"/>
              <a:t> </a:t>
            </a:r>
          </a:p>
          <a:p>
            <a:pPr>
              <a:lnSpc>
                <a:spcPct val="90000"/>
              </a:lnSpc>
            </a:pPr>
            <a:endParaRPr lang="fr-FR"/>
          </a:p>
          <a:p>
            <a:pPr>
              <a:lnSpc>
                <a:spcPct val="90000"/>
              </a:lnSpc>
            </a:pPr>
            <a:endParaRPr lang="fr-FR"/>
          </a:p>
          <a:p>
            <a:pPr>
              <a:lnSpc>
                <a:spcPct val="90000"/>
              </a:lnSpc>
            </a:pPr>
            <a:endParaRPr lang="fr-FR"/>
          </a:p>
          <a:p>
            <a:pPr>
              <a:lnSpc>
                <a:spcPct val="90000"/>
              </a:lnSpc>
            </a:pPr>
            <a:r>
              <a:rPr lang="fr-FR"/>
              <a:t>Toute exception non catchée dans une action sera traitée par le gestionnaire correspondant</a:t>
            </a:r>
          </a:p>
        </p:txBody>
      </p:sp>
      <p:sp>
        <p:nvSpPr>
          <p:cNvPr id="243716" name="Rectangle 4"/>
          <p:cNvSpPr>
            <a:spLocks noChangeArrowheads="1"/>
          </p:cNvSpPr>
          <p:nvPr/>
        </p:nvSpPr>
        <p:spPr bwMode="auto">
          <a:xfrm>
            <a:off x="3315347" y="3044126"/>
            <a:ext cx="6575425" cy="1381125"/>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fr-FR" sz="1400">
                <a:solidFill>
                  <a:srgbClr val="0000FF"/>
                </a:solidFill>
                <a:latin typeface="Courier New" panose="02070309020205020404" pitchFamily="49" charset="0"/>
              </a:rPr>
              <a:t>&lt;</a:t>
            </a:r>
            <a:r>
              <a:rPr lang="fr-FR" sz="1400">
                <a:solidFill>
                  <a:srgbClr val="800000"/>
                </a:solidFill>
                <a:latin typeface="Courier New" panose="02070309020205020404" pitchFamily="49" charset="0"/>
              </a:rPr>
              <a:t>global-exceptions</a:t>
            </a:r>
            <a:r>
              <a:rPr lang="fr-FR" sz="1400">
                <a:solidFill>
                  <a:srgbClr val="0000FF"/>
                </a:solidFill>
                <a:latin typeface="Courier New" panose="02070309020205020404" pitchFamily="49" charset="0"/>
              </a:rPr>
              <a:t>&gt;</a:t>
            </a:r>
            <a:endParaRPr lang="fr-FR" sz="1400">
              <a:solidFill>
                <a:srgbClr val="000000"/>
              </a:solidFill>
              <a:latin typeface="Courier New" panose="02070309020205020404" pitchFamily="49" charset="0"/>
            </a:endParaRPr>
          </a:p>
          <a:p>
            <a:r>
              <a:rPr lang="fr-FR" sz="1400">
                <a:solidFill>
                  <a:srgbClr val="000000"/>
                </a:solidFill>
                <a:latin typeface="Courier New" panose="02070309020205020404" pitchFamily="49" charset="0"/>
              </a:rPr>
              <a:t>    </a:t>
            </a:r>
            <a:r>
              <a:rPr lang="fr-FR" sz="1400">
                <a:solidFill>
                  <a:srgbClr val="0000FF"/>
                </a:solidFill>
                <a:latin typeface="Courier New" panose="02070309020205020404" pitchFamily="49" charset="0"/>
              </a:rPr>
              <a:t>&lt;</a:t>
            </a:r>
            <a:r>
              <a:rPr lang="fr-FR" sz="1400">
                <a:solidFill>
                  <a:srgbClr val="800000"/>
                </a:solidFill>
                <a:latin typeface="Courier New" panose="02070309020205020404" pitchFamily="49" charset="0"/>
              </a:rPr>
              <a:t>exception</a:t>
            </a:r>
            <a:r>
              <a:rPr lang="fr-FR" sz="1400">
                <a:solidFill>
                  <a:srgbClr val="FF0000"/>
                </a:solidFill>
                <a:latin typeface="Courier New" panose="02070309020205020404" pitchFamily="49" charset="0"/>
              </a:rPr>
              <a:t> </a:t>
            </a:r>
          </a:p>
          <a:p>
            <a:r>
              <a:rPr lang="fr-FR" sz="1400">
                <a:solidFill>
                  <a:srgbClr val="FF0000"/>
                </a:solidFill>
                <a:latin typeface="Courier New" panose="02070309020205020404" pitchFamily="49" charset="0"/>
              </a:rPr>
              <a:t>      type</a:t>
            </a:r>
            <a:r>
              <a:rPr lang="fr-FR" sz="1400">
                <a:solidFill>
                  <a:srgbClr val="0000FF"/>
                </a:solidFill>
                <a:latin typeface="Courier New" panose="02070309020205020404" pitchFamily="49" charset="0"/>
              </a:rPr>
              <a:t>="</a:t>
            </a:r>
            <a:r>
              <a:rPr lang="fr-FR" sz="1400">
                <a:solidFill>
                  <a:srgbClr val="000000"/>
                </a:solidFill>
                <a:latin typeface="Courier New" panose="02070309020205020404" pitchFamily="49" charset="0"/>
              </a:rPr>
              <a:t>java.io.IOException</a:t>
            </a:r>
            <a:r>
              <a:rPr lang="fr-FR" sz="1400">
                <a:solidFill>
                  <a:srgbClr val="0000FF"/>
                </a:solidFill>
                <a:latin typeface="Courier New" panose="02070309020205020404" pitchFamily="49" charset="0"/>
              </a:rPr>
              <a:t>"</a:t>
            </a:r>
            <a:r>
              <a:rPr lang="fr-FR" sz="1400">
                <a:solidFill>
                  <a:srgbClr val="FF0000"/>
                </a:solidFill>
                <a:latin typeface="Courier New" panose="02070309020205020404" pitchFamily="49" charset="0"/>
              </a:rPr>
              <a:t> </a:t>
            </a:r>
          </a:p>
          <a:p>
            <a:r>
              <a:rPr lang="fr-FR" sz="1400">
                <a:solidFill>
                  <a:srgbClr val="FF0000"/>
                </a:solidFill>
                <a:latin typeface="Courier New" panose="02070309020205020404" pitchFamily="49" charset="0"/>
              </a:rPr>
              <a:t>      handler</a:t>
            </a:r>
            <a:r>
              <a:rPr lang="fr-FR" sz="1400">
                <a:solidFill>
                  <a:srgbClr val="0000FF"/>
                </a:solidFill>
                <a:latin typeface="Courier New" panose="02070309020205020404" pitchFamily="49" charset="0"/>
              </a:rPr>
              <a:t>="</a:t>
            </a:r>
            <a:r>
              <a:rPr lang="fr-FR" sz="1400">
                <a:solidFill>
                  <a:srgbClr val="000000"/>
                </a:solidFill>
                <a:latin typeface="Courier New" panose="02070309020205020404" pitchFamily="49" charset="0"/>
              </a:rPr>
              <a:t>org.apache.struts.example.ExceptionHandler</a:t>
            </a:r>
            <a:r>
              <a:rPr lang="fr-FR" sz="1400">
                <a:solidFill>
                  <a:srgbClr val="0000FF"/>
                </a:solidFill>
                <a:latin typeface="Courier New" panose="02070309020205020404" pitchFamily="49" charset="0"/>
              </a:rPr>
              <a:t>"/&gt;</a:t>
            </a:r>
            <a:endParaRPr lang="fr-FR" sz="1400">
              <a:solidFill>
                <a:srgbClr val="000000"/>
              </a:solidFill>
              <a:latin typeface="Courier New" panose="02070309020205020404" pitchFamily="49" charset="0"/>
            </a:endParaRPr>
          </a:p>
          <a:p>
            <a:r>
              <a:rPr lang="fr-FR" sz="1400">
                <a:solidFill>
                  <a:srgbClr val="0000FF"/>
                </a:solidFill>
                <a:latin typeface="Courier New" panose="02070309020205020404" pitchFamily="49" charset="0"/>
              </a:rPr>
              <a:t>&lt;/</a:t>
            </a:r>
            <a:r>
              <a:rPr lang="fr-FR" sz="1400">
                <a:solidFill>
                  <a:srgbClr val="800000"/>
                </a:solidFill>
                <a:latin typeface="Courier New" panose="02070309020205020404" pitchFamily="49" charset="0"/>
              </a:rPr>
              <a:t>global-exceptions</a:t>
            </a:r>
            <a:r>
              <a:rPr lang="fr-FR" sz="1400">
                <a:solidFill>
                  <a:srgbClr val="0000FF"/>
                </a:solidFill>
                <a:latin typeface="Courier New" panose="02070309020205020404" pitchFamily="49" charset="0"/>
              </a:rPr>
              <a:t>&gt;</a:t>
            </a:r>
            <a:endParaRPr lang="fr-FR" sz="1400">
              <a:solidFill>
                <a:srgbClr val="000000"/>
              </a:solidFill>
              <a:latin typeface="Courier New" panose="02070309020205020404" pitchFamily="49" charset="0"/>
            </a:endParaRPr>
          </a:p>
          <a:p>
            <a:endParaRPr lang="fr-FR" sz="1400">
              <a:latin typeface="Courier New" panose="02070309020205020404" pitchFamily="49" charset="0"/>
            </a:endParaRPr>
          </a:p>
        </p:txBody>
      </p:sp>
    </p:spTree>
    <p:extLst>
      <p:ext uri="{BB962C8B-B14F-4D97-AF65-F5344CB8AC3E}">
        <p14:creationId xmlns:p14="http://schemas.microsoft.com/office/powerpoint/2010/main" val="370585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pPr>
              <a:lnSpc>
                <a:spcPct val="100000"/>
              </a:lnSpc>
              <a:spcBef>
                <a:spcPts val="50"/>
              </a:spcBef>
            </a:pPr>
            <a:r>
              <a:rPr lang="fr-FR" sz="6600" dirty="0">
                <a:latin typeface="Times New Roman"/>
                <a:cs typeface="Times New Roman"/>
              </a:rPr>
              <a:t/>
            </a:r>
            <a:br>
              <a:rPr lang="fr-FR" sz="6600" dirty="0">
                <a:latin typeface="Times New Roman"/>
                <a:cs typeface="Times New Roman"/>
              </a:rPr>
            </a:br>
            <a:r>
              <a:rPr lang="fr-FR" sz="5400" spc="-5" dirty="0">
                <a:latin typeface="Tahoma"/>
                <a:cs typeface="Tahoma"/>
              </a:rPr>
              <a:t>Partie </a:t>
            </a:r>
            <a:r>
              <a:rPr lang="fr-FR" sz="5400" dirty="0">
                <a:latin typeface="Tahoma"/>
                <a:cs typeface="Tahoma"/>
              </a:rPr>
              <a:t>1 : </a:t>
            </a:r>
            <a:r>
              <a:rPr lang="fr-FR" sz="5400" spc="-5" dirty="0">
                <a:latin typeface="Tahoma"/>
                <a:cs typeface="Tahoma"/>
              </a:rPr>
              <a:t>Survol </a:t>
            </a:r>
            <a:r>
              <a:rPr lang="fr-FR" sz="5400" dirty="0">
                <a:latin typeface="Tahoma"/>
                <a:cs typeface="Tahoma"/>
              </a:rPr>
              <a:t>de la </a:t>
            </a:r>
            <a:r>
              <a:rPr lang="fr-FR" sz="5400" spc="-5" dirty="0">
                <a:latin typeface="Tahoma"/>
                <a:cs typeface="Tahoma"/>
              </a:rPr>
              <a:t>plateforme</a:t>
            </a:r>
            <a:r>
              <a:rPr lang="fr-FR" sz="5400" spc="-45" dirty="0">
                <a:latin typeface="Tahoma"/>
                <a:cs typeface="Tahoma"/>
              </a:rPr>
              <a:t> </a:t>
            </a:r>
            <a:r>
              <a:rPr lang="fr-FR" sz="5400" dirty="0" smtClean="0">
                <a:latin typeface="Tahoma"/>
                <a:cs typeface="Tahoma"/>
              </a:rPr>
              <a:t>J2EE</a:t>
            </a:r>
            <a:br>
              <a:rPr lang="fr-FR" sz="5400" dirty="0" smtClean="0">
                <a:latin typeface="Tahoma"/>
                <a:cs typeface="Tahoma"/>
              </a:rPr>
            </a:b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404652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10" dirty="0">
                <a:solidFill>
                  <a:srgbClr val="323299"/>
                </a:solidFill>
                <a:latin typeface="Tahoma"/>
                <a:cs typeface="Tahoma"/>
              </a:rPr>
              <a:t>Déploiement </a:t>
            </a:r>
            <a:r>
              <a:rPr lang="fr-FR" sz="5400" spc="-5" dirty="0">
                <a:solidFill>
                  <a:srgbClr val="323299"/>
                </a:solidFill>
                <a:latin typeface="Tahoma"/>
                <a:cs typeface="Tahoma"/>
              </a:rPr>
              <a:t>d'une </a:t>
            </a:r>
            <a:r>
              <a:rPr lang="fr-FR" sz="5400" spc="-10" dirty="0">
                <a:solidFill>
                  <a:srgbClr val="323299"/>
                </a:solidFill>
                <a:latin typeface="Tahoma"/>
                <a:cs typeface="Tahoma"/>
              </a:rPr>
              <a:t>Servlet </a:t>
            </a:r>
            <a:r>
              <a:rPr lang="fr-FR" sz="5400" spc="-5" dirty="0">
                <a:solidFill>
                  <a:srgbClr val="323299"/>
                </a:solidFill>
                <a:latin typeface="Tahoma"/>
                <a:cs typeface="Tahoma"/>
              </a:rPr>
              <a:t>dans</a:t>
            </a:r>
            <a:r>
              <a:rPr lang="fr-FR" sz="5400" spc="95" dirty="0">
                <a:solidFill>
                  <a:srgbClr val="323299"/>
                </a:solidFill>
                <a:latin typeface="Tahoma"/>
                <a:cs typeface="Tahoma"/>
              </a:rPr>
              <a:t> </a:t>
            </a:r>
            <a:r>
              <a:rPr lang="fr-FR" sz="5400" spc="-5" dirty="0" err="1" smtClean="0">
                <a:solidFill>
                  <a:srgbClr val="323299"/>
                </a:solidFill>
                <a:latin typeface="Tahoma"/>
                <a:cs typeface="Tahoma"/>
              </a:rPr>
              <a:t>Tomcat</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Une application Web doit être déployée dans le  dossier </a:t>
            </a:r>
            <a:r>
              <a:rPr lang="fr-FR" sz="2800" spc="-5" dirty="0" err="1">
                <a:latin typeface="Calibri" panose="020F0502020204030204" pitchFamily="34" charset="0"/>
                <a:cs typeface="Calibri" panose="020F0502020204030204" pitchFamily="34" charset="0"/>
              </a:rPr>
              <a:t>webapps</a:t>
            </a:r>
            <a:r>
              <a:rPr lang="fr-FR" sz="2800" spc="-5" dirty="0">
                <a:latin typeface="Calibri" panose="020F0502020204030204" pitchFamily="34" charset="0"/>
                <a:cs typeface="Calibri" panose="020F0502020204030204" pitchFamily="34" charset="0"/>
              </a:rPr>
              <a:t> et avoir la structure suivante:</a:t>
            </a:r>
          </a:p>
          <a:p>
            <a:pPr marL="187325" marR="274955" indent="-172720">
              <a:lnSpc>
                <a:spcPct val="100000"/>
              </a:lnSpc>
              <a:spcBef>
                <a:spcPts val="1040"/>
              </a:spcBef>
              <a:buClr>
                <a:srgbClr val="3232CC"/>
              </a:buClr>
              <a:buSzPct val="60000"/>
              <a:buFont typeface="Wingdings"/>
              <a:buChar char=""/>
              <a:tabLst>
                <a:tab pos="187960" algn="l"/>
              </a:tabLst>
            </a:pPr>
            <a:endParaRPr lang="fr-FR" sz="2800" spc="-5" dirty="0">
              <a:latin typeface="Calibri" panose="020F0502020204030204" pitchFamily="34" charset="0"/>
              <a:cs typeface="Calibri" panose="020F0502020204030204" pitchFamily="34" charset="0"/>
            </a:endParaRPr>
          </a:p>
        </p:txBody>
      </p:sp>
      <p:pic>
        <p:nvPicPr>
          <p:cNvPr id="6" name="Image 5"/>
          <p:cNvPicPr>
            <a:picLocks noChangeAspect="1"/>
          </p:cNvPicPr>
          <p:nvPr/>
        </p:nvPicPr>
        <p:blipFill rotWithShape="1">
          <a:blip r:embed="rId2"/>
          <a:srcRect l="38479" t="46751" r="23760" b="22279"/>
          <a:stretch/>
        </p:blipFill>
        <p:spPr>
          <a:xfrm>
            <a:off x="1910687" y="3207220"/>
            <a:ext cx="7606572" cy="3507477"/>
          </a:xfrm>
          <a:prstGeom prst="rect">
            <a:avLst/>
          </a:prstGeom>
        </p:spPr>
      </p:pic>
    </p:spTree>
    <p:extLst>
      <p:ext uri="{BB962C8B-B14F-4D97-AF65-F5344CB8AC3E}">
        <p14:creationId xmlns:p14="http://schemas.microsoft.com/office/powerpoint/2010/main" val="271577966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fr-FR"/>
              <a:t>Les contre</a:t>
            </a:r>
          </a:p>
        </p:txBody>
      </p:sp>
      <p:sp>
        <p:nvSpPr>
          <p:cNvPr id="246787" name="Rectangle 3"/>
          <p:cNvSpPr>
            <a:spLocks noGrp="1" noChangeArrowheads="1"/>
          </p:cNvSpPr>
          <p:nvPr>
            <p:ph type="body" idx="1"/>
          </p:nvPr>
        </p:nvSpPr>
        <p:spPr/>
        <p:txBody>
          <a:bodyPr/>
          <a:lstStyle/>
          <a:p>
            <a:r>
              <a:rPr lang="fr-FR"/>
              <a:t>Framework générique</a:t>
            </a:r>
          </a:p>
          <a:p>
            <a:pPr lvl="1"/>
            <a:r>
              <a:rPr lang="fr-FR"/>
              <a:t>Conçu pour répondre à tous les besoins, il offre de nombreuses fonctionnalités dont on n’a pas forcément besoin</a:t>
            </a:r>
          </a:p>
          <a:p>
            <a:r>
              <a:rPr lang="fr-FR"/>
              <a:t>Framework open source</a:t>
            </a:r>
          </a:p>
          <a:p>
            <a:pPr lvl="1"/>
            <a:r>
              <a:rPr lang="fr-FR"/>
              <a:t>Pas de support, mises à jour sporadiques</a:t>
            </a:r>
          </a:p>
        </p:txBody>
      </p:sp>
    </p:spTree>
    <p:extLst>
      <p:ext uri="{BB962C8B-B14F-4D97-AF65-F5344CB8AC3E}">
        <p14:creationId xmlns:p14="http://schemas.microsoft.com/office/powerpoint/2010/main" val="294166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fr-FR" dirty="0"/>
              <a:t>Les pour</a:t>
            </a:r>
          </a:p>
        </p:txBody>
      </p:sp>
      <p:sp>
        <p:nvSpPr>
          <p:cNvPr id="247811" name="Rectangle 3"/>
          <p:cNvSpPr>
            <a:spLocks noGrp="1" noChangeArrowheads="1"/>
          </p:cNvSpPr>
          <p:nvPr>
            <p:ph type="body" idx="1"/>
          </p:nvPr>
        </p:nvSpPr>
        <p:spPr/>
        <p:txBody>
          <a:bodyPr>
            <a:normAutofit fontScale="92500" lnSpcReduction="10000"/>
          </a:bodyPr>
          <a:lstStyle/>
          <a:p>
            <a:pPr>
              <a:lnSpc>
                <a:spcPct val="90000"/>
              </a:lnSpc>
            </a:pPr>
            <a:r>
              <a:rPr lang="fr-FR" sz="2800"/>
              <a:t>Framework open source (Apache)</a:t>
            </a:r>
          </a:p>
          <a:p>
            <a:pPr lvl="1">
              <a:lnSpc>
                <a:spcPct val="90000"/>
              </a:lnSpc>
            </a:pPr>
            <a:r>
              <a:rPr lang="fr-FR" sz="2400"/>
              <a:t>Gratuit, évolutif, adaptable</a:t>
            </a:r>
          </a:p>
          <a:p>
            <a:pPr>
              <a:lnSpc>
                <a:spcPct val="90000"/>
              </a:lnSpc>
            </a:pPr>
            <a:r>
              <a:rPr lang="fr-FR" sz="2800"/>
              <a:t>Respect de la séparation entre présentation (JSP) et contrôle du dialogue (Actions)</a:t>
            </a:r>
          </a:p>
          <a:p>
            <a:pPr lvl="1">
              <a:lnSpc>
                <a:spcPct val="90000"/>
              </a:lnSpc>
            </a:pPr>
            <a:r>
              <a:rPr lang="fr-FR" sz="2400"/>
              <a:t>Excluant autant que possible code dans les JSPs</a:t>
            </a:r>
          </a:p>
          <a:p>
            <a:pPr>
              <a:lnSpc>
                <a:spcPct val="90000"/>
              </a:lnSpc>
            </a:pPr>
            <a:r>
              <a:rPr lang="fr-FR" sz="2800"/>
              <a:t>Pool de connexions intégré</a:t>
            </a:r>
          </a:p>
          <a:p>
            <a:pPr>
              <a:lnSpc>
                <a:spcPct val="90000"/>
              </a:lnSpc>
            </a:pPr>
            <a:r>
              <a:rPr lang="fr-FR" sz="2800"/>
              <a:t>Richesse des taglibs</a:t>
            </a:r>
          </a:p>
          <a:p>
            <a:pPr>
              <a:lnSpc>
                <a:spcPct val="90000"/>
              </a:lnSpc>
            </a:pPr>
            <a:r>
              <a:rPr lang="fr-FR" sz="2800"/>
              <a:t>Flexibilité grâce à la configuration à base de fichiers XML</a:t>
            </a:r>
          </a:p>
          <a:p>
            <a:pPr>
              <a:lnSpc>
                <a:spcPct val="90000"/>
              </a:lnSpc>
            </a:pPr>
            <a:r>
              <a:rPr lang="fr-FR" sz="2800"/>
              <a:t>Internationalisation simple à mettre en oeuvre</a:t>
            </a:r>
          </a:p>
        </p:txBody>
      </p:sp>
    </p:spTree>
    <p:extLst>
      <p:ext uri="{BB962C8B-B14F-4D97-AF65-F5344CB8AC3E}">
        <p14:creationId xmlns:p14="http://schemas.microsoft.com/office/powerpoint/2010/main" val="84692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fr-FR"/>
              <a:t>Alternatives à Struts</a:t>
            </a:r>
          </a:p>
        </p:txBody>
      </p:sp>
      <p:sp>
        <p:nvSpPr>
          <p:cNvPr id="248835" name="Rectangle 3"/>
          <p:cNvSpPr>
            <a:spLocks noGrp="1" noChangeArrowheads="1"/>
          </p:cNvSpPr>
          <p:nvPr>
            <p:ph type="body" idx="1"/>
          </p:nvPr>
        </p:nvSpPr>
        <p:spPr>
          <a:xfrm>
            <a:off x="3429000" y="1524000"/>
            <a:ext cx="7086600" cy="5334000"/>
          </a:xfrm>
        </p:spPr>
        <p:txBody>
          <a:bodyPr/>
          <a:lstStyle/>
          <a:p>
            <a:r>
              <a:rPr lang="fr-FR" sz="2800">
                <a:cs typeface="Times New Roman" panose="02020603050405020304" pitchFamily="18" charset="0"/>
              </a:rPr>
              <a:t>Produits commerciaux :</a:t>
            </a:r>
          </a:p>
          <a:p>
            <a:pPr lvl="1"/>
            <a:r>
              <a:rPr lang="fr-FR" sz="2400">
                <a:cs typeface="Times New Roman" panose="02020603050405020304" pitchFamily="18" charset="0"/>
              </a:rPr>
              <a:t>Barracuda</a:t>
            </a:r>
          </a:p>
          <a:p>
            <a:r>
              <a:rPr lang="fr-FR" sz="2800">
                <a:cs typeface="Times New Roman" panose="02020603050405020304" pitchFamily="18" charset="0"/>
              </a:rPr>
              <a:t>Open source : </a:t>
            </a:r>
          </a:p>
          <a:p>
            <a:pPr lvl="1"/>
            <a:r>
              <a:rPr lang="fr-FR" sz="2400">
                <a:cs typeface="Times New Roman" panose="02020603050405020304" pitchFamily="18" charset="0"/>
              </a:rPr>
              <a:t>Cocoon</a:t>
            </a:r>
          </a:p>
          <a:p>
            <a:pPr lvl="1"/>
            <a:r>
              <a:rPr lang="fr-FR" sz="2400">
                <a:cs typeface="Times New Roman" panose="02020603050405020304" pitchFamily="18" charset="0"/>
              </a:rPr>
              <a:t>Maverick</a:t>
            </a:r>
          </a:p>
          <a:p>
            <a:pPr lvl="1"/>
            <a:r>
              <a:rPr lang="fr-FR" sz="2400">
                <a:cs typeface="Times New Roman" panose="02020603050405020304" pitchFamily="18" charset="0"/>
              </a:rPr>
              <a:t>Tapestry</a:t>
            </a:r>
          </a:p>
          <a:p>
            <a:pPr lvl="1"/>
            <a:r>
              <a:rPr lang="fr-FR" sz="2400">
                <a:cs typeface="Times New Roman" panose="02020603050405020304" pitchFamily="18" charset="0"/>
              </a:rPr>
              <a:t>WebWork</a:t>
            </a:r>
          </a:p>
          <a:p>
            <a:pPr lvl="1"/>
            <a:r>
              <a:rPr lang="fr-FR" sz="2400">
                <a:cs typeface="Times New Roman" panose="02020603050405020304" pitchFamily="18" charset="0"/>
              </a:rPr>
              <a:t>Jakarta Turbine</a:t>
            </a:r>
          </a:p>
          <a:p>
            <a:pPr lvl="1" algn="just"/>
            <a:r>
              <a:rPr lang="fr-FR" sz="2400">
                <a:cs typeface="Times New Roman" panose="02020603050405020304" pitchFamily="18" charset="0"/>
              </a:rPr>
              <a:t>Java Server Faces</a:t>
            </a:r>
          </a:p>
          <a:p>
            <a:r>
              <a:rPr lang="fr-FR" sz="2800">
                <a:cs typeface="Times New Roman" panose="02020603050405020304" pitchFamily="18" charset="0"/>
              </a:rPr>
              <a:t>Bas</a:t>
            </a:r>
            <a:r>
              <a:rPr lang="fr-FR" sz="2800">
                <a:latin typeface="Times" panose="02020603050405020304" pitchFamily="18" charset="0"/>
                <a:cs typeface="Times New Roman" panose="02020603050405020304" pitchFamily="18" charset="0"/>
              </a:rPr>
              <a:t>é</a:t>
            </a:r>
            <a:r>
              <a:rPr lang="fr-FR" sz="2800">
                <a:cs typeface="Times New Roman" panose="02020603050405020304" pitchFamily="18" charset="0"/>
              </a:rPr>
              <a:t>s sur Struts : </a:t>
            </a:r>
          </a:p>
          <a:p>
            <a:pPr lvl="1"/>
            <a:r>
              <a:rPr lang="fr-FR" sz="2400">
                <a:cs typeface="Times New Roman" panose="02020603050405020304" pitchFamily="18" charset="0"/>
              </a:rPr>
              <a:t>Expresso</a:t>
            </a:r>
            <a:endParaRPr lang="fr-FR" sz="2400"/>
          </a:p>
        </p:txBody>
      </p:sp>
    </p:spTree>
    <p:extLst>
      <p:ext uri="{BB962C8B-B14F-4D97-AF65-F5344CB8AC3E}">
        <p14:creationId xmlns:p14="http://schemas.microsoft.com/office/powerpoint/2010/main" val="278477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err="1">
                <a:solidFill>
                  <a:srgbClr val="323299"/>
                </a:solidFill>
                <a:latin typeface="Tahoma"/>
                <a:cs typeface="Tahoma"/>
              </a:rPr>
              <a:t>Tomcat</a:t>
            </a:r>
            <a:r>
              <a:rPr lang="fr-FR" sz="5400" spc="-20" dirty="0">
                <a:solidFill>
                  <a:srgbClr val="323299"/>
                </a:solidFill>
                <a:latin typeface="Tahoma"/>
                <a:cs typeface="Tahoma"/>
              </a:rPr>
              <a:t> </a:t>
            </a:r>
            <a:r>
              <a:rPr lang="fr-FR" sz="5400" dirty="0" smtClean="0">
                <a:solidFill>
                  <a:srgbClr val="323299"/>
                </a:solidFill>
                <a:latin typeface="Tahoma"/>
                <a:cs typeface="Tahoma"/>
              </a:rPr>
              <a:t>Manager</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applications hébergée sur </a:t>
            </a:r>
            <a:r>
              <a:rPr lang="fr-FR" sz="2800" spc="-5" dirty="0" err="1">
                <a:latin typeface="Calibri" panose="020F0502020204030204" pitchFamily="34" charset="0"/>
                <a:cs typeface="Calibri" panose="020F0502020204030204" pitchFamily="34" charset="0"/>
              </a:rPr>
              <a:t>Tomcat</a:t>
            </a:r>
            <a:r>
              <a:rPr lang="fr-FR" sz="2800" spc="-5" dirty="0">
                <a:latin typeface="Calibri" panose="020F0502020204030204" pitchFamily="34" charset="0"/>
                <a:cs typeface="Calibri" panose="020F0502020204030204" pitchFamily="34" charset="0"/>
              </a:rPr>
              <a:t>  peuvent être gérées (démarrées, arrêtées,  rechargées) grâce au </a:t>
            </a:r>
            <a:r>
              <a:rPr lang="fr-FR" sz="2800" spc="-5" dirty="0" err="1">
                <a:latin typeface="Calibri" panose="020F0502020204030204" pitchFamily="34" charset="0"/>
                <a:cs typeface="Calibri" panose="020F0502020204030204" pitchFamily="34" charset="0"/>
              </a:rPr>
              <a:t>Tomcat</a:t>
            </a:r>
            <a:r>
              <a:rPr lang="fr-FR" sz="2800" spc="-5" dirty="0">
                <a:latin typeface="Calibri" panose="020F0502020204030204" pitchFamily="34" charset="0"/>
                <a:cs typeface="Calibri" panose="020F0502020204030204" pitchFamily="34" charset="0"/>
              </a:rPr>
              <a:t> Manager.</a:t>
            </a:r>
          </a:p>
          <a:p>
            <a:pPr marL="187325" marR="274955" indent="-172720">
              <a:lnSpc>
                <a:spcPct val="100000"/>
              </a:lnSpc>
              <a:spcBef>
                <a:spcPts val="1040"/>
              </a:spcBef>
              <a:buClr>
                <a:srgbClr val="3232CC"/>
              </a:buClr>
              <a:buSzPct val="60000"/>
              <a:buFont typeface="Wingdings"/>
              <a:buChar char=""/>
              <a:tabLst>
                <a:tab pos="187960" algn="l"/>
              </a:tabLst>
            </a:pPr>
            <a:endParaRPr lang="fr-FR" sz="2800" spc="-5" dirty="0">
              <a:latin typeface="Calibri" panose="020F0502020204030204" pitchFamily="34" charset="0"/>
              <a:cs typeface="Calibri" panose="020F0502020204030204" pitchFamily="34" charset="0"/>
            </a:endParaRPr>
          </a:p>
        </p:txBody>
      </p:sp>
      <p:sp>
        <p:nvSpPr>
          <p:cNvPr id="4" name="object 17"/>
          <p:cNvSpPr/>
          <p:nvPr/>
        </p:nvSpPr>
        <p:spPr>
          <a:xfrm>
            <a:off x="2457188" y="3198738"/>
            <a:ext cx="5308388" cy="3659261"/>
          </a:xfrm>
          <a:prstGeom prst="rect">
            <a:avLst/>
          </a:prstGeom>
          <a:blipFill>
            <a:blip r:embed="rId2" cstate="print"/>
            <a:stretch>
              <a:fillRect/>
            </a:stretch>
          </a:blipFill>
        </p:spPr>
        <p:txBody>
          <a:bodyPr wrap="square" lIns="0" tIns="0" rIns="0" bIns="0" rtlCol="0"/>
          <a:lstStyle/>
          <a:p>
            <a:endParaRPr/>
          </a:p>
        </p:txBody>
      </p:sp>
      <p:sp>
        <p:nvSpPr>
          <p:cNvPr id="5" name="object 19"/>
          <p:cNvSpPr/>
          <p:nvPr/>
        </p:nvSpPr>
        <p:spPr>
          <a:xfrm>
            <a:off x="2757780" y="6295272"/>
            <a:ext cx="1814220" cy="323892"/>
          </a:xfrm>
          <a:custGeom>
            <a:avLst/>
            <a:gdLst/>
            <a:ahLst/>
            <a:cxnLst/>
            <a:rect l="l" t="t" r="r" b="b"/>
            <a:pathLst>
              <a:path w="619125" h="187959">
                <a:moveTo>
                  <a:pt x="309372" y="0"/>
                </a:moveTo>
                <a:lnTo>
                  <a:pt x="217932" y="4572"/>
                </a:lnTo>
                <a:lnTo>
                  <a:pt x="163068" y="12192"/>
                </a:lnTo>
                <a:lnTo>
                  <a:pt x="114300" y="21336"/>
                </a:lnTo>
                <a:lnTo>
                  <a:pt x="73152" y="33528"/>
                </a:lnTo>
                <a:lnTo>
                  <a:pt x="54864" y="41148"/>
                </a:lnTo>
                <a:lnTo>
                  <a:pt x="47244" y="44196"/>
                </a:lnTo>
                <a:lnTo>
                  <a:pt x="39624" y="48768"/>
                </a:lnTo>
                <a:lnTo>
                  <a:pt x="32004" y="51816"/>
                </a:lnTo>
                <a:lnTo>
                  <a:pt x="19812" y="60960"/>
                </a:lnTo>
                <a:lnTo>
                  <a:pt x="10668" y="70104"/>
                </a:lnTo>
                <a:lnTo>
                  <a:pt x="4572" y="79248"/>
                </a:lnTo>
                <a:lnTo>
                  <a:pt x="0" y="92964"/>
                </a:lnTo>
                <a:lnTo>
                  <a:pt x="0" y="94488"/>
                </a:lnTo>
                <a:lnTo>
                  <a:pt x="1524" y="99060"/>
                </a:lnTo>
                <a:lnTo>
                  <a:pt x="3048" y="105156"/>
                </a:lnTo>
                <a:lnTo>
                  <a:pt x="4572" y="109728"/>
                </a:lnTo>
                <a:lnTo>
                  <a:pt x="10668" y="118872"/>
                </a:lnTo>
                <a:lnTo>
                  <a:pt x="19812" y="128016"/>
                </a:lnTo>
                <a:lnTo>
                  <a:pt x="25908" y="131064"/>
                </a:lnTo>
                <a:lnTo>
                  <a:pt x="32004" y="135636"/>
                </a:lnTo>
                <a:lnTo>
                  <a:pt x="39624" y="140208"/>
                </a:lnTo>
                <a:lnTo>
                  <a:pt x="47244" y="143256"/>
                </a:lnTo>
                <a:lnTo>
                  <a:pt x="54864" y="147828"/>
                </a:lnTo>
                <a:lnTo>
                  <a:pt x="92964" y="160020"/>
                </a:lnTo>
                <a:lnTo>
                  <a:pt x="138684" y="172212"/>
                </a:lnTo>
                <a:lnTo>
                  <a:pt x="217932" y="182880"/>
                </a:lnTo>
                <a:lnTo>
                  <a:pt x="278892" y="187452"/>
                </a:lnTo>
                <a:lnTo>
                  <a:pt x="341376" y="187452"/>
                </a:lnTo>
                <a:lnTo>
                  <a:pt x="371856" y="185928"/>
                </a:lnTo>
                <a:lnTo>
                  <a:pt x="415290" y="181356"/>
                </a:lnTo>
                <a:lnTo>
                  <a:pt x="309372" y="181356"/>
                </a:lnTo>
                <a:lnTo>
                  <a:pt x="278892" y="179832"/>
                </a:lnTo>
                <a:lnTo>
                  <a:pt x="248412" y="179832"/>
                </a:lnTo>
                <a:lnTo>
                  <a:pt x="190500" y="173736"/>
                </a:lnTo>
                <a:lnTo>
                  <a:pt x="138684" y="166116"/>
                </a:lnTo>
                <a:lnTo>
                  <a:pt x="94488" y="153924"/>
                </a:lnTo>
                <a:lnTo>
                  <a:pt x="57912" y="141732"/>
                </a:lnTo>
                <a:lnTo>
                  <a:pt x="35052" y="129540"/>
                </a:lnTo>
                <a:lnTo>
                  <a:pt x="28956" y="126492"/>
                </a:lnTo>
                <a:lnTo>
                  <a:pt x="24384" y="121920"/>
                </a:lnTo>
                <a:lnTo>
                  <a:pt x="19812" y="118872"/>
                </a:lnTo>
                <a:lnTo>
                  <a:pt x="15240" y="114300"/>
                </a:lnTo>
                <a:lnTo>
                  <a:pt x="12192" y="109728"/>
                </a:lnTo>
                <a:lnTo>
                  <a:pt x="10668" y="106680"/>
                </a:lnTo>
                <a:lnTo>
                  <a:pt x="7620" y="102108"/>
                </a:lnTo>
                <a:lnTo>
                  <a:pt x="7620" y="89916"/>
                </a:lnTo>
                <a:lnTo>
                  <a:pt x="10668" y="80772"/>
                </a:lnTo>
                <a:lnTo>
                  <a:pt x="12192" y="77724"/>
                </a:lnTo>
                <a:lnTo>
                  <a:pt x="15240" y="73152"/>
                </a:lnTo>
                <a:lnTo>
                  <a:pt x="19812" y="70104"/>
                </a:lnTo>
                <a:lnTo>
                  <a:pt x="24384" y="65532"/>
                </a:lnTo>
                <a:lnTo>
                  <a:pt x="57912" y="45720"/>
                </a:lnTo>
                <a:lnTo>
                  <a:pt x="94488" y="33528"/>
                </a:lnTo>
                <a:lnTo>
                  <a:pt x="138684" y="22860"/>
                </a:lnTo>
                <a:lnTo>
                  <a:pt x="190500" y="13716"/>
                </a:lnTo>
                <a:lnTo>
                  <a:pt x="278892" y="7620"/>
                </a:lnTo>
                <a:lnTo>
                  <a:pt x="429768" y="7620"/>
                </a:lnTo>
                <a:lnTo>
                  <a:pt x="400812" y="4572"/>
                </a:lnTo>
                <a:lnTo>
                  <a:pt x="309372" y="0"/>
                </a:lnTo>
                <a:close/>
              </a:path>
              <a:path w="619125" h="187959">
                <a:moveTo>
                  <a:pt x="612648" y="97536"/>
                </a:moveTo>
                <a:lnTo>
                  <a:pt x="609600" y="106680"/>
                </a:lnTo>
                <a:lnTo>
                  <a:pt x="606552" y="111252"/>
                </a:lnTo>
                <a:lnTo>
                  <a:pt x="603504" y="114300"/>
                </a:lnTo>
                <a:lnTo>
                  <a:pt x="600456" y="118872"/>
                </a:lnTo>
                <a:lnTo>
                  <a:pt x="595884" y="121920"/>
                </a:lnTo>
                <a:lnTo>
                  <a:pt x="583692" y="131064"/>
                </a:lnTo>
                <a:lnTo>
                  <a:pt x="577596" y="134112"/>
                </a:lnTo>
                <a:lnTo>
                  <a:pt x="569976" y="137160"/>
                </a:lnTo>
                <a:lnTo>
                  <a:pt x="562356" y="141732"/>
                </a:lnTo>
                <a:lnTo>
                  <a:pt x="525780" y="153924"/>
                </a:lnTo>
                <a:lnTo>
                  <a:pt x="480060" y="166116"/>
                </a:lnTo>
                <a:lnTo>
                  <a:pt x="455676" y="170688"/>
                </a:lnTo>
                <a:lnTo>
                  <a:pt x="371856" y="179832"/>
                </a:lnTo>
                <a:lnTo>
                  <a:pt x="341376" y="179832"/>
                </a:lnTo>
                <a:lnTo>
                  <a:pt x="309372" y="181356"/>
                </a:lnTo>
                <a:lnTo>
                  <a:pt x="415290" y="181356"/>
                </a:lnTo>
                <a:lnTo>
                  <a:pt x="429768" y="179832"/>
                </a:lnTo>
                <a:lnTo>
                  <a:pt x="481584" y="172212"/>
                </a:lnTo>
                <a:lnTo>
                  <a:pt x="527304" y="160020"/>
                </a:lnTo>
                <a:lnTo>
                  <a:pt x="565404" y="147828"/>
                </a:lnTo>
                <a:lnTo>
                  <a:pt x="573024" y="143256"/>
                </a:lnTo>
                <a:lnTo>
                  <a:pt x="580644" y="140208"/>
                </a:lnTo>
                <a:lnTo>
                  <a:pt x="586740" y="135636"/>
                </a:lnTo>
                <a:lnTo>
                  <a:pt x="594360" y="131064"/>
                </a:lnTo>
                <a:lnTo>
                  <a:pt x="598932" y="128016"/>
                </a:lnTo>
                <a:lnTo>
                  <a:pt x="605028" y="123444"/>
                </a:lnTo>
                <a:lnTo>
                  <a:pt x="608076" y="118872"/>
                </a:lnTo>
                <a:lnTo>
                  <a:pt x="612648" y="114300"/>
                </a:lnTo>
                <a:lnTo>
                  <a:pt x="615696" y="108204"/>
                </a:lnTo>
                <a:lnTo>
                  <a:pt x="618744" y="99060"/>
                </a:lnTo>
                <a:lnTo>
                  <a:pt x="612648" y="99060"/>
                </a:lnTo>
                <a:lnTo>
                  <a:pt x="612648" y="97536"/>
                </a:lnTo>
                <a:close/>
              </a:path>
              <a:path w="619125" h="187959">
                <a:moveTo>
                  <a:pt x="429768" y="7620"/>
                </a:moveTo>
                <a:lnTo>
                  <a:pt x="341376" y="7620"/>
                </a:lnTo>
                <a:lnTo>
                  <a:pt x="400812" y="10668"/>
                </a:lnTo>
                <a:lnTo>
                  <a:pt x="428244" y="13716"/>
                </a:lnTo>
                <a:lnTo>
                  <a:pt x="504444" y="27432"/>
                </a:lnTo>
                <a:lnTo>
                  <a:pt x="545592" y="39624"/>
                </a:lnTo>
                <a:lnTo>
                  <a:pt x="562356" y="47244"/>
                </a:lnTo>
                <a:lnTo>
                  <a:pt x="577596" y="53340"/>
                </a:lnTo>
                <a:lnTo>
                  <a:pt x="583692" y="57912"/>
                </a:lnTo>
                <a:lnTo>
                  <a:pt x="589788" y="60960"/>
                </a:lnTo>
                <a:lnTo>
                  <a:pt x="595884" y="65532"/>
                </a:lnTo>
                <a:lnTo>
                  <a:pt x="603504" y="73152"/>
                </a:lnTo>
                <a:lnTo>
                  <a:pt x="609600" y="82296"/>
                </a:lnTo>
                <a:lnTo>
                  <a:pt x="611124" y="85344"/>
                </a:lnTo>
                <a:lnTo>
                  <a:pt x="612648" y="89916"/>
                </a:lnTo>
                <a:lnTo>
                  <a:pt x="612648" y="99060"/>
                </a:lnTo>
                <a:lnTo>
                  <a:pt x="618744" y="99060"/>
                </a:lnTo>
                <a:lnTo>
                  <a:pt x="618744" y="88392"/>
                </a:lnTo>
                <a:lnTo>
                  <a:pt x="615696" y="79248"/>
                </a:lnTo>
                <a:lnTo>
                  <a:pt x="612648" y="73152"/>
                </a:lnTo>
                <a:lnTo>
                  <a:pt x="608076" y="68580"/>
                </a:lnTo>
                <a:lnTo>
                  <a:pt x="603504" y="65532"/>
                </a:lnTo>
                <a:lnTo>
                  <a:pt x="598932" y="60960"/>
                </a:lnTo>
                <a:lnTo>
                  <a:pt x="586740" y="51816"/>
                </a:lnTo>
                <a:lnTo>
                  <a:pt x="580644" y="48768"/>
                </a:lnTo>
                <a:lnTo>
                  <a:pt x="573024" y="44196"/>
                </a:lnTo>
                <a:lnTo>
                  <a:pt x="565404" y="41148"/>
                </a:lnTo>
                <a:lnTo>
                  <a:pt x="556260" y="36576"/>
                </a:lnTo>
                <a:lnTo>
                  <a:pt x="547116" y="33528"/>
                </a:lnTo>
                <a:lnTo>
                  <a:pt x="527304" y="27432"/>
                </a:lnTo>
                <a:lnTo>
                  <a:pt x="504444" y="21336"/>
                </a:lnTo>
                <a:lnTo>
                  <a:pt x="481584" y="16764"/>
                </a:lnTo>
                <a:lnTo>
                  <a:pt x="429768" y="7620"/>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425933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err="1">
                <a:solidFill>
                  <a:srgbClr val="323299"/>
                </a:solidFill>
                <a:latin typeface="Tahoma"/>
                <a:cs typeface="Tahoma"/>
              </a:rPr>
              <a:t>Tomcat</a:t>
            </a:r>
            <a:r>
              <a:rPr lang="fr-FR" sz="5400" spc="-20" dirty="0">
                <a:solidFill>
                  <a:srgbClr val="323299"/>
                </a:solidFill>
                <a:latin typeface="Tahoma"/>
                <a:cs typeface="Tahoma"/>
              </a:rPr>
              <a:t> </a:t>
            </a:r>
            <a:r>
              <a:rPr lang="fr-FR" sz="5400" dirty="0" smtClean="0">
                <a:solidFill>
                  <a:srgbClr val="323299"/>
                </a:solidFill>
                <a:latin typeface="Tahoma"/>
                <a:cs typeface="Tahoma"/>
              </a:rPr>
              <a:t>Manager</a:t>
            </a:r>
            <a:endParaRPr lang="fr-FR" dirty="0"/>
          </a:p>
        </p:txBody>
      </p:sp>
      <p:sp>
        <p:nvSpPr>
          <p:cNvPr id="3" name="Espace réservé du contenu 2"/>
          <p:cNvSpPr>
            <a:spLocks noGrp="1"/>
          </p:cNvSpPr>
          <p:nvPr>
            <p:ph idx="1"/>
          </p:nvPr>
        </p:nvSpPr>
        <p:spPr>
          <a:xfrm>
            <a:off x="1024128" y="2286000"/>
            <a:ext cx="11167872" cy="4023360"/>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Le lancement de </a:t>
            </a:r>
            <a:r>
              <a:rPr lang="fr-FR" sz="3600" spc="-5" dirty="0" err="1">
                <a:latin typeface="Calibri" panose="020F0502020204030204" pitchFamily="34" charset="0"/>
                <a:cs typeface="Calibri" panose="020F0502020204030204" pitchFamily="34" charset="0"/>
              </a:rPr>
              <a:t>Tomcat</a:t>
            </a:r>
            <a:r>
              <a:rPr lang="fr-FR" sz="3600" spc="-5" dirty="0">
                <a:latin typeface="Calibri" panose="020F0502020204030204" pitchFamily="34" charset="0"/>
                <a:cs typeface="Calibri" panose="020F0502020204030204" pitchFamily="34" charset="0"/>
              </a:rPr>
              <a:t> Manager demande un login et  un mot de passe.</a:t>
            </a:r>
          </a:p>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Par défaut</a:t>
            </a:r>
          </a:p>
          <a:p>
            <a:pPr lvl="1"/>
            <a:r>
              <a:rPr lang="fr-FR" sz="2800" dirty="0">
                <a:latin typeface="Calibri" panose="020F0502020204030204" pitchFamily="34" charset="0"/>
                <a:cs typeface="Calibri" panose="020F0502020204030204" pitchFamily="34" charset="0"/>
              </a:rPr>
              <a:t>le login est : </a:t>
            </a:r>
            <a:r>
              <a:rPr lang="fr-FR" sz="2800" dirty="0" err="1">
                <a:latin typeface="Calibri" panose="020F0502020204030204" pitchFamily="34" charset="0"/>
                <a:cs typeface="Calibri" panose="020F0502020204030204" pitchFamily="34" charset="0"/>
              </a:rPr>
              <a:t>admin</a:t>
            </a:r>
            <a:endParaRPr lang="fr-FR" sz="2800" dirty="0">
              <a:latin typeface="Calibri" panose="020F0502020204030204" pitchFamily="34" charset="0"/>
              <a:cs typeface="Calibri" panose="020F0502020204030204" pitchFamily="34" charset="0"/>
            </a:endParaRPr>
          </a:p>
          <a:p>
            <a:pPr lvl="1"/>
            <a:r>
              <a:rPr lang="fr-FR" sz="2800" dirty="0">
                <a:latin typeface="Calibri" panose="020F0502020204030204" pitchFamily="34" charset="0"/>
                <a:cs typeface="Calibri" panose="020F0502020204030204" pitchFamily="34" charset="0"/>
              </a:rPr>
              <a:t>Le mot de passe est vide</a:t>
            </a:r>
          </a:p>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Si vous voulez changer ces valeurs pour pouvez éditer le  fichier « tomcat-users.xml » qui se trouve dans le  dossier </a:t>
            </a:r>
            <a:r>
              <a:rPr lang="fr-FR" sz="3600" spc="-5" dirty="0" err="1">
                <a:latin typeface="Calibri" panose="020F0502020204030204" pitchFamily="34" charset="0"/>
                <a:cs typeface="Calibri" panose="020F0502020204030204" pitchFamily="34" charset="0"/>
              </a:rPr>
              <a:t>conf</a:t>
            </a:r>
            <a:r>
              <a:rPr lang="fr-FR" sz="3600" spc="-5" dirty="0">
                <a:latin typeface="Calibri" panose="020F0502020204030204" pitchFamily="34" charset="0"/>
                <a:cs typeface="Calibri" panose="020F0502020204030204" pitchFamily="34" charset="0"/>
              </a:rPr>
              <a:t> de </a:t>
            </a:r>
            <a:r>
              <a:rPr lang="fr-FR" sz="3600" spc="-5" dirty="0" err="1">
                <a:latin typeface="Calibri" panose="020F0502020204030204" pitchFamily="34" charset="0"/>
                <a:cs typeface="Calibri" panose="020F0502020204030204" pitchFamily="34" charset="0"/>
              </a:rPr>
              <a:t>tomcat</a:t>
            </a:r>
            <a:r>
              <a:rPr lang="fr-FR" sz="3600" spc="-5" dirty="0">
                <a:latin typeface="Calibri" panose="020F0502020204030204" pitchFamily="34" charset="0"/>
                <a:cs typeface="Calibri" panose="020F0502020204030204" pitchFamily="34" charset="0"/>
              </a:rPr>
              <a:t>.</a:t>
            </a:r>
          </a:p>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Exemple :</a:t>
            </a:r>
          </a:p>
          <a:p>
            <a:pPr marL="187325" marR="274955" indent="-172720">
              <a:lnSpc>
                <a:spcPct val="100000"/>
              </a:lnSpc>
              <a:spcBef>
                <a:spcPts val="1040"/>
              </a:spcBef>
              <a:buClr>
                <a:srgbClr val="3232CC"/>
              </a:buClr>
              <a:buSzPct val="60000"/>
              <a:buFont typeface="Wingdings"/>
              <a:buChar char=""/>
              <a:tabLst>
                <a:tab pos="187960" algn="l"/>
              </a:tabLst>
            </a:pPr>
            <a:r>
              <a:rPr lang="fr-FR" sz="3600" spc="-5" dirty="0">
                <a:latin typeface="Calibri" panose="020F0502020204030204" pitchFamily="34" charset="0"/>
                <a:cs typeface="Calibri" panose="020F0502020204030204" pitchFamily="34" charset="0"/>
              </a:rPr>
              <a:t>&lt;user </a:t>
            </a:r>
            <a:r>
              <a:rPr lang="fr-FR" sz="3600" spc="-5" dirty="0" err="1">
                <a:latin typeface="Calibri" panose="020F0502020204030204" pitchFamily="34" charset="0"/>
                <a:cs typeface="Calibri" panose="020F0502020204030204" pitchFamily="34" charset="0"/>
              </a:rPr>
              <a:t>username</a:t>
            </a:r>
            <a:r>
              <a:rPr lang="fr-FR" sz="3600" spc="-5" dirty="0">
                <a:latin typeface="Calibri" panose="020F0502020204030204" pitchFamily="34" charset="0"/>
                <a:cs typeface="Calibri" panose="020F0502020204030204" pitchFamily="34" charset="0"/>
              </a:rPr>
              <a:t>="</a:t>
            </a:r>
            <a:r>
              <a:rPr lang="fr-FR" sz="3600" spc="-5" dirty="0" err="1">
                <a:latin typeface="Calibri" panose="020F0502020204030204" pitchFamily="34" charset="0"/>
                <a:cs typeface="Calibri" panose="020F0502020204030204" pitchFamily="34" charset="0"/>
              </a:rPr>
              <a:t>admin</a:t>
            </a:r>
            <a:r>
              <a:rPr lang="fr-FR" sz="3600" spc="-5" dirty="0">
                <a:latin typeface="Calibri" panose="020F0502020204030204" pitchFamily="34" charset="0"/>
                <a:cs typeface="Calibri" panose="020F0502020204030204" pitchFamily="34" charset="0"/>
              </a:rPr>
              <a:t>" </a:t>
            </a:r>
            <a:r>
              <a:rPr lang="fr-FR" sz="3600" spc="-5" dirty="0" err="1">
                <a:latin typeface="Calibri" panose="020F0502020204030204" pitchFamily="34" charset="0"/>
                <a:cs typeface="Calibri" panose="020F0502020204030204" pitchFamily="34" charset="0"/>
              </a:rPr>
              <a:t>password</a:t>
            </a:r>
            <a:r>
              <a:rPr lang="fr-FR" sz="3600" spc="-5" dirty="0">
                <a:latin typeface="Calibri" panose="020F0502020204030204" pitchFamily="34" charset="0"/>
                <a:cs typeface="Calibri" panose="020F0502020204030204" pitchFamily="34" charset="0"/>
              </a:rPr>
              <a:t>="" </a:t>
            </a:r>
            <a:r>
              <a:rPr lang="fr-FR" sz="3600" spc="-5" dirty="0" err="1">
                <a:latin typeface="Calibri" panose="020F0502020204030204" pitchFamily="34" charset="0"/>
                <a:cs typeface="Calibri" panose="020F0502020204030204" pitchFamily="34" charset="0"/>
              </a:rPr>
              <a:t>roles</a:t>
            </a:r>
            <a:r>
              <a:rPr lang="fr-FR" sz="3600" spc="-5" dirty="0">
                <a:latin typeface="Calibri" panose="020F0502020204030204" pitchFamily="34" charset="0"/>
                <a:cs typeface="Calibri" panose="020F0502020204030204" pitchFamily="34" charset="0"/>
              </a:rPr>
              <a:t>="</a:t>
            </a:r>
            <a:r>
              <a:rPr lang="fr-FR" sz="3600" spc="-5" dirty="0" err="1">
                <a:latin typeface="Calibri" panose="020F0502020204030204" pitchFamily="34" charset="0"/>
                <a:cs typeface="Calibri" panose="020F0502020204030204" pitchFamily="34" charset="0"/>
              </a:rPr>
              <a:t>admin,manager</a:t>
            </a:r>
            <a:r>
              <a:rPr lang="fr-FR" sz="3600" spc="-5" dirty="0">
                <a:latin typeface="Calibri" panose="020F0502020204030204" pitchFamily="34" charset="0"/>
                <a:cs typeface="Calibri" panose="020F0502020204030204" pitchFamily="34" charset="0"/>
              </a:rPr>
              <a:t>"/&gt;</a:t>
            </a:r>
          </a:p>
          <a:p>
            <a:pPr marL="187325" marR="274955" indent="-172720">
              <a:lnSpc>
                <a:spcPct val="100000"/>
              </a:lnSpc>
              <a:spcBef>
                <a:spcPts val="1040"/>
              </a:spcBef>
              <a:buClr>
                <a:srgbClr val="3232CC"/>
              </a:buClr>
              <a:buSzPct val="60000"/>
              <a:buFont typeface="Wingdings"/>
              <a:buChar char=""/>
              <a:tabLst>
                <a:tab pos="187960" algn="l"/>
              </a:tabLst>
            </a:pPr>
            <a:endParaRPr lang="fr-FR" sz="36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425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err="1">
                <a:solidFill>
                  <a:srgbClr val="323299"/>
                </a:solidFill>
                <a:latin typeface="Tahoma"/>
                <a:cs typeface="Tahoma"/>
              </a:rPr>
              <a:t>Tomcat</a:t>
            </a:r>
            <a:r>
              <a:rPr lang="fr-FR" sz="5400" spc="-80" dirty="0">
                <a:solidFill>
                  <a:srgbClr val="323299"/>
                </a:solidFill>
                <a:latin typeface="Tahoma"/>
                <a:cs typeface="Tahoma"/>
              </a:rPr>
              <a:t> </a:t>
            </a:r>
            <a:r>
              <a:rPr lang="fr-FR" sz="5400" dirty="0" smtClean="0">
                <a:solidFill>
                  <a:srgbClr val="323299"/>
                </a:solidFill>
                <a:latin typeface="Tahoma"/>
                <a:cs typeface="Tahoma"/>
              </a:rPr>
              <a:t>Manager</a:t>
            </a:r>
            <a:endParaRPr lang="fr-FR" dirty="0"/>
          </a:p>
        </p:txBody>
      </p:sp>
      <p:sp>
        <p:nvSpPr>
          <p:cNvPr id="3" name="Espace réservé du contenu 2"/>
          <p:cNvSpPr>
            <a:spLocks noGrp="1"/>
          </p:cNvSpPr>
          <p:nvPr>
            <p:ph idx="1"/>
          </p:nvPr>
        </p:nvSpPr>
        <p:spPr/>
        <p:txBody>
          <a:bodyPr/>
          <a:lstStyle/>
          <a:p>
            <a:endParaRPr lang="fr-FR"/>
          </a:p>
        </p:txBody>
      </p:sp>
      <p:sp>
        <p:nvSpPr>
          <p:cNvPr id="4" name="object 12"/>
          <p:cNvSpPr/>
          <p:nvPr/>
        </p:nvSpPr>
        <p:spPr>
          <a:xfrm>
            <a:off x="1143625" y="1862920"/>
            <a:ext cx="9600575" cy="46607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800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 </a:t>
            </a:r>
            <a:r>
              <a:rPr lang="fr-FR" sz="5400" spc="-5" dirty="0">
                <a:solidFill>
                  <a:srgbClr val="323299"/>
                </a:solidFill>
                <a:latin typeface="Tahoma"/>
                <a:cs typeface="Tahoma"/>
              </a:rPr>
              <a:t>fichier </a:t>
            </a:r>
            <a:r>
              <a:rPr lang="fr-FR" sz="5400" spc="-5" dirty="0" smtClean="0">
                <a:solidFill>
                  <a:srgbClr val="323299"/>
                </a:solidFill>
                <a:latin typeface="Tahoma"/>
                <a:cs typeface="Tahoma"/>
              </a:rPr>
              <a:t>web.xml</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Le fichier « web.xml » est le fichier de  configuration de l’application Web qu’on est  en cours de construire.</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Il permet de donner des informations de  l’application à </a:t>
            </a:r>
            <a:r>
              <a:rPr lang="fr-FR" sz="3200" spc="-5" dirty="0" err="1">
                <a:latin typeface="Calibri" panose="020F0502020204030204" pitchFamily="34" charset="0"/>
                <a:cs typeface="Calibri" panose="020F0502020204030204" pitchFamily="34" charset="0"/>
              </a:rPr>
              <a:t>Tomcat</a:t>
            </a:r>
            <a:r>
              <a:rPr lang="fr-FR" sz="3200" spc="-5" dirty="0">
                <a:latin typeface="Calibri" panose="020F0502020204030204" pitchFamily="34" charset="0"/>
                <a:cs typeface="Calibri" panose="020F0502020204030204" pitchFamily="34" charset="0"/>
              </a:rPr>
              <a:t> comme :</a:t>
            </a:r>
          </a:p>
          <a:p>
            <a:pPr lvl="1"/>
            <a:r>
              <a:rPr lang="fr-FR" sz="2400" dirty="0">
                <a:latin typeface="Calibri" panose="020F0502020204030204" pitchFamily="34" charset="0"/>
                <a:cs typeface="Calibri" panose="020F0502020204030204" pitchFamily="34" charset="0"/>
              </a:rPr>
              <a:t>Les noms des classes des Servlets</a:t>
            </a:r>
          </a:p>
          <a:p>
            <a:pPr lvl="1"/>
            <a:r>
              <a:rPr lang="fr-FR" sz="2400" dirty="0">
                <a:latin typeface="Calibri" panose="020F0502020204030204" pitchFamily="34" charset="0"/>
                <a:cs typeface="Calibri" panose="020F0502020204030204" pitchFamily="34" charset="0"/>
              </a:rPr>
              <a:t>Le nom d’affichage de l’application</a:t>
            </a:r>
          </a:p>
          <a:p>
            <a:pPr lvl="1"/>
            <a:r>
              <a:rPr lang="fr-FR" sz="2400" dirty="0">
                <a:latin typeface="Calibri" panose="020F0502020204030204" pitchFamily="34" charset="0"/>
                <a:cs typeface="Calibri" panose="020F0502020204030204" pitchFamily="34" charset="0"/>
              </a:rPr>
              <a:t>Le chemin virtuel pour accéder aux différents  servlets</a:t>
            </a:r>
          </a:p>
          <a:p>
            <a:pPr lvl="1"/>
            <a:r>
              <a:rPr lang="fr-FR" sz="2400" dirty="0">
                <a:latin typeface="Calibri" panose="020F0502020204030204" pitchFamily="34" charset="0"/>
                <a:cs typeface="Calibri" panose="020F0502020204030204" pitchFamily="34" charset="0"/>
              </a:rPr>
              <a:t>Les fichiers d’accueils</a:t>
            </a:r>
          </a:p>
          <a:p>
            <a:pPr lvl="1"/>
            <a:r>
              <a:rPr lang="fr-FR" sz="2400" dirty="0">
                <a:latin typeface="Calibri" panose="020F0502020204030204" pitchFamily="34" charset="0"/>
                <a:cs typeface="Calibri" panose="020F0502020204030204" pitchFamily="34" charset="0"/>
              </a:rPr>
              <a:t>Etc..</a:t>
            </a:r>
          </a:p>
        </p:txBody>
      </p:sp>
    </p:spTree>
    <p:extLst>
      <p:ext uri="{BB962C8B-B14F-4D97-AF65-F5344CB8AC3E}">
        <p14:creationId xmlns:p14="http://schemas.microsoft.com/office/powerpoint/2010/main" val="11685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85775">
              <a:lnSpc>
                <a:spcPct val="100000"/>
              </a:lnSpc>
              <a:spcBef>
                <a:spcPts val="100"/>
              </a:spcBef>
            </a:pPr>
            <a:r>
              <a:rPr lang="fr-FR" sz="5400" dirty="0">
                <a:solidFill>
                  <a:srgbClr val="323299"/>
                </a:solidFill>
                <a:latin typeface="Tahoma"/>
                <a:cs typeface="Tahoma"/>
              </a:rPr>
              <a:t>Le </a:t>
            </a:r>
            <a:r>
              <a:rPr lang="fr-FR" sz="5400" spc="-5" dirty="0">
                <a:solidFill>
                  <a:srgbClr val="323299"/>
                </a:solidFill>
                <a:latin typeface="Tahoma"/>
                <a:cs typeface="Tahoma"/>
              </a:rPr>
              <a:t>fichier web.xml </a:t>
            </a:r>
            <a:r>
              <a:rPr lang="fr-FR" sz="5400" dirty="0">
                <a:solidFill>
                  <a:srgbClr val="323299"/>
                </a:solidFill>
                <a:latin typeface="Tahoma"/>
                <a:cs typeface="Tahoma"/>
              </a:rPr>
              <a:t>:</a:t>
            </a:r>
            <a:r>
              <a:rPr lang="fr-FR" sz="5400" spc="5" dirty="0">
                <a:solidFill>
                  <a:srgbClr val="323299"/>
                </a:solidFill>
                <a:latin typeface="Tahoma"/>
                <a:cs typeface="Tahoma"/>
              </a:rPr>
              <a:t> </a:t>
            </a:r>
            <a:r>
              <a:rPr lang="fr-FR" sz="5400" spc="-5" dirty="0" smtClean="0">
                <a:solidFill>
                  <a:srgbClr val="323299"/>
                </a:solidFill>
                <a:latin typeface="Tahoma"/>
                <a:cs typeface="Tahoma"/>
              </a:rPr>
              <a:t>Exemple </a:t>
            </a:r>
            <a:endParaRPr lang="fr-FR" sz="5400" dirty="0">
              <a:latin typeface="Tahoma"/>
              <a:cs typeface="Tahoma"/>
            </a:endParaRPr>
          </a:p>
        </p:txBody>
      </p:sp>
      <p:sp>
        <p:nvSpPr>
          <p:cNvPr id="3" name="Espace réservé du contenu 2"/>
          <p:cNvSpPr>
            <a:spLocks noGrp="1"/>
          </p:cNvSpPr>
          <p:nvPr>
            <p:ph idx="1"/>
          </p:nvPr>
        </p:nvSpPr>
        <p:spPr>
          <a:xfrm>
            <a:off x="1024128" y="2286000"/>
            <a:ext cx="10399048" cy="4346812"/>
          </a:xfrm>
        </p:spPr>
        <p:txBody>
          <a:bodyPr>
            <a:normAutofit fontScale="62500" lnSpcReduction="20000"/>
          </a:bodyPr>
          <a:lstStyle/>
          <a:p>
            <a:pPr>
              <a:lnSpc>
                <a:spcPct val="100000"/>
              </a:lnSpc>
              <a:spcBef>
                <a:spcPts val="1085"/>
              </a:spcBef>
            </a:pPr>
            <a:r>
              <a:rPr lang="fr-FR" sz="2800" spc="-10" dirty="0">
                <a:latin typeface="Tahoma"/>
                <a:cs typeface="Tahoma"/>
              </a:rPr>
              <a:t>&lt;?</a:t>
            </a:r>
            <a:r>
              <a:rPr lang="fr-FR" sz="2800" spc="-10" dirty="0" err="1">
                <a:latin typeface="Tahoma"/>
                <a:cs typeface="Tahoma"/>
              </a:rPr>
              <a:t>xml</a:t>
            </a:r>
            <a:r>
              <a:rPr lang="fr-FR" sz="2800" spc="-10" dirty="0">
                <a:latin typeface="Tahoma"/>
                <a:cs typeface="Tahoma"/>
              </a:rPr>
              <a:t> version="1.0"</a:t>
            </a:r>
            <a:r>
              <a:rPr lang="fr-FR" sz="2800" spc="50" dirty="0">
                <a:latin typeface="Tahoma"/>
                <a:cs typeface="Tahoma"/>
              </a:rPr>
              <a:t> </a:t>
            </a:r>
            <a:r>
              <a:rPr lang="fr-FR" sz="2800" spc="-10" dirty="0" err="1">
                <a:latin typeface="Tahoma"/>
                <a:cs typeface="Tahoma"/>
              </a:rPr>
              <a:t>encoding</a:t>
            </a:r>
            <a:r>
              <a:rPr lang="fr-FR" sz="2800" spc="-10" dirty="0">
                <a:latin typeface="Tahoma"/>
                <a:cs typeface="Tahoma"/>
              </a:rPr>
              <a:t>="UTF-8"?&gt;</a:t>
            </a:r>
            <a:endParaRPr lang="fr-FR" sz="2800" dirty="0">
              <a:latin typeface="Tahoma"/>
              <a:cs typeface="Tahoma"/>
            </a:endParaRPr>
          </a:p>
          <a:p>
            <a:pPr marL="676275" marR="5080" indent="-676910">
              <a:lnSpc>
                <a:spcPct val="100000"/>
              </a:lnSpc>
            </a:pPr>
            <a:r>
              <a:rPr lang="fr-FR" sz="2800" spc="-10" dirty="0">
                <a:latin typeface="Tahoma"/>
                <a:cs typeface="Tahoma"/>
              </a:rPr>
              <a:t>&lt;</a:t>
            </a:r>
            <a:r>
              <a:rPr lang="fr-FR" sz="2800" b="1" spc="-10" dirty="0">
                <a:solidFill>
                  <a:srgbClr val="323299"/>
                </a:solidFill>
                <a:latin typeface="Tahoma"/>
                <a:cs typeface="Tahoma"/>
              </a:rPr>
              <a:t>web-</a:t>
            </a:r>
            <a:r>
              <a:rPr lang="fr-FR" sz="2800" b="1" spc="-10" dirty="0" err="1">
                <a:solidFill>
                  <a:srgbClr val="323299"/>
                </a:solidFill>
                <a:latin typeface="Tahoma"/>
                <a:cs typeface="Tahoma"/>
              </a:rPr>
              <a:t>app</a:t>
            </a:r>
            <a:r>
              <a:rPr lang="fr-FR" sz="2800" b="1" spc="-10" dirty="0">
                <a:solidFill>
                  <a:srgbClr val="323299"/>
                </a:solidFill>
                <a:latin typeface="Tahoma"/>
                <a:cs typeface="Tahoma"/>
              </a:rPr>
              <a:t> </a:t>
            </a:r>
            <a:r>
              <a:rPr lang="fr-FR" sz="2400" spc="-5" dirty="0" err="1">
                <a:latin typeface="Tahoma"/>
                <a:cs typeface="Tahoma"/>
              </a:rPr>
              <a:t>xmlns</a:t>
            </a:r>
            <a:r>
              <a:rPr lang="fr-FR" sz="2400" spc="-5" dirty="0">
                <a:latin typeface="Tahoma"/>
                <a:cs typeface="Tahoma"/>
              </a:rPr>
              <a:t>="</a:t>
            </a:r>
            <a:r>
              <a:rPr lang="fr-FR" sz="2400" spc="-5" dirty="0">
                <a:latin typeface="Tahoma"/>
                <a:cs typeface="Tahoma"/>
                <a:hlinkClick r:id="rId2"/>
              </a:rPr>
              <a:t>http://java.sun.com/</a:t>
            </a:r>
            <a:r>
              <a:rPr lang="fr-FR" sz="2400" spc="-5" dirty="0" err="1">
                <a:latin typeface="Tahoma"/>
                <a:cs typeface="Tahoma"/>
                <a:hlinkClick r:id="rId2"/>
              </a:rPr>
              <a:t>xml</a:t>
            </a:r>
            <a:r>
              <a:rPr lang="fr-FR" sz="2400" spc="-5" dirty="0">
                <a:latin typeface="Tahoma"/>
                <a:cs typeface="Tahoma"/>
                <a:hlinkClick r:id="rId2"/>
              </a:rPr>
              <a:t>/ns/j2ee</a:t>
            </a:r>
            <a:r>
              <a:rPr lang="fr-FR" sz="2400" spc="-5" dirty="0">
                <a:latin typeface="Tahoma"/>
                <a:cs typeface="Tahoma"/>
              </a:rPr>
              <a:t>"  </a:t>
            </a:r>
            <a:r>
              <a:rPr lang="fr-FR" sz="2400" spc="-5" dirty="0" err="1">
                <a:latin typeface="Tahoma"/>
                <a:cs typeface="Tahoma"/>
              </a:rPr>
              <a:t>xmlns:xsi</a:t>
            </a:r>
            <a:r>
              <a:rPr lang="fr-FR" sz="2400" spc="-5" dirty="0">
                <a:latin typeface="Tahoma"/>
                <a:cs typeface="Tahoma"/>
              </a:rPr>
              <a:t>="</a:t>
            </a:r>
            <a:r>
              <a:rPr lang="fr-FR" sz="2400" spc="-5" dirty="0">
                <a:latin typeface="Tahoma"/>
                <a:cs typeface="Tahoma"/>
                <a:hlinkClick r:id="rId3"/>
              </a:rPr>
              <a:t>http://www.w3.org/2001/XMLSchema-instance</a:t>
            </a:r>
            <a:r>
              <a:rPr lang="fr-FR" sz="2400" spc="-5" dirty="0">
                <a:latin typeface="Tahoma"/>
                <a:cs typeface="Tahoma"/>
              </a:rPr>
              <a:t>"  </a:t>
            </a:r>
            <a:r>
              <a:rPr lang="fr-FR" sz="2400" spc="-5" dirty="0" err="1">
                <a:latin typeface="Tahoma"/>
                <a:cs typeface="Tahoma"/>
              </a:rPr>
              <a:t>xsi:schemaLocation</a:t>
            </a:r>
            <a:r>
              <a:rPr lang="fr-FR" sz="2400" spc="-5" dirty="0">
                <a:latin typeface="Tahoma"/>
                <a:cs typeface="Tahoma"/>
              </a:rPr>
              <a:t>="</a:t>
            </a:r>
            <a:r>
              <a:rPr lang="fr-FR" sz="2400" spc="-5" dirty="0">
                <a:latin typeface="Tahoma"/>
                <a:cs typeface="Tahoma"/>
                <a:hlinkClick r:id="rId2"/>
              </a:rPr>
              <a:t>http://java.sun.com/</a:t>
            </a:r>
            <a:r>
              <a:rPr lang="fr-FR" sz="2400" spc="-5" dirty="0" err="1">
                <a:latin typeface="Tahoma"/>
                <a:cs typeface="Tahoma"/>
                <a:hlinkClick r:id="rId2"/>
              </a:rPr>
              <a:t>xml</a:t>
            </a:r>
            <a:r>
              <a:rPr lang="fr-FR" sz="2400" spc="-5" dirty="0">
                <a:latin typeface="Tahoma"/>
                <a:cs typeface="Tahoma"/>
                <a:hlinkClick r:id="rId2"/>
              </a:rPr>
              <a:t>/ns/j2ee </a:t>
            </a:r>
            <a:r>
              <a:rPr lang="fr-FR" sz="2400" spc="-5" dirty="0">
                <a:latin typeface="Tahoma"/>
                <a:cs typeface="Tahoma"/>
              </a:rPr>
              <a:t> </a:t>
            </a:r>
            <a:r>
              <a:rPr lang="fr-FR" sz="2400" spc="-5" dirty="0">
                <a:latin typeface="Tahoma"/>
                <a:cs typeface="Tahoma"/>
                <a:hlinkClick r:id="rId4"/>
              </a:rPr>
              <a:t>http://java.sun.com/xml/ns/j2ee/web-app_2_4.xsd</a:t>
            </a:r>
            <a:r>
              <a:rPr lang="fr-FR" sz="2400" spc="-5" dirty="0">
                <a:latin typeface="Tahoma"/>
                <a:cs typeface="Tahoma"/>
              </a:rPr>
              <a:t>"</a:t>
            </a:r>
            <a:r>
              <a:rPr lang="fr-FR" sz="2400" spc="60" dirty="0">
                <a:latin typeface="Tahoma"/>
                <a:cs typeface="Tahoma"/>
              </a:rPr>
              <a:t> </a:t>
            </a:r>
            <a:r>
              <a:rPr lang="fr-FR" sz="2400" spc="-5" dirty="0">
                <a:latin typeface="Tahoma"/>
                <a:cs typeface="Tahoma"/>
              </a:rPr>
              <a:t>version="2.4"</a:t>
            </a:r>
            <a:r>
              <a:rPr lang="fr-FR" sz="2800" spc="-5" dirty="0">
                <a:latin typeface="Tahoma"/>
                <a:cs typeface="Tahoma"/>
              </a:rPr>
              <a:t>&gt;</a:t>
            </a:r>
            <a:endParaRPr lang="fr-FR" sz="2800" dirty="0">
              <a:latin typeface="Tahoma"/>
              <a:cs typeface="Tahoma"/>
            </a:endParaRPr>
          </a:p>
          <a:p>
            <a:pPr marL="172085">
              <a:lnSpc>
                <a:spcPts val="1165"/>
              </a:lnSpc>
            </a:pPr>
            <a:r>
              <a:rPr lang="fr-FR" sz="2800" spc="-10" dirty="0">
                <a:latin typeface="Tahoma"/>
                <a:cs typeface="Tahoma"/>
              </a:rPr>
              <a:t>&lt;</a:t>
            </a:r>
            <a:r>
              <a:rPr lang="fr-FR" sz="2800" b="1" spc="-10" dirty="0">
                <a:solidFill>
                  <a:srgbClr val="323299"/>
                </a:solidFill>
                <a:latin typeface="Tahoma"/>
                <a:cs typeface="Tahoma"/>
              </a:rPr>
              <a:t>display-</a:t>
            </a:r>
            <a:r>
              <a:rPr lang="fr-FR" sz="2800" b="1" spc="-10" dirty="0" err="1">
                <a:solidFill>
                  <a:srgbClr val="323299"/>
                </a:solidFill>
                <a:latin typeface="Tahoma"/>
                <a:cs typeface="Tahoma"/>
              </a:rPr>
              <a:t>name</a:t>
            </a:r>
            <a:r>
              <a:rPr lang="fr-FR" sz="2800" spc="-10" dirty="0">
                <a:latin typeface="Tahoma"/>
                <a:cs typeface="Tahoma"/>
              </a:rPr>
              <a:t>&gt;</a:t>
            </a:r>
            <a:r>
              <a:rPr lang="fr-FR" sz="2800" spc="-10" dirty="0">
                <a:solidFill>
                  <a:srgbClr val="990000"/>
                </a:solidFill>
                <a:latin typeface="Comic Sans MS"/>
                <a:cs typeface="Comic Sans MS"/>
              </a:rPr>
              <a:t>Ma </a:t>
            </a:r>
            <a:r>
              <a:rPr lang="fr-FR" sz="2800" spc="-5" dirty="0">
                <a:solidFill>
                  <a:srgbClr val="990000"/>
                </a:solidFill>
                <a:latin typeface="Comic Sans MS"/>
                <a:cs typeface="Comic Sans MS"/>
              </a:rPr>
              <a:t>première </a:t>
            </a:r>
            <a:r>
              <a:rPr lang="fr-FR" sz="2800" spc="-10" dirty="0">
                <a:solidFill>
                  <a:srgbClr val="990000"/>
                </a:solidFill>
                <a:latin typeface="Comic Sans MS"/>
                <a:cs typeface="Comic Sans MS"/>
              </a:rPr>
              <a:t>application</a:t>
            </a:r>
            <a:r>
              <a:rPr lang="fr-FR" sz="2800" spc="215" dirty="0">
                <a:solidFill>
                  <a:srgbClr val="990000"/>
                </a:solidFill>
                <a:latin typeface="Comic Sans MS"/>
                <a:cs typeface="Comic Sans MS"/>
              </a:rPr>
              <a:t> </a:t>
            </a:r>
            <a:r>
              <a:rPr lang="fr-FR" sz="2800" spc="-10" dirty="0">
                <a:solidFill>
                  <a:srgbClr val="990000"/>
                </a:solidFill>
                <a:latin typeface="Comic Sans MS"/>
                <a:cs typeface="Comic Sans MS"/>
              </a:rPr>
              <a:t>Web</a:t>
            </a:r>
            <a:r>
              <a:rPr lang="fr-FR" sz="2800" spc="-10" dirty="0">
                <a:latin typeface="Tahoma"/>
                <a:cs typeface="Tahoma"/>
              </a:rPr>
              <a:t>&lt;</a:t>
            </a:r>
            <a:r>
              <a:rPr lang="fr-FR" sz="2800" b="1" spc="-10" dirty="0">
                <a:solidFill>
                  <a:srgbClr val="323299"/>
                </a:solidFill>
                <a:latin typeface="Tahoma"/>
                <a:cs typeface="Tahoma"/>
              </a:rPr>
              <a:t>/display-</a:t>
            </a:r>
            <a:r>
              <a:rPr lang="fr-FR" sz="2800" b="1" spc="-10" dirty="0" err="1">
                <a:solidFill>
                  <a:srgbClr val="323299"/>
                </a:solidFill>
                <a:latin typeface="Tahoma"/>
                <a:cs typeface="Tahoma"/>
              </a:rPr>
              <a:t>name</a:t>
            </a:r>
            <a:r>
              <a:rPr lang="fr-FR" sz="2800" spc="-10" dirty="0">
                <a:latin typeface="Tahoma"/>
                <a:cs typeface="Tahoma"/>
              </a:rPr>
              <a:t>&gt;</a:t>
            </a:r>
            <a:endParaRPr lang="fr-FR" sz="2800" dirty="0">
              <a:latin typeface="Tahoma"/>
              <a:cs typeface="Tahoma"/>
            </a:endParaRPr>
          </a:p>
          <a:p>
            <a:pPr marL="172085">
              <a:lnSpc>
                <a:spcPts val="1180"/>
              </a:lnSpc>
              <a:spcBef>
                <a:spcPts val="40"/>
              </a:spcBef>
            </a:pPr>
            <a:r>
              <a:rPr lang="fr-FR" sz="2800" spc="-10" dirty="0">
                <a:latin typeface="Tahoma"/>
                <a:cs typeface="Tahoma"/>
              </a:rPr>
              <a:t>&lt;</a:t>
            </a:r>
            <a:r>
              <a:rPr lang="fr-FR" sz="2800" b="1" spc="-10" dirty="0">
                <a:solidFill>
                  <a:srgbClr val="323299"/>
                </a:solidFill>
                <a:latin typeface="Tahoma"/>
                <a:cs typeface="Tahoma"/>
              </a:rPr>
              <a:t>servlet</a:t>
            </a:r>
            <a:r>
              <a:rPr lang="fr-FR" sz="2800" spc="-10" dirty="0">
                <a:latin typeface="Tahoma"/>
                <a:cs typeface="Tahoma"/>
              </a:rPr>
              <a:t>&gt;</a:t>
            </a:r>
            <a:endParaRPr lang="fr-FR" sz="2800" dirty="0">
              <a:latin typeface="Tahoma"/>
              <a:cs typeface="Tahoma"/>
            </a:endParaRPr>
          </a:p>
          <a:p>
            <a:pPr marL="457200">
              <a:lnSpc>
                <a:spcPts val="1180"/>
              </a:lnSpc>
            </a:pPr>
            <a:r>
              <a:rPr lang="fr-FR" sz="2800" spc="-5" dirty="0">
                <a:latin typeface="Tahoma"/>
                <a:cs typeface="Tahoma"/>
              </a:rPr>
              <a:t>&lt;</a:t>
            </a:r>
            <a:r>
              <a:rPr lang="fr-FR" sz="2800" b="1" spc="-5" dirty="0">
                <a:solidFill>
                  <a:srgbClr val="323299"/>
                </a:solidFill>
                <a:latin typeface="Tahoma"/>
                <a:cs typeface="Tahoma"/>
              </a:rPr>
              <a:t>servlet-</a:t>
            </a:r>
            <a:r>
              <a:rPr lang="fr-FR" sz="2800" b="1" spc="-5" dirty="0" err="1">
                <a:solidFill>
                  <a:srgbClr val="323299"/>
                </a:solidFill>
                <a:latin typeface="Tahoma"/>
                <a:cs typeface="Tahoma"/>
              </a:rPr>
              <a:t>name</a:t>
            </a:r>
            <a:r>
              <a:rPr lang="fr-FR" sz="2800" spc="-5" dirty="0">
                <a:latin typeface="Tahoma"/>
                <a:cs typeface="Tahoma"/>
              </a:rPr>
              <a:t>&gt;</a:t>
            </a:r>
            <a:r>
              <a:rPr lang="fr-FR" sz="2800" spc="-5" dirty="0">
                <a:solidFill>
                  <a:srgbClr val="990000"/>
                </a:solidFill>
                <a:latin typeface="Comic Sans MS"/>
                <a:cs typeface="Comic Sans MS"/>
              </a:rPr>
              <a:t>Hello</a:t>
            </a:r>
            <a:r>
              <a:rPr lang="fr-FR" sz="2800" spc="-5" dirty="0">
                <a:latin typeface="Tahoma"/>
                <a:cs typeface="Tahoma"/>
              </a:rPr>
              <a:t>&lt;</a:t>
            </a:r>
            <a:r>
              <a:rPr lang="fr-FR" sz="2800" b="1" spc="-5" dirty="0">
                <a:solidFill>
                  <a:srgbClr val="323299"/>
                </a:solidFill>
                <a:latin typeface="Tahoma"/>
                <a:cs typeface="Tahoma"/>
              </a:rPr>
              <a:t>/servlet-</a:t>
            </a:r>
            <a:r>
              <a:rPr lang="fr-FR" sz="2800" b="1" spc="-5" dirty="0" err="1">
                <a:solidFill>
                  <a:srgbClr val="323299"/>
                </a:solidFill>
                <a:latin typeface="Tahoma"/>
                <a:cs typeface="Tahoma"/>
              </a:rPr>
              <a:t>name</a:t>
            </a:r>
            <a:r>
              <a:rPr lang="fr-FR" sz="2800" spc="-5" dirty="0">
                <a:latin typeface="Tahoma"/>
                <a:cs typeface="Tahoma"/>
              </a:rPr>
              <a:t>&gt;</a:t>
            </a:r>
            <a:endParaRPr lang="fr-FR" sz="2800" dirty="0">
              <a:latin typeface="Tahoma"/>
              <a:cs typeface="Tahoma"/>
            </a:endParaRPr>
          </a:p>
          <a:p>
            <a:pPr marL="457200">
              <a:lnSpc>
                <a:spcPct val="100000"/>
              </a:lnSpc>
            </a:pPr>
            <a:r>
              <a:rPr lang="fr-FR" sz="2800" spc="-5" dirty="0">
                <a:latin typeface="Tahoma"/>
                <a:cs typeface="Tahoma"/>
              </a:rPr>
              <a:t>&lt;</a:t>
            </a:r>
            <a:r>
              <a:rPr lang="fr-FR" sz="2800" b="1" spc="-5" dirty="0">
                <a:solidFill>
                  <a:srgbClr val="323299"/>
                </a:solidFill>
                <a:latin typeface="Tahoma"/>
                <a:cs typeface="Tahoma"/>
              </a:rPr>
              <a:t>servlet-class</a:t>
            </a:r>
            <a:r>
              <a:rPr lang="fr-FR" sz="2800" spc="-5" dirty="0">
                <a:latin typeface="Tahoma"/>
                <a:cs typeface="Tahoma"/>
              </a:rPr>
              <a:t>&gt;</a:t>
            </a:r>
            <a:r>
              <a:rPr lang="fr-FR" sz="2800" spc="-5" dirty="0" err="1">
                <a:solidFill>
                  <a:srgbClr val="990000"/>
                </a:solidFill>
                <a:latin typeface="Comic Sans MS"/>
                <a:cs typeface="Comic Sans MS"/>
              </a:rPr>
              <a:t>HelloWorldServlet</a:t>
            </a:r>
            <a:r>
              <a:rPr lang="fr-FR" sz="2800" spc="-5" dirty="0">
                <a:latin typeface="Tahoma"/>
                <a:cs typeface="Tahoma"/>
              </a:rPr>
              <a:t>&lt;</a:t>
            </a:r>
            <a:r>
              <a:rPr lang="fr-FR" sz="2800" b="1" spc="-5" dirty="0">
                <a:solidFill>
                  <a:srgbClr val="323299"/>
                </a:solidFill>
                <a:latin typeface="Tahoma"/>
                <a:cs typeface="Tahoma"/>
              </a:rPr>
              <a:t>/servlet-class</a:t>
            </a:r>
            <a:r>
              <a:rPr lang="fr-FR" sz="2800" spc="-5" dirty="0">
                <a:latin typeface="Tahoma"/>
                <a:cs typeface="Tahoma"/>
              </a:rPr>
              <a:t>&gt;</a:t>
            </a:r>
            <a:endParaRPr lang="fr-FR" sz="2800" dirty="0">
              <a:latin typeface="Tahoma"/>
              <a:cs typeface="Tahoma"/>
            </a:endParaRPr>
          </a:p>
          <a:p>
            <a:pPr marL="172085">
              <a:lnSpc>
                <a:spcPct val="100000"/>
              </a:lnSpc>
              <a:spcBef>
                <a:spcPts val="35"/>
              </a:spcBef>
            </a:pPr>
            <a:r>
              <a:rPr lang="fr-FR" sz="2800" spc="-10" dirty="0">
                <a:latin typeface="Tahoma"/>
                <a:cs typeface="Tahoma"/>
              </a:rPr>
              <a:t>&lt;</a:t>
            </a:r>
            <a:r>
              <a:rPr lang="fr-FR" sz="2800" b="1" spc="-10" dirty="0">
                <a:solidFill>
                  <a:srgbClr val="323299"/>
                </a:solidFill>
                <a:latin typeface="Tahoma"/>
                <a:cs typeface="Tahoma"/>
              </a:rPr>
              <a:t>/servlet</a:t>
            </a:r>
            <a:r>
              <a:rPr lang="fr-FR" sz="2800" spc="-10" dirty="0">
                <a:latin typeface="Tahoma"/>
                <a:cs typeface="Tahoma"/>
              </a:rPr>
              <a:t>&gt;</a:t>
            </a:r>
            <a:endParaRPr lang="fr-FR" sz="2800" dirty="0">
              <a:latin typeface="Tahoma"/>
              <a:cs typeface="Tahoma"/>
            </a:endParaRPr>
          </a:p>
          <a:p>
            <a:pPr marL="172085">
              <a:lnSpc>
                <a:spcPts val="1180"/>
              </a:lnSpc>
            </a:pPr>
            <a:r>
              <a:rPr lang="fr-FR" sz="2800" spc="-10" dirty="0">
                <a:latin typeface="Tahoma"/>
                <a:cs typeface="Tahoma"/>
              </a:rPr>
              <a:t>&lt;</a:t>
            </a:r>
            <a:r>
              <a:rPr lang="fr-FR" sz="2800" b="1" spc="-10" dirty="0">
                <a:solidFill>
                  <a:srgbClr val="323299"/>
                </a:solidFill>
                <a:latin typeface="Tahoma"/>
                <a:cs typeface="Tahoma"/>
              </a:rPr>
              <a:t>servlet-</a:t>
            </a:r>
            <a:r>
              <a:rPr lang="fr-FR" sz="2800" b="1" spc="-10" dirty="0" err="1">
                <a:solidFill>
                  <a:srgbClr val="323299"/>
                </a:solidFill>
                <a:latin typeface="Tahoma"/>
                <a:cs typeface="Tahoma"/>
              </a:rPr>
              <a:t>mapping</a:t>
            </a:r>
            <a:r>
              <a:rPr lang="fr-FR" sz="2800" spc="-10" dirty="0">
                <a:latin typeface="Tahoma"/>
                <a:cs typeface="Tahoma"/>
              </a:rPr>
              <a:t>&gt;</a:t>
            </a:r>
            <a:endParaRPr lang="fr-FR" sz="2800" dirty="0">
              <a:latin typeface="Tahoma"/>
              <a:cs typeface="Tahoma"/>
            </a:endParaRPr>
          </a:p>
          <a:p>
            <a:pPr marL="457200">
              <a:lnSpc>
                <a:spcPts val="1180"/>
              </a:lnSpc>
            </a:pPr>
            <a:r>
              <a:rPr lang="fr-FR" sz="2800" spc="-5" dirty="0">
                <a:latin typeface="Tahoma"/>
                <a:cs typeface="Tahoma"/>
              </a:rPr>
              <a:t>&lt;</a:t>
            </a:r>
            <a:r>
              <a:rPr lang="fr-FR" sz="2800" b="1" spc="-5" dirty="0">
                <a:solidFill>
                  <a:srgbClr val="323299"/>
                </a:solidFill>
                <a:latin typeface="Tahoma"/>
                <a:cs typeface="Tahoma"/>
              </a:rPr>
              <a:t>servlet-</a:t>
            </a:r>
            <a:r>
              <a:rPr lang="fr-FR" sz="2800" b="1" spc="-5" dirty="0" err="1">
                <a:solidFill>
                  <a:srgbClr val="323299"/>
                </a:solidFill>
                <a:latin typeface="Tahoma"/>
                <a:cs typeface="Tahoma"/>
              </a:rPr>
              <a:t>name</a:t>
            </a:r>
            <a:r>
              <a:rPr lang="fr-FR" sz="2800" spc="-5" dirty="0">
                <a:latin typeface="Tahoma"/>
                <a:cs typeface="Tahoma"/>
              </a:rPr>
              <a:t>&gt;</a:t>
            </a:r>
            <a:r>
              <a:rPr lang="fr-FR" sz="2800" spc="-5" dirty="0">
                <a:solidFill>
                  <a:srgbClr val="990000"/>
                </a:solidFill>
                <a:latin typeface="Comic Sans MS"/>
                <a:cs typeface="Comic Sans MS"/>
              </a:rPr>
              <a:t>Hello</a:t>
            </a:r>
            <a:r>
              <a:rPr lang="fr-FR" sz="2800" spc="-5" dirty="0">
                <a:latin typeface="Tahoma"/>
                <a:cs typeface="Tahoma"/>
              </a:rPr>
              <a:t>&lt;</a:t>
            </a:r>
            <a:r>
              <a:rPr lang="fr-FR" sz="2800" b="1" spc="-5" dirty="0">
                <a:solidFill>
                  <a:srgbClr val="323299"/>
                </a:solidFill>
                <a:latin typeface="Tahoma"/>
                <a:cs typeface="Tahoma"/>
              </a:rPr>
              <a:t>/servlet-</a:t>
            </a:r>
            <a:r>
              <a:rPr lang="fr-FR" sz="2800" b="1" spc="-5" dirty="0" err="1">
                <a:solidFill>
                  <a:srgbClr val="323299"/>
                </a:solidFill>
                <a:latin typeface="Tahoma"/>
                <a:cs typeface="Tahoma"/>
              </a:rPr>
              <a:t>name</a:t>
            </a:r>
            <a:r>
              <a:rPr lang="fr-FR" sz="2800" spc="-5" dirty="0">
                <a:latin typeface="Tahoma"/>
                <a:cs typeface="Tahoma"/>
              </a:rPr>
              <a:t>&gt;</a:t>
            </a:r>
            <a:endParaRPr lang="fr-FR" sz="2800" dirty="0">
              <a:latin typeface="Tahoma"/>
              <a:cs typeface="Tahoma"/>
            </a:endParaRPr>
          </a:p>
          <a:p>
            <a:pPr marL="457200">
              <a:lnSpc>
                <a:spcPct val="100000"/>
              </a:lnSpc>
            </a:pPr>
            <a:r>
              <a:rPr lang="fr-FR" sz="2800" spc="-5" dirty="0">
                <a:latin typeface="Tahoma"/>
                <a:cs typeface="Tahoma"/>
              </a:rPr>
              <a:t>&lt;</a:t>
            </a:r>
            <a:r>
              <a:rPr lang="fr-FR" sz="2800" b="1" spc="-5" dirty="0">
                <a:solidFill>
                  <a:srgbClr val="323299"/>
                </a:solidFill>
                <a:latin typeface="Tahoma"/>
                <a:cs typeface="Tahoma"/>
              </a:rPr>
              <a:t>url-pattern</a:t>
            </a:r>
            <a:r>
              <a:rPr lang="fr-FR" sz="2800" spc="-5" dirty="0">
                <a:latin typeface="Tahoma"/>
                <a:cs typeface="Tahoma"/>
              </a:rPr>
              <a:t>&gt;</a:t>
            </a:r>
            <a:r>
              <a:rPr lang="fr-FR" sz="2800" spc="-5" dirty="0">
                <a:solidFill>
                  <a:srgbClr val="990000"/>
                </a:solidFill>
                <a:latin typeface="Tahoma"/>
                <a:cs typeface="Tahoma"/>
              </a:rPr>
              <a:t>/</a:t>
            </a:r>
            <a:r>
              <a:rPr lang="fr-FR" sz="2800" spc="-5" dirty="0">
                <a:solidFill>
                  <a:srgbClr val="990000"/>
                </a:solidFill>
                <a:latin typeface="Comic Sans MS"/>
                <a:cs typeface="Comic Sans MS"/>
              </a:rPr>
              <a:t>salut</a:t>
            </a:r>
            <a:r>
              <a:rPr lang="fr-FR" sz="2800" spc="-5" dirty="0">
                <a:latin typeface="Tahoma"/>
                <a:cs typeface="Tahoma"/>
              </a:rPr>
              <a:t>&lt;</a:t>
            </a:r>
            <a:r>
              <a:rPr lang="fr-FR" sz="2800" spc="-5" dirty="0">
                <a:solidFill>
                  <a:srgbClr val="323299"/>
                </a:solidFill>
                <a:latin typeface="Tahoma"/>
                <a:cs typeface="Tahoma"/>
              </a:rPr>
              <a:t>/url-pattern</a:t>
            </a:r>
            <a:r>
              <a:rPr lang="fr-FR" sz="2800" spc="-5" dirty="0">
                <a:latin typeface="Tahoma"/>
                <a:cs typeface="Tahoma"/>
              </a:rPr>
              <a:t>&gt;</a:t>
            </a:r>
            <a:endParaRPr lang="fr-FR" sz="2800" dirty="0">
              <a:latin typeface="Tahoma"/>
              <a:cs typeface="Tahoma"/>
            </a:endParaRPr>
          </a:p>
          <a:p>
            <a:pPr marL="172085">
              <a:lnSpc>
                <a:spcPts val="1180"/>
              </a:lnSpc>
              <a:spcBef>
                <a:spcPts val="35"/>
              </a:spcBef>
            </a:pPr>
            <a:r>
              <a:rPr lang="fr-FR" sz="2800" spc="-10" dirty="0">
                <a:latin typeface="Tahoma"/>
                <a:cs typeface="Tahoma"/>
              </a:rPr>
              <a:t>&lt;</a:t>
            </a:r>
            <a:r>
              <a:rPr lang="fr-FR" sz="2800" b="1" spc="-10" dirty="0">
                <a:solidFill>
                  <a:srgbClr val="323299"/>
                </a:solidFill>
                <a:latin typeface="Tahoma"/>
                <a:cs typeface="Tahoma"/>
              </a:rPr>
              <a:t>/servlet-</a:t>
            </a:r>
            <a:r>
              <a:rPr lang="fr-FR" sz="2800" b="1" spc="-10" dirty="0" err="1">
                <a:solidFill>
                  <a:srgbClr val="323299"/>
                </a:solidFill>
                <a:latin typeface="Tahoma"/>
                <a:cs typeface="Tahoma"/>
              </a:rPr>
              <a:t>mapping</a:t>
            </a:r>
            <a:r>
              <a:rPr lang="fr-FR" sz="2800" spc="-10" dirty="0">
                <a:latin typeface="Tahoma"/>
                <a:cs typeface="Tahoma"/>
              </a:rPr>
              <a:t>&gt;</a:t>
            </a:r>
            <a:endParaRPr lang="fr-FR" sz="2800" dirty="0">
              <a:latin typeface="Tahoma"/>
              <a:cs typeface="Tahoma"/>
            </a:endParaRPr>
          </a:p>
          <a:p>
            <a:pPr>
              <a:lnSpc>
                <a:spcPts val="1180"/>
              </a:lnSpc>
            </a:pPr>
            <a:r>
              <a:rPr lang="fr-FR" sz="2800" spc="-10" dirty="0">
                <a:latin typeface="Tahoma"/>
                <a:cs typeface="Tahoma"/>
              </a:rPr>
              <a:t>&lt;</a:t>
            </a:r>
            <a:r>
              <a:rPr lang="fr-FR" sz="2800" b="1" spc="-10" dirty="0">
                <a:solidFill>
                  <a:srgbClr val="323299"/>
                </a:solidFill>
                <a:latin typeface="Tahoma"/>
                <a:cs typeface="Tahoma"/>
              </a:rPr>
              <a:t>/web-</a:t>
            </a:r>
            <a:r>
              <a:rPr lang="fr-FR" sz="2800" b="1" spc="-10" dirty="0" err="1">
                <a:solidFill>
                  <a:srgbClr val="323299"/>
                </a:solidFill>
                <a:latin typeface="Tahoma"/>
                <a:cs typeface="Tahoma"/>
              </a:rPr>
              <a:t>app</a:t>
            </a:r>
            <a:r>
              <a:rPr lang="fr-FR" sz="2800" spc="-10" dirty="0">
                <a:latin typeface="Tahoma"/>
                <a:cs typeface="Tahoma"/>
              </a:rPr>
              <a:t>&gt;</a:t>
            </a:r>
            <a:endParaRPr lang="fr-FR" sz="2800" dirty="0">
              <a:latin typeface="Tahoma"/>
              <a:cs typeface="Tahoma"/>
            </a:endParaRPr>
          </a:p>
          <a:p>
            <a:endParaRPr lang="fr-FR" dirty="0"/>
          </a:p>
        </p:txBody>
      </p:sp>
    </p:spTree>
    <p:extLst>
      <p:ext uri="{BB962C8B-B14F-4D97-AF65-F5344CB8AC3E}">
        <p14:creationId xmlns:p14="http://schemas.microsoft.com/office/powerpoint/2010/main" val="15746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 </a:t>
            </a:r>
            <a:r>
              <a:rPr lang="fr-FR" sz="5400" spc="-5" dirty="0">
                <a:solidFill>
                  <a:srgbClr val="323299"/>
                </a:solidFill>
                <a:latin typeface="Tahoma"/>
                <a:cs typeface="Tahoma"/>
              </a:rPr>
              <a:t>fichier </a:t>
            </a:r>
            <a:r>
              <a:rPr lang="fr-FR" sz="5400" spc="-5" dirty="0" smtClean="0">
                <a:solidFill>
                  <a:srgbClr val="323299"/>
                </a:solidFill>
                <a:latin typeface="Tahoma"/>
                <a:cs typeface="Tahoma"/>
              </a:rPr>
              <a:t>web.xml</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Si le dossier contenant notre Servlet se  nomme projet , le chemin d’accès à notre  servlet sera :  http://localhost:8080/projet/salut</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Remarque :</a:t>
            </a:r>
          </a:p>
          <a:p>
            <a:pPr lvl="1"/>
            <a:r>
              <a:rPr lang="fr-FR" sz="2400" dirty="0">
                <a:latin typeface="Calibri" panose="020F0502020204030204" pitchFamily="34" charset="0"/>
                <a:cs typeface="Calibri" panose="020F0502020204030204" pitchFamily="34" charset="0"/>
              </a:rPr>
              <a:t>Pour compiler une Servlet sous DOS il faudra  ajouter la bibliothèque « servlet-api.jar » à la  variable d’environnement </a:t>
            </a:r>
            <a:r>
              <a:rPr lang="fr-FR" sz="2400" dirty="0" err="1">
                <a:latin typeface="Calibri" panose="020F0502020204030204" pitchFamily="34" charset="0"/>
                <a:cs typeface="Calibri" panose="020F0502020204030204" pitchFamily="34" charset="0"/>
              </a:rPr>
              <a:t>classpath</a:t>
            </a:r>
            <a:r>
              <a:rPr lang="fr-FR" sz="2400" dirty="0">
                <a:latin typeface="Calibri" panose="020F0502020204030204" pitchFamily="34" charset="0"/>
                <a:cs typeface="Calibri" panose="020F0502020204030204" pitchFamily="34" charset="0"/>
              </a:rPr>
              <a:t>.</a:t>
            </a:r>
          </a:p>
          <a:p>
            <a:pPr lvl="1"/>
            <a:r>
              <a:rPr lang="fr-FR" sz="2400" dirty="0">
                <a:latin typeface="Calibri" panose="020F0502020204030204" pitchFamily="34" charset="0"/>
                <a:cs typeface="Calibri" panose="020F0502020204030204" pitchFamily="34" charset="0"/>
              </a:rPr>
              <a:t>Cette bibliothèque se trouve dans le dossier</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 lib » de </a:t>
            </a:r>
            <a:r>
              <a:rPr lang="fr-FR" sz="3200" spc="-5" dirty="0" err="1">
                <a:latin typeface="Calibri" panose="020F0502020204030204" pitchFamily="34" charset="0"/>
                <a:cs typeface="Calibri" panose="020F0502020204030204" pitchFamily="34" charset="0"/>
              </a:rPr>
              <a:t>Tomcat</a:t>
            </a:r>
            <a:endParaRPr lang="fr-FR" sz="3200" spc="-5" dirty="0">
              <a:latin typeface="Calibri" panose="020F0502020204030204" pitchFamily="34" charset="0"/>
              <a:cs typeface="Calibri" panose="020F0502020204030204" pitchFamily="34" charset="0"/>
            </a:endParaRPr>
          </a:p>
          <a:p>
            <a:pPr lvl="1"/>
            <a:r>
              <a:rPr lang="fr-FR" sz="2400" dirty="0">
                <a:latin typeface="Calibri" panose="020F0502020204030204" pitchFamily="34" charset="0"/>
                <a:cs typeface="Calibri" panose="020F0502020204030204" pitchFamily="34" charset="0"/>
              </a:rPr>
              <a:t>Elle se compose des packages : « </a:t>
            </a:r>
            <a:r>
              <a:rPr lang="fr-FR" sz="2400" dirty="0" err="1">
                <a:latin typeface="Calibri" panose="020F0502020204030204" pitchFamily="34" charset="0"/>
                <a:cs typeface="Calibri" panose="020F0502020204030204" pitchFamily="34" charset="0"/>
              </a:rPr>
              <a:t>javax.servlet</a:t>
            </a:r>
            <a:r>
              <a:rPr lang="fr-FR" sz="2400" dirty="0">
                <a:latin typeface="Calibri" panose="020F0502020204030204" pitchFamily="34" charset="0"/>
                <a:cs typeface="Calibri" panose="020F0502020204030204" pitchFamily="34" charset="0"/>
              </a:rPr>
              <a:t> »  et « </a:t>
            </a:r>
            <a:r>
              <a:rPr lang="fr-FR" sz="2400" dirty="0" err="1">
                <a:latin typeface="Calibri" panose="020F0502020204030204" pitchFamily="34" charset="0"/>
                <a:cs typeface="Calibri" panose="020F0502020204030204" pitchFamily="34" charset="0"/>
              </a:rPr>
              <a:t>javax.servlet.http</a:t>
            </a:r>
            <a:r>
              <a:rPr lang="fr-FR"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763862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Exemple </a:t>
            </a:r>
            <a:r>
              <a:rPr lang="fr-FR" sz="5400" dirty="0">
                <a:solidFill>
                  <a:srgbClr val="323299"/>
                </a:solidFill>
                <a:latin typeface="Tahoma"/>
                <a:cs typeface="Tahoma"/>
              </a:rPr>
              <a:t>de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1760561"/>
            <a:ext cx="10126093" cy="5097439"/>
          </a:xfrm>
        </p:spPr>
        <p:txBody>
          <a:bodyPr>
            <a:normAutofit fontScale="77500" lnSpcReduction="20000"/>
          </a:bodyPr>
          <a:lstStyle/>
          <a:p>
            <a:pPr marL="200660" marR="2828925">
              <a:lnSpc>
                <a:spcPct val="100000"/>
              </a:lnSpc>
              <a:spcBef>
                <a:spcPts val="1375"/>
              </a:spcBef>
            </a:pPr>
            <a:r>
              <a:rPr lang="fr-FR" sz="2400" spc="-5" dirty="0">
                <a:solidFill>
                  <a:srgbClr val="3232CC"/>
                </a:solidFill>
                <a:latin typeface="Calibri" panose="020F0502020204030204" pitchFamily="34" charset="0"/>
                <a:cs typeface="Calibri" panose="020F0502020204030204" pitchFamily="34" charset="0"/>
              </a:rPr>
              <a:t>import </a:t>
            </a:r>
            <a:r>
              <a:rPr lang="fr-FR" sz="2400" spc="-5" dirty="0" err="1">
                <a:latin typeface="Calibri" panose="020F0502020204030204" pitchFamily="34" charset="0"/>
                <a:cs typeface="Calibri" panose="020F0502020204030204" pitchFamily="34" charset="0"/>
              </a:rPr>
              <a:t>javax.servlet</a:t>
            </a:r>
            <a:r>
              <a:rPr lang="fr-FR" sz="2400" spc="-5" dirty="0">
                <a:latin typeface="Calibri" panose="020F0502020204030204" pitchFamily="34" charset="0"/>
                <a:cs typeface="Calibri" panose="020F0502020204030204" pitchFamily="34" charset="0"/>
              </a:rPr>
              <a:t>.</a:t>
            </a:r>
            <a:r>
              <a:rPr lang="fr-FR" sz="2400" spc="-5" dirty="0">
                <a:solidFill>
                  <a:srgbClr val="990000"/>
                </a:solidFill>
                <a:latin typeface="Calibri" panose="020F0502020204030204" pitchFamily="34" charset="0"/>
                <a:cs typeface="Calibri" panose="020F0502020204030204" pitchFamily="34" charset="0"/>
              </a:rPr>
              <a:t>*</a:t>
            </a:r>
            <a:r>
              <a:rPr lang="fr-FR" sz="2400" spc="-5" dirty="0">
                <a:latin typeface="Calibri" panose="020F0502020204030204" pitchFamily="34" charset="0"/>
                <a:cs typeface="Calibri" panose="020F0502020204030204" pitchFamily="34" charset="0"/>
              </a:rPr>
              <a:t>;  </a:t>
            </a:r>
            <a:endParaRPr lang="fr-FR" sz="2400" spc="-5" dirty="0" smtClean="0">
              <a:latin typeface="Calibri" panose="020F0502020204030204" pitchFamily="34" charset="0"/>
              <a:cs typeface="Calibri" panose="020F0502020204030204" pitchFamily="34" charset="0"/>
            </a:endParaRPr>
          </a:p>
          <a:p>
            <a:pPr marL="200660" marR="2828925">
              <a:lnSpc>
                <a:spcPct val="100000"/>
              </a:lnSpc>
              <a:spcBef>
                <a:spcPts val="1375"/>
              </a:spcBef>
            </a:pPr>
            <a:r>
              <a:rPr lang="fr-FR" sz="2400" spc="-5" dirty="0" smtClean="0">
                <a:solidFill>
                  <a:srgbClr val="3232CC"/>
                </a:solidFill>
                <a:latin typeface="Calibri" panose="020F0502020204030204" pitchFamily="34" charset="0"/>
                <a:cs typeface="Calibri" panose="020F0502020204030204" pitchFamily="34" charset="0"/>
              </a:rPr>
              <a:t>import </a:t>
            </a:r>
            <a:r>
              <a:rPr lang="fr-FR" sz="2400" spc="-5" dirty="0" err="1">
                <a:latin typeface="Calibri" panose="020F0502020204030204" pitchFamily="34" charset="0"/>
                <a:cs typeface="Calibri" panose="020F0502020204030204" pitchFamily="34" charset="0"/>
              </a:rPr>
              <a:t>javax.servlet.http</a:t>
            </a:r>
            <a:r>
              <a:rPr lang="fr-FR" sz="2400" spc="-5" dirty="0">
                <a:solidFill>
                  <a:srgbClr val="3232CC"/>
                </a:solidFill>
                <a:latin typeface="Calibri" panose="020F0502020204030204" pitchFamily="34" charset="0"/>
                <a:cs typeface="Calibri" panose="020F0502020204030204" pitchFamily="34" charset="0"/>
              </a:rPr>
              <a:t>.</a:t>
            </a:r>
            <a:r>
              <a:rPr lang="fr-FR" sz="2400" spc="-5" dirty="0">
                <a:solidFill>
                  <a:srgbClr val="990000"/>
                </a:solidFill>
                <a:latin typeface="Calibri" panose="020F0502020204030204" pitchFamily="34" charset="0"/>
                <a:cs typeface="Calibri" panose="020F0502020204030204" pitchFamily="34" charset="0"/>
              </a:rPr>
              <a:t>*</a:t>
            </a:r>
            <a:r>
              <a:rPr lang="fr-FR" sz="2400" spc="-5" dirty="0">
                <a:latin typeface="Calibri" panose="020F0502020204030204" pitchFamily="34" charset="0"/>
                <a:cs typeface="Calibri" panose="020F0502020204030204" pitchFamily="34" charset="0"/>
              </a:rPr>
              <a:t>; </a:t>
            </a:r>
            <a:endParaRPr lang="fr-FR" sz="2400" spc="-5" dirty="0" smtClean="0">
              <a:latin typeface="Calibri" panose="020F0502020204030204" pitchFamily="34" charset="0"/>
              <a:cs typeface="Calibri" panose="020F0502020204030204" pitchFamily="34" charset="0"/>
            </a:endParaRPr>
          </a:p>
          <a:p>
            <a:pPr marL="200660" marR="2828925">
              <a:lnSpc>
                <a:spcPct val="100000"/>
              </a:lnSpc>
              <a:spcBef>
                <a:spcPts val="1375"/>
              </a:spcBef>
            </a:pPr>
            <a:r>
              <a:rPr lang="fr-FR" sz="2400" spc="-5" dirty="0" smtClean="0">
                <a:latin typeface="Calibri" panose="020F0502020204030204" pitchFamily="34" charset="0"/>
                <a:cs typeface="Calibri" panose="020F0502020204030204" pitchFamily="34" charset="0"/>
              </a:rPr>
              <a:t> </a:t>
            </a:r>
            <a:r>
              <a:rPr lang="fr-FR" sz="2400" spc="-5" dirty="0">
                <a:solidFill>
                  <a:srgbClr val="3232CC"/>
                </a:solidFill>
                <a:latin typeface="Calibri" panose="020F0502020204030204" pitchFamily="34" charset="0"/>
                <a:cs typeface="Calibri" panose="020F0502020204030204" pitchFamily="34" charset="0"/>
              </a:rPr>
              <a:t>import </a:t>
            </a:r>
            <a:r>
              <a:rPr lang="fr-FR" sz="2400" spc="-5" dirty="0">
                <a:latin typeface="Calibri" panose="020F0502020204030204" pitchFamily="34" charset="0"/>
                <a:cs typeface="Calibri" panose="020F0502020204030204" pitchFamily="34" charset="0"/>
              </a:rPr>
              <a:t>java.io</a:t>
            </a:r>
            <a:r>
              <a:rPr lang="fr-FR" sz="2400" spc="-5" dirty="0">
                <a:solidFill>
                  <a:srgbClr val="3232CC"/>
                </a:solidFill>
                <a:latin typeface="Calibri" panose="020F0502020204030204" pitchFamily="34" charset="0"/>
                <a:cs typeface="Calibri" panose="020F0502020204030204" pitchFamily="34" charset="0"/>
              </a:rPr>
              <a:t>.</a:t>
            </a:r>
            <a:r>
              <a:rPr lang="fr-FR" sz="2400" spc="-5" dirty="0">
                <a:solidFill>
                  <a:srgbClr val="990000"/>
                </a:solidFill>
                <a:latin typeface="Calibri" panose="020F0502020204030204" pitchFamily="34" charset="0"/>
                <a:cs typeface="Calibri" panose="020F0502020204030204" pitchFamily="34" charset="0"/>
              </a:rPr>
              <a:t>*</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200660">
              <a:lnSpc>
                <a:spcPct val="210000"/>
              </a:lnSpc>
            </a:pPr>
            <a:r>
              <a:rPr lang="fr-FR" sz="2400" spc="-5" dirty="0">
                <a:solidFill>
                  <a:srgbClr val="3232CC"/>
                </a:solidFill>
                <a:latin typeface="Calibri" panose="020F0502020204030204" pitchFamily="34" charset="0"/>
                <a:cs typeface="Calibri" panose="020F0502020204030204" pitchFamily="34" charset="0"/>
              </a:rPr>
              <a:t>public class </a:t>
            </a:r>
            <a:r>
              <a:rPr lang="fr-FR" sz="2400" b="1" spc="-10" dirty="0" err="1">
                <a:latin typeface="Calibri" panose="020F0502020204030204" pitchFamily="34" charset="0"/>
                <a:cs typeface="Calibri" panose="020F0502020204030204" pitchFamily="34" charset="0"/>
              </a:rPr>
              <a:t>HelloWorldServlet</a:t>
            </a:r>
            <a:r>
              <a:rPr lang="fr-FR" sz="2400" b="1" spc="-10" dirty="0">
                <a:latin typeface="Calibri" panose="020F0502020204030204" pitchFamily="34" charset="0"/>
                <a:cs typeface="Calibri" panose="020F0502020204030204" pitchFamily="34" charset="0"/>
              </a:rPr>
              <a:t> </a:t>
            </a:r>
            <a:r>
              <a:rPr lang="fr-FR" sz="2400" spc="-5" dirty="0" err="1">
                <a:solidFill>
                  <a:srgbClr val="3232CC"/>
                </a:solidFill>
                <a:latin typeface="Calibri" panose="020F0502020204030204" pitchFamily="34" charset="0"/>
                <a:cs typeface="Calibri" panose="020F0502020204030204" pitchFamily="34" charset="0"/>
              </a:rPr>
              <a:t>extends</a:t>
            </a:r>
            <a:r>
              <a:rPr lang="fr-FR" sz="2400" spc="-5" dirty="0">
                <a:solidFill>
                  <a:srgbClr val="3232CC"/>
                </a:solidFill>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HttpServlet</a:t>
            </a:r>
            <a:r>
              <a:rPr lang="fr-FR" sz="2400" spc="100"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73380" marR="126364" indent="-172720">
              <a:lnSpc>
                <a:spcPts val="960"/>
              </a:lnSpc>
              <a:spcBef>
                <a:spcPts val="235"/>
              </a:spcBef>
            </a:pPr>
            <a:r>
              <a:rPr lang="fr-FR" sz="2400" spc="-5" dirty="0">
                <a:solidFill>
                  <a:srgbClr val="3232CC"/>
                </a:solidFill>
                <a:latin typeface="Calibri" panose="020F0502020204030204" pitchFamily="34" charset="0"/>
                <a:cs typeface="Calibri" panose="020F0502020204030204" pitchFamily="34" charset="0"/>
              </a:rPr>
              <a:t>public </a:t>
            </a:r>
            <a:r>
              <a:rPr lang="fr-FR" sz="2400" spc="-5" dirty="0" err="1">
                <a:solidFill>
                  <a:srgbClr val="3232CC"/>
                </a:solidFill>
                <a:latin typeface="Calibri" panose="020F0502020204030204" pitchFamily="34" charset="0"/>
                <a:cs typeface="Calibri" panose="020F0502020204030204" pitchFamily="34" charset="0"/>
              </a:rPr>
              <a:t>void</a:t>
            </a:r>
            <a:r>
              <a:rPr lang="fr-FR" sz="2400" spc="-5" dirty="0">
                <a:solidFill>
                  <a:srgbClr val="3232CC"/>
                </a:solidFill>
                <a:latin typeface="Calibri" panose="020F0502020204030204" pitchFamily="34" charset="0"/>
                <a:cs typeface="Calibri" panose="020F0502020204030204" pitchFamily="34" charset="0"/>
              </a:rPr>
              <a:t> </a:t>
            </a:r>
            <a:r>
              <a:rPr lang="fr-FR" sz="2400" b="1" spc="-10" dirty="0" err="1">
                <a:latin typeface="Calibri" panose="020F0502020204030204" pitchFamily="34" charset="0"/>
                <a:cs typeface="Calibri" panose="020F0502020204030204" pitchFamily="34" charset="0"/>
              </a:rPr>
              <a:t>doGet</a:t>
            </a:r>
            <a:r>
              <a:rPr lang="fr-FR" sz="2400" spc="-10" dirty="0">
                <a:latin typeface="Calibri" panose="020F0502020204030204" pitchFamily="34" charset="0"/>
                <a:cs typeface="Calibri" panose="020F0502020204030204" pitchFamily="34" charset="0"/>
              </a:rPr>
              <a:t>(</a:t>
            </a:r>
            <a:r>
              <a:rPr lang="fr-FR" sz="2400" b="1" spc="-10" dirty="0" err="1">
                <a:latin typeface="Calibri" panose="020F0502020204030204" pitchFamily="34" charset="0"/>
                <a:cs typeface="Calibri" panose="020F0502020204030204" pitchFamily="34" charset="0"/>
              </a:rPr>
              <a:t>HttpServletRequest</a:t>
            </a:r>
            <a:r>
              <a:rPr lang="fr-FR" sz="2400" b="1" spc="-10"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req</a:t>
            </a:r>
            <a:r>
              <a:rPr lang="fr-FR" sz="2400" spc="-5" dirty="0">
                <a:latin typeface="Calibri" panose="020F0502020204030204" pitchFamily="34" charset="0"/>
                <a:cs typeface="Calibri" panose="020F0502020204030204" pitchFamily="34" charset="0"/>
              </a:rPr>
              <a:t>, </a:t>
            </a:r>
            <a:r>
              <a:rPr lang="fr-FR" sz="2400" b="1" spc="-10" dirty="0" err="1">
                <a:latin typeface="Calibri" panose="020F0502020204030204" pitchFamily="34" charset="0"/>
                <a:cs typeface="Calibri" panose="020F0502020204030204" pitchFamily="34" charset="0"/>
              </a:rPr>
              <a:t>HttpServletResponse</a:t>
            </a:r>
            <a:r>
              <a:rPr lang="fr-FR" sz="2400" b="1" spc="-10"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res</a:t>
            </a:r>
            <a:r>
              <a:rPr lang="fr-FR" sz="2400" spc="-5" dirty="0">
                <a:latin typeface="Calibri" panose="020F0502020204030204" pitchFamily="34" charset="0"/>
                <a:cs typeface="Calibri" panose="020F0502020204030204" pitchFamily="34" charset="0"/>
              </a:rPr>
              <a:t>)  </a:t>
            </a:r>
            <a:r>
              <a:rPr lang="fr-FR" sz="2400" spc="-5" dirty="0" err="1" smtClean="0">
                <a:solidFill>
                  <a:srgbClr val="3232CC"/>
                </a:solidFill>
                <a:latin typeface="Calibri" panose="020F0502020204030204" pitchFamily="34" charset="0"/>
                <a:cs typeface="Calibri" panose="020F0502020204030204" pitchFamily="34" charset="0"/>
              </a:rPr>
              <a:t>throws</a:t>
            </a:r>
            <a:endParaRPr lang="fr-FR" sz="2400" spc="-5" dirty="0" smtClean="0">
              <a:solidFill>
                <a:srgbClr val="3232CC"/>
              </a:solidFill>
              <a:latin typeface="Calibri" panose="020F0502020204030204" pitchFamily="34" charset="0"/>
              <a:cs typeface="Calibri" panose="020F0502020204030204" pitchFamily="34" charset="0"/>
            </a:endParaRPr>
          </a:p>
          <a:p>
            <a:pPr marL="373380" marR="126364" indent="-172720">
              <a:lnSpc>
                <a:spcPts val="960"/>
              </a:lnSpc>
              <a:spcBef>
                <a:spcPts val="235"/>
              </a:spcBef>
            </a:pPr>
            <a:endParaRPr lang="fr-FR" sz="2400" spc="-5" dirty="0">
              <a:solidFill>
                <a:srgbClr val="3232CC"/>
              </a:solidFill>
              <a:latin typeface="Calibri" panose="020F0502020204030204" pitchFamily="34" charset="0"/>
              <a:cs typeface="Calibri" panose="020F0502020204030204" pitchFamily="34" charset="0"/>
            </a:endParaRPr>
          </a:p>
          <a:p>
            <a:pPr marL="373380" marR="126364" indent="-172720">
              <a:lnSpc>
                <a:spcPts val="960"/>
              </a:lnSpc>
              <a:spcBef>
                <a:spcPts val="235"/>
              </a:spcBef>
            </a:pPr>
            <a:r>
              <a:rPr lang="fr-FR" sz="2400" spc="-5" dirty="0" smtClean="0">
                <a:solidFill>
                  <a:srgbClr val="3232CC"/>
                </a:solidFill>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ServletException</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IOException</a:t>
            </a:r>
            <a:r>
              <a:rPr lang="fr-FR" sz="2400" spc="4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657860" marR="2021839" algn="just">
              <a:lnSpc>
                <a:spcPct val="100000"/>
              </a:lnSpc>
              <a:spcBef>
                <a:spcPts val="5"/>
              </a:spcBef>
            </a:pPr>
            <a:r>
              <a:rPr lang="fr-FR" sz="2400" spc="-5" dirty="0" err="1">
                <a:latin typeface="Calibri" panose="020F0502020204030204" pitchFamily="34" charset="0"/>
                <a:cs typeface="Calibri" panose="020F0502020204030204" pitchFamily="34" charset="0"/>
              </a:rPr>
              <a:t>res.setContentType</a:t>
            </a:r>
            <a:r>
              <a:rPr lang="fr-FR" sz="2400" spc="-5" dirty="0">
                <a:latin typeface="Calibri" panose="020F0502020204030204" pitchFamily="34" charset="0"/>
                <a:cs typeface="Calibri" panose="020F0502020204030204" pitchFamily="34" charset="0"/>
              </a:rPr>
              <a:t>("</a:t>
            </a:r>
            <a:r>
              <a:rPr lang="fr-FR" sz="2400" spc="-5" dirty="0" err="1">
                <a:solidFill>
                  <a:srgbClr val="990000"/>
                </a:solidFill>
                <a:latin typeface="Calibri" panose="020F0502020204030204" pitchFamily="34" charset="0"/>
                <a:cs typeface="Calibri" panose="020F0502020204030204" pitchFamily="34" charset="0"/>
              </a:rPr>
              <a:t>text</a:t>
            </a:r>
            <a:r>
              <a:rPr lang="fr-FR" sz="2400" spc="-5" dirty="0">
                <a:solidFill>
                  <a:srgbClr val="990000"/>
                </a:solidFill>
                <a:latin typeface="Calibri" panose="020F0502020204030204" pitchFamily="34" charset="0"/>
                <a:cs typeface="Calibri" panose="020F0502020204030204" pitchFamily="34" charset="0"/>
              </a:rPr>
              <a:t>/html</a:t>
            </a:r>
            <a:r>
              <a:rPr lang="fr-FR" sz="2400" spc="-5" dirty="0">
                <a:latin typeface="Calibri" panose="020F0502020204030204" pitchFamily="34" charset="0"/>
                <a:cs typeface="Calibri" panose="020F0502020204030204" pitchFamily="34" charset="0"/>
              </a:rPr>
              <a:t>");  </a:t>
            </a:r>
            <a:endParaRPr lang="fr-FR" sz="2400" spc="-5" dirty="0" smtClean="0">
              <a:latin typeface="Calibri" panose="020F0502020204030204" pitchFamily="34" charset="0"/>
              <a:cs typeface="Calibri" panose="020F0502020204030204" pitchFamily="34" charset="0"/>
            </a:endParaRPr>
          </a:p>
          <a:p>
            <a:pPr marL="657860" marR="2021839" algn="just">
              <a:lnSpc>
                <a:spcPct val="100000"/>
              </a:lnSpc>
              <a:spcBef>
                <a:spcPts val="5"/>
              </a:spcBef>
            </a:pPr>
            <a:r>
              <a:rPr lang="fr-FR" sz="2400" spc="-5" dirty="0" err="1" smtClean="0">
                <a:latin typeface="Calibri" panose="020F0502020204030204" pitchFamily="34" charset="0"/>
                <a:cs typeface="Calibri" panose="020F0502020204030204" pitchFamily="34" charset="0"/>
              </a:rPr>
              <a:t>PrintWriter</a:t>
            </a:r>
            <a:r>
              <a:rPr lang="fr-FR" sz="2400" spc="-5" dirty="0" smtClean="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out </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res.getWriter</a:t>
            </a:r>
            <a:r>
              <a:rPr lang="fr-FR" sz="2400" spc="-5" dirty="0">
                <a:latin typeface="Calibri" panose="020F0502020204030204" pitchFamily="34" charset="0"/>
                <a:cs typeface="Calibri" panose="020F0502020204030204" pitchFamily="34" charset="0"/>
              </a:rPr>
              <a:t>();  </a:t>
            </a:r>
            <a:endParaRPr lang="fr-FR" sz="2400" spc="-5" dirty="0" smtClean="0">
              <a:latin typeface="Calibri" panose="020F0502020204030204" pitchFamily="34" charset="0"/>
              <a:cs typeface="Calibri" panose="020F0502020204030204" pitchFamily="34" charset="0"/>
            </a:endParaRPr>
          </a:p>
          <a:p>
            <a:pPr marL="657860" marR="2021839" algn="just">
              <a:lnSpc>
                <a:spcPct val="100000"/>
              </a:lnSpc>
              <a:spcBef>
                <a:spcPts val="5"/>
              </a:spcBef>
            </a:pPr>
            <a:r>
              <a:rPr lang="fr-FR" sz="2400" spc="-5" dirty="0" err="1" smtClean="0">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b="1" spc="-5" dirty="0">
                <a:solidFill>
                  <a:srgbClr val="990000"/>
                </a:solidFill>
                <a:latin typeface="Calibri" panose="020F0502020204030204" pitchFamily="34" charset="0"/>
                <a:cs typeface="Calibri" panose="020F0502020204030204" pitchFamily="34" charset="0"/>
              </a:rPr>
              <a:t>&lt;HTML&gt;</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657860" marR="271780">
              <a:lnSpc>
                <a:spcPct val="100000"/>
              </a:lnSpc>
            </a:pP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b="1" spc="-5" dirty="0">
                <a:solidFill>
                  <a:srgbClr val="990000"/>
                </a:solidFill>
                <a:latin typeface="Calibri" panose="020F0502020204030204" pitchFamily="34" charset="0"/>
                <a:cs typeface="Calibri" panose="020F0502020204030204" pitchFamily="34" charset="0"/>
              </a:rPr>
              <a:t>&lt;HEAD&gt;&lt;TITLE&gt; Titre &lt;/TITLE&gt;&lt;/HEAD&gt;</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b="1" spc="-5" dirty="0">
                <a:solidFill>
                  <a:srgbClr val="990000"/>
                </a:solidFill>
                <a:latin typeface="Calibri" panose="020F0502020204030204" pitchFamily="34" charset="0"/>
                <a:cs typeface="Calibri" panose="020F0502020204030204" pitchFamily="34" charset="0"/>
              </a:rPr>
              <a:t>&lt;BODY&gt;</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657860" marR="2288540">
              <a:lnSpc>
                <a:spcPct val="100000"/>
              </a:lnSpc>
            </a:pP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 </a:t>
            </a:r>
            <a:r>
              <a:rPr lang="fr-FR" sz="2400" b="1" spc="-10" dirty="0">
                <a:solidFill>
                  <a:srgbClr val="990000"/>
                </a:solidFill>
                <a:latin typeface="Calibri" panose="020F0502020204030204" pitchFamily="34" charset="0"/>
                <a:cs typeface="Calibri" panose="020F0502020204030204" pitchFamily="34" charset="0"/>
              </a:rPr>
              <a:t>Hello World</a:t>
            </a:r>
            <a:r>
              <a:rPr lang="fr-FR" sz="2400" spc="-10"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b="1" spc="-5" dirty="0">
                <a:solidFill>
                  <a:srgbClr val="990000"/>
                </a:solidFill>
                <a:latin typeface="Calibri" panose="020F0502020204030204" pitchFamily="34" charset="0"/>
                <a:cs typeface="Calibri" panose="020F0502020204030204" pitchFamily="34" charset="0"/>
              </a:rPr>
              <a:t>&lt;/BODY&gt;</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out.println</a:t>
            </a:r>
            <a:r>
              <a:rPr lang="fr-FR" sz="2400" spc="-5" dirty="0">
                <a:latin typeface="Calibri" panose="020F0502020204030204" pitchFamily="34" charset="0"/>
                <a:cs typeface="Calibri" panose="020F0502020204030204" pitchFamily="34" charset="0"/>
              </a:rPr>
              <a:t>("</a:t>
            </a:r>
            <a:r>
              <a:rPr lang="fr-FR" sz="2400" b="1" spc="-5" dirty="0">
                <a:solidFill>
                  <a:srgbClr val="990000"/>
                </a:solidFill>
                <a:latin typeface="Calibri" panose="020F0502020204030204" pitchFamily="34" charset="0"/>
                <a:cs typeface="Calibri" panose="020F0502020204030204" pitchFamily="34" charset="0"/>
              </a:rPr>
              <a:t>&lt;/HTML&gt;</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out.close</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18135">
              <a:lnSpc>
                <a:spcPct val="100000"/>
              </a:lnSpc>
            </a:pP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200660">
              <a:lnSpc>
                <a:spcPts val="1130"/>
              </a:lnSpc>
            </a:pP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841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4460">
              <a:lnSpc>
                <a:spcPct val="100000"/>
              </a:lnSpc>
              <a:spcBef>
                <a:spcPts val="100"/>
              </a:spcBef>
            </a:pPr>
            <a:r>
              <a:rPr lang="fr-FR" sz="5400">
                <a:solidFill>
                  <a:srgbClr val="323299"/>
                </a:solidFill>
                <a:latin typeface="Tahoma"/>
                <a:cs typeface="Tahoma"/>
              </a:rPr>
              <a:t>Analyse de</a:t>
            </a:r>
            <a:r>
              <a:rPr lang="fr-FR" sz="5400" spc="-20">
                <a:solidFill>
                  <a:srgbClr val="323299"/>
                </a:solidFill>
                <a:latin typeface="Tahoma"/>
                <a:cs typeface="Tahoma"/>
              </a:rPr>
              <a:t> </a:t>
            </a:r>
            <a:r>
              <a:rPr lang="fr-FR" sz="5400" spc="-5">
                <a:solidFill>
                  <a:srgbClr val="323299"/>
                </a:solidFill>
                <a:latin typeface="Tahoma"/>
                <a:cs typeface="Tahoma"/>
              </a:rPr>
              <a:t>l’exemple</a:t>
            </a:r>
            <a:endParaRPr lang="fr-FR" sz="5400" dirty="0">
              <a:latin typeface="Tahoma"/>
              <a:cs typeface="Tahoma"/>
            </a:endParaRPr>
          </a:p>
        </p:txBody>
      </p:sp>
      <p:sp>
        <p:nvSpPr>
          <p:cNvPr id="3" name="Espace réservé du contenu 2"/>
          <p:cNvSpPr>
            <a:spLocks noGrp="1"/>
          </p:cNvSpPr>
          <p:nvPr>
            <p:ph idx="1"/>
          </p:nvPr>
        </p:nvSpPr>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La première étape consiste à importer les  packages nécessaires à la création de la  servlet</a:t>
            </a:r>
          </a:p>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il faut donc importer </a:t>
            </a:r>
            <a:r>
              <a:rPr lang="fr-FR" sz="3200" spc="-5" dirty="0" err="1">
                <a:latin typeface="Calibri" panose="020F0502020204030204" pitchFamily="34" charset="0"/>
                <a:cs typeface="Calibri" panose="020F0502020204030204" pitchFamily="34" charset="0"/>
              </a:rPr>
              <a:t>javax.servlet</a:t>
            </a:r>
            <a:r>
              <a:rPr lang="fr-FR" sz="3200" spc="-5" dirty="0">
                <a:latin typeface="Calibri" panose="020F0502020204030204" pitchFamily="34" charset="0"/>
                <a:cs typeface="Calibri" panose="020F0502020204030204" pitchFamily="34" charset="0"/>
              </a:rPr>
              <a:t>,  </a:t>
            </a:r>
            <a:r>
              <a:rPr lang="fr-FR" sz="3200" spc="-5" dirty="0" err="1">
                <a:latin typeface="Calibri" panose="020F0502020204030204" pitchFamily="34" charset="0"/>
                <a:cs typeface="Calibri" panose="020F0502020204030204" pitchFamily="34" charset="0"/>
              </a:rPr>
              <a:t>javax.servlet.http</a:t>
            </a:r>
            <a:r>
              <a:rPr lang="fr-FR" sz="3200" spc="-5" dirty="0">
                <a:latin typeface="Calibri" panose="020F0502020204030204" pitchFamily="34" charset="0"/>
                <a:cs typeface="Calibri" panose="020F0502020204030204" pitchFamily="34" charset="0"/>
              </a:rPr>
              <a:t> et java.io</a:t>
            </a:r>
          </a:p>
          <a:p>
            <a:pPr lvl="1"/>
            <a:r>
              <a:rPr lang="fr-FR" sz="2400" dirty="0">
                <a:latin typeface="Calibri" panose="020F0502020204030204" pitchFamily="34" charset="0"/>
                <a:cs typeface="Calibri" panose="020F0502020204030204" pitchFamily="34" charset="0"/>
              </a:rPr>
              <a:t>import </a:t>
            </a:r>
            <a:r>
              <a:rPr lang="fr-FR" sz="2400" dirty="0" err="1">
                <a:latin typeface="Calibri" panose="020F0502020204030204" pitchFamily="34" charset="0"/>
                <a:cs typeface="Calibri" panose="020F0502020204030204" pitchFamily="34" charset="0"/>
              </a:rPr>
              <a:t>javax.servlet</a:t>
            </a:r>
            <a:r>
              <a:rPr lang="fr-FR" sz="2400" dirty="0">
                <a:latin typeface="Calibri" panose="020F0502020204030204" pitchFamily="34" charset="0"/>
                <a:cs typeface="Calibri" panose="020F0502020204030204" pitchFamily="34" charset="0"/>
              </a:rPr>
              <a:t>.*;</a:t>
            </a:r>
          </a:p>
          <a:p>
            <a:pPr lvl="1"/>
            <a:r>
              <a:rPr lang="fr-FR" sz="2400" dirty="0">
                <a:latin typeface="Calibri" panose="020F0502020204030204" pitchFamily="34" charset="0"/>
                <a:cs typeface="Calibri" panose="020F0502020204030204" pitchFamily="34" charset="0"/>
              </a:rPr>
              <a:t>import </a:t>
            </a:r>
            <a:r>
              <a:rPr lang="fr-FR" sz="2400" dirty="0" err="1">
                <a:latin typeface="Calibri" panose="020F0502020204030204" pitchFamily="34" charset="0"/>
                <a:cs typeface="Calibri" panose="020F0502020204030204" pitchFamily="34" charset="0"/>
              </a:rPr>
              <a:t>javax.servlet.http</a:t>
            </a:r>
            <a:r>
              <a:rPr lang="fr-FR" sz="2400" dirty="0">
                <a:latin typeface="Calibri" panose="020F0502020204030204" pitchFamily="34" charset="0"/>
                <a:cs typeface="Calibri" panose="020F0502020204030204" pitchFamily="34" charset="0"/>
              </a:rPr>
              <a:t>.*;</a:t>
            </a:r>
          </a:p>
          <a:p>
            <a:pPr lvl="1"/>
            <a:r>
              <a:rPr lang="fr-FR" sz="2400" dirty="0">
                <a:latin typeface="Calibri" panose="020F0502020204030204" pitchFamily="34" charset="0"/>
                <a:cs typeface="Calibri" panose="020F0502020204030204" pitchFamily="34" charset="0"/>
              </a:rPr>
              <a:t>import java.io.*</a:t>
            </a:r>
          </a:p>
        </p:txBody>
      </p:sp>
    </p:spTree>
    <p:extLst>
      <p:ext uri="{BB962C8B-B14F-4D97-AF65-F5344CB8AC3E}">
        <p14:creationId xmlns:p14="http://schemas.microsoft.com/office/powerpoint/2010/main" val="331829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0995">
              <a:lnSpc>
                <a:spcPct val="100000"/>
              </a:lnSpc>
              <a:spcBef>
                <a:spcPts val="100"/>
              </a:spcBef>
            </a:pPr>
            <a:r>
              <a:rPr lang="fr-FR" sz="5400">
                <a:solidFill>
                  <a:srgbClr val="323299"/>
                </a:solidFill>
                <a:latin typeface="Tahoma"/>
                <a:cs typeface="Tahoma"/>
              </a:rPr>
              <a:t>Analyse d’une</a:t>
            </a:r>
            <a:r>
              <a:rPr lang="fr-FR" sz="5400" spc="-30">
                <a:solidFill>
                  <a:srgbClr val="323299"/>
                </a:solidFill>
                <a:latin typeface="Tahoma"/>
                <a:cs typeface="Tahoma"/>
              </a:rPr>
              <a:t> </a:t>
            </a:r>
            <a:r>
              <a:rPr lang="fr-FR" sz="5400" spc="-5">
                <a:solidFill>
                  <a:srgbClr val="323299"/>
                </a:solidFill>
                <a:latin typeface="Tahoma"/>
                <a:cs typeface="Tahoma"/>
              </a:rPr>
              <a:t>Servlet</a:t>
            </a:r>
            <a:endParaRPr lang="fr-FR" sz="5400" dirty="0">
              <a:latin typeface="Tahoma"/>
              <a:cs typeface="Tahoma"/>
            </a:endParaRPr>
          </a:p>
        </p:txBody>
      </p:sp>
      <p:sp>
        <p:nvSpPr>
          <p:cNvPr id="3" name="Espace réservé du contenu 2"/>
          <p:cNvSpPr>
            <a:spLocks noGrp="1"/>
          </p:cNvSpPr>
          <p:nvPr>
            <p:ph idx="1"/>
          </p:nvPr>
        </p:nvSpPr>
        <p:spPr>
          <a:xfrm>
            <a:off x="1024128" y="2286000"/>
            <a:ext cx="10658356" cy="4023360"/>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Si le type de la requête est GET, alors la méthode de la  Servlet qui traite la requête est la suivante :</a:t>
            </a: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public </a:t>
            </a:r>
            <a:r>
              <a:rPr lang="fr-FR" sz="2800" spc="-5" dirty="0" err="1">
                <a:latin typeface="Calibri" panose="020F0502020204030204" pitchFamily="34" charset="0"/>
                <a:cs typeface="Calibri" panose="020F0502020204030204" pitchFamily="34" charset="0"/>
              </a:rPr>
              <a:t>void</a:t>
            </a:r>
            <a:r>
              <a:rPr lang="fr-FR" sz="2800" spc="-5" dirty="0">
                <a:latin typeface="Calibri" panose="020F0502020204030204" pitchFamily="34" charset="0"/>
                <a:cs typeface="Calibri" panose="020F0502020204030204" pitchFamily="34" charset="0"/>
              </a:rPr>
              <a:t> </a:t>
            </a:r>
            <a:r>
              <a:rPr lang="fr-FR" sz="2800" spc="-5" dirty="0" err="1">
                <a:solidFill>
                  <a:srgbClr val="FF0000"/>
                </a:solidFill>
                <a:latin typeface="Calibri" panose="020F0502020204030204" pitchFamily="34" charset="0"/>
                <a:cs typeface="Calibri" panose="020F0502020204030204" pitchFamily="34" charset="0"/>
              </a:rPr>
              <a:t>doGet</a:t>
            </a:r>
            <a:r>
              <a:rPr lang="fr-FR" sz="2800" spc="-5" dirty="0">
                <a:latin typeface="Calibri" panose="020F0502020204030204" pitchFamily="34" charset="0"/>
                <a:cs typeface="Calibri" panose="020F0502020204030204" pitchFamily="34" charset="0"/>
              </a:rPr>
              <a:t>(</a:t>
            </a:r>
            <a:r>
              <a:rPr lang="fr-FR" sz="2800" spc="-5" dirty="0" err="1">
                <a:latin typeface="Calibri" panose="020F0502020204030204" pitchFamily="34" charset="0"/>
                <a:cs typeface="Calibri" panose="020F0502020204030204" pitchFamily="34" charset="0"/>
              </a:rPr>
              <a:t>HttpServletRequest</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req</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HttpServletResponse</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res</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throws</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ServletException</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IOException</a:t>
            </a:r>
            <a:r>
              <a:rPr lang="fr-FR" sz="2800" spc="-5" dirty="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 </a:t>
            </a:r>
            <a:r>
              <a:rPr lang="fr-FR" sz="2400" spc="-5" dirty="0" smtClean="0">
                <a:solidFill>
                  <a:srgbClr val="0070C0"/>
                </a:solidFill>
                <a:latin typeface="Calibri" panose="020F0502020204030204" pitchFamily="34" charset="0"/>
                <a:cs typeface="Calibri" panose="020F0502020204030204" pitchFamily="34" charset="0"/>
              </a:rPr>
              <a:t>//traitement</a:t>
            </a:r>
            <a:r>
              <a:rPr lang="fr-FR" sz="2400" spc="-5" dirty="0" smtClean="0">
                <a:latin typeface="Calibri" panose="020F0502020204030204" pitchFamily="34" charset="0"/>
                <a:cs typeface="Calibri" panose="020F0502020204030204" pitchFamily="34" charset="0"/>
              </a:rPr>
              <a:t>}</a:t>
            </a:r>
            <a:endParaRPr lang="fr-FR" sz="2400" spc="-5" dirty="0">
              <a:latin typeface="Calibri" panose="020F0502020204030204" pitchFamily="34" charset="0"/>
              <a:cs typeface="Calibri" panose="020F0502020204030204" pitchFamily="34" charset="0"/>
            </a:endParaRP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Si le type de la requête est POST alors la méthode doit  </a:t>
            </a:r>
            <a:r>
              <a:rPr lang="fr-FR" sz="2800" spc="-5" dirty="0" smtClean="0">
                <a:latin typeface="Calibri" panose="020F0502020204030204" pitchFamily="34" charset="0"/>
                <a:cs typeface="Calibri" panose="020F0502020204030204" pitchFamily="34" charset="0"/>
              </a:rPr>
              <a:t>être</a:t>
            </a:r>
            <a:endParaRPr lang="fr-FR" sz="2800" spc="-5" dirty="0">
              <a:latin typeface="Calibri" panose="020F0502020204030204" pitchFamily="34" charset="0"/>
              <a:cs typeface="Calibri" panose="020F0502020204030204" pitchFamily="34" charset="0"/>
            </a:endParaRPr>
          </a:p>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public </a:t>
            </a:r>
            <a:r>
              <a:rPr lang="fr-FR" sz="2800" spc="-5" dirty="0" err="1">
                <a:latin typeface="Calibri" panose="020F0502020204030204" pitchFamily="34" charset="0"/>
                <a:cs typeface="Calibri" panose="020F0502020204030204" pitchFamily="34" charset="0"/>
              </a:rPr>
              <a:t>void</a:t>
            </a:r>
            <a:r>
              <a:rPr lang="fr-FR" sz="2800" spc="-5" dirty="0">
                <a:latin typeface="Calibri" panose="020F0502020204030204" pitchFamily="34" charset="0"/>
                <a:cs typeface="Calibri" panose="020F0502020204030204" pitchFamily="34" charset="0"/>
              </a:rPr>
              <a:t> </a:t>
            </a:r>
            <a:r>
              <a:rPr lang="fr-FR" sz="2800" spc="-5" dirty="0" err="1">
                <a:solidFill>
                  <a:srgbClr val="FF0000"/>
                </a:solidFill>
                <a:latin typeface="Calibri" panose="020F0502020204030204" pitchFamily="34" charset="0"/>
                <a:cs typeface="Calibri" panose="020F0502020204030204" pitchFamily="34" charset="0"/>
              </a:rPr>
              <a:t>doPost</a:t>
            </a:r>
            <a:r>
              <a:rPr lang="fr-FR" sz="2800" spc="-5" dirty="0">
                <a:latin typeface="Calibri" panose="020F0502020204030204" pitchFamily="34" charset="0"/>
                <a:cs typeface="Calibri" panose="020F0502020204030204" pitchFamily="34" charset="0"/>
              </a:rPr>
              <a:t>(</a:t>
            </a:r>
            <a:r>
              <a:rPr lang="fr-FR" sz="2800" spc="-5" dirty="0" err="1">
                <a:latin typeface="Calibri" panose="020F0502020204030204" pitchFamily="34" charset="0"/>
                <a:cs typeface="Calibri" panose="020F0502020204030204" pitchFamily="34" charset="0"/>
              </a:rPr>
              <a:t>HttpServletRequest</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req</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HttpServletResponse</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res</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throws</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IOException</a:t>
            </a:r>
            <a:r>
              <a:rPr lang="fr-FR" sz="2800" spc="-5" dirty="0">
                <a:latin typeface="Calibri" panose="020F0502020204030204" pitchFamily="34" charset="0"/>
                <a:cs typeface="Calibri" panose="020F0502020204030204" pitchFamily="34" charset="0"/>
              </a:rPr>
              <a:t>, </a:t>
            </a:r>
            <a:r>
              <a:rPr lang="fr-FR" sz="2800" spc="-5" dirty="0" err="1">
                <a:latin typeface="Calibri" panose="020F0502020204030204" pitchFamily="34" charset="0"/>
                <a:cs typeface="Calibri" panose="020F0502020204030204" pitchFamily="34" charset="0"/>
              </a:rPr>
              <a:t>ServletException</a:t>
            </a:r>
            <a:r>
              <a:rPr lang="fr-FR" sz="2800" spc="-5" dirty="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 </a:t>
            </a:r>
            <a:r>
              <a:rPr lang="fr-FR" sz="2400" spc="-5" dirty="0">
                <a:solidFill>
                  <a:srgbClr val="0070C0"/>
                </a:solidFill>
                <a:latin typeface="Calibri" panose="020F0502020204030204" pitchFamily="34" charset="0"/>
                <a:cs typeface="Calibri" panose="020F0502020204030204" pitchFamily="34" charset="0"/>
              </a:rPr>
              <a:t>//traitement </a:t>
            </a:r>
            <a:r>
              <a:rPr lang="fr-FR" sz="2800" spc="-5" dirty="0" smtClean="0">
                <a:latin typeface="Calibri" panose="020F0502020204030204" pitchFamily="34" charset="0"/>
                <a:cs typeface="Calibri" panose="020F0502020204030204" pitchFamily="34" charset="0"/>
              </a:rPr>
              <a:t>}</a:t>
            </a:r>
            <a:endParaRPr lang="fr-FR" sz="28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096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programmation web avec Java</a:t>
            </a:r>
          </a:p>
        </p:txBody>
      </p:sp>
      <p:sp>
        <p:nvSpPr>
          <p:cNvPr id="5" name="Espace réservé du contenu 4"/>
          <p:cNvSpPr>
            <a:spLocks noGrp="1"/>
          </p:cNvSpPr>
          <p:nvPr>
            <p:ph idx="1"/>
          </p:nvPr>
        </p:nvSpPr>
        <p:spPr/>
        <p:txBody>
          <a:bodyPr/>
          <a:lstStyle/>
          <a:p>
            <a:pPr marL="12700" marR="5080">
              <a:lnSpc>
                <a:spcPct val="100000"/>
              </a:lnSpc>
              <a:spcBef>
                <a:spcPts val="100"/>
              </a:spcBef>
              <a:buChar char="•"/>
              <a:tabLst>
                <a:tab pos="354965" algn="l"/>
                <a:tab pos="355600" algn="l"/>
              </a:tabLst>
            </a:pPr>
            <a:r>
              <a:rPr lang="fr-FR" sz="2400" spc="-5" dirty="0">
                <a:latin typeface="Arial"/>
                <a:cs typeface="Arial"/>
              </a:rPr>
              <a:t>Différentes </a:t>
            </a:r>
            <a:r>
              <a:rPr lang="fr-FR" sz="2400" spc="-10" dirty="0">
                <a:latin typeface="Arial"/>
                <a:cs typeface="Arial"/>
              </a:rPr>
              <a:t>technologies </a:t>
            </a:r>
            <a:r>
              <a:rPr lang="fr-FR" sz="2400" spc="-5" dirty="0">
                <a:latin typeface="Arial"/>
                <a:cs typeface="Arial"/>
              </a:rPr>
              <a:t>Java permettent de faire </a:t>
            </a:r>
            <a:r>
              <a:rPr lang="fr-FR" sz="2400" dirty="0">
                <a:latin typeface="Arial"/>
                <a:cs typeface="Arial"/>
              </a:rPr>
              <a:t>du  </a:t>
            </a:r>
            <a:r>
              <a:rPr lang="fr-FR" sz="2400" spc="-10" dirty="0">
                <a:latin typeface="Arial"/>
                <a:cs typeface="Arial"/>
              </a:rPr>
              <a:t>développement </a:t>
            </a:r>
            <a:r>
              <a:rPr lang="fr-FR" sz="2400" spc="-5" dirty="0">
                <a:latin typeface="Arial"/>
                <a:cs typeface="Arial"/>
              </a:rPr>
              <a:t>Web </a:t>
            </a:r>
            <a:r>
              <a:rPr lang="fr-FR" sz="2400" dirty="0">
                <a:latin typeface="Arial"/>
                <a:cs typeface="Arial"/>
              </a:rPr>
              <a:t>à </a:t>
            </a:r>
            <a:r>
              <a:rPr lang="fr-FR" sz="2400" spc="-5" dirty="0">
                <a:latin typeface="Arial"/>
                <a:cs typeface="Arial"/>
              </a:rPr>
              <a:t>différents</a:t>
            </a:r>
            <a:r>
              <a:rPr lang="fr-FR" sz="2400" spc="10" dirty="0">
                <a:latin typeface="Arial"/>
                <a:cs typeface="Arial"/>
              </a:rPr>
              <a:t> </a:t>
            </a:r>
            <a:r>
              <a:rPr lang="fr-FR" sz="2400" spc="-5" dirty="0" smtClean="0">
                <a:latin typeface="Arial"/>
                <a:cs typeface="Arial"/>
              </a:rPr>
              <a:t>niveaux.</a:t>
            </a:r>
          </a:p>
          <a:p>
            <a:pPr marL="12700" marR="5080">
              <a:lnSpc>
                <a:spcPct val="100000"/>
              </a:lnSpc>
              <a:spcBef>
                <a:spcPts val="100"/>
              </a:spcBef>
              <a:buChar char="•"/>
              <a:tabLst>
                <a:tab pos="354965" algn="l"/>
                <a:tab pos="355600" algn="l"/>
              </a:tabLst>
            </a:pPr>
            <a:endParaRPr lang="fr-FR" sz="2400" dirty="0">
              <a:latin typeface="Arial"/>
              <a:cs typeface="Arial"/>
            </a:endParaRPr>
          </a:p>
          <a:p>
            <a:pPr>
              <a:buFont typeface="Wingdings" panose="05000000000000000000" pitchFamily="2" charset="2"/>
              <a:buChar char="Ø"/>
            </a:pPr>
            <a:endParaRPr lang="fr-FR" dirty="0"/>
          </a:p>
        </p:txBody>
      </p:sp>
      <p:sp>
        <p:nvSpPr>
          <p:cNvPr id="6" name="object 4"/>
          <p:cNvSpPr/>
          <p:nvPr/>
        </p:nvSpPr>
        <p:spPr>
          <a:xfrm>
            <a:off x="5262162" y="5374134"/>
            <a:ext cx="0" cy="393700"/>
          </a:xfrm>
          <a:custGeom>
            <a:avLst/>
            <a:gdLst/>
            <a:ahLst/>
            <a:cxnLst/>
            <a:rect l="l" t="t" r="r" b="b"/>
            <a:pathLst>
              <a:path h="393700">
                <a:moveTo>
                  <a:pt x="0" y="0"/>
                </a:moveTo>
                <a:lnTo>
                  <a:pt x="0" y="393699"/>
                </a:lnTo>
              </a:path>
            </a:pathLst>
          </a:custGeom>
          <a:ln w="25400">
            <a:solidFill>
              <a:srgbClr val="000000"/>
            </a:solidFill>
          </a:ln>
        </p:spPr>
        <p:txBody>
          <a:bodyPr wrap="square" lIns="0" tIns="0" rIns="0" bIns="0" rtlCol="0"/>
          <a:lstStyle/>
          <a:p>
            <a:endParaRPr/>
          </a:p>
        </p:txBody>
      </p:sp>
      <p:sp>
        <p:nvSpPr>
          <p:cNvPr id="7" name="object 6"/>
          <p:cNvSpPr txBox="1"/>
          <p:nvPr/>
        </p:nvSpPr>
        <p:spPr>
          <a:xfrm>
            <a:off x="4991652" y="5794504"/>
            <a:ext cx="1028700" cy="57404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Arial"/>
                <a:cs typeface="Arial"/>
              </a:rPr>
              <a:t>Pages  st</a:t>
            </a:r>
            <a:r>
              <a:rPr sz="1800" b="1" spc="-15" dirty="0">
                <a:latin typeface="Arial"/>
                <a:cs typeface="Arial"/>
              </a:rPr>
              <a:t>a</a:t>
            </a:r>
            <a:r>
              <a:rPr sz="1800" b="1" dirty="0">
                <a:latin typeface="Arial"/>
                <a:cs typeface="Arial"/>
              </a:rPr>
              <a:t>t</a:t>
            </a:r>
            <a:r>
              <a:rPr sz="1800" b="1" spc="5" dirty="0">
                <a:latin typeface="Arial"/>
                <a:cs typeface="Arial"/>
              </a:rPr>
              <a:t>i</a:t>
            </a:r>
            <a:r>
              <a:rPr sz="1800" b="1" spc="-5" dirty="0">
                <a:latin typeface="Arial"/>
                <a:cs typeface="Arial"/>
              </a:rPr>
              <a:t>q</a:t>
            </a:r>
            <a:r>
              <a:rPr sz="1800" b="1" spc="5" dirty="0">
                <a:latin typeface="Arial"/>
                <a:cs typeface="Arial"/>
              </a:rPr>
              <a:t>u</a:t>
            </a:r>
            <a:r>
              <a:rPr sz="1800" b="1" spc="-15" dirty="0">
                <a:latin typeface="Arial"/>
                <a:cs typeface="Arial"/>
              </a:rPr>
              <a:t>e</a:t>
            </a:r>
            <a:r>
              <a:rPr sz="1800" b="1" dirty="0">
                <a:latin typeface="Arial"/>
                <a:cs typeface="Arial"/>
              </a:rPr>
              <a:t>s</a:t>
            </a:r>
            <a:endParaRPr sz="1800">
              <a:latin typeface="Arial"/>
              <a:cs typeface="Arial"/>
            </a:endParaRPr>
          </a:p>
        </p:txBody>
      </p:sp>
      <p:sp>
        <p:nvSpPr>
          <p:cNvPr id="8" name="object 7"/>
          <p:cNvSpPr txBox="1"/>
          <p:nvPr/>
        </p:nvSpPr>
        <p:spPr>
          <a:xfrm>
            <a:off x="7049052" y="5794504"/>
            <a:ext cx="1358265" cy="57404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Arial"/>
                <a:cs typeface="Arial"/>
              </a:rPr>
              <a:t>Pages  </a:t>
            </a:r>
            <a:r>
              <a:rPr sz="1800" b="1" spc="5" dirty="0">
                <a:latin typeface="Arial"/>
                <a:cs typeface="Arial"/>
              </a:rPr>
              <a:t>d</a:t>
            </a:r>
            <a:r>
              <a:rPr sz="1800" b="1" spc="-25" dirty="0">
                <a:latin typeface="Arial"/>
                <a:cs typeface="Arial"/>
              </a:rPr>
              <a:t>y</a:t>
            </a:r>
            <a:r>
              <a:rPr sz="1800" b="1" spc="5" dirty="0">
                <a:latin typeface="Arial"/>
                <a:cs typeface="Arial"/>
              </a:rPr>
              <a:t>n</a:t>
            </a:r>
            <a:r>
              <a:rPr sz="1800" b="1" spc="-15" dirty="0">
                <a:latin typeface="Arial"/>
                <a:cs typeface="Arial"/>
              </a:rPr>
              <a:t>a</a:t>
            </a:r>
            <a:r>
              <a:rPr sz="1800" b="1" spc="-5" dirty="0">
                <a:latin typeface="Arial"/>
                <a:cs typeface="Arial"/>
              </a:rPr>
              <a:t>mi</a:t>
            </a:r>
            <a:r>
              <a:rPr sz="1800" b="1" spc="10" dirty="0">
                <a:latin typeface="Arial"/>
                <a:cs typeface="Arial"/>
              </a:rPr>
              <a:t>q</a:t>
            </a:r>
            <a:r>
              <a:rPr sz="1800" b="1" spc="-5" dirty="0">
                <a:latin typeface="Arial"/>
                <a:cs typeface="Arial"/>
              </a:rPr>
              <a:t>ues</a:t>
            </a:r>
            <a:endParaRPr sz="1800">
              <a:latin typeface="Arial"/>
              <a:cs typeface="Arial"/>
            </a:endParaRPr>
          </a:p>
        </p:txBody>
      </p:sp>
      <p:sp>
        <p:nvSpPr>
          <p:cNvPr id="9" name="object 8"/>
          <p:cNvSpPr/>
          <p:nvPr/>
        </p:nvSpPr>
        <p:spPr>
          <a:xfrm>
            <a:off x="7319562" y="5374134"/>
            <a:ext cx="0" cy="393700"/>
          </a:xfrm>
          <a:custGeom>
            <a:avLst/>
            <a:gdLst/>
            <a:ahLst/>
            <a:cxnLst/>
            <a:rect l="l" t="t" r="r" b="b"/>
            <a:pathLst>
              <a:path h="393700">
                <a:moveTo>
                  <a:pt x="0" y="0"/>
                </a:moveTo>
                <a:lnTo>
                  <a:pt x="0" y="393699"/>
                </a:lnTo>
              </a:path>
            </a:pathLst>
          </a:custGeom>
          <a:ln w="25400">
            <a:solidFill>
              <a:srgbClr val="000000"/>
            </a:solidFill>
          </a:ln>
        </p:spPr>
        <p:txBody>
          <a:bodyPr wrap="square" lIns="0" tIns="0" rIns="0" bIns="0" rtlCol="0"/>
          <a:lstStyle/>
          <a:p>
            <a:endParaRPr/>
          </a:p>
        </p:txBody>
      </p:sp>
      <p:graphicFrame>
        <p:nvGraphicFramePr>
          <p:cNvPr id="10" name="object 10"/>
          <p:cNvGraphicFramePr>
            <a:graphicFrameLocks noGrp="1"/>
          </p:cNvGraphicFramePr>
          <p:nvPr>
            <p:extLst>
              <p:ext uri="{D42A27DB-BD31-4B8C-83A1-F6EECF244321}">
                <p14:modId xmlns:p14="http://schemas.microsoft.com/office/powerpoint/2010/main" val="3014231120"/>
              </p:ext>
            </p:extLst>
          </p:nvPr>
        </p:nvGraphicFramePr>
        <p:xfrm>
          <a:off x="2290362" y="3410714"/>
          <a:ext cx="6066790" cy="1748788"/>
        </p:xfrm>
        <a:graphic>
          <a:graphicData uri="http://schemas.openxmlformats.org/drawingml/2006/table">
            <a:tbl>
              <a:tblPr firstRow="1" bandRow="1">
                <a:tableStyleId>{2D5ABB26-0587-4C30-8999-92F81FD0307C}</a:tableStyleId>
              </a:tblPr>
              <a:tblGrid>
                <a:gridCol w="2030095"/>
                <a:gridCol w="2016125"/>
                <a:gridCol w="2020570"/>
              </a:tblGrid>
              <a:tr h="368300">
                <a:tc rowSpan="2">
                  <a:txBody>
                    <a:bodyPr/>
                    <a:lstStyle/>
                    <a:p>
                      <a:pPr>
                        <a:lnSpc>
                          <a:spcPct val="100000"/>
                        </a:lnSpc>
                      </a:pPr>
                      <a:endParaRPr sz="2200" dirty="0">
                        <a:latin typeface="Times New Roman"/>
                        <a:cs typeface="Times New Roman"/>
                      </a:endParaRPr>
                    </a:p>
                  </a:txBody>
                  <a:tcPr marL="0" marR="0" marT="0" marB="0">
                    <a:lnR w="19050">
                      <a:solidFill>
                        <a:srgbClr val="FFFFFF"/>
                      </a:solidFill>
                      <a:prstDash val="solid"/>
                    </a:lnR>
                    <a:lnB w="19050">
                      <a:solidFill>
                        <a:srgbClr val="FFFFFF"/>
                      </a:solidFill>
                      <a:prstDash val="solid"/>
                    </a:lnB>
                  </a:tcPr>
                </a:tc>
                <a:tc gridSpan="2">
                  <a:txBody>
                    <a:bodyPr/>
                    <a:lstStyle/>
                    <a:p>
                      <a:pPr marL="1258570">
                        <a:lnSpc>
                          <a:spcPct val="100000"/>
                        </a:lnSpc>
                        <a:spcBef>
                          <a:spcPts val="190"/>
                        </a:spcBef>
                      </a:pPr>
                      <a:r>
                        <a:rPr sz="1800" b="1" spc="-5" dirty="0">
                          <a:solidFill>
                            <a:srgbClr val="FFFFFF"/>
                          </a:solidFill>
                          <a:latin typeface="Times New Roman"/>
                          <a:cs typeface="Times New Roman"/>
                        </a:rPr>
                        <a:t>Développement</a:t>
                      </a:r>
                      <a:endParaRPr sz="1800">
                        <a:latin typeface="Times New Roman"/>
                        <a:cs typeface="Times New Roman"/>
                      </a:endParaRPr>
                    </a:p>
                  </a:txBody>
                  <a:tcPr marL="0" marR="0" marT="24130" marB="0">
                    <a:lnL w="19050">
                      <a:solidFill>
                        <a:srgbClr val="FFFFFF"/>
                      </a:solidFill>
                      <a:prstDash val="solid"/>
                    </a:lnL>
                    <a:lnR w="6350">
                      <a:solidFill>
                        <a:srgbClr val="FFFFFF"/>
                      </a:solidFill>
                      <a:prstDash val="solid"/>
                    </a:lnR>
                    <a:lnT w="6350">
                      <a:solidFill>
                        <a:srgbClr val="FFFFFF"/>
                      </a:solidFill>
                      <a:prstDash val="solid"/>
                    </a:lnT>
                    <a:lnB w="38100">
                      <a:solidFill>
                        <a:srgbClr val="FFFFFF"/>
                      </a:solidFill>
                      <a:prstDash val="solid"/>
                    </a:lnB>
                    <a:solidFill>
                      <a:srgbClr val="00CC99"/>
                    </a:solidFill>
                  </a:tcPr>
                </a:tc>
                <a:tc hMerge="1">
                  <a:txBody>
                    <a:bodyPr/>
                    <a:lstStyle/>
                    <a:p>
                      <a:endParaRPr/>
                    </a:p>
                  </a:txBody>
                  <a:tcPr marL="0" marR="0" marT="0" marB="0"/>
                </a:tc>
              </a:tr>
              <a:tr h="375284">
                <a:tc vMerge="1">
                  <a:txBody>
                    <a:bodyPr/>
                    <a:lstStyle/>
                    <a:p>
                      <a:endParaRPr/>
                    </a:p>
                  </a:txBody>
                  <a:tcPr marL="0" marR="0" marT="0" marB="0">
                    <a:lnR w="19050">
                      <a:solidFill>
                        <a:srgbClr val="FFFFFF"/>
                      </a:solidFill>
                      <a:prstDash val="solid"/>
                    </a:lnR>
                    <a:lnB w="19050">
                      <a:solidFill>
                        <a:srgbClr val="FFFFFF"/>
                      </a:solidFill>
                      <a:prstDash val="solid"/>
                    </a:lnB>
                  </a:tcPr>
                </a:tc>
                <a:tc>
                  <a:txBody>
                    <a:bodyPr/>
                    <a:lstStyle/>
                    <a:p>
                      <a:pPr marR="1905" algn="ctr">
                        <a:lnSpc>
                          <a:spcPct val="100000"/>
                        </a:lnSpc>
                        <a:spcBef>
                          <a:spcPts val="209"/>
                        </a:spcBef>
                      </a:pPr>
                      <a:r>
                        <a:rPr sz="1800" b="1" spc="-5" dirty="0">
                          <a:latin typeface="Times New Roman"/>
                          <a:cs typeface="Times New Roman"/>
                        </a:rPr>
                        <a:t>Côté</a:t>
                      </a:r>
                      <a:r>
                        <a:rPr sz="1800" b="1" dirty="0">
                          <a:latin typeface="Times New Roman"/>
                          <a:cs typeface="Times New Roman"/>
                        </a:rPr>
                        <a:t> </a:t>
                      </a:r>
                      <a:r>
                        <a:rPr sz="1800" b="1" spc="-5" dirty="0">
                          <a:latin typeface="Times New Roman"/>
                          <a:cs typeface="Times New Roman"/>
                        </a:rPr>
                        <a:t>Client</a:t>
                      </a:r>
                      <a:endParaRPr sz="1800">
                        <a:latin typeface="Times New Roman"/>
                        <a:cs typeface="Times New Roman"/>
                      </a:endParaRPr>
                    </a:p>
                  </a:txBody>
                  <a:tcPr marL="0" marR="0" marT="26669" marB="0">
                    <a:lnL w="1905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EBDD"/>
                    </a:solidFill>
                  </a:tcPr>
                </a:tc>
                <a:tc>
                  <a:txBody>
                    <a:bodyPr/>
                    <a:lstStyle/>
                    <a:p>
                      <a:pPr algn="ctr">
                        <a:lnSpc>
                          <a:spcPct val="100000"/>
                        </a:lnSpc>
                        <a:spcBef>
                          <a:spcPts val="209"/>
                        </a:spcBef>
                      </a:pPr>
                      <a:r>
                        <a:rPr sz="1800" b="1" spc="-5" dirty="0">
                          <a:latin typeface="Times New Roman"/>
                          <a:cs typeface="Times New Roman"/>
                        </a:rPr>
                        <a:t>Côté</a:t>
                      </a:r>
                      <a:r>
                        <a:rPr sz="1800" b="1" spc="-10" dirty="0">
                          <a:latin typeface="Times New Roman"/>
                          <a:cs typeface="Times New Roman"/>
                        </a:rPr>
                        <a:t> </a:t>
                      </a:r>
                      <a:r>
                        <a:rPr sz="1800" b="1" spc="-5" dirty="0">
                          <a:latin typeface="Times New Roman"/>
                          <a:cs typeface="Times New Roman"/>
                        </a:rPr>
                        <a:t>Serveur</a:t>
                      </a:r>
                      <a:endParaRPr sz="1800">
                        <a:latin typeface="Times New Roman"/>
                        <a:cs typeface="Times New Roman"/>
                      </a:endParaRPr>
                    </a:p>
                  </a:txBody>
                  <a:tcPr marL="0" marR="0" marT="26669" marB="0">
                    <a:lnL w="12700">
                      <a:solidFill>
                        <a:srgbClr val="FFFFFF"/>
                      </a:solidFill>
                      <a:prstDash val="solid"/>
                    </a:lnL>
                    <a:lnR w="6350">
                      <a:solidFill>
                        <a:srgbClr val="FFFFFF"/>
                      </a:solidFill>
                      <a:prstDash val="solid"/>
                    </a:lnR>
                    <a:lnT w="38100">
                      <a:solidFill>
                        <a:srgbClr val="FFFFFF"/>
                      </a:solidFill>
                      <a:prstDash val="solid"/>
                    </a:lnT>
                    <a:lnB w="12700">
                      <a:solidFill>
                        <a:srgbClr val="FFFFFF"/>
                      </a:solidFill>
                      <a:prstDash val="solid"/>
                    </a:lnB>
                    <a:solidFill>
                      <a:srgbClr val="CAEBDD"/>
                    </a:solidFill>
                  </a:tcPr>
                </a:tc>
              </a:tr>
              <a:tr h="364490">
                <a:tc>
                  <a:txBody>
                    <a:bodyPr/>
                    <a:lstStyle/>
                    <a:p>
                      <a:pPr marL="241300">
                        <a:lnSpc>
                          <a:spcPct val="100000"/>
                        </a:lnSpc>
                        <a:spcBef>
                          <a:spcPts val="165"/>
                        </a:spcBef>
                      </a:pPr>
                      <a:r>
                        <a:rPr sz="1800" b="1" spc="-5" dirty="0">
                          <a:latin typeface="Times New Roman"/>
                          <a:cs typeface="Times New Roman"/>
                        </a:rPr>
                        <a:t>.class</a:t>
                      </a:r>
                      <a:r>
                        <a:rPr sz="1800" b="1" spc="-15" dirty="0">
                          <a:latin typeface="Times New Roman"/>
                          <a:cs typeface="Times New Roman"/>
                        </a:rPr>
                        <a:t> </a:t>
                      </a:r>
                      <a:r>
                        <a:rPr sz="1800" b="1" spc="-5" dirty="0">
                          <a:latin typeface="Times New Roman"/>
                          <a:cs typeface="Times New Roman"/>
                        </a:rPr>
                        <a:t>autonome</a:t>
                      </a:r>
                      <a:endParaRPr sz="1800">
                        <a:latin typeface="Times New Roman"/>
                        <a:cs typeface="Times New Roman"/>
                      </a:endParaRPr>
                    </a:p>
                  </a:txBody>
                  <a:tcPr marL="0" marR="0" marT="20955" marB="0">
                    <a:lnL w="6350">
                      <a:solidFill>
                        <a:srgbClr val="FFFFFF"/>
                      </a:solidFill>
                      <a:prstDash val="solid"/>
                    </a:lnL>
                    <a:lnR w="12700">
                      <a:solidFill>
                        <a:srgbClr val="FFFFFF"/>
                      </a:solidFill>
                      <a:prstDash val="solid"/>
                    </a:lnR>
                    <a:lnT w="19050">
                      <a:solidFill>
                        <a:srgbClr val="FFFFFF"/>
                      </a:solidFill>
                      <a:prstDash val="solid"/>
                    </a:lnT>
                    <a:lnB w="9525">
                      <a:solidFill>
                        <a:srgbClr val="FFFFFF"/>
                      </a:solidFill>
                      <a:prstDash val="solid"/>
                    </a:lnB>
                    <a:solidFill>
                      <a:srgbClr val="E6F5EE"/>
                    </a:solidFill>
                  </a:tcPr>
                </a:tc>
                <a:tc>
                  <a:txBody>
                    <a:bodyPr/>
                    <a:lstStyle/>
                    <a:p>
                      <a:pPr marR="2540" algn="ctr">
                        <a:lnSpc>
                          <a:spcPct val="100000"/>
                        </a:lnSpc>
                        <a:spcBef>
                          <a:spcPts val="125"/>
                        </a:spcBef>
                      </a:pPr>
                      <a:r>
                        <a:rPr sz="1800" spc="-5" dirty="0">
                          <a:latin typeface="Times New Roman"/>
                          <a:cs typeface="Times New Roman"/>
                        </a:rPr>
                        <a:t>applet</a:t>
                      </a:r>
                      <a:endParaRPr sz="1800" dirty="0">
                        <a:latin typeface="Times New Roman"/>
                        <a:cs typeface="Times New Roman"/>
                      </a:endParaRPr>
                    </a:p>
                  </a:txBody>
                  <a:tcPr marL="0" marR="0" marT="1587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6F5EE"/>
                    </a:solidFill>
                  </a:tcPr>
                </a:tc>
                <a:tc>
                  <a:txBody>
                    <a:bodyPr/>
                    <a:lstStyle/>
                    <a:p>
                      <a:pPr marL="1905" algn="ctr">
                        <a:lnSpc>
                          <a:spcPct val="100000"/>
                        </a:lnSpc>
                        <a:spcBef>
                          <a:spcPts val="125"/>
                        </a:spcBef>
                      </a:pPr>
                      <a:r>
                        <a:rPr sz="1800" spc="-5" dirty="0">
                          <a:latin typeface="Times New Roman"/>
                          <a:cs typeface="Times New Roman"/>
                        </a:rPr>
                        <a:t>servlet</a:t>
                      </a:r>
                      <a:endParaRPr sz="1800">
                        <a:latin typeface="Times New Roman"/>
                        <a:cs typeface="Times New Roman"/>
                      </a:endParaRPr>
                    </a:p>
                  </a:txBody>
                  <a:tcPr marL="0" marR="0" marT="15875" marB="0">
                    <a:lnL w="12700">
                      <a:solidFill>
                        <a:srgbClr val="FFFFFF"/>
                      </a:solidFill>
                      <a:prstDash val="solid"/>
                    </a:lnL>
                    <a:lnR w="6350">
                      <a:solidFill>
                        <a:srgbClr val="FFFFFF"/>
                      </a:solidFill>
                      <a:prstDash val="solid"/>
                    </a:lnR>
                    <a:lnT w="12700">
                      <a:solidFill>
                        <a:srgbClr val="FFFFFF"/>
                      </a:solidFill>
                      <a:prstDash val="solid"/>
                    </a:lnT>
                    <a:lnB w="9525">
                      <a:solidFill>
                        <a:srgbClr val="FFFFFF"/>
                      </a:solidFill>
                      <a:prstDash val="solid"/>
                    </a:lnB>
                    <a:solidFill>
                      <a:srgbClr val="E6F5EE"/>
                    </a:solidFill>
                  </a:tcPr>
                </a:tc>
              </a:tr>
              <a:tr h="640714">
                <a:tc>
                  <a:txBody>
                    <a:bodyPr/>
                    <a:lstStyle/>
                    <a:p>
                      <a:pPr marL="283845" marR="154940" indent="-133350">
                        <a:lnSpc>
                          <a:spcPts val="2039"/>
                        </a:lnSpc>
                        <a:spcBef>
                          <a:spcPts val="380"/>
                        </a:spcBef>
                      </a:pPr>
                      <a:r>
                        <a:rPr sz="1800" b="1" spc="-5" dirty="0">
                          <a:latin typeface="Times New Roman"/>
                          <a:cs typeface="Times New Roman"/>
                        </a:rPr>
                        <a:t>Source </a:t>
                      </a:r>
                      <a:r>
                        <a:rPr sz="1800" b="1" dirty="0">
                          <a:latin typeface="Times New Roman"/>
                          <a:cs typeface="Times New Roman"/>
                        </a:rPr>
                        <a:t>Java</a:t>
                      </a:r>
                      <a:r>
                        <a:rPr sz="1800" b="1" spc="-60" dirty="0">
                          <a:latin typeface="Times New Roman"/>
                          <a:cs typeface="Times New Roman"/>
                        </a:rPr>
                        <a:t> </a:t>
                      </a:r>
                      <a:r>
                        <a:rPr sz="1800" b="1" dirty="0">
                          <a:latin typeface="Times New Roman"/>
                          <a:cs typeface="Times New Roman"/>
                        </a:rPr>
                        <a:t>mixé  avec </a:t>
                      </a:r>
                      <a:r>
                        <a:rPr sz="1800" b="1" spc="-5" dirty="0">
                          <a:latin typeface="Times New Roman"/>
                          <a:cs typeface="Times New Roman"/>
                        </a:rPr>
                        <a:t>code</a:t>
                      </a:r>
                      <a:r>
                        <a:rPr sz="1800" b="1" spc="-35" dirty="0">
                          <a:latin typeface="Times New Roman"/>
                          <a:cs typeface="Times New Roman"/>
                        </a:rPr>
                        <a:t> </a:t>
                      </a:r>
                      <a:r>
                        <a:rPr sz="1800" b="1" spc="-5" dirty="0">
                          <a:latin typeface="Times New Roman"/>
                          <a:cs typeface="Times New Roman"/>
                        </a:rPr>
                        <a:t>html</a:t>
                      </a:r>
                      <a:endParaRPr sz="1800">
                        <a:latin typeface="Times New Roman"/>
                        <a:cs typeface="Times New Roman"/>
                      </a:endParaRPr>
                    </a:p>
                  </a:txBody>
                  <a:tcPr marL="0" marR="0" marT="48260" marB="0">
                    <a:lnL w="6350">
                      <a:solidFill>
                        <a:srgbClr val="FFFFFF"/>
                      </a:solidFill>
                      <a:prstDash val="solid"/>
                    </a:lnL>
                    <a:lnR w="12700">
                      <a:solidFill>
                        <a:srgbClr val="FFFFFF"/>
                      </a:solidFill>
                      <a:prstDash val="solid"/>
                    </a:lnR>
                    <a:lnT w="9525">
                      <a:solidFill>
                        <a:srgbClr val="FFFFFF"/>
                      </a:solidFill>
                      <a:prstDash val="solid"/>
                    </a:lnT>
                    <a:lnB w="6350">
                      <a:solidFill>
                        <a:srgbClr val="FFFFFF"/>
                      </a:solidFill>
                      <a:prstDash val="solid"/>
                    </a:lnB>
                    <a:solidFill>
                      <a:srgbClr val="CAEBDD"/>
                    </a:solidFill>
                  </a:tcPr>
                </a:tc>
                <a:tc>
                  <a:txBody>
                    <a:bodyPr/>
                    <a:lstStyle/>
                    <a:p>
                      <a:pPr marR="1905" algn="ctr">
                        <a:lnSpc>
                          <a:spcPct val="100000"/>
                        </a:lnSpc>
                        <a:spcBef>
                          <a:spcPts val="175"/>
                        </a:spcBef>
                      </a:pPr>
                      <a:r>
                        <a:rPr sz="1800" spc="-5" dirty="0">
                          <a:latin typeface="Times New Roman"/>
                          <a:cs typeface="Times New Roman"/>
                        </a:rPr>
                        <a:t>JavaScript</a:t>
                      </a:r>
                      <a:endParaRPr sz="1800">
                        <a:latin typeface="Times New Roman"/>
                        <a:cs typeface="Times New Roman"/>
                      </a:endParaRPr>
                    </a:p>
                  </a:txBody>
                  <a:tcPr marL="0" marR="0" marT="22225" marB="0">
                    <a:lnL w="12700">
                      <a:solidFill>
                        <a:srgbClr val="FFFFFF"/>
                      </a:solidFill>
                      <a:prstDash val="solid"/>
                    </a:lnL>
                    <a:lnR w="12700">
                      <a:solidFill>
                        <a:srgbClr val="FFFFFF"/>
                      </a:solidFill>
                      <a:prstDash val="solid"/>
                    </a:lnR>
                    <a:lnT w="9525">
                      <a:solidFill>
                        <a:srgbClr val="FFFFFF"/>
                      </a:solidFill>
                      <a:prstDash val="solid"/>
                    </a:lnT>
                    <a:lnB w="6350">
                      <a:solidFill>
                        <a:srgbClr val="FFFFFF"/>
                      </a:solidFill>
                      <a:prstDash val="solid"/>
                    </a:lnB>
                    <a:solidFill>
                      <a:srgbClr val="CAEBDD"/>
                    </a:solidFill>
                  </a:tcPr>
                </a:tc>
                <a:tc>
                  <a:txBody>
                    <a:bodyPr/>
                    <a:lstStyle/>
                    <a:p>
                      <a:pPr marL="2540" algn="ctr">
                        <a:lnSpc>
                          <a:spcPct val="100000"/>
                        </a:lnSpc>
                        <a:spcBef>
                          <a:spcPts val="175"/>
                        </a:spcBef>
                      </a:pPr>
                      <a:r>
                        <a:rPr sz="1800" spc="-10" dirty="0">
                          <a:latin typeface="Times New Roman"/>
                          <a:cs typeface="Times New Roman"/>
                        </a:rPr>
                        <a:t>JSP</a:t>
                      </a:r>
                      <a:endParaRPr sz="1800" dirty="0">
                        <a:latin typeface="Times New Roman"/>
                        <a:cs typeface="Times New Roman"/>
                      </a:endParaRPr>
                    </a:p>
                  </a:txBody>
                  <a:tcPr marL="0" marR="0" marT="22225" marB="0">
                    <a:lnL w="12700">
                      <a:solidFill>
                        <a:srgbClr val="FFFFFF"/>
                      </a:solidFill>
                      <a:prstDash val="solid"/>
                    </a:lnL>
                    <a:lnR w="6350">
                      <a:solidFill>
                        <a:srgbClr val="FFFFFF"/>
                      </a:solidFill>
                      <a:prstDash val="solid"/>
                    </a:lnR>
                    <a:lnT w="9525">
                      <a:solidFill>
                        <a:srgbClr val="FFFFFF"/>
                      </a:solidFill>
                      <a:prstDash val="solid"/>
                    </a:lnT>
                    <a:lnB w="6350">
                      <a:solidFill>
                        <a:srgbClr val="FFFFFF"/>
                      </a:solidFill>
                      <a:prstDash val="solid"/>
                    </a:lnB>
                    <a:solidFill>
                      <a:srgbClr val="CAEBDD"/>
                    </a:solidFill>
                  </a:tcPr>
                </a:tc>
              </a:tr>
            </a:tbl>
          </a:graphicData>
        </a:graphic>
      </p:graphicFrame>
    </p:spTree>
    <p:extLst>
      <p:ext uri="{BB962C8B-B14F-4D97-AF65-F5344CB8AC3E}">
        <p14:creationId xmlns:p14="http://schemas.microsoft.com/office/powerpoint/2010/main" val="337892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Analyse d’une</a:t>
            </a:r>
            <a:r>
              <a:rPr lang="fr-FR" sz="5400" spc="-3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1869743"/>
            <a:ext cx="9720073" cy="4439617"/>
          </a:xfrm>
        </p:spPr>
        <p:txBody>
          <a:bodyPr>
            <a:noAutofit/>
          </a:bodyPr>
          <a:lstStyle/>
          <a:p>
            <a:pPr marL="172085" indent="-172720">
              <a:lnSpc>
                <a:spcPct val="100000"/>
              </a:lnSpc>
              <a:spcBef>
                <a:spcPts val="869"/>
              </a:spcBef>
              <a:buClr>
                <a:srgbClr val="3232CC"/>
              </a:buClr>
              <a:buSzPct val="60714"/>
              <a:buFont typeface="Wingdings"/>
              <a:buChar char=""/>
              <a:tabLst>
                <a:tab pos="172720" algn="l"/>
              </a:tabLst>
            </a:pPr>
            <a:r>
              <a:rPr lang="fr-FR" sz="3600" dirty="0">
                <a:latin typeface="Calibri" panose="020F0502020204030204" pitchFamily="34" charset="0"/>
                <a:cs typeface="Calibri" panose="020F0502020204030204" pitchFamily="34" charset="0"/>
              </a:rPr>
              <a:t>Remarque</a:t>
            </a:r>
            <a:r>
              <a:rPr lang="fr-FR" sz="3600" spc="-125"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z="3200" spc="-5" dirty="0">
                <a:latin typeface="Calibri" panose="020F0502020204030204" pitchFamily="34" charset="0"/>
                <a:cs typeface="Calibri" panose="020F0502020204030204" pitchFamily="34" charset="0"/>
              </a:rPr>
              <a:t>Dans </a:t>
            </a:r>
            <a:r>
              <a:rPr lang="fr-FR" sz="3200" dirty="0">
                <a:latin typeface="Calibri" panose="020F0502020204030204" pitchFamily="34" charset="0"/>
                <a:cs typeface="Calibri" panose="020F0502020204030204" pitchFamily="34" charset="0"/>
              </a:rPr>
              <a:t>le </a:t>
            </a:r>
            <a:r>
              <a:rPr lang="fr-FR" sz="3200" spc="-5" dirty="0">
                <a:latin typeface="Calibri" panose="020F0502020204030204" pitchFamily="34" charset="0"/>
                <a:cs typeface="Calibri" panose="020F0502020204030204" pitchFamily="34" charset="0"/>
              </a:rPr>
              <a:t>cas où nous connaissions pas </a:t>
            </a:r>
            <a:r>
              <a:rPr lang="fr-FR" sz="3200" dirty="0">
                <a:latin typeface="Calibri" panose="020F0502020204030204" pitchFamily="34" charset="0"/>
                <a:cs typeface="Calibri" panose="020F0502020204030204" pitchFamily="34" charset="0"/>
              </a:rPr>
              <a:t>la </a:t>
            </a:r>
            <a:r>
              <a:rPr lang="fr-FR" sz="3200" spc="-5" dirty="0">
                <a:latin typeface="Calibri" panose="020F0502020204030204" pitchFamily="34" charset="0"/>
                <a:cs typeface="Calibri" panose="020F0502020204030204" pitchFamily="34" charset="0"/>
              </a:rPr>
              <a:t>méthode  d’envoi de </a:t>
            </a:r>
            <a:r>
              <a:rPr lang="fr-FR" sz="3200" dirty="0" smtClean="0">
                <a:latin typeface="Calibri" panose="020F0502020204030204" pitchFamily="34" charset="0"/>
                <a:cs typeface="Calibri" panose="020F0502020204030204" pitchFamily="34" charset="0"/>
              </a:rPr>
              <a:t>la </a:t>
            </a:r>
            <a:r>
              <a:rPr lang="fr-FR" sz="3200" spc="-5" dirty="0" smtClean="0">
                <a:latin typeface="Calibri" panose="020F0502020204030204" pitchFamily="34" charset="0"/>
                <a:cs typeface="Calibri" panose="020F0502020204030204" pitchFamily="34" charset="0"/>
              </a:rPr>
              <a:t>requête </a:t>
            </a:r>
            <a:r>
              <a:rPr lang="fr-FR" sz="3200" spc="-5" dirty="0">
                <a:latin typeface="Calibri" panose="020F0502020204030204" pitchFamily="34" charset="0"/>
                <a:cs typeface="Calibri" panose="020F0502020204030204" pitchFamily="34" charset="0"/>
              </a:rPr>
              <a:t>(GET ou POST) </a:t>
            </a:r>
            <a:r>
              <a:rPr lang="fr-FR" sz="3200" dirty="0">
                <a:latin typeface="Calibri" panose="020F0502020204030204" pitchFamily="34" charset="0"/>
                <a:cs typeface="Calibri" panose="020F0502020204030204" pitchFamily="34" charset="0"/>
              </a:rPr>
              <a:t>une </a:t>
            </a:r>
            <a:r>
              <a:rPr lang="fr-FR" sz="3200" spc="-5" dirty="0">
                <a:latin typeface="Calibri" panose="020F0502020204030204" pitchFamily="34" charset="0"/>
                <a:cs typeface="Calibri" panose="020F0502020204030204" pitchFamily="34" charset="0"/>
              </a:rPr>
              <a:t>astuce  serait d’écrire </a:t>
            </a: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deux méthode comme </a:t>
            </a:r>
            <a:r>
              <a:rPr lang="fr-FR" sz="3200" dirty="0">
                <a:latin typeface="Calibri" panose="020F0502020204030204" pitchFamily="34" charset="0"/>
                <a:cs typeface="Calibri" panose="020F0502020204030204" pitchFamily="34" charset="0"/>
              </a:rPr>
              <a:t>suit</a:t>
            </a:r>
            <a:r>
              <a:rPr lang="fr-FR" sz="3200" spc="-40" dirty="0">
                <a:latin typeface="Calibri" panose="020F0502020204030204" pitchFamily="34" charset="0"/>
                <a:cs typeface="Calibri" panose="020F0502020204030204" pitchFamily="34" charset="0"/>
              </a:rPr>
              <a:t> </a:t>
            </a:r>
            <a:r>
              <a:rPr lang="fr-FR" sz="3200" dirty="0" smtClean="0">
                <a:latin typeface="Calibri" panose="020F0502020204030204" pitchFamily="34" charset="0"/>
                <a:cs typeface="Calibri" panose="020F0502020204030204" pitchFamily="34" charset="0"/>
              </a:rPr>
              <a:t>:</a:t>
            </a:r>
            <a:endParaRPr lang="fr-FR" sz="3600" dirty="0">
              <a:latin typeface="Calibri" panose="020F0502020204030204" pitchFamily="34" charset="0"/>
              <a:cs typeface="Calibri" panose="020F0502020204030204" pitchFamily="34" charset="0"/>
            </a:endParaRPr>
          </a:p>
          <a:p>
            <a:pPr marL="172085" marR="47625" indent="-172720">
              <a:lnSpc>
                <a:spcPct val="110000"/>
              </a:lnSpc>
            </a:pPr>
            <a:r>
              <a:rPr lang="fr-FR" sz="2000" spc="-5" dirty="0">
                <a:latin typeface="Calibri" panose="020F0502020204030204" pitchFamily="34" charset="0"/>
                <a:cs typeface="Calibri" panose="020F0502020204030204" pitchFamily="34" charset="0"/>
              </a:rPr>
              <a:t>public </a:t>
            </a:r>
            <a:r>
              <a:rPr lang="fr-FR" sz="2000" spc="-5" dirty="0" err="1">
                <a:latin typeface="Calibri" panose="020F0502020204030204" pitchFamily="34" charset="0"/>
                <a:cs typeface="Calibri" panose="020F0502020204030204" pitchFamily="34" charset="0"/>
              </a:rPr>
              <a:t>void</a:t>
            </a:r>
            <a:r>
              <a:rPr lang="fr-FR" sz="2000" spc="-5" dirty="0">
                <a:latin typeface="Calibri" panose="020F0502020204030204" pitchFamily="34" charset="0"/>
                <a:cs typeface="Calibri" panose="020F0502020204030204" pitchFamily="34" charset="0"/>
              </a:rPr>
              <a:t> </a:t>
            </a:r>
            <a:r>
              <a:rPr lang="fr-FR" sz="2000" spc="-5" dirty="0" err="1">
                <a:solidFill>
                  <a:srgbClr val="FF0000"/>
                </a:solidFill>
                <a:latin typeface="Calibri" panose="020F0502020204030204" pitchFamily="34" charset="0"/>
                <a:cs typeface="Calibri" panose="020F0502020204030204" pitchFamily="34" charset="0"/>
              </a:rPr>
              <a:t>doGet</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HttpServletRequest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req</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HttpServletResponse</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throws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ServletException</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IOException</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14984">
              <a:lnSpc>
                <a:spcPct val="110000"/>
              </a:lnSpc>
              <a:spcBef>
                <a:spcPts val="105"/>
              </a:spcBef>
            </a:pPr>
            <a:r>
              <a:rPr lang="fr-FR" sz="2000" spc="-5" dirty="0">
                <a:solidFill>
                  <a:srgbClr val="3232CC"/>
                </a:solidFill>
                <a:latin typeface="Calibri" panose="020F0502020204030204" pitchFamily="34" charset="0"/>
                <a:cs typeface="Calibri" panose="020F0502020204030204" pitchFamily="34" charset="0"/>
              </a:rPr>
              <a:t>//traitement</a:t>
            </a:r>
            <a:endParaRPr lang="fr-FR" sz="2000" dirty="0">
              <a:latin typeface="Calibri" panose="020F0502020204030204" pitchFamily="34" charset="0"/>
              <a:cs typeface="Calibri" panose="020F0502020204030204" pitchFamily="34" charset="0"/>
            </a:endParaRPr>
          </a:p>
          <a:p>
            <a:pPr>
              <a:lnSpc>
                <a:spcPct val="110000"/>
              </a:lnSpc>
              <a:spcBef>
                <a:spcPts val="120"/>
              </a:spcBef>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72085" marR="5080" indent="-172720">
              <a:lnSpc>
                <a:spcPct val="110000"/>
              </a:lnSpc>
              <a:spcBef>
                <a:spcPts val="254"/>
              </a:spcBef>
            </a:pPr>
            <a:r>
              <a:rPr lang="fr-FR" sz="2000" spc="-5" dirty="0">
                <a:latin typeface="Calibri" panose="020F0502020204030204" pitchFamily="34" charset="0"/>
                <a:cs typeface="Calibri" panose="020F0502020204030204" pitchFamily="34" charset="0"/>
              </a:rPr>
              <a:t>public </a:t>
            </a:r>
            <a:r>
              <a:rPr lang="fr-FR" sz="2000" spc="-5" dirty="0" err="1">
                <a:latin typeface="Calibri" panose="020F0502020204030204" pitchFamily="34" charset="0"/>
                <a:cs typeface="Calibri" panose="020F0502020204030204" pitchFamily="34" charset="0"/>
              </a:rPr>
              <a:t>void</a:t>
            </a:r>
            <a:r>
              <a:rPr lang="fr-FR" sz="2000" spc="-5" dirty="0">
                <a:latin typeface="Calibri" panose="020F0502020204030204" pitchFamily="34" charset="0"/>
                <a:cs typeface="Calibri" panose="020F0502020204030204" pitchFamily="34" charset="0"/>
              </a:rPr>
              <a:t> </a:t>
            </a:r>
            <a:r>
              <a:rPr lang="fr-FR" sz="2000" spc="-5" dirty="0" err="1">
                <a:solidFill>
                  <a:srgbClr val="FF0000"/>
                </a:solidFill>
                <a:latin typeface="Calibri" panose="020F0502020204030204" pitchFamily="34" charset="0"/>
                <a:cs typeface="Calibri" panose="020F0502020204030204" pitchFamily="34" charset="0"/>
              </a:rPr>
              <a:t>doPost</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HttpServletRequest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req</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HttpServletResponse</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throws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IOException</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ServletException</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14984">
              <a:lnSpc>
                <a:spcPct val="110000"/>
              </a:lnSpc>
              <a:spcBef>
                <a:spcPts val="105"/>
              </a:spcBef>
            </a:pPr>
            <a:r>
              <a:rPr lang="fr-FR" sz="2000" spc="-5" dirty="0" err="1">
                <a:solidFill>
                  <a:srgbClr val="3232CC"/>
                </a:solidFill>
                <a:latin typeface="Calibri" panose="020F0502020204030204" pitchFamily="34" charset="0"/>
                <a:cs typeface="Calibri" panose="020F0502020204030204" pitchFamily="34" charset="0"/>
              </a:rPr>
              <a:t>doGet</a:t>
            </a:r>
            <a:r>
              <a:rPr lang="fr-FR" sz="2000" spc="-5" dirty="0">
                <a:solidFill>
                  <a:srgbClr val="3232CC"/>
                </a:solidFill>
                <a:latin typeface="Calibri" panose="020F0502020204030204" pitchFamily="34" charset="0"/>
                <a:cs typeface="Calibri" panose="020F0502020204030204" pitchFamily="34" charset="0"/>
              </a:rPr>
              <a:t>(</a:t>
            </a:r>
            <a:r>
              <a:rPr lang="fr-FR" sz="2000" spc="-5" dirty="0" err="1">
                <a:solidFill>
                  <a:srgbClr val="3232CC"/>
                </a:solidFill>
                <a:latin typeface="Calibri" panose="020F0502020204030204" pitchFamily="34" charset="0"/>
                <a:cs typeface="Calibri" panose="020F0502020204030204" pitchFamily="34" charset="0"/>
              </a:rPr>
              <a:t>req</a:t>
            </a:r>
            <a:r>
              <a:rPr lang="fr-FR" sz="2000" spc="-5" dirty="0">
                <a:solidFill>
                  <a:srgbClr val="3232CC"/>
                </a:solidFill>
                <a:latin typeface="Calibri" panose="020F0502020204030204" pitchFamily="34" charset="0"/>
                <a:cs typeface="Calibri" panose="020F0502020204030204" pitchFamily="34" charset="0"/>
              </a:rPr>
              <a:t>,</a:t>
            </a:r>
            <a:r>
              <a:rPr lang="fr-FR" sz="2000" spc="-10" dirty="0">
                <a:solidFill>
                  <a:srgbClr val="3232CC"/>
                </a:solidFill>
                <a:latin typeface="Calibri" panose="020F0502020204030204" pitchFamily="34" charset="0"/>
                <a:cs typeface="Calibri" panose="020F0502020204030204" pitchFamily="34" charset="0"/>
              </a:rPr>
              <a:t> </a:t>
            </a:r>
            <a:r>
              <a:rPr lang="fr-FR" sz="2000" spc="-5" dirty="0" err="1">
                <a:solidFill>
                  <a:srgbClr val="3232CC"/>
                </a:solidFill>
                <a:latin typeface="Calibri" panose="020F0502020204030204" pitchFamily="34" charset="0"/>
                <a:cs typeface="Calibri" panose="020F0502020204030204" pitchFamily="34" charset="0"/>
              </a:rPr>
              <a:t>res</a:t>
            </a:r>
            <a:r>
              <a:rPr lang="fr-FR" sz="2000" spc="-5" dirty="0" smtClean="0">
                <a:solidFill>
                  <a:srgbClr val="3232CC"/>
                </a:solidFill>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126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Analyse d’une</a:t>
            </a:r>
            <a:r>
              <a:rPr lang="fr-FR" sz="5400" spc="-3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1897039"/>
            <a:ext cx="10890368" cy="4412321"/>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3200" dirty="0">
                <a:latin typeface="Calibri" panose="020F0502020204030204" pitchFamily="34" charset="0"/>
                <a:cs typeface="Calibri" panose="020F0502020204030204" pitchFamily="34" charset="0"/>
              </a:rPr>
              <a:t>La méthode </a:t>
            </a:r>
            <a:r>
              <a:rPr lang="fr-FR" sz="3200" dirty="0" err="1">
                <a:latin typeface="Calibri" panose="020F0502020204030204" pitchFamily="34" charset="0"/>
                <a:cs typeface="Calibri" panose="020F0502020204030204" pitchFamily="34" charset="0"/>
              </a:rPr>
              <a:t>doGet</a:t>
            </a:r>
            <a:r>
              <a:rPr lang="fr-FR" sz="3200" dirty="0">
                <a:latin typeface="Calibri" panose="020F0502020204030204" pitchFamily="34" charset="0"/>
                <a:cs typeface="Calibri" panose="020F0502020204030204" pitchFamily="34" charset="0"/>
              </a:rPr>
              <a:t> (</a:t>
            </a:r>
            <a:r>
              <a:rPr lang="fr-FR" sz="3200" dirty="0" err="1">
                <a:latin typeface="Calibri" panose="020F0502020204030204" pitchFamily="34" charset="0"/>
                <a:cs typeface="Calibri" panose="020F0502020204030204" pitchFamily="34" charset="0"/>
              </a:rPr>
              <a:t>resp</a:t>
            </a:r>
            <a:r>
              <a:rPr lang="fr-FR" sz="3200" dirty="0">
                <a:latin typeface="Calibri" panose="020F0502020204030204" pitchFamily="34" charset="0"/>
                <a:cs typeface="Calibri" panose="020F0502020204030204" pitchFamily="34" charset="0"/>
              </a:rPr>
              <a:t>. </a:t>
            </a:r>
            <a:r>
              <a:rPr lang="fr-FR" sz="3200" dirty="0" err="1">
                <a:latin typeface="Calibri" panose="020F0502020204030204" pitchFamily="34" charset="0"/>
                <a:cs typeface="Calibri" panose="020F0502020204030204" pitchFamily="34" charset="0"/>
              </a:rPr>
              <a:t>doPost</a:t>
            </a:r>
            <a:r>
              <a:rPr lang="fr-FR" sz="3200" dirty="0">
                <a:latin typeface="Calibri" panose="020F0502020204030204" pitchFamily="34" charset="0"/>
                <a:cs typeface="Calibri" panose="020F0502020204030204" pitchFamily="34" charset="0"/>
              </a:rPr>
              <a:t>) prend deux  paramètres :</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a:latin typeface="Calibri" panose="020F0502020204030204" pitchFamily="34" charset="0"/>
                <a:cs typeface="Calibri" panose="020F0502020204030204" pitchFamily="34" charset="0"/>
              </a:rPr>
              <a:t>Un paramètre de type </a:t>
            </a:r>
            <a:r>
              <a:rPr lang="fr-FR" sz="2800" spc="-5" dirty="0" err="1" smtClean="0">
                <a:latin typeface="Calibri" panose="020F0502020204030204" pitchFamily="34" charset="0"/>
                <a:cs typeface="Calibri" panose="020F0502020204030204" pitchFamily="34" charset="0"/>
              </a:rPr>
              <a:t>HttpServletRequest</a:t>
            </a:r>
            <a:endParaRPr lang="fr-FR" sz="2800" spc="-5" dirty="0" smtClean="0">
              <a:latin typeface="Calibri" panose="020F0502020204030204" pitchFamily="34" charset="0"/>
              <a:cs typeface="Calibri" panose="020F0502020204030204" pitchFamily="34" charset="0"/>
            </a:endParaRPr>
          </a:p>
          <a:p>
            <a:pPr marL="557149" marR="169545" lvl="3" indent="0">
              <a:lnSpc>
                <a:spcPct val="100000"/>
              </a:lnSpc>
              <a:spcBef>
                <a:spcPts val="300"/>
              </a:spcBef>
              <a:buClr>
                <a:srgbClr val="FF0000"/>
              </a:buClr>
              <a:buSzPct val="54166"/>
              <a:buNone/>
              <a:tabLst>
                <a:tab pos="372110" algn="l"/>
              </a:tabLst>
            </a:pPr>
            <a:r>
              <a:rPr lang="fr-FR" sz="2800" dirty="0" smtClean="0">
                <a:latin typeface="Calibri" panose="020F0502020204030204" pitchFamily="34" charset="0"/>
                <a:cs typeface="Calibri" panose="020F0502020204030204" pitchFamily="34" charset="0"/>
              </a:rPr>
              <a:t>représentant </a:t>
            </a:r>
            <a:r>
              <a:rPr lang="fr-FR" sz="2800" dirty="0">
                <a:latin typeface="Calibri" panose="020F0502020204030204" pitchFamily="34" charset="0"/>
                <a:cs typeface="Calibri" panose="020F0502020204030204" pitchFamily="34" charset="0"/>
              </a:rPr>
              <a:t>la requête client</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a:latin typeface="Calibri" panose="020F0502020204030204" pitchFamily="34" charset="0"/>
                <a:cs typeface="Calibri" panose="020F0502020204030204" pitchFamily="34" charset="0"/>
              </a:rPr>
              <a:t>Un paramètre de type </a:t>
            </a:r>
            <a:r>
              <a:rPr lang="fr-FR" sz="2800" spc="-5" dirty="0" err="1" smtClean="0">
                <a:latin typeface="Calibri" panose="020F0502020204030204" pitchFamily="34" charset="0"/>
                <a:cs typeface="Calibri" panose="020F0502020204030204" pitchFamily="34" charset="0"/>
              </a:rPr>
              <a:t>HttpServletResponse</a:t>
            </a:r>
            <a:endParaRPr lang="fr-FR" sz="2800" spc="-5" dirty="0" smtClean="0">
              <a:latin typeface="Calibri" panose="020F0502020204030204" pitchFamily="34" charset="0"/>
              <a:cs typeface="Calibri" panose="020F0502020204030204" pitchFamily="34" charset="0"/>
            </a:endParaRPr>
          </a:p>
          <a:p>
            <a:pPr marL="410845" marR="169545" lvl="2" indent="0">
              <a:lnSpc>
                <a:spcPct val="100000"/>
              </a:lnSpc>
              <a:spcBef>
                <a:spcPts val="300"/>
              </a:spcBef>
              <a:buClr>
                <a:srgbClr val="FF0000"/>
              </a:buClr>
              <a:buSzPct val="54166"/>
              <a:buNone/>
              <a:tabLst>
                <a:tab pos="372110" algn="l"/>
              </a:tabLst>
            </a:pPr>
            <a:r>
              <a:rPr lang="fr-FR" sz="2800" spc="-5" dirty="0" smtClean="0">
                <a:latin typeface="Calibri" panose="020F0502020204030204" pitchFamily="34" charset="0"/>
                <a:cs typeface="Calibri" panose="020F0502020204030204" pitchFamily="34" charset="0"/>
              </a:rPr>
              <a:t>  </a:t>
            </a:r>
            <a:r>
              <a:rPr lang="fr-FR" sz="2800" dirty="0" smtClean="0">
                <a:latin typeface="Calibri" panose="020F0502020204030204" pitchFamily="34" charset="0"/>
                <a:cs typeface="Calibri" panose="020F0502020204030204" pitchFamily="34" charset="0"/>
              </a:rPr>
              <a:t>représentant </a:t>
            </a:r>
            <a:r>
              <a:rPr lang="fr-FR" sz="2800" dirty="0">
                <a:latin typeface="Calibri" panose="020F0502020204030204" pitchFamily="34" charset="0"/>
                <a:cs typeface="Calibri" panose="020F0502020204030204" pitchFamily="34" charset="0"/>
              </a:rPr>
              <a:t>la réponse à renvoyer au client</a:t>
            </a:r>
          </a:p>
          <a:p>
            <a:pPr marL="172085" indent="-172720">
              <a:lnSpc>
                <a:spcPct val="100000"/>
              </a:lnSpc>
              <a:spcBef>
                <a:spcPts val="869"/>
              </a:spcBef>
              <a:buClr>
                <a:srgbClr val="3232CC"/>
              </a:buClr>
              <a:buSzPct val="60714"/>
              <a:buFont typeface="Wingdings"/>
              <a:buChar char=""/>
              <a:tabLst>
                <a:tab pos="172720" algn="l"/>
              </a:tabLst>
            </a:pPr>
            <a:r>
              <a:rPr lang="fr-FR" sz="3200" dirty="0">
                <a:latin typeface="Calibri" panose="020F0502020204030204" pitchFamily="34" charset="0"/>
                <a:cs typeface="Calibri" panose="020F0502020204030204" pitchFamily="34" charset="0"/>
              </a:rPr>
              <a:t>Remarque :</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a:latin typeface="Calibri" panose="020F0502020204030204" pitchFamily="34" charset="0"/>
                <a:cs typeface="Calibri" panose="020F0502020204030204" pitchFamily="34" charset="0"/>
              </a:rPr>
              <a:t>L'objet </a:t>
            </a:r>
            <a:r>
              <a:rPr lang="fr-FR" sz="2800" spc="-5" dirty="0" err="1">
                <a:latin typeface="Calibri" panose="020F0502020204030204" pitchFamily="34" charset="0"/>
                <a:cs typeface="Calibri" panose="020F0502020204030204" pitchFamily="34" charset="0"/>
              </a:rPr>
              <a:t>HttpServletRequest</a:t>
            </a:r>
            <a:r>
              <a:rPr lang="fr-FR" sz="2800" spc="-5" dirty="0">
                <a:latin typeface="Calibri" panose="020F0502020204030204" pitchFamily="34" charset="0"/>
                <a:cs typeface="Calibri" panose="020F0502020204030204" pitchFamily="34" charset="0"/>
              </a:rPr>
              <a:t> permet d’extraire  toutes les informations sur le client (adresse IP,  navigateur, Domaine, paramètres d’un formulaire,  etc..)</a:t>
            </a:r>
          </a:p>
          <a:p>
            <a:pPr marL="172085" indent="-172720">
              <a:lnSpc>
                <a:spcPct val="100000"/>
              </a:lnSpc>
              <a:spcBef>
                <a:spcPts val="869"/>
              </a:spcBef>
              <a:buClr>
                <a:srgbClr val="3232CC"/>
              </a:buClr>
              <a:buSzPct val="60714"/>
              <a:buFont typeface="Wingdings"/>
              <a:buChar char=""/>
              <a:tabLst>
                <a:tab pos="172720" algn="l"/>
              </a:tabLst>
            </a:pP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5438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Analyse d’une</a:t>
            </a:r>
            <a:r>
              <a:rPr lang="fr-FR" sz="5400" spc="-3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2286000"/>
            <a:ext cx="10276218" cy="4023360"/>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L’objet </a:t>
            </a:r>
            <a:r>
              <a:rPr lang="fr-FR" sz="2800" dirty="0" err="1">
                <a:latin typeface="Calibri" panose="020F0502020204030204" pitchFamily="34" charset="0"/>
                <a:cs typeface="Calibri" panose="020F0502020204030204" pitchFamily="34" charset="0"/>
              </a:rPr>
              <a:t>HttpServletResponse</a:t>
            </a:r>
            <a:r>
              <a:rPr lang="fr-FR" sz="2800" dirty="0">
                <a:latin typeface="Calibri" panose="020F0502020204030204" pitchFamily="34" charset="0"/>
                <a:cs typeface="Calibri" panose="020F0502020204030204" pitchFamily="34" charset="0"/>
              </a:rPr>
              <a:t> doit </a:t>
            </a:r>
            <a:r>
              <a:rPr lang="fr-FR" sz="2800" dirty="0" err="1">
                <a:latin typeface="Calibri" panose="020F0502020204030204" pitchFamily="34" charset="0"/>
                <a:cs typeface="Calibri" panose="020F0502020204030204" pitchFamily="34" charset="0"/>
              </a:rPr>
              <a:t>etre</a:t>
            </a:r>
            <a:r>
              <a:rPr lang="fr-FR" sz="2800" dirty="0">
                <a:latin typeface="Calibri" panose="020F0502020204030204" pitchFamily="34" charset="0"/>
                <a:cs typeface="Calibri" panose="020F0502020204030204" pitchFamily="34" charset="0"/>
              </a:rPr>
              <a:t>  complété d’informations par la servlet avant  de le renvoyer au client.</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La première étape consiste à définir le type  de données qui vont être envoyées au client  (généralement il s'agit d'une page HTML).</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La méthode </a:t>
            </a:r>
            <a:r>
              <a:rPr lang="fr-FR" sz="2800" dirty="0" err="1">
                <a:latin typeface="Calibri" panose="020F0502020204030204" pitchFamily="34" charset="0"/>
                <a:cs typeface="Calibri" panose="020F0502020204030204" pitchFamily="34" charset="0"/>
              </a:rPr>
              <a:t>setContentType</a:t>
            </a:r>
            <a:r>
              <a:rPr lang="fr-FR" sz="2800" dirty="0">
                <a:latin typeface="Calibri" panose="020F0502020204030204" pitchFamily="34" charset="0"/>
                <a:cs typeface="Calibri" panose="020F0502020204030204" pitchFamily="34" charset="0"/>
              </a:rPr>
              <a:t>() de l'objet  </a:t>
            </a:r>
            <a:r>
              <a:rPr lang="fr-FR" sz="2800" dirty="0" err="1">
                <a:latin typeface="Calibri" panose="020F0502020204030204" pitchFamily="34" charset="0"/>
                <a:cs typeface="Calibri" panose="020F0502020204030204" pitchFamily="34" charset="0"/>
              </a:rPr>
              <a:t>HttpServletResponse</a:t>
            </a:r>
            <a:r>
              <a:rPr lang="fr-FR" sz="2800" dirty="0">
                <a:latin typeface="Calibri" panose="020F0502020204030204" pitchFamily="34" charset="0"/>
                <a:cs typeface="Calibri" panose="020F0502020204030204" pitchFamily="34" charset="0"/>
              </a:rPr>
              <a:t> prend donc comme  paramètre le type MIME associé au format  HTML (</a:t>
            </a:r>
            <a:r>
              <a:rPr lang="fr-FR" sz="2800" dirty="0" err="1">
                <a:latin typeface="Calibri" panose="020F0502020204030204" pitchFamily="34" charset="0"/>
                <a:cs typeface="Calibri" panose="020F0502020204030204" pitchFamily="34" charset="0"/>
              </a:rPr>
              <a:t>text</a:t>
            </a:r>
            <a:r>
              <a:rPr lang="fr-FR" sz="2800" dirty="0">
                <a:latin typeface="Calibri" panose="020F0502020204030204" pitchFamily="34" charset="0"/>
                <a:cs typeface="Calibri" panose="020F0502020204030204" pitchFamily="34" charset="0"/>
              </a:rPr>
              <a:t>/html) :</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err="1">
                <a:latin typeface="Calibri" panose="020F0502020204030204" pitchFamily="34" charset="0"/>
                <a:cs typeface="Calibri" panose="020F0502020204030204" pitchFamily="34" charset="0"/>
              </a:rPr>
              <a:t>res.setContentType</a:t>
            </a:r>
            <a:r>
              <a:rPr lang="fr-FR" sz="2400" spc="-5" dirty="0">
                <a:latin typeface="Calibri" panose="020F0502020204030204" pitchFamily="34" charset="0"/>
                <a:cs typeface="Calibri" panose="020F0502020204030204" pitchFamily="34" charset="0"/>
              </a:rPr>
              <a:t>("</a:t>
            </a:r>
            <a:r>
              <a:rPr lang="fr-FR" sz="2400" spc="-5" dirty="0" err="1">
                <a:latin typeface="Calibri" panose="020F0502020204030204" pitchFamily="34" charset="0"/>
                <a:cs typeface="Calibri" panose="020F0502020204030204" pitchFamily="34" charset="0"/>
              </a:rPr>
              <a:t>text</a:t>
            </a:r>
            <a:r>
              <a:rPr lang="fr-FR" sz="2400" spc="-5" dirty="0">
                <a:latin typeface="Calibri" panose="020F0502020204030204" pitchFamily="34" charset="0"/>
                <a:cs typeface="Calibri" panose="020F0502020204030204" pitchFamily="34" charset="0"/>
              </a:rPr>
              <a:t>/html");</a:t>
            </a:r>
          </a:p>
          <a:p>
            <a:pPr marL="172085" indent="-172720">
              <a:lnSpc>
                <a:spcPct val="100000"/>
              </a:lnSpc>
              <a:spcBef>
                <a:spcPts val="869"/>
              </a:spcBef>
              <a:buClr>
                <a:srgbClr val="3232CC"/>
              </a:buClr>
              <a:buSzPct val="60714"/>
              <a:buFont typeface="Wingdings"/>
              <a:buChar char=""/>
              <a:tabLst>
                <a:tab pos="172720" algn="l"/>
              </a:tabLst>
            </a:pP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986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Analyse d’une</a:t>
            </a:r>
            <a:r>
              <a:rPr lang="fr-FR" sz="5400" spc="-3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La création d'un objet </a:t>
            </a:r>
            <a:r>
              <a:rPr lang="fr-FR" sz="2000" dirty="0" err="1">
                <a:latin typeface="Calibri" panose="020F0502020204030204" pitchFamily="34" charset="0"/>
                <a:cs typeface="Calibri" panose="020F0502020204030204" pitchFamily="34" charset="0"/>
              </a:rPr>
              <a:t>PrintWriter</a:t>
            </a:r>
            <a:r>
              <a:rPr lang="fr-FR" sz="2000" dirty="0">
                <a:latin typeface="Calibri" panose="020F0502020204030204" pitchFamily="34" charset="0"/>
                <a:cs typeface="Calibri" panose="020F0502020204030204" pitchFamily="34" charset="0"/>
              </a:rPr>
              <a:t> grâce à la méthode  </a:t>
            </a:r>
            <a:r>
              <a:rPr lang="fr-FR" sz="2000" dirty="0" err="1">
                <a:latin typeface="Calibri" panose="020F0502020204030204" pitchFamily="34" charset="0"/>
                <a:cs typeface="Calibri" panose="020F0502020204030204" pitchFamily="34" charset="0"/>
              </a:rPr>
              <a:t>getWriter</a:t>
            </a:r>
            <a:r>
              <a:rPr lang="fr-FR" sz="2000" dirty="0">
                <a:latin typeface="Calibri" panose="020F0502020204030204" pitchFamily="34" charset="0"/>
                <a:cs typeface="Calibri" panose="020F0502020204030204" pitchFamily="34" charset="0"/>
              </a:rPr>
              <a:t>() de l'objet </a:t>
            </a:r>
            <a:r>
              <a:rPr lang="fr-FR" sz="2000" dirty="0" err="1">
                <a:latin typeface="Calibri" panose="020F0502020204030204" pitchFamily="34" charset="0"/>
                <a:cs typeface="Calibri" panose="020F0502020204030204" pitchFamily="34" charset="0"/>
              </a:rPr>
              <a:t>HttpServletResponse</a:t>
            </a:r>
            <a:r>
              <a:rPr lang="fr-FR" sz="2000" dirty="0">
                <a:latin typeface="Calibri" panose="020F0502020204030204" pitchFamily="34" charset="0"/>
                <a:cs typeface="Calibri" panose="020F0502020204030204" pitchFamily="34" charset="0"/>
              </a:rPr>
              <a:t> permet  d'envoyer du texte </a:t>
            </a:r>
            <a:r>
              <a:rPr lang="fr-FR" sz="2000" dirty="0" err="1">
                <a:latin typeface="Calibri" panose="020F0502020204030204" pitchFamily="34" charset="0"/>
                <a:cs typeface="Calibri" panose="020F0502020204030204" pitchFamily="34" charset="0"/>
              </a:rPr>
              <a:t>formatté</a:t>
            </a:r>
            <a:r>
              <a:rPr lang="fr-FR" sz="2000" dirty="0">
                <a:latin typeface="Calibri" panose="020F0502020204030204" pitchFamily="34" charset="0"/>
                <a:cs typeface="Calibri" panose="020F0502020204030204" pitchFamily="34" charset="0"/>
              </a:rPr>
              <a:t> au navigateur</a:t>
            </a:r>
          </a:p>
          <a:p>
            <a:pPr marL="172085" indent="-172720">
              <a:lnSpc>
                <a:spcPct val="100000"/>
              </a:lnSpc>
              <a:spcBef>
                <a:spcPts val="869"/>
              </a:spcBef>
              <a:buClr>
                <a:srgbClr val="3232CC"/>
              </a:buClr>
              <a:buSzPct val="60714"/>
              <a:buFont typeface="Wingdings"/>
              <a:buChar char=""/>
              <a:tabLst>
                <a:tab pos="172720" algn="l"/>
              </a:tabLst>
            </a:pPr>
            <a:r>
              <a:rPr lang="fr-FR" sz="2000" dirty="0" err="1">
                <a:latin typeface="Calibri" panose="020F0502020204030204" pitchFamily="34" charset="0"/>
                <a:cs typeface="Calibri" panose="020F0502020204030204" pitchFamily="34" charset="0"/>
              </a:rPr>
              <a:t>PrintWriter</a:t>
            </a:r>
            <a:r>
              <a:rPr lang="fr-FR" sz="2000" dirty="0">
                <a:latin typeface="Calibri" panose="020F0502020204030204" pitchFamily="34" charset="0"/>
                <a:cs typeface="Calibri" panose="020F0502020204030204" pitchFamily="34" charset="0"/>
              </a:rPr>
              <a:t> out = </a:t>
            </a:r>
            <a:r>
              <a:rPr lang="fr-FR" sz="2000" dirty="0" err="1">
                <a:latin typeface="Calibri" panose="020F0502020204030204" pitchFamily="34" charset="0"/>
                <a:cs typeface="Calibri" panose="020F0502020204030204" pitchFamily="34" charset="0"/>
              </a:rPr>
              <a:t>res.getWriter</a:t>
            </a:r>
            <a:r>
              <a:rPr lang="fr-FR" sz="2000" dirty="0">
                <a:latin typeface="Calibri" panose="020F0502020204030204" pitchFamily="34" charset="0"/>
                <a:cs typeface="Calibri" panose="020F0502020204030204" pitchFamily="34" charset="0"/>
              </a:rPr>
              <a:t>();</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La méthode </a:t>
            </a:r>
            <a:r>
              <a:rPr lang="fr-FR" sz="2000" dirty="0" err="1">
                <a:latin typeface="Calibri" panose="020F0502020204030204" pitchFamily="34" charset="0"/>
                <a:cs typeface="Calibri" panose="020F0502020204030204" pitchFamily="34" charset="0"/>
              </a:rPr>
              <a:t>println</a:t>
            </a:r>
            <a:r>
              <a:rPr lang="fr-FR" sz="2000" dirty="0">
                <a:latin typeface="Calibri" panose="020F0502020204030204" pitchFamily="34" charset="0"/>
                <a:cs typeface="Calibri" panose="020F0502020204030204" pitchFamily="34" charset="0"/>
              </a:rPr>
              <a:t>() de l'objet </a:t>
            </a:r>
            <a:r>
              <a:rPr lang="fr-FR" sz="2000" dirty="0" err="1">
                <a:latin typeface="Calibri" panose="020F0502020204030204" pitchFamily="34" charset="0"/>
                <a:cs typeface="Calibri" panose="020F0502020204030204" pitchFamily="34" charset="0"/>
              </a:rPr>
              <a:t>PrintWriter</a:t>
            </a:r>
            <a:r>
              <a:rPr lang="fr-FR" sz="2000" dirty="0">
                <a:latin typeface="Calibri" panose="020F0502020204030204" pitchFamily="34" charset="0"/>
                <a:cs typeface="Calibri" panose="020F0502020204030204" pitchFamily="34" charset="0"/>
              </a:rPr>
              <a:t> permet  d'envoyer les données textuelles au navigateur</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err="1">
                <a:latin typeface="Calibri" panose="020F0502020204030204" pitchFamily="34" charset="0"/>
                <a:cs typeface="Calibri" panose="020F0502020204030204" pitchFamily="34" charset="0"/>
              </a:rPr>
              <a:t>out.println</a:t>
            </a:r>
            <a:r>
              <a:rPr lang="fr-FR" spc="-5" dirty="0">
                <a:latin typeface="Calibri" panose="020F0502020204030204" pitchFamily="34" charset="0"/>
                <a:cs typeface="Calibri" panose="020F0502020204030204" pitchFamily="34" charset="0"/>
              </a:rPr>
              <a:t>("&lt;HTML&gt;");</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err="1">
                <a:latin typeface="Calibri" panose="020F0502020204030204" pitchFamily="34" charset="0"/>
                <a:cs typeface="Calibri" panose="020F0502020204030204" pitchFamily="34" charset="0"/>
              </a:rPr>
              <a:t>out.println</a:t>
            </a:r>
            <a:r>
              <a:rPr lang="fr-FR" spc="-5" dirty="0">
                <a:latin typeface="Calibri" panose="020F0502020204030204" pitchFamily="34" charset="0"/>
                <a:cs typeface="Calibri" panose="020F0502020204030204" pitchFamily="34" charset="0"/>
              </a:rPr>
              <a:t>("&lt;/HTML&gt;");</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L'objet </a:t>
            </a:r>
            <a:r>
              <a:rPr lang="fr-FR" sz="2000" dirty="0" err="1">
                <a:latin typeface="Calibri" panose="020F0502020204030204" pitchFamily="34" charset="0"/>
                <a:cs typeface="Calibri" panose="020F0502020204030204" pitchFamily="34" charset="0"/>
              </a:rPr>
              <a:t>PrintWriter</a:t>
            </a:r>
            <a:r>
              <a:rPr lang="fr-FR" sz="2000" dirty="0">
                <a:latin typeface="Calibri" panose="020F0502020204030204" pitchFamily="34" charset="0"/>
                <a:cs typeface="Calibri" panose="020F0502020204030204" pitchFamily="34" charset="0"/>
              </a:rPr>
              <a:t> doit être fermé lorsqu'il n'est plus  utile avec sa méthode close()</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err="1">
                <a:latin typeface="Calibri" panose="020F0502020204030204" pitchFamily="34" charset="0"/>
                <a:cs typeface="Calibri" panose="020F0502020204030204" pitchFamily="34" charset="0"/>
              </a:rPr>
              <a:t>out.close</a:t>
            </a:r>
            <a:r>
              <a:rPr lang="fr-FR" spc="-5"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03175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10" dirty="0">
                <a:solidFill>
                  <a:srgbClr val="323299"/>
                </a:solidFill>
                <a:latin typeface="Tahoma"/>
                <a:cs typeface="Tahoma"/>
              </a:rPr>
              <a:t>Notion </a:t>
            </a:r>
            <a:r>
              <a:rPr lang="fr-FR" sz="5400" dirty="0">
                <a:solidFill>
                  <a:srgbClr val="323299"/>
                </a:solidFill>
                <a:latin typeface="Tahoma"/>
                <a:cs typeface="Tahoma"/>
              </a:rPr>
              <a:t>de </a:t>
            </a:r>
            <a:r>
              <a:rPr lang="fr-FR" sz="5400" spc="-5" dirty="0" smtClean="0">
                <a:solidFill>
                  <a:srgbClr val="323299"/>
                </a:solidFill>
                <a:latin typeface="Tahoma"/>
                <a:cs typeface="Tahoma"/>
              </a:rPr>
              <a:t>Contexte</a:t>
            </a:r>
            <a:endParaRPr lang="fr-FR" dirty="0"/>
          </a:p>
        </p:txBody>
      </p:sp>
      <p:sp>
        <p:nvSpPr>
          <p:cNvPr id="3" name="Espace réservé du contenu 2"/>
          <p:cNvSpPr>
            <a:spLocks noGrp="1"/>
          </p:cNvSpPr>
          <p:nvPr>
            <p:ph idx="1"/>
          </p:nvPr>
        </p:nvSpPr>
        <p:spPr>
          <a:xfrm>
            <a:off x="1024128" y="1665027"/>
            <a:ext cx="10767538" cy="4644333"/>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Un contexte constitue pour chaque Servlet d'une même  application une vue sur le fonctionnement de cette application.</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Une application web peut être composée de :</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Servlets</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JSP</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Classes utilitaires</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Documents statiques (pages html, images, sons, etc.)</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a:latin typeface="Calibri" panose="020F0502020204030204" pitchFamily="34" charset="0"/>
                <a:cs typeface="Calibri" panose="020F0502020204030204" pitchFamily="34" charset="0"/>
              </a:rPr>
              <a:t>Etc..</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Grâce à ce contexte, il est possible d'accéder à chacune des  ressources de l'application web correspondant au contexte.</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Dans le code source d'une servlet, un contexte est représenté  par un objet de type </a:t>
            </a:r>
            <a:r>
              <a:rPr lang="fr-FR" sz="2000" dirty="0" err="1">
                <a:latin typeface="Calibri" panose="020F0502020204030204" pitchFamily="34" charset="0"/>
                <a:cs typeface="Calibri" panose="020F0502020204030204" pitchFamily="34" charset="0"/>
              </a:rPr>
              <a:t>ServletContext</a:t>
            </a:r>
            <a:r>
              <a:rPr lang="fr-FR" sz="2000" dirty="0">
                <a:latin typeface="Calibri" panose="020F0502020204030204" pitchFamily="34" charset="0"/>
                <a:cs typeface="Calibri" panose="020F0502020204030204" pitchFamily="34" charset="0"/>
              </a:rPr>
              <a:t>.</a:t>
            </a:r>
          </a:p>
          <a:p>
            <a:pPr marL="172085" indent="-172720">
              <a:lnSpc>
                <a:spcPct val="100000"/>
              </a:lnSpc>
              <a:spcBef>
                <a:spcPts val="869"/>
              </a:spcBef>
              <a:buClr>
                <a:srgbClr val="3232CC"/>
              </a:buClr>
              <a:buSzPct val="60714"/>
              <a:buFont typeface="Wingdings"/>
              <a:buChar char=""/>
              <a:tabLst>
                <a:tab pos="172720" algn="l"/>
              </a:tabLst>
            </a:pPr>
            <a:r>
              <a:rPr lang="fr-FR" sz="2000" dirty="0">
                <a:latin typeface="Calibri" panose="020F0502020204030204" pitchFamily="34" charset="0"/>
                <a:cs typeface="Calibri" panose="020F0502020204030204" pitchFamily="34" charset="0"/>
              </a:rPr>
              <a:t>Exemple :</a:t>
            </a:r>
          </a:p>
          <a:p>
            <a:pPr marL="371475" marR="169545" lvl="1" indent="-143510">
              <a:lnSpc>
                <a:spcPct val="100000"/>
              </a:lnSpc>
              <a:spcBef>
                <a:spcPts val="300"/>
              </a:spcBef>
              <a:buClr>
                <a:srgbClr val="FF0000"/>
              </a:buClr>
              <a:buSzPct val="54166"/>
              <a:buFont typeface="Wingdings"/>
              <a:buChar char=""/>
              <a:tabLst>
                <a:tab pos="372110" algn="l"/>
              </a:tabLst>
            </a:pPr>
            <a:r>
              <a:rPr lang="fr-FR" spc="-5" dirty="0" err="1">
                <a:latin typeface="Calibri" panose="020F0502020204030204" pitchFamily="34" charset="0"/>
                <a:cs typeface="Calibri" panose="020F0502020204030204" pitchFamily="34" charset="0"/>
              </a:rPr>
              <a:t>getServletContext</a:t>
            </a:r>
            <a:r>
              <a:rPr lang="fr-FR" spc="-5" dirty="0">
                <a:latin typeface="Calibri" panose="020F0502020204030204" pitchFamily="34" charset="0"/>
                <a:cs typeface="Calibri" panose="020F0502020204030204" pitchFamily="34" charset="0"/>
              </a:rPr>
              <a:t>().</a:t>
            </a:r>
            <a:r>
              <a:rPr lang="fr-FR" spc="-5" dirty="0" err="1">
                <a:latin typeface="Calibri" panose="020F0502020204030204" pitchFamily="34" charset="0"/>
                <a:cs typeface="Calibri" panose="020F0502020204030204" pitchFamily="34" charset="0"/>
              </a:rPr>
              <a:t>getServerInfo</a:t>
            </a:r>
            <a:r>
              <a:rPr lang="fr-FR" spc="-5" dirty="0">
                <a:latin typeface="Calibri" panose="020F0502020204030204" pitchFamily="34" charset="0"/>
                <a:cs typeface="Calibri" panose="020F0502020204030204" pitchFamily="34" charset="0"/>
              </a:rPr>
              <a:t>() retourne le nom du logiciel  utilisé pour prendre en charge la requête , par exemple  </a:t>
            </a:r>
            <a:r>
              <a:rPr lang="fr-FR" spc="-5" dirty="0" err="1">
                <a:latin typeface="Calibri" panose="020F0502020204030204" pitchFamily="34" charset="0"/>
                <a:cs typeface="Calibri" panose="020F0502020204030204" pitchFamily="34" charset="0"/>
              </a:rPr>
              <a:t>Tomcat</a:t>
            </a:r>
            <a:r>
              <a:rPr lang="fr-FR" spc="-5" dirty="0">
                <a:latin typeface="Calibri" panose="020F0502020204030204" pitchFamily="34" charset="0"/>
                <a:cs typeface="Calibri" panose="020F0502020204030204" pitchFamily="34" charset="0"/>
              </a:rPr>
              <a:t>/3.2.1.</a:t>
            </a:r>
          </a:p>
        </p:txBody>
      </p:sp>
    </p:spTree>
    <p:extLst>
      <p:ext uri="{BB962C8B-B14F-4D97-AF65-F5344CB8AC3E}">
        <p14:creationId xmlns:p14="http://schemas.microsoft.com/office/powerpoint/2010/main" val="438585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10" dirty="0">
                <a:solidFill>
                  <a:srgbClr val="323299"/>
                </a:solidFill>
                <a:latin typeface="Tahoma"/>
                <a:cs typeface="Tahoma"/>
              </a:rPr>
              <a:t>Notion </a:t>
            </a:r>
            <a:r>
              <a:rPr lang="fr-FR" sz="5400" dirty="0">
                <a:solidFill>
                  <a:srgbClr val="323299"/>
                </a:solidFill>
                <a:latin typeface="Tahoma"/>
                <a:cs typeface="Tahoma"/>
              </a:rPr>
              <a:t>de </a:t>
            </a:r>
            <a:r>
              <a:rPr lang="fr-FR" sz="5400" spc="-5" dirty="0" smtClean="0">
                <a:solidFill>
                  <a:srgbClr val="323299"/>
                </a:solidFill>
                <a:latin typeface="Tahoma"/>
                <a:cs typeface="Tahoma"/>
              </a:rPr>
              <a:t>Contexte</a:t>
            </a:r>
            <a:endParaRPr lang="fr-FR" dirty="0"/>
          </a:p>
        </p:txBody>
      </p:sp>
      <p:sp>
        <p:nvSpPr>
          <p:cNvPr id="3" name="Espace réservé du contenu 2"/>
          <p:cNvSpPr>
            <a:spLocks noGrp="1"/>
          </p:cNvSpPr>
          <p:nvPr>
            <p:ph idx="1"/>
          </p:nvPr>
        </p:nvSpPr>
        <p:spPr>
          <a:xfrm>
            <a:off x="1024128" y="1842448"/>
            <a:ext cx="10016911" cy="4466912"/>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Chaque contexte est propre à une application et qu'il n'est pas  possible de partager des ressources entre applications  différentes.</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A chaque contexte correspond une arborescence dans le  système de fichiers qui contient les ressources accédées lors des  requêtes vers le moteur de servlets comme nous avons vu pour  </a:t>
            </a:r>
            <a:r>
              <a:rPr lang="fr-FR" sz="2400" dirty="0" err="1">
                <a:latin typeface="Calibri" panose="020F0502020204030204" pitchFamily="34" charset="0"/>
                <a:cs typeface="Calibri" panose="020F0502020204030204" pitchFamily="34" charset="0"/>
              </a:rPr>
              <a:t>Tomcat</a:t>
            </a:r>
            <a:r>
              <a:rPr lang="fr-FR" sz="2400" dirty="0">
                <a:latin typeface="Calibri" panose="020F0502020204030204" pitchFamily="34" charset="0"/>
                <a:cs typeface="Calibri" panose="020F0502020204030204" pitchFamily="34" charset="0"/>
              </a:rPr>
              <a:t>.</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Le fichier web.xml est donc un descripteur de déploiement du  contexte. Il peut contenir entre autres:</a:t>
            </a:r>
          </a:p>
          <a:p>
            <a:pPr marL="371475" marR="169545" lvl="1" indent="-143510">
              <a:lnSpc>
                <a:spcPct val="100000"/>
              </a:lnSpc>
              <a:spcBef>
                <a:spcPts val="300"/>
              </a:spcBef>
              <a:buClr>
                <a:srgbClr val="FF0000"/>
              </a:buClr>
              <a:buSzPct val="54166"/>
              <a:buFont typeface="Wingdings"/>
              <a:buChar char=""/>
              <a:tabLst>
                <a:tab pos="372110" algn="l"/>
              </a:tabLst>
            </a:pPr>
            <a:r>
              <a:rPr lang="fr-FR" sz="2000" spc="-5" dirty="0">
                <a:latin typeface="Calibri" panose="020F0502020204030204" pitchFamily="34" charset="0"/>
                <a:cs typeface="Calibri" panose="020F0502020204030204" pitchFamily="34" charset="0"/>
              </a:rPr>
              <a:t>Les paramètres d'initialisation du contexte.</a:t>
            </a:r>
          </a:p>
          <a:p>
            <a:pPr marL="371475" marR="169545" lvl="1" indent="-143510">
              <a:lnSpc>
                <a:spcPct val="100000"/>
              </a:lnSpc>
              <a:spcBef>
                <a:spcPts val="300"/>
              </a:spcBef>
              <a:buClr>
                <a:srgbClr val="FF0000"/>
              </a:buClr>
              <a:buSzPct val="54166"/>
              <a:buFont typeface="Wingdings"/>
              <a:buChar char=""/>
              <a:tabLst>
                <a:tab pos="372110" algn="l"/>
              </a:tabLst>
            </a:pPr>
            <a:r>
              <a:rPr lang="fr-FR" sz="2000" spc="-5" dirty="0">
                <a:latin typeface="Calibri" panose="020F0502020204030204" pitchFamily="34" charset="0"/>
                <a:cs typeface="Calibri" panose="020F0502020204030204" pitchFamily="34" charset="0"/>
              </a:rPr>
              <a:t>Les définitions des servlets et des </a:t>
            </a:r>
            <a:r>
              <a:rPr lang="fr-FR" sz="2000" spc="-5" dirty="0" err="1">
                <a:latin typeface="Calibri" panose="020F0502020204030204" pitchFamily="34" charset="0"/>
                <a:cs typeface="Calibri" panose="020F0502020204030204" pitchFamily="34" charset="0"/>
              </a:rPr>
              <a:t>JSPs</a:t>
            </a:r>
            <a:r>
              <a:rPr lang="fr-FR" sz="2000" spc="-5" dirty="0">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z="2000" spc="-5" dirty="0">
                <a:latin typeface="Calibri" panose="020F0502020204030204" pitchFamily="34" charset="0"/>
                <a:cs typeface="Calibri" panose="020F0502020204030204" pitchFamily="34" charset="0"/>
              </a:rPr>
              <a:t>La liste des fichiers de bienvenue.</a:t>
            </a:r>
          </a:p>
          <a:p>
            <a:pPr marL="371475" marR="169545" lvl="1" indent="-143510">
              <a:lnSpc>
                <a:spcPct val="100000"/>
              </a:lnSpc>
              <a:spcBef>
                <a:spcPts val="300"/>
              </a:spcBef>
              <a:buClr>
                <a:srgbClr val="FF0000"/>
              </a:buClr>
              <a:buSzPct val="54166"/>
              <a:buFont typeface="Wingdings"/>
              <a:buChar char=""/>
              <a:tabLst>
                <a:tab pos="372110" algn="l"/>
              </a:tabLst>
            </a:pPr>
            <a:r>
              <a:rPr lang="fr-FR" sz="2000" spc="-5" dirty="0">
                <a:latin typeface="Calibri" panose="020F0502020204030204" pitchFamily="34" charset="0"/>
                <a:cs typeface="Calibri" panose="020F0502020204030204" pitchFamily="34" charset="0"/>
              </a:rPr>
              <a:t>Les pages d'erreur.</a:t>
            </a:r>
          </a:p>
          <a:p>
            <a:pPr marL="371475" marR="169545" lvl="1" indent="-143510">
              <a:lnSpc>
                <a:spcPct val="100000"/>
              </a:lnSpc>
              <a:spcBef>
                <a:spcPts val="300"/>
              </a:spcBef>
              <a:buClr>
                <a:srgbClr val="FF0000"/>
              </a:buClr>
              <a:buSzPct val="54166"/>
              <a:buFont typeface="Wingdings"/>
              <a:buChar char=""/>
              <a:tabLst>
                <a:tab pos="372110" algn="l"/>
              </a:tabLst>
            </a:pPr>
            <a:r>
              <a:rPr lang="fr-FR" sz="2000" spc="-5" dirty="0">
                <a:latin typeface="Calibri" panose="020F0502020204030204" pitchFamily="34" charset="0"/>
                <a:cs typeface="Calibri" panose="020F0502020204030204" pitchFamily="34" charset="0"/>
              </a:rPr>
              <a:t>Etc..</a:t>
            </a:r>
          </a:p>
        </p:txBody>
      </p:sp>
    </p:spTree>
    <p:extLst>
      <p:ext uri="{BB962C8B-B14F-4D97-AF65-F5344CB8AC3E}">
        <p14:creationId xmlns:p14="http://schemas.microsoft.com/office/powerpoint/2010/main" val="3990031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9" y="0"/>
            <a:ext cx="9720072" cy="1499616"/>
          </a:xfrm>
        </p:spPr>
        <p:txBody>
          <a:bodyPr/>
          <a:lstStyle/>
          <a:p>
            <a:pPr>
              <a:lnSpc>
                <a:spcPct val="100000"/>
              </a:lnSpc>
              <a:spcBef>
                <a:spcPts val="100"/>
              </a:spcBef>
            </a:pPr>
            <a:r>
              <a:rPr lang="fr-FR" sz="5400" spc="-10" dirty="0">
                <a:solidFill>
                  <a:srgbClr val="323299"/>
                </a:solidFill>
                <a:latin typeface="Tahoma"/>
                <a:cs typeface="Tahoma"/>
              </a:rPr>
              <a:t>Notion </a:t>
            </a:r>
            <a:r>
              <a:rPr lang="fr-FR" sz="5400" dirty="0">
                <a:solidFill>
                  <a:srgbClr val="323299"/>
                </a:solidFill>
                <a:latin typeface="Tahoma"/>
                <a:cs typeface="Tahoma"/>
              </a:rPr>
              <a:t>de</a:t>
            </a:r>
            <a:r>
              <a:rPr lang="fr-FR" sz="5400" spc="-5" dirty="0">
                <a:solidFill>
                  <a:srgbClr val="323299"/>
                </a:solidFill>
                <a:latin typeface="Tahoma"/>
                <a:cs typeface="Tahoma"/>
              </a:rPr>
              <a:t> Contexte</a:t>
            </a:r>
            <a:endParaRPr lang="fr-FR" sz="5400" dirty="0">
              <a:latin typeface="Tahoma"/>
              <a:cs typeface="Tahoma"/>
            </a:endParaRPr>
          </a:p>
        </p:txBody>
      </p:sp>
      <p:sp>
        <p:nvSpPr>
          <p:cNvPr id="3" name="Espace réservé du contenu 2"/>
          <p:cNvSpPr>
            <a:spLocks noGrp="1"/>
          </p:cNvSpPr>
          <p:nvPr>
            <p:ph idx="1"/>
          </p:nvPr>
        </p:nvSpPr>
        <p:spPr>
          <a:xfrm>
            <a:off x="1024128" y="1255594"/>
            <a:ext cx="9720073" cy="5053766"/>
          </a:xfrm>
        </p:spPr>
        <p:txBody>
          <a:bodyPr>
            <a:normAutofit fontScale="25000" lnSpcReduction="20000"/>
          </a:bodyPr>
          <a:lstStyle/>
          <a:p>
            <a:pPr marL="187325" indent="-172720">
              <a:lnSpc>
                <a:spcPts val="994"/>
              </a:lnSpc>
              <a:spcBef>
                <a:spcPts val="900"/>
              </a:spcBef>
              <a:buClr>
                <a:srgbClr val="3232CC"/>
              </a:buClr>
              <a:buSzPct val="61111"/>
              <a:buFont typeface="Wingdings"/>
              <a:buChar char=""/>
              <a:tabLst>
                <a:tab pos="187960" algn="l"/>
              </a:tabLst>
            </a:pPr>
            <a:r>
              <a:rPr lang="fr-FR" sz="8000" spc="-5" dirty="0">
                <a:latin typeface="Tahoma"/>
                <a:cs typeface="Tahoma"/>
              </a:rPr>
              <a:t>Exemple de fichiers</a:t>
            </a:r>
            <a:r>
              <a:rPr lang="fr-FR" sz="8000" spc="15" dirty="0">
                <a:latin typeface="Tahoma"/>
                <a:cs typeface="Tahoma"/>
              </a:rPr>
              <a:t> </a:t>
            </a:r>
            <a:r>
              <a:rPr lang="fr-FR" sz="8000" spc="-5" dirty="0">
                <a:latin typeface="Tahoma"/>
                <a:cs typeface="Tahoma"/>
              </a:rPr>
              <a:t>web.xml:</a:t>
            </a:r>
            <a:endParaRPr lang="fr-FR" sz="8000" dirty="0">
              <a:latin typeface="Tahoma"/>
              <a:cs typeface="Tahoma"/>
            </a:endParaRPr>
          </a:p>
          <a:p>
            <a:pPr marL="243840">
              <a:lnSpc>
                <a:spcPts val="455"/>
              </a:lnSpc>
            </a:pPr>
            <a:r>
              <a:rPr lang="fr-FR" sz="800" b="1" dirty="0" smtClean="0">
                <a:latin typeface="Arial"/>
                <a:cs typeface="Arial"/>
              </a:rPr>
              <a:t>…</a:t>
            </a:r>
            <a:r>
              <a:rPr lang="fr-FR" sz="8000" spc="-10" dirty="0" smtClean="0">
                <a:latin typeface="Georgia"/>
                <a:cs typeface="Georgia"/>
              </a:rPr>
              <a:t>&lt;</a:t>
            </a:r>
            <a:r>
              <a:rPr lang="fr-FR" sz="8000" spc="-10" dirty="0">
                <a:latin typeface="Georgia"/>
                <a:cs typeface="Georgia"/>
              </a:rPr>
              <a:t>we</a:t>
            </a:r>
            <a:r>
              <a:rPr lang="fr-FR" sz="8000" spc="-15" dirty="0">
                <a:latin typeface="Georgia"/>
                <a:cs typeface="Georgia"/>
              </a:rPr>
              <a:t>b</a:t>
            </a:r>
            <a:r>
              <a:rPr lang="fr-FR" sz="8000" spc="-10" dirty="0">
                <a:latin typeface="Georgia"/>
                <a:cs typeface="Georgia"/>
              </a:rPr>
              <a:t>-</a:t>
            </a:r>
            <a:r>
              <a:rPr lang="fr-FR" sz="8000" spc="-5" dirty="0" err="1">
                <a:latin typeface="Georgia"/>
                <a:cs typeface="Georgia"/>
              </a:rPr>
              <a:t>a</a:t>
            </a:r>
            <a:r>
              <a:rPr lang="fr-FR" sz="8000" spc="-15" dirty="0" err="1">
                <a:latin typeface="Georgia"/>
                <a:cs typeface="Georgia"/>
              </a:rPr>
              <a:t>pp</a:t>
            </a:r>
            <a:r>
              <a:rPr lang="fr-FR" sz="8000" spc="-5" dirty="0" smtClean="0">
                <a:latin typeface="Georgia"/>
                <a:cs typeface="Georgia"/>
              </a:rPr>
              <a:t>&gt;</a:t>
            </a:r>
            <a:endParaRPr lang="fr-FR" sz="8000" dirty="0" smtClean="0">
              <a:latin typeface="Georgia"/>
              <a:cs typeface="Georgia"/>
            </a:endParaRPr>
          </a:p>
          <a:p>
            <a:pPr marL="243840">
              <a:lnSpc>
                <a:spcPts val="455"/>
              </a:lnSpc>
            </a:pPr>
            <a:r>
              <a:rPr lang="fr-FR" sz="8000" spc="-10" dirty="0" smtClean="0">
                <a:latin typeface="Georgia"/>
                <a:cs typeface="Georgia"/>
              </a:rPr>
              <a:t>&lt;</a:t>
            </a:r>
            <a:r>
              <a:rPr lang="fr-FR" sz="8000" spc="-5" dirty="0">
                <a:latin typeface="Georgia"/>
                <a:cs typeface="Georgia"/>
              </a:rPr>
              <a:t>s</a:t>
            </a:r>
            <a:r>
              <a:rPr lang="fr-FR" sz="8000" spc="-10" dirty="0">
                <a:latin typeface="Georgia"/>
                <a:cs typeface="Georgia"/>
              </a:rPr>
              <a:t>erv</a:t>
            </a:r>
            <a:r>
              <a:rPr lang="fr-FR" sz="8000" spc="-5" dirty="0">
                <a:latin typeface="Georgia"/>
                <a:cs typeface="Georgia"/>
              </a:rPr>
              <a:t>l</a:t>
            </a:r>
            <a:r>
              <a:rPr lang="fr-FR" sz="8000" spc="-10" dirty="0">
                <a:latin typeface="Georgia"/>
                <a:cs typeface="Georgia"/>
              </a:rPr>
              <a:t>e</a:t>
            </a:r>
            <a:r>
              <a:rPr lang="fr-FR" sz="8000" spc="-5" dirty="0">
                <a:latin typeface="Georgia"/>
                <a:cs typeface="Georgia"/>
              </a:rPr>
              <a:t>t&gt;</a:t>
            </a:r>
            <a:endParaRPr lang="fr-FR" sz="8000" dirty="0">
              <a:latin typeface="Georgia"/>
              <a:cs typeface="Georgia"/>
            </a:endParaRPr>
          </a:p>
          <a:p>
            <a:pPr marL="472440">
              <a:lnSpc>
                <a:spcPts val="960"/>
              </a:lnSpc>
            </a:pPr>
            <a:r>
              <a:rPr lang="fr-FR" sz="8000" spc="-5" dirty="0">
                <a:latin typeface="Georgia"/>
                <a:cs typeface="Georgia"/>
              </a:rPr>
              <a:t>&lt;servlet-</a:t>
            </a:r>
            <a:r>
              <a:rPr lang="fr-FR" sz="8000" spc="-5" dirty="0" err="1">
                <a:latin typeface="Georgia"/>
                <a:cs typeface="Georgia"/>
              </a:rPr>
              <a:t>name</a:t>
            </a:r>
            <a:r>
              <a:rPr lang="fr-FR" sz="8000" spc="-5" dirty="0">
                <a:latin typeface="Georgia"/>
                <a:cs typeface="Georgia"/>
              </a:rPr>
              <a:t>&gt;</a:t>
            </a:r>
            <a:r>
              <a:rPr lang="fr-FR" sz="8000" spc="-5" dirty="0" err="1">
                <a:solidFill>
                  <a:srgbClr val="3232CC"/>
                </a:solidFill>
                <a:latin typeface="Georgia"/>
                <a:cs typeface="Georgia"/>
              </a:rPr>
              <a:t>maServletToto</a:t>
            </a:r>
            <a:r>
              <a:rPr lang="fr-FR" sz="8000" spc="-5" dirty="0">
                <a:latin typeface="Georgia"/>
                <a:cs typeface="Georgia"/>
              </a:rPr>
              <a:t>&lt;/servlet-</a:t>
            </a:r>
            <a:r>
              <a:rPr lang="fr-FR" sz="8000" spc="-5" dirty="0" err="1">
                <a:latin typeface="Georgia"/>
                <a:cs typeface="Georgia"/>
              </a:rPr>
              <a:t>name</a:t>
            </a:r>
            <a:r>
              <a:rPr lang="fr-FR" sz="8000" spc="-5" dirty="0">
                <a:latin typeface="Georgia"/>
                <a:cs typeface="Georgia"/>
              </a:rPr>
              <a:t>&gt;</a:t>
            </a:r>
            <a:endParaRPr lang="fr-FR" sz="8000" dirty="0">
              <a:latin typeface="Georgia"/>
              <a:cs typeface="Georgia"/>
            </a:endParaRPr>
          </a:p>
          <a:p>
            <a:pPr marL="472440">
              <a:lnSpc>
                <a:spcPts val="960"/>
              </a:lnSpc>
            </a:pPr>
            <a:r>
              <a:rPr lang="fr-FR" sz="8000" spc="-5" dirty="0">
                <a:latin typeface="Georgia"/>
                <a:cs typeface="Georgia"/>
              </a:rPr>
              <a:t>&lt;servlet-class&gt;</a:t>
            </a:r>
            <a:r>
              <a:rPr lang="fr-FR" sz="8000" spc="-5" dirty="0">
                <a:solidFill>
                  <a:srgbClr val="3232CC"/>
                </a:solidFill>
                <a:latin typeface="Georgia"/>
                <a:cs typeface="Georgia"/>
              </a:rPr>
              <a:t>Toto</a:t>
            </a:r>
            <a:r>
              <a:rPr lang="fr-FR" sz="8000" spc="-5" dirty="0">
                <a:latin typeface="Georgia"/>
                <a:cs typeface="Georgia"/>
              </a:rPr>
              <a:t>&lt;/servlet-class&gt;</a:t>
            </a:r>
            <a:endParaRPr lang="fr-FR" sz="8000" dirty="0">
              <a:latin typeface="Georgia"/>
              <a:cs typeface="Georgia"/>
            </a:endParaRPr>
          </a:p>
          <a:p>
            <a:pPr marL="386715">
              <a:lnSpc>
                <a:spcPts val="960"/>
              </a:lnSpc>
            </a:pPr>
            <a:r>
              <a:rPr lang="fr-FR" sz="8000" spc="-5" dirty="0">
                <a:latin typeface="Georgia"/>
                <a:cs typeface="Georgia"/>
              </a:rPr>
              <a:t>&lt;/servlet&gt;</a:t>
            </a:r>
            <a:endParaRPr lang="fr-FR" sz="8000" dirty="0">
              <a:latin typeface="Georgia"/>
              <a:cs typeface="Georgia"/>
            </a:endParaRPr>
          </a:p>
          <a:p>
            <a:pPr marL="386715">
              <a:lnSpc>
                <a:spcPts val="960"/>
              </a:lnSpc>
            </a:pPr>
            <a:r>
              <a:rPr lang="fr-FR" sz="8000" spc="-10" dirty="0">
                <a:latin typeface="Georgia"/>
                <a:cs typeface="Georgia"/>
              </a:rPr>
              <a:t>&lt;servlet-</a:t>
            </a:r>
            <a:r>
              <a:rPr lang="fr-FR" sz="8000" spc="-10" dirty="0" err="1">
                <a:latin typeface="Georgia"/>
                <a:cs typeface="Georgia"/>
              </a:rPr>
              <a:t>mapping</a:t>
            </a:r>
            <a:r>
              <a:rPr lang="fr-FR" sz="8000" spc="-10" dirty="0">
                <a:latin typeface="Georgia"/>
                <a:cs typeface="Georgia"/>
              </a:rPr>
              <a:t>&gt;</a:t>
            </a:r>
            <a:endParaRPr lang="fr-FR" sz="8000" dirty="0">
              <a:latin typeface="Georgia"/>
              <a:cs typeface="Georgia"/>
            </a:endParaRPr>
          </a:p>
          <a:p>
            <a:pPr marL="490220">
              <a:lnSpc>
                <a:spcPts val="960"/>
              </a:lnSpc>
            </a:pPr>
            <a:r>
              <a:rPr lang="fr-FR" sz="8000" spc="-5" dirty="0">
                <a:latin typeface="Georgia"/>
                <a:cs typeface="Georgia"/>
              </a:rPr>
              <a:t>&lt;servlet-</a:t>
            </a:r>
            <a:r>
              <a:rPr lang="fr-FR" sz="8000" spc="-5" dirty="0" err="1">
                <a:latin typeface="Georgia"/>
                <a:cs typeface="Georgia"/>
              </a:rPr>
              <a:t>name</a:t>
            </a:r>
            <a:r>
              <a:rPr lang="fr-FR" sz="8000" spc="-5" dirty="0">
                <a:latin typeface="Georgia"/>
                <a:cs typeface="Georgia"/>
              </a:rPr>
              <a:t>&gt;</a:t>
            </a:r>
            <a:r>
              <a:rPr lang="fr-FR" sz="8000" spc="-5" dirty="0" err="1">
                <a:solidFill>
                  <a:srgbClr val="3232CC"/>
                </a:solidFill>
                <a:latin typeface="Georgia"/>
                <a:cs typeface="Georgia"/>
              </a:rPr>
              <a:t>maServletToto</a:t>
            </a:r>
            <a:r>
              <a:rPr lang="fr-FR" sz="8000" spc="-5" dirty="0">
                <a:latin typeface="Georgia"/>
                <a:cs typeface="Georgia"/>
              </a:rPr>
              <a:t>&lt;/servlet-</a:t>
            </a:r>
            <a:r>
              <a:rPr lang="fr-FR" sz="8000" spc="-5" dirty="0" err="1">
                <a:latin typeface="Georgia"/>
                <a:cs typeface="Georgia"/>
              </a:rPr>
              <a:t>name</a:t>
            </a:r>
            <a:r>
              <a:rPr lang="fr-FR" sz="8000" spc="-5" dirty="0">
                <a:latin typeface="Georgia"/>
                <a:cs typeface="Georgia"/>
              </a:rPr>
              <a:t>&gt;</a:t>
            </a:r>
            <a:endParaRPr lang="fr-FR" sz="8000" dirty="0">
              <a:latin typeface="Georgia"/>
              <a:cs typeface="Georgia"/>
            </a:endParaRPr>
          </a:p>
          <a:p>
            <a:pPr marL="490220">
              <a:lnSpc>
                <a:spcPts val="960"/>
              </a:lnSpc>
            </a:pPr>
            <a:r>
              <a:rPr lang="fr-FR" sz="8000" spc="-5" dirty="0">
                <a:latin typeface="Georgia"/>
                <a:cs typeface="Georgia"/>
              </a:rPr>
              <a:t>&lt;url-pattern&gt;</a:t>
            </a:r>
            <a:r>
              <a:rPr lang="fr-FR" sz="8000" spc="-5" dirty="0">
                <a:solidFill>
                  <a:srgbClr val="3232CC"/>
                </a:solidFill>
                <a:latin typeface="Georgia"/>
                <a:cs typeface="Georgia"/>
              </a:rPr>
              <a:t>/</a:t>
            </a:r>
            <a:r>
              <a:rPr lang="fr-FR" sz="8000" spc="-5" dirty="0" err="1">
                <a:solidFill>
                  <a:srgbClr val="3232CC"/>
                </a:solidFill>
                <a:latin typeface="Georgia"/>
                <a:cs typeface="Georgia"/>
              </a:rPr>
              <a:t>maServlet</a:t>
            </a:r>
            <a:r>
              <a:rPr lang="fr-FR" sz="8000" spc="-5" dirty="0">
                <a:latin typeface="Georgia"/>
                <a:cs typeface="Georgia"/>
              </a:rPr>
              <a:t>&lt;/url-pattern&gt;</a:t>
            </a:r>
            <a:endParaRPr lang="fr-FR" sz="8000" dirty="0">
              <a:latin typeface="Georgia"/>
              <a:cs typeface="Georgia"/>
            </a:endParaRPr>
          </a:p>
          <a:p>
            <a:pPr marL="386715">
              <a:lnSpc>
                <a:spcPts val="960"/>
              </a:lnSpc>
            </a:pPr>
            <a:r>
              <a:rPr lang="fr-FR" sz="8000" spc="-10" dirty="0">
                <a:latin typeface="Georgia"/>
                <a:cs typeface="Georgia"/>
              </a:rPr>
              <a:t>&lt;/servlet-</a:t>
            </a:r>
            <a:r>
              <a:rPr lang="fr-FR" sz="8000" spc="-10" dirty="0" err="1">
                <a:latin typeface="Georgia"/>
                <a:cs typeface="Georgia"/>
              </a:rPr>
              <a:t>mapping</a:t>
            </a:r>
            <a:r>
              <a:rPr lang="fr-FR" sz="8000" spc="-10" dirty="0">
                <a:latin typeface="Georgia"/>
                <a:cs typeface="Georgia"/>
              </a:rPr>
              <a:t>&gt;</a:t>
            </a:r>
            <a:endParaRPr lang="fr-FR" sz="8000" dirty="0">
              <a:latin typeface="Georgia"/>
              <a:cs typeface="Georgia"/>
            </a:endParaRPr>
          </a:p>
          <a:p>
            <a:pPr marL="386715">
              <a:lnSpc>
                <a:spcPts val="960"/>
              </a:lnSpc>
            </a:pP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err="1">
                <a:solidFill>
                  <a:srgbClr val="FF0000"/>
                </a:solidFill>
                <a:latin typeface="Georgia"/>
                <a:cs typeface="Georgia"/>
              </a:rPr>
              <a:t>list</a:t>
            </a:r>
            <a:r>
              <a:rPr lang="fr-FR" sz="8000" spc="-5" dirty="0">
                <a:latin typeface="Georgia"/>
                <a:cs typeface="Georgia"/>
              </a:rPr>
              <a:t>&gt;</a:t>
            </a:r>
            <a:endParaRPr lang="fr-FR" sz="8000" dirty="0">
              <a:latin typeface="Georgia"/>
              <a:cs typeface="Georgia"/>
            </a:endParaRPr>
          </a:p>
          <a:p>
            <a:pPr marL="472440">
              <a:lnSpc>
                <a:spcPts val="960"/>
              </a:lnSpc>
            </a:pP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a:latin typeface="Georgia"/>
                <a:cs typeface="Georgia"/>
              </a:rPr>
              <a:t>&gt;</a:t>
            </a:r>
            <a:r>
              <a:rPr lang="fr-FR" sz="8000" spc="-5" dirty="0">
                <a:solidFill>
                  <a:srgbClr val="3232CC"/>
                </a:solidFill>
                <a:latin typeface="Georgia"/>
                <a:cs typeface="Georgia"/>
              </a:rPr>
              <a:t>index.html</a:t>
            </a: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a:latin typeface="Georgia"/>
                <a:cs typeface="Georgia"/>
              </a:rPr>
              <a:t>&gt;</a:t>
            </a:r>
            <a:endParaRPr lang="fr-FR" sz="8000" dirty="0">
              <a:latin typeface="Georgia"/>
              <a:cs typeface="Georgia"/>
            </a:endParaRPr>
          </a:p>
          <a:p>
            <a:pPr marL="472440">
              <a:lnSpc>
                <a:spcPts val="960"/>
              </a:lnSpc>
            </a:pP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a:latin typeface="Georgia"/>
                <a:cs typeface="Georgia"/>
              </a:rPr>
              <a:t>&gt;</a:t>
            </a:r>
            <a:r>
              <a:rPr lang="fr-FR" sz="8000" spc="-5" dirty="0">
                <a:solidFill>
                  <a:srgbClr val="3232CC"/>
                </a:solidFill>
                <a:latin typeface="Georgia"/>
                <a:cs typeface="Georgia"/>
              </a:rPr>
              <a:t>accueil.html</a:t>
            </a: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a:latin typeface="Georgia"/>
                <a:cs typeface="Georgia"/>
              </a:rPr>
              <a:t>&gt;</a:t>
            </a:r>
            <a:endParaRPr lang="fr-FR" sz="8000" dirty="0">
              <a:latin typeface="Georgia"/>
              <a:cs typeface="Georgia"/>
            </a:endParaRPr>
          </a:p>
          <a:p>
            <a:pPr marL="365760">
              <a:lnSpc>
                <a:spcPts val="960"/>
              </a:lnSpc>
            </a:pPr>
            <a:r>
              <a:rPr lang="fr-FR" sz="8000" spc="-5" dirty="0">
                <a:latin typeface="Georgia"/>
                <a:cs typeface="Georgia"/>
              </a:rPr>
              <a:t>&lt;/</a:t>
            </a:r>
            <a:r>
              <a:rPr lang="fr-FR" sz="8000" spc="-5" dirty="0" err="1">
                <a:solidFill>
                  <a:srgbClr val="FF0000"/>
                </a:solidFill>
                <a:latin typeface="Georgia"/>
                <a:cs typeface="Georgia"/>
              </a:rPr>
              <a:t>welcome</a:t>
            </a:r>
            <a:r>
              <a:rPr lang="fr-FR" sz="8000" spc="-5" dirty="0">
                <a:solidFill>
                  <a:srgbClr val="FF0000"/>
                </a:solidFill>
                <a:latin typeface="Georgia"/>
                <a:cs typeface="Georgia"/>
              </a:rPr>
              <a:t>-file-</a:t>
            </a:r>
            <a:r>
              <a:rPr lang="fr-FR" sz="8000" spc="-5" dirty="0" err="1">
                <a:solidFill>
                  <a:srgbClr val="FF0000"/>
                </a:solidFill>
                <a:latin typeface="Georgia"/>
                <a:cs typeface="Georgia"/>
              </a:rPr>
              <a:t>list</a:t>
            </a:r>
            <a:r>
              <a:rPr lang="fr-FR" sz="8000" spc="-5" dirty="0">
                <a:latin typeface="Georgia"/>
                <a:cs typeface="Georgia"/>
              </a:rPr>
              <a:t>&gt;</a:t>
            </a:r>
            <a:endParaRPr lang="fr-FR" sz="8000" dirty="0">
              <a:latin typeface="Georgia"/>
              <a:cs typeface="Georgia"/>
            </a:endParaRPr>
          </a:p>
          <a:p>
            <a:pPr marL="397510">
              <a:lnSpc>
                <a:spcPts val="960"/>
              </a:lnSpc>
            </a:pPr>
            <a:r>
              <a:rPr lang="fr-FR" sz="8000" spc="-5" dirty="0">
                <a:latin typeface="Georgia"/>
                <a:cs typeface="Georgia"/>
              </a:rPr>
              <a:t>&lt;</a:t>
            </a:r>
            <a:r>
              <a:rPr lang="fr-FR" sz="8000" spc="-5" dirty="0" err="1">
                <a:solidFill>
                  <a:srgbClr val="007F00"/>
                </a:solidFill>
                <a:latin typeface="Georgia"/>
                <a:cs typeface="Georgia"/>
              </a:rPr>
              <a:t>error</a:t>
            </a:r>
            <a:r>
              <a:rPr lang="fr-FR" sz="8000" spc="-5" dirty="0">
                <a:solidFill>
                  <a:srgbClr val="007F00"/>
                </a:solidFill>
                <a:latin typeface="Georgia"/>
                <a:cs typeface="Georgia"/>
              </a:rPr>
              <a:t>-page</a:t>
            </a:r>
            <a:r>
              <a:rPr lang="fr-FR" sz="8000" spc="-5" dirty="0">
                <a:latin typeface="Georgia"/>
                <a:cs typeface="Georgia"/>
              </a:rPr>
              <a:t>&gt;</a:t>
            </a:r>
            <a:endParaRPr lang="fr-FR" sz="8000" dirty="0">
              <a:latin typeface="Georgia"/>
              <a:cs typeface="Georgia"/>
            </a:endParaRPr>
          </a:p>
          <a:p>
            <a:pPr marL="472440">
              <a:lnSpc>
                <a:spcPts val="960"/>
              </a:lnSpc>
            </a:pPr>
            <a:r>
              <a:rPr lang="fr-FR" sz="8000" spc="-5" dirty="0">
                <a:latin typeface="Georgia"/>
                <a:cs typeface="Georgia"/>
              </a:rPr>
              <a:t>&lt;</a:t>
            </a:r>
            <a:r>
              <a:rPr lang="fr-FR" sz="8000" spc="-5" dirty="0" err="1">
                <a:solidFill>
                  <a:srgbClr val="007F00"/>
                </a:solidFill>
                <a:latin typeface="Georgia"/>
                <a:cs typeface="Georgia"/>
              </a:rPr>
              <a:t>error</a:t>
            </a:r>
            <a:r>
              <a:rPr lang="fr-FR" sz="8000" spc="-5" dirty="0">
                <a:solidFill>
                  <a:srgbClr val="007F00"/>
                </a:solidFill>
                <a:latin typeface="Georgia"/>
                <a:cs typeface="Georgia"/>
              </a:rPr>
              <a:t>-code</a:t>
            </a:r>
            <a:r>
              <a:rPr lang="fr-FR" sz="8000" spc="-5" dirty="0">
                <a:latin typeface="Georgia"/>
                <a:cs typeface="Georgia"/>
              </a:rPr>
              <a:t>&gt;</a:t>
            </a:r>
            <a:r>
              <a:rPr lang="fr-FR" sz="8000" spc="-5" dirty="0">
                <a:solidFill>
                  <a:srgbClr val="3232CC"/>
                </a:solidFill>
                <a:latin typeface="Georgia"/>
                <a:cs typeface="Georgia"/>
              </a:rPr>
              <a:t>404</a:t>
            </a:r>
            <a:r>
              <a:rPr lang="fr-FR" sz="8000" spc="-5" dirty="0">
                <a:latin typeface="Georgia"/>
                <a:cs typeface="Georgia"/>
              </a:rPr>
              <a:t>&lt;/</a:t>
            </a:r>
            <a:r>
              <a:rPr lang="fr-FR" sz="8000" spc="-5" dirty="0" err="1">
                <a:solidFill>
                  <a:srgbClr val="007F00"/>
                </a:solidFill>
                <a:latin typeface="Georgia"/>
                <a:cs typeface="Georgia"/>
              </a:rPr>
              <a:t>error</a:t>
            </a:r>
            <a:r>
              <a:rPr lang="fr-FR" sz="8000" spc="-5" dirty="0">
                <a:solidFill>
                  <a:srgbClr val="007F00"/>
                </a:solidFill>
                <a:latin typeface="Georgia"/>
                <a:cs typeface="Georgia"/>
              </a:rPr>
              <a:t>-code</a:t>
            </a:r>
            <a:r>
              <a:rPr lang="fr-FR" sz="8000" spc="-5" dirty="0">
                <a:latin typeface="Georgia"/>
                <a:cs typeface="Georgia"/>
              </a:rPr>
              <a:t>&gt;</a:t>
            </a:r>
            <a:endParaRPr lang="fr-FR" sz="8000" dirty="0">
              <a:latin typeface="Georgia"/>
              <a:cs typeface="Georgia"/>
            </a:endParaRPr>
          </a:p>
          <a:p>
            <a:pPr marL="472440">
              <a:lnSpc>
                <a:spcPts val="960"/>
              </a:lnSpc>
            </a:pPr>
            <a:r>
              <a:rPr lang="fr-FR" sz="8000" spc="-5" dirty="0">
                <a:latin typeface="Georgia"/>
                <a:cs typeface="Georgia"/>
              </a:rPr>
              <a:t>&lt;</a:t>
            </a:r>
            <a:r>
              <a:rPr lang="fr-FR" sz="8000" spc="-5" dirty="0">
                <a:solidFill>
                  <a:srgbClr val="007F00"/>
                </a:solidFill>
                <a:latin typeface="Georgia"/>
                <a:cs typeface="Georgia"/>
              </a:rPr>
              <a:t>location</a:t>
            </a:r>
            <a:r>
              <a:rPr lang="fr-FR" sz="8000" spc="-5" dirty="0">
                <a:latin typeface="Georgia"/>
                <a:cs typeface="Georgia"/>
              </a:rPr>
              <a:t>&gt;</a:t>
            </a:r>
            <a:r>
              <a:rPr lang="fr-FR" sz="8000" spc="-5" dirty="0">
                <a:solidFill>
                  <a:srgbClr val="3232CC"/>
                </a:solidFill>
                <a:latin typeface="Georgia"/>
                <a:cs typeface="Georgia"/>
              </a:rPr>
              <a:t>/404.html</a:t>
            </a:r>
            <a:r>
              <a:rPr lang="fr-FR" sz="8000" spc="-5" dirty="0">
                <a:latin typeface="Georgia"/>
                <a:cs typeface="Georgia"/>
              </a:rPr>
              <a:t>&lt;/</a:t>
            </a:r>
            <a:r>
              <a:rPr lang="fr-FR" sz="8000" spc="-5" dirty="0">
                <a:solidFill>
                  <a:srgbClr val="007F00"/>
                </a:solidFill>
                <a:latin typeface="Georgia"/>
                <a:cs typeface="Georgia"/>
              </a:rPr>
              <a:t>location</a:t>
            </a:r>
            <a:r>
              <a:rPr lang="fr-FR" sz="8000" spc="-5" dirty="0">
                <a:latin typeface="Georgia"/>
                <a:cs typeface="Georgia"/>
              </a:rPr>
              <a:t>&gt;</a:t>
            </a:r>
            <a:endParaRPr lang="fr-FR" sz="8000" dirty="0">
              <a:latin typeface="Georgia"/>
              <a:cs typeface="Georgia"/>
            </a:endParaRPr>
          </a:p>
          <a:p>
            <a:pPr marL="386715">
              <a:lnSpc>
                <a:spcPts val="960"/>
              </a:lnSpc>
            </a:pPr>
            <a:r>
              <a:rPr lang="fr-FR" sz="8000" spc="-5" dirty="0">
                <a:latin typeface="Georgia"/>
                <a:cs typeface="Georgia"/>
              </a:rPr>
              <a:t>&lt;/</a:t>
            </a:r>
            <a:r>
              <a:rPr lang="fr-FR" sz="8000" spc="-5" dirty="0" err="1">
                <a:solidFill>
                  <a:srgbClr val="007F00"/>
                </a:solidFill>
                <a:latin typeface="Georgia"/>
                <a:cs typeface="Georgia"/>
              </a:rPr>
              <a:t>error</a:t>
            </a:r>
            <a:r>
              <a:rPr lang="fr-FR" sz="8000" spc="-5" dirty="0">
                <a:solidFill>
                  <a:srgbClr val="007F00"/>
                </a:solidFill>
                <a:latin typeface="Georgia"/>
                <a:cs typeface="Georgia"/>
              </a:rPr>
              <a:t>-page</a:t>
            </a:r>
            <a:r>
              <a:rPr lang="fr-FR" sz="8000" spc="-5" dirty="0">
                <a:latin typeface="Georgia"/>
                <a:cs typeface="Georgia"/>
              </a:rPr>
              <a:t>&gt;</a:t>
            </a:r>
            <a:endParaRPr lang="fr-FR" sz="8000" dirty="0">
              <a:latin typeface="Georgia"/>
              <a:cs typeface="Georgia"/>
            </a:endParaRPr>
          </a:p>
          <a:p>
            <a:pPr marL="243840">
              <a:lnSpc>
                <a:spcPts val="1080"/>
              </a:lnSpc>
            </a:pPr>
            <a:r>
              <a:rPr lang="fr-FR" sz="8000" spc="-10" dirty="0">
                <a:latin typeface="Georgia"/>
                <a:cs typeface="Georgia"/>
              </a:rPr>
              <a:t>&lt;/web-</a:t>
            </a:r>
            <a:r>
              <a:rPr lang="fr-FR" sz="8000" spc="-10" dirty="0" err="1">
                <a:latin typeface="Georgia"/>
                <a:cs typeface="Georgia"/>
              </a:rPr>
              <a:t>app</a:t>
            </a:r>
            <a:r>
              <a:rPr lang="fr-FR" sz="8000" spc="-10" dirty="0">
                <a:latin typeface="Georgia"/>
                <a:cs typeface="Georgia"/>
              </a:rPr>
              <a:t>&gt;</a:t>
            </a:r>
            <a:endParaRPr lang="fr-FR" sz="8000" dirty="0">
              <a:latin typeface="Georgia"/>
              <a:cs typeface="Georgia"/>
            </a:endParaRPr>
          </a:p>
          <a:p>
            <a:endParaRPr lang="fr-FR" dirty="0"/>
          </a:p>
        </p:txBody>
      </p:sp>
    </p:spTree>
    <p:extLst>
      <p:ext uri="{BB962C8B-B14F-4D97-AF65-F5344CB8AC3E}">
        <p14:creationId xmlns:p14="http://schemas.microsoft.com/office/powerpoint/2010/main" val="221229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L'API</a:t>
            </a:r>
            <a:r>
              <a:rPr lang="fr-FR" sz="5400" spc="-3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2286000"/>
            <a:ext cx="10385400" cy="4023360"/>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l'API Servlet fournit un ensemble de classes et  d’interfaces pour la manipulation des servlets</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Cet API est fourni sous forme d’un kit appelé  JSDK (Java Servlet </a:t>
            </a:r>
            <a:r>
              <a:rPr lang="fr-FR" sz="2800" dirty="0" err="1">
                <a:latin typeface="Calibri" panose="020F0502020204030204" pitchFamily="34" charset="0"/>
                <a:cs typeface="Calibri" panose="020F0502020204030204" pitchFamily="34" charset="0"/>
              </a:rPr>
              <a:t>Development</a:t>
            </a:r>
            <a:r>
              <a:rPr lang="fr-FR" sz="2800" dirty="0">
                <a:latin typeface="Calibri" panose="020F0502020204030204" pitchFamily="34" charset="0"/>
                <a:cs typeface="Calibri" panose="020F0502020204030204" pitchFamily="34" charset="0"/>
              </a:rPr>
              <a:t> Kit)</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L'API servlet regroupe un ensemble de classes  dans deux packages :</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err="1">
                <a:latin typeface="Calibri" panose="020F0502020204030204" pitchFamily="34" charset="0"/>
                <a:cs typeface="Calibri" panose="020F0502020204030204" pitchFamily="34" charset="0"/>
              </a:rPr>
              <a:t>javax.servlet</a:t>
            </a:r>
            <a:r>
              <a:rPr lang="fr-FR" sz="2400" spc="-5" dirty="0">
                <a:latin typeface="Calibri" panose="020F0502020204030204" pitchFamily="34" charset="0"/>
                <a:cs typeface="Calibri" panose="020F0502020204030204" pitchFamily="34" charset="0"/>
              </a:rPr>
              <a:t> : contient les classes pour développer des  servlets génériques indépendantes d'un protocole</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err="1">
                <a:latin typeface="Calibri" panose="020F0502020204030204" pitchFamily="34" charset="0"/>
                <a:cs typeface="Calibri" panose="020F0502020204030204" pitchFamily="34" charset="0"/>
              </a:rPr>
              <a:t>javax.servlet.http</a:t>
            </a:r>
            <a:r>
              <a:rPr lang="fr-FR" sz="2400" spc="-5" dirty="0">
                <a:latin typeface="Calibri" panose="020F0502020204030204" pitchFamily="34" charset="0"/>
                <a:cs typeface="Calibri" panose="020F0502020204030204" pitchFamily="34" charset="0"/>
              </a:rPr>
              <a:t> : contient les classes pour développer  des servlets qui reposent sur le protocole http utilisé  par les serveurs web.</a:t>
            </a:r>
          </a:p>
        </p:txBody>
      </p:sp>
    </p:spTree>
    <p:extLst>
      <p:ext uri="{BB962C8B-B14F-4D97-AF65-F5344CB8AC3E}">
        <p14:creationId xmlns:p14="http://schemas.microsoft.com/office/powerpoint/2010/main" val="308897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 </a:t>
            </a:r>
            <a:r>
              <a:rPr lang="fr-FR" sz="5400" spc="-5" dirty="0">
                <a:solidFill>
                  <a:srgbClr val="323299"/>
                </a:solidFill>
                <a:latin typeface="Tahoma"/>
                <a:cs typeface="Tahoma"/>
              </a:rPr>
              <a:t>package</a:t>
            </a:r>
            <a:r>
              <a:rPr lang="fr-FR" sz="5400" spc="-40" dirty="0">
                <a:solidFill>
                  <a:srgbClr val="323299"/>
                </a:solidFill>
                <a:latin typeface="Tahoma"/>
                <a:cs typeface="Tahoma"/>
              </a:rPr>
              <a:t> </a:t>
            </a:r>
            <a:r>
              <a:rPr lang="fr-FR" sz="5400" spc="-5" dirty="0" err="1" smtClean="0">
                <a:solidFill>
                  <a:srgbClr val="323299"/>
                </a:solidFill>
                <a:latin typeface="Tahoma"/>
                <a:cs typeface="Tahoma"/>
              </a:rPr>
              <a:t>javax.servlet</a:t>
            </a:r>
            <a:endParaRPr lang="fr-FR" dirty="0"/>
          </a:p>
        </p:txBody>
      </p:sp>
      <p:sp>
        <p:nvSpPr>
          <p:cNvPr id="3" name="Espace réservé du contenu 2"/>
          <p:cNvSpPr>
            <a:spLocks noGrp="1"/>
          </p:cNvSpPr>
          <p:nvPr>
            <p:ph idx="1"/>
          </p:nvPr>
        </p:nvSpPr>
        <p:spPr>
          <a:xfrm>
            <a:off x="1024128" y="1692322"/>
            <a:ext cx="10098797" cy="4617038"/>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3600" dirty="0">
                <a:latin typeface="Calibri" panose="020F0502020204030204" pitchFamily="34" charset="0"/>
                <a:cs typeface="Calibri" panose="020F0502020204030204" pitchFamily="34" charset="0"/>
              </a:rPr>
              <a:t>Le package </a:t>
            </a:r>
            <a:r>
              <a:rPr lang="fr-FR" sz="3600" dirty="0" err="1">
                <a:latin typeface="Calibri" panose="020F0502020204030204" pitchFamily="34" charset="0"/>
                <a:cs typeface="Calibri" panose="020F0502020204030204" pitchFamily="34" charset="0"/>
              </a:rPr>
              <a:t>javax.servlet</a:t>
            </a:r>
            <a:r>
              <a:rPr lang="fr-FR" sz="3600" dirty="0">
                <a:latin typeface="Calibri" panose="020F0502020204030204" pitchFamily="34" charset="0"/>
                <a:cs typeface="Calibri" panose="020F0502020204030204" pitchFamily="34" charset="0"/>
              </a:rPr>
              <a:t> définit plusieurs  interfaces, méthodes et exceptions :</a:t>
            </a:r>
          </a:p>
          <a:p>
            <a:pPr marL="371475" marR="169545" lvl="1" indent="-143510">
              <a:lnSpc>
                <a:spcPct val="100000"/>
              </a:lnSpc>
              <a:spcBef>
                <a:spcPts val="300"/>
              </a:spcBef>
              <a:buClr>
                <a:srgbClr val="FF0000"/>
              </a:buClr>
              <a:buSzPct val="54166"/>
              <a:buFont typeface="Wingdings"/>
              <a:buChar char=""/>
              <a:tabLst>
                <a:tab pos="372110" algn="l"/>
              </a:tabLst>
            </a:pPr>
            <a:r>
              <a:rPr lang="fr-FR" sz="3200" spc="-5" dirty="0">
                <a:latin typeface="Calibri" panose="020F0502020204030204" pitchFamily="34" charset="0"/>
                <a:cs typeface="Calibri" panose="020F0502020204030204" pitchFamily="34" charset="0"/>
              </a:rPr>
              <a:t>Les interfaces :</a:t>
            </a:r>
          </a:p>
          <a:p>
            <a:pPr lvl="2"/>
            <a:r>
              <a:rPr lang="fr-FR" sz="1800" dirty="0" err="1">
                <a:solidFill>
                  <a:srgbClr val="0070C0"/>
                </a:solidFill>
              </a:rPr>
              <a:t>RequestDispatcher</a:t>
            </a:r>
            <a:r>
              <a:rPr lang="fr-FR" sz="1800" dirty="0">
                <a:solidFill>
                  <a:srgbClr val="0070C0"/>
                </a:solidFill>
              </a:rPr>
              <a:t> </a:t>
            </a:r>
            <a:r>
              <a:rPr lang="fr-FR" sz="1800" dirty="0"/>
              <a:t>: définit un objet qui reçoit les requêtes du  client et les envoie à n'importe quelle ressource (par exemple  servlet, fichiers HTML ou JSP) sur le serveur.</a:t>
            </a:r>
          </a:p>
          <a:p>
            <a:pPr lvl="2"/>
            <a:r>
              <a:rPr lang="fr-FR" sz="1800" dirty="0">
                <a:solidFill>
                  <a:srgbClr val="0070C0"/>
                </a:solidFill>
              </a:rPr>
              <a:t>Servlet</a:t>
            </a:r>
            <a:r>
              <a:rPr lang="fr-FR" sz="1800" dirty="0"/>
              <a:t> : interface de base d'une servlet</a:t>
            </a:r>
          </a:p>
          <a:p>
            <a:pPr lvl="2"/>
            <a:r>
              <a:rPr lang="fr-FR" sz="1800" dirty="0" err="1">
                <a:solidFill>
                  <a:srgbClr val="0070C0"/>
                </a:solidFill>
              </a:rPr>
              <a:t>ServletConfig</a:t>
            </a:r>
            <a:r>
              <a:rPr lang="fr-FR" sz="1800" dirty="0"/>
              <a:t> : Définit d'un objet utilisé par le conteneur de la  servlet pour passer de l’information à une servlet pendant son  initialisation.</a:t>
            </a:r>
          </a:p>
          <a:p>
            <a:pPr lvl="2"/>
            <a:r>
              <a:rPr lang="fr-FR" sz="1800" dirty="0" err="1">
                <a:solidFill>
                  <a:srgbClr val="0070C0"/>
                </a:solidFill>
              </a:rPr>
              <a:t>ServletContext</a:t>
            </a:r>
            <a:r>
              <a:rPr lang="fr-FR" sz="1800" dirty="0"/>
              <a:t> : Définit un ensemble de méthodes qu’une  servlet utilise pour communiquer avec le conteneur de servlets</a:t>
            </a:r>
          </a:p>
          <a:p>
            <a:pPr lvl="2"/>
            <a:r>
              <a:rPr lang="fr-FR" sz="1800" dirty="0" err="1">
                <a:solidFill>
                  <a:srgbClr val="0070C0"/>
                </a:solidFill>
              </a:rPr>
              <a:t>ServletRequest</a:t>
            </a:r>
            <a:r>
              <a:rPr lang="fr-FR" sz="1800" dirty="0"/>
              <a:t> : Définit un objet contenant la requête du  client.</a:t>
            </a:r>
          </a:p>
          <a:p>
            <a:pPr lvl="2"/>
            <a:r>
              <a:rPr lang="fr-FR" sz="1800" dirty="0" err="1">
                <a:solidFill>
                  <a:srgbClr val="0070C0"/>
                </a:solidFill>
              </a:rPr>
              <a:t>ServletResponse</a:t>
            </a:r>
            <a:r>
              <a:rPr lang="fr-FR" sz="1800" dirty="0"/>
              <a:t> : Définit un objet qui contient la réponse  renvoyée par la servlet</a:t>
            </a:r>
          </a:p>
          <a:p>
            <a:pPr lvl="2"/>
            <a:r>
              <a:rPr lang="fr-FR" sz="1800" dirty="0" err="1">
                <a:solidFill>
                  <a:srgbClr val="0070C0"/>
                </a:solidFill>
              </a:rPr>
              <a:t>SingleThreadModel</a:t>
            </a:r>
            <a:r>
              <a:rPr lang="fr-FR" sz="1800" dirty="0"/>
              <a:t> : Permet de définir une servlet qui ne  répondra qu'à une seule requête à la fois</a:t>
            </a:r>
          </a:p>
        </p:txBody>
      </p:sp>
    </p:spTree>
    <p:extLst>
      <p:ext uri="{BB962C8B-B14F-4D97-AF65-F5344CB8AC3E}">
        <p14:creationId xmlns:p14="http://schemas.microsoft.com/office/powerpoint/2010/main" val="184328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 </a:t>
            </a:r>
            <a:r>
              <a:rPr lang="fr-FR" sz="5400" spc="-5" dirty="0">
                <a:solidFill>
                  <a:srgbClr val="323299"/>
                </a:solidFill>
                <a:latin typeface="Tahoma"/>
                <a:cs typeface="Tahoma"/>
              </a:rPr>
              <a:t>package</a:t>
            </a:r>
            <a:r>
              <a:rPr lang="fr-FR" sz="5400" spc="-40" dirty="0">
                <a:solidFill>
                  <a:srgbClr val="323299"/>
                </a:solidFill>
                <a:latin typeface="Tahoma"/>
                <a:cs typeface="Tahoma"/>
              </a:rPr>
              <a:t> </a:t>
            </a:r>
            <a:r>
              <a:rPr lang="fr-FR" sz="5400" spc="-5" dirty="0" err="1" smtClean="0">
                <a:solidFill>
                  <a:srgbClr val="323299"/>
                </a:solidFill>
                <a:latin typeface="Tahoma"/>
                <a:cs typeface="Tahoma"/>
              </a:rPr>
              <a:t>javax.servlet</a:t>
            </a:r>
            <a:endParaRPr lang="fr-FR" dirty="0"/>
          </a:p>
        </p:txBody>
      </p:sp>
      <p:sp>
        <p:nvSpPr>
          <p:cNvPr id="3" name="Espace réservé du contenu 2"/>
          <p:cNvSpPr>
            <a:spLocks noGrp="1"/>
          </p:cNvSpPr>
          <p:nvPr>
            <p:ph idx="1"/>
          </p:nvPr>
        </p:nvSpPr>
        <p:spPr>
          <a:xfrm>
            <a:off x="1024128" y="1651379"/>
            <a:ext cx="10999550" cy="4657981"/>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3200" dirty="0">
                <a:latin typeface="Calibri" panose="020F0502020204030204" pitchFamily="34" charset="0"/>
                <a:cs typeface="Calibri" panose="020F0502020204030204" pitchFamily="34" charset="0"/>
              </a:rPr>
              <a:t>Les classes :</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err="1">
                <a:solidFill>
                  <a:srgbClr val="0070C0"/>
                </a:solidFill>
                <a:latin typeface="Calibri" panose="020F0502020204030204" pitchFamily="34" charset="0"/>
                <a:cs typeface="Calibri" panose="020F0502020204030204" pitchFamily="34" charset="0"/>
              </a:rPr>
              <a:t>GenericServlet</a:t>
            </a:r>
            <a:r>
              <a:rPr lang="fr-FR" sz="2800" spc="-5" dirty="0">
                <a:solidFill>
                  <a:srgbClr val="0070C0"/>
                </a:solidFill>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 Classe définissant une servlet indépendante de  tout protocoles</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err="1">
                <a:solidFill>
                  <a:srgbClr val="0070C0"/>
                </a:solidFill>
                <a:latin typeface="Calibri" panose="020F0502020204030204" pitchFamily="34" charset="0"/>
                <a:cs typeface="Calibri" panose="020F0502020204030204" pitchFamily="34" charset="0"/>
              </a:rPr>
              <a:t>ServletInputStream</a:t>
            </a:r>
            <a:r>
              <a:rPr lang="fr-FR" sz="2800" spc="-5" dirty="0">
                <a:latin typeface="Calibri" panose="020F0502020204030204" pitchFamily="34" charset="0"/>
                <a:cs typeface="Calibri" panose="020F0502020204030204" pitchFamily="34" charset="0"/>
              </a:rPr>
              <a:t> : permet la lecture des données de la  requête cliente</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err="1">
                <a:solidFill>
                  <a:srgbClr val="0070C0"/>
                </a:solidFill>
                <a:latin typeface="Calibri" panose="020F0502020204030204" pitchFamily="34" charset="0"/>
                <a:cs typeface="Calibri" panose="020F0502020204030204" pitchFamily="34" charset="0"/>
              </a:rPr>
              <a:t>ServletOutPutStream</a:t>
            </a:r>
            <a:r>
              <a:rPr lang="fr-FR" sz="2800" spc="-5" dirty="0">
                <a:latin typeface="Calibri" panose="020F0502020204030204" pitchFamily="34" charset="0"/>
                <a:cs typeface="Calibri" panose="020F0502020204030204" pitchFamily="34" charset="0"/>
              </a:rPr>
              <a:t> : permet l'envoie de la réponse de la  servlet</a:t>
            </a:r>
          </a:p>
          <a:p>
            <a:pPr marL="172085" indent="-172720">
              <a:lnSpc>
                <a:spcPct val="100000"/>
              </a:lnSpc>
              <a:spcBef>
                <a:spcPts val="869"/>
              </a:spcBef>
              <a:buClr>
                <a:srgbClr val="3232CC"/>
              </a:buClr>
              <a:buSzPct val="60714"/>
              <a:buFont typeface="Wingdings"/>
              <a:buChar char=""/>
              <a:tabLst>
                <a:tab pos="172720" algn="l"/>
              </a:tabLst>
            </a:pPr>
            <a:r>
              <a:rPr lang="fr-FR" sz="3200" dirty="0">
                <a:latin typeface="Calibri" panose="020F0502020204030204" pitchFamily="34" charset="0"/>
                <a:cs typeface="Calibri" panose="020F0502020204030204" pitchFamily="34" charset="0"/>
              </a:rPr>
              <a:t>Les exceptions :</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err="1">
                <a:solidFill>
                  <a:srgbClr val="0070C0"/>
                </a:solidFill>
                <a:latin typeface="Calibri" panose="020F0502020204030204" pitchFamily="34" charset="0"/>
                <a:cs typeface="Calibri" panose="020F0502020204030204" pitchFamily="34" charset="0"/>
              </a:rPr>
              <a:t>ServletException</a:t>
            </a:r>
            <a:r>
              <a:rPr lang="fr-FR" sz="2800" spc="-5" dirty="0">
                <a:latin typeface="Calibri" panose="020F0502020204030204" pitchFamily="34" charset="0"/>
                <a:cs typeface="Calibri" panose="020F0502020204030204" pitchFamily="34" charset="0"/>
              </a:rPr>
              <a:t> : Exception générale en cas de problème  durant l'exécution de la servlet</a:t>
            </a:r>
          </a:p>
          <a:p>
            <a:pPr marL="371475" marR="169545" lvl="1" indent="-143510">
              <a:lnSpc>
                <a:spcPct val="100000"/>
              </a:lnSpc>
              <a:spcBef>
                <a:spcPts val="300"/>
              </a:spcBef>
              <a:buClr>
                <a:srgbClr val="FF0000"/>
              </a:buClr>
              <a:buSzPct val="54166"/>
              <a:buFont typeface="Wingdings"/>
              <a:buChar char=""/>
              <a:tabLst>
                <a:tab pos="372110" algn="l"/>
              </a:tabLst>
            </a:pPr>
            <a:r>
              <a:rPr lang="fr-FR" sz="2800" spc="-5" dirty="0" err="1">
                <a:solidFill>
                  <a:srgbClr val="0070C0"/>
                </a:solidFill>
                <a:latin typeface="Calibri" panose="020F0502020204030204" pitchFamily="34" charset="0"/>
                <a:cs typeface="Calibri" panose="020F0502020204030204" pitchFamily="34" charset="0"/>
              </a:rPr>
              <a:t>UnavailableException</a:t>
            </a:r>
            <a:r>
              <a:rPr lang="fr-FR" sz="2800" spc="-5" dirty="0">
                <a:latin typeface="Calibri" panose="020F0502020204030204" pitchFamily="34" charset="0"/>
                <a:cs typeface="Calibri" panose="020F0502020204030204" pitchFamily="34" charset="0"/>
              </a:rPr>
              <a:t> : Exception levée si la servlet n'est pas  disponible</a:t>
            </a:r>
          </a:p>
        </p:txBody>
      </p:sp>
    </p:spTree>
    <p:extLst>
      <p:ext uri="{BB962C8B-B14F-4D97-AF65-F5344CB8AC3E}">
        <p14:creationId xmlns:p14="http://schemas.microsoft.com/office/powerpoint/2010/main" val="150366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Java</a:t>
            </a:r>
            <a:r>
              <a:rPr lang="fr-FR" sz="5400" spc="-25" dirty="0">
                <a:solidFill>
                  <a:srgbClr val="323299"/>
                </a:solidFill>
                <a:latin typeface="Tahoma"/>
                <a:cs typeface="Tahoma"/>
              </a:rPr>
              <a:t> </a:t>
            </a:r>
            <a:r>
              <a:rPr lang="fr-FR" sz="5400" spc="-5" dirty="0" smtClean="0">
                <a:solidFill>
                  <a:srgbClr val="323299"/>
                </a:solidFill>
                <a:latin typeface="Tahoma"/>
                <a:cs typeface="Tahoma"/>
              </a:rPr>
              <a:t>Framework</a:t>
            </a:r>
            <a:endParaRPr lang="fr-FR" dirty="0"/>
          </a:p>
        </p:txBody>
      </p:sp>
      <p:sp>
        <p:nvSpPr>
          <p:cNvPr id="3" name="Espace réservé du contenu 2"/>
          <p:cNvSpPr>
            <a:spLocks noGrp="1"/>
          </p:cNvSpPr>
          <p:nvPr>
            <p:ph idx="1"/>
          </p:nvPr>
        </p:nvSpPr>
        <p:spPr>
          <a:xfrm>
            <a:off x="1024128" y="1828800"/>
            <a:ext cx="9825842" cy="4480560"/>
          </a:xfrm>
        </p:spPr>
        <p:txBody>
          <a:bodyPr>
            <a:norm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Le Java Framework (Java 2 Platform) est </a:t>
            </a:r>
            <a:r>
              <a:rPr lang="fr-FR" sz="2000" spc="-10" dirty="0">
                <a:latin typeface="Calibri" panose="020F0502020204030204" pitchFamily="34" charset="0"/>
                <a:cs typeface="Calibri" panose="020F0502020204030204" pitchFamily="34" charset="0"/>
              </a:rPr>
              <a:t>composé </a:t>
            </a:r>
            <a:r>
              <a:rPr lang="fr-FR" sz="2000" spc="-5" dirty="0">
                <a:latin typeface="Calibri" panose="020F0502020204030204" pitchFamily="34" charset="0"/>
                <a:cs typeface="Calibri" panose="020F0502020204030204" pitchFamily="34" charset="0"/>
              </a:rPr>
              <a:t>de trois  éditions, destinées à des usages différents</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483235" marR="52705" lvl="2" indent="-285750">
              <a:lnSpc>
                <a:spcPct val="100000"/>
              </a:lnSpc>
              <a:spcBef>
                <a:spcPts val="240"/>
              </a:spcBef>
              <a:spcAft>
                <a:spcPts val="200"/>
              </a:spcAft>
              <a:buClr>
                <a:srgbClr val="3232CC"/>
              </a:buClr>
              <a:buSzPct val="60000"/>
              <a:buFont typeface="Wingdings" panose="05000000000000000000" pitchFamily="2" charset="2"/>
              <a:buChar char="Ø"/>
              <a:tabLst>
                <a:tab pos="187960" algn="l"/>
              </a:tabLst>
            </a:pPr>
            <a:r>
              <a:rPr lang="fr-FR" sz="2000" spc="-5" dirty="0">
                <a:latin typeface="Calibri" panose="020F0502020204030204" pitchFamily="34" charset="0"/>
                <a:cs typeface="Calibri" panose="020F0502020204030204" pitchFamily="34" charset="0"/>
              </a:rPr>
              <a:t>J2ME : Java 2 Micro Edition est prévu pour le développement  d'applications embarquées, notamment sur des PDA (</a:t>
            </a:r>
            <a:r>
              <a:rPr lang="fr-FR" sz="2000" spc="-5" dirty="0" err="1">
                <a:latin typeface="Calibri" panose="020F0502020204030204" pitchFamily="34" charset="0"/>
                <a:cs typeface="Calibri" panose="020F0502020204030204" pitchFamily="34" charset="0"/>
              </a:rPr>
              <a:t>Personal</a:t>
            </a:r>
            <a:r>
              <a:rPr lang="fr-FR" sz="2000" spc="-5" dirty="0">
                <a:latin typeface="Calibri" panose="020F0502020204030204" pitchFamily="34" charset="0"/>
                <a:cs typeface="Calibri" panose="020F0502020204030204" pitchFamily="34" charset="0"/>
              </a:rPr>
              <a:t>  Digital Assistant ) et terminaux mobiles (téléphone portables</a:t>
            </a:r>
            <a:r>
              <a:rPr lang="fr-FR" sz="2000" spc="-5" dirty="0" smtClean="0">
                <a:latin typeface="Calibri" panose="020F0502020204030204" pitchFamily="34" charset="0"/>
                <a:cs typeface="Calibri" panose="020F0502020204030204" pitchFamily="34" charset="0"/>
              </a:rPr>
              <a:t>, …) </a:t>
            </a:r>
            <a:r>
              <a:rPr lang="fr-FR" sz="2000" spc="-5" dirty="0">
                <a:latin typeface="Calibri" panose="020F0502020204030204" pitchFamily="34" charset="0"/>
                <a:cs typeface="Calibri" panose="020F0502020204030204" pitchFamily="34" charset="0"/>
              </a:rPr>
              <a:t>;</a:t>
            </a:r>
          </a:p>
          <a:p>
            <a:pPr marL="483235" marR="52705" lvl="2" indent="-285750">
              <a:lnSpc>
                <a:spcPct val="100000"/>
              </a:lnSpc>
              <a:spcBef>
                <a:spcPts val="240"/>
              </a:spcBef>
              <a:spcAft>
                <a:spcPts val="200"/>
              </a:spcAft>
              <a:buClr>
                <a:srgbClr val="3232CC"/>
              </a:buClr>
              <a:buSzPct val="60000"/>
              <a:buFont typeface="Wingdings" panose="05000000000000000000" pitchFamily="2" charset="2"/>
              <a:buChar char="Ø"/>
              <a:tabLst>
                <a:tab pos="187960" algn="l"/>
              </a:tabLst>
            </a:pPr>
            <a:r>
              <a:rPr lang="fr-FR" sz="2000" spc="-5" dirty="0">
                <a:latin typeface="Calibri" panose="020F0502020204030204" pitchFamily="34" charset="0"/>
                <a:cs typeface="Calibri" panose="020F0502020204030204" pitchFamily="34" charset="0"/>
              </a:rPr>
              <a:t>J2SE : Java 2 Standard Edition est destiné au développement  d'applications pour ordinateurs personnels ;</a:t>
            </a:r>
          </a:p>
          <a:p>
            <a:pPr marL="483235" marR="52705" lvl="2" indent="-285750">
              <a:lnSpc>
                <a:spcPct val="100000"/>
              </a:lnSpc>
              <a:spcBef>
                <a:spcPts val="240"/>
              </a:spcBef>
              <a:spcAft>
                <a:spcPts val="200"/>
              </a:spcAft>
              <a:buClr>
                <a:srgbClr val="3232CC"/>
              </a:buClr>
              <a:buSzPct val="60000"/>
              <a:buFont typeface="Wingdings" panose="05000000000000000000" pitchFamily="2" charset="2"/>
              <a:buChar char="Ø"/>
              <a:tabLst>
                <a:tab pos="187960" algn="l"/>
              </a:tabLst>
            </a:pPr>
            <a:r>
              <a:rPr lang="fr-FR" sz="2000" spc="-5" dirty="0">
                <a:latin typeface="Calibri" panose="020F0502020204030204" pitchFamily="34" charset="0"/>
                <a:cs typeface="Calibri" panose="020F0502020204030204" pitchFamily="34" charset="0"/>
              </a:rPr>
              <a:t>J2EE : Java 2 Enterprise Edition, destiné à un usage professionnel  avec la mise en </a:t>
            </a:r>
            <a:r>
              <a:rPr lang="fr-FR" sz="2000" spc="-5" dirty="0" err="1">
                <a:latin typeface="Calibri" panose="020F0502020204030204" pitchFamily="34" charset="0"/>
                <a:cs typeface="Calibri" panose="020F0502020204030204" pitchFamily="34" charset="0"/>
              </a:rPr>
              <a:t>oeuvre</a:t>
            </a:r>
            <a:r>
              <a:rPr lang="fr-FR" sz="2000" spc="-5" dirty="0">
                <a:latin typeface="Calibri" panose="020F0502020204030204" pitchFamily="34" charset="0"/>
                <a:cs typeface="Calibri" panose="020F0502020204030204" pitchFamily="34" charset="0"/>
              </a:rPr>
              <a:t> de serveurs.</a:t>
            </a:r>
          </a:p>
          <a:p>
            <a:pPr marL="187325" marR="54610" indent="-172720">
              <a:lnSpc>
                <a:spcPct val="100000"/>
              </a:lnSpc>
              <a:spcBef>
                <a:spcPts val="20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Chaque édition propose un environnement complet </a:t>
            </a:r>
            <a:r>
              <a:rPr lang="fr-FR" sz="2000" spc="-10" dirty="0">
                <a:latin typeface="Calibri" panose="020F0502020204030204" pitchFamily="34" charset="0"/>
                <a:cs typeface="Calibri" panose="020F0502020204030204" pitchFamily="34" charset="0"/>
              </a:rPr>
              <a:t>pour </a:t>
            </a:r>
            <a:r>
              <a:rPr lang="fr-FR" sz="2000" spc="-5" dirty="0">
                <a:latin typeface="Calibri" panose="020F0502020204030204" pitchFamily="34" charset="0"/>
                <a:cs typeface="Calibri" panose="020F0502020204030204" pitchFamily="34" charset="0"/>
              </a:rPr>
              <a:t>le  développement et l'exécution d'applications basées </a:t>
            </a:r>
            <a:r>
              <a:rPr lang="fr-FR" sz="2000" spc="-10" dirty="0">
                <a:latin typeface="Calibri" panose="020F0502020204030204" pitchFamily="34" charset="0"/>
                <a:cs typeface="Calibri" panose="020F0502020204030204" pitchFamily="34" charset="0"/>
              </a:rPr>
              <a:t>sur </a:t>
            </a:r>
            <a:r>
              <a:rPr lang="fr-FR" sz="2000" spc="-5" dirty="0">
                <a:latin typeface="Calibri" panose="020F0502020204030204" pitchFamily="34" charset="0"/>
                <a:cs typeface="Calibri" panose="020F0502020204030204" pitchFamily="34" charset="0"/>
              </a:rPr>
              <a:t>Java</a:t>
            </a:r>
            <a:r>
              <a:rPr lang="fr-FR" sz="2000" spc="9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et</a:t>
            </a:r>
            <a:endParaRPr lang="fr-FR" sz="2000" dirty="0">
              <a:latin typeface="Calibri" panose="020F0502020204030204" pitchFamily="34" charset="0"/>
              <a:cs typeface="Calibri" panose="020F0502020204030204" pitchFamily="34" charset="0"/>
            </a:endParaRPr>
          </a:p>
          <a:p>
            <a:pPr marL="187325" marR="52705" indent="-172720">
              <a:lnSpc>
                <a:spcPct val="100000"/>
              </a:lnSpc>
              <a:spcBef>
                <a:spcPts val="24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Comprend notamment </a:t>
            </a:r>
            <a:r>
              <a:rPr lang="fr-FR" sz="2000" spc="-10" dirty="0">
                <a:latin typeface="Calibri" panose="020F0502020204030204" pitchFamily="34" charset="0"/>
                <a:cs typeface="Calibri" panose="020F0502020204030204" pitchFamily="34" charset="0"/>
              </a:rPr>
              <a:t>une </a:t>
            </a:r>
            <a:r>
              <a:rPr lang="fr-FR" sz="2000" spc="-5" dirty="0">
                <a:latin typeface="Calibri" panose="020F0502020204030204" pitchFamily="34" charset="0"/>
                <a:cs typeface="Calibri" panose="020F0502020204030204" pitchFamily="34" charset="0"/>
              </a:rPr>
              <a:t>machine virtuelle Java (Java </a:t>
            </a:r>
            <a:r>
              <a:rPr lang="fr-FR" sz="2000" spc="-5" dirty="0" err="1">
                <a:latin typeface="Calibri" panose="020F0502020204030204" pitchFamily="34" charset="0"/>
                <a:cs typeface="Calibri" panose="020F0502020204030204" pitchFamily="34" charset="0"/>
              </a:rPr>
              <a:t>virtual</a:t>
            </a:r>
            <a:r>
              <a:rPr lang="fr-FR" sz="2000" spc="-5" dirty="0">
                <a:latin typeface="Calibri" panose="020F0502020204030204" pitchFamily="34" charset="0"/>
                <a:cs typeface="Calibri" panose="020F0502020204030204" pitchFamily="34" charset="0"/>
              </a:rPr>
              <a:t>  machine) ainsi qu'une bibliothèque de</a:t>
            </a:r>
            <a:r>
              <a:rPr lang="fr-FR" sz="2000" spc="3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classes</a:t>
            </a:r>
            <a:r>
              <a:rPr lang="fr-FR" sz="2000" spc="-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990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Le </a:t>
            </a:r>
            <a:r>
              <a:rPr lang="fr-FR" sz="5400" spc="-5" dirty="0">
                <a:solidFill>
                  <a:srgbClr val="323299"/>
                </a:solidFill>
                <a:latin typeface="Tahoma"/>
                <a:cs typeface="Tahoma"/>
              </a:rPr>
              <a:t>package</a:t>
            </a:r>
            <a:r>
              <a:rPr lang="fr-FR" sz="5400" spc="-40" dirty="0">
                <a:solidFill>
                  <a:srgbClr val="323299"/>
                </a:solidFill>
                <a:latin typeface="Tahoma"/>
                <a:cs typeface="Tahoma"/>
              </a:rPr>
              <a:t> </a:t>
            </a:r>
            <a:r>
              <a:rPr lang="fr-FR" sz="5400" spc="-5" dirty="0" err="1" smtClean="0">
                <a:solidFill>
                  <a:srgbClr val="323299"/>
                </a:solidFill>
                <a:latin typeface="Tahoma"/>
                <a:cs typeface="Tahoma"/>
              </a:rPr>
              <a:t>javax.servlet.http</a:t>
            </a:r>
            <a:endParaRPr lang="fr-FR" dirty="0"/>
          </a:p>
        </p:txBody>
      </p:sp>
      <p:sp>
        <p:nvSpPr>
          <p:cNvPr id="3" name="Espace réservé du contenu 2"/>
          <p:cNvSpPr>
            <a:spLocks noGrp="1"/>
          </p:cNvSpPr>
          <p:nvPr>
            <p:ph idx="1"/>
          </p:nvPr>
        </p:nvSpPr>
        <p:spPr>
          <a:xfrm>
            <a:off x="1024129" y="1910687"/>
            <a:ext cx="10794832" cy="4844955"/>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Le package </a:t>
            </a:r>
            <a:r>
              <a:rPr lang="fr-FR" sz="2800" dirty="0" err="1">
                <a:latin typeface="Calibri" panose="020F0502020204030204" pitchFamily="34" charset="0"/>
                <a:cs typeface="Calibri" panose="020F0502020204030204" pitchFamily="34" charset="0"/>
              </a:rPr>
              <a:t>javax.servlet.http</a:t>
            </a:r>
            <a:r>
              <a:rPr lang="fr-FR" sz="2800" dirty="0">
                <a:latin typeface="Calibri" panose="020F0502020204030204" pitchFamily="34" charset="0"/>
                <a:cs typeface="Calibri" panose="020F0502020204030204" pitchFamily="34" charset="0"/>
              </a:rPr>
              <a:t> définit plusieurs  interfaces et méthodes :</a:t>
            </a:r>
          </a:p>
          <a:p>
            <a:pPr marL="371475" marR="169545" lvl="1" indent="-143510">
              <a:lnSpc>
                <a:spcPct val="100000"/>
              </a:lnSpc>
              <a:spcBef>
                <a:spcPts val="300"/>
              </a:spcBef>
              <a:buClr>
                <a:srgbClr val="FF0000"/>
              </a:buClr>
              <a:buSzPct val="54166"/>
              <a:buFont typeface="Wingdings"/>
              <a:buChar char=""/>
              <a:tabLst>
                <a:tab pos="372110" algn="l"/>
              </a:tabLst>
            </a:pPr>
            <a:r>
              <a:rPr lang="fr-FR" sz="3200" spc="-5" dirty="0">
                <a:solidFill>
                  <a:srgbClr val="0070C0"/>
                </a:solidFill>
                <a:latin typeface="Calibri" panose="020F0502020204030204" pitchFamily="34" charset="0"/>
                <a:cs typeface="Calibri" panose="020F0502020204030204" pitchFamily="34" charset="0"/>
              </a:rPr>
              <a:t>Les interfaces :</a:t>
            </a:r>
          </a:p>
          <a:p>
            <a:pPr lvl="2"/>
            <a:r>
              <a:rPr lang="fr-FR" sz="1800" dirty="0" err="1">
                <a:solidFill>
                  <a:srgbClr val="0070C0"/>
                </a:solidFill>
              </a:rPr>
              <a:t>HttpServletRequest</a:t>
            </a:r>
            <a:r>
              <a:rPr lang="fr-FR" sz="1800" dirty="0">
                <a:solidFill>
                  <a:srgbClr val="0070C0"/>
                </a:solidFill>
              </a:rPr>
              <a:t> </a:t>
            </a:r>
            <a:r>
              <a:rPr lang="fr-FR" sz="1800" dirty="0"/>
              <a:t>: Hérite de </a:t>
            </a:r>
            <a:r>
              <a:rPr lang="fr-FR" sz="1800" dirty="0" err="1"/>
              <a:t>ServletRequest</a:t>
            </a:r>
            <a:r>
              <a:rPr lang="fr-FR" sz="1800" dirty="0"/>
              <a:t> : définit un objet  contenant une requête selon le protocole http</a:t>
            </a:r>
          </a:p>
          <a:p>
            <a:pPr lvl="2"/>
            <a:r>
              <a:rPr lang="fr-FR" sz="1800" dirty="0" err="1">
                <a:solidFill>
                  <a:srgbClr val="0070C0"/>
                </a:solidFill>
              </a:rPr>
              <a:t>HttpServletResponse</a:t>
            </a:r>
            <a:r>
              <a:rPr lang="fr-FR" sz="1800" dirty="0"/>
              <a:t> : Hérite de </a:t>
            </a:r>
            <a:r>
              <a:rPr lang="fr-FR" sz="1800" dirty="0" err="1"/>
              <a:t>ServletResponse</a:t>
            </a:r>
            <a:r>
              <a:rPr lang="fr-FR" sz="1800" dirty="0"/>
              <a:t> : définit un  objet contenant la </a:t>
            </a:r>
            <a:r>
              <a:rPr lang="fr-FR" sz="1800" dirty="0" err="1"/>
              <a:t>reponse</a:t>
            </a:r>
            <a:r>
              <a:rPr lang="fr-FR" sz="1800" dirty="0"/>
              <a:t> de la servlet selon le protocole http</a:t>
            </a:r>
          </a:p>
          <a:p>
            <a:pPr lvl="2"/>
            <a:r>
              <a:rPr lang="fr-FR" sz="1800" dirty="0" err="1">
                <a:solidFill>
                  <a:srgbClr val="0070C0"/>
                </a:solidFill>
              </a:rPr>
              <a:t>HttpSession</a:t>
            </a:r>
            <a:r>
              <a:rPr lang="fr-FR" sz="1800" dirty="0"/>
              <a:t> : Définit un objet qui représente une session</a:t>
            </a:r>
          </a:p>
          <a:p>
            <a:pPr marL="371475" marR="169545" lvl="1" indent="-143510">
              <a:lnSpc>
                <a:spcPct val="100000"/>
              </a:lnSpc>
              <a:spcBef>
                <a:spcPts val="300"/>
              </a:spcBef>
              <a:buClr>
                <a:srgbClr val="FF0000"/>
              </a:buClr>
              <a:buSzPct val="54166"/>
              <a:buFont typeface="Wingdings"/>
              <a:buChar char=""/>
              <a:tabLst>
                <a:tab pos="372110" algn="l"/>
              </a:tabLst>
            </a:pPr>
            <a:r>
              <a:rPr lang="fr-FR" sz="3200" spc="-5" dirty="0">
                <a:solidFill>
                  <a:srgbClr val="0070C0"/>
                </a:solidFill>
                <a:latin typeface="Calibri" panose="020F0502020204030204" pitchFamily="34" charset="0"/>
                <a:cs typeface="Calibri" panose="020F0502020204030204" pitchFamily="34" charset="0"/>
              </a:rPr>
              <a:t>Les classes :</a:t>
            </a:r>
          </a:p>
          <a:p>
            <a:pPr lvl="2"/>
            <a:r>
              <a:rPr lang="fr-FR" sz="1800" dirty="0">
                <a:solidFill>
                  <a:srgbClr val="0070C0"/>
                </a:solidFill>
              </a:rPr>
              <a:t>Cookie</a:t>
            </a:r>
            <a:r>
              <a:rPr lang="fr-FR" sz="1800" dirty="0"/>
              <a:t> : Classe représentant un cookie (ensemble de données  sauvegardées par le </a:t>
            </a:r>
            <a:r>
              <a:rPr lang="fr-FR" sz="1800" dirty="0" err="1"/>
              <a:t>brower</a:t>
            </a:r>
            <a:r>
              <a:rPr lang="fr-FR" sz="1800" dirty="0"/>
              <a:t> sur le poste client)</a:t>
            </a:r>
          </a:p>
          <a:p>
            <a:pPr lvl="2"/>
            <a:r>
              <a:rPr lang="fr-FR" sz="1800" dirty="0" err="1">
                <a:solidFill>
                  <a:srgbClr val="0070C0"/>
                </a:solidFill>
              </a:rPr>
              <a:t>HttpServlet</a:t>
            </a:r>
            <a:r>
              <a:rPr lang="fr-FR" sz="1800" dirty="0"/>
              <a:t> : Hérite de </a:t>
            </a:r>
            <a:r>
              <a:rPr lang="fr-FR" sz="1800" dirty="0" err="1"/>
              <a:t>GenericServlet</a:t>
            </a:r>
            <a:r>
              <a:rPr lang="fr-FR" sz="1800" dirty="0"/>
              <a:t> : classe définissant une  servlet utilisant le protocole http</a:t>
            </a:r>
          </a:p>
          <a:p>
            <a:pPr lvl="2"/>
            <a:r>
              <a:rPr lang="fr-FR" sz="1800" dirty="0" err="1">
                <a:solidFill>
                  <a:srgbClr val="0070C0"/>
                </a:solidFill>
              </a:rPr>
              <a:t>HttpUtils</a:t>
            </a:r>
            <a:r>
              <a:rPr lang="fr-FR" sz="1800" dirty="0"/>
              <a:t> : Classe proposant des méthodes statiques utiles pour  le développement de servlet http (classe devenue obsolète)</a:t>
            </a:r>
          </a:p>
        </p:txBody>
      </p:sp>
    </p:spTree>
    <p:extLst>
      <p:ext uri="{BB962C8B-B14F-4D97-AF65-F5344CB8AC3E}">
        <p14:creationId xmlns:p14="http://schemas.microsoft.com/office/powerpoint/2010/main" val="749740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L’interface </a:t>
            </a:r>
            <a:r>
              <a:rPr lang="fr-FR" sz="5400" dirty="0">
                <a:solidFill>
                  <a:srgbClr val="323299"/>
                </a:solidFill>
                <a:latin typeface="Tahoma"/>
                <a:cs typeface="Tahoma"/>
              </a:rPr>
              <a:t>d'une</a:t>
            </a:r>
            <a:r>
              <a:rPr lang="fr-FR" sz="5400" spc="-2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8" y="1760561"/>
            <a:ext cx="10276218" cy="4548799"/>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Pour pouvoir être gérée par le conteneur Web, toute</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servlet doit implémenter l’interface Servlet</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appartenant au package </a:t>
            </a:r>
            <a:r>
              <a:rPr lang="fr-FR" sz="2400" dirty="0" err="1">
                <a:latin typeface="Calibri" panose="020F0502020204030204" pitchFamily="34" charset="0"/>
                <a:cs typeface="Calibri" panose="020F0502020204030204" pitchFamily="34" charset="0"/>
              </a:rPr>
              <a:t>javax.servlet</a:t>
            </a:r>
            <a:endParaRPr lang="fr-FR" sz="2400" dirty="0">
              <a:latin typeface="Calibri" panose="020F0502020204030204" pitchFamily="34" charset="0"/>
              <a:cs typeface="Calibri" panose="020F0502020204030204" pitchFamily="34" charset="0"/>
            </a:endParaRP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Cette interface permet ainsi au conteneur Web de  gérer le cycle de vie de la servlet.</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L’interface d’une servlet se compose des méthodes  suivantes :</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a:solidFill>
                  <a:srgbClr val="0070C0"/>
                </a:solidFill>
                <a:latin typeface="Calibri" panose="020F0502020204030204" pitchFamily="34" charset="0"/>
                <a:cs typeface="Calibri" panose="020F0502020204030204" pitchFamily="34" charset="0"/>
              </a:rPr>
              <a:t>la méthode </a:t>
            </a:r>
            <a:r>
              <a:rPr lang="fr-FR" sz="2400" spc="-5" dirty="0" err="1">
                <a:solidFill>
                  <a:srgbClr val="0070C0"/>
                </a:solidFill>
                <a:latin typeface="Calibri" panose="020F0502020204030204" pitchFamily="34" charset="0"/>
                <a:cs typeface="Calibri" panose="020F0502020204030204" pitchFamily="34" charset="0"/>
              </a:rPr>
              <a:t>init</a:t>
            </a:r>
            <a:r>
              <a:rPr lang="fr-FR" sz="2400" spc="-5" dirty="0">
                <a:solidFill>
                  <a:srgbClr val="0070C0"/>
                </a:solidFill>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a:solidFill>
                  <a:srgbClr val="0070C0"/>
                </a:solidFill>
                <a:latin typeface="Calibri" panose="020F0502020204030204" pitchFamily="34" charset="0"/>
                <a:cs typeface="Calibri" panose="020F0502020204030204" pitchFamily="34" charset="0"/>
              </a:rPr>
              <a:t>la méthode service()</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a:solidFill>
                  <a:srgbClr val="0070C0"/>
                </a:solidFill>
                <a:latin typeface="Calibri" panose="020F0502020204030204" pitchFamily="34" charset="0"/>
                <a:cs typeface="Calibri" panose="020F0502020204030204" pitchFamily="34" charset="0"/>
              </a:rPr>
              <a:t>la méthode </a:t>
            </a:r>
            <a:r>
              <a:rPr lang="fr-FR" sz="2400" spc="-5" dirty="0" err="1">
                <a:solidFill>
                  <a:srgbClr val="0070C0"/>
                </a:solidFill>
                <a:latin typeface="Calibri" panose="020F0502020204030204" pitchFamily="34" charset="0"/>
                <a:cs typeface="Calibri" panose="020F0502020204030204" pitchFamily="34" charset="0"/>
              </a:rPr>
              <a:t>getServletConfig</a:t>
            </a:r>
            <a:r>
              <a:rPr lang="fr-FR" sz="2400" spc="-5" dirty="0">
                <a:solidFill>
                  <a:srgbClr val="0070C0"/>
                </a:solidFill>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a:solidFill>
                  <a:srgbClr val="0070C0"/>
                </a:solidFill>
                <a:latin typeface="Calibri" panose="020F0502020204030204" pitchFamily="34" charset="0"/>
                <a:cs typeface="Calibri" panose="020F0502020204030204" pitchFamily="34" charset="0"/>
              </a:rPr>
              <a:t>la méthode </a:t>
            </a:r>
            <a:r>
              <a:rPr lang="fr-FR" sz="2400" spc="-5" dirty="0" err="1">
                <a:solidFill>
                  <a:srgbClr val="0070C0"/>
                </a:solidFill>
                <a:latin typeface="Calibri" panose="020F0502020204030204" pitchFamily="34" charset="0"/>
                <a:cs typeface="Calibri" panose="020F0502020204030204" pitchFamily="34" charset="0"/>
              </a:rPr>
              <a:t>getServletInfo</a:t>
            </a:r>
            <a:r>
              <a:rPr lang="fr-FR" sz="2400" spc="-5" dirty="0">
                <a:solidFill>
                  <a:srgbClr val="0070C0"/>
                </a:solidFill>
                <a:latin typeface="Calibri" panose="020F0502020204030204" pitchFamily="34" charset="0"/>
                <a:cs typeface="Calibri" panose="020F0502020204030204" pitchFamily="34" charset="0"/>
              </a:rPr>
              <a:t>()</a:t>
            </a:r>
          </a:p>
          <a:p>
            <a:pPr marL="371475" marR="169545" lvl="1" indent="-143510">
              <a:lnSpc>
                <a:spcPct val="100000"/>
              </a:lnSpc>
              <a:spcBef>
                <a:spcPts val="300"/>
              </a:spcBef>
              <a:buClr>
                <a:srgbClr val="FF0000"/>
              </a:buClr>
              <a:buSzPct val="54166"/>
              <a:buFont typeface="Wingdings"/>
              <a:buChar char=""/>
              <a:tabLst>
                <a:tab pos="372110" algn="l"/>
              </a:tabLst>
            </a:pPr>
            <a:r>
              <a:rPr lang="fr-FR" sz="2400" spc="-5" dirty="0">
                <a:solidFill>
                  <a:srgbClr val="0070C0"/>
                </a:solidFill>
                <a:latin typeface="Calibri" panose="020F0502020204030204" pitchFamily="34" charset="0"/>
                <a:cs typeface="Calibri" panose="020F0502020204030204" pitchFamily="34" charset="0"/>
              </a:rPr>
              <a:t>la méthode destroy()</a:t>
            </a:r>
          </a:p>
          <a:p>
            <a:pPr marL="371475" marR="169545" lvl="1" indent="-143510">
              <a:lnSpc>
                <a:spcPct val="100000"/>
              </a:lnSpc>
              <a:spcBef>
                <a:spcPts val="300"/>
              </a:spcBef>
              <a:buClr>
                <a:srgbClr val="FF0000"/>
              </a:buClr>
              <a:buSzPct val="54166"/>
              <a:buFont typeface="Wingdings"/>
              <a:buChar char=""/>
              <a:tabLst>
                <a:tab pos="372110" algn="l"/>
              </a:tabLst>
            </a:pPr>
            <a:endParaRPr lang="fr-FR" sz="2400" spc="-5" dirty="0">
              <a:solidFill>
                <a:srgbClr val="0070C0"/>
              </a:solidFill>
              <a:latin typeface="Calibri" panose="020F0502020204030204" pitchFamily="34" charset="0"/>
              <a:cs typeface="Calibri" panose="020F0502020204030204" pitchFamily="34" charset="0"/>
            </a:endParaRPr>
          </a:p>
          <a:p>
            <a:pPr marL="172085" indent="-172720">
              <a:lnSpc>
                <a:spcPct val="100000"/>
              </a:lnSpc>
              <a:spcBef>
                <a:spcPts val="869"/>
              </a:spcBef>
              <a:buClr>
                <a:srgbClr val="3232CC"/>
              </a:buClr>
              <a:buSzPct val="60714"/>
              <a:buFont typeface="Wingdings"/>
              <a:buChar char=""/>
              <a:tabLst>
                <a:tab pos="172720" algn="l"/>
              </a:tabLst>
            </a:pPr>
            <a:endParaRPr lang="fr-FR" sz="2000" dirty="0">
              <a:latin typeface="Calibri" panose="020F0502020204030204" pitchFamily="34" charset="0"/>
              <a:cs typeface="Calibri" panose="020F0502020204030204" pitchFamily="34" charset="0"/>
            </a:endParaRPr>
          </a:p>
        </p:txBody>
      </p:sp>
      <p:pic>
        <p:nvPicPr>
          <p:cNvPr id="4" name="Image 3"/>
          <p:cNvPicPr>
            <a:picLocks noChangeAspect="1"/>
          </p:cNvPicPr>
          <p:nvPr/>
        </p:nvPicPr>
        <p:blipFill rotWithShape="1">
          <a:blip r:embed="rId2"/>
          <a:srcRect l="64405" t="24020" r="25001" b="59002"/>
          <a:stretch/>
        </p:blipFill>
        <p:spPr>
          <a:xfrm>
            <a:off x="9171296" y="4135271"/>
            <a:ext cx="2665957" cy="2402006"/>
          </a:xfrm>
          <a:prstGeom prst="rect">
            <a:avLst/>
          </a:prstGeom>
        </p:spPr>
      </p:pic>
    </p:spTree>
    <p:extLst>
      <p:ext uri="{BB962C8B-B14F-4D97-AF65-F5344CB8AC3E}">
        <p14:creationId xmlns:p14="http://schemas.microsoft.com/office/powerpoint/2010/main" val="356118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255"/>
              </a:spcBef>
            </a:pPr>
            <a:r>
              <a:rPr lang="fr-FR" sz="5400" spc="-5">
                <a:solidFill>
                  <a:srgbClr val="323299"/>
                </a:solidFill>
                <a:latin typeface="Tahoma"/>
                <a:cs typeface="Tahoma"/>
              </a:rPr>
              <a:t>L’interface </a:t>
            </a:r>
            <a:r>
              <a:rPr lang="fr-FR" sz="5400">
                <a:solidFill>
                  <a:srgbClr val="323299"/>
                </a:solidFill>
                <a:latin typeface="Tahoma"/>
                <a:cs typeface="Tahoma"/>
              </a:rPr>
              <a:t>d'une</a:t>
            </a:r>
            <a:r>
              <a:rPr lang="fr-FR" sz="5400" spc="-20">
                <a:solidFill>
                  <a:srgbClr val="323299"/>
                </a:solidFill>
                <a:latin typeface="Tahoma"/>
                <a:cs typeface="Tahoma"/>
              </a:rPr>
              <a:t> </a:t>
            </a:r>
            <a:r>
              <a:rPr lang="fr-FR" sz="5400" spc="-5">
                <a:solidFill>
                  <a:srgbClr val="323299"/>
                </a:solidFill>
                <a:latin typeface="Tahoma"/>
                <a:cs typeface="Tahoma"/>
              </a:rPr>
              <a:t>servlet</a:t>
            </a:r>
            <a:endParaRPr lang="fr-FR" sz="5400" dirty="0">
              <a:latin typeface="Tahoma"/>
              <a:cs typeface="Tahoma"/>
            </a:endParaRPr>
          </a:p>
        </p:txBody>
      </p:sp>
      <p:sp>
        <p:nvSpPr>
          <p:cNvPr id="3" name="Espace réservé du contenu 2"/>
          <p:cNvSpPr>
            <a:spLocks noGrp="1"/>
          </p:cNvSpPr>
          <p:nvPr>
            <p:ph idx="1"/>
          </p:nvPr>
        </p:nvSpPr>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Afin de mettre en place l'interface Servlet  nécessaire au conteneur de servlet, il existe  plusieurs possibilités :</a:t>
            </a:r>
          </a:p>
          <a:p>
            <a:pPr marL="685165" marR="169545" lvl="1" indent="-457200">
              <a:lnSpc>
                <a:spcPct val="100000"/>
              </a:lnSpc>
              <a:spcBef>
                <a:spcPts val="300"/>
              </a:spcBef>
              <a:buClr>
                <a:srgbClr val="FF0000"/>
              </a:buClr>
              <a:buSzPct val="54166"/>
              <a:buFont typeface="+mj-lt"/>
              <a:buAutoNum type="arabicPeriod"/>
              <a:tabLst>
                <a:tab pos="372110" algn="l"/>
              </a:tabLst>
            </a:pPr>
            <a:r>
              <a:rPr lang="fr-FR" sz="2400" dirty="0">
                <a:latin typeface="Calibri" panose="020F0502020204030204" pitchFamily="34" charset="0"/>
                <a:cs typeface="Calibri" panose="020F0502020204030204" pitchFamily="34" charset="0"/>
              </a:rPr>
              <a:t>Définir manuellement chaque méthode</a:t>
            </a:r>
          </a:p>
          <a:p>
            <a:pPr marL="685165" marR="169545" lvl="1" indent="-457200">
              <a:lnSpc>
                <a:spcPct val="100000"/>
              </a:lnSpc>
              <a:spcBef>
                <a:spcPts val="300"/>
              </a:spcBef>
              <a:buClr>
                <a:srgbClr val="FF0000"/>
              </a:buClr>
              <a:buSzPct val="54166"/>
              <a:buFont typeface="+mj-lt"/>
              <a:buAutoNum type="arabicPeriod"/>
              <a:tabLst>
                <a:tab pos="372110" algn="l"/>
              </a:tabLst>
            </a:pPr>
            <a:r>
              <a:rPr lang="fr-FR" sz="2400" dirty="0">
                <a:latin typeface="Calibri" panose="020F0502020204030204" pitchFamily="34" charset="0"/>
                <a:cs typeface="Calibri" panose="020F0502020204030204" pitchFamily="34" charset="0"/>
              </a:rPr>
              <a:t>Dériver la classe </a:t>
            </a:r>
            <a:r>
              <a:rPr lang="fr-FR" sz="2400" dirty="0" err="1">
                <a:latin typeface="Calibri" panose="020F0502020204030204" pitchFamily="34" charset="0"/>
                <a:cs typeface="Calibri" panose="020F0502020204030204" pitchFamily="34" charset="0"/>
              </a:rPr>
              <a:t>GenericServlet</a:t>
            </a:r>
            <a:r>
              <a:rPr lang="fr-FR" sz="2400" dirty="0">
                <a:latin typeface="Calibri" panose="020F0502020204030204" pitchFamily="34" charset="0"/>
                <a:cs typeface="Calibri" panose="020F0502020204030204" pitchFamily="34" charset="0"/>
              </a:rPr>
              <a:t> et redéfinir les  méthodes dont on a besoin</a:t>
            </a:r>
          </a:p>
          <a:p>
            <a:pPr marL="685165" marR="169545" lvl="1" indent="-457200">
              <a:lnSpc>
                <a:spcPct val="100000"/>
              </a:lnSpc>
              <a:spcBef>
                <a:spcPts val="300"/>
              </a:spcBef>
              <a:buClr>
                <a:srgbClr val="FF0000"/>
              </a:buClr>
              <a:buSzPct val="54166"/>
              <a:buFont typeface="+mj-lt"/>
              <a:buAutoNum type="arabicPeriod"/>
              <a:tabLst>
                <a:tab pos="372110" algn="l"/>
              </a:tabLst>
            </a:pPr>
            <a:r>
              <a:rPr lang="fr-FR" sz="2400" dirty="0">
                <a:latin typeface="Calibri" panose="020F0502020204030204" pitchFamily="34" charset="0"/>
                <a:cs typeface="Calibri" panose="020F0502020204030204" pitchFamily="34" charset="0"/>
              </a:rPr>
              <a:t>Dériver la classe </a:t>
            </a:r>
            <a:r>
              <a:rPr lang="fr-FR" sz="2400" dirty="0" err="1">
                <a:latin typeface="Calibri" panose="020F0502020204030204" pitchFamily="34" charset="0"/>
                <a:cs typeface="Calibri" panose="020F0502020204030204" pitchFamily="34" charset="0"/>
              </a:rPr>
              <a:t>HttpServlet</a:t>
            </a:r>
            <a:r>
              <a:rPr lang="fr-FR" sz="2400" dirty="0">
                <a:latin typeface="Calibri" panose="020F0502020204030204" pitchFamily="34" charset="0"/>
                <a:cs typeface="Calibri" panose="020F0502020204030204" pitchFamily="34" charset="0"/>
              </a:rPr>
              <a:t> et redéfinir les  méthodes dont on a besoin</a:t>
            </a:r>
          </a:p>
          <a:p>
            <a:pPr marL="172085" indent="-172720">
              <a:lnSpc>
                <a:spcPct val="100000"/>
              </a:lnSpc>
              <a:spcBef>
                <a:spcPts val="869"/>
              </a:spcBef>
              <a:buClr>
                <a:srgbClr val="3232CC"/>
              </a:buClr>
              <a:buSzPct val="60714"/>
              <a:buFont typeface="Wingdings"/>
              <a:buChar char=""/>
              <a:tabLst>
                <a:tab pos="172720" algn="l"/>
              </a:tabLst>
            </a:pPr>
            <a:r>
              <a:rPr lang="fr-FR" sz="2400" dirty="0">
                <a:latin typeface="Calibri" panose="020F0502020204030204" pitchFamily="34" charset="0"/>
                <a:cs typeface="Calibri" panose="020F0502020204030204" pitchFamily="34" charset="0"/>
              </a:rPr>
              <a:t>C’est la 3eme solution que nous utilisons  presque tout le temps</a:t>
            </a:r>
          </a:p>
        </p:txBody>
      </p:sp>
    </p:spTree>
    <p:extLst>
      <p:ext uri="{BB962C8B-B14F-4D97-AF65-F5344CB8AC3E}">
        <p14:creationId xmlns:p14="http://schemas.microsoft.com/office/powerpoint/2010/main" val="900740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25" dirty="0">
                <a:solidFill>
                  <a:srgbClr val="323299"/>
                </a:solidFill>
                <a:latin typeface="Tahoma"/>
                <a:cs typeface="Tahoma"/>
              </a:rPr>
              <a:t> </a:t>
            </a:r>
            <a:r>
              <a:rPr lang="fr-FR" sz="5400" cap="none" spc="-5" dirty="0" err="1" smtClean="0">
                <a:solidFill>
                  <a:srgbClr val="323299"/>
                </a:solidFill>
                <a:latin typeface="Tahoma"/>
                <a:cs typeface="Tahoma"/>
              </a:rPr>
              <a:t>init</a:t>
            </a:r>
            <a:r>
              <a:rPr lang="fr-FR" sz="5400" cap="none" spc="-5" dirty="0" smtClean="0">
                <a:solidFill>
                  <a:srgbClr val="323299"/>
                </a:solidFill>
                <a:latin typeface="Tahoma"/>
                <a:cs typeface="Tahoma"/>
              </a:rPr>
              <a:t>()</a:t>
            </a:r>
            <a:endParaRPr lang="fr-FR" cap="none" dirty="0"/>
          </a:p>
        </p:txBody>
      </p:sp>
      <p:sp>
        <p:nvSpPr>
          <p:cNvPr id="3" name="Espace réservé du contenu 2"/>
          <p:cNvSpPr>
            <a:spLocks noGrp="1"/>
          </p:cNvSpPr>
          <p:nvPr>
            <p:ph idx="1"/>
          </p:nvPr>
        </p:nvSpPr>
        <p:spPr>
          <a:xfrm>
            <a:off x="1024128" y="2286000"/>
            <a:ext cx="10740242" cy="4023360"/>
          </a:xfrm>
        </p:spPr>
        <p:txBody>
          <a:bodyPr vert="horz" lIns="45720" tIns="45720" rIns="45720" bIns="45720" rtlCol="0">
            <a:noAutofit/>
          </a:bodyPr>
          <a:lstStyle/>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Signature :</a:t>
            </a:r>
          </a:p>
          <a:p>
            <a:pPr marL="371475" marR="169545" lvl="1" indent="-143510">
              <a:lnSpc>
                <a:spcPct val="100000"/>
              </a:lnSpc>
              <a:spcBef>
                <a:spcPts val="300"/>
              </a:spcBef>
              <a:buClr>
                <a:srgbClr val="FF0000"/>
              </a:buClr>
              <a:buSzPct val="54166"/>
              <a:buFont typeface="Wingdings"/>
              <a:buChar char=""/>
              <a:tabLst>
                <a:tab pos="372110" algn="l"/>
              </a:tabLst>
            </a:pPr>
            <a:r>
              <a:rPr lang="fr-FR" sz="3200" spc="-5" dirty="0">
                <a:solidFill>
                  <a:srgbClr val="0070C0"/>
                </a:solidFill>
                <a:latin typeface="Calibri" panose="020F0502020204030204" pitchFamily="34" charset="0"/>
                <a:cs typeface="Calibri" panose="020F0502020204030204" pitchFamily="34" charset="0"/>
              </a:rPr>
              <a:t>public </a:t>
            </a:r>
            <a:r>
              <a:rPr lang="fr-FR" sz="3200" spc="-5" dirty="0" err="1">
                <a:solidFill>
                  <a:srgbClr val="0070C0"/>
                </a:solidFill>
                <a:latin typeface="Calibri" panose="020F0502020204030204" pitchFamily="34" charset="0"/>
                <a:cs typeface="Calibri" panose="020F0502020204030204" pitchFamily="34" charset="0"/>
              </a:rPr>
              <a:t>void</a:t>
            </a:r>
            <a:r>
              <a:rPr lang="fr-FR" sz="3200" spc="-5" dirty="0">
                <a:solidFill>
                  <a:srgbClr val="0070C0"/>
                </a:solidFill>
                <a:latin typeface="Calibri" panose="020F0502020204030204" pitchFamily="34" charset="0"/>
                <a:cs typeface="Calibri" panose="020F0502020204030204" pitchFamily="34" charset="0"/>
              </a:rPr>
              <a:t> </a:t>
            </a:r>
            <a:r>
              <a:rPr lang="fr-FR" sz="3200" spc="-5" dirty="0" err="1">
                <a:solidFill>
                  <a:srgbClr val="0070C0"/>
                </a:solidFill>
                <a:latin typeface="Calibri" panose="020F0502020204030204" pitchFamily="34" charset="0"/>
                <a:cs typeface="Calibri" panose="020F0502020204030204" pitchFamily="34" charset="0"/>
              </a:rPr>
              <a:t>init</a:t>
            </a:r>
            <a:r>
              <a:rPr lang="fr-FR" sz="3200" spc="-5" dirty="0">
                <a:solidFill>
                  <a:srgbClr val="0070C0"/>
                </a:solidFill>
                <a:latin typeface="Calibri" panose="020F0502020204030204" pitchFamily="34" charset="0"/>
                <a:cs typeface="Calibri" panose="020F0502020204030204" pitchFamily="34" charset="0"/>
              </a:rPr>
              <a:t>(</a:t>
            </a:r>
            <a:r>
              <a:rPr lang="fr-FR" sz="3200" spc="-5" dirty="0" err="1">
                <a:solidFill>
                  <a:srgbClr val="0070C0"/>
                </a:solidFill>
                <a:latin typeface="Calibri" panose="020F0502020204030204" pitchFamily="34" charset="0"/>
                <a:cs typeface="Calibri" panose="020F0502020204030204" pitchFamily="34" charset="0"/>
              </a:rPr>
              <a:t>ServletConfig</a:t>
            </a:r>
            <a:r>
              <a:rPr lang="fr-FR" sz="3200" spc="-5" dirty="0">
                <a:solidFill>
                  <a:srgbClr val="0070C0"/>
                </a:solidFill>
                <a:latin typeface="Calibri" panose="020F0502020204030204" pitchFamily="34" charset="0"/>
                <a:cs typeface="Calibri" panose="020F0502020204030204" pitchFamily="34" charset="0"/>
              </a:rPr>
              <a:t> config) </a:t>
            </a:r>
            <a:r>
              <a:rPr lang="fr-FR" sz="3200" spc="-5" dirty="0" err="1">
                <a:solidFill>
                  <a:srgbClr val="0070C0"/>
                </a:solidFill>
                <a:latin typeface="Calibri" panose="020F0502020204030204" pitchFamily="34" charset="0"/>
                <a:cs typeface="Calibri" panose="020F0502020204030204" pitchFamily="34" charset="0"/>
              </a:rPr>
              <a:t>throws</a:t>
            </a:r>
            <a:r>
              <a:rPr lang="fr-FR" sz="3200" spc="-5" dirty="0">
                <a:solidFill>
                  <a:srgbClr val="0070C0"/>
                </a:solidFill>
                <a:latin typeface="Calibri" panose="020F0502020204030204" pitchFamily="34" charset="0"/>
                <a:cs typeface="Calibri" panose="020F0502020204030204" pitchFamily="34" charset="0"/>
              </a:rPr>
              <a:t> </a:t>
            </a:r>
            <a:r>
              <a:rPr lang="fr-FR" sz="3200" spc="-5" dirty="0" err="1">
                <a:solidFill>
                  <a:srgbClr val="0070C0"/>
                </a:solidFill>
                <a:latin typeface="Calibri" panose="020F0502020204030204" pitchFamily="34" charset="0"/>
                <a:cs typeface="Calibri" panose="020F0502020204030204" pitchFamily="34" charset="0"/>
              </a:rPr>
              <a:t>ServletException</a:t>
            </a:r>
            <a:endParaRPr lang="fr-FR" sz="3200" spc="-5" dirty="0">
              <a:solidFill>
                <a:srgbClr val="0070C0"/>
              </a:solidFill>
              <a:latin typeface="Calibri" panose="020F0502020204030204" pitchFamily="34" charset="0"/>
              <a:cs typeface="Calibri" panose="020F0502020204030204" pitchFamily="34" charset="0"/>
            </a:endParaRP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Est appelée par le conteneur à chaque instanciation  de la servlet</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Lors de l'instanciation, le conteneur de servlet passe  en argument à la méthode </a:t>
            </a:r>
            <a:r>
              <a:rPr lang="fr-FR" sz="2800" dirty="0" err="1">
                <a:latin typeface="Calibri" panose="020F0502020204030204" pitchFamily="34" charset="0"/>
                <a:cs typeface="Calibri" panose="020F0502020204030204" pitchFamily="34" charset="0"/>
              </a:rPr>
              <a:t>init</a:t>
            </a:r>
            <a:r>
              <a:rPr lang="fr-FR" sz="2800" dirty="0">
                <a:latin typeface="Calibri" panose="020F0502020204030204" pitchFamily="34" charset="0"/>
                <a:cs typeface="Calibri" panose="020F0502020204030204" pitchFamily="34" charset="0"/>
              </a:rPr>
              <a:t>() un objet  </a:t>
            </a:r>
            <a:r>
              <a:rPr lang="fr-FR" sz="2800" dirty="0" err="1">
                <a:latin typeface="Calibri" panose="020F0502020204030204" pitchFamily="34" charset="0"/>
                <a:cs typeface="Calibri" panose="020F0502020204030204" pitchFamily="34" charset="0"/>
              </a:rPr>
              <a:t>ServletConfig</a:t>
            </a:r>
            <a:r>
              <a:rPr lang="fr-FR" sz="2800" dirty="0">
                <a:latin typeface="Calibri" panose="020F0502020204030204" pitchFamily="34" charset="0"/>
                <a:cs typeface="Calibri" panose="020F0502020204030204" pitchFamily="34" charset="0"/>
              </a:rPr>
              <a:t> permettant de charger des paramètres  de configuration propres à la servlet.</a:t>
            </a:r>
          </a:p>
          <a:p>
            <a:pPr marL="172085" indent="-172720">
              <a:lnSpc>
                <a:spcPct val="100000"/>
              </a:lnSpc>
              <a:spcBef>
                <a:spcPts val="869"/>
              </a:spcBef>
              <a:buClr>
                <a:srgbClr val="3232CC"/>
              </a:buClr>
              <a:buSzPct val="60714"/>
              <a:buFont typeface="Wingdings"/>
              <a:buChar char=""/>
              <a:tabLst>
                <a:tab pos="172720" algn="l"/>
              </a:tabLst>
            </a:pPr>
            <a:r>
              <a:rPr lang="fr-FR" sz="2800" dirty="0">
                <a:latin typeface="Calibri" panose="020F0502020204030204" pitchFamily="34" charset="0"/>
                <a:cs typeface="Calibri" panose="020F0502020204030204" pitchFamily="34" charset="0"/>
              </a:rPr>
              <a:t>En cas d'anomalie lors de l'appel de la méthode </a:t>
            </a:r>
            <a:r>
              <a:rPr lang="fr-FR" sz="2800" dirty="0" err="1">
                <a:latin typeface="Calibri" panose="020F0502020204030204" pitchFamily="34" charset="0"/>
                <a:cs typeface="Calibri" panose="020F0502020204030204" pitchFamily="34" charset="0"/>
              </a:rPr>
              <a:t>init</a:t>
            </a:r>
            <a:r>
              <a:rPr lang="fr-FR" sz="2800" dirty="0">
                <a:latin typeface="Calibri" panose="020F0502020204030204" pitchFamily="34" charset="0"/>
                <a:cs typeface="Calibri" panose="020F0502020204030204" pitchFamily="34" charset="0"/>
              </a:rPr>
              <a:t>(),  celle-ci renvoie une exception de type  </a:t>
            </a:r>
            <a:r>
              <a:rPr lang="fr-FR" sz="2800" dirty="0" err="1">
                <a:latin typeface="Calibri" panose="020F0502020204030204" pitchFamily="34" charset="0"/>
                <a:cs typeface="Calibri" panose="020F0502020204030204" pitchFamily="34" charset="0"/>
              </a:rPr>
              <a:t>ServletException</a:t>
            </a:r>
            <a:r>
              <a:rPr lang="fr-FR" sz="2800" dirty="0">
                <a:latin typeface="Calibri" panose="020F0502020204030204" pitchFamily="34" charset="0"/>
                <a:cs typeface="Calibri" panose="020F0502020204030204" pitchFamily="34" charset="0"/>
              </a:rPr>
              <a:t> et la servlet n'est pas initialisée.</a:t>
            </a:r>
          </a:p>
        </p:txBody>
      </p:sp>
    </p:spTree>
    <p:extLst>
      <p:ext uri="{BB962C8B-B14F-4D97-AF65-F5344CB8AC3E}">
        <p14:creationId xmlns:p14="http://schemas.microsoft.com/office/powerpoint/2010/main" val="1425168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25" dirty="0">
                <a:solidFill>
                  <a:srgbClr val="323299"/>
                </a:solidFill>
                <a:latin typeface="Tahoma"/>
                <a:cs typeface="Tahoma"/>
              </a:rPr>
              <a:t> </a:t>
            </a:r>
            <a:r>
              <a:rPr lang="fr-FR" sz="5400" cap="none" spc="-5" dirty="0" err="1" smtClean="0">
                <a:solidFill>
                  <a:srgbClr val="323299"/>
                </a:solidFill>
                <a:latin typeface="Tahoma"/>
                <a:cs typeface="Tahoma"/>
              </a:rPr>
              <a:t>init</a:t>
            </a:r>
            <a:r>
              <a:rPr lang="fr-FR" sz="5400" cap="none" spc="-5" dirty="0" smtClean="0">
                <a:solidFill>
                  <a:srgbClr val="323299"/>
                </a:solidFill>
                <a:latin typeface="Tahoma"/>
                <a:cs typeface="Tahoma"/>
              </a:rPr>
              <a:t>()</a:t>
            </a:r>
            <a:endParaRPr lang="fr-FR" cap="none" dirty="0"/>
          </a:p>
        </p:txBody>
      </p:sp>
      <p:sp>
        <p:nvSpPr>
          <p:cNvPr id="3" name="Espace réservé du contenu 2"/>
          <p:cNvSpPr>
            <a:spLocks noGrp="1"/>
          </p:cNvSpPr>
          <p:nvPr>
            <p:ph idx="1"/>
          </p:nvPr>
        </p:nvSpPr>
        <p:spPr>
          <a:xfrm>
            <a:off x="1024128" y="1801504"/>
            <a:ext cx="9720073" cy="4507856"/>
          </a:xfrm>
        </p:spPr>
        <p:txBody>
          <a:bodyPr>
            <a:noAutofit/>
          </a:bodyPr>
          <a:lstStyle/>
          <a:p>
            <a:pPr marL="187325" indent="-172720">
              <a:lnSpc>
                <a:spcPct val="100000"/>
              </a:lnSpc>
              <a:spcBef>
                <a:spcPts val="885"/>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Exemple</a:t>
            </a:r>
            <a:r>
              <a:rPr lang="fr-FR" sz="3600" spc="-3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marR="5080" lvl="1" indent="-143510">
              <a:lnSpc>
                <a:spcPct val="100000"/>
              </a:lnSpc>
              <a:spcBef>
                <a:spcPts val="26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Écrire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servlet qui compte le nombre d’utilisation d’une  servlet depuis </a:t>
            </a:r>
            <a:r>
              <a:rPr lang="fr-FR" sz="2400" spc="-10" dirty="0">
                <a:latin typeface="Calibri" panose="020F0502020204030204" pitchFamily="34" charset="0"/>
                <a:cs typeface="Calibri" panose="020F0502020204030204" pitchFamily="34" charset="0"/>
              </a:rPr>
              <a:t>son</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chargement.</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120"/>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Solution</a:t>
            </a:r>
            <a:r>
              <a:rPr lang="fr-FR" sz="3600" spc="-2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472440" marR="1659255">
              <a:lnSpc>
                <a:spcPct val="110000"/>
              </a:lnSpc>
              <a:spcBef>
                <a:spcPts val="10"/>
              </a:spcBef>
            </a:pPr>
            <a:r>
              <a:rPr lang="fr-FR" sz="2400" spc="-5" dirty="0">
                <a:solidFill>
                  <a:srgbClr val="3232CC"/>
                </a:solidFill>
                <a:latin typeface="Calibri" panose="020F0502020204030204" pitchFamily="34" charset="0"/>
                <a:cs typeface="Calibri" panose="020F0502020204030204" pitchFamily="34" charset="0"/>
              </a:rPr>
              <a:t>import </a:t>
            </a:r>
            <a:r>
              <a:rPr lang="fr-FR" sz="2400" spc="-5" dirty="0" err="1">
                <a:latin typeface="Calibri" panose="020F0502020204030204" pitchFamily="34" charset="0"/>
                <a:cs typeface="Calibri" panose="020F0502020204030204" pitchFamily="34" charset="0"/>
              </a:rPr>
              <a:t>javax.servlet</a:t>
            </a:r>
            <a:r>
              <a:rPr lang="fr-FR" sz="2400" spc="-5" dirty="0">
                <a:latin typeface="Calibri" panose="020F0502020204030204" pitchFamily="34" charset="0"/>
                <a:cs typeface="Calibri" panose="020F0502020204030204" pitchFamily="34" charset="0"/>
              </a:rPr>
              <a:t>.*;  </a:t>
            </a:r>
            <a:r>
              <a:rPr lang="fr-FR" sz="2400" spc="-5" dirty="0">
                <a:solidFill>
                  <a:srgbClr val="3232CC"/>
                </a:solidFill>
                <a:latin typeface="Calibri" panose="020F0502020204030204" pitchFamily="34" charset="0"/>
                <a:cs typeface="Calibri" panose="020F0502020204030204" pitchFamily="34" charset="0"/>
              </a:rPr>
              <a:t>import </a:t>
            </a:r>
            <a:r>
              <a:rPr lang="fr-FR" sz="2400" spc="-5" dirty="0" err="1">
                <a:latin typeface="Calibri" panose="020F0502020204030204" pitchFamily="34" charset="0"/>
                <a:cs typeface="Calibri" panose="020F0502020204030204" pitchFamily="34" charset="0"/>
              </a:rPr>
              <a:t>javax.servlet.http</a:t>
            </a:r>
            <a:r>
              <a:rPr lang="fr-FR" sz="2400" spc="-5" dirty="0">
                <a:latin typeface="Calibri" panose="020F0502020204030204" pitchFamily="34" charset="0"/>
                <a:cs typeface="Calibri" panose="020F0502020204030204" pitchFamily="34" charset="0"/>
              </a:rPr>
              <a:t>.*;  </a:t>
            </a:r>
            <a:r>
              <a:rPr lang="fr-FR" sz="2400" spc="-5" dirty="0">
                <a:solidFill>
                  <a:srgbClr val="3232CC"/>
                </a:solidFill>
                <a:latin typeface="Calibri" panose="020F0502020204030204" pitchFamily="34" charset="0"/>
                <a:cs typeface="Calibri" panose="020F0502020204030204" pitchFamily="34" charset="0"/>
              </a:rPr>
              <a:t>import </a:t>
            </a:r>
            <a:r>
              <a:rPr lang="fr-FR" sz="2400" spc="-5" dirty="0">
                <a:latin typeface="Calibri" panose="020F0502020204030204" pitchFamily="34" charset="0"/>
                <a:cs typeface="Calibri" panose="020F0502020204030204" pitchFamily="34" charset="0"/>
              </a:rPr>
              <a:t>java.io.*;</a:t>
            </a:r>
            <a:endParaRPr lang="fr-FR" sz="2400" dirty="0">
              <a:latin typeface="Calibri" panose="020F0502020204030204" pitchFamily="34" charset="0"/>
              <a:cs typeface="Calibri" panose="020F0502020204030204" pitchFamily="34" charset="0"/>
            </a:endParaRPr>
          </a:p>
          <a:p>
            <a:pPr>
              <a:lnSpc>
                <a:spcPct val="100000"/>
              </a:lnSpc>
              <a:spcBef>
                <a:spcPts val="55"/>
              </a:spcBef>
            </a:pPr>
            <a:endParaRPr lang="fr-FR" sz="3200" dirty="0">
              <a:latin typeface="Calibri" panose="020F0502020204030204" pitchFamily="34" charset="0"/>
              <a:cs typeface="Calibri" panose="020F0502020204030204" pitchFamily="34" charset="0"/>
            </a:endParaRPr>
          </a:p>
          <a:p>
            <a:pPr marL="638175" marR="628015" indent="-147955">
              <a:lnSpc>
                <a:spcPct val="110000"/>
              </a:lnSpc>
            </a:pPr>
            <a:r>
              <a:rPr lang="fr-FR" sz="2400" spc="-5" dirty="0">
                <a:solidFill>
                  <a:srgbClr val="3232CC"/>
                </a:solidFill>
                <a:latin typeface="Calibri" panose="020F0502020204030204" pitchFamily="34" charset="0"/>
                <a:cs typeface="Calibri" panose="020F0502020204030204" pitchFamily="34" charset="0"/>
              </a:rPr>
              <a:t>public </a:t>
            </a:r>
            <a:r>
              <a:rPr lang="fr-FR" sz="2400" spc="-5" dirty="0">
                <a:latin typeface="Calibri" panose="020F0502020204030204" pitchFamily="34" charset="0"/>
                <a:cs typeface="Calibri" panose="020F0502020204030204" pitchFamily="34" charset="0"/>
              </a:rPr>
              <a:t>class Compteur1 </a:t>
            </a:r>
            <a:r>
              <a:rPr lang="fr-FR" sz="2400" spc="-5" dirty="0" err="1">
                <a:solidFill>
                  <a:srgbClr val="3232CC"/>
                </a:solidFill>
                <a:latin typeface="Calibri" panose="020F0502020204030204" pitchFamily="34" charset="0"/>
                <a:cs typeface="Calibri" panose="020F0502020204030204" pitchFamily="34" charset="0"/>
              </a:rPr>
              <a:t>extends</a:t>
            </a:r>
            <a:r>
              <a:rPr lang="fr-FR" sz="2400" spc="-5" dirty="0">
                <a:solidFill>
                  <a:srgbClr val="3232CC"/>
                </a:solidFill>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HttpServlet</a:t>
            </a:r>
            <a:r>
              <a:rPr lang="fr-FR" sz="2400" spc="-5" dirty="0">
                <a:latin typeface="Calibri" panose="020F0502020204030204" pitchFamily="34" charset="0"/>
                <a:cs typeface="Calibri" panose="020F0502020204030204" pitchFamily="34" charset="0"/>
              </a:rPr>
              <a:t> {  </a:t>
            </a:r>
            <a:r>
              <a:rPr lang="fr-FR" sz="2400" spc="-5" dirty="0" err="1">
                <a:solidFill>
                  <a:srgbClr val="3232CC"/>
                </a:solidFill>
                <a:latin typeface="Calibri" panose="020F0502020204030204" pitchFamily="34" charset="0"/>
                <a:cs typeface="Calibri" panose="020F0502020204030204" pitchFamily="34" charset="0"/>
              </a:rPr>
              <a:t>private</a:t>
            </a:r>
            <a:r>
              <a:rPr lang="fr-FR" sz="2400" spc="-5" dirty="0">
                <a:solidFill>
                  <a:srgbClr val="3232CC"/>
                </a:solidFill>
                <a:latin typeface="Calibri" panose="020F0502020204030204" pitchFamily="34" charset="0"/>
                <a:cs typeface="Calibri" panose="020F0502020204030204" pitchFamily="34" charset="0"/>
              </a:rPr>
              <a:t> </a:t>
            </a:r>
            <a:r>
              <a:rPr lang="fr-FR" sz="2400" spc="-5" dirty="0" err="1">
                <a:solidFill>
                  <a:srgbClr val="3232CC"/>
                </a:solidFill>
                <a:latin typeface="Calibri" panose="020F0502020204030204" pitchFamily="34" charset="0"/>
                <a:cs typeface="Calibri" panose="020F0502020204030204" pitchFamily="34" charset="0"/>
              </a:rPr>
              <a:t>int</a:t>
            </a:r>
            <a:r>
              <a:rPr lang="fr-FR" sz="2400" spc="20"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compteur;</a:t>
            </a:r>
            <a:endParaRPr lang="fr-FR" sz="2400" dirty="0">
              <a:latin typeface="Calibri" panose="020F0502020204030204" pitchFamily="34" charset="0"/>
              <a:cs typeface="Calibri" panose="020F0502020204030204" pitchFamily="34" charset="0"/>
            </a:endParaRPr>
          </a:p>
          <a:p>
            <a:pPr marL="862330" marR="617220" indent="-224154">
              <a:lnSpc>
                <a:spcPct val="110000"/>
              </a:lnSpc>
            </a:pPr>
            <a:r>
              <a:rPr lang="fr-FR" sz="2400" spc="-5" dirty="0">
                <a:solidFill>
                  <a:srgbClr val="3232CC"/>
                </a:solidFill>
                <a:latin typeface="Calibri" panose="020F0502020204030204" pitchFamily="34" charset="0"/>
                <a:cs typeface="Calibri" panose="020F0502020204030204" pitchFamily="34" charset="0"/>
              </a:rPr>
              <a:t>public </a:t>
            </a:r>
            <a:r>
              <a:rPr lang="fr-FR" sz="2400" spc="-5" dirty="0" err="1">
                <a:solidFill>
                  <a:srgbClr val="3232CC"/>
                </a:solidFill>
                <a:latin typeface="Calibri" panose="020F0502020204030204" pitchFamily="34" charset="0"/>
                <a:cs typeface="Calibri" panose="020F0502020204030204" pitchFamily="34" charset="0"/>
              </a:rPr>
              <a:t>void</a:t>
            </a:r>
            <a:r>
              <a:rPr lang="fr-FR" sz="2400" spc="-5" dirty="0">
                <a:solidFill>
                  <a:srgbClr val="3232CC"/>
                </a:solidFill>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init</a:t>
            </a:r>
            <a:r>
              <a:rPr lang="fr-FR" sz="2400" spc="-5" dirty="0">
                <a:latin typeface="Calibri" panose="020F0502020204030204" pitchFamily="34" charset="0"/>
                <a:cs typeface="Calibri" panose="020F0502020204030204" pitchFamily="34" charset="0"/>
              </a:rPr>
              <a:t>() </a:t>
            </a:r>
            <a:r>
              <a:rPr lang="fr-FR" sz="2400" spc="-5" dirty="0" err="1">
                <a:solidFill>
                  <a:srgbClr val="3232CC"/>
                </a:solidFill>
                <a:latin typeface="Calibri" panose="020F0502020204030204" pitchFamily="34" charset="0"/>
                <a:cs typeface="Calibri" panose="020F0502020204030204" pitchFamily="34" charset="0"/>
              </a:rPr>
              <a:t>throws</a:t>
            </a:r>
            <a:r>
              <a:rPr lang="fr-FR" sz="2400" spc="-5" dirty="0">
                <a:solidFill>
                  <a:srgbClr val="3232CC"/>
                </a:solidFill>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ServletException</a:t>
            </a:r>
            <a:r>
              <a:rPr lang="fr-FR" sz="2400" spc="-5" dirty="0">
                <a:latin typeface="Calibri" panose="020F0502020204030204" pitchFamily="34" charset="0"/>
                <a:cs typeface="Calibri" panose="020F0502020204030204" pitchFamily="34" charset="0"/>
              </a:rPr>
              <a:t> {  compteur =</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0;</a:t>
            </a:r>
            <a:endParaRPr lang="fr-FR" sz="2400" dirty="0">
              <a:latin typeface="Calibri" panose="020F0502020204030204" pitchFamily="34" charset="0"/>
              <a:cs typeface="Calibri" panose="020F0502020204030204" pitchFamily="34" charset="0"/>
            </a:endParaRPr>
          </a:p>
          <a:p>
            <a:pPr marL="638175">
              <a:lnSpc>
                <a:spcPct val="100000"/>
              </a:lnSpc>
              <a:spcBef>
                <a:spcPts val="120"/>
              </a:spcBef>
            </a:pPr>
            <a:r>
              <a:rPr lang="fr-FR" sz="2400" spc="-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518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75" dirty="0">
                <a:solidFill>
                  <a:srgbClr val="323299"/>
                </a:solidFill>
                <a:latin typeface="Tahoma"/>
                <a:cs typeface="Tahoma"/>
              </a:rPr>
              <a:t> </a:t>
            </a:r>
            <a:r>
              <a:rPr lang="fr-FR" sz="5400" cap="none" spc="-5" dirty="0" err="1" smtClean="0">
                <a:solidFill>
                  <a:srgbClr val="323299"/>
                </a:solidFill>
                <a:latin typeface="Tahoma"/>
                <a:cs typeface="Tahoma"/>
              </a:rPr>
              <a:t>init</a:t>
            </a:r>
            <a:r>
              <a:rPr lang="fr-FR" sz="5400" cap="none" spc="-5" dirty="0" smtClean="0">
                <a:solidFill>
                  <a:srgbClr val="323299"/>
                </a:solidFill>
                <a:latin typeface="Tahoma"/>
                <a:cs typeface="Tahoma"/>
              </a:rPr>
              <a:t>(</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p:txBody>
          <a:bodyPr>
            <a:normAutofit lnSpcReduction="10000"/>
          </a:bodyPr>
          <a:lstStyle/>
          <a:p>
            <a:pPr marL="172085" marR="5080" indent="-94615">
              <a:lnSpc>
                <a:spcPct val="100000"/>
              </a:lnSpc>
              <a:spcBef>
                <a:spcPts val="95"/>
              </a:spcBef>
            </a:pPr>
            <a:r>
              <a:rPr lang="fr-FR" sz="2400" spc="-5" dirty="0" err="1">
                <a:solidFill>
                  <a:srgbClr val="3232CC"/>
                </a:solidFill>
                <a:latin typeface="Tahoma"/>
                <a:cs typeface="Tahoma"/>
              </a:rPr>
              <a:t>protected</a:t>
            </a:r>
            <a:r>
              <a:rPr lang="fr-FR" sz="2400" spc="-5" dirty="0">
                <a:solidFill>
                  <a:srgbClr val="3232CC"/>
                </a:solidFill>
                <a:latin typeface="Tahoma"/>
                <a:cs typeface="Tahoma"/>
              </a:rPr>
              <a:t> </a:t>
            </a:r>
            <a:r>
              <a:rPr lang="fr-FR" sz="2400" spc="-5" dirty="0" err="1">
                <a:solidFill>
                  <a:srgbClr val="3232CC"/>
                </a:solidFill>
                <a:latin typeface="Tahoma"/>
                <a:cs typeface="Tahoma"/>
              </a:rPr>
              <a:t>void</a:t>
            </a:r>
            <a:r>
              <a:rPr lang="fr-FR" sz="2400" spc="-5" dirty="0">
                <a:solidFill>
                  <a:srgbClr val="3232CC"/>
                </a:solidFill>
                <a:latin typeface="Tahoma"/>
                <a:cs typeface="Tahoma"/>
              </a:rPr>
              <a:t> </a:t>
            </a:r>
            <a:r>
              <a:rPr lang="fr-FR" sz="2400" spc="-5" dirty="0" err="1">
                <a:latin typeface="Tahoma"/>
                <a:cs typeface="Tahoma"/>
              </a:rPr>
              <a:t>doGet</a:t>
            </a:r>
            <a:r>
              <a:rPr lang="fr-FR" sz="2400" spc="-5" dirty="0">
                <a:latin typeface="Tahoma"/>
                <a:cs typeface="Tahoma"/>
              </a:rPr>
              <a:t>(</a:t>
            </a:r>
            <a:r>
              <a:rPr lang="fr-FR" sz="2400" spc="-5" dirty="0" err="1">
                <a:latin typeface="Tahoma"/>
                <a:cs typeface="Tahoma"/>
              </a:rPr>
              <a:t>HttpServletRequest</a:t>
            </a:r>
            <a:r>
              <a:rPr lang="fr-FR" sz="2400" spc="-5" dirty="0">
                <a:latin typeface="Tahoma"/>
                <a:cs typeface="Tahoma"/>
              </a:rPr>
              <a:t> </a:t>
            </a:r>
            <a:r>
              <a:rPr lang="fr-FR" sz="2400" spc="-5" dirty="0" err="1">
                <a:latin typeface="Tahoma"/>
                <a:cs typeface="Tahoma"/>
              </a:rPr>
              <a:t>req</a:t>
            </a:r>
            <a:r>
              <a:rPr lang="fr-FR" sz="2400" spc="-5" dirty="0">
                <a:latin typeface="Tahoma"/>
                <a:cs typeface="Tahoma"/>
              </a:rPr>
              <a:t>,  </a:t>
            </a:r>
            <a:r>
              <a:rPr lang="fr-FR" sz="2400" spc="-5" dirty="0" err="1">
                <a:latin typeface="Tahoma"/>
                <a:cs typeface="Tahoma"/>
              </a:rPr>
              <a:t>HttpServletResponse</a:t>
            </a:r>
            <a:r>
              <a:rPr lang="fr-FR" sz="2400" spc="-5" dirty="0">
                <a:latin typeface="Tahoma"/>
                <a:cs typeface="Tahoma"/>
              </a:rPr>
              <a:t> </a:t>
            </a:r>
            <a:r>
              <a:rPr lang="fr-FR" sz="2400" spc="-5" dirty="0" err="1">
                <a:latin typeface="Tahoma"/>
                <a:cs typeface="Tahoma"/>
              </a:rPr>
              <a:t>res</a:t>
            </a:r>
            <a:r>
              <a:rPr lang="fr-FR" sz="2400" spc="-5" dirty="0">
                <a:latin typeface="Tahoma"/>
                <a:cs typeface="Tahoma"/>
              </a:rPr>
              <a:t>) </a:t>
            </a:r>
            <a:r>
              <a:rPr lang="fr-FR" sz="2400" spc="-5" dirty="0" err="1">
                <a:solidFill>
                  <a:srgbClr val="3232CC"/>
                </a:solidFill>
                <a:latin typeface="Tahoma"/>
                <a:cs typeface="Tahoma"/>
              </a:rPr>
              <a:t>throws</a:t>
            </a:r>
            <a:r>
              <a:rPr lang="fr-FR" sz="2400" spc="-5" dirty="0">
                <a:solidFill>
                  <a:srgbClr val="3232CC"/>
                </a:solidFill>
                <a:latin typeface="Tahoma"/>
                <a:cs typeface="Tahoma"/>
              </a:rPr>
              <a:t> </a:t>
            </a:r>
            <a:r>
              <a:rPr lang="fr-FR" sz="2400" spc="-5" dirty="0" err="1">
                <a:latin typeface="Tahoma"/>
                <a:cs typeface="Tahoma"/>
              </a:rPr>
              <a:t>ServletException</a:t>
            </a:r>
            <a:r>
              <a:rPr lang="fr-FR" sz="2400" spc="-5" dirty="0">
                <a:latin typeface="Tahoma"/>
                <a:cs typeface="Tahoma"/>
              </a:rPr>
              <a:t>,</a:t>
            </a:r>
            <a:r>
              <a:rPr lang="fr-FR" sz="2400" spc="45" dirty="0">
                <a:latin typeface="Tahoma"/>
                <a:cs typeface="Tahoma"/>
              </a:rPr>
              <a:t> </a:t>
            </a:r>
            <a:r>
              <a:rPr lang="fr-FR" sz="2400" spc="-5" dirty="0" err="1">
                <a:latin typeface="Tahoma"/>
                <a:cs typeface="Tahoma"/>
              </a:rPr>
              <a:t>IOException</a:t>
            </a:r>
            <a:endParaRPr lang="fr-FR" sz="2400" dirty="0">
              <a:latin typeface="Tahoma"/>
              <a:cs typeface="Tahoma"/>
            </a:endParaRPr>
          </a:p>
          <a:p>
            <a:pPr marL="172085">
              <a:lnSpc>
                <a:spcPct val="100000"/>
              </a:lnSpc>
            </a:pPr>
            <a:r>
              <a:rPr lang="fr-FR" sz="2400" spc="-5" dirty="0">
                <a:latin typeface="Tahoma"/>
                <a:cs typeface="Tahoma"/>
              </a:rPr>
              <a:t>{</a:t>
            </a:r>
            <a:endParaRPr lang="fr-FR" sz="2400" dirty="0">
              <a:latin typeface="Tahoma"/>
              <a:cs typeface="Tahoma"/>
            </a:endParaRPr>
          </a:p>
          <a:p>
            <a:pPr marL="457200" marR="1406525" algn="just">
              <a:lnSpc>
                <a:spcPct val="120000"/>
              </a:lnSpc>
            </a:pPr>
            <a:r>
              <a:rPr lang="fr-FR" sz="2400" spc="-5" dirty="0" err="1">
                <a:latin typeface="Tahoma"/>
                <a:cs typeface="Tahoma"/>
              </a:rPr>
              <a:t>res.setContentType</a:t>
            </a:r>
            <a:r>
              <a:rPr lang="fr-FR" sz="2400" spc="-5" dirty="0">
                <a:latin typeface="Tahoma"/>
                <a:cs typeface="Tahoma"/>
              </a:rPr>
              <a:t>("</a:t>
            </a:r>
            <a:r>
              <a:rPr lang="fr-FR" sz="2400" spc="-5" dirty="0" err="1">
                <a:latin typeface="Tahoma"/>
                <a:cs typeface="Tahoma"/>
              </a:rPr>
              <a:t>text</a:t>
            </a:r>
            <a:r>
              <a:rPr lang="fr-FR" sz="2400" spc="-5" dirty="0">
                <a:latin typeface="Tahoma"/>
                <a:cs typeface="Tahoma"/>
              </a:rPr>
              <a:t>/plain");  </a:t>
            </a:r>
            <a:r>
              <a:rPr lang="fr-FR" sz="2400" spc="-5" dirty="0" err="1">
                <a:latin typeface="Tahoma"/>
                <a:cs typeface="Tahoma"/>
              </a:rPr>
              <a:t>PrintWriter</a:t>
            </a:r>
            <a:r>
              <a:rPr lang="fr-FR" sz="2400" spc="-5" dirty="0">
                <a:latin typeface="Tahoma"/>
                <a:cs typeface="Tahoma"/>
              </a:rPr>
              <a:t> </a:t>
            </a:r>
            <a:r>
              <a:rPr lang="fr-FR" sz="2400" spc="-10" dirty="0">
                <a:latin typeface="Tahoma"/>
                <a:cs typeface="Tahoma"/>
              </a:rPr>
              <a:t>out </a:t>
            </a:r>
            <a:r>
              <a:rPr lang="fr-FR" sz="2400" spc="-5" dirty="0">
                <a:latin typeface="Tahoma"/>
                <a:cs typeface="Tahoma"/>
              </a:rPr>
              <a:t>= </a:t>
            </a:r>
            <a:r>
              <a:rPr lang="fr-FR" sz="2400" spc="-5" dirty="0" err="1">
                <a:latin typeface="Tahoma"/>
                <a:cs typeface="Tahoma"/>
              </a:rPr>
              <a:t>res.getWriter</a:t>
            </a:r>
            <a:r>
              <a:rPr lang="fr-FR" sz="2400" spc="-5" dirty="0">
                <a:latin typeface="Tahoma"/>
                <a:cs typeface="Tahoma"/>
              </a:rPr>
              <a:t>();  compteur++;</a:t>
            </a:r>
            <a:endParaRPr lang="fr-FR" sz="2400" dirty="0">
              <a:latin typeface="Tahoma"/>
              <a:cs typeface="Tahoma"/>
            </a:endParaRPr>
          </a:p>
          <a:p>
            <a:pPr marL="172085" marR="106045" indent="284480" algn="just">
              <a:lnSpc>
                <a:spcPct val="100000"/>
              </a:lnSpc>
              <a:spcBef>
                <a:spcPts val="240"/>
              </a:spcBef>
            </a:pPr>
            <a:r>
              <a:rPr lang="fr-FR" sz="2400" spc="-5" dirty="0" err="1">
                <a:latin typeface="Tahoma"/>
                <a:cs typeface="Tahoma"/>
              </a:rPr>
              <a:t>out.println</a:t>
            </a:r>
            <a:r>
              <a:rPr lang="fr-FR" sz="2400" spc="-5" dirty="0">
                <a:latin typeface="Tahoma"/>
                <a:cs typeface="Tahoma"/>
              </a:rPr>
              <a:t>("Depuis </a:t>
            </a:r>
            <a:r>
              <a:rPr lang="fr-FR" sz="2400" spc="-10" dirty="0">
                <a:latin typeface="Tahoma"/>
                <a:cs typeface="Tahoma"/>
              </a:rPr>
              <a:t>son </a:t>
            </a:r>
            <a:r>
              <a:rPr lang="fr-FR" sz="2400" spc="-5" dirty="0">
                <a:latin typeface="Tahoma"/>
                <a:cs typeface="Tahoma"/>
              </a:rPr>
              <a:t>chargement, on a accédé à cette  Servlet " +compteur+"</a:t>
            </a:r>
            <a:r>
              <a:rPr lang="fr-FR" sz="2400" spc="25" dirty="0">
                <a:latin typeface="Tahoma"/>
                <a:cs typeface="Tahoma"/>
              </a:rPr>
              <a:t> </a:t>
            </a:r>
            <a:r>
              <a:rPr lang="fr-FR" sz="2400" spc="-10" dirty="0">
                <a:latin typeface="Tahoma"/>
                <a:cs typeface="Tahoma"/>
              </a:rPr>
              <a:t>fois.");</a:t>
            </a:r>
            <a:endParaRPr lang="fr-FR" sz="2400" dirty="0">
              <a:latin typeface="Tahoma"/>
              <a:cs typeface="Tahoma"/>
            </a:endParaRPr>
          </a:p>
          <a:p>
            <a:pPr marL="77470">
              <a:lnSpc>
                <a:spcPct val="100000"/>
              </a:lnSpc>
              <a:spcBef>
                <a:spcPts val="240"/>
              </a:spcBef>
            </a:pPr>
            <a:r>
              <a:rPr lang="fr-FR" sz="2400" spc="-5" dirty="0">
                <a:latin typeface="Tahoma"/>
                <a:cs typeface="Tahoma"/>
              </a:rPr>
              <a:t>}</a:t>
            </a:r>
            <a:endParaRPr lang="fr-FR" sz="2400" dirty="0">
              <a:latin typeface="Tahoma"/>
              <a:cs typeface="Tahoma"/>
            </a:endParaRPr>
          </a:p>
          <a:p>
            <a:pPr>
              <a:lnSpc>
                <a:spcPct val="100000"/>
              </a:lnSpc>
              <a:spcBef>
                <a:spcPts val="240"/>
              </a:spcBef>
            </a:pPr>
            <a:r>
              <a:rPr lang="fr-FR" sz="2400" spc="-5" dirty="0">
                <a:latin typeface="Tahoma"/>
                <a:cs typeface="Tahoma"/>
              </a:rPr>
              <a:t>}</a:t>
            </a:r>
            <a:endParaRPr lang="fr-FR" sz="2400" dirty="0">
              <a:latin typeface="Tahoma"/>
              <a:cs typeface="Tahoma"/>
            </a:endParaRPr>
          </a:p>
          <a:p>
            <a:endParaRPr lang="fr-FR" dirty="0"/>
          </a:p>
        </p:txBody>
      </p:sp>
    </p:spTree>
    <p:extLst>
      <p:ext uri="{BB962C8B-B14F-4D97-AF65-F5344CB8AC3E}">
        <p14:creationId xmlns:p14="http://schemas.microsoft.com/office/powerpoint/2010/main" val="1973138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00"/>
              </a:spcBef>
            </a:pPr>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25" dirty="0">
                <a:solidFill>
                  <a:srgbClr val="323299"/>
                </a:solidFill>
                <a:latin typeface="Tahoma"/>
                <a:cs typeface="Tahoma"/>
              </a:rPr>
              <a:t> </a:t>
            </a:r>
            <a:r>
              <a:rPr lang="fr-FR" sz="5400" cap="none" spc="-5" dirty="0" err="1" smtClean="0">
                <a:solidFill>
                  <a:srgbClr val="323299"/>
                </a:solidFill>
                <a:latin typeface="Tahoma"/>
                <a:cs typeface="Tahoma"/>
              </a:rPr>
              <a:t>init</a:t>
            </a:r>
            <a:r>
              <a:rPr lang="fr-FR" sz="5400" cap="none" spc="-5" dirty="0" smtClean="0">
                <a:solidFill>
                  <a:srgbClr val="323299"/>
                </a:solidFill>
                <a:latin typeface="Tahoma"/>
                <a:cs typeface="Tahoma"/>
              </a:rPr>
              <a:t>()</a:t>
            </a:r>
            <a:endParaRPr lang="fr-FR" sz="5400" cap="none" dirty="0">
              <a:latin typeface="Tahoma"/>
              <a:cs typeface="Tahoma"/>
            </a:endParaRPr>
          </a:p>
        </p:txBody>
      </p:sp>
      <p:sp>
        <p:nvSpPr>
          <p:cNvPr id="3" name="Espace réservé du contenu 2"/>
          <p:cNvSpPr>
            <a:spLocks noGrp="1"/>
          </p:cNvSpPr>
          <p:nvPr>
            <p:ph idx="1"/>
          </p:nvPr>
        </p:nvSpPr>
        <p:spPr/>
        <p:txBody>
          <a:bodyPr>
            <a:noAutofit/>
          </a:bodyPr>
          <a:lstStyle/>
          <a:p>
            <a:pPr marL="187325" marR="8890" indent="-172720">
              <a:lnSpc>
                <a:spcPct val="100000"/>
              </a:lnSpc>
              <a:spcBef>
                <a:spcPts val="104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Il </a:t>
            </a:r>
            <a:r>
              <a:rPr lang="fr-FR" sz="2800" dirty="0">
                <a:latin typeface="Calibri" panose="020F0502020204030204" pitchFamily="34" charset="0"/>
                <a:cs typeface="Calibri" panose="020F0502020204030204" pitchFamily="34" charset="0"/>
              </a:rPr>
              <a:t>est </a:t>
            </a:r>
            <a:r>
              <a:rPr lang="fr-FR" sz="2800" spc="-5" dirty="0">
                <a:latin typeface="Calibri" panose="020F0502020204030204" pitchFamily="34" charset="0"/>
                <a:cs typeface="Calibri" panose="020F0502020204030204" pitchFamily="34" charset="0"/>
              </a:rPr>
              <a:t>possible de faire des initialisations au niveau du  fichier web.xml </a:t>
            </a:r>
            <a:r>
              <a:rPr lang="fr-FR" sz="2800" dirty="0">
                <a:latin typeface="Calibri" panose="020F0502020204030204" pitchFamily="34" charset="0"/>
                <a:cs typeface="Calibri" panose="020F0502020204030204" pitchFamily="34" charset="0"/>
              </a:rPr>
              <a:t>et </a:t>
            </a:r>
            <a:r>
              <a:rPr lang="fr-FR" sz="2800" spc="-5" dirty="0">
                <a:latin typeface="Calibri" panose="020F0502020204030204" pitchFamily="34" charset="0"/>
                <a:cs typeface="Calibri" panose="020F0502020204030204" pitchFamily="34" charset="0"/>
              </a:rPr>
              <a:t>de </a:t>
            </a:r>
            <a:r>
              <a:rPr lang="fr-FR" sz="2800" dirty="0">
                <a:latin typeface="Calibri" panose="020F0502020204030204" pitchFamily="34" charset="0"/>
                <a:cs typeface="Calibri" panose="020F0502020204030204" pitchFamily="34" charset="0"/>
              </a:rPr>
              <a:t>les </a:t>
            </a:r>
            <a:r>
              <a:rPr lang="fr-FR" sz="2800" spc="-5" dirty="0">
                <a:latin typeface="Calibri" panose="020F0502020204030204" pitchFamily="34" charset="0"/>
                <a:cs typeface="Calibri" panose="020F0502020204030204" pitchFamily="34" charset="0"/>
              </a:rPr>
              <a:t>utiliser dans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méthode  </a:t>
            </a:r>
            <a:r>
              <a:rPr lang="fr-FR" sz="2800" spc="-5" dirty="0" err="1">
                <a:latin typeface="Calibri" panose="020F0502020204030204" pitchFamily="34" charset="0"/>
                <a:cs typeface="Calibri" panose="020F0502020204030204" pitchFamily="34" charset="0"/>
              </a:rPr>
              <a:t>init</a:t>
            </a:r>
            <a:r>
              <a:rPr lang="fr-FR" sz="2800" spc="-5"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120"/>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Exemple</a:t>
            </a:r>
            <a:r>
              <a:rPr lang="fr-FR" sz="2800" spc="-3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243840">
              <a:lnSpc>
                <a:spcPct val="100000"/>
              </a:lnSpc>
              <a:spcBef>
                <a:spcPts val="120"/>
              </a:spcBef>
            </a:pPr>
            <a:r>
              <a:rPr lang="fr-FR" sz="2000" b="1" dirty="0">
                <a:latin typeface="Calibri" panose="020F0502020204030204" pitchFamily="34" charset="0"/>
                <a:cs typeface="Calibri" panose="020F0502020204030204" pitchFamily="34" charset="0"/>
              </a:rPr>
              <a:t>&lt;</a:t>
            </a:r>
            <a:r>
              <a:rPr lang="fr-FR" sz="2000" b="1" dirty="0">
                <a:solidFill>
                  <a:srgbClr val="D60093"/>
                </a:solidFill>
                <a:latin typeface="Calibri" panose="020F0502020204030204" pitchFamily="34" charset="0"/>
                <a:cs typeface="Calibri" panose="020F0502020204030204" pitchFamily="34" charset="0"/>
              </a:rPr>
              <a:t>servlet</a:t>
            </a:r>
            <a:r>
              <a:rPr lang="fr-FR" sz="2000" b="1"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105"/>
              </a:spcBef>
            </a:pPr>
            <a:r>
              <a:rPr lang="fr-FR" sz="2000" b="1" spc="-5" dirty="0">
                <a:latin typeface="Calibri" panose="020F0502020204030204" pitchFamily="34" charset="0"/>
                <a:cs typeface="Calibri" panose="020F0502020204030204" pitchFamily="34" charset="0"/>
              </a:rPr>
              <a:t>&lt;</a:t>
            </a:r>
            <a:r>
              <a:rPr lang="fr-FR" sz="2000" b="1" spc="-5" dirty="0">
                <a:solidFill>
                  <a:srgbClr val="3232CC"/>
                </a:solidFill>
                <a:latin typeface="Calibri" panose="020F0502020204030204" pitchFamily="34" charset="0"/>
                <a:cs typeface="Calibri" panose="020F0502020204030204" pitchFamily="34" charset="0"/>
              </a:rPr>
              <a:t>servlet-</a:t>
            </a:r>
            <a:r>
              <a:rPr lang="fr-FR" sz="2000" b="1" spc="-5" dirty="0" err="1">
                <a:solidFill>
                  <a:srgbClr val="3232CC"/>
                </a:solidFill>
                <a:latin typeface="Calibri" panose="020F0502020204030204" pitchFamily="34" charset="0"/>
                <a:cs typeface="Calibri" panose="020F0502020204030204" pitchFamily="34" charset="0"/>
              </a:rPr>
              <a:t>name</a:t>
            </a:r>
            <a:r>
              <a:rPr lang="fr-FR" sz="2000" b="1" spc="-5" dirty="0">
                <a:latin typeface="Calibri" panose="020F0502020204030204" pitchFamily="34" charset="0"/>
                <a:cs typeface="Calibri" panose="020F0502020204030204" pitchFamily="34" charset="0"/>
              </a:rPr>
              <a:t>&gt;</a:t>
            </a:r>
            <a:r>
              <a:rPr lang="fr-FR" sz="2000" b="1" spc="-5" dirty="0" err="1">
                <a:solidFill>
                  <a:srgbClr val="990000"/>
                </a:solidFill>
                <a:latin typeface="Calibri" panose="020F0502020204030204" pitchFamily="34" charset="0"/>
                <a:cs typeface="Calibri" panose="020F0502020204030204" pitchFamily="34" charset="0"/>
              </a:rPr>
              <a:t>Cmp</a:t>
            </a:r>
            <a:r>
              <a:rPr lang="fr-FR" sz="2000" b="1" spc="-5" dirty="0">
                <a:latin typeface="Calibri" panose="020F0502020204030204" pitchFamily="34" charset="0"/>
                <a:cs typeface="Calibri" panose="020F0502020204030204" pitchFamily="34" charset="0"/>
              </a:rPr>
              <a:t>&lt;</a:t>
            </a:r>
            <a:r>
              <a:rPr lang="fr-FR" sz="2000" b="1" spc="-5" dirty="0">
                <a:solidFill>
                  <a:srgbClr val="3232CC"/>
                </a:solidFill>
                <a:latin typeface="Calibri" panose="020F0502020204030204" pitchFamily="34" charset="0"/>
                <a:cs typeface="Calibri" panose="020F0502020204030204" pitchFamily="34" charset="0"/>
              </a:rPr>
              <a:t>/servlet-</a:t>
            </a:r>
            <a:r>
              <a:rPr lang="fr-FR" sz="2000" b="1" spc="-5" dirty="0" err="1">
                <a:solidFill>
                  <a:srgbClr val="3232CC"/>
                </a:solidFill>
                <a:latin typeface="Calibri" panose="020F0502020204030204" pitchFamily="34" charset="0"/>
                <a:cs typeface="Calibri" panose="020F0502020204030204" pitchFamily="34" charset="0"/>
              </a:rPr>
              <a:t>name</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110"/>
              </a:spcBef>
            </a:pPr>
            <a:r>
              <a:rPr lang="fr-FR" sz="2000" b="1" spc="-5" dirty="0">
                <a:latin typeface="Calibri" panose="020F0502020204030204" pitchFamily="34" charset="0"/>
                <a:cs typeface="Calibri" panose="020F0502020204030204" pitchFamily="34" charset="0"/>
              </a:rPr>
              <a:t>&lt;</a:t>
            </a:r>
            <a:r>
              <a:rPr lang="fr-FR" sz="2000" b="1" spc="-5" dirty="0">
                <a:solidFill>
                  <a:srgbClr val="3232CC"/>
                </a:solidFill>
                <a:latin typeface="Calibri" panose="020F0502020204030204" pitchFamily="34" charset="0"/>
                <a:cs typeface="Calibri" panose="020F0502020204030204" pitchFamily="34" charset="0"/>
              </a:rPr>
              <a:t>servlet-class</a:t>
            </a:r>
            <a:r>
              <a:rPr lang="fr-FR" sz="2000" b="1" spc="-5" dirty="0">
                <a:latin typeface="Calibri" panose="020F0502020204030204" pitchFamily="34" charset="0"/>
                <a:cs typeface="Calibri" panose="020F0502020204030204" pitchFamily="34" charset="0"/>
              </a:rPr>
              <a:t>&gt;</a:t>
            </a:r>
            <a:r>
              <a:rPr lang="fr-FR" sz="2000" b="1" spc="-5" dirty="0">
                <a:solidFill>
                  <a:srgbClr val="990000"/>
                </a:solidFill>
                <a:latin typeface="Calibri" panose="020F0502020204030204" pitchFamily="34" charset="0"/>
                <a:cs typeface="Calibri" panose="020F0502020204030204" pitchFamily="34" charset="0"/>
              </a:rPr>
              <a:t>Compteur2</a:t>
            </a:r>
            <a:r>
              <a:rPr lang="fr-FR" sz="2000" b="1" spc="-5" dirty="0">
                <a:latin typeface="Calibri" panose="020F0502020204030204" pitchFamily="34" charset="0"/>
                <a:cs typeface="Calibri" panose="020F0502020204030204" pitchFamily="34" charset="0"/>
              </a:rPr>
              <a:t>&lt;</a:t>
            </a:r>
            <a:r>
              <a:rPr lang="fr-FR" sz="2000" b="1" spc="-5" dirty="0">
                <a:solidFill>
                  <a:srgbClr val="3232CC"/>
                </a:solidFill>
                <a:latin typeface="Calibri" panose="020F0502020204030204" pitchFamily="34" charset="0"/>
                <a:cs typeface="Calibri" panose="020F0502020204030204" pitchFamily="34" charset="0"/>
              </a:rPr>
              <a:t>/servlet-class</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105"/>
              </a:spcBef>
            </a:pPr>
            <a:r>
              <a:rPr lang="fr-FR" sz="2000" b="1" spc="-5" dirty="0">
                <a:latin typeface="Calibri" panose="020F0502020204030204" pitchFamily="34" charset="0"/>
                <a:cs typeface="Calibri" panose="020F0502020204030204" pitchFamily="34" charset="0"/>
              </a:rPr>
              <a:t>&lt;</a:t>
            </a:r>
            <a:r>
              <a:rPr lang="fr-FR" sz="2000" b="1" spc="-5" dirty="0" err="1">
                <a:solidFill>
                  <a:srgbClr val="3232CC"/>
                </a:solidFill>
                <a:latin typeface="Calibri" panose="020F0502020204030204" pitchFamily="34" charset="0"/>
                <a:cs typeface="Calibri" panose="020F0502020204030204" pitchFamily="34" charset="0"/>
              </a:rPr>
              <a:t>init-param</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701040">
              <a:lnSpc>
                <a:spcPct val="100000"/>
              </a:lnSpc>
              <a:spcBef>
                <a:spcPts val="110"/>
              </a:spcBef>
            </a:pPr>
            <a:r>
              <a:rPr lang="fr-FR" sz="2000" b="1" spc="-5" dirty="0">
                <a:latin typeface="Calibri" panose="020F0502020204030204" pitchFamily="34" charset="0"/>
                <a:cs typeface="Calibri" panose="020F0502020204030204" pitchFamily="34" charset="0"/>
              </a:rPr>
              <a:t>&lt;</a:t>
            </a:r>
            <a:r>
              <a:rPr lang="fr-FR" sz="2000" b="1" spc="-5" dirty="0" err="1">
                <a:solidFill>
                  <a:srgbClr val="007F00"/>
                </a:solidFill>
                <a:latin typeface="Calibri" panose="020F0502020204030204" pitchFamily="34" charset="0"/>
                <a:cs typeface="Calibri" panose="020F0502020204030204" pitchFamily="34" charset="0"/>
              </a:rPr>
              <a:t>param-name</a:t>
            </a:r>
            <a:r>
              <a:rPr lang="fr-FR" sz="2000" b="1" spc="-5" dirty="0">
                <a:latin typeface="Calibri" panose="020F0502020204030204" pitchFamily="34" charset="0"/>
                <a:cs typeface="Calibri" panose="020F0502020204030204" pitchFamily="34" charset="0"/>
              </a:rPr>
              <a:t>&gt;</a:t>
            </a:r>
            <a:r>
              <a:rPr lang="fr-FR" sz="2000" b="1" spc="-5" dirty="0" err="1">
                <a:solidFill>
                  <a:srgbClr val="990000"/>
                </a:solidFill>
                <a:latin typeface="Calibri" panose="020F0502020204030204" pitchFamily="34" charset="0"/>
                <a:cs typeface="Calibri" panose="020F0502020204030204" pitchFamily="34" charset="0"/>
              </a:rPr>
              <a:t>compteur_initial</a:t>
            </a:r>
            <a:r>
              <a:rPr lang="fr-FR" sz="2000" b="1" spc="-5" dirty="0">
                <a:latin typeface="Calibri" panose="020F0502020204030204" pitchFamily="34" charset="0"/>
                <a:cs typeface="Calibri" panose="020F0502020204030204" pitchFamily="34" charset="0"/>
              </a:rPr>
              <a:t>&lt;</a:t>
            </a:r>
            <a:r>
              <a:rPr lang="fr-FR" sz="2000" b="1" spc="-5" dirty="0">
                <a:solidFill>
                  <a:srgbClr val="007F00"/>
                </a:solidFill>
                <a:latin typeface="Calibri" panose="020F0502020204030204" pitchFamily="34" charset="0"/>
                <a:cs typeface="Calibri" panose="020F0502020204030204" pitchFamily="34" charset="0"/>
              </a:rPr>
              <a:t>/</a:t>
            </a:r>
            <a:r>
              <a:rPr lang="fr-FR" sz="2000" b="1" spc="-5" dirty="0" err="1">
                <a:solidFill>
                  <a:srgbClr val="007F00"/>
                </a:solidFill>
                <a:latin typeface="Calibri" panose="020F0502020204030204" pitchFamily="34" charset="0"/>
                <a:cs typeface="Calibri" panose="020F0502020204030204" pitchFamily="34" charset="0"/>
              </a:rPr>
              <a:t>param-name</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701040">
              <a:lnSpc>
                <a:spcPct val="100000"/>
              </a:lnSpc>
              <a:spcBef>
                <a:spcPts val="110"/>
              </a:spcBef>
            </a:pPr>
            <a:r>
              <a:rPr lang="fr-FR" sz="2000" b="1" spc="-5" dirty="0">
                <a:solidFill>
                  <a:srgbClr val="007F00"/>
                </a:solidFill>
                <a:latin typeface="Calibri" panose="020F0502020204030204" pitchFamily="34" charset="0"/>
                <a:cs typeface="Calibri" panose="020F0502020204030204" pitchFamily="34" charset="0"/>
              </a:rPr>
              <a:t>&lt;</a:t>
            </a:r>
            <a:r>
              <a:rPr lang="fr-FR" sz="2000" b="1" spc="-5" dirty="0" err="1">
                <a:solidFill>
                  <a:srgbClr val="007F00"/>
                </a:solidFill>
                <a:latin typeface="Calibri" panose="020F0502020204030204" pitchFamily="34" charset="0"/>
                <a:cs typeface="Calibri" panose="020F0502020204030204" pitchFamily="34" charset="0"/>
              </a:rPr>
              <a:t>param</a:t>
            </a:r>
            <a:r>
              <a:rPr lang="fr-FR" sz="2000" b="1" spc="-5" dirty="0">
                <a:solidFill>
                  <a:srgbClr val="007F00"/>
                </a:solidFill>
                <a:latin typeface="Calibri" panose="020F0502020204030204" pitchFamily="34" charset="0"/>
                <a:cs typeface="Calibri" panose="020F0502020204030204" pitchFamily="34" charset="0"/>
              </a:rPr>
              <a:t>-value&gt;</a:t>
            </a:r>
            <a:r>
              <a:rPr lang="fr-FR" sz="2000" b="1" spc="-5" dirty="0">
                <a:solidFill>
                  <a:srgbClr val="990000"/>
                </a:solidFill>
                <a:latin typeface="Calibri" panose="020F0502020204030204" pitchFamily="34" charset="0"/>
                <a:cs typeface="Calibri" panose="020F0502020204030204" pitchFamily="34" charset="0"/>
              </a:rPr>
              <a:t>50</a:t>
            </a:r>
            <a:r>
              <a:rPr lang="fr-FR" sz="2000" b="1" spc="-5" dirty="0">
                <a:latin typeface="Calibri" panose="020F0502020204030204" pitchFamily="34" charset="0"/>
                <a:cs typeface="Calibri" panose="020F0502020204030204" pitchFamily="34" charset="0"/>
              </a:rPr>
              <a:t>&lt;</a:t>
            </a:r>
            <a:r>
              <a:rPr lang="fr-FR" sz="2000" b="1" spc="-5" dirty="0">
                <a:solidFill>
                  <a:srgbClr val="007F00"/>
                </a:solidFill>
                <a:latin typeface="Calibri" panose="020F0502020204030204" pitchFamily="34" charset="0"/>
                <a:cs typeface="Calibri" panose="020F0502020204030204" pitchFamily="34" charset="0"/>
              </a:rPr>
              <a:t>/</a:t>
            </a:r>
            <a:r>
              <a:rPr lang="fr-FR" sz="2000" b="1" spc="-5" dirty="0" err="1">
                <a:solidFill>
                  <a:srgbClr val="007F00"/>
                </a:solidFill>
                <a:latin typeface="Calibri" panose="020F0502020204030204" pitchFamily="34" charset="0"/>
                <a:cs typeface="Calibri" panose="020F0502020204030204" pitchFamily="34" charset="0"/>
              </a:rPr>
              <a:t>param</a:t>
            </a:r>
            <a:r>
              <a:rPr lang="fr-FR" sz="2000" b="1" spc="-5" dirty="0">
                <a:solidFill>
                  <a:srgbClr val="007F00"/>
                </a:solidFill>
                <a:latin typeface="Calibri" panose="020F0502020204030204" pitchFamily="34" charset="0"/>
                <a:cs typeface="Calibri" panose="020F0502020204030204" pitchFamily="34" charset="0"/>
              </a:rPr>
              <a:t>-value</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701040">
              <a:lnSpc>
                <a:spcPct val="100000"/>
              </a:lnSpc>
              <a:spcBef>
                <a:spcPts val="105"/>
              </a:spcBef>
            </a:pPr>
            <a:r>
              <a:rPr lang="fr-FR" sz="2000" b="1" spc="-5" dirty="0">
                <a:latin typeface="Calibri" panose="020F0502020204030204" pitchFamily="34" charset="0"/>
                <a:cs typeface="Calibri" panose="020F0502020204030204" pitchFamily="34" charset="0"/>
              </a:rPr>
              <a:t>&lt;</a:t>
            </a:r>
            <a:r>
              <a:rPr lang="fr-FR" sz="2000" b="1" spc="-5" dirty="0">
                <a:solidFill>
                  <a:srgbClr val="007F00"/>
                </a:solidFill>
                <a:latin typeface="Calibri" panose="020F0502020204030204" pitchFamily="34" charset="0"/>
                <a:cs typeface="Calibri" panose="020F0502020204030204" pitchFamily="34" charset="0"/>
              </a:rPr>
              <a:t>description</a:t>
            </a:r>
            <a:r>
              <a:rPr lang="fr-FR" sz="2000" b="1" spc="-5" dirty="0">
                <a:latin typeface="Calibri" panose="020F0502020204030204" pitchFamily="34" charset="0"/>
                <a:cs typeface="Calibri" panose="020F0502020204030204" pitchFamily="34" charset="0"/>
              </a:rPr>
              <a:t>&gt;</a:t>
            </a:r>
            <a:r>
              <a:rPr lang="fr-FR" sz="2000" b="1" spc="-5" dirty="0">
                <a:solidFill>
                  <a:srgbClr val="990000"/>
                </a:solidFill>
                <a:latin typeface="Calibri" panose="020F0502020204030204" pitchFamily="34" charset="0"/>
                <a:cs typeface="Calibri" panose="020F0502020204030204" pitchFamily="34" charset="0"/>
              </a:rPr>
              <a:t>Valeur </a:t>
            </a:r>
            <a:r>
              <a:rPr lang="fr-FR" sz="2000" b="1" spc="-5" dirty="0" err="1">
                <a:solidFill>
                  <a:srgbClr val="990000"/>
                </a:solidFill>
                <a:latin typeface="Calibri" panose="020F0502020204030204" pitchFamily="34" charset="0"/>
                <a:cs typeface="Calibri" panose="020F0502020204030204" pitchFamily="34" charset="0"/>
              </a:rPr>
              <a:t>init</a:t>
            </a:r>
            <a:r>
              <a:rPr lang="fr-FR" sz="2000" b="1" spc="-5" dirty="0">
                <a:solidFill>
                  <a:srgbClr val="990000"/>
                </a:solidFill>
                <a:latin typeface="Calibri" panose="020F0502020204030204" pitchFamily="34" charset="0"/>
                <a:cs typeface="Calibri" panose="020F0502020204030204" pitchFamily="34" charset="0"/>
              </a:rPr>
              <a:t> du</a:t>
            </a:r>
            <a:r>
              <a:rPr lang="fr-FR" sz="2000" b="1" spc="20" dirty="0">
                <a:solidFill>
                  <a:srgbClr val="990000"/>
                </a:solidFill>
                <a:latin typeface="Calibri" panose="020F0502020204030204" pitchFamily="34" charset="0"/>
                <a:cs typeface="Calibri" panose="020F0502020204030204" pitchFamily="34" charset="0"/>
              </a:rPr>
              <a:t> </a:t>
            </a:r>
            <a:r>
              <a:rPr lang="fr-FR" sz="2000" b="1" spc="-5" dirty="0">
                <a:solidFill>
                  <a:srgbClr val="990000"/>
                </a:solidFill>
                <a:latin typeface="Calibri" panose="020F0502020204030204" pitchFamily="34" charset="0"/>
                <a:cs typeface="Calibri" panose="020F0502020204030204" pitchFamily="34" charset="0"/>
              </a:rPr>
              <a:t>compteur</a:t>
            </a:r>
            <a:r>
              <a:rPr lang="fr-FR" sz="2000" b="1" spc="-5" dirty="0">
                <a:latin typeface="Calibri" panose="020F0502020204030204" pitchFamily="34" charset="0"/>
                <a:cs typeface="Calibri" panose="020F0502020204030204" pitchFamily="34" charset="0"/>
              </a:rPr>
              <a:t>&lt;</a:t>
            </a:r>
            <a:r>
              <a:rPr lang="fr-FR" sz="2000" b="1" spc="-5" dirty="0">
                <a:solidFill>
                  <a:srgbClr val="007F00"/>
                </a:solidFill>
                <a:latin typeface="Calibri" panose="020F0502020204030204" pitchFamily="34" charset="0"/>
                <a:cs typeface="Calibri" panose="020F0502020204030204" pitchFamily="34" charset="0"/>
              </a:rPr>
              <a:t>/description</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472440">
              <a:lnSpc>
                <a:spcPct val="100000"/>
              </a:lnSpc>
              <a:spcBef>
                <a:spcPts val="110"/>
              </a:spcBef>
            </a:pPr>
            <a:r>
              <a:rPr lang="fr-FR" sz="2000" b="1" spc="-5" dirty="0">
                <a:latin typeface="Calibri" panose="020F0502020204030204" pitchFamily="34" charset="0"/>
                <a:cs typeface="Calibri" panose="020F0502020204030204" pitchFamily="34" charset="0"/>
              </a:rPr>
              <a:t>&lt;</a:t>
            </a:r>
            <a:r>
              <a:rPr lang="fr-FR" sz="2000" b="1" spc="-5" dirty="0">
                <a:solidFill>
                  <a:srgbClr val="3232CC"/>
                </a:solidFill>
                <a:latin typeface="Calibri" panose="020F0502020204030204" pitchFamily="34" charset="0"/>
                <a:cs typeface="Calibri" panose="020F0502020204030204" pitchFamily="34" charset="0"/>
              </a:rPr>
              <a:t>/</a:t>
            </a:r>
            <a:r>
              <a:rPr lang="fr-FR" sz="2000" b="1" spc="-5" dirty="0" err="1">
                <a:solidFill>
                  <a:srgbClr val="3232CC"/>
                </a:solidFill>
                <a:latin typeface="Calibri" panose="020F0502020204030204" pitchFamily="34" charset="0"/>
                <a:cs typeface="Calibri" panose="020F0502020204030204" pitchFamily="34" charset="0"/>
              </a:rPr>
              <a:t>init-param</a:t>
            </a:r>
            <a:r>
              <a:rPr lang="fr-FR" sz="2000" b="1" spc="-5"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243840">
              <a:lnSpc>
                <a:spcPct val="100000"/>
              </a:lnSpc>
              <a:spcBef>
                <a:spcPts val="105"/>
              </a:spcBef>
            </a:pPr>
            <a:r>
              <a:rPr lang="fr-FR" sz="2000" b="1" dirty="0">
                <a:latin typeface="Calibri" panose="020F0502020204030204" pitchFamily="34" charset="0"/>
                <a:cs typeface="Calibri" panose="020F0502020204030204" pitchFamily="34" charset="0"/>
              </a:rPr>
              <a:t>&lt;</a:t>
            </a:r>
            <a:r>
              <a:rPr lang="fr-FR" sz="2000" b="1" dirty="0">
                <a:solidFill>
                  <a:srgbClr val="D60093"/>
                </a:solidFill>
                <a:latin typeface="Calibri" panose="020F0502020204030204" pitchFamily="34" charset="0"/>
                <a:cs typeface="Calibri" panose="020F0502020204030204" pitchFamily="34" charset="0"/>
              </a:rPr>
              <a:t>/servlet</a:t>
            </a:r>
            <a:r>
              <a:rPr lang="fr-FR" sz="2000" b="1"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704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25" dirty="0">
                <a:solidFill>
                  <a:srgbClr val="323299"/>
                </a:solidFill>
                <a:latin typeface="Tahoma"/>
                <a:cs typeface="Tahoma"/>
              </a:rPr>
              <a:t> </a:t>
            </a:r>
            <a:r>
              <a:rPr lang="fr-FR" sz="5400" cap="none" spc="-5" dirty="0" err="1" smtClean="0">
                <a:solidFill>
                  <a:srgbClr val="323299"/>
                </a:solidFill>
                <a:latin typeface="Tahoma"/>
                <a:cs typeface="Tahoma"/>
              </a:rPr>
              <a:t>init</a:t>
            </a:r>
            <a:r>
              <a:rPr lang="fr-FR" sz="5400" cap="none" spc="-5" dirty="0" smtClean="0">
                <a:solidFill>
                  <a:srgbClr val="323299"/>
                </a:solidFill>
                <a:latin typeface="Tahoma"/>
                <a:cs typeface="Tahoma"/>
              </a:rPr>
              <a:t>()</a:t>
            </a:r>
            <a:endParaRPr lang="fr-FR" cap="none" dirty="0"/>
          </a:p>
        </p:txBody>
      </p:sp>
      <p:sp>
        <p:nvSpPr>
          <p:cNvPr id="3" name="Espace réservé du contenu 2"/>
          <p:cNvSpPr>
            <a:spLocks noGrp="1"/>
          </p:cNvSpPr>
          <p:nvPr>
            <p:ph idx="1"/>
          </p:nvPr>
        </p:nvSpPr>
        <p:spPr>
          <a:xfrm>
            <a:off x="1024128" y="1624084"/>
            <a:ext cx="9907729" cy="4558352"/>
          </a:xfrm>
        </p:spPr>
        <p:txBody>
          <a:bodyPr>
            <a:noAutofit/>
          </a:bodyPr>
          <a:lstStyle/>
          <a:p>
            <a:pPr marL="347345" marR="1708785" indent="-38100">
              <a:lnSpc>
                <a:spcPct val="100000"/>
              </a:lnSpc>
              <a:spcBef>
                <a:spcPts val="1655"/>
              </a:spcBef>
            </a:pPr>
            <a:r>
              <a:rPr lang="fr-FR" sz="2000" spc="-5" dirty="0">
                <a:solidFill>
                  <a:srgbClr val="3232CC"/>
                </a:solidFill>
                <a:latin typeface="Calibri" panose="020F0502020204030204" pitchFamily="34" charset="0"/>
                <a:cs typeface="Calibri" panose="020F0502020204030204" pitchFamily="34" charset="0"/>
              </a:rPr>
              <a:t>public class </a:t>
            </a:r>
            <a:r>
              <a:rPr lang="fr-FR" sz="2000" spc="-5" dirty="0">
                <a:latin typeface="Calibri" panose="020F0502020204030204" pitchFamily="34" charset="0"/>
                <a:cs typeface="Calibri" panose="020F0502020204030204" pitchFamily="34" charset="0"/>
              </a:rPr>
              <a:t>Compteur2 </a:t>
            </a:r>
            <a:r>
              <a:rPr lang="fr-FR" sz="2000" spc="-5" dirty="0" err="1">
                <a:solidFill>
                  <a:srgbClr val="3232CC"/>
                </a:solidFill>
                <a:latin typeface="Calibri" panose="020F0502020204030204" pitchFamily="34" charset="0"/>
                <a:cs typeface="Calibri" panose="020F0502020204030204" pitchFamily="34" charset="0"/>
              </a:rPr>
              <a:t>extends</a:t>
            </a:r>
            <a:r>
              <a:rPr lang="fr-FR" sz="2000" spc="-5" dirty="0">
                <a:solidFill>
                  <a:srgbClr val="3232CC"/>
                </a:solidFill>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HttpServlet</a:t>
            </a:r>
            <a:r>
              <a:rPr lang="fr-FR" sz="2000" spc="-5" dirty="0">
                <a:latin typeface="Calibri" panose="020F0502020204030204" pitchFamily="34" charset="0"/>
                <a:cs typeface="Calibri" panose="020F0502020204030204" pitchFamily="34" charset="0"/>
              </a:rPr>
              <a:t> {  </a:t>
            </a:r>
            <a:r>
              <a:rPr lang="fr-FR" sz="2000" spc="-5" dirty="0" err="1">
                <a:solidFill>
                  <a:srgbClr val="3232CC"/>
                </a:solidFill>
                <a:latin typeface="Calibri" panose="020F0502020204030204" pitchFamily="34" charset="0"/>
                <a:cs typeface="Calibri" panose="020F0502020204030204" pitchFamily="34" charset="0"/>
              </a:rPr>
              <a:t>private</a:t>
            </a:r>
            <a:r>
              <a:rPr lang="fr-FR" sz="2000" spc="-5" dirty="0">
                <a:solidFill>
                  <a:srgbClr val="3232CC"/>
                </a:solidFill>
                <a:latin typeface="Calibri" panose="020F0502020204030204" pitchFamily="34" charset="0"/>
                <a:cs typeface="Calibri" panose="020F0502020204030204" pitchFamily="34" charset="0"/>
              </a:rPr>
              <a:t> </a:t>
            </a:r>
            <a:r>
              <a:rPr lang="fr-FR" sz="2000" spc="-5" dirty="0" err="1">
                <a:solidFill>
                  <a:srgbClr val="3232CC"/>
                </a:solidFill>
                <a:latin typeface="Calibri" panose="020F0502020204030204" pitchFamily="34" charset="0"/>
                <a:cs typeface="Calibri" panose="020F0502020204030204" pitchFamily="34" charset="0"/>
              </a:rPr>
              <a:t>int</a:t>
            </a:r>
            <a:r>
              <a:rPr lang="fr-FR" sz="2000" spc="15" dirty="0">
                <a:solidFill>
                  <a:srgbClr val="3232CC"/>
                </a:solidFill>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compteur;</a:t>
            </a:r>
            <a:endParaRPr lang="fr-FR" sz="2000" dirty="0">
              <a:latin typeface="Calibri" panose="020F0502020204030204" pitchFamily="34" charset="0"/>
              <a:cs typeface="Calibri" panose="020F0502020204030204" pitchFamily="34" charset="0"/>
            </a:endParaRPr>
          </a:p>
          <a:p>
            <a:pPr marL="347345">
              <a:lnSpc>
                <a:spcPct val="100000"/>
              </a:lnSpc>
            </a:pPr>
            <a:r>
              <a:rPr lang="fr-FR" sz="2000" spc="-5" dirty="0">
                <a:solidFill>
                  <a:srgbClr val="3232CC"/>
                </a:solidFill>
                <a:latin typeface="Calibri" panose="020F0502020204030204" pitchFamily="34" charset="0"/>
                <a:cs typeface="Calibri" panose="020F0502020204030204" pitchFamily="34" charset="0"/>
              </a:rPr>
              <a:t>public </a:t>
            </a:r>
            <a:r>
              <a:rPr lang="fr-FR" sz="2000" spc="-5" dirty="0" err="1">
                <a:solidFill>
                  <a:srgbClr val="3232CC"/>
                </a:solidFill>
                <a:latin typeface="Calibri" panose="020F0502020204030204" pitchFamily="34" charset="0"/>
                <a:cs typeface="Calibri" panose="020F0502020204030204" pitchFamily="34" charset="0"/>
              </a:rPr>
              <a:t>void</a:t>
            </a:r>
            <a:r>
              <a:rPr lang="fr-FR" sz="2000" spc="-5" dirty="0">
                <a:solidFill>
                  <a:srgbClr val="3232CC"/>
                </a:solidFill>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init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throws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ServletException</a:t>
            </a:r>
            <a:r>
              <a:rPr lang="fr-FR" sz="2000" spc="7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37845" marR="965200" indent="-111760">
              <a:lnSpc>
                <a:spcPct val="100000"/>
              </a:lnSpc>
            </a:pPr>
            <a:r>
              <a:rPr lang="fr-FR" sz="2000" spc="-5" dirty="0">
                <a:latin typeface="Calibri" panose="020F0502020204030204" pitchFamily="34" charset="0"/>
                <a:cs typeface="Calibri" panose="020F0502020204030204" pitchFamily="34" charset="0"/>
              </a:rPr>
              <a:t>String initial = </a:t>
            </a:r>
            <a:r>
              <a:rPr lang="fr-FR" sz="2000" spc="-5" dirty="0" err="1">
                <a:latin typeface="Calibri" panose="020F0502020204030204" pitchFamily="34" charset="0"/>
                <a:cs typeface="Calibri" panose="020F0502020204030204" pitchFamily="34" charset="0"/>
              </a:rPr>
              <a:t>this.getInitParameter</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compteur_initial</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try</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932180">
              <a:lnSpc>
                <a:spcPct val="100000"/>
              </a:lnSpc>
            </a:pPr>
            <a:r>
              <a:rPr lang="fr-FR" sz="2000" spc="-5" dirty="0">
                <a:latin typeface="Calibri" panose="020F0502020204030204" pitchFamily="34" charset="0"/>
                <a:cs typeface="Calibri" panose="020F0502020204030204" pitchFamily="34" charset="0"/>
              </a:rPr>
              <a:t>compteur =</a:t>
            </a:r>
            <a:r>
              <a:rPr lang="fr-FR" sz="2000" spc="1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Integer.parseInt</a:t>
            </a:r>
            <a:r>
              <a:rPr lang="fr-FR" sz="2000" spc="-5" dirty="0">
                <a:latin typeface="Calibri" panose="020F0502020204030204" pitchFamily="34" charset="0"/>
                <a:cs typeface="Calibri" panose="020F0502020204030204" pitchFamily="34" charset="0"/>
              </a:rPr>
              <a:t>(initial);</a:t>
            </a:r>
            <a:endParaRPr lang="fr-FR" sz="2000" dirty="0">
              <a:latin typeface="Calibri" panose="020F0502020204030204" pitchFamily="34" charset="0"/>
              <a:cs typeface="Calibri" panose="020F0502020204030204" pitchFamily="34" charset="0"/>
            </a:endParaRPr>
          </a:p>
          <a:p>
            <a:pPr marL="774065">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892810" marR="2030095" indent="-355600">
              <a:lnSpc>
                <a:spcPct val="100000"/>
              </a:lnSpc>
            </a:pPr>
            <a:r>
              <a:rPr lang="fr-FR" sz="2000" spc="-5" dirty="0">
                <a:latin typeface="Calibri" panose="020F0502020204030204" pitchFamily="34" charset="0"/>
                <a:cs typeface="Calibri" panose="020F0502020204030204" pitchFamily="34" charset="0"/>
              </a:rPr>
              <a:t>catch(</a:t>
            </a:r>
            <a:r>
              <a:rPr lang="fr-FR" sz="2000" spc="-5" dirty="0" err="1">
                <a:latin typeface="Calibri" panose="020F0502020204030204" pitchFamily="34" charset="0"/>
                <a:cs typeface="Calibri" panose="020F0502020204030204" pitchFamily="34" charset="0"/>
              </a:rPr>
              <a:t>NumberFormatException</a:t>
            </a:r>
            <a:r>
              <a:rPr lang="fr-FR" sz="2000" spc="-5" dirty="0">
                <a:latin typeface="Calibri" panose="020F0502020204030204" pitchFamily="34" charset="0"/>
                <a:cs typeface="Calibri" panose="020F0502020204030204" pitchFamily="34" charset="0"/>
              </a:rPr>
              <a:t> e) {  compteur=</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0;</a:t>
            </a:r>
            <a:endParaRPr lang="fr-FR" sz="2000" dirty="0">
              <a:latin typeface="Calibri" panose="020F0502020204030204" pitchFamily="34" charset="0"/>
              <a:cs typeface="Calibri" panose="020F0502020204030204" pitchFamily="34" charset="0"/>
            </a:endParaRPr>
          </a:p>
          <a:p>
            <a:pPr marL="694690">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37845">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481330" marR="180340" indent="-134620">
              <a:lnSpc>
                <a:spcPct val="100000"/>
              </a:lnSpc>
              <a:spcBef>
                <a:spcPts val="229"/>
              </a:spcBef>
            </a:pPr>
            <a:r>
              <a:rPr lang="fr-FR" sz="2000" spc="-5" dirty="0" err="1">
                <a:solidFill>
                  <a:srgbClr val="3232CC"/>
                </a:solidFill>
                <a:latin typeface="Calibri" panose="020F0502020204030204" pitchFamily="34" charset="0"/>
                <a:cs typeface="Calibri" panose="020F0502020204030204" pitchFamily="34" charset="0"/>
              </a:rPr>
              <a:t>protected</a:t>
            </a:r>
            <a:r>
              <a:rPr lang="fr-FR" sz="2000" spc="-5" dirty="0">
                <a:solidFill>
                  <a:srgbClr val="3232CC"/>
                </a:solidFill>
                <a:latin typeface="Calibri" panose="020F0502020204030204" pitchFamily="34" charset="0"/>
                <a:cs typeface="Calibri" panose="020F0502020204030204" pitchFamily="34" charset="0"/>
              </a:rPr>
              <a:t> </a:t>
            </a:r>
            <a:r>
              <a:rPr lang="fr-FR" sz="2000" spc="-5" dirty="0" err="1">
                <a:solidFill>
                  <a:srgbClr val="3232CC"/>
                </a:solidFill>
                <a:latin typeface="Calibri" panose="020F0502020204030204" pitchFamily="34" charset="0"/>
                <a:cs typeface="Calibri" panose="020F0502020204030204" pitchFamily="34" charset="0"/>
              </a:rPr>
              <a:t>void</a:t>
            </a:r>
            <a:r>
              <a:rPr lang="fr-FR" sz="2000" spc="-5" dirty="0">
                <a:solidFill>
                  <a:srgbClr val="3232CC"/>
                </a:solidFill>
                <a:latin typeface="Calibri" panose="020F0502020204030204" pitchFamily="34" charset="0"/>
                <a:cs typeface="Calibri" panose="020F0502020204030204" pitchFamily="34" charset="0"/>
              </a:rPr>
              <a:t> </a:t>
            </a:r>
            <a:r>
              <a:rPr lang="fr-FR" sz="2000" spc="-5" dirty="0" err="1">
                <a:solidFill>
                  <a:srgbClr val="3232CC"/>
                </a:solidFill>
                <a:latin typeface="Calibri" panose="020F0502020204030204" pitchFamily="34" charset="0"/>
                <a:cs typeface="Calibri" panose="020F0502020204030204" pitchFamily="34" charset="0"/>
              </a:rPr>
              <a:t>doGet</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HttpServletRequest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req</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HttpServletResponse</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throws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ServletException</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IOException</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537845">
              <a:lnSpc>
                <a:spcPct val="100000"/>
              </a:lnSpc>
              <a:spcBef>
                <a:spcPts val="10"/>
              </a:spcBef>
            </a:pPr>
            <a:r>
              <a:rPr lang="fr-FR" sz="2000" spc="-5" dirty="0">
                <a:solidFill>
                  <a:srgbClr val="007F00"/>
                </a:solidFill>
                <a:latin typeface="Calibri" panose="020F0502020204030204" pitchFamily="34" charset="0"/>
                <a:cs typeface="Calibri" panose="020F0502020204030204" pitchFamily="34" charset="0"/>
              </a:rPr>
              <a:t>//même traitement que l’exemple</a:t>
            </a:r>
            <a:r>
              <a:rPr lang="fr-FR" sz="2000" spc="-25" dirty="0">
                <a:solidFill>
                  <a:srgbClr val="007F00"/>
                </a:solidFill>
                <a:latin typeface="Calibri" panose="020F0502020204030204" pitchFamily="34" charset="0"/>
                <a:cs typeface="Calibri" panose="020F0502020204030204" pitchFamily="34" charset="0"/>
              </a:rPr>
              <a:t> </a:t>
            </a:r>
            <a:r>
              <a:rPr lang="fr-FR" sz="2000" spc="-5" dirty="0">
                <a:solidFill>
                  <a:srgbClr val="007F00"/>
                </a:solidFill>
                <a:latin typeface="Calibri" panose="020F0502020204030204" pitchFamily="34" charset="0"/>
                <a:cs typeface="Calibri" panose="020F0502020204030204" pitchFamily="34" charset="0"/>
              </a:rPr>
              <a:t>dernier…</a:t>
            </a:r>
            <a:endParaRPr lang="fr-FR" sz="2000" dirty="0">
              <a:latin typeface="Calibri" panose="020F0502020204030204" pitchFamily="34" charset="0"/>
              <a:cs typeface="Calibri" panose="020F0502020204030204" pitchFamily="34" charset="0"/>
            </a:endParaRPr>
          </a:p>
          <a:p>
            <a:pPr marL="537845">
              <a:lnSpc>
                <a:spcPct val="100000"/>
              </a:lnSpc>
            </a:pPr>
            <a:r>
              <a:rPr lang="fr-FR" sz="2000" spc="-5" dirty="0" smtClean="0">
                <a:latin typeface="Calibri" panose="020F0502020204030204" pitchFamily="34" charset="0"/>
                <a:cs typeface="Calibri" panose="020F0502020204030204" pitchFamily="34" charset="0"/>
              </a:rPr>
              <a:t>}</a:t>
            </a:r>
            <a:r>
              <a:rPr lang="fr-FR" sz="2000" dirty="0" smtClean="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12386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25" dirty="0">
                <a:solidFill>
                  <a:srgbClr val="323299"/>
                </a:solidFill>
                <a:latin typeface="Tahoma"/>
                <a:cs typeface="Tahoma"/>
              </a:rPr>
              <a:t> </a:t>
            </a:r>
            <a:r>
              <a:rPr lang="fr-FR" sz="5400" cap="none" spc="-5" dirty="0" smtClean="0">
                <a:solidFill>
                  <a:srgbClr val="323299"/>
                </a:solidFill>
                <a:latin typeface="Tahoma"/>
                <a:cs typeface="Tahoma"/>
              </a:rPr>
              <a:t>service()</a:t>
            </a:r>
            <a:endParaRPr lang="fr-FR" cap="none" dirty="0"/>
          </a:p>
        </p:txBody>
      </p:sp>
      <p:sp>
        <p:nvSpPr>
          <p:cNvPr id="3" name="Espace réservé du contenu 2"/>
          <p:cNvSpPr>
            <a:spLocks noGrp="1"/>
          </p:cNvSpPr>
          <p:nvPr>
            <p:ph idx="1"/>
          </p:nvPr>
        </p:nvSpPr>
        <p:spPr>
          <a:xfrm>
            <a:off x="1024128" y="1985749"/>
            <a:ext cx="9720073" cy="4023360"/>
          </a:xfrm>
        </p:spPr>
        <p:txBody>
          <a:bodyPr vert="horz" lIns="45720" tIns="45720" rIns="45720" bIns="45720" rtlCol="0">
            <a:noAutofit/>
          </a:bodyPr>
          <a:lstStyle/>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Signature :</a:t>
            </a:r>
          </a:p>
          <a:p>
            <a:pPr marL="386715" marR="5080" lvl="1" indent="-143510">
              <a:lnSpc>
                <a:spcPct val="100000"/>
              </a:lnSpc>
              <a:spcBef>
                <a:spcPts val="265"/>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public </a:t>
            </a:r>
            <a:r>
              <a:rPr lang="fr-FR" sz="2000" spc="-5" dirty="0" err="1">
                <a:latin typeface="Calibri" panose="020F0502020204030204" pitchFamily="34" charset="0"/>
                <a:cs typeface="Calibri" panose="020F0502020204030204" pitchFamily="34" charset="0"/>
              </a:rPr>
              <a:t>void</a:t>
            </a:r>
            <a:r>
              <a:rPr lang="fr-FR" sz="2000" spc="-5" dirty="0">
                <a:latin typeface="Calibri" panose="020F0502020204030204" pitchFamily="34" charset="0"/>
                <a:cs typeface="Calibri" panose="020F0502020204030204" pitchFamily="34" charset="0"/>
              </a:rPr>
              <a:t> service(</a:t>
            </a:r>
            <a:r>
              <a:rPr lang="fr-FR" sz="2000" spc="-5" dirty="0" err="1">
                <a:latin typeface="Calibri" panose="020F0502020204030204" pitchFamily="34" charset="0"/>
                <a:cs typeface="Calibri" panose="020F0502020204030204" pitchFamily="34" charset="0"/>
              </a:rPr>
              <a:t>ServletRequest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req</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ServletResponse</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res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throws</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ServletException</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IOException</a:t>
            </a:r>
            <a:endParaRPr lang="fr-FR" sz="2000" spc="-5" dirty="0">
              <a:latin typeface="Calibri" panose="020F0502020204030204" pitchFamily="34" charset="0"/>
              <a:cs typeface="Calibri" panose="020F0502020204030204" pitchFamily="34" charset="0"/>
            </a:endParaRP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Cette méthode est exécutée par le conteneur  lorsque la servlet est sollicitée.</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Elle détermine le type de requête dont il  s'agit, puis transmet la requête et la réponse  à la méthode adéquate (</a:t>
            </a:r>
            <a:r>
              <a:rPr lang="fr-FR" sz="2800" spc="-5" dirty="0" err="1">
                <a:latin typeface="Calibri" panose="020F0502020204030204" pitchFamily="34" charset="0"/>
                <a:cs typeface="Calibri" panose="020F0502020204030204" pitchFamily="34" charset="0"/>
              </a:rPr>
              <a:t>doGet</a:t>
            </a:r>
            <a:r>
              <a:rPr lang="fr-FR" sz="2800" spc="-5" dirty="0">
                <a:latin typeface="Calibri" panose="020F0502020204030204" pitchFamily="34" charset="0"/>
                <a:cs typeface="Calibri" panose="020F0502020204030204" pitchFamily="34" charset="0"/>
              </a:rPr>
              <a:t>() ou </a:t>
            </a:r>
            <a:r>
              <a:rPr lang="fr-FR" sz="2800" spc="-5" dirty="0" err="1">
                <a:latin typeface="Calibri" panose="020F0502020204030204" pitchFamily="34" charset="0"/>
                <a:cs typeface="Calibri" panose="020F0502020204030204" pitchFamily="34" charset="0"/>
              </a:rPr>
              <a:t>doPost</a:t>
            </a:r>
            <a:r>
              <a:rPr lang="fr-FR" sz="2800" spc="-5" dirty="0">
                <a:latin typeface="Calibri" panose="020F0502020204030204" pitchFamily="34" charset="0"/>
                <a:cs typeface="Calibri" panose="020F0502020204030204" pitchFamily="34" charset="0"/>
              </a:rPr>
              <a:t>).</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Chaque requête du client déclenche une seule  exécution de cette méthode.</a:t>
            </a:r>
          </a:p>
        </p:txBody>
      </p:sp>
    </p:spTree>
    <p:extLst>
      <p:ext uri="{BB962C8B-B14F-4D97-AF65-F5344CB8AC3E}">
        <p14:creationId xmlns:p14="http://schemas.microsoft.com/office/powerpoint/2010/main" val="4290805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nSpc>
                <a:spcPct val="100000"/>
              </a:lnSpc>
              <a:spcBef>
                <a:spcPts val="1215"/>
              </a:spcBef>
            </a:pPr>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30" dirty="0">
                <a:solidFill>
                  <a:srgbClr val="323299"/>
                </a:solidFill>
                <a:latin typeface="Tahoma"/>
                <a:cs typeface="Tahoma"/>
              </a:rPr>
              <a:t> </a:t>
            </a:r>
            <a:r>
              <a:rPr lang="fr-FR" sz="5400" cap="none" spc="-5" dirty="0" err="1" smtClean="0">
                <a:solidFill>
                  <a:srgbClr val="323299"/>
                </a:solidFill>
                <a:latin typeface="Tahoma"/>
                <a:cs typeface="Tahoma"/>
              </a:rPr>
              <a:t>getservletconfig</a:t>
            </a:r>
            <a:r>
              <a:rPr lang="fr-FR" sz="5400" cap="none" spc="-5" dirty="0" smtClean="0">
                <a:solidFill>
                  <a:srgbClr val="323299"/>
                </a:solidFill>
                <a:latin typeface="Tahoma"/>
                <a:cs typeface="Tahoma"/>
              </a:rPr>
              <a:t>()</a:t>
            </a:r>
            <a:endParaRPr lang="fr-FR" sz="5400" dirty="0">
              <a:latin typeface="Tahoma"/>
              <a:cs typeface="Tahoma"/>
            </a:endParaRPr>
          </a:p>
        </p:txBody>
      </p:sp>
      <p:sp>
        <p:nvSpPr>
          <p:cNvPr id="3" name="Espace réservé du contenu 2"/>
          <p:cNvSpPr>
            <a:spLocks noGrp="1"/>
          </p:cNvSpPr>
          <p:nvPr>
            <p:ph idx="1"/>
          </p:nvPr>
        </p:nvSpPr>
        <p:spPr>
          <a:xfrm>
            <a:off x="1024127" y="2084832"/>
            <a:ext cx="9720073" cy="4023360"/>
          </a:xfrm>
        </p:spPr>
        <p:txBody>
          <a:bodyPr vert="horz" lIns="45720" tIns="45720" rIns="45720" bIns="45720" rtlCol="0">
            <a:noAutofit/>
          </a:bodyPr>
          <a:lstStyle/>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Signature :</a:t>
            </a:r>
          </a:p>
          <a:p>
            <a:pPr marL="386715" marR="5080" lvl="1" indent="-143510">
              <a:lnSpc>
                <a:spcPct val="100000"/>
              </a:lnSpc>
              <a:spcBef>
                <a:spcPts val="265"/>
              </a:spcBef>
              <a:buClr>
                <a:srgbClr val="FF0000"/>
              </a:buClr>
              <a:buSzPct val="55000"/>
              <a:buFont typeface="Wingdings"/>
              <a:buChar char=""/>
              <a:tabLst>
                <a:tab pos="387350" algn="l"/>
              </a:tabLst>
            </a:pPr>
            <a:r>
              <a:rPr lang="fr-FR" sz="1600" spc="-5" dirty="0">
                <a:latin typeface="Calibri" panose="020F0502020204030204" pitchFamily="34" charset="0"/>
                <a:cs typeface="Calibri" panose="020F0502020204030204" pitchFamily="34" charset="0"/>
              </a:rPr>
              <a:t>public </a:t>
            </a:r>
            <a:r>
              <a:rPr lang="fr-FR" sz="1600" spc="-5" dirty="0" err="1">
                <a:latin typeface="Calibri" panose="020F0502020204030204" pitchFamily="34" charset="0"/>
                <a:cs typeface="Calibri" panose="020F0502020204030204" pitchFamily="34" charset="0"/>
              </a:rPr>
              <a:t>ServletConfig</a:t>
            </a:r>
            <a:r>
              <a:rPr lang="fr-FR" sz="1600" spc="-5" dirty="0">
                <a:latin typeface="Calibri" panose="020F0502020204030204" pitchFamily="34" charset="0"/>
                <a:cs typeface="Calibri" panose="020F0502020204030204" pitchFamily="34" charset="0"/>
              </a:rPr>
              <a:t> </a:t>
            </a:r>
            <a:r>
              <a:rPr lang="fr-FR" sz="1600" spc="-5" dirty="0" err="1">
                <a:latin typeface="Calibri" panose="020F0502020204030204" pitchFamily="34" charset="0"/>
                <a:cs typeface="Calibri" panose="020F0502020204030204" pitchFamily="34" charset="0"/>
              </a:rPr>
              <a:t>getservletConfig</a:t>
            </a:r>
            <a:r>
              <a:rPr lang="fr-FR" sz="1600" spc="-5" dirty="0">
                <a:latin typeface="Calibri" panose="020F0502020204030204" pitchFamily="34" charset="0"/>
                <a:cs typeface="Calibri" panose="020F0502020204030204" pitchFamily="34" charset="0"/>
              </a:rPr>
              <a:t>()</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Renvoie un objet </a:t>
            </a:r>
            <a:r>
              <a:rPr lang="fr-FR" sz="2000" spc="-5" dirty="0" err="1">
                <a:latin typeface="Calibri" panose="020F0502020204030204" pitchFamily="34" charset="0"/>
                <a:cs typeface="Calibri" panose="020F0502020204030204" pitchFamily="34" charset="0"/>
              </a:rPr>
              <a:t>ServletConfig</a:t>
            </a:r>
            <a:r>
              <a:rPr lang="fr-FR" sz="2000" spc="-5" dirty="0">
                <a:latin typeface="Calibri" panose="020F0502020204030204" pitchFamily="34" charset="0"/>
                <a:cs typeface="Calibri" panose="020F0502020204030204" pitchFamily="34" charset="0"/>
              </a:rPr>
              <a:t> qui constitue un  intermédiaire permettant d’accéder au contexte d’une  application.</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On peut aussi utiliser </a:t>
            </a:r>
            <a:r>
              <a:rPr lang="fr-FR" sz="2000" spc="-5" dirty="0" err="1">
                <a:latin typeface="Calibri" panose="020F0502020204030204" pitchFamily="34" charset="0"/>
                <a:cs typeface="Calibri" panose="020F0502020204030204" pitchFamily="34" charset="0"/>
              </a:rPr>
              <a:t>ServletConfig</a:t>
            </a:r>
            <a:r>
              <a:rPr lang="fr-FR" sz="2000" spc="-5" dirty="0">
                <a:latin typeface="Calibri" panose="020F0502020204030204" pitchFamily="34" charset="0"/>
                <a:cs typeface="Calibri" panose="020F0502020204030204" pitchFamily="34" charset="0"/>
              </a:rPr>
              <a:t> pour récupérer un  paramètre du fichier web.xml :</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Exemple :</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String </a:t>
            </a:r>
            <a:r>
              <a:rPr lang="fr-FR" sz="2000" spc="-5" dirty="0" err="1">
                <a:latin typeface="Calibri" panose="020F0502020204030204" pitchFamily="34" charset="0"/>
                <a:cs typeface="Calibri" panose="020F0502020204030204" pitchFamily="34" charset="0"/>
              </a:rPr>
              <a:t>param</a:t>
            </a:r>
            <a:r>
              <a:rPr lang="fr-FR" sz="2000" spc="-5" dirty="0">
                <a:latin typeface="Calibri" panose="020F0502020204030204" pitchFamily="34" charset="0"/>
                <a:cs typeface="Calibri" panose="020F0502020204030204" pitchFamily="34" charset="0"/>
              </a:rPr>
              <a:t>;</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public </a:t>
            </a:r>
            <a:r>
              <a:rPr lang="fr-FR" sz="2000" spc="-5" dirty="0" err="1">
                <a:latin typeface="Calibri" panose="020F0502020204030204" pitchFamily="34" charset="0"/>
                <a:cs typeface="Calibri" panose="020F0502020204030204" pitchFamily="34" charset="0"/>
              </a:rPr>
              <a:t>void</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init</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ServletConfig</a:t>
            </a:r>
            <a:r>
              <a:rPr lang="fr-FR" sz="2000" spc="-5" dirty="0">
                <a:latin typeface="Calibri" panose="020F0502020204030204" pitchFamily="34" charset="0"/>
                <a:cs typeface="Calibri" panose="020F0502020204030204" pitchFamily="34" charset="0"/>
              </a:rPr>
              <a:t> config)</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a:t>
            </a:r>
            <a:endParaRPr lang="fr-FR" sz="2000" spc="-5" dirty="0">
              <a:latin typeface="Calibri" panose="020F0502020204030204" pitchFamily="34" charset="0"/>
              <a:cs typeface="Calibri" panose="020F0502020204030204" pitchFamily="34" charset="0"/>
            </a:endParaRP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a:t>
            </a:r>
            <a:r>
              <a:rPr lang="fr-FR" sz="2000" spc="-5" dirty="0" err="1" smtClean="0">
                <a:latin typeface="Calibri" panose="020F0502020204030204" pitchFamily="34" charset="0"/>
                <a:cs typeface="Calibri" panose="020F0502020204030204" pitchFamily="34" charset="0"/>
              </a:rPr>
              <a:t>param</a:t>
            </a:r>
            <a:r>
              <a:rPr lang="fr-FR" sz="2000" spc="-5" dirty="0" smtClean="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config.getInitParameter</a:t>
            </a:r>
            <a:r>
              <a:rPr lang="fr-FR" sz="2000" spc="-5" dirty="0">
                <a:latin typeface="Calibri" panose="020F0502020204030204" pitchFamily="34" charset="0"/>
                <a:cs typeface="Calibri" panose="020F0502020204030204" pitchFamily="34" charset="0"/>
              </a:rPr>
              <a:t>("</a:t>
            </a:r>
            <a:r>
              <a:rPr lang="fr-FR" sz="2000" spc="-5" dirty="0" err="1">
                <a:latin typeface="Calibri" panose="020F0502020204030204" pitchFamily="34" charset="0"/>
                <a:cs typeface="Calibri" panose="020F0502020204030204" pitchFamily="34" charset="0"/>
              </a:rPr>
              <a:t>param</a:t>
            </a:r>
            <a:r>
              <a:rPr lang="fr-FR" sz="2000" spc="-5" dirty="0">
                <a:latin typeface="Calibri" panose="020F0502020204030204" pitchFamily="34" charset="0"/>
                <a:cs typeface="Calibri" panose="020F0502020204030204" pitchFamily="34" charset="0"/>
              </a:rPr>
              <a:t>");</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a:t>
            </a:r>
            <a:endParaRPr lang="fr-FR" sz="20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62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plateforme</a:t>
            </a:r>
            <a:r>
              <a:rPr lang="fr-FR" sz="5400" spc="-25" dirty="0">
                <a:solidFill>
                  <a:srgbClr val="323299"/>
                </a:solidFill>
                <a:latin typeface="Tahoma"/>
                <a:cs typeface="Tahoma"/>
              </a:rPr>
              <a:t> </a:t>
            </a:r>
            <a:r>
              <a:rPr lang="fr-FR" sz="5400" spc="-5" dirty="0">
                <a:solidFill>
                  <a:srgbClr val="323299"/>
                </a:solidFill>
                <a:latin typeface="Tahoma"/>
                <a:cs typeface="Tahoma"/>
              </a:rPr>
              <a:t>J2EE</a:t>
            </a:r>
            <a:r>
              <a:rPr lang="fr-FR" sz="5400" dirty="0">
                <a:latin typeface="Tahoma"/>
                <a:cs typeface="Tahoma"/>
              </a:rPr>
              <a:t/>
            </a:r>
            <a:br>
              <a:rPr lang="fr-FR" sz="5400" dirty="0">
                <a:latin typeface="Tahoma"/>
                <a:cs typeface="Tahoma"/>
              </a:rPr>
            </a:br>
            <a:endParaRPr lang="fr-FR" dirty="0"/>
          </a:p>
        </p:txBody>
      </p:sp>
      <p:sp>
        <p:nvSpPr>
          <p:cNvPr id="3" name="Espace réservé du contenu 2"/>
          <p:cNvSpPr>
            <a:spLocks noGrp="1"/>
          </p:cNvSpPr>
          <p:nvPr>
            <p:ph idx="1"/>
          </p:nvPr>
        </p:nvSpPr>
        <p:spPr/>
        <p:txBody>
          <a:bodyPr vert="horz" lIns="45720" tIns="45720" rIns="45720" bIns="45720" rtlCol="0">
            <a:norm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J2EE (Java 2 Enterprise Edition) est une norme proposée par la  société Sun, portée par un consortium de sociétés  internationales, visant à définir un standard de développement  d'applications d'entreprises multi-niveaux, basées sur des  composants.</a:t>
            </a:r>
          </a:p>
          <a:p>
            <a:pPr marL="187325" marR="274955" indent="-172720">
              <a:lnSpc>
                <a:spcPct val="100000"/>
              </a:lnSpc>
              <a:spcBef>
                <a:spcPts val="104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La plateforme J2EE désigne l'ensemble constitué des services  (API) offerts et de l'infrastructure d'exécution.</a:t>
            </a:r>
          </a:p>
          <a:p>
            <a:pPr marL="187325" marR="274955" indent="-172720">
              <a:lnSpc>
                <a:spcPct val="100000"/>
              </a:lnSpc>
              <a:spcBef>
                <a:spcPts val="104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La norme J2EE comprend :</a:t>
            </a:r>
          </a:p>
          <a:p>
            <a:pPr lvl="1"/>
            <a:r>
              <a:rPr lang="fr-FR" dirty="0"/>
              <a:t>Les spécifications du serveur d'application (environnement  d'exécution).</a:t>
            </a:r>
          </a:p>
          <a:p>
            <a:pPr lvl="1"/>
            <a:r>
              <a:rPr lang="fr-FR" dirty="0"/>
              <a:t>Des services (au travers d'API) qui sont des extensions Java  indépendantes permettant d'offrir en standard un certain nombre  de fonctionnalités.</a:t>
            </a:r>
          </a:p>
          <a:p>
            <a:pPr marL="14605" marR="274955" indent="0">
              <a:lnSpc>
                <a:spcPct val="100000"/>
              </a:lnSpc>
              <a:spcBef>
                <a:spcPts val="1040"/>
              </a:spcBef>
              <a:buClr>
                <a:srgbClr val="3232CC"/>
              </a:buClr>
              <a:buSzPct val="60000"/>
              <a:buNone/>
              <a:tabLst>
                <a:tab pos="187960" algn="l"/>
              </a:tabLst>
            </a:pPr>
            <a:r>
              <a:rPr lang="fr-FR" sz="2000" b="1" spc="-5" dirty="0" smtClean="0">
                <a:latin typeface="Calibri" panose="020F0502020204030204" pitchFamily="34" charset="0"/>
                <a:cs typeface="Calibri" panose="020F0502020204030204" pitchFamily="34" charset="0"/>
              </a:rPr>
              <a:t>	Remarque</a:t>
            </a:r>
            <a:r>
              <a:rPr lang="fr-FR" sz="2000" spc="-5" dirty="0" smtClean="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Sun fournit une implémentation minimale de ces API  appelée J2EE SDK (J2EE Software </a:t>
            </a:r>
            <a:r>
              <a:rPr lang="fr-FR" sz="2000" spc="-5" dirty="0" err="1">
                <a:latin typeface="Calibri" panose="020F0502020204030204" pitchFamily="34" charset="0"/>
                <a:cs typeface="Calibri" panose="020F0502020204030204" pitchFamily="34" charset="0"/>
              </a:rPr>
              <a:t>Development</a:t>
            </a:r>
            <a:r>
              <a:rPr lang="fr-FR" sz="2000" spc="-5" dirty="0">
                <a:latin typeface="Calibri" panose="020F0502020204030204" pitchFamily="34" charset="0"/>
                <a:cs typeface="Calibri" panose="020F0502020204030204" pitchFamily="34" charset="0"/>
              </a:rPr>
              <a:t> Kit).</a:t>
            </a:r>
          </a:p>
          <a:p>
            <a:pPr marL="187325" marR="274955" indent="-172720">
              <a:lnSpc>
                <a:spcPct val="100000"/>
              </a:lnSpc>
              <a:spcBef>
                <a:spcPts val="1040"/>
              </a:spcBef>
              <a:buClr>
                <a:srgbClr val="3232CC"/>
              </a:buClr>
              <a:buSzPct val="60000"/>
              <a:buFont typeface="Wingdings"/>
              <a:buChar char=""/>
              <a:tabLst>
                <a:tab pos="187960" algn="l"/>
              </a:tabLst>
            </a:pPr>
            <a:endParaRPr lang="fr-FR" sz="20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2232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30" dirty="0">
                <a:solidFill>
                  <a:srgbClr val="323299"/>
                </a:solidFill>
                <a:latin typeface="Tahoma"/>
                <a:cs typeface="Tahoma"/>
              </a:rPr>
              <a:t> </a:t>
            </a:r>
            <a:r>
              <a:rPr lang="fr-FR" sz="5400" cap="none" spc="-5" dirty="0" err="1" smtClean="0">
                <a:solidFill>
                  <a:srgbClr val="323299"/>
                </a:solidFill>
                <a:latin typeface="Tahoma"/>
                <a:cs typeface="Tahoma"/>
              </a:rPr>
              <a:t>getservletinfo</a:t>
            </a:r>
            <a:r>
              <a:rPr lang="fr-FR" sz="5400" cap="none"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Signature:</a:t>
            </a:r>
          </a:p>
          <a:p>
            <a:pPr marL="386715" marR="5080" lvl="1" indent="-143510">
              <a:lnSpc>
                <a:spcPct val="100000"/>
              </a:lnSpc>
              <a:spcBef>
                <a:spcPts val="265"/>
              </a:spcBef>
              <a:buClr>
                <a:srgbClr val="FF0000"/>
              </a:buClr>
              <a:buSzPct val="55000"/>
              <a:buFont typeface="Wingdings"/>
              <a:buChar char=""/>
              <a:tabLst>
                <a:tab pos="387350" algn="l"/>
              </a:tabLst>
            </a:pPr>
            <a:r>
              <a:rPr lang="fr-FR" sz="1600" spc="-5" dirty="0">
                <a:latin typeface="Calibri" panose="020F0502020204030204" pitchFamily="34" charset="0"/>
                <a:cs typeface="Calibri" panose="020F0502020204030204" pitchFamily="34" charset="0"/>
              </a:rPr>
              <a:t>public String </a:t>
            </a:r>
            <a:r>
              <a:rPr lang="fr-FR" sz="1600" spc="-5" dirty="0" err="1">
                <a:latin typeface="Calibri" panose="020F0502020204030204" pitchFamily="34" charset="0"/>
                <a:cs typeface="Calibri" panose="020F0502020204030204" pitchFamily="34" charset="0"/>
              </a:rPr>
              <a:t>getServletInfo</a:t>
            </a:r>
            <a:r>
              <a:rPr lang="fr-FR" sz="1600" spc="-5" dirty="0">
                <a:latin typeface="Calibri" panose="020F0502020204030204" pitchFamily="34" charset="0"/>
                <a:cs typeface="Calibri" panose="020F0502020204030204" pitchFamily="34" charset="0"/>
              </a:rPr>
              <a:t>()</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Lorsqu'elle est surchargée permet de retourner des  informations sur la servlet comme l’auteur, la  version, et le copyright.</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Ces informations peuvent être exploitées pour  affichage par des outils dans les conteneurs Web.</a:t>
            </a:r>
          </a:p>
          <a:p>
            <a:pPr marL="187325" indent="-172720">
              <a:lnSpc>
                <a:spcPct val="100000"/>
              </a:lnSpc>
              <a:spcBef>
                <a:spcPts val="885"/>
              </a:spcBef>
              <a:buClr>
                <a:srgbClr val="3232CC"/>
              </a:buClr>
              <a:buSzPct val="58333"/>
              <a:buFont typeface="Wingdings"/>
              <a:buChar char=""/>
              <a:tabLst>
                <a:tab pos="187960" algn="l"/>
              </a:tabLst>
            </a:pPr>
            <a:r>
              <a:rPr lang="fr-FR" sz="2000" spc="-5" dirty="0">
                <a:latin typeface="Calibri" panose="020F0502020204030204" pitchFamily="34" charset="0"/>
                <a:cs typeface="Calibri" panose="020F0502020204030204" pitchFamily="34" charset="0"/>
              </a:rPr>
              <a:t>Exemple :</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public </a:t>
            </a:r>
            <a:r>
              <a:rPr lang="fr-FR" sz="2000" spc="-5" dirty="0">
                <a:latin typeface="Calibri" panose="020F0502020204030204" pitchFamily="34" charset="0"/>
                <a:cs typeface="Calibri" panose="020F0502020204030204" pitchFamily="34" charset="0"/>
              </a:rPr>
              <a:t>String </a:t>
            </a:r>
            <a:r>
              <a:rPr lang="fr-FR" sz="2000" spc="-5" dirty="0" err="1">
                <a:latin typeface="Calibri" panose="020F0502020204030204" pitchFamily="34" charset="0"/>
                <a:cs typeface="Calibri" panose="020F0502020204030204" pitchFamily="34" charset="0"/>
              </a:rPr>
              <a:t>getServletInfo</a:t>
            </a:r>
            <a:r>
              <a:rPr lang="fr-FR" sz="2000" spc="-5" dirty="0">
                <a:latin typeface="Calibri" panose="020F0502020204030204" pitchFamily="34" charset="0"/>
                <a:cs typeface="Calibri" panose="020F0502020204030204" pitchFamily="34" charset="0"/>
              </a:rPr>
              <a:t>() {</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return </a:t>
            </a:r>
            <a:r>
              <a:rPr lang="fr-FR" sz="2000" spc="-5" dirty="0">
                <a:latin typeface="Calibri" panose="020F0502020204030204" pitchFamily="34" charset="0"/>
                <a:cs typeface="Calibri" panose="020F0502020204030204" pitchFamily="34" charset="0"/>
              </a:rPr>
              <a:t>" servlet écrite par x (x@y.com)" ;</a:t>
            </a:r>
          </a:p>
          <a:p>
            <a:pPr marL="14605" indent="0">
              <a:lnSpc>
                <a:spcPct val="100000"/>
              </a:lnSpc>
              <a:spcBef>
                <a:spcPts val="885"/>
              </a:spcBef>
              <a:buClr>
                <a:srgbClr val="3232CC"/>
              </a:buClr>
              <a:buSzPct val="58333"/>
              <a:buNone/>
              <a:tabLst>
                <a:tab pos="187960" algn="l"/>
              </a:tabLst>
            </a:pPr>
            <a:r>
              <a:rPr lang="fr-FR" sz="2000" spc="-5" dirty="0" smtClean="0">
                <a:latin typeface="Calibri" panose="020F0502020204030204" pitchFamily="34" charset="0"/>
                <a:cs typeface="Calibri" panose="020F0502020204030204" pitchFamily="34" charset="0"/>
              </a:rPr>
              <a:t>	}</a:t>
            </a:r>
            <a:endParaRPr lang="fr-FR" sz="20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590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La </a:t>
            </a:r>
            <a:r>
              <a:rPr lang="fr-FR" sz="5400" spc="-5" dirty="0">
                <a:solidFill>
                  <a:srgbClr val="323299"/>
                </a:solidFill>
                <a:latin typeface="Tahoma"/>
                <a:cs typeface="Tahoma"/>
              </a:rPr>
              <a:t>méthode</a:t>
            </a:r>
            <a:r>
              <a:rPr lang="fr-FR" sz="5400" spc="-30" dirty="0">
                <a:solidFill>
                  <a:srgbClr val="323299"/>
                </a:solidFill>
                <a:latin typeface="Tahoma"/>
                <a:cs typeface="Tahoma"/>
              </a:rPr>
              <a:t> </a:t>
            </a:r>
            <a:r>
              <a:rPr lang="fr-FR" sz="5400" cap="none" spc="-5" dirty="0" smtClean="0">
                <a:solidFill>
                  <a:srgbClr val="323299"/>
                </a:solidFill>
                <a:latin typeface="Tahoma"/>
                <a:cs typeface="Tahoma"/>
              </a:rPr>
              <a:t>destroy</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Signature :</a:t>
            </a:r>
          </a:p>
          <a:p>
            <a:pPr marL="386715" marR="5080" lvl="1" indent="-143510">
              <a:lnSpc>
                <a:spcPct val="100000"/>
              </a:lnSpc>
              <a:spcBef>
                <a:spcPts val="265"/>
              </a:spcBef>
              <a:buClr>
                <a:srgbClr val="FF0000"/>
              </a:buClr>
              <a:buSzPct val="55000"/>
              <a:buFont typeface="Wingdings"/>
              <a:buChar char=""/>
              <a:tabLst>
                <a:tab pos="387350" algn="l"/>
              </a:tabLst>
            </a:pPr>
            <a:r>
              <a:rPr lang="fr-FR" sz="2000" spc="-5" dirty="0" err="1">
                <a:latin typeface="Calibri" panose="020F0502020204030204" pitchFamily="34" charset="0"/>
                <a:cs typeface="Calibri" panose="020F0502020204030204" pitchFamily="34" charset="0"/>
              </a:rPr>
              <a:t>void</a:t>
            </a:r>
            <a:r>
              <a:rPr lang="fr-FR" sz="2000" spc="-5" dirty="0">
                <a:latin typeface="Calibri" panose="020F0502020204030204" pitchFamily="34" charset="0"/>
                <a:cs typeface="Calibri" panose="020F0502020204030204" pitchFamily="34" charset="0"/>
              </a:rPr>
              <a:t> destroy()</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La méthode destroy() est appelée par le conteneur  lors de l'arrêt du serveur Web.</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Elle permet de libérer proprement certaines  ressources (fichiers, bases de données ...).</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C'est le serveur qui appelle cette méthode.</a:t>
            </a:r>
          </a:p>
        </p:txBody>
      </p:sp>
    </p:spTree>
    <p:extLst>
      <p:ext uri="{BB962C8B-B14F-4D97-AF65-F5344CB8AC3E}">
        <p14:creationId xmlns:p14="http://schemas.microsoft.com/office/powerpoint/2010/main" val="861559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Le </a:t>
            </a:r>
            <a:r>
              <a:rPr lang="fr-FR" sz="5400" spc="-5" dirty="0">
                <a:solidFill>
                  <a:srgbClr val="323299"/>
                </a:solidFill>
                <a:latin typeface="Tahoma"/>
                <a:cs typeface="Tahoma"/>
              </a:rPr>
              <a:t>cycle </a:t>
            </a:r>
            <a:r>
              <a:rPr lang="fr-FR" sz="5400" dirty="0">
                <a:solidFill>
                  <a:srgbClr val="323299"/>
                </a:solidFill>
                <a:latin typeface="Tahoma"/>
                <a:cs typeface="Tahoma"/>
              </a:rPr>
              <a:t>de </a:t>
            </a:r>
            <a:r>
              <a:rPr lang="fr-FR" sz="5400" spc="-5" dirty="0">
                <a:solidFill>
                  <a:srgbClr val="323299"/>
                </a:solidFill>
                <a:latin typeface="Tahoma"/>
                <a:cs typeface="Tahoma"/>
              </a:rPr>
              <a:t>vie </a:t>
            </a:r>
            <a:r>
              <a:rPr lang="fr-FR" sz="5400" dirty="0">
                <a:solidFill>
                  <a:srgbClr val="323299"/>
                </a:solidFill>
                <a:latin typeface="Tahoma"/>
                <a:cs typeface="Tahoma"/>
              </a:rPr>
              <a:t>d'une</a:t>
            </a:r>
            <a:r>
              <a:rPr lang="fr-FR" sz="5400" spc="-25"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p:txBody>
          <a:bodyPr vert="horz" lIns="45720" tIns="45720" rIns="45720" bIns="45720" rtlCol="0">
            <a:noAutofit/>
          </a:bodyPr>
          <a:lstStyle/>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Le cycle de vie d'une servlet est assuré par le  conteneur de servlet (grâce à l’interface Servlet).</a:t>
            </a:r>
          </a:p>
          <a:p>
            <a:pPr marL="187325" indent="-172720">
              <a:lnSpc>
                <a:spcPct val="100000"/>
              </a:lnSpc>
              <a:spcBef>
                <a:spcPts val="88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Cette interface permet à la servlet de suivre le cycle  de vie suivant </a:t>
            </a:r>
            <a:r>
              <a:rPr lang="fr-FR" sz="2800" spc="-5" dirty="0" smtClean="0">
                <a:latin typeface="Calibri" panose="020F0502020204030204" pitchFamily="34" charset="0"/>
                <a:cs typeface="Calibri" panose="020F0502020204030204" pitchFamily="34" charset="0"/>
              </a:rPr>
              <a:t>:</a:t>
            </a:r>
          </a:p>
          <a:p>
            <a:pPr marL="700405" marR="5080" lvl="1" indent="-457200">
              <a:lnSpc>
                <a:spcPct val="100000"/>
              </a:lnSpc>
              <a:spcBef>
                <a:spcPts val="265"/>
              </a:spcBef>
              <a:buClr>
                <a:srgbClr val="FF0000"/>
              </a:buClr>
              <a:buSzPct val="55000"/>
              <a:buFont typeface="+mj-lt"/>
              <a:buAutoNum type="arabicPeriod"/>
              <a:tabLst>
                <a:tab pos="387350" algn="l"/>
              </a:tabLst>
            </a:pPr>
            <a:r>
              <a:rPr lang="fr-FR" sz="2000" spc="-5" dirty="0">
                <a:latin typeface="Calibri" panose="020F0502020204030204" pitchFamily="34" charset="0"/>
                <a:cs typeface="Calibri" panose="020F0502020204030204" pitchFamily="34" charset="0"/>
              </a:rPr>
              <a:t>le serveur crée un </a:t>
            </a:r>
            <a:r>
              <a:rPr lang="fr-FR" sz="2000" spc="-5" dirty="0">
                <a:solidFill>
                  <a:srgbClr val="FF0000"/>
                </a:solidFill>
                <a:latin typeface="Calibri" panose="020F0502020204030204" pitchFamily="34" charset="0"/>
                <a:cs typeface="Calibri" panose="020F0502020204030204" pitchFamily="34" charset="0"/>
              </a:rPr>
              <a:t>pool de threads </a:t>
            </a:r>
            <a:r>
              <a:rPr lang="fr-FR" sz="2000" spc="-5" dirty="0">
                <a:latin typeface="Calibri" panose="020F0502020204030204" pitchFamily="34" charset="0"/>
                <a:cs typeface="Calibri" panose="020F0502020204030204" pitchFamily="34" charset="0"/>
              </a:rPr>
              <a:t>auxquels il va pouvoir  affecter chaque requête</a:t>
            </a:r>
          </a:p>
          <a:p>
            <a:pPr marL="700405" marR="5080" lvl="1" indent="-457200">
              <a:lnSpc>
                <a:spcPct val="100000"/>
              </a:lnSpc>
              <a:spcBef>
                <a:spcPts val="265"/>
              </a:spcBef>
              <a:buClr>
                <a:srgbClr val="FF0000"/>
              </a:buClr>
              <a:buSzPct val="55000"/>
              <a:buFont typeface="+mj-lt"/>
              <a:buAutoNum type="arabicPeriod"/>
              <a:tabLst>
                <a:tab pos="387350" algn="l"/>
              </a:tabLst>
            </a:pPr>
            <a:r>
              <a:rPr lang="fr-FR" sz="2000" spc="-5" dirty="0" smtClean="0">
                <a:latin typeface="Calibri" panose="020F0502020204030204" pitchFamily="34" charset="0"/>
                <a:cs typeface="Calibri" panose="020F0502020204030204" pitchFamily="34" charset="0"/>
              </a:rPr>
              <a:t>La </a:t>
            </a:r>
            <a:r>
              <a:rPr lang="fr-FR" sz="2000" spc="-5" dirty="0">
                <a:latin typeface="Calibri" panose="020F0502020204030204" pitchFamily="34" charset="0"/>
                <a:cs typeface="Calibri" panose="020F0502020204030204" pitchFamily="34" charset="0"/>
              </a:rPr>
              <a:t>servlet est chargée au démarrage du serveur ou lors de  la première requête</a:t>
            </a:r>
          </a:p>
          <a:p>
            <a:pPr marL="700405" marR="5080" lvl="1" indent="-457200">
              <a:lnSpc>
                <a:spcPct val="100000"/>
              </a:lnSpc>
              <a:spcBef>
                <a:spcPts val="265"/>
              </a:spcBef>
              <a:buClr>
                <a:srgbClr val="FF0000"/>
              </a:buClr>
              <a:buSzPct val="55000"/>
              <a:buFont typeface="+mj-lt"/>
              <a:buAutoNum type="arabicPeriod"/>
              <a:tabLst>
                <a:tab pos="387350" algn="l"/>
              </a:tabLst>
            </a:pPr>
            <a:r>
              <a:rPr lang="fr-FR" sz="2000" spc="-5" dirty="0">
                <a:latin typeface="Calibri" panose="020F0502020204030204" pitchFamily="34" charset="0"/>
                <a:cs typeface="Calibri" panose="020F0502020204030204" pitchFamily="34" charset="0"/>
              </a:rPr>
              <a:t>La servlet est instanciée par le serveur</a:t>
            </a:r>
          </a:p>
          <a:p>
            <a:pPr marL="700405" marR="5080" lvl="1" indent="-457200">
              <a:lnSpc>
                <a:spcPct val="100000"/>
              </a:lnSpc>
              <a:spcBef>
                <a:spcPts val="265"/>
              </a:spcBef>
              <a:buClr>
                <a:srgbClr val="FF0000"/>
              </a:buClr>
              <a:buSzPct val="55000"/>
              <a:buFont typeface="+mj-lt"/>
              <a:buAutoNum type="arabicPeriod"/>
              <a:tabLst>
                <a:tab pos="387350" algn="l"/>
              </a:tabLst>
            </a:pPr>
            <a:r>
              <a:rPr lang="fr-FR" sz="2000" spc="-5" dirty="0">
                <a:latin typeface="Calibri" panose="020F0502020204030204" pitchFamily="34" charset="0"/>
                <a:cs typeface="Calibri" panose="020F0502020204030204" pitchFamily="34" charset="0"/>
              </a:rPr>
              <a:t>La méthode </a:t>
            </a:r>
            <a:r>
              <a:rPr lang="fr-FR" sz="2000" spc="-5" dirty="0" err="1">
                <a:latin typeface="Calibri" panose="020F0502020204030204" pitchFamily="34" charset="0"/>
                <a:cs typeface="Calibri" panose="020F0502020204030204" pitchFamily="34" charset="0"/>
              </a:rPr>
              <a:t>init</a:t>
            </a:r>
            <a:r>
              <a:rPr lang="fr-FR" sz="2000" spc="-5" dirty="0">
                <a:latin typeface="Calibri" panose="020F0502020204030204" pitchFamily="34" charset="0"/>
                <a:cs typeface="Calibri" panose="020F0502020204030204" pitchFamily="34" charset="0"/>
              </a:rPr>
              <a:t>() est invoquée par le conteneur</a:t>
            </a:r>
          </a:p>
          <a:p>
            <a:pPr marL="700405" marR="5080" lvl="1" indent="-457200">
              <a:lnSpc>
                <a:spcPct val="100000"/>
              </a:lnSpc>
              <a:spcBef>
                <a:spcPts val="265"/>
              </a:spcBef>
              <a:buClr>
                <a:srgbClr val="FF0000"/>
              </a:buClr>
              <a:buSzPct val="55000"/>
              <a:buFont typeface="+mj-lt"/>
              <a:buAutoNum type="arabicPeriod"/>
              <a:tabLst>
                <a:tab pos="387350" algn="l"/>
              </a:tabLst>
            </a:pPr>
            <a:r>
              <a:rPr lang="fr-FR" sz="2000" spc="-5" dirty="0">
                <a:latin typeface="Calibri" panose="020F0502020204030204" pitchFamily="34" charset="0"/>
                <a:cs typeface="Calibri" panose="020F0502020204030204" pitchFamily="34" charset="0"/>
              </a:rPr>
              <a:t>Lors de la première requête, le conteneur crée les objets  </a:t>
            </a:r>
            <a:r>
              <a:rPr lang="fr-FR" sz="2000" spc="-5" dirty="0" err="1">
                <a:latin typeface="Calibri" panose="020F0502020204030204" pitchFamily="34" charset="0"/>
                <a:cs typeface="Calibri" panose="020F0502020204030204" pitchFamily="34" charset="0"/>
              </a:rPr>
              <a:t>Request</a:t>
            </a:r>
            <a:r>
              <a:rPr lang="fr-FR" sz="2000" spc="-5" dirty="0">
                <a:latin typeface="Calibri" panose="020F0502020204030204" pitchFamily="34" charset="0"/>
                <a:cs typeface="Calibri" panose="020F0502020204030204" pitchFamily="34" charset="0"/>
              </a:rPr>
              <a:t> et </a:t>
            </a:r>
            <a:r>
              <a:rPr lang="fr-FR" sz="2000" spc="-5" dirty="0" err="1">
                <a:latin typeface="Calibri" panose="020F0502020204030204" pitchFamily="34" charset="0"/>
                <a:cs typeface="Calibri" panose="020F0502020204030204" pitchFamily="34" charset="0"/>
              </a:rPr>
              <a:t>Response</a:t>
            </a:r>
            <a:r>
              <a:rPr lang="fr-FR" sz="2000" spc="-5" dirty="0">
                <a:latin typeface="Calibri" panose="020F0502020204030204" pitchFamily="34" charset="0"/>
                <a:cs typeface="Calibri" panose="020F0502020204030204" pitchFamily="34" charset="0"/>
              </a:rPr>
              <a:t> spécifiques à la requête</a:t>
            </a:r>
          </a:p>
        </p:txBody>
      </p:sp>
    </p:spTree>
    <p:extLst>
      <p:ext uri="{BB962C8B-B14F-4D97-AF65-F5344CB8AC3E}">
        <p14:creationId xmlns:p14="http://schemas.microsoft.com/office/powerpoint/2010/main" val="682429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Le </a:t>
            </a:r>
            <a:r>
              <a:rPr lang="fr-FR" sz="5400" spc="-5" dirty="0">
                <a:solidFill>
                  <a:srgbClr val="323299"/>
                </a:solidFill>
                <a:latin typeface="Tahoma"/>
                <a:cs typeface="Tahoma"/>
              </a:rPr>
              <a:t>cycle </a:t>
            </a:r>
            <a:r>
              <a:rPr lang="fr-FR" sz="5400" dirty="0">
                <a:solidFill>
                  <a:srgbClr val="323299"/>
                </a:solidFill>
                <a:latin typeface="Tahoma"/>
                <a:cs typeface="Tahoma"/>
              </a:rPr>
              <a:t>de </a:t>
            </a:r>
            <a:r>
              <a:rPr lang="fr-FR" sz="5400" spc="-5" dirty="0">
                <a:solidFill>
                  <a:srgbClr val="323299"/>
                </a:solidFill>
                <a:latin typeface="Tahoma"/>
                <a:cs typeface="Tahoma"/>
              </a:rPr>
              <a:t>vie </a:t>
            </a:r>
            <a:r>
              <a:rPr lang="fr-FR" sz="5400" dirty="0">
                <a:solidFill>
                  <a:srgbClr val="323299"/>
                </a:solidFill>
                <a:latin typeface="Tahoma"/>
                <a:cs typeface="Tahoma"/>
              </a:rPr>
              <a:t>d'une</a:t>
            </a:r>
            <a:r>
              <a:rPr lang="fr-FR" sz="5400" spc="-60" dirty="0">
                <a:solidFill>
                  <a:srgbClr val="323299"/>
                </a:solidFill>
                <a:latin typeface="Tahoma"/>
                <a:cs typeface="Tahoma"/>
              </a:rPr>
              <a:t> </a:t>
            </a:r>
            <a:r>
              <a:rPr lang="fr-FR" sz="5400" spc="-5" dirty="0" smtClean="0">
                <a:solidFill>
                  <a:srgbClr val="323299"/>
                </a:solidFill>
                <a:latin typeface="Tahoma"/>
                <a:cs typeface="Tahoma"/>
              </a:rPr>
              <a:t>servlet</a:t>
            </a:r>
            <a:endParaRPr lang="fr-FR" dirty="0"/>
          </a:p>
        </p:txBody>
      </p:sp>
      <p:sp>
        <p:nvSpPr>
          <p:cNvPr id="3" name="Espace réservé du contenu 2"/>
          <p:cNvSpPr>
            <a:spLocks noGrp="1"/>
          </p:cNvSpPr>
          <p:nvPr>
            <p:ph idx="1"/>
          </p:nvPr>
        </p:nvSpPr>
        <p:spPr>
          <a:xfrm>
            <a:off x="1024127" y="2084832"/>
            <a:ext cx="9720073" cy="4023360"/>
          </a:xfrm>
        </p:spPr>
        <p:txBody>
          <a:bodyPr>
            <a:noAutofit/>
          </a:bodyPr>
          <a:lstStyle/>
          <a:p>
            <a:pPr marL="700405" marR="5080" lvl="1" indent="-457200">
              <a:lnSpc>
                <a:spcPct val="100000"/>
              </a:lnSpc>
              <a:spcBef>
                <a:spcPts val="265"/>
              </a:spcBef>
              <a:buClr>
                <a:srgbClr val="FF0000"/>
              </a:buClr>
              <a:buSzPct val="55000"/>
              <a:buFont typeface="+mj-lt"/>
              <a:buAutoNum type="arabicPeriod" startAt="6"/>
              <a:tabLst>
                <a:tab pos="387350" algn="l"/>
              </a:tabLst>
            </a:pPr>
            <a:r>
              <a:rPr lang="fr-FR" sz="2800" spc="-5" dirty="0">
                <a:latin typeface="Calibri" panose="020F0502020204030204" pitchFamily="34" charset="0"/>
                <a:cs typeface="Calibri" panose="020F0502020204030204" pitchFamily="34" charset="0"/>
              </a:rPr>
              <a:t>La méthode service() est appelée à chaque requête dans  une nouvelle thread. Les objets </a:t>
            </a:r>
            <a:r>
              <a:rPr lang="fr-FR" sz="2800" spc="-5" dirty="0" err="1">
                <a:latin typeface="Calibri" panose="020F0502020204030204" pitchFamily="34" charset="0"/>
                <a:cs typeface="Calibri" panose="020F0502020204030204" pitchFamily="34" charset="0"/>
              </a:rPr>
              <a:t>Request</a:t>
            </a:r>
            <a:r>
              <a:rPr lang="fr-FR" sz="2800" spc="-5" dirty="0">
                <a:latin typeface="Calibri" panose="020F0502020204030204" pitchFamily="34" charset="0"/>
                <a:cs typeface="Calibri" panose="020F0502020204030204" pitchFamily="34" charset="0"/>
              </a:rPr>
              <a:t> et </a:t>
            </a:r>
            <a:r>
              <a:rPr lang="fr-FR" sz="2800" spc="-5" dirty="0" err="1">
                <a:latin typeface="Calibri" panose="020F0502020204030204" pitchFamily="34" charset="0"/>
                <a:cs typeface="Calibri" panose="020F0502020204030204" pitchFamily="34" charset="0"/>
              </a:rPr>
              <a:t>Response</a:t>
            </a:r>
            <a:r>
              <a:rPr lang="fr-FR" sz="2800" spc="-5" dirty="0">
                <a:latin typeface="Calibri" panose="020F0502020204030204" pitchFamily="34" charset="0"/>
                <a:cs typeface="Calibri" panose="020F0502020204030204" pitchFamily="34" charset="0"/>
              </a:rPr>
              <a:t> lui  sont passés en paramètre</a:t>
            </a:r>
          </a:p>
          <a:p>
            <a:pPr marL="700405" marR="5080" lvl="1" indent="-457200">
              <a:lnSpc>
                <a:spcPct val="100000"/>
              </a:lnSpc>
              <a:spcBef>
                <a:spcPts val="265"/>
              </a:spcBef>
              <a:buClr>
                <a:srgbClr val="FF0000"/>
              </a:buClr>
              <a:buSzPct val="55000"/>
              <a:buFont typeface="+mj-lt"/>
              <a:buAutoNum type="arabicPeriod" startAt="6"/>
              <a:tabLst>
                <a:tab pos="387350" algn="l"/>
              </a:tabLst>
            </a:pPr>
            <a:r>
              <a:rPr lang="fr-FR" sz="2800" spc="-5" dirty="0">
                <a:latin typeface="Calibri" panose="020F0502020204030204" pitchFamily="34" charset="0"/>
                <a:cs typeface="Calibri" panose="020F0502020204030204" pitchFamily="34" charset="0"/>
              </a:rPr>
              <a:t>Grâce à l'objet </a:t>
            </a:r>
            <a:r>
              <a:rPr lang="fr-FR" sz="2800" spc="-5" dirty="0" err="1">
                <a:latin typeface="Calibri" panose="020F0502020204030204" pitchFamily="34" charset="0"/>
                <a:cs typeface="Calibri" panose="020F0502020204030204" pitchFamily="34" charset="0"/>
              </a:rPr>
              <a:t>Request</a:t>
            </a:r>
            <a:r>
              <a:rPr lang="fr-FR" sz="2800" spc="-5" dirty="0">
                <a:latin typeface="Calibri" panose="020F0502020204030204" pitchFamily="34" charset="0"/>
                <a:cs typeface="Calibri" panose="020F0502020204030204" pitchFamily="34" charset="0"/>
              </a:rPr>
              <a:t>, la méthode service() va pouvoir  analyser les informations en provenance du client</a:t>
            </a:r>
          </a:p>
          <a:p>
            <a:pPr marL="700405" marR="5080" lvl="1" indent="-457200">
              <a:lnSpc>
                <a:spcPct val="100000"/>
              </a:lnSpc>
              <a:spcBef>
                <a:spcPts val="265"/>
              </a:spcBef>
              <a:buClr>
                <a:srgbClr val="FF0000"/>
              </a:buClr>
              <a:buSzPct val="55000"/>
              <a:buFont typeface="+mj-lt"/>
              <a:buAutoNum type="arabicPeriod" startAt="6"/>
              <a:tabLst>
                <a:tab pos="387350" algn="l"/>
              </a:tabLst>
            </a:pPr>
            <a:r>
              <a:rPr lang="fr-FR" sz="2800" spc="-5" dirty="0">
                <a:latin typeface="Calibri" panose="020F0502020204030204" pitchFamily="34" charset="0"/>
                <a:cs typeface="Calibri" panose="020F0502020204030204" pitchFamily="34" charset="0"/>
              </a:rPr>
              <a:t>Grâce à l'objet </a:t>
            </a:r>
            <a:r>
              <a:rPr lang="fr-FR" sz="2800" spc="-5" dirty="0" err="1">
                <a:latin typeface="Calibri" panose="020F0502020204030204" pitchFamily="34" charset="0"/>
                <a:cs typeface="Calibri" panose="020F0502020204030204" pitchFamily="34" charset="0"/>
              </a:rPr>
              <a:t>Response</a:t>
            </a:r>
            <a:r>
              <a:rPr lang="fr-FR" sz="2800" spc="-5" dirty="0">
                <a:latin typeface="Calibri" panose="020F0502020204030204" pitchFamily="34" charset="0"/>
                <a:cs typeface="Calibri" panose="020F0502020204030204" pitchFamily="34" charset="0"/>
              </a:rPr>
              <a:t>, la méthode service() va fournir  une réponse au client</a:t>
            </a:r>
          </a:p>
          <a:p>
            <a:pPr marL="700405" marR="5080" lvl="1" indent="-457200">
              <a:lnSpc>
                <a:spcPct val="100000"/>
              </a:lnSpc>
              <a:spcBef>
                <a:spcPts val="265"/>
              </a:spcBef>
              <a:buClr>
                <a:srgbClr val="FF0000"/>
              </a:buClr>
              <a:buSzPct val="55000"/>
              <a:buFont typeface="+mj-lt"/>
              <a:buAutoNum type="arabicPeriod" startAt="6"/>
              <a:tabLst>
                <a:tab pos="387350" algn="l"/>
              </a:tabLst>
            </a:pPr>
            <a:r>
              <a:rPr lang="fr-FR" sz="2800" spc="-5" dirty="0">
                <a:latin typeface="Calibri" panose="020F0502020204030204" pitchFamily="34" charset="0"/>
                <a:cs typeface="Calibri" panose="020F0502020204030204" pitchFamily="34" charset="0"/>
              </a:rPr>
              <a:t>La méthode destroy() est appelée lors du déchargement de  la servlet, c'est-à-dire lorsqu'elle n'est plus requise par le  serveur. La servlet est alors signalée au </a:t>
            </a:r>
            <a:r>
              <a:rPr lang="fr-FR" sz="2800" spc="-5" dirty="0" err="1">
                <a:latin typeface="Calibri" panose="020F0502020204030204" pitchFamily="34" charset="0"/>
                <a:cs typeface="Calibri" panose="020F0502020204030204" pitchFamily="34" charset="0"/>
              </a:rPr>
              <a:t>garbage</a:t>
            </a:r>
            <a:r>
              <a:rPr lang="fr-FR" sz="2800" spc="-5" dirty="0">
                <a:latin typeface="Calibri" panose="020F0502020204030204" pitchFamily="34" charset="0"/>
                <a:cs typeface="Calibri" panose="020F0502020204030204" pitchFamily="34" charset="0"/>
              </a:rPr>
              <a:t> </a:t>
            </a:r>
            <a:r>
              <a:rPr lang="fr-FR" sz="2800" spc="-5" dirty="0" err="1" smtClean="0">
                <a:latin typeface="Calibri" panose="020F0502020204030204" pitchFamily="34" charset="0"/>
                <a:cs typeface="Calibri" panose="020F0502020204030204" pitchFamily="34" charset="0"/>
              </a:rPr>
              <a:t>collector</a:t>
            </a:r>
            <a:r>
              <a:rPr lang="fr-FR" sz="2800" spc="-5" dirty="0" smtClean="0">
                <a:latin typeface="Calibri" panose="020F0502020204030204" pitchFamily="34" charset="0"/>
                <a:cs typeface="Calibri" panose="020F0502020204030204" pitchFamily="34" charset="0"/>
              </a:rPr>
              <a:t>.</a:t>
            </a:r>
            <a:endParaRPr lang="fr-FR" sz="28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1010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2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a:xfrm>
            <a:off x="1024128" y="2286000"/>
            <a:ext cx="10753890" cy="4023360"/>
          </a:xfrm>
        </p:spPr>
        <p:txBody>
          <a:bodyPr/>
          <a:lstStyle/>
          <a:p>
            <a:pPr marL="281940" marR="5080" indent="-266700">
              <a:lnSpc>
                <a:spcPct val="120000"/>
              </a:lnSpc>
              <a:spcBef>
                <a:spcPts val="819"/>
              </a:spcBef>
              <a:buClr>
                <a:srgbClr val="3232CC"/>
              </a:buClr>
              <a:buSzPct val="60714"/>
              <a:buFont typeface="Wingdings"/>
              <a:buChar char=""/>
              <a:tabLst>
                <a:tab pos="281305" algn="l"/>
                <a:tab pos="281940" algn="l"/>
              </a:tabLst>
            </a:pPr>
            <a:r>
              <a:rPr lang="fr-FR" sz="3200" dirty="0">
                <a:latin typeface="Calibri" panose="020F0502020204030204" pitchFamily="34" charset="0"/>
                <a:cs typeface="Calibri" panose="020F0502020204030204" pitchFamily="34" charset="0"/>
              </a:rPr>
              <a:t>Les étapes de développement </a:t>
            </a:r>
            <a:r>
              <a:rPr lang="fr-FR" sz="3200" spc="-5" dirty="0">
                <a:latin typeface="Calibri" panose="020F0502020204030204" pitchFamily="34" charset="0"/>
                <a:cs typeface="Calibri" panose="020F0502020204030204" pitchFamily="34" charset="0"/>
              </a:rPr>
              <a:t>d’une</a:t>
            </a:r>
            <a:r>
              <a:rPr lang="fr-FR" sz="3200" spc="-13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servlet  </a:t>
            </a:r>
            <a:r>
              <a:rPr lang="fr-FR" sz="3200" dirty="0">
                <a:latin typeface="Calibri" panose="020F0502020204030204" pitchFamily="34" charset="0"/>
                <a:cs typeface="Calibri" panose="020F0502020204030204" pitchFamily="34" charset="0"/>
              </a:rPr>
              <a:t>sont les</a:t>
            </a:r>
            <a:r>
              <a:rPr lang="fr-FR" sz="3200" spc="-3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suivantes:</a:t>
            </a:r>
            <a:endParaRPr lang="fr-FR" sz="3200" dirty="0">
              <a:latin typeface="Calibri" panose="020F0502020204030204" pitchFamily="34" charset="0"/>
              <a:cs typeface="Calibri" panose="020F0502020204030204" pitchFamily="34" charset="0"/>
            </a:endParaRPr>
          </a:p>
          <a:p>
            <a:pPr marL="472440" lvl="1" indent="-228600">
              <a:lnSpc>
                <a:spcPct val="100000"/>
              </a:lnSpc>
              <a:spcBef>
                <a:spcPts val="605"/>
              </a:spcBef>
              <a:buClr>
                <a:srgbClr val="FF0000"/>
              </a:buClr>
              <a:buAutoNum type="arabicPeriod"/>
              <a:tabLst>
                <a:tab pos="472440" algn="l"/>
              </a:tabLst>
            </a:pPr>
            <a:r>
              <a:rPr lang="fr-FR" sz="2800" spc="-5" dirty="0">
                <a:latin typeface="Calibri" panose="020F0502020204030204" pitchFamily="34" charset="0"/>
                <a:cs typeface="Calibri" panose="020F0502020204030204" pitchFamily="34" charset="0"/>
              </a:rPr>
              <a:t>Lecture de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requête (représentée par</a:t>
            </a:r>
            <a:r>
              <a:rPr lang="fr-FR" sz="2800" spc="-3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l’objet</a:t>
            </a:r>
            <a:endParaRPr lang="fr-FR" sz="2800" dirty="0">
              <a:latin typeface="Calibri" panose="020F0502020204030204" pitchFamily="34" charset="0"/>
              <a:cs typeface="Calibri" panose="020F0502020204030204" pitchFamily="34" charset="0"/>
            </a:endParaRPr>
          </a:p>
          <a:p>
            <a:pPr marL="472440">
              <a:lnSpc>
                <a:spcPct val="100000"/>
              </a:lnSpc>
              <a:spcBef>
                <a:spcPts val="240"/>
              </a:spcBef>
            </a:pPr>
            <a:r>
              <a:rPr lang="fr-FR" sz="2800" i="1" spc="-30" dirty="0" err="1">
                <a:latin typeface="Calibri" panose="020F0502020204030204" pitchFamily="34" charset="0"/>
                <a:cs typeface="Calibri" panose="020F0502020204030204" pitchFamily="34" charset="0"/>
              </a:rPr>
              <a:t>HttpServletRequest</a:t>
            </a:r>
            <a:r>
              <a:rPr lang="fr-FR" sz="2800" i="1" spc="-55"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471805" lvl="1" indent="-228600">
              <a:lnSpc>
                <a:spcPct val="100000"/>
              </a:lnSpc>
              <a:spcBef>
                <a:spcPts val="565"/>
              </a:spcBef>
              <a:buClr>
                <a:srgbClr val="FF0000"/>
              </a:buClr>
              <a:buAutoNum type="arabicPeriod" startAt="2"/>
              <a:tabLst>
                <a:tab pos="472440" algn="l"/>
              </a:tabLst>
            </a:pPr>
            <a:r>
              <a:rPr lang="fr-FR" sz="2800" spc="-5" dirty="0">
                <a:latin typeface="Calibri" panose="020F0502020204030204" pitchFamily="34" charset="0"/>
                <a:cs typeface="Calibri" panose="020F0502020204030204" pitchFamily="34" charset="0"/>
              </a:rPr>
              <a:t>Traitement</a:t>
            </a:r>
            <a:endParaRPr lang="fr-FR" sz="2800" dirty="0">
              <a:latin typeface="Calibri" panose="020F0502020204030204" pitchFamily="34" charset="0"/>
              <a:cs typeface="Calibri" panose="020F0502020204030204" pitchFamily="34" charset="0"/>
            </a:endParaRPr>
          </a:p>
          <a:p>
            <a:pPr marL="472440" lvl="1" indent="-228600">
              <a:lnSpc>
                <a:spcPct val="100000"/>
              </a:lnSpc>
              <a:spcBef>
                <a:spcPts val="575"/>
              </a:spcBef>
              <a:buClr>
                <a:srgbClr val="FF0000"/>
              </a:buClr>
              <a:buAutoNum type="arabicPeriod" startAt="2"/>
              <a:tabLst>
                <a:tab pos="472440" algn="l"/>
              </a:tabLst>
            </a:pPr>
            <a:r>
              <a:rPr lang="fr-FR" sz="2800" spc="-5" dirty="0">
                <a:latin typeface="Calibri" panose="020F0502020204030204" pitchFamily="34" charset="0"/>
                <a:cs typeface="Calibri" panose="020F0502020204030204" pitchFamily="34" charset="0"/>
              </a:rPr>
              <a:t>Création de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réponse (représentée par</a:t>
            </a:r>
            <a:r>
              <a:rPr lang="fr-FR" sz="2800" spc="-3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l’objet</a:t>
            </a:r>
            <a:endParaRPr lang="fr-FR" sz="2800" dirty="0">
              <a:latin typeface="Calibri" panose="020F0502020204030204" pitchFamily="34" charset="0"/>
              <a:cs typeface="Calibri" panose="020F0502020204030204" pitchFamily="34" charset="0"/>
            </a:endParaRPr>
          </a:p>
          <a:p>
            <a:pPr marL="472440">
              <a:lnSpc>
                <a:spcPct val="100000"/>
              </a:lnSpc>
              <a:spcBef>
                <a:spcPts val="240"/>
              </a:spcBef>
            </a:pPr>
            <a:r>
              <a:rPr lang="fr-FR" sz="2800" i="1" spc="-30" dirty="0" err="1">
                <a:latin typeface="Calibri" panose="020F0502020204030204" pitchFamily="34" charset="0"/>
                <a:cs typeface="Calibri" panose="020F0502020204030204" pitchFamily="34" charset="0"/>
              </a:rPr>
              <a:t>HttpServletResponse</a:t>
            </a:r>
            <a:r>
              <a:rPr lang="fr-FR" sz="2800" spc="-30"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2972550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2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p:txBody>
          <a:bodyPr>
            <a:noAutofit/>
          </a:bodyPr>
          <a:lstStyle/>
          <a:p>
            <a:pPr marL="15240">
              <a:lnSpc>
                <a:spcPct val="100000"/>
              </a:lnSpc>
              <a:spcBef>
                <a:spcPts val="1035"/>
              </a:spcBef>
            </a:pPr>
            <a:r>
              <a:rPr lang="fr-FR" sz="3600" b="1" dirty="0">
                <a:solidFill>
                  <a:srgbClr val="323299"/>
                </a:solidFill>
                <a:latin typeface="Calibri" panose="020F0502020204030204" pitchFamily="34" charset="0"/>
                <a:cs typeface="Calibri" panose="020F0502020204030204" pitchFamily="34" charset="0"/>
              </a:rPr>
              <a:t>Lecture d’une</a:t>
            </a:r>
            <a:r>
              <a:rPr lang="fr-FR" sz="3600" b="1" spc="-60" dirty="0">
                <a:solidFill>
                  <a:srgbClr val="323299"/>
                </a:solidFill>
                <a:latin typeface="Calibri" panose="020F0502020204030204" pitchFamily="34" charset="0"/>
                <a:cs typeface="Calibri" panose="020F0502020204030204" pitchFamily="34" charset="0"/>
              </a:rPr>
              <a:t> </a:t>
            </a:r>
            <a:r>
              <a:rPr lang="fr-FR" sz="3600" b="1" dirty="0">
                <a:solidFill>
                  <a:srgbClr val="323299"/>
                </a:solidFill>
                <a:latin typeface="Calibri" panose="020F0502020204030204" pitchFamily="34" charset="0"/>
                <a:cs typeface="Calibri" panose="020F0502020204030204" pitchFamily="34" charset="0"/>
              </a:rPr>
              <a:t>requête</a:t>
            </a:r>
            <a:endParaRPr lang="fr-FR" sz="3600" dirty="0">
              <a:latin typeface="Calibri" panose="020F0502020204030204" pitchFamily="34" charset="0"/>
              <a:cs typeface="Calibri" panose="020F0502020204030204" pitchFamily="34" charset="0"/>
            </a:endParaRPr>
          </a:p>
          <a:p>
            <a:pPr marL="187325" marR="153670" indent="-172720">
              <a:lnSpc>
                <a:spcPct val="100000"/>
              </a:lnSpc>
              <a:spcBef>
                <a:spcPts val="235"/>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L’objet </a:t>
            </a:r>
            <a:r>
              <a:rPr lang="fr-FR" sz="3200" i="1" spc="-30" dirty="0" err="1">
                <a:latin typeface="Calibri" panose="020F0502020204030204" pitchFamily="34" charset="0"/>
                <a:cs typeface="Calibri" panose="020F0502020204030204" pitchFamily="34" charset="0"/>
              </a:rPr>
              <a:t>HttpServletRequest</a:t>
            </a:r>
            <a:r>
              <a:rPr lang="fr-FR" sz="3200" i="1" spc="-3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fournit </a:t>
            </a:r>
            <a:r>
              <a:rPr lang="fr-FR" sz="3200" dirty="0">
                <a:latin typeface="Calibri" panose="020F0502020204030204" pitchFamily="34" charset="0"/>
                <a:cs typeface="Calibri" panose="020F0502020204030204" pitchFamily="34" charset="0"/>
              </a:rPr>
              <a:t>un </a:t>
            </a:r>
            <a:r>
              <a:rPr lang="fr-FR" sz="3200" spc="-5" dirty="0">
                <a:latin typeface="Calibri" panose="020F0502020204030204" pitchFamily="34" charset="0"/>
                <a:cs typeface="Calibri" panose="020F0502020204030204" pitchFamily="34" charset="0"/>
              </a:rPr>
              <a:t>ensemble de  méthodes pour avoir toutes </a:t>
            </a: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informations  concernant </a:t>
            </a:r>
            <a:r>
              <a:rPr lang="fr-FR" sz="3200" dirty="0">
                <a:latin typeface="Calibri" panose="020F0502020204030204" pitchFamily="34" charset="0"/>
                <a:cs typeface="Calibri" panose="020F0502020204030204" pitchFamily="34" charset="0"/>
              </a:rPr>
              <a:t>une</a:t>
            </a:r>
            <a:r>
              <a:rPr lang="fr-FR" sz="3200" spc="-2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requête.</a:t>
            </a:r>
            <a:endParaRPr lang="fr-FR" sz="3200" dirty="0">
              <a:latin typeface="Calibri" panose="020F0502020204030204" pitchFamily="34" charset="0"/>
              <a:cs typeface="Calibri" panose="020F0502020204030204" pitchFamily="34" charset="0"/>
            </a:endParaRPr>
          </a:p>
          <a:p>
            <a:pPr marL="187325" indent="-172720">
              <a:lnSpc>
                <a:spcPct val="100000"/>
              </a:lnSpc>
              <a:spcBef>
                <a:spcPts val="275"/>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Ces méthodes sont comme </a:t>
            </a:r>
            <a:r>
              <a:rPr lang="fr-FR" sz="3200" dirty="0">
                <a:latin typeface="Calibri" panose="020F0502020204030204" pitchFamily="34" charset="0"/>
                <a:cs typeface="Calibri" panose="020F0502020204030204" pitchFamily="34" charset="0"/>
              </a:rPr>
              <a:t>suit</a:t>
            </a:r>
            <a:r>
              <a:rPr lang="fr-FR" sz="3200" spc="-4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386715" marR="136525" lvl="1" indent="-143510">
              <a:lnSpc>
                <a:spcPct val="100000"/>
              </a:lnSpc>
              <a:spcBef>
                <a:spcPts val="250"/>
              </a:spcBef>
              <a:buClr>
                <a:srgbClr val="FF0000"/>
              </a:buClr>
              <a:buSzPct val="55000"/>
              <a:buFont typeface="Wingdings"/>
              <a:buChar char=""/>
              <a:tabLst>
                <a:tab pos="387350" algn="l"/>
              </a:tabLst>
            </a:pPr>
            <a:r>
              <a:rPr lang="fr-FR" sz="2000" spc="-5" dirty="0">
                <a:solidFill>
                  <a:srgbClr val="3232CC"/>
                </a:solidFill>
                <a:latin typeface="Calibri" panose="020F0502020204030204" pitchFamily="34" charset="0"/>
                <a:cs typeface="Calibri" panose="020F0502020204030204" pitchFamily="34" charset="0"/>
              </a:rPr>
              <a:t>String </a:t>
            </a:r>
            <a:r>
              <a:rPr lang="fr-FR" sz="2000" b="1" spc="-10" dirty="0" err="1">
                <a:solidFill>
                  <a:srgbClr val="3232CC"/>
                </a:solidFill>
                <a:latin typeface="Calibri" panose="020F0502020204030204" pitchFamily="34" charset="0"/>
                <a:cs typeface="Calibri" panose="020F0502020204030204" pitchFamily="34" charset="0"/>
              </a:rPr>
              <a:t>getMethod</a:t>
            </a:r>
            <a:r>
              <a:rPr lang="fr-FR" sz="2000" b="1" spc="-10" dirty="0">
                <a:solidFill>
                  <a:srgbClr val="3232CC"/>
                </a:solidFill>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Récupère la méthode </a:t>
            </a:r>
            <a:r>
              <a:rPr lang="fr-FR" sz="2000" spc="-10" dirty="0">
                <a:latin typeface="Calibri" panose="020F0502020204030204" pitchFamily="34" charset="0"/>
                <a:cs typeface="Calibri" panose="020F0502020204030204" pitchFamily="34" charset="0"/>
              </a:rPr>
              <a:t>HTTP </a:t>
            </a:r>
            <a:r>
              <a:rPr lang="fr-FR" sz="2000" spc="-5" dirty="0">
                <a:latin typeface="Calibri" panose="020F0502020204030204" pitchFamily="34" charset="0"/>
                <a:cs typeface="Calibri" panose="020F0502020204030204" pitchFamily="34" charset="0"/>
              </a:rPr>
              <a:t>utilisée  par le</a:t>
            </a:r>
            <a:r>
              <a:rPr lang="fr-FR" sz="2000" spc="-1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client</a:t>
            </a:r>
            <a:endParaRPr lang="fr-FR" sz="2000" dirty="0">
              <a:latin typeface="Calibri" panose="020F0502020204030204" pitchFamily="34" charset="0"/>
              <a:cs typeface="Calibri" panose="020F0502020204030204" pitchFamily="34" charset="0"/>
            </a:endParaRPr>
          </a:p>
          <a:p>
            <a:pPr marL="386715" marR="5080" lvl="1" indent="-143510">
              <a:lnSpc>
                <a:spcPct val="100000"/>
              </a:lnSpc>
              <a:spcBef>
                <a:spcPts val="240"/>
              </a:spcBef>
              <a:buClr>
                <a:srgbClr val="FF0000"/>
              </a:buClr>
              <a:buSzPct val="55000"/>
              <a:buFont typeface="Wingdings"/>
              <a:buChar char=""/>
              <a:tabLst>
                <a:tab pos="387350" algn="l"/>
              </a:tabLst>
            </a:pPr>
            <a:r>
              <a:rPr lang="fr-FR" sz="2000" spc="-5" dirty="0">
                <a:solidFill>
                  <a:srgbClr val="3232CC"/>
                </a:solidFill>
                <a:latin typeface="Calibri" panose="020F0502020204030204" pitchFamily="34" charset="0"/>
                <a:cs typeface="Calibri" panose="020F0502020204030204" pitchFamily="34" charset="0"/>
              </a:rPr>
              <a:t>String </a:t>
            </a:r>
            <a:r>
              <a:rPr lang="fr-FR" sz="2000" b="1" spc="-10" dirty="0" err="1">
                <a:solidFill>
                  <a:srgbClr val="3232CC"/>
                </a:solidFill>
                <a:latin typeface="Calibri" panose="020F0502020204030204" pitchFamily="34" charset="0"/>
                <a:cs typeface="Calibri" panose="020F0502020204030204" pitchFamily="34" charset="0"/>
              </a:rPr>
              <a:t>getHeader</a:t>
            </a:r>
            <a:r>
              <a:rPr lang="fr-FR" sz="2000" spc="-10" dirty="0">
                <a:solidFill>
                  <a:srgbClr val="3232CC"/>
                </a:solidFill>
                <a:latin typeface="Calibri" panose="020F0502020204030204" pitchFamily="34" charset="0"/>
                <a:cs typeface="Calibri" panose="020F0502020204030204" pitchFamily="34" charset="0"/>
              </a:rPr>
              <a:t>(String </a:t>
            </a:r>
            <a:r>
              <a:rPr lang="fr-FR" sz="2000" spc="-5" dirty="0" err="1">
                <a:solidFill>
                  <a:srgbClr val="3232CC"/>
                </a:solidFill>
                <a:latin typeface="Calibri" panose="020F0502020204030204" pitchFamily="34" charset="0"/>
                <a:cs typeface="Calibri" panose="020F0502020204030204" pitchFamily="34" charset="0"/>
              </a:rPr>
              <a:t>name</a:t>
            </a:r>
            <a:r>
              <a:rPr lang="fr-FR" sz="2000" spc="-5" dirty="0">
                <a:solidFill>
                  <a:srgbClr val="3232CC"/>
                </a:solidFill>
                <a:latin typeface="Calibri" panose="020F0502020204030204" pitchFamily="34" charset="0"/>
                <a:cs typeface="Calibri" panose="020F0502020204030204" pitchFamily="34" charset="0"/>
              </a:rPr>
              <a:t>)</a:t>
            </a:r>
            <a:r>
              <a:rPr lang="fr-FR" sz="2000" spc="-5" dirty="0">
                <a:latin typeface="Calibri" panose="020F0502020204030204" pitchFamily="34" charset="0"/>
                <a:cs typeface="Calibri" panose="020F0502020204030204" pitchFamily="34" charset="0"/>
              </a:rPr>
              <a:t>: Récupère la valeur de </a:t>
            </a:r>
            <a:r>
              <a:rPr lang="fr-FR" sz="2000" spc="-5" dirty="0" smtClean="0">
                <a:latin typeface="Calibri" panose="020F0502020204030204" pitchFamily="34" charset="0"/>
                <a:cs typeface="Calibri" panose="020F0502020204030204" pitchFamily="34" charset="0"/>
              </a:rPr>
              <a:t>l’en-tête</a:t>
            </a:r>
            <a:r>
              <a:rPr lang="fr-FR" sz="2000" spc="-15" dirty="0" smtClean="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demandée</a:t>
            </a:r>
            <a:endParaRPr lang="fr-FR" sz="2000" dirty="0">
              <a:latin typeface="Calibri" panose="020F0502020204030204" pitchFamily="34" charset="0"/>
              <a:cs typeface="Calibri" panose="020F0502020204030204" pitchFamily="34" charset="0"/>
            </a:endParaRPr>
          </a:p>
          <a:p>
            <a:pPr marL="386715" marR="153035" lvl="1" indent="-143510">
              <a:lnSpc>
                <a:spcPct val="100000"/>
              </a:lnSpc>
              <a:spcBef>
                <a:spcPts val="240"/>
              </a:spcBef>
              <a:buClr>
                <a:srgbClr val="FF0000"/>
              </a:buClr>
              <a:buSzPct val="55000"/>
              <a:buFont typeface="Wingdings"/>
              <a:buChar char=""/>
              <a:tabLst>
                <a:tab pos="387350" algn="l"/>
              </a:tabLst>
            </a:pPr>
            <a:r>
              <a:rPr lang="fr-FR" sz="2000" spc="-5" dirty="0">
                <a:solidFill>
                  <a:srgbClr val="3232CC"/>
                </a:solidFill>
                <a:latin typeface="Calibri" panose="020F0502020204030204" pitchFamily="34" charset="0"/>
                <a:cs typeface="Calibri" panose="020F0502020204030204" pitchFamily="34" charset="0"/>
              </a:rPr>
              <a:t>String </a:t>
            </a:r>
            <a:r>
              <a:rPr lang="fr-FR" sz="2000" b="1" spc="-10" dirty="0" err="1">
                <a:solidFill>
                  <a:srgbClr val="3232CC"/>
                </a:solidFill>
                <a:latin typeface="Calibri" panose="020F0502020204030204" pitchFamily="34" charset="0"/>
                <a:cs typeface="Calibri" panose="020F0502020204030204" pitchFamily="34" charset="0"/>
              </a:rPr>
              <a:t>getRemoteHost</a:t>
            </a:r>
            <a:r>
              <a:rPr lang="fr-FR" sz="2000" b="1" spc="-10" dirty="0">
                <a:solidFill>
                  <a:srgbClr val="3232CC"/>
                </a:solidFill>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Récupère le </a:t>
            </a:r>
            <a:r>
              <a:rPr lang="fr-FR" sz="2000" spc="-10" dirty="0">
                <a:latin typeface="Calibri" panose="020F0502020204030204" pitchFamily="34" charset="0"/>
                <a:cs typeface="Calibri" panose="020F0502020204030204" pitchFamily="34" charset="0"/>
              </a:rPr>
              <a:t>nom </a:t>
            </a:r>
            <a:r>
              <a:rPr lang="fr-FR" sz="2000" spc="-5" dirty="0">
                <a:latin typeface="Calibri" panose="020F0502020204030204" pitchFamily="34" charset="0"/>
                <a:cs typeface="Calibri" panose="020F0502020204030204" pitchFamily="34" charset="0"/>
              </a:rPr>
              <a:t>de domaine  du</a:t>
            </a:r>
            <a:r>
              <a:rPr lang="fr-FR" sz="2000" spc="-2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client</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40"/>
              </a:spcBef>
              <a:buClr>
                <a:srgbClr val="FF0000"/>
              </a:buClr>
              <a:buSzPct val="55000"/>
              <a:buFont typeface="Wingdings"/>
              <a:buChar char=""/>
              <a:tabLst>
                <a:tab pos="387350" algn="l"/>
              </a:tabLst>
            </a:pPr>
            <a:r>
              <a:rPr lang="fr-FR" sz="2000" spc="-5" dirty="0">
                <a:solidFill>
                  <a:srgbClr val="3232CC"/>
                </a:solidFill>
                <a:latin typeface="Calibri" panose="020F0502020204030204" pitchFamily="34" charset="0"/>
                <a:cs typeface="Calibri" panose="020F0502020204030204" pitchFamily="34" charset="0"/>
              </a:rPr>
              <a:t>String </a:t>
            </a:r>
            <a:r>
              <a:rPr lang="fr-FR" sz="2000" b="1" spc="-5" dirty="0" err="1">
                <a:solidFill>
                  <a:srgbClr val="3232CC"/>
                </a:solidFill>
                <a:latin typeface="Calibri" panose="020F0502020204030204" pitchFamily="34" charset="0"/>
                <a:cs typeface="Calibri" panose="020F0502020204030204" pitchFamily="34" charset="0"/>
              </a:rPr>
              <a:t>getRemoteAddr</a:t>
            </a:r>
            <a:r>
              <a:rPr lang="fr-FR" sz="2000" b="1" spc="-5" dirty="0">
                <a:solidFill>
                  <a:srgbClr val="3232CC"/>
                </a:solidFill>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Récupère l'adresse IP du</a:t>
            </a:r>
            <a:r>
              <a:rPr lang="fr-FR" sz="2000" spc="75"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client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6402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2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p:txBody>
          <a:bodyPr>
            <a:noAutofit/>
          </a:bodyPr>
          <a:lstStyle/>
          <a:p>
            <a:pPr marL="386715" marR="16510" indent="-143510">
              <a:lnSpc>
                <a:spcPct val="100000"/>
              </a:lnSpc>
              <a:spcBef>
                <a:spcPts val="1055"/>
              </a:spcBef>
              <a:buClr>
                <a:srgbClr val="FF0000"/>
              </a:buClr>
              <a:buSzPct val="55000"/>
              <a:buFont typeface="Wingdings"/>
              <a:buChar char=""/>
              <a:tabLst>
                <a:tab pos="387350" algn="l"/>
              </a:tabLst>
            </a:pPr>
            <a:r>
              <a:rPr lang="fr-FR" sz="2400" spc="-5" dirty="0">
                <a:solidFill>
                  <a:srgbClr val="3232CC"/>
                </a:solidFill>
                <a:latin typeface="Calibri" panose="020F0502020204030204" pitchFamily="34" charset="0"/>
                <a:cs typeface="Calibri" panose="020F0502020204030204" pitchFamily="34" charset="0"/>
              </a:rPr>
              <a:t>String </a:t>
            </a:r>
            <a:r>
              <a:rPr lang="fr-FR" sz="2400" b="1" spc="-5" dirty="0" err="1">
                <a:solidFill>
                  <a:srgbClr val="3232CC"/>
                </a:solidFill>
                <a:latin typeface="Calibri" panose="020F0502020204030204" pitchFamily="34" charset="0"/>
                <a:cs typeface="Calibri" panose="020F0502020204030204" pitchFamily="34" charset="0"/>
              </a:rPr>
              <a:t>getParameter</a:t>
            </a:r>
            <a:r>
              <a:rPr lang="fr-FR" sz="2400" spc="-5" dirty="0">
                <a:solidFill>
                  <a:srgbClr val="3232CC"/>
                </a:solidFill>
                <a:latin typeface="Calibri" panose="020F0502020204030204" pitchFamily="34" charset="0"/>
                <a:cs typeface="Calibri" panose="020F0502020204030204" pitchFamily="34" charset="0"/>
              </a:rPr>
              <a:t>(String </a:t>
            </a:r>
            <a:r>
              <a:rPr lang="fr-FR" sz="2400" spc="-5" dirty="0" err="1">
                <a:solidFill>
                  <a:srgbClr val="3232CC"/>
                </a:solidFill>
                <a:latin typeface="Calibri" panose="020F0502020204030204" pitchFamily="34" charset="0"/>
                <a:cs typeface="Calibri" panose="020F0502020204030204" pitchFamily="34" charset="0"/>
              </a:rPr>
              <a:t>name</a:t>
            </a:r>
            <a:r>
              <a:rPr lang="fr-FR" sz="2400" spc="-5"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Récupère la valeur du  paramètre </a:t>
            </a:r>
            <a:r>
              <a:rPr lang="fr-FR" sz="2400" spc="-5" dirty="0" err="1">
                <a:latin typeface="Calibri" panose="020F0502020204030204" pitchFamily="34" charset="0"/>
                <a:cs typeface="Calibri" panose="020F0502020204030204" pitchFamily="34" charset="0"/>
              </a:rPr>
              <a:t>name</a:t>
            </a:r>
            <a:r>
              <a:rPr lang="fr-FR" sz="2400" spc="-5" dirty="0">
                <a:latin typeface="Calibri" panose="020F0502020204030204" pitchFamily="34" charset="0"/>
                <a:cs typeface="Calibri" panose="020F0502020204030204" pitchFamily="34" charset="0"/>
              </a:rPr>
              <a:t> d'un formulaire. Lorsque plusieurs valeurs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présentes, la première est</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retournée</a:t>
            </a:r>
            <a:endParaRPr lang="fr-FR" sz="2400" dirty="0">
              <a:latin typeface="Calibri" panose="020F0502020204030204" pitchFamily="34" charset="0"/>
              <a:cs typeface="Calibri" panose="020F0502020204030204" pitchFamily="34" charset="0"/>
            </a:endParaRPr>
          </a:p>
          <a:p>
            <a:pPr marL="386715" marR="5080" indent="-143510">
              <a:lnSpc>
                <a:spcPct val="100000"/>
              </a:lnSpc>
              <a:spcBef>
                <a:spcPts val="240"/>
              </a:spcBef>
              <a:buClr>
                <a:srgbClr val="FF0000"/>
              </a:buClr>
              <a:buSzPct val="55000"/>
              <a:buFont typeface="Wingdings"/>
              <a:buChar char=""/>
              <a:tabLst>
                <a:tab pos="387350" algn="l"/>
              </a:tabLst>
            </a:pPr>
            <a:r>
              <a:rPr lang="fr-FR" sz="2400" spc="-5" dirty="0">
                <a:solidFill>
                  <a:srgbClr val="3232CC"/>
                </a:solidFill>
                <a:latin typeface="Calibri" panose="020F0502020204030204" pitchFamily="34" charset="0"/>
                <a:cs typeface="Calibri" panose="020F0502020204030204" pitchFamily="34" charset="0"/>
              </a:rPr>
              <a:t>String[] </a:t>
            </a:r>
            <a:r>
              <a:rPr lang="fr-FR" sz="2400" b="1" spc="-5" dirty="0" err="1">
                <a:solidFill>
                  <a:srgbClr val="3232CC"/>
                </a:solidFill>
                <a:latin typeface="Calibri" panose="020F0502020204030204" pitchFamily="34" charset="0"/>
                <a:cs typeface="Calibri" panose="020F0502020204030204" pitchFamily="34" charset="0"/>
              </a:rPr>
              <a:t>getParameterValues</a:t>
            </a:r>
            <a:r>
              <a:rPr lang="fr-FR" sz="2400" spc="-5" dirty="0">
                <a:solidFill>
                  <a:srgbClr val="3232CC"/>
                </a:solidFill>
                <a:latin typeface="Calibri" panose="020F0502020204030204" pitchFamily="34" charset="0"/>
                <a:cs typeface="Calibri" panose="020F0502020204030204" pitchFamily="34" charset="0"/>
              </a:rPr>
              <a:t>(String </a:t>
            </a:r>
            <a:r>
              <a:rPr lang="fr-FR" sz="2400" spc="-5" dirty="0" err="1">
                <a:solidFill>
                  <a:srgbClr val="3232CC"/>
                </a:solidFill>
                <a:latin typeface="Calibri" panose="020F0502020204030204" pitchFamily="34" charset="0"/>
                <a:cs typeface="Calibri" panose="020F0502020204030204" pitchFamily="34" charset="0"/>
              </a:rPr>
              <a:t>name</a:t>
            </a:r>
            <a:r>
              <a:rPr lang="fr-FR" sz="2400" spc="-5"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Récupère les  valeurs correspondant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paramètre </a:t>
            </a:r>
            <a:r>
              <a:rPr lang="fr-FR" sz="2400" spc="-5" dirty="0" err="1">
                <a:latin typeface="Calibri" panose="020F0502020204030204" pitchFamily="34" charset="0"/>
                <a:cs typeface="Calibri" panose="020F0502020204030204" pitchFamily="34" charset="0"/>
              </a:rPr>
              <a:t>name</a:t>
            </a:r>
            <a:r>
              <a:rPr lang="fr-FR" sz="2400" spc="-5" dirty="0">
                <a:latin typeface="Calibri" panose="020F0502020204030204" pitchFamily="34" charset="0"/>
                <a:cs typeface="Calibri" panose="020F0502020204030204" pitchFamily="34" charset="0"/>
              </a:rPr>
              <a:t> d'un formulaire,  c'est-à-dire dans le cas d'une sélection multiple (cases à  cocher, listes à choix multiples) les valeurs de toutes les  entités</a:t>
            </a:r>
            <a:r>
              <a:rPr lang="fr-FR" sz="2400" spc="-2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sélectionnées</a:t>
            </a:r>
            <a:endParaRPr lang="fr-FR" sz="2400" dirty="0">
              <a:latin typeface="Calibri" panose="020F0502020204030204" pitchFamily="34" charset="0"/>
              <a:cs typeface="Calibri" panose="020F0502020204030204" pitchFamily="34" charset="0"/>
            </a:endParaRPr>
          </a:p>
          <a:p>
            <a:pPr marL="386715" marR="85725" indent="-143510">
              <a:lnSpc>
                <a:spcPct val="100000"/>
              </a:lnSpc>
              <a:spcBef>
                <a:spcPts val="240"/>
              </a:spcBef>
              <a:buClr>
                <a:srgbClr val="FF0000"/>
              </a:buClr>
              <a:buSzPct val="55000"/>
              <a:buFont typeface="Wingdings"/>
              <a:buChar char=""/>
              <a:tabLst>
                <a:tab pos="387350" algn="l"/>
              </a:tabLst>
            </a:pPr>
            <a:r>
              <a:rPr lang="fr-FR" sz="2400" spc="-5" dirty="0" err="1">
                <a:solidFill>
                  <a:srgbClr val="3232CC"/>
                </a:solidFill>
                <a:latin typeface="Calibri" panose="020F0502020204030204" pitchFamily="34" charset="0"/>
                <a:cs typeface="Calibri" panose="020F0502020204030204" pitchFamily="34" charset="0"/>
              </a:rPr>
              <a:t>Enumeration</a:t>
            </a:r>
            <a:r>
              <a:rPr lang="fr-FR" sz="2400" spc="-5" dirty="0">
                <a:solidFill>
                  <a:srgbClr val="3232CC"/>
                </a:solidFill>
                <a:latin typeface="Calibri" panose="020F0502020204030204" pitchFamily="34" charset="0"/>
                <a:cs typeface="Calibri" panose="020F0502020204030204" pitchFamily="34" charset="0"/>
              </a:rPr>
              <a:t> </a:t>
            </a:r>
            <a:r>
              <a:rPr lang="fr-FR" sz="2400" b="1" spc="-10" dirty="0" err="1">
                <a:solidFill>
                  <a:srgbClr val="3232CC"/>
                </a:solidFill>
                <a:latin typeface="Calibri" panose="020F0502020204030204" pitchFamily="34" charset="0"/>
                <a:cs typeface="Calibri" panose="020F0502020204030204" pitchFamily="34" charset="0"/>
              </a:rPr>
              <a:t>getParameterNames</a:t>
            </a:r>
            <a:r>
              <a:rPr lang="fr-FR" sz="2400" spc="-10"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Retourne un objet  </a:t>
            </a:r>
            <a:r>
              <a:rPr lang="fr-FR" sz="2800" i="1" spc="-30" dirty="0" err="1">
                <a:latin typeface="Calibri" panose="020F0502020204030204" pitchFamily="34" charset="0"/>
                <a:cs typeface="Calibri" panose="020F0502020204030204" pitchFamily="34" charset="0"/>
              </a:rPr>
              <a:t>Enumeration</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contenant la liste des noms des paramètres  passés à la</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requête</a:t>
            </a:r>
            <a:endParaRPr lang="fr-FR" sz="2400" dirty="0">
              <a:latin typeface="Calibri" panose="020F0502020204030204" pitchFamily="34" charset="0"/>
              <a:cs typeface="Calibri" panose="020F0502020204030204" pitchFamily="34" charset="0"/>
            </a:endParaRPr>
          </a:p>
          <a:p>
            <a:pPr marL="386715" indent="-143510">
              <a:lnSpc>
                <a:spcPct val="100000"/>
              </a:lnSpc>
              <a:spcBef>
                <a:spcPts val="105"/>
              </a:spcBef>
              <a:buClr>
                <a:srgbClr val="FF0000"/>
              </a:buClr>
              <a:buSzPct val="55000"/>
              <a:buFont typeface="Wingdings"/>
              <a:buChar char=""/>
              <a:tabLst>
                <a:tab pos="387350" algn="l"/>
              </a:tabLst>
            </a:pPr>
            <a:r>
              <a:rPr lang="fr-FR" sz="2400" spc="-5" dirty="0">
                <a:solidFill>
                  <a:srgbClr val="3232CC"/>
                </a:solidFill>
                <a:latin typeface="Calibri" panose="020F0502020204030204" pitchFamily="34" charset="0"/>
                <a:cs typeface="Calibri" panose="020F0502020204030204" pitchFamily="34" charset="0"/>
              </a:rPr>
              <a:t>String </a:t>
            </a:r>
            <a:r>
              <a:rPr lang="fr-FR" sz="2400" b="1" spc="-10" dirty="0" err="1">
                <a:solidFill>
                  <a:srgbClr val="3232CC"/>
                </a:solidFill>
                <a:latin typeface="Calibri" panose="020F0502020204030204" pitchFamily="34" charset="0"/>
                <a:cs typeface="Calibri" panose="020F0502020204030204" pitchFamily="34" charset="0"/>
              </a:rPr>
              <a:t>getServerName</a:t>
            </a:r>
            <a:r>
              <a:rPr lang="fr-FR" sz="2400" spc="-10"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Récupère le </a:t>
            </a:r>
            <a:r>
              <a:rPr lang="fr-FR" sz="2400" spc="-10" dirty="0">
                <a:latin typeface="Calibri" panose="020F0502020204030204" pitchFamily="34" charset="0"/>
                <a:cs typeface="Calibri" panose="020F0502020204030204" pitchFamily="34" charset="0"/>
              </a:rPr>
              <a:t>nom </a:t>
            </a:r>
            <a:r>
              <a:rPr lang="fr-FR" sz="2400" spc="-5" dirty="0">
                <a:latin typeface="Calibri" panose="020F0502020204030204" pitchFamily="34" charset="0"/>
                <a:cs typeface="Calibri" panose="020F0502020204030204" pitchFamily="34" charset="0"/>
              </a:rPr>
              <a:t>du</a:t>
            </a:r>
            <a:r>
              <a:rPr lang="fr-FR" sz="2400" spc="1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serveur</a:t>
            </a:r>
            <a:endParaRPr lang="fr-FR" sz="2400" dirty="0">
              <a:latin typeface="Calibri" panose="020F0502020204030204" pitchFamily="34" charset="0"/>
              <a:cs typeface="Calibri" panose="020F0502020204030204" pitchFamily="34" charset="0"/>
            </a:endParaRPr>
          </a:p>
          <a:p>
            <a:pPr marL="386715" marR="151765" indent="-143510">
              <a:lnSpc>
                <a:spcPct val="100000"/>
              </a:lnSpc>
              <a:spcBef>
                <a:spcPts val="254"/>
              </a:spcBef>
              <a:buClr>
                <a:srgbClr val="FF0000"/>
              </a:buClr>
              <a:buSzPct val="55000"/>
              <a:buFont typeface="Wingdings"/>
              <a:buChar char=""/>
              <a:tabLst>
                <a:tab pos="387350" algn="l"/>
              </a:tabLst>
            </a:pPr>
            <a:r>
              <a:rPr lang="fr-FR" sz="2400" spc="-5" dirty="0">
                <a:solidFill>
                  <a:srgbClr val="3232CC"/>
                </a:solidFill>
                <a:latin typeface="Calibri" panose="020F0502020204030204" pitchFamily="34" charset="0"/>
                <a:cs typeface="Calibri" panose="020F0502020204030204" pitchFamily="34" charset="0"/>
              </a:rPr>
              <a:t>String </a:t>
            </a:r>
            <a:r>
              <a:rPr lang="fr-FR" sz="2400" b="1" spc="-5" dirty="0" err="1">
                <a:solidFill>
                  <a:srgbClr val="3232CC"/>
                </a:solidFill>
                <a:latin typeface="Calibri" panose="020F0502020204030204" pitchFamily="34" charset="0"/>
                <a:cs typeface="Calibri" panose="020F0502020204030204" pitchFamily="34" charset="0"/>
              </a:rPr>
              <a:t>getServerPort</a:t>
            </a:r>
            <a:r>
              <a:rPr lang="fr-FR" sz="2400" spc="-5"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Récupère le numéro de port du  </a:t>
            </a:r>
            <a:r>
              <a:rPr lang="fr-FR" sz="2400" spc="-5" dirty="0" smtClean="0">
                <a:latin typeface="Calibri" panose="020F0502020204030204" pitchFamily="34" charset="0"/>
                <a:cs typeface="Calibri" panose="020F0502020204030204" pitchFamily="34" charset="0"/>
              </a:rPr>
              <a:t>serveur</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425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2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p:txBody>
          <a:bodyPr>
            <a:normAutofit fontScale="92500" lnSpcReduction="10000"/>
          </a:bodyPr>
          <a:lstStyle/>
          <a:p>
            <a:pPr marL="15240">
              <a:lnSpc>
                <a:spcPct val="100000"/>
              </a:lnSpc>
              <a:spcBef>
                <a:spcPts val="700"/>
              </a:spcBef>
            </a:pPr>
            <a:r>
              <a:rPr lang="fr-FR" sz="3600" b="1" spc="-5" dirty="0">
                <a:solidFill>
                  <a:srgbClr val="323299"/>
                </a:solidFill>
                <a:latin typeface="Calibri" panose="020F0502020204030204" pitchFamily="34" charset="0"/>
                <a:cs typeface="Calibri" panose="020F0502020204030204" pitchFamily="34" charset="0"/>
              </a:rPr>
              <a:t>Création </a:t>
            </a:r>
            <a:r>
              <a:rPr lang="fr-FR" sz="3600" b="1" dirty="0">
                <a:solidFill>
                  <a:srgbClr val="323299"/>
                </a:solidFill>
                <a:latin typeface="Calibri" panose="020F0502020204030204" pitchFamily="34" charset="0"/>
                <a:cs typeface="Calibri" panose="020F0502020204030204" pitchFamily="34" charset="0"/>
              </a:rPr>
              <a:t>de </a:t>
            </a:r>
            <a:r>
              <a:rPr lang="fr-FR" sz="3600" b="1" spc="-5" dirty="0">
                <a:solidFill>
                  <a:srgbClr val="323299"/>
                </a:solidFill>
                <a:latin typeface="Calibri" panose="020F0502020204030204" pitchFamily="34" charset="0"/>
                <a:cs typeface="Calibri" panose="020F0502020204030204" pitchFamily="34" charset="0"/>
              </a:rPr>
              <a:t>la</a:t>
            </a:r>
            <a:r>
              <a:rPr lang="fr-FR" sz="3600" b="1" spc="-35" dirty="0">
                <a:solidFill>
                  <a:srgbClr val="323299"/>
                </a:solidFill>
                <a:latin typeface="Calibri" panose="020F0502020204030204" pitchFamily="34" charset="0"/>
                <a:cs typeface="Calibri" panose="020F0502020204030204" pitchFamily="34" charset="0"/>
              </a:rPr>
              <a:t> </a:t>
            </a:r>
            <a:r>
              <a:rPr lang="fr-FR" sz="3600" b="1" spc="-5" dirty="0">
                <a:solidFill>
                  <a:srgbClr val="323299"/>
                </a:solidFill>
                <a:latin typeface="Calibri" panose="020F0502020204030204" pitchFamily="34" charset="0"/>
                <a:cs typeface="Calibri" panose="020F0502020204030204" pitchFamily="34" charset="0"/>
              </a:rPr>
              <a:t>réponse</a:t>
            </a:r>
            <a:endParaRPr lang="fr-FR" sz="3600" dirty="0">
              <a:latin typeface="Calibri" panose="020F0502020204030204" pitchFamily="34" charset="0"/>
              <a:cs typeface="Calibri" panose="020F0502020204030204" pitchFamily="34" charset="0"/>
            </a:endParaRPr>
          </a:p>
          <a:p>
            <a:pPr marL="187325" indent="-172720">
              <a:lnSpc>
                <a:spcPct val="100000"/>
              </a:lnSpc>
              <a:spcBef>
                <a:spcPts val="835"/>
              </a:spcBef>
              <a:buClr>
                <a:srgbClr val="3232CC"/>
              </a:buClr>
              <a:buSzPct val="58333"/>
              <a:buFont typeface="Wingdings"/>
              <a:buChar char=""/>
              <a:tabLst>
                <a:tab pos="187960" algn="l"/>
              </a:tabLst>
            </a:pPr>
            <a:r>
              <a:rPr lang="fr-FR" sz="3200" spc="-5" dirty="0">
                <a:latin typeface="Calibri" panose="020F0502020204030204" pitchFamily="34" charset="0"/>
                <a:cs typeface="Calibri" panose="020F0502020204030204" pitchFamily="34" charset="0"/>
              </a:rPr>
              <a:t>Après lecture </a:t>
            </a:r>
            <a:r>
              <a:rPr lang="fr-FR" sz="3200" dirty="0">
                <a:latin typeface="Calibri" panose="020F0502020204030204" pitchFamily="34" charset="0"/>
                <a:cs typeface="Calibri" panose="020F0502020204030204" pitchFamily="34" charset="0"/>
              </a:rPr>
              <a:t>et </a:t>
            </a:r>
            <a:r>
              <a:rPr lang="fr-FR" sz="3200" spc="-5" dirty="0">
                <a:latin typeface="Calibri" panose="020F0502020204030204" pitchFamily="34" charset="0"/>
                <a:cs typeface="Calibri" panose="020F0502020204030204" pitchFamily="34" charset="0"/>
              </a:rPr>
              <a:t>traitement d’une requête, </a:t>
            </a:r>
            <a:r>
              <a:rPr lang="fr-FR" sz="3200" dirty="0">
                <a:latin typeface="Calibri" panose="020F0502020204030204" pitchFamily="34" charset="0"/>
                <a:cs typeface="Calibri" panose="020F0502020204030204" pitchFamily="34" charset="0"/>
              </a:rPr>
              <a:t>la</a:t>
            </a:r>
            <a:r>
              <a:rPr lang="fr-FR" sz="3200" spc="-3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réponse</a:t>
            </a:r>
            <a:endParaRPr lang="fr-FR" sz="3200" dirty="0">
              <a:latin typeface="Calibri" panose="020F0502020204030204" pitchFamily="34" charset="0"/>
              <a:cs typeface="Calibri" panose="020F0502020204030204" pitchFamily="34" charset="0"/>
            </a:endParaRPr>
          </a:p>
          <a:p>
            <a:pPr marL="187325" marR="216535">
              <a:lnSpc>
                <a:spcPct val="100000"/>
              </a:lnSpc>
              <a:spcBef>
                <a:spcPts val="185"/>
              </a:spcBef>
            </a:pPr>
            <a:r>
              <a:rPr lang="fr-FR" sz="3200" dirty="0">
                <a:latin typeface="Calibri" panose="020F0502020204030204" pitchFamily="34" charset="0"/>
                <a:cs typeface="Calibri" panose="020F0502020204030204" pitchFamily="34" charset="0"/>
              </a:rPr>
              <a:t>à </a:t>
            </a:r>
            <a:r>
              <a:rPr lang="fr-FR" sz="3200" spc="-5" dirty="0">
                <a:latin typeface="Calibri" panose="020F0502020204030204" pitchFamily="34" charset="0"/>
                <a:cs typeface="Calibri" panose="020F0502020204030204" pitchFamily="34" charset="0"/>
              </a:rPr>
              <a:t>fournir </a:t>
            </a:r>
            <a:r>
              <a:rPr lang="fr-FR" sz="3200" dirty="0">
                <a:latin typeface="Calibri" panose="020F0502020204030204" pitchFamily="34" charset="0"/>
                <a:cs typeface="Calibri" panose="020F0502020204030204" pitchFamily="34" charset="0"/>
              </a:rPr>
              <a:t>à </a:t>
            </a:r>
            <a:r>
              <a:rPr lang="fr-FR" sz="3200" spc="-5" dirty="0">
                <a:latin typeface="Calibri" panose="020F0502020204030204" pitchFamily="34" charset="0"/>
                <a:cs typeface="Calibri" panose="020F0502020204030204" pitchFamily="34" charset="0"/>
              </a:rPr>
              <a:t>l'utilisateur </a:t>
            </a:r>
            <a:r>
              <a:rPr lang="fr-FR" sz="3200" dirty="0">
                <a:latin typeface="Calibri" panose="020F0502020204030204" pitchFamily="34" charset="0"/>
                <a:cs typeface="Calibri" panose="020F0502020204030204" pitchFamily="34" charset="0"/>
              </a:rPr>
              <a:t>est </a:t>
            </a:r>
            <a:r>
              <a:rPr lang="fr-FR" sz="3200" spc="-5" dirty="0">
                <a:latin typeface="Calibri" panose="020F0502020204030204" pitchFamily="34" charset="0"/>
                <a:cs typeface="Calibri" panose="020F0502020204030204" pitchFamily="34" charset="0"/>
              </a:rPr>
              <a:t>représentée sous forme  d'objet</a:t>
            </a:r>
            <a:r>
              <a:rPr lang="fr-FR" sz="3200" spc="-15" dirty="0">
                <a:latin typeface="Calibri" panose="020F0502020204030204" pitchFamily="34" charset="0"/>
                <a:cs typeface="Calibri" panose="020F0502020204030204" pitchFamily="34" charset="0"/>
              </a:rPr>
              <a:t> </a:t>
            </a:r>
            <a:r>
              <a:rPr lang="fr-FR" sz="3200" i="1" spc="-30" dirty="0" err="1">
                <a:latin typeface="Calibri" panose="020F0502020204030204" pitchFamily="34" charset="0"/>
                <a:cs typeface="Calibri" panose="020F0502020204030204" pitchFamily="34" charset="0"/>
              </a:rPr>
              <a:t>HttpServletResponse</a:t>
            </a:r>
            <a:r>
              <a:rPr lang="fr-FR" sz="3200" i="1" spc="-30" dirty="0">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a:p>
            <a:pPr marL="187325" marR="203200" indent="-172720">
              <a:lnSpc>
                <a:spcPct val="100000"/>
              </a:lnSpc>
              <a:spcBef>
                <a:spcPts val="250"/>
              </a:spcBef>
              <a:buClr>
                <a:srgbClr val="3232CC"/>
              </a:buClr>
              <a:buSzPct val="58333"/>
              <a:buFont typeface="Wingdings"/>
              <a:buChar char=""/>
              <a:tabLst>
                <a:tab pos="187960" algn="l"/>
              </a:tabLst>
            </a:pP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méthodes de l’objet </a:t>
            </a:r>
            <a:r>
              <a:rPr lang="fr-FR" sz="3200" i="1" spc="-30" dirty="0" err="1">
                <a:latin typeface="Calibri" panose="020F0502020204030204" pitchFamily="34" charset="0"/>
                <a:cs typeface="Calibri" panose="020F0502020204030204" pitchFamily="34" charset="0"/>
              </a:rPr>
              <a:t>HttpServletResponse</a:t>
            </a:r>
            <a:r>
              <a:rPr lang="fr-FR" sz="3200" i="1" spc="-3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sont  comme </a:t>
            </a:r>
            <a:r>
              <a:rPr lang="fr-FR" sz="3200" dirty="0">
                <a:latin typeface="Calibri" panose="020F0502020204030204" pitchFamily="34" charset="0"/>
                <a:cs typeface="Calibri" panose="020F0502020204030204" pitchFamily="34" charset="0"/>
              </a:rPr>
              <a:t>suit</a:t>
            </a:r>
            <a:r>
              <a:rPr lang="fr-FR" sz="3200" spc="-2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386715" marR="190500" lvl="1" indent="-143510">
              <a:lnSpc>
                <a:spcPct val="100000"/>
              </a:lnSpc>
              <a:spcBef>
                <a:spcPts val="240"/>
              </a:spcBef>
              <a:buClr>
                <a:srgbClr val="FF0000"/>
              </a:buClr>
              <a:buSzPct val="55000"/>
              <a:buFont typeface="Wingdings"/>
              <a:buChar char=""/>
              <a:tabLst>
                <a:tab pos="387350" algn="l"/>
              </a:tabLst>
            </a:pPr>
            <a:r>
              <a:rPr lang="fr-FR" sz="2000" spc="-5" dirty="0" err="1">
                <a:solidFill>
                  <a:srgbClr val="3232CC"/>
                </a:solidFill>
                <a:latin typeface="Calibri" panose="020F0502020204030204" pitchFamily="34" charset="0"/>
                <a:cs typeface="Calibri" panose="020F0502020204030204" pitchFamily="34" charset="0"/>
              </a:rPr>
              <a:t>void</a:t>
            </a:r>
            <a:r>
              <a:rPr lang="fr-FR" sz="2000" spc="-5" dirty="0">
                <a:solidFill>
                  <a:srgbClr val="3232CC"/>
                </a:solidFill>
                <a:latin typeface="Calibri" panose="020F0502020204030204" pitchFamily="34" charset="0"/>
                <a:cs typeface="Calibri" panose="020F0502020204030204" pitchFamily="34" charset="0"/>
              </a:rPr>
              <a:t> </a:t>
            </a:r>
            <a:r>
              <a:rPr lang="fr-FR" sz="2000" b="1" spc="-10" dirty="0" err="1">
                <a:solidFill>
                  <a:srgbClr val="3232CC"/>
                </a:solidFill>
                <a:latin typeface="Calibri" panose="020F0502020204030204" pitchFamily="34" charset="0"/>
                <a:cs typeface="Calibri" panose="020F0502020204030204" pitchFamily="34" charset="0"/>
              </a:rPr>
              <a:t>setHeader</a:t>
            </a:r>
            <a:r>
              <a:rPr lang="fr-FR" sz="2000" spc="-10" dirty="0">
                <a:solidFill>
                  <a:srgbClr val="3232CC"/>
                </a:solidFill>
                <a:latin typeface="Calibri" panose="020F0502020204030204" pitchFamily="34" charset="0"/>
                <a:cs typeface="Calibri" panose="020F0502020204030204" pitchFamily="34" charset="0"/>
              </a:rPr>
              <a:t>(String Nom, </a:t>
            </a:r>
            <a:r>
              <a:rPr lang="fr-FR" sz="2000" spc="-5" dirty="0">
                <a:solidFill>
                  <a:srgbClr val="3232CC"/>
                </a:solidFill>
                <a:latin typeface="Calibri" panose="020F0502020204030204" pitchFamily="34" charset="0"/>
                <a:cs typeface="Calibri" panose="020F0502020204030204" pitchFamily="34" charset="0"/>
              </a:rPr>
              <a:t>String Valeur) </a:t>
            </a:r>
            <a:r>
              <a:rPr lang="fr-FR" sz="2000" spc="-5" dirty="0">
                <a:latin typeface="Calibri" panose="020F0502020204030204" pitchFamily="34" charset="0"/>
                <a:cs typeface="Calibri" panose="020F0502020204030204" pitchFamily="34" charset="0"/>
              </a:rPr>
              <a:t>: Définit </a:t>
            </a:r>
            <a:r>
              <a:rPr lang="fr-FR" sz="2000" spc="-10" dirty="0">
                <a:latin typeface="Calibri" panose="020F0502020204030204" pitchFamily="34" charset="0"/>
                <a:cs typeface="Calibri" panose="020F0502020204030204" pitchFamily="34" charset="0"/>
              </a:rPr>
              <a:t>une  </a:t>
            </a:r>
            <a:r>
              <a:rPr lang="fr-FR" sz="2000" spc="-5" dirty="0">
                <a:latin typeface="Calibri" panose="020F0502020204030204" pitchFamily="34" charset="0"/>
                <a:cs typeface="Calibri" panose="020F0502020204030204" pitchFamily="34" charset="0"/>
              </a:rPr>
              <a:t>paire clé/valeur dans les</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en-têtes</a:t>
            </a:r>
            <a:endParaRPr lang="fr-FR" sz="2000" dirty="0">
              <a:latin typeface="Calibri" panose="020F0502020204030204" pitchFamily="34" charset="0"/>
              <a:cs typeface="Calibri" panose="020F0502020204030204" pitchFamily="34" charset="0"/>
            </a:endParaRPr>
          </a:p>
          <a:p>
            <a:pPr marL="386715" marR="131445" lvl="1" indent="-143510">
              <a:lnSpc>
                <a:spcPct val="100000"/>
              </a:lnSpc>
              <a:spcBef>
                <a:spcPts val="240"/>
              </a:spcBef>
              <a:buClr>
                <a:srgbClr val="FF0000"/>
              </a:buClr>
              <a:buSzPct val="55000"/>
              <a:buFont typeface="Wingdings"/>
              <a:buChar char=""/>
              <a:tabLst>
                <a:tab pos="387350" algn="l"/>
              </a:tabLst>
            </a:pPr>
            <a:r>
              <a:rPr lang="fr-FR" sz="2000" spc="-5" dirty="0" err="1">
                <a:solidFill>
                  <a:srgbClr val="3232CC"/>
                </a:solidFill>
                <a:latin typeface="Calibri" panose="020F0502020204030204" pitchFamily="34" charset="0"/>
                <a:cs typeface="Calibri" panose="020F0502020204030204" pitchFamily="34" charset="0"/>
              </a:rPr>
              <a:t>void</a:t>
            </a:r>
            <a:r>
              <a:rPr lang="fr-FR" sz="2000" spc="-5" dirty="0">
                <a:solidFill>
                  <a:srgbClr val="3232CC"/>
                </a:solidFill>
                <a:latin typeface="Calibri" panose="020F0502020204030204" pitchFamily="34" charset="0"/>
                <a:cs typeface="Calibri" panose="020F0502020204030204" pitchFamily="34" charset="0"/>
              </a:rPr>
              <a:t> </a:t>
            </a:r>
            <a:r>
              <a:rPr lang="fr-FR" sz="2000" b="1" spc="-10" dirty="0" err="1">
                <a:solidFill>
                  <a:srgbClr val="3232CC"/>
                </a:solidFill>
                <a:latin typeface="Calibri" panose="020F0502020204030204" pitchFamily="34" charset="0"/>
                <a:cs typeface="Calibri" panose="020F0502020204030204" pitchFamily="34" charset="0"/>
              </a:rPr>
              <a:t>setContentType</a:t>
            </a:r>
            <a:r>
              <a:rPr lang="fr-FR" sz="2000" spc="-10" dirty="0">
                <a:solidFill>
                  <a:srgbClr val="3232CC"/>
                </a:solidFill>
                <a:latin typeface="Calibri" panose="020F0502020204030204" pitchFamily="34" charset="0"/>
                <a:cs typeface="Calibri" panose="020F0502020204030204" pitchFamily="34" charset="0"/>
              </a:rPr>
              <a:t>(String </a:t>
            </a:r>
            <a:r>
              <a:rPr lang="fr-FR" sz="2000" spc="-5" dirty="0">
                <a:solidFill>
                  <a:srgbClr val="3232CC"/>
                </a:solidFill>
                <a:latin typeface="Calibri" panose="020F0502020204030204" pitchFamily="34" charset="0"/>
                <a:cs typeface="Calibri" panose="020F0502020204030204" pitchFamily="34" charset="0"/>
              </a:rPr>
              <a:t>type) </a:t>
            </a:r>
            <a:r>
              <a:rPr lang="fr-FR" sz="2000" spc="-5" dirty="0">
                <a:latin typeface="Calibri" panose="020F0502020204030204" pitchFamily="34" charset="0"/>
                <a:cs typeface="Calibri" panose="020F0502020204030204" pitchFamily="34" charset="0"/>
              </a:rPr>
              <a:t>: Définit le type</a:t>
            </a:r>
            <a:r>
              <a:rPr lang="fr-FR" sz="2000" spc="-5" dirty="0">
                <a:solidFill>
                  <a:srgbClr val="FF0000"/>
                </a:solidFill>
                <a:latin typeface="Calibri" panose="020F0502020204030204" pitchFamily="34" charset="0"/>
                <a:cs typeface="Calibri" panose="020F0502020204030204" pitchFamily="34" charset="0"/>
              </a:rPr>
              <a:t> </a:t>
            </a:r>
            <a:r>
              <a:rPr lang="fr-FR" sz="2000" u="sng" spc="-5" dirty="0">
                <a:solidFill>
                  <a:srgbClr val="FF0000"/>
                </a:solidFill>
                <a:uFill>
                  <a:solidFill>
                    <a:srgbClr val="FF0000"/>
                  </a:solidFill>
                </a:uFill>
                <a:latin typeface="Calibri" panose="020F0502020204030204" pitchFamily="34" charset="0"/>
                <a:cs typeface="Calibri" panose="020F0502020204030204" pitchFamily="34" charset="0"/>
              </a:rPr>
              <a:t>MIME </a:t>
            </a:r>
            <a:r>
              <a:rPr lang="fr-FR" sz="2000" spc="-5" dirty="0">
                <a:latin typeface="Calibri" panose="020F0502020204030204" pitchFamily="34" charset="0"/>
                <a:cs typeface="Calibri" panose="020F0502020204030204" pitchFamily="34" charset="0"/>
              </a:rPr>
              <a:t> de la réponse </a:t>
            </a:r>
            <a:r>
              <a:rPr lang="fr-FR" sz="2000" spc="-10" dirty="0">
                <a:latin typeface="Calibri" panose="020F0502020204030204" pitchFamily="34" charset="0"/>
                <a:cs typeface="Calibri" panose="020F0502020204030204" pitchFamily="34" charset="0"/>
              </a:rPr>
              <a:t>HTTP, </a:t>
            </a:r>
            <a:r>
              <a:rPr lang="fr-FR" sz="2000" spc="-5" dirty="0">
                <a:latin typeface="Calibri" panose="020F0502020204030204" pitchFamily="34" charset="0"/>
                <a:cs typeface="Calibri" panose="020F0502020204030204" pitchFamily="34" charset="0"/>
              </a:rPr>
              <a:t>c'est-à-dire le type de données  envoyées </a:t>
            </a:r>
            <a:r>
              <a:rPr lang="fr-FR" sz="2000" dirty="0">
                <a:latin typeface="Calibri" panose="020F0502020204030204" pitchFamily="34" charset="0"/>
                <a:cs typeface="Calibri" panose="020F0502020204030204" pitchFamily="34" charset="0"/>
              </a:rPr>
              <a:t>au</a:t>
            </a:r>
            <a:r>
              <a:rPr lang="fr-FR" sz="2000" spc="-10"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navigateur</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361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5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p:txBody>
          <a:bodyPr>
            <a:noAutofit/>
          </a:bodyPr>
          <a:lstStyle/>
          <a:p>
            <a:pPr marL="142875" marR="220979" indent="-143510">
              <a:lnSpc>
                <a:spcPct val="100000"/>
              </a:lnSpc>
              <a:spcBef>
                <a:spcPts val="95"/>
              </a:spcBef>
              <a:buClr>
                <a:srgbClr val="FF0000"/>
              </a:buClr>
              <a:buSzPct val="55000"/>
              <a:buFont typeface="Wingdings"/>
              <a:buChar char=""/>
              <a:tabLst>
                <a:tab pos="143510" algn="l"/>
              </a:tabLst>
            </a:pPr>
            <a:r>
              <a:rPr lang="fr-FR" sz="2400" spc="-5" dirty="0" err="1">
                <a:solidFill>
                  <a:srgbClr val="3232CC"/>
                </a:solidFill>
                <a:latin typeface="Calibri" panose="020F0502020204030204" pitchFamily="34" charset="0"/>
                <a:cs typeface="Calibri" panose="020F0502020204030204" pitchFamily="34" charset="0"/>
              </a:rPr>
              <a:t>void</a:t>
            </a:r>
            <a:r>
              <a:rPr lang="fr-FR" sz="2400" spc="-5" dirty="0">
                <a:solidFill>
                  <a:srgbClr val="3232CC"/>
                </a:solidFill>
                <a:latin typeface="Calibri" panose="020F0502020204030204" pitchFamily="34" charset="0"/>
                <a:cs typeface="Calibri" panose="020F0502020204030204" pitchFamily="34" charset="0"/>
              </a:rPr>
              <a:t> </a:t>
            </a:r>
            <a:r>
              <a:rPr lang="fr-FR" sz="2400" b="1" spc="-10" dirty="0" err="1">
                <a:solidFill>
                  <a:srgbClr val="3232CC"/>
                </a:solidFill>
                <a:latin typeface="Calibri" panose="020F0502020204030204" pitchFamily="34" charset="0"/>
                <a:cs typeface="Calibri" panose="020F0502020204030204" pitchFamily="34" charset="0"/>
              </a:rPr>
              <a:t>setContentLength</a:t>
            </a:r>
            <a:r>
              <a:rPr lang="fr-FR" sz="2400" spc="-10" dirty="0">
                <a:solidFill>
                  <a:srgbClr val="3232CC"/>
                </a:solidFill>
                <a:latin typeface="Calibri" panose="020F0502020204030204" pitchFamily="34" charset="0"/>
                <a:cs typeface="Calibri" panose="020F0502020204030204" pitchFamily="34" charset="0"/>
              </a:rPr>
              <a:t>(</a:t>
            </a:r>
            <a:r>
              <a:rPr lang="fr-FR" sz="2400" spc="-10" dirty="0" err="1">
                <a:solidFill>
                  <a:srgbClr val="3232CC"/>
                </a:solidFill>
                <a:latin typeface="Calibri" panose="020F0502020204030204" pitchFamily="34" charset="0"/>
                <a:cs typeface="Calibri" panose="020F0502020204030204" pitchFamily="34" charset="0"/>
              </a:rPr>
              <a:t>int</a:t>
            </a:r>
            <a:r>
              <a:rPr lang="fr-FR" sz="2400" spc="-10" dirty="0">
                <a:solidFill>
                  <a:srgbClr val="3232CC"/>
                </a:solidFill>
                <a:latin typeface="Calibri" panose="020F0502020204030204" pitchFamily="34" charset="0"/>
                <a:cs typeface="Calibri" panose="020F0502020204030204" pitchFamily="34" charset="0"/>
              </a:rPr>
              <a:t> </a:t>
            </a:r>
            <a:r>
              <a:rPr lang="fr-FR" sz="2400" spc="-5" dirty="0" err="1">
                <a:solidFill>
                  <a:srgbClr val="3232CC"/>
                </a:solidFill>
                <a:latin typeface="Calibri" panose="020F0502020204030204" pitchFamily="34" charset="0"/>
                <a:cs typeface="Calibri" panose="020F0502020204030204" pitchFamily="34" charset="0"/>
              </a:rPr>
              <a:t>len</a:t>
            </a:r>
            <a:r>
              <a:rPr lang="fr-FR" sz="2400" spc="-5"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Définit la taille de la  réponse</a:t>
            </a:r>
            <a:endParaRPr lang="fr-FR" sz="2400" dirty="0">
              <a:latin typeface="Calibri" panose="020F0502020204030204" pitchFamily="34" charset="0"/>
              <a:cs typeface="Calibri" panose="020F0502020204030204" pitchFamily="34" charset="0"/>
            </a:endParaRPr>
          </a:p>
          <a:p>
            <a:pPr marL="142875" marR="152400" indent="-143510">
              <a:lnSpc>
                <a:spcPct val="100000"/>
              </a:lnSpc>
              <a:spcBef>
                <a:spcPts val="280"/>
              </a:spcBef>
              <a:buClr>
                <a:srgbClr val="FF0000"/>
              </a:buClr>
              <a:buSzPct val="55000"/>
              <a:buFont typeface="Wingdings"/>
              <a:buChar char=""/>
              <a:tabLst>
                <a:tab pos="143510" algn="l"/>
              </a:tabLst>
            </a:pPr>
            <a:r>
              <a:rPr lang="fr-FR" sz="2400" spc="-5" dirty="0" err="1">
                <a:solidFill>
                  <a:srgbClr val="3232CC"/>
                </a:solidFill>
                <a:latin typeface="Calibri" panose="020F0502020204030204" pitchFamily="34" charset="0"/>
                <a:cs typeface="Calibri" panose="020F0502020204030204" pitchFamily="34" charset="0"/>
              </a:rPr>
              <a:t>PrintWriter</a:t>
            </a:r>
            <a:r>
              <a:rPr lang="fr-FR" sz="2400" spc="-5" dirty="0">
                <a:solidFill>
                  <a:srgbClr val="3232CC"/>
                </a:solidFill>
                <a:latin typeface="Calibri" panose="020F0502020204030204" pitchFamily="34" charset="0"/>
                <a:cs typeface="Calibri" panose="020F0502020204030204" pitchFamily="34" charset="0"/>
              </a:rPr>
              <a:t> </a:t>
            </a:r>
            <a:r>
              <a:rPr lang="fr-FR" sz="2400" b="1" spc="-10" dirty="0" err="1">
                <a:solidFill>
                  <a:srgbClr val="3232CC"/>
                </a:solidFill>
                <a:latin typeface="Calibri" panose="020F0502020204030204" pitchFamily="34" charset="0"/>
                <a:cs typeface="Calibri" panose="020F0502020204030204" pitchFamily="34" charset="0"/>
              </a:rPr>
              <a:t>getWriter</a:t>
            </a:r>
            <a:r>
              <a:rPr lang="fr-FR" sz="2400" spc="-10"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Retourne un objet </a:t>
            </a:r>
            <a:r>
              <a:rPr lang="fr-FR" sz="2800" i="1" spc="-25" dirty="0" err="1">
                <a:latin typeface="Calibri" panose="020F0502020204030204" pitchFamily="34" charset="0"/>
                <a:cs typeface="Calibri" panose="020F0502020204030204" pitchFamily="34" charset="0"/>
              </a:rPr>
              <a:t>PrintWriter</a:t>
            </a:r>
            <a:r>
              <a:rPr lang="fr-FR" sz="2800" i="1"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permettant d'envoyer du texte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navigateur client. Il se  charge de convertir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format approprié les caractères  Unicode utilisés par</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Java</a:t>
            </a:r>
            <a:endParaRPr lang="fr-FR" sz="2400" dirty="0">
              <a:latin typeface="Calibri" panose="020F0502020204030204" pitchFamily="34" charset="0"/>
              <a:cs typeface="Calibri" panose="020F0502020204030204" pitchFamily="34" charset="0"/>
            </a:endParaRPr>
          </a:p>
          <a:p>
            <a:pPr marL="142875" marR="10795" indent="-143510">
              <a:lnSpc>
                <a:spcPct val="100000"/>
              </a:lnSpc>
              <a:spcBef>
                <a:spcPts val="240"/>
              </a:spcBef>
              <a:buClr>
                <a:srgbClr val="FF0000"/>
              </a:buClr>
              <a:buSzPct val="55000"/>
              <a:buFont typeface="Wingdings"/>
              <a:buChar char=""/>
              <a:tabLst>
                <a:tab pos="143510" algn="l"/>
              </a:tabLst>
            </a:pPr>
            <a:r>
              <a:rPr lang="fr-FR" sz="2400" spc="-5" dirty="0" err="1">
                <a:solidFill>
                  <a:srgbClr val="3232CC"/>
                </a:solidFill>
                <a:latin typeface="Calibri" panose="020F0502020204030204" pitchFamily="34" charset="0"/>
                <a:cs typeface="Calibri" panose="020F0502020204030204" pitchFamily="34" charset="0"/>
              </a:rPr>
              <a:t>ServletOutputStream</a:t>
            </a:r>
            <a:r>
              <a:rPr lang="fr-FR" sz="2400" spc="-5" dirty="0">
                <a:solidFill>
                  <a:srgbClr val="3232CC"/>
                </a:solidFill>
                <a:latin typeface="Calibri" panose="020F0502020204030204" pitchFamily="34" charset="0"/>
                <a:cs typeface="Calibri" panose="020F0502020204030204" pitchFamily="34" charset="0"/>
              </a:rPr>
              <a:t> </a:t>
            </a:r>
            <a:r>
              <a:rPr lang="fr-FR" sz="2400" b="1" spc="-10" dirty="0" err="1">
                <a:solidFill>
                  <a:srgbClr val="3232CC"/>
                </a:solidFill>
                <a:latin typeface="Calibri" panose="020F0502020204030204" pitchFamily="34" charset="0"/>
                <a:cs typeface="Calibri" panose="020F0502020204030204" pitchFamily="34" charset="0"/>
              </a:rPr>
              <a:t>getOutputStream</a:t>
            </a:r>
            <a:r>
              <a:rPr lang="fr-FR" sz="2400" spc="-10"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Définit un </a:t>
            </a:r>
            <a:r>
              <a:rPr lang="fr-FR" sz="2400" spc="-10" dirty="0">
                <a:latin typeface="Calibri" panose="020F0502020204030204" pitchFamily="34" charset="0"/>
                <a:cs typeface="Calibri" panose="020F0502020204030204" pitchFamily="34" charset="0"/>
              </a:rPr>
              <a:t>flot  </a:t>
            </a:r>
            <a:r>
              <a:rPr lang="fr-FR" sz="2400" spc="-5" dirty="0">
                <a:latin typeface="Calibri" panose="020F0502020204030204" pitchFamily="34" charset="0"/>
                <a:cs typeface="Calibri" panose="020F0502020204030204" pitchFamily="34" charset="0"/>
              </a:rPr>
              <a:t>de données à envoyer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client, par l'intermédiaire d'un  objet </a:t>
            </a:r>
            <a:r>
              <a:rPr lang="fr-FR" sz="2800" i="1" spc="-30" dirty="0" err="1">
                <a:latin typeface="Calibri" panose="020F0502020204030204" pitchFamily="34" charset="0"/>
                <a:cs typeface="Calibri" panose="020F0502020204030204" pitchFamily="34" charset="0"/>
              </a:rPr>
              <a:t>ServletOutputStream</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dérivé de la classe  </a:t>
            </a:r>
            <a:r>
              <a:rPr lang="fr-FR" sz="2800" i="1" spc="-30" dirty="0" err="1">
                <a:latin typeface="Calibri" panose="020F0502020204030204" pitchFamily="34" charset="0"/>
                <a:cs typeface="Calibri" panose="020F0502020204030204" pitchFamily="34" charset="0"/>
              </a:rPr>
              <a:t>java.io.OutputStream</a:t>
            </a:r>
            <a:endParaRPr lang="fr-FR" sz="2800" dirty="0">
              <a:latin typeface="Calibri" panose="020F0502020204030204" pitchFamily="34" charset="0"/>
              <a:cs typeface="Calibri" panose="020F0502020204030204" pitchFamily="34" charset="0"/>
            </a:endParaRPr>
          </a:p>
          <a:p>
            <a:pPr marL="142875" marR="5080" indent="-143510">
              <a:lnSpc>
                <a:spcPct val="100000"/>
              </a:lnSpc>
              <a:spcBef>
                <a:spcPts val="240"/>
              </a:spcBef>
              <a:buClr>
                <a:srgbClr val="FF0000"/>
              </a:buClr>
              <a:buSzPct val="55000"/>
              <a:buFont typeface="Wingdings"/>
              <a:buChar char=""/>
              <a:tabLst>
                <a:tab pos="143510" algn="l"/>
              </a:tabLst>
            </a:pPr>
            <a:r>
              <a:rPr lang="fr-FR" sz="2400" spc="-5" dirty="0" err="1">
                <a:solidFill>
                  <a:srgbClr val="3232CC"/>
                </a:solidFill>
                <a:latin typeface="Calibri" panose="020F0502020204030204" pitchFamily="34" charset="0"/>
                <a:cs typeface="Calibri" panose="020F0502020204030204" pitchFamily="34" charset="0"/>
              </a:rPr>
              <a:t>void</a:t>
            </a:r>
            <a:r>
              <a:rPr lang="fr-FR" sz="2400" spc="-5" dirty="0">
                <a:solidFill>
                  <a:srgbClr val="3232CC"/>
                </a:solidFill>
                <a:latin typeface="Calibri" panose="020F0502020204030204" pitchFamily="34" charset="0"/>
                <a:cs typeface="Calibri" panose="020F0502020204030204" pitchFamily="34" charset="0"/>
              </a:rPr>
              <a:t> </a:t>
            </a:r>
            <a:r>
              <a:rPr lang="fr-FR" sz="2400" b="1" spc="-5" dirty="0" err="1">
                <a:solidFill>
                  <a:srgbClr val="3232CC"/>
                </a:solidFill>
                <a:latin typeface="Calibri" panose="020F0502020204030204" pitchFamily="34" charset="0"/>
                <a:cs typeface="Calibri" panose="020F0502020204030204" pitchFamily="34" charset="0"/>
              </a:rPr>
              <a:t>sendredirect</a:t>
            </a:r>
            <a:r>
              <a:rPr lang="fr-FR" sz="2400" spc="-5" dirty="0">
                <a:solidFill>
                  <a:srgbClr val="3232CC"/>
                </a:solidFill>
                <a:latin typeface="Calibri" panose="020F0502020204030204" pitchFamily="34" charset="0"/>
                <a:cs typeface="Calibri" panose="020F0502020204030204" pitchFamily="34" charset="0"/>
              </a:rPr>
              <a:t>(String location) </a:t>
            </a:r>
            <a:r>
              <a:rPr lang="fr-FR" sz="2400" spc="-5" dirty="0">
                <a:latin typeface="Calibri" panose="020F0502020204030204" pitchFamily="34" charset="0"/>
                <a:cs typeface="Calibri" panose="020F0502020204030204" pitchFamily="34" charset="0"/>
              </a:rPr>
              <a:t>: Permet de rediriger le  client vers l'URL</a:t>
            </a:r>
            <a:r>
              <a:rPr lang="fr-FR" sz="2400" spc="20" dirty="0">
                <a:latin typeface="Calibri" panose="020F0502020204030204" pitchFamily="34" charset="0"/>
                <a:cs typeface="Calibri" panose="020F0502020204030204" pitchFamily="34" charset="0"/>
              </a:rPr>
              <a:t> </a:t>
            </a:r>
            <a:r>
              <a:rPr lang="fr-FR" sz="2800" i="1" spc="-25" dirty="0" smtClean="0">
                <a:latin typeface="Calibri" panose="020F0502020204030204" pitchFamily="34" charset="0"/>
                <a:cs typeface="Calibri" panose="020F0502020204030204" pitchFamily="34" charset="0"/>
              </a:rPr>
              <a:t>location</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1283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Développer </a:t>
            </a:r>
            <a:r>
              <a:rPr lang="fr-FR" sz="5400" dirty="0">
                <a:solidFill>
                  <a:srgbClr val="323299"/>
                </a:solidFill>
                <a:latin typeface="Tahoma"/>
                <a:cs typeface="Tahoma"/>
              </a:rPr>
              <a:t>une </a:t>
            </a:r>
            <a:r>
              <a:rPr lang="fr-FR" sz="5400" spc="-5" dirty="0">
                <a:solidFill>
                  <a:srgbClr val="323299"/>
                </a:solidFill>
                <a:latin typeface="Tahoma"/>
                <a:cs typeface="Tahoma"/>
              </a:rPr>
              <a:t>servlet</a:t>
            </a:r>
            <a:r>
              <a:rPr lang="fr-FR" sz="5400" spc="-25" dirty="0">
                <a:solidFill>
                  <a:srgbClr val="323299"/>
                </a:solidFill>
                <a:latin typeface="Tahoma"/>
                <a:cs typeface="Tahoma"/>
              </a:rPr>
              <a:t> </a:t>
            </a:r>
            <a:r>
              <a:rPr lang="fr-FR" sz="5400" spc="-5" dirty="0" smtClean="0">
                <a:solidFill>
                  <a:srgbClr val="323299"/>
                </a:solidFill>
                <a:latin typeface="Tahoma"/>
                <a:cs typeface="Tahoma"/>
              </a:rPr>
              <a:t>http</a:t>
            </a:r>
            <a:endParaRPr lang="fr-FR" dirty="0"/>
          </a:p>
        </p:txBody>
      </p:sp>
      <p:sp>
        <p:nvSpPr>
          <p:cNvPr id="3" name="Espace réservé du contenu 2"/>
          <p:cNvSpPr>
            <a:spLocks noGrp="1"/>
          </p:cNvSpPr>
          <p:nvPr>
            <p:ph idx="1"/>
          </p:nvPr>
        </p:nvSpPr>
        <p:spPr>
          <a:xfrm>
            <a:off x="1024128" y="2084832"/>
            <a:ext cx="9720073" cy="4224528"/>
          </a:xfrm>
        </p:spPr>
        <p:txBody>
          <a:bodyPr>
            <a:noAutofit/>
          </a:bodyPr>
          <a:lstStyle/>
          <a:p>
            <a:pPr marL="386715" marR="8255" indent="-143510">
              <a:lnSpc>
                <a:spcPct val="100000"/>
              </a:lnSpc>
              <a:spcBef>
                <a:spcPts val="1055"/>
              </a:spcBef>
              <a:buClr>
                <a:srgbClr val="FF0000"/>
              </a:buClr>
              <a:buSzPct val="55000"/>
              <a:buFont typeface="Wingdings"/>
              <a:buChar char=""/>
              <a:tabLst>
                <a:tab pos="387350" algn="l"/>
              </a:tabLst>
            </a:pPr>
            <a:r>
              <a:rPr lang="fr-FR" sz="2400" spc="-5" dirty="0">
                <a:solidFill>
                  <a:srgbClr val="3232CC"/>
                </a:solidFill>
                <a:latin typeface="Calibri" panose="020F0502020204030204" pitchFamily="34" charset="0"/>
                <a:cs typeface="Calibri" panose="020F0502020204030204" pitchFamily="34" charset="0"/>
              </a:rPr>
              <a:t>String </a:t>
            </a:r>
            <a:r>
              <a:rPr lang="fr-FR" sz="2400" b="1" spc="-10" dirty="0" err="1">
                <a:solidFill>
                  <a:srgbClr val="3232CC"/>
                </a:solidFill>
                <a:latin typeface="Calibri" panose="020F0502020204030204" pitchFamily="34" charset="0"/>
                <a:cs typeface="Calibri" panose="020F0502020204030204" pitchFamily="34" charset="0"/>
              </a:rPr>
              <a:t>setStatus</a:t>
            </a:r>
            <a:r>
              <a:rPr lang="fr-FR" sz="2400" spc="-10" dirty="0">
                <a:solidFill>
                  <a:srgbClr val="3232CC"/>
                </a:solidFill>
                <a:latin typeface="Calibri" panose="020F0502020204030204" pitchFamily="34" charset="0"/>
                <a:cs typeface="Calibri" panose="020F0502020204030204" pitchFamily="34" charset="0"/>
              </a:rPr>
              <a:t>(</a:t>
            </a:r>
            <a:r>
              <a:rPr lang="fr-FR" sz="2400" spc="-10" dirty="0" err="1">
                <a:solidFill>
                  <a:srgbClr val="3232CC"/>
                </a:solidFill>
                <a:latin typeface="Calibri" panose="020F0502020204030204" pitchFamily="34" charset="0"/>
                <a:cs typeface="Calibri" panose="020F0502020204030204" pitchFamily="34" charset="0"/>
              </a:rPr>
              <a:t>int</a:t>
            </a:r>
            <a:r>
              <a:rPr lang="fr-FR" sz="2400" spc="-10" dirty="0">
                <a:solidFill>
                  <a:srgbClr val="3232CC"/>
                </a:solidFill>
                <a:latin typeface="Calibri" panose="020F0502020204030204" pitchFamily="34" charset="0"/>
                <a:cs typeface="Calibri" panose="020F0502020204030204" pitchFamily="34" charset="0"/>
              </a:rPr>
              <a:t> </a:t>
            </a:r>
            <a:r>
              <a:rPr lang="fr-FR" sz="2400" spc="-5" dirty="0" err="1">
                <a:solidFill>
                  <a:srgbClr val="3232CC"/>
                </a:solidFill>
                <a:latin typeface="Calibri" panose="020F0502020204030204" pitchFamily="34" charset="0"/>
                <a:cs typeface="Calibri" panose="020F0502020204030204" pitchFamily="34" charset="0"/>
              </a:rPr>
              <a:t>StatusCode</a:t>
            </a:r>
            <a:r>
              <a:rPr lang="fr-FR" sz="2400" spc="-5" dirty="0">
                <a:solidFill>
                  <a:srgbClr val="3232CC"/>
                </a:solidFill>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 Définit le code de retour  de la réponse</a:t>
            </a:r>
            <a:endParaRPr lang="fr-FR" sz="2400" dirty="0">
              <a:latin typeface="Calibri" panose="020F0502020204030204" pitchFamily="34" charset="0"/>
              <a:cs typeface="Calibri" panose="020F0502020204030204" pitchFamily="34" charset="0"/>
            </a:endParaRPr>
          </a:p>
          <a:p>
            <a:pPr marL="386715" indent="-143510">
              <a:lnSpc>
                <a:spcPct val="100000"/>
              </a:lnSpc>
              <a:spcBef>
                <a:spcPts val="10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Rappelons quelques codes de</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retour:</a:t>
            </a:r>
            <a:endParaRPr lang="fr-FR" sz="2400" dirty="0">
              <a:latin typeface="Calibri" panose="020F0502020204030204" pitchFamily="34" charset="0"/>
              <a:cs typeface="Calibri" panose="020F0502020204030204" pitchFamily="34" charset="0"/>
            </a:endParaRPr>
          </a:p>
          <a:p>
            <a:pPr marL="586740" lvl="1" indent="-114300">
              <a:lnSpc>
                <a:spcPct val="100000"/>
              </a:lnSpc>
              <a:spcBef>
                <a:spcPts val="9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202 </a:t>
            </a:r>
            <a:r>
              <a:rPr lang="fr-FR" sz="2000" spc="-5" dirty="0">
                <a:latin typeface="Calibri" panose="020F0502020204030204" pitchFamily="34" charset="0"/>
                <a:cs typeface="Calibri" panose="020F0502020204030204" pitchFamily="34" charset="0"/>
              </a:rPr>
              <a:t>(</a:t>
            </a:r>
            <a:r>
              <a:rPr lang="fr-FR" sz="2000" spc="-5" dirty="0">
                <a:solidFill>
                  <a:srgbClr val="3232CC"/>
                </a:solidFill>
                <a:latin typeface="Calibri" panose="020F0502020204030204" pitchFamily="34" charset="0"/>
                <a:cs typeface="Calibri" panose="020F0502020204030204" pitchFamily="34" charset="0"/>
              </a:rPr>
              <a:t>SC_ACCEPTED</a:t>
            </a:r>
            <a:r>
              <a:rPr lang="fr-FR" sz="2000" spc="-5"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Requête</a:t>
            </a:r>
            <a:r>
              <a:rPr lang="fr-FR" sz="2000" spc="-6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acceptée.</a:t>
            </a:r>
            <a:endParaRPr lang="fr-FR" sz="2000" dirty="0">
              <a:latin typeface="Calibri" panose="020F0502020204030204" pitchFamily="34" charset="0"/>
              <a:cs typeface="Calibri" panose="020F0502020204030204" pitchFamily="34" charset="0"/>
            </a:endParaRPr>
          </a:p>
          <a:p>
            <a:pPr marL="586740" lvl="1" indent="-114300">
              <a:lnSpc>
                <a:spcPct val="100000"/>
              </a:lnSpc>
              <a:spcBef>
                <a:spcPts val="95"/>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204 </a:t>
            </a:r>
            <a:r>
              <a:rPr lang="fr-FR" sz="2000" dirty="0">
                <a:latin typeface="Calibri" panose="020F0502020204030204" pitchFamily="34" charset="0"/>
                <a:cs typeface="Calibri" panose="020F0502020204030204" pitchFamily="34" charset="0"/>
              </a:rPr>
              <a:t>(</a:t>
            </a:r>
            <a:r>
              <a:rPr lang="fr-FR" sz="2000" dirty="0">
                <a:solidFill>
                  <a:srgbClr val="3232CC"/>
                </a:solidFill>
                <a:latin typeface="Calibri" panose="020F0502020204030204" pitchFamily="34" charset="0"/>
                <a:cs typeface="Calibri" panose="020F0502020204030204" pitchFamily="34" charset="0"/>
              </a:rPr>
              <a:t>SC_NO_CONTENT</a:t>
            </a:r>
            <a:r>
              <a:rPr lang="fr-FR" sz="2000" dirty="0">
                <a:latin typeface="Calibri" panose="020F0502020204030204" pitchFamily="34" charset="0"/>
                <a:cs typeface="Calibri" panose="020F0502020204030204" pitchFamily="34" charset="0"/>
              </a:rPr>
              <a:t>) : </a:t>
            </a:r>
            <a:r>
              <a:rPr lang="fr-FR" sz="2000" spc="-5" dirty="0">
                <a:latin typeface="Calibri" panose="020F0502020204030204" pitchFamily="34" charset="0"/>
                <a:cs typeface="Calibri" panose="020F0502020204030204" pitchFamily="34" charset="0"/>
              </a:rPr>
              <a:t>pas d’information </a:t>
            </a:r>
            <a:r>
              <a:rPr lang="fr-FR" sz="2000" dirty="0">
                <a:latin typeface="Calibri" panose="020F0502020204030204" pitchFamily="34" charset="0"/>
                <a:cs typeface="Calibri" panose="020F0502020204030204" pitchFamily="34" charset="0"/>
              </a:rPr>
              <a:t>à</a:t>
            </a:r>
            <a:r>
              <a:rPr lang="fr-FR" sz="2000" spc="-6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retourner.</a:t>
            </a:r>
            <a:endParaRPr lang="fr-FR" sz="2000" dirty="0">
              <a:latin typeface="Calibri" panose="020F0502020204030204" pitchFamily="34" charset="0"/>
              <a:cs typeface="Calibri" panose="020F0502020204030204" pitchFamily="34" charset="0"/>
            </a:endParaRPr>
          </a:p>
          <a:p>
            <a:pPr marL="586740" marR="5080" lvl="1" indent="-114300">
              <a:lnSpc>
                <a:spcPct val="100000"/>
              </a:lnSpc>
              <a:spcBef>
                <a:spcPts val="21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301 </a:t>
            </a:r>
            <a:r>
              <a:rPr lang="fr-FR" sz="2000" dirty="0">
                <a:latin typeface="Calibri" panose="020F0502020204030204" pitchFamily="34" charset="0"/>
                <a:cs typeface="Calibri" panose="020F0502020204030204" pitchFamily="34" charset="0"/>
              </a:rPr>
              <a:t>(</a:t>
            </a:r>
            <a:r>
              <a:rPr lang="fr-FR" sz="2000" dirty="0">
                <a:solidFill>
                  <a:srgbClr val="3232CC"/>
                </a:solidFill>
                <a:latin typeface="Calibri" panose="020F0502020204030204" pitchFamily="34" charset="0"/>
                <a:cs typeface="Calibri" panose="020F0502020204030204" pitchFamily="34" charset="0"/>
              </a:rPr>
              <a:t>SC_MOVED_PERMANENTLY</a:t>
            </a:r>
            <a:r>
              <a:rPr lang="fr-FR" sz="2000" dirty="0">
                <a:latin typeface="Calibri" panose="020F0502020204030204" pitchFamily="34" charset="0"/>
                <a:cs typeface="Calibri" panose="020F0502020204030204" pitchFamily="34" charset="0"/>
              </a:rPr>
              <a:t>) : </a:t>
            </a:r>
            <a:r>
              <a:rPr lang="fr-FR" sz="2000" spc="-5" dirty="0">
                <a:latin typeface="Calibri" panose="020F0502020204030204" pitchFamily="34" charset="0"/>
                <a:cs typeface="Calibri" panose="020F0502020204030204" pitchFamily="34" charset="0"/>
              </a:rPr>
              <a:t>la ressource demandée </a:t>
            </a:r>
            <a:r>
              <a:rPr lang="fr-FR" sz="2000" dirty="0">
                <a:latin typeface="Calibri" panose="020F0502020204030204" pitchFamily="34" charset="0"/>
                <a:cs typeface="Calibri" panose="020F0502020204030204" pitchFamily="34" charset="0"/>
              </a:rPr>
              <a:t>a </a:t>
            </a:r>
            <a:r>
              <a:rPr lang="fr-FR" sz="2000" spc="-5" dirty="0">
                <a:latin typeface="Calibri" panose="020F0502020204030204" pitchFamily="34" charset="0"/>
                <a:cs typeface="Calibri" panose="020F0502020204030204" pitchFamily="34" charset="0"/>
              </a:rPr>
              <a:t>été  déplacée.</a:t>
            </a:r>
            <a:endParaRPr lang="fr-FR" sz="2000" dirty="0">
              <a:latin typeface="Calibri" panose="020F0502020204030204" pitchFamily="34" charset="0"/>
              <a:cs typeface="Calibri" panose="020F0502020204030204" pitchFamily="34" charset="0"/>
            </a:endParaRPr>
          </a:p>
          <a:p>
            <a:pPr marL="586740" marR="309245" lvl="1" indent="-114300">
              <a:lnSpc>
                <a:spcPct val="100000"/>
              </a:lnSpc>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400 </a:t>
            </a:r>
            <a:r>
              <a:rPr lang="fr-FR" sz="2000" dirty="0">
                <a:latin typeface="Calibri" panose="020F0502020204030204" pitchFamily="34" charset="0"/>
                <a:cs typeface="Calibri" panose="020F0502020204030204" pitchFamily="34" charset="0"/>
              </a:rPr>
              <a:t>(</a:t>
            </a:r>
            <a:r>
              <a:rPr lang="fr-FR" sz="2000" dirty="0">
                <a:solidFill>
                  <a:srgbClr val="3232CC"/>
                </a:solidFill>
                <a:latin typeface="Calibri" panose="020F0502020204030204" pitchFamily="34" charset="0"/>
                <a:cs typeface="Calibri" panose="020F0502020204030204" pitchFamily="34" charset="0"/>
              </a:rPr>
              <a:t>SC_BAD_REQUEST</a:t>
            </a:r>
            <a:r>
              <a:rPr lang="fr-FR" sz="2000" dirty="0">
                <a:latin typeface="Calibri" panose="020F0502020204030204" pitchFamily="34" charset="0"/>
                <a:cs typeface="Calibri" panose="020F0502020204030204" pitchFamily="34" charset="0"/>
              </a:rPr>
              <a:t>) : </a:t>
            </a:r>
            <a:r>
              <a:rPr lang="fr-FR" sz="2000" spc="-5" dirty="0">
                <a:latin typeface="Calibri" panose="020F0502020204030204" pitchFamily="34" charset="0"/>
                <a:cs typeface="Calibri" panose="020F0502020204030204" pitchFamily="34" charset="0"/>
              </a:rPr>
              <a:t>La requête </a:t>
            </a:r>
            <a:r>
              <a:rPr lang="fr-FR" sz="2000" dirty="0">
                <a:latin typeface="Calibri" panose="020F0502020204030204" pitchFamily="34" charset="0"/>
                <a:cs typeface="Calibri" panose="020F0502020204030204" pitchFamily="34" charset="0"/>
              </a:rPr>
              <a:t>est </a:t>
            </a:r>
            <a:r>
              <a:rPr lang="fr-FR" sz="2000" spc="-5" dirty="0">
                <a:latin typeface="Calibri" panose="020F0502020204030204" pitchFamily="34" charset="0"/>
                <a:cs typeface="Calibri" panose="020F0502020204030204" pitchFamily="34" charset="0"/>
              </a:rPr>
              <a:t>syntaxiquement  incorrecte.</a:t>
            </a:r>
            <a:endParaRPr lang="fr-FR" sz="2000" dirty="0">
              <a:latin typeface="Calibri" panose="020F0502020204030204" pitchFamily="34" charset="0"/>
              <a:cs typeface="Calibri" panose="020F0502020204030204" pitchFamily="34" charset="0"/>
            </a:endParaRPr>
          </a:p>
          <a:p>
            <a:pPr marL="586740" marR="180340" lvl="1" indent="-114300">
              <a:lnSpc>
                <a:spcPct val="100000"/>
              </a:lnSpc>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403 </a:t>
            </a:r>
            <a:r>
              <a:rPr lang="fr-FR" sz="2000" spc="-5" dirty="0">
                <a:latin typeface="Calibri" panose="020F0502020204030204" pitchFamily="34" charset="0"/>
                <a:cs typeface="Calibri" panose="020F0502020204030204" pitchFamily="34" charset="0"/>
              </a:rPr>
              <a:t>(</a:t>
            </a:r>
            <a:r>
              <a:rPr lang="fr-FR" sz="2000" spc="-5" dirty="0">
                <a:solidFill>
                  <a:srgbClr val="3232CC"/>
                </a:solidFill>
                <a:latin typeface="Calibri" panose="020F0502020204030204" pitchFamily="34" charset="0"/>
                <a:cs typeface="Calibri" panose="020F0502020204030204" pitchFamily="34" charset="0"/>
              </a:rPr>
              <a:t>SC_FORBIDDEN</a:t>
            </a:r>
            <a:r>
              <a:rPr lang="fr-FR" sz="2000" spc="-5"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le serveur comprend la requête mais  refuse de la</a:t>
            </a:r>
            <a:r>
              <a:rPr lang="fr-FR" sz="2000" spc="-2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servir.</a:t>
            </a:r>
            <a:endParaRPr lang="fr-FR" sz="2000" dirty="0">
              <a:latin typeface="Calibri" panose="020F0502020204030204" pitchFamily="34" charset="0"/>
              <a:cs typeface="Calibri" panose="020F0502020204030204" pitchFamily="34" charset="0"/>
            </a:endParaRPr>
          </a:p>
          <a:p>
            <a:pPr marL="586740" marR="320675" lvl="1" indent="-114300">
              <a:lnSpc>
                <a:spcPct val="100000"/>
              </a:lnSpc>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Code </a:t>
            </a:r>
            <a:r>
              <a:rPr lang="fr-FR" sz="2000" spc="5" dirty="0">
                <a:latin typeface="Calibri" panose="020F0502020204030204" pitchFamily="34" charset="0"/>
                <a:cs typeface="Calibri" panose="020F0502020204030204" pitchFamily="34" charset="0"/>
              </a:rPr>
              <a:t>404 </a:t>
            </a:r>
            <a:r>
              <a:rPr lang="fr-FR" sz="2000" dirty="0">
                <a:latin typeface="Calibri" panose="020F0502020204030204" pitchFamily="34" charset="0"/>
                <a:cs typeface="Calibri" panose="020F0502020204030204" pitchFamily="34" charset="0"/>
              </a:rPr>
              <a:t>(</a:t>
            </a:r>
            <a:r>
              <a:rPr lang="fr-FR" sz="2000" dirty="0">
                <a:solidFill>
                  <a:srgbClr val="3232CC"/>
                </a:solidFill>
                <a:latin typeface="Calibri" panose="020F0502020204030204" pitchFamily="34" charset="0"/>
                <a:cs typeface="Calibri" panose="020F0502020204030204" pitchFamily="34" charset="0"/>
              </a:rPr>
              <a:t>SC_NOT_FOUND</a:t>
            </a:r>
            <a:r>
              <a:rPr lang="fr-FR" sz="2000" dirty="0">
                <a:latin typeface="Calibri" panose="020F0502020204030204" pitchFamily="34" charset="0"/>
                <a:cs typeface="Calibri" panose="020F0502020204030204" pitchFamily="34" charset="0"/>
              </a:rPr>
              <a:t>) : </a:t>
            </a:r>
            <a:r>
              <a:rPr lang="fr-FR" sz="2000" spc="-5" dirty="0">
                <a:latin typeface="Calibri" panose="020F0502020204030204" pitchFamily="34" charset="0"/>
                <a:cs typeface="Calibri" panose="020F0502020204030204" pitchFamily="34" charset="0"/>
              </a:rPr>
              <a:t>la ressource demandée n’est pas  disponible.</a:t>
            </a:r>
            <a:endParaRPr lang="fr-FR" sz="2000" dirty="0">
              <a:latin typeface="Calibri" panose="020F0502020204030204" pitchFamily="34" charset="0"/>
              <a:cs typeface="Calibri" panose="020F0502020204030204" pitchFamily="34" charset="0"/>
            </a:endParaRPr>
          </a:p>
          <a:p>
            <a:pPr marL="586740" lvl="1" indent="-114300">
              <a:lnSpc>
                <a:spcPct val="100000"/>
              </a:lnSpc>
              <a:spcBef>
                <a:spcPts val="90"/>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etc</a:t>
            </a:r>
            <a:r>
              <a:rPr lang="fr-FR" sz="2000" spc="-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09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Les API de</a:t>
            </a:r>
            <a:r>
              <a:rPr lang="fr-FR" sz="5400" spc="-35" dirty="0">
                <a:solidFill>
                  <a:srgbClr val="323299"/>
                </a:solidFill>
                <a:latin typeface="Tahoma"/>
                <a:cs typeface="Tahoma"/>
              </a:rPr>
              <a:t> </a:t>
            </a:r>
            <a:r>
              <a:rPr lang="fr-FR" sz="5400" spc="-5" dirty="0" smtClean="0">
                <a:solidFill>
                  <a:srgbClr val="323299"/>
                </a:solidFill>
                <a:latin typeface="Tahoma"/>
                <a:cs typeface="Tahoma"/>
              </a:rPr>
              <a:t>J2EE</a:t>
            </a:r>
            <a:endParaRPr lang="fr-FR" dirty="0"/>
          </a:p>
        </p:txBody>
      </p:sp>
      <p:sp>
        <p:nvSpPr>
          <p:cNvPr id="3" name="Espace réservé du contenu 2"/>
          <p:cNvSpPr>
            <a:spLocks noGrp="1"/>
          </p:cNvSpPr>
          <p:nvPr>
            <p:ph idx="1"/>
          </p:nvPr>
        </p:nvSpPr>
        <p:spPr/>
        <p:txBody>
          <a:bodyPr vert="horz" lIns="45720" tIns="45720" rIns="45720" bIns="45720" rtlCol="0">
            <a:norm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3200" spc="-5" dirty="0">
                <a:latin typeface="Calibri" panose="020F0502020204030204" pitchFamily="34" charset="0"/>
                <a:cs typeface="Calibri" panose="020F0502020204030204" pitchFamily="34" charset="0"/>
              </a:rPr>
              <a:t>Les API de J2EE peuvent se répartir en deux  grandes catégories :</a:t>
            </a:r>
          </a:p>
          <a:p>
            <a:pPr lvl="1"/>
            <a:r>
              <a:rPr lang="fr-FR" sz="2800" dirty="0">
                <a:latin typeface="Calibri" panose="020F0502020204030204" pitchFamily="34" charset="0"/>
                <a:cs typeface="Calibri" panose="020F0502020204030204" pitchFamily="34" charset="0"/>
              </a:rPr>
              <a:t>Les composants</a:t>
            </a:r>
          </a:p>
          <a:p>
            <a:pPr lvl="2"/>
            <a:r>
              <a:rPr lang="fr-FR" sz="2000" dirty="0">
                <a:latin typeface="Calibri" panose="020F0502020204030204" pitchFamily="34" charset="0"/>
                <a:cs typeface="Calibri" panose="020F0502020204030204" pitchFamily="34" charset="0"/>
              </a:rPr>
              <a:t>Les composants web</a:t>
            </a:r>
          </a:p>
          <a:p>
            <a:pPr lvl="2"/>
            <a:r>
              <a:rPr lang="fr-FR" sz="2000" dirty="0">
                <a:latin typeface="Calibri" panose="020F0502020204030204" pitchFamily="34" charset="0"/>
                <a:cs typeface="Calibri" panose="020F0502020204030204" pitchFamily="34" charset="0"/>
              </a:rPr>
              <a:t>Les composants métier</a:t>
            </a:r>
          </a:p>
          <a:p>
            <a:pPr lvl="1"/>
            <a:r>
              <a:rPr lang="fr-FR" sz="2800" dirty="0">
                <a:latin typeface="Calibri" panose="020F0502020204030204" pitchFamily="34" charset="0"/>
                <a:cs typeface="Calibri" panose="020F0502020204030204" pitchFamily="34" charset="0"/>
              </a:rPr>
              <a:t>Les services</a:t>
            </a:r>
          </a:p>
          <a:p>
            <a:pPr lvl="2"/>
            <a:r>
              <a:rPr lang="fr-FR" sz="2000" dirty="0">
                <a:latin typeface="Calibri" panose="020F0502020204030204" pitchFamily="34" charset="0"/>
                <a:cs typeface="Calibri" panose="020F0502020204030204" pitchFamily="34" charset="0"/>
              </a:rPr>
              <a:t>Les services d'infrastructures</a:t>
            </a:r>
          </a:p>
          <a:p>
            <a:pPr lvl="2"/>
            <a:r>
              <a:rPr lang="fr-FR" sz="2000" dirty="0">
                <a:latin typeface="Calibri" panose="020F0502020204030204" pitchFamily="34" charset="0"/>
                <a:cs typeface="Calibri" panose="020F0502020204030204" pitchFamily="34" charset="0"/>
              </a:rPr>
              <a:t>Les services de communication</a:t>
            </a:r>
          </a:p>
          <a:p>
            <a:pPr marL="187325" marR="274955" indent="-172720">
              <a:lnSpc>
                <a:spcPct val="100000"/>
              </a:lnSpc>
              <a:spcBef>
                <a:spcPts val="1040"/>
              </a:spcBef>
              <a:buClr>
                <a:srgbClr val="3232CC"/>
              </a:buClr>
              <a:buSzPct val="60000"/>
              <a:buFont typeface="Wingdings"/>
              <a:buChar char=""/>
              <a:tabLst>
                <a:tab pos="187960" algn="l"/>
              </a:tabLst>
            </a:pPr>
            <a:endParaRPr lang="fr-FR" sz="32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6370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Envoyer </a:t>
            </a:r>
            <a:r>
              <a:rPr lang="fr-FR" sz="5400" dirty="0">
                <a:solidFill>
                  <a:srgbClr val="323299"/>
                </a:solidFill>
                <a:latin typeface="Tahoma"/>
                <a:cs typeface="Tahoma"/>
              </a:rPr>
              <a:t>un </a:t>
            </a:r>
            <a:r>
              <a:rPr lang="fr-FR" sz="5400" spc="-5" dirty="0">
                <a:solidFill>
                  <a:srgbClr val="323299"/>
                </a:solidFill>
                <a:latin typeface="Tahoma"/>
                <a:cs typeface="Tahoma"/>
              </a:rPr>
              <a:t>contenu</a:t>
            </a:r>
            <a:r>
              <a:rPr lang="fr-FR" sz="5400" spc="-20" dirty="0">
                <a:solidFill>
                  <a:srgbClr val="323299"/>
                </a:solidFill>
                <a:latin typeface="Tahoma"/>
                <a:cs typeface="Tahoma"/>
              </a:rPr>
              <a:t> </a:t>
            </a:r>
            <a:r>
              <a:rPr lang="fr-FR" sz="5400" spc="-5" dirty="0" smtClean="0">
                <a:solidFill>
                  <a:srgbClr val="323299"/>
                </a:solidFill>
                <a:latin typeface="Tahoma"/>
                <a:cs typeface="Tahoma"/>
              </a:rPr>
              <a:t>multimédia</a:t>
            </a:r>
            <a:endParaRPr lang="fr-FR" dirty="0"/>
          </a:p>
        </p:txBody>
      </p:sp>
      <p:sp>
        <p:nvSpPr>
          <p:cNvPr id="3" name="Espace réservé du contenu 2"/>
          <p:cNvSpPr>
            <a:spLocks noGrp="1"/>
          </p:cNvSpPr>
          <p:nvPr>
            <p:ph idx="1"/>
          </p:nvPr>
        </p:nvSpPr>
        <p:spPr/>
        <p:txBody>
          <a:bodyPr>
            <a:noAutofit/>
          </a:bodyPr>
          <a:lstStyle/>
          <a:p>
            <a:pPr marL="187325" marR="198120" indent="-172720">
              <a:lnSpc>
                <a:spcPct val="100000"/>
              </a:lnSpc>
              <a:spcBef>
                <a:spcPts val="1060"/>
              </a:spcBef>
              <a:buClr>
                <a:srgbClr val="3232CC"/>
              </a:buClr>
              <a:buSzPct val="60714"/>
              <a:buFont typeface="Wingdings"/>
              <a:buChar char=""/>
              <a:tabLst>
                <a:tab pos="187960" algn="l"/>
              </a:tabLst>
            </a:pPr>
            <a:r>
              <a:rPr lang="fr-FR" sz="2800" spc="-5" dirty="0">
                <a:latin typeface="Calibri" panose="020F0502020204030204" pitchFamily="34" charset="0"/>
                <a:cs typeface="Calibri" panose="020F0502020204030204" pitchFamily="34" charset="0"/>
              </a:rPr>
              <a:t>Pour l’instant </a:t>
            </a:r>
            <a:r>
              <a:rPr lang="fr-FR" sz="2800" dirty="0">
                <a:latin typeface="Calibri" panose="020F0502020204030204" pitchFamily="34" charset="0"/>
                <a:cs typeface="Calibri" panose="020F0502020204030204" pitchFamily="34" charset="0"/>
              </a:rPr>
              <a:t>nous avons </a:t>
            </a:r>
            <a:r>
              <a:rPr lang="fr-FR" sz="2800" spc="-5" dirty="0">
                <a:latin typeface="Calibri" panose="020F0502020204030204" pitchFamily="34" charset="0"/>
                <a:cs typeface="Calibri" panose="020F0502020204030204" pitchFamily="34" charset="0"/>
              </a:rPr>
              <a:t>écrit </a:t>
            </a:r>
            <a:r>
              <a:rPr lang="fr-FR" sz="2800" dirty="0">
                <a:latin typeface="Calibri" panose="020F0502020204030204" pitchFamily="34" charset="0"/>
                <a:cs typeface="Calibri" panose="020F0502020204030204" pitchFamily="34" charset="0"/>
              </a:rPr>
              <a:t>des </a:t>
            </a:r>
            <a:r>
              <a:rPr lang="fr-FR" sz="2800" spc="-5" dirty="0">
                <a:latin typeface="Calibri" panose="020F0502020204030204" pitchFamily="34" charset="0"/>
                <a:cs typeface="Calibri" panose="020F0502020204030204" pitchFamily="34" charset="0"/>
              </a:rPr>
              <a:t>Servlets  </a:t>
            </a:r>
            <a:r>
              <a:rPr lang="fr-FR" sz="2800" dirty="0">
                <a:latin typeface="Calibri" panose="020F0502020204030204" pitchFamily="34" charset="0"/>
                <a:cs typeface="Calibri" panose="020F0502020204030204" pitchFamily="34" charset="0"/>
              </a:rPr>
              <a:t>qui </a:t>
            </a:r>
            <a:r>
              <a:rPr lang="fr-FR" sz="2800" spc="-5" dirty="0">
                <a:latin typeface="Calibri" panose="020F0502020204030204" pitchFamily="34" charset="0"/>
                <a:cs typeface="Calibri" panose="020F0502020204030204" pitchFamily="34" charset="0"/>
              </a:rPr>
              <a:t>retournaient </a:t>
            </a:r>
            <a:r>
              <a:rPr lang="fr-FR" sz="2800" dirty="0">
                <a:latin typeface="Calibri" panose="020F0502020204030204" pitchFamily="34" charset="0"/>
                <a:cs typeface="Calibri" panose="020F0502020204030204" pitchFamily="34" charset="0"/>
              </a:rPr>
              <a:t>des </a:t>
            </a:r>
            <a:r>
              <a:rPr lang="fr-FR" sz="2800" spc="-5" dirty="0">
                <a:latin typeface="Calibri" panose="020F0502020204030204" pitchFamily="34" charset="0"/>
                <a:cs typeface="Calibri" panose="020F0502020204030204" pitchFamily="34" charset="0"/>
              </a:rPr>
              <a:t>contenus</a:t>
            </a:r>
            <a:r>
              <a:rPr lang="fr-FR" sz="2800" spc="-5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HTML</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150"/>
              </a:spcBef>
              <a:buClr>
                <a:srgbClr val="3232CC"/>
              </a:buClr>
              <a:buSzPct val="60714"/>
              <a:buFont typeface="Wingdings"/>
              <a:buChar char=""/>
              <a:tabLst>
                <a:tab pos="187960" algn="l"/>
              </a:tabLst>
            </a:pPr>
            <a:r>
              <a:rPr lang="fr-FR" sz="2800" dirty="0">
                <a:latin typeface="Calibri" panose="020F0502020204030204" pitchFamily="34" charset="0"/>
                <a:cs typeface="Calibri" panose="020F0502020204030204" pitchFamily="34" charset="0"/>
              </a:rPr>
              <a:t>Besoin de </a:t>
            </a:r>
            <a:r>
              <a:rPr lang="fr-FR" sz="2800" spc="-5" dirty="0">
                <a:latin typeface="Calibri" panose="020F0502020204030204" pitchFamily="34" charset="0"/>
                <a:cs typeface="Calibri" panose="020F0502020204030204" pitchFamily="34" charset="0"/>
              </a:rPr>
              <a:t>retourner </a:t>
            </a:r>
            <a:r>
              <a:rPr lang="fr-FR" sz="2800" dirty="0">
                <a:latin typeface="Calibri" panose="020F0502020204030204" pitchFamily="34" charset="0"/>
                <a:cs typeface="Calibri" panose="020F0502020204030204" pitchFamily="34" charset="0"/>
              </a:rPr>
              <a:t>des </a:t>
            </a:r>
            <a:r>
              <a:rPr lang="fr-FR" sz="2800" spc="-5" dirty="0">
                <a:latin typeface="Calibri" panose="020F0502020204030204" pitchFamily="34" charset="0"/>
                <a:cs typeface="Calibri" panose="020F0502020204030204" pitchFamily="34" charset="0"/>
              </a:rPr>
              <a:t>contenus différents</a:t>
            </a:r>
            <a:r>
              <a:rPr lang="fr-FR" sz="2800" spc="-65"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386715" marR="242570" lvl="1" indent="-143510">
              <a:lnSpc>
                <a:spcPct val="100000"/>
              </a:lnSpc>
              <a:spcBef>
                <a:spcPts val="30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Protocole WAP </a:t>
            </a:r>
            <a:r>
              <a:rPr lang="fr-FR" sz="2400" dirty="0">
                <a:latin typeface="Calibri" panose="020F0502020204030204" pitchFamily="34" charset="0"/>
                <a:cs typeface="Calibri" panose="020F0502020204030204" pitchFamily="34" charset="0"/>
              </a:rPr>
              <a:t>et </a:t>
            </a:r>
            <a:r>
              <a:rPr lang="fr-FR" sz="2400" spc="-5" dirty="0">
                <a:latin typeface="Calibri" panose="020F0502020204030204" pitchFamily="34" charset="0"/>
                <a:cs typeface="Calibri" panose="020F0502020204030204" pitchFamily="34" charset="0"/>
              </a:rPr>
              <a:t>langage WML utilisés par </a:t>
            </a:r>
            <a:r>
              <a:rPr lang="fr-FR" sz="2400" dirty="0">
                <a:latin typeface="Calibri" panose="020F0502020204030204" pitchFamily="34" charset="0"/>
                <a:cs typeface="Calibri" panose="020F0502020204030204" pitchFamily="34" charset="0"/>
              </a:rPr>
              <a:t>les  </a:t>
            </a:r>
            <a:r>
              <a:rPr lang="fr-FR" sz="2400" spc="-5" dirty="0">
                <a:latin typeface="Calibri" panose="020F0502020204030204" pitchFamily="34" charset="0"/>
                <a:cs typeface="Calibri" panose="020F0502020204030204" pitchFamily="34" charset="0"/>
              </a:rPr>
              <a:t>téléphones</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portables</a:t>
            </a:r>
            <a:endParaRPr lang="fr-FR" sz="2400" dirty="0">
              <a:latin typeface="Calibri" panose="020F0502020204030204" pitchFamily="34" charset="0"/>
              <a:cs typeface="Calibri" panose="020F0502020204030204" pitchFamily="34" charset="0"/>
            </a:endParaRPr>
          </a:p>
          <a:p>
            <a:pPr marL="386715" marR="48260" lvl="1" indent="-143510">
              <a:lnSpc>
                <a:spcPct val="100000"/>
              </a:lnSpc>
              <a:spcBef>
                <a:spcPts val="28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Génération de contenus multimédias (création de  graphes, manipulation</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d’images)</a:t>
            </a:r>
            <a:endParaRPr lang="fr-FR" sz="2400" dirty="0">
              <a:latin typeface="Calibri" panose="020F0502020204030204" pitchFamily="34" charset="0"/>
              <a:cs typeface="Calibri" panose="020F0502020204030204" pitchFamily="34" charset="0"/>
            </a:endParaRPr>
          </a:p>
          <a:p>
            <a:pPr marL="187325" marR="101600" indent="-172720">
              <a:lnSpc>
                <a:spcPct val="100000"/>
              </a:lnSpc>
              <a:spcBef>
                <a:spcPts val="340"/>
              </a:spcBef>
              <a:buClr>
                <a:srgbClr val="3232CC"/>
              </a:buClr>
              <a:buSzPct val="60714"/>
              <a:buFont typeface="Wingdings"/>
              <a:buChar char=""/>
              <a:tabLst>
                <a:tab pos="187960" algn="l"/>
              </a:tabLst>
            </a:pPr>
            <a:r>
              <a:rPr lang="fr-FR" sz="2800" spc="-5" dirty="0">
                <a:latin typeface="Calibri" panose="020F0502020204030204" pitchFamily="34" charset="0"/>
                <a:cs typeface="Calibri" panose="020F0502020204030204" pitchFamily="34" charset="0"/>
              </a:rPr>
              <a:t>L’API Java facilite </a:t>
            </a:r>
            <a:r>
              <a:rPr lang="fr-FR" sz="2800" dirty="0">
                <a:latin typeface="Calibri" panose="020F0502020204030204" pitchFamily="34" charset="0"/>
                <a:cs typeface="Calibri" panose="020F0502020204030204" pitchFamily="34" charset="0"/>
              </a:rPr>
              <a:t>la gestion des </a:t>
            </a:r>
            <a:r>
              <a:rPr lang="fr-FR" sz="2800" spc="-5" dirty="0">
                <a:latin typeface="Calibri" panose="020F0502020204030204" pitchFamily="34" charset="0"/>
                <a:cs typeface="Calibri" panose="020F0502020204030204" pitchFamily="34" charset="0"/>
              </a:rPr>
              <a:t>contenus  multimédias </a:t>
            </a:r>
            <a:r>
              <a:rPr lang="fr-FR" sz="2800" dirty="0">
                <a:latin typeface="Calibri" panose="020F0502020204030204" pitchFamily="34" charset="0"/>
                <a:cs typeface="Calibri" panose="020F0502020204030204" pitchFamily="34" charset="0"/>
              </a:rPr>
              <a:t>en proposant des</a:t>
            </a:r>
            <a:r>
              <a:rPr lang="fr-FR" sz="2800" spc="-9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bibliothèques</a:t>
            </a:r>
          </a:p>
          <a:p>
            <a:pPr marL="386715" marR="86995" lvl="1" indent="-143510">
              <a:lnSpc>
                <a:spcPct val="100000"/>
              </a:lnSpc>
              <a:spcBef>
                <a:spcPts val="28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Encodage d’images sous différents formats (GIF,  JPEG)</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20"/>
              </a:spcBef>
              <a:buClr>
                <a:srgbClr val="FF0000"/>
              </a:buClr>
              <a:buSzPct val="54166"/>
              <a:buFont typeface="Wingdings"/>
              <a:buChar char=""/>
              <a:tabLst>
                <a:tab pos="387350" algn="l"/>
              </a:tabLst>
            </a:pPr>
            <a:r>
              <a:rPr lang="fr-FR" sz="2400" spc="-5" dirty="0">
                <a:latin typeface="Calibri" panose="020F0502020204030204" pitchFamily="34" charset="0"/>
                <a:cs typeface="Calibri" panose="020F0502020204030204" pitchFamily="34" charset="0"/>
              </a:rPr>
              <a:t>Manipulation </a:t>
            </a:r>
            <a:r>
              <a:rPr lang="fr-FR" sz="2400" dirty="0">
                <a:latin typeface="Calibri" panose="020F0502020204030204" pitchFamily="34" charset="0"/>
                <a:cs typeface="Calibri" panose="020F0502020204030204" pitchFamily="34" charset="0"/>
              </a:rPr>
              <a:t>et </a:t>
            </a:r>
            <a:r>
              <a:rPr lang="fr-FR" sz="2400" spc="-5" dirty="0">
                <a:latin typeface="Calibri" panose="020F0502020204030204" pitchFamily="34" charset="0"/>
                <a:cs typeface="Calibri" panose="020F0502020204030204" pitchFamily="34" charset="0"/>
              </a:rPr>
              <a:t>traitement</a:t>
            </a:r>
            <a:r>
              <a:rPr lang="fr-FR" sz="2400" spc="-15"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d’images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6344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Envoyer </a:t>
            </a:r>
            <a:r>
              <a:rPr lang="fr-FR" sz="5400" dirty="0">
                <a:solidFill>
                  <a:srgbClr val="323299"/>
                </a:solidFill>
                <a:latin typeface="Tahoma"/>
                <a:cs typeface="Tahoma"/>
              </a:rPr>
              <a:t>un </a:t>
            </a:r>
            <a:r>
              <a:rPr lang="fr-FR" sz="5400" spc="-5" dirty="0">
                <a:solidFill>
                  <a:srgbClr val="323299"/>
                </a:solidFill>
                <a:latin typeface="Tahoma"/>
                <a:cs typeface="Tahoma"/>
              </a:rPr>
              <a:t>contenu</a:t>
            </a:r>
            <a:r>
              <a:rPr lang="fr-FR" sz="5400" spc="-20" dirty="0">
                <a:solidFill>
                  <a:srgbClr val="323299"/>
                </a:solidFill>
                <a:latin typeface="Tahoma"/>
                <a:cs typeface="Tahoma"/>
              </a:rPr>
              <a:t> </a:t>
            </a:r>
            <a:r>
              <a:rPr lang="fr-FR" sz="5400" spc="-5" dirty="0" smtClean="0">
                <a:solidFill>
                  <a:srgbClr val="323299"/>
                </a:solidFill>
                <a:latin typeface="Tahoma"/>
                <a:cs typeface="Tahoma"/>
              </a:rPr>
              <a:t>multimédia</a:t>
            </a:r>
            <a:endParaRPr lang="fr-FR" dirty="0"/>
          </a:p>
        </p:txBody>
      </p:sp>
      <p:sp>
        <p:nvSpPr>
          <p:cNvPr id="3" name="Espace réservé du contenu 2"/>
          <p:cNvSpPr>
            <a:spLocks noGrp="1"/>
          </p:cNvSpPr>
          <p:nvPr>
            <p:ph idx="1"/>
          </p:nvPr>
        </p:nvSpPr>
        <p:spPr/>
        <p:txBody>
          <a:bodyPr>
            <a:normAutofit fontScale="85000" lnSpcReduction="10000"/>
          </a:bodyPr>
          <a:lstStyle/>
          <a:p>
            <a:pPr marL="187325" marR="122555" indent="-172720">
              <a:lnSpc>
                <a:spcPct val="100000"/>
              </a:lnSpc>
              <a:spcBef>
                <a:spcPts val="1040"/>
              </a:spcBef>
              <a:buClr>
                <a:srgbClr val="3232CC"/>
              </a:buClr>
              <a:buSzPct val="59375"/>
              <a:buFont typeface="Wingdings"/>
              <a:buChar char=""/>
              <a:tabLst>
                <a:tab pos="187960" algn="l"/>
              </a:tabLst>
            </a:pPr>
            <a:r>
              <a:rPr lang="fr-FR" sz="2800" spc="-5" dirty="0">
                <a:latin typeface="Calibri" panose="020F0502020204030204" pitchFamily="34" charset="0"/>
                <a:cs typeface="Calibri" panose="020F0502020204030204" pitchFamily="34" charset="0"/>
              </a:rPr>
              <a:t>Exemple : </a:t>
            </a:r>
            <a:r>
              <a:rPr lang="fr-FR" sz="2800" spc="-10" dirty="0">
                <a:latin typeface="Calibri" panose="020F0502020204030204" pitchFamily="34" charset="0"/>
                <a:cs typeface="Calibri" panose="020F0502020204030204" pitchFamily="34" charset="0"/>
              </a:rPr>
              <a:t>Servlet </a:t>
            </a:r>
            <a:r>
              <a:rPr lang="fr-FR" sz="2800" spc="-5" dirty="0">
                <a:latin typeface="Calibri" panose="020F0502020204030204" pitchFamily="34" charset="0"/>
                <a:cs typeface="Calibri" panose="020F0502020204030204" pitchFamily="34" charset="0"/>
              </a:rPr>
              <a:t>qui génère et  </a:t>
            </a:r>
            <a:r>
              <a:rPr lang="fr-FR" sz="2800" spc="-10" dirty="0">
                <a:latin typeface="Calibri" panose="020F0502020204030204" pitchFamily="34" charset="0"/>
                <a:cs typeface="Calibri" panose="020F0502020204030204" pitchFamily="34" charset="0"/>
              </a:rPr>
              <a:t>retourne une </a:t>
            </a:r>
            <a:r>
              <a:rPr lang="fr-FR" sz="2800" spc="-5" dirty="0">
                <a:latin typeface="Calibri" panose="020F0502020204030204" pitchFamily="34" charset="0"/>
                <a:cs typeface="Calibri" panose="020F0502020204030204" pitchFamily="34" charset="0"/>
              </a:rPr>
              <a:t>image JPEG </a:t>
            </a:r>
            <a:r>
              <a:rPr lang="fr-FR" sz="2800" spc="-10" dirty="0">
                <a:latin typeface="Calibri" panose="020F0502020204030204" pitchFamily="34" charset="0"/>
                <a:cs typeface="Calibri" panose="020F0502020204030204" pitchFamily="34" charset="0"/>
              </a:rPr>
              <a:t>affichant </a:t>
            </a:r>
            <a:r>
              <a:rPr lang="fr-FR" sz="2800" spc="-5" dirty="0">
                <a:latin typeface="Calibri" panose="020F0502020204030204" pitchFamily="34" charset="0"/>
                <a:cs typeface="Calibri" panose="020F0502020204030204" pitchFamily="34" charset="0"/>
              </a:rPr>
              <a:t>le  message « </a:t>
            </a:r>
            <a:r>
              <a:rPr lang="fr-FR" sz="2800" spc="-10" dirty="0">
                <a:latin typeface="Calibri" panose="020F0502020204030204" pitchFamily="34" charset="0"/>
                <a:cs typeface="Calibri" panose="020F0502020204030204" pitchFamily="34" charset="0"/>
              </a:rPr>
              <a:t>Bonjour </a:t>
            </a:r>
            <a:r>
              <a:rPr lang="fr-FR" sz="2800" spc="-5" dirty="0">
                <a:latin typeface="Calibri" panose="020F0502020204030204" pitchFamily="34" charset="0"/>
                <a:cs typeface="Calibri" panose="020F0502020204030204" pitchFamily="34" charset="0"/>
              </a:rPr>
              <a:t>monde !</a:t>
            </a:r>
            <a:r>
              <a:rPr lang="fr-FR" sz="2800" spc="4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243840" marR="1753870">
              <a:lnSpc>
                <a:spcPct val="100000"/>
              </a:lnSpc>
              <a:spcBef>
                <a:spcPts val="15"/>
              </a:spcBef>
            </a:pPr>
            <a:r>
              <a:rPr lang="fr-FR" sz="2800" spc="-90" dirty="0">
                <a:solidFill>
                  <a:srgbClr val="3232CC"/>
                </a:solidFill>
                <a:latin typeface="Calibri" panose="020F0502020204030204" pitchFamily="34" charset="0"/>
                <a:cs typeface="Calibri" panose="020F0502020204030204" pitchFamily="34" charset="0"/>
              </a:rPr>
              <a:t>import </a:t>
            </a:r>
            <a:r>
              <a:rPr lang="fr-FR" sz="2800" spc="-90" dirty="0">
                <a:latin typeface="Calibri" panose="020F0502020204030204" pitchFamily="34" charset="0"/>
                <a:cs typeface="Calibri" panose="020F0502020204030204" pitchFamily="34" charset="0"/>
              </a:rPr>
              <a:t>com.sun.image.codec.jpeg.*;  </a:t>
            </a:r>
            <a:r>
              <a:rPr lang="fr-FR" sz="2800" spc="-90" dirty="0">
                <a:solidFill>
                  <a:srgbClr val="3232CC"/>
                </a:solidFill>
                <a:latin typeface="Calibri" panose="020F0502020204030204" pitchFamily="34" charset="0"/>
                <a:cs typeface="Calibri" panose="020F0502020204030204" pitchFamily="34" charset="0"/>
              </a:rPr>
              <a:t>import</a:t>
            </a:r>
            <a:r>
              <a:rPr lang="fr-FR" sz="2800" spc="-75" dirty="0">
                <a:solidFill>
                  <a:srgbClr val="3232CC"/>
                </a:solidFill>
                <a:latin typeface="Calibri" panose="020F0502020204030204" pitchFamily="34" charset="0"/>
                <a:cs typeface="Calibri" panose="020F0502020204030204" pitchFamily="34" charset="0"/>
              </a:rPr>
              <a:t> </a:t>
            </a:r>
            <a:r>
              <a:rPr lang="fr-FR" sz="2800" spc="-80" dirty="0" err="1">
                <a:latin typeface="Calibri" panose="020F0502020204030204" pitchFamily="34" charset="0"/>
                <a:cs typeface="Calibri" panose="020F0502020204030204" pitchFamily="34" charset="0"/>
              </a:rPr>
              <a:t>javax.servlet.http</a:t>
            </a:r>
            <a:r>
              <a:rPr lang="fr-FR" sz="2800" spc="-80"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243840" marR="2298065">
              <a:lnSpc>
                <a:spcPct val="100000"/>
              </a:lnSpc>
            </a:pPr>
            <a:r>
              <a:rPr lang="fr-FR" sz="2800" spc="-90" dirty="0">
                <a:solidFill>
                  <a:srgbClr val="3232CC"/>
                </a:solidFill>
                <a:latin typeface="Calibri" panose="020F0502020204030204" pitchFamily="34" charset="0"/>
                <a:cs typeface="Calibri" panose="020F0502020204030204" pitchFamily="34" charset="0"/>
              </a:rPr>
              <a:t>import </a:t>
            </a:r>
            <a:r>
              <a:rPr lang="fr-FR" sz="2800" spc="-80" dirty="0" err="1">
                <a:latin typeface="Calibri" panose="020F0502020204030204" pitchFamily="34" charset="0"/>
                <a:cs typeface="Calibri" panose="020F0502020204030204" pitchFamily="34" charset="0"/>
              </a:rPr>
              <a:t>javax.servlet</a:t>
            </a:r>
            <a:r>
              <a:rPr lang="fr-FR" sz="2800" spc="-80" dirty="0">
                <a:latin typeface="Calibri" panose="020F0502020204030204" pitchFamily="34" charset="0"/>
                <a:cs typeface="Calibri" panose="020F0502020204030204" pitchFamily="34" charset="0"/>
              </a:rPr>
              <a:t>.*;  </a:t>
            </a:r>
            <a:r>
              <a:rPr lang="fr-FR" sz="2800" spc="-90" dirty="0">
                <a:solidFill>
                  <a:srgbClr val="3232CC"/>
                </a:solidFill>
                <a:latin typeface="Calibri" panose="020F0502020204030204" pitchFamily="34" charset="0"/>
                <a:cs typeface="Calibri" panose="020F0502020204030204" pitchFamily="34" charset="0"/>
              </a:rPr>
              <a:t>import </a:t>
            </a:r>
            <a:r>
              <a:rPr lang="fr-FR" sz="2800" spc="-80" dirty="0" err="1">
                <a:latin typeface="Calibri" panose="020F0502020204030204" pitchFamily="34" charset="0"/>
                <a:cs typeface="Calibri" panose="020F0502020204030204" pitchFamily="34" charset="0"/>
              </a:rPr>
              <a:t>java.awt</a:t>
            </a:r>
            <a:r>
              <a:rPr lang="fr-FR" sz="2800" spc="-80" dirty="0">
                <a:latin typeface="Calibri" panose="020F0502020204030204" pitchFamily="34" charset="0"/>
                <a:cs typeface="Calibri" panose="020F0502020204030204" pitchFamily="34" charset="0"/>
              </a:rPr>
              <a:t>.*; </a:t>
            </a:r>
            <a:r>
              <a:rPr lang="fr-FR" sz="2800" spc="-80" dirty="0">
                <a:solidFill>
                  <a:srgbClr val="3232CC"/>
                </a:solidFill>
                <a:latin typeface="Calibri" panose="020F0502020204030204" pitchFamily="34" charset="0"/>
                <a:cs typeface="Calibri" panose="020F0502020204030204" pitchFamily="34" charset="0"/>
              </a:rPr>
              <a:t> </a:t>
            </a:r>
            <a:r>
              <a:rPr lang="fr-FR" sz="2800" spc="-90" dirty="0">
                <a:solidFill>
                  <a:srgbClr val="3232CC"/>
                </a:solidFill>
                <a:latin typeface="Calibri" panose="020F0502020204030204" pitchFamily="34" charset="0"/>
                <a:cs typeface="Calibri" panose="020F0502020204030204" pitchFamily="34" charset="0"/>
              </a:rPr>
              <a:t>import </a:t>
            </a:r>
            <a:r>
              <a:rPr lang="fr-FR" sz="2800" spc="-85" dirty="0" err="1">
                <a:latin typeface="Calibri" panose="020F0502020204030204" pitchFamily="34" charset="0"/>
                <a:cs typeface="Calibri" panose="020F0502020204030204" pitchFamily="34" charset="0"/>
              </a:rPr>
              <a:t>java.awt.image</a:t>
            </a:r>
            <a:r>
              <a:rPr lang="fr-FR" sz="2800" spc="-85" dirty="0">
                <a:latin typeface="Calibri" panose="020F0502020204030204" pitchFamily="34" charset="0"/>
                <a:cs typeface="Calibri" panose="020F0502020204030204" pitchFamily="34" charset="0"/>
              </a:rPr>
              <a:t>.*;  </a:t>
            </a:r>
            <a:r>
              <a:rPr lang="fr-FR" sz="2800" spc="-90" dirty="0">
                <a:solidFill>
                  <a:srgbClr val="3232CC"/>
                </a:solidFill>
                <a:latin typeface="Calibri" panose="020F0502020204030204" pitchFamily="34" charset="0"/>
                <a:cs typeface="Calibri" panose="020F0502020204030204" pitchFamily="34" charset="0"/>
              </a:rPr>
              <a:t>import</a:t>
            </a:r>
            <a:r>
              <a:rPr lang="fr-FR" sz="2800" spc="-80" dirty="0">
                <a:solidFill>
                  <a:srgbClr val="3232CC"/>
                </a:solidFill>
                <a:latin typeface="Calibri" panose="020F0502020204030204" pitchFamily="34" charset="0"/>
                <a:cs typeface="Calibri" panose="020F0502020204030204" pitchFamily="34" charset="0"/>
              </a:rPr>
              <a:t> </a:t>
            </a:r>
            <a:r>
              <a:rPr lang="fr-FR" sz="2800" spc="-75" dirty="0">
                <a:latin typeface="Calibri" panose="020F0502020204030204" pitchFamily="34" charset="0"/>
                <a:cs typeface="Calibri" panose="020F0502020204030204" pitchFamily="34" charset="0"/>
              </a:rPr>
              <a:t>java.io.*;</a:t>
            </a:r>
            <a:endParaRPr lang="fr-FR" sz="2800" dirty="0">
              <a:latin typeface="Calibri" panose="020F0502020204030204" pitchFamily="34" charset="0"/>
              <a:cs typeface="Calibri" panose="020F0502020204030204" pitchFamily="34" charset="0"/>
            </a:endParaRPr>
          </a:p>
          <a:p>
            <a:pPr marL="243840">
              <a:lnSpc>
                <a:spcPct val="100000"/>
              </a:lnSpc>
            </a:pPr>
            <a:r>
              <a:rPr lang="fr-FR" sz="2800" spc="-85" dirty="0">
                <a:solidFill>
                  <a:srgbClr val="3232CC"/>
                </a:solidFill>
                <a:latin typeface="Calibri" panose="020F0502020204030204" pitchFamily="34" charset="0"/>
                <a:cs typeface="Calibri" panose="020F0502020204030204" pitchFamily="34" charset="0"/>
              </a:rPr>
              <a:t>public </a:t>
            </a:r>
            <a:r>
              <a:rPr lang="fr-FR" sz="2800" spc="-90" dirty="0">
                <a:solidFill>
                  <a:srgbClr val="3232CC"/>
                </a:solidFill>
                <a:latin typeface="Calibri" panose="020F0502020204030204" pitchFamily="34" charset="0"/>
                <a:cs typeface="Calibri" panose="020F0502020204030204" pitchFamily="34" charset="0"/>
              </a:rPr>
              <a:t>class </a:t>
            </a:r>
            <a:r>
              <a:rPr lang="fr-FR" sz="2800" spc="-95" dirty="0" err="1">
                <a:latin typeface="Calibri" panose="020F0502020204030204" pitchFamily="34" charset="0"/>
                <a:cs typeface="Calibri" panose="020F0502020204030204" pitchFamily="34" charset="0"/>
              </a:rPr>
              <a:t>ImageServlet</a:t>
            </a:r>
            <a:r>
              <a:rPr lang="fr-FR" sz="2800" spc="-95" dirty="0">
                <a:latin typeface="Calibri" panose="020F0502020204030204" pitchFamily="34" charset="0"/>
                <a:cs typeface="Calibri" panose="020F0502020204030204" pitchFamily="34" charset="0"/>
              </a:rPr>
              <a:t> </a:t>
            </a:r>
            <a:r>
              <a:rPr lang="fr-FR" sz="2800" spc="-95" dirty="0" err="1">
                <a:latin typeface="Calibri" panose="020F0502020204030204" pitchFamily="34" charset="0"/>
                <a:cs typeface="Calibri" panose="020F0502020204030204" pitchFamily="34" charset="0"/>
              </a:rPr>
              <a:t>extends</a:t>
            </a:r>
            <a:r>
              <a:rPr lang="fr-FR" sz="2800" spc="-95" dirty="0">
                <a:latin typeface="Calibri" panose="020F0502020204030204" pitchFamily="34" charset="0"/>
                <a:cs typeface="Calibri" panose="020F0502020204030204" pitchFamily="34" charset="0"/>
              </a:rPr>
              <a:t> </a:t>
            </a:r>
            <a:r>
              <a:rPr lang="fr-FR" sz="2800" spc="-85" dirty="0" err="1">
                <a:latin typeface="Calibri" panose="020F0502020204030204" pitchFamily="34" charset="0"/>
                <a:cs typeface="Calibri" panose="020F0502020204030204" pitchFamily="34" charset="0"/>
              </a:rPr>
              <a:t>HttpServlet</a:t>
            </a:r>
            <a:r>
              <a:rPr lang="fr-FR" sz="2800" spc="-60" dirty="0">
                <a:latin typeface="Calibri" panose="020F0502020204030204" pitchFamily="34" charset="0"/>
                <a:cs typeface="Calibri" panose="020F0502020204030204" pitchFamily="34" charset="0"/>
              </a:rPr>
              <a:t> </a:t>
            </a:r>
            <a:r>
              <a:rPr lang="fr-FR" sz="2800" spc="-65"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586740" marR="5080" indent="-114300">
              <a:lnSpc>
                <a:spcPct val="100000"/>
              </a:lnSpc>
              <a:spcBef>
                <a:spcPts val="229"/>
              </a:spcBef>
            </a:pPr>
            <a:r>
              <a:rPr lang="fr-FR" sz="2800" spc="-85" dirty="0">
                <a:solidFill>
                  <a:srgbClr val="3232CC"/>
                </a:solidFill>
                <a:latin typeface="Calibri" panose="020F0502020204030204" pitchFamily="34" charset="0"/>
                <a:cs typeface="Calibri" panose="020F0502020204030204" pitchFamily="34" charset="0"/>
              </a:rPr>
              <a:t>public </a:t>
            </a:r>
            <a:r>
              <a:rPr lang="fr-FR" sz="2800" spc="-90" dirty="0" err="1">
                <a:solidFill>
                  <a:srgbClr val="3232CC"/>
                </a:solidFill>
                <a:latin typeface="Calibri" panose="020F0502020204030204" pitchFamily="34" charset="0"/>
                <a:cs typeface="Calibri" panose="020F0502020204030204" pitchFamily="34" charset="0"/>
              </a:rPr>
              <a:t>void</a:t>
            </a:r>
            <a:r>
              <a:rPr lang="fr-FR" sz="2800" spc="-90" dirty="0">
                <a:solidFill>
                  <a:srgbClr val="3232CC"/>
                </a:solidFill>
                <a:latin typeface="Calibri" panose="020F0502020204030204" pitchFamily="34" charset="0"/>
                <a:cs typeface="Calibri" panose="020F0502020204030204" pitchFamily="34" charset="0"/>
              </a:rPr>
              <a:t> </a:t>
            </a:r>
            <a:r>
              <a:rPr lang="fr-FR" sz="2800" spc="-95" dirty="0" err="1">
                <a:latin typeface="Calibri" panose="020F0502020204030204" pitchFamily="34" charset="0"/>
                <a:cs typeface="Calibri" panose="020F0502020204030204" pitchFamily="34" charset="0"/>
              </a:rPr>
              <a:t>doGet</a:t>
            </a:r>
            <a:r>
              <a:rPr lang="fr-FR" sz="2800" spc="-95" dirty="0">
                <a:latin typeface="Calibri" panose="020F0502020204030204" pitchFamily="34" charset="0"/>
                <a:cs typeface="Calibri" panose="020F0502020204030204" pitchFamily="34" charset="0"/>
              </a:rPr>
              <a:t>(</a:t>
            </a:r>
            <a:r>
              <a:rPr lang="fr-FR" sz="2800" spc="-95" dirty="0" err="1">
                <a:latin typeface="Calibri" panose="020F0502020204030204" pitchFamily="34" charset="0"/>
                <a:cs typeface="Calibri" panose="020F0502020204030204" pitchFamily="34" charset="0"/>
              </a:rPr>
              <a:t>HttpServletRequest</a:t>
            </a:r>
            <a:r>
              <a:rPr lang="fr-FR" sz="2800" spc="-95" dirty="0">
                <a:latin typeface="Calibri" panose="020F0502020204030204" pitchFamily="34" charset="0"/>
                <a:cs typeface="Calibri" panose="020F0502020204030204" pitchFamily="34" charset="0"/>
              </a:rPr>
              <a:t> </a:t>
            </a:r>
            <a:r>
              <a:rPr lang="fr-FR" sz="2800" spc="-80" dirty="0" err="1">
                <a:latin typeface="Calibri" panose="020F0502020204030204" pitchFamily="34" charset="0"/>
                <a:cs typeface="Calibri" panose="020F0502020204030204" pitchFamily="34" charset="0"/>
              </a:rPr>
              <a:t>req</a:t>
            </a:r>
            <a:r>
              <a:rPr lang="fr-FR" sz="2800" spc="-80" dirty="0">
                <a:latin typeface="Calibri" panose="020F0502020204030204" pitchFamily="34" charset="0"/>
                <a:cs typeface="Calibri" panose="020F0502020204030204" pitchFamily="34" charset="0"/>
              </a:rPr>
              <a:t>, </a:t>
            </a:r>
            <a:r>
              <a:rPr lang="fr-FR" sz="2800" spc="-95" dirty="0" err="1">
                <a:latin typeface="Calibri" panose="020F0502020204030204" pitchFamily="34" charset="0"/>
                <a:cs typeface="Calibri" panose="020F0502020204030204" pitchFamily="34" charset="0"/>
              </a:rPr>
              <a:t>HttpServletResponse</a:t>
            </a:r>
            <a:r>
              <a:rPr lang="fr-FR" sz="2800" spc="-95" dirty="0">
                <a:latin typeface="Calibri" panose="020F0502020204030204" pitchFamily="34" charset="0"/>
                <a:cs typeface="Calibri" panose="020F0502020204030204" pitchFamily="34" charset="0"/>
              </a:rPr>
              <a:t> </a:t>
            </a:r>
            <a:r>
              <a:rPr lang="fr-FR" sz="2800" spc="-85" dirty="0" err="1">
                <a:latin typeface="Calibri" panose="020F0502020204030204" pitchFamily="34" charset="0"/>
                <a:cs typeface="Calibri" panose="020F0502020204030204" pitchFamily="34" charset="0"/>
              </a:rPr>
              <a:t>res</a:t>
            </a:r>
            <a:r>
              <a:rPr lang="fr-FR" sz="2800" spc="-85" dirty="0">
                <a:latin typeface="Calibri" panose="020F0502020204030204" pitchFamily="34" charset="0"/>
                <a:cs typeface="Calibri" panose="020F0502020204030204" pitchFamily="34" charset="0"/>
              </a:rPr>
              <a:t>)  </a:t>
            </a:r>
            <a:r>
              <a:rPr lang="fr-FR" sz="2800" spc="-95" dirty="0" err="1">
                <a:latin typeface="Calibri" panose="020F0502020204030204" pitchFamily="34" charset="0"/>
                <a:cs typeface="Calibri" panose="020F0502020204030204" pitchFamily="34" charset="0"/>
              </a:rPr>
              <a:t>throws</a:t>
            </a:r>
            <a:r>
              <a:rPr lang="fr-FR" sz="2800" spc="-95" dirty="0">
                <a:latin typeface="Calibri" panose="020F0502020204030204" pitchFamily="34" charset="0"/>
                <a:cs typeface="Calibri" panose="020F0502020204030204" pitchFamily="34" charset="0"/>
              </a:rPr>
              <a:t> </a:t>
            </a:r>
            <a:r>
              <a:rPr lang="fr-FR" sz="2800" spc="-90" dirty="0" err="1">
                <a:latin typeface="Calibri" panose="020F0502020204030204" pitchFamily="34" charset="0"/>
                <a:cs typeface="Calibri" panose="020F0502020204030204" pitchFamily="34" charset="0"/>
              </a:rPr>
              <a:t>ServletException</a:t>
            </a:r>
            <a:r>
              <a:rPr lang="fr-FR" sz="2800" spc="-90" dirty="0">
                <a:latin typeface="Calibri" panose="020F0502020204030204" pitchFamily="34" charset="0"/>
                <a:cs typeface="Calibri" panose="020F0502020204030204" pitchFamily="34" charset="0"/>
              </a:rPr>
              <a:t>, </a:t>
            </a:r>
            <a:r>
              <a:rPr lang="fr-FR" sz="2800" spc="-95" dirty="0" err="1">
                <a:latin typeface="Calibri" panose="020F0502020204030204" pitchFamily="34" charset="0"/>
                <a:cs typeface="Calibri" panose="020F0502020204030204" pitchFamily="34" charset="0"/>
              </a:rPr>
              <a:t>IOException</a:t>
            </a:r>
            <a:r>
              <a:rPr lang="fr-FR" sz="2800" spc="-120" dirty="0">
                <a:latin typeface="Calibri" panose="020F0502020204030204" pitchFamily="34" charset="0"/>
                <a:cs typeface="Calibri" panose="020F0502020204030204" pitchFamily="34" charset="0"/>
              </a:rPr>
              <a:t> </a:t>
            </a:r>
            <a:r>
              <a:rPr lang="fr-FR" sz="2800" spc="-65"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929640" marR="391160" indent="-457200">
              <a:lnSpc>
                <a:spcPct val="100000"/>
              </a:lnSpc>
              <a:spcBef>
                <a:spcPts val="10"/>
              </a:spcBef>
            </a:pPr>
            <a:r>
              <a:rPr lang="fr-FR" sz="2800" spc="-55" dirty="0">
                <a:solidFill>
                  <a:srgbClr val="007F00"/>
                </a:solidFill>
                <a:latin typeface="Calibri" panose="020F0502020204030204" pitchFamily="34" charset="0"/>
                <a:cs typeface="Calibri" panose="020F0502020204030204" pitchFamily="34" charset="0"/>
              </a:rPr>
              <a:t>// </a:t>
            </a:r>
            <a:r>
              <a:rPr lang="fr-FR" sz="2800" spc="-75" dirty="0">
                <a:solidFill>
                  <a:srgbClr val="007F00"/>
                </a:solidFill>
                <a:latin typeface="Calibri" panose="020F0502020204030204" pitchFamily="34" charset="0"/>
                <a:cs typeface="Calibri" panose="020F0502020204030204" pitchFamily="34" charset="0"/>
              </a:rPr>
              <a:t>le </a:t>
            </a:r>
            <a:r>
              <a:rPr lang="fr-FR" sz="2800" spc="-95" dirty="0">
                <a:solidFill>
                  <a:srgbClr val="007F00"/>
                </a:solidFill>
                <a:latin typeface="Calibri" panose="020F0502020204030204" pitchFamily="34" charset="0"/>
                <a:cs typeface="Calibri" panose="020F0502020204030204" pitchFamily="34" charset="0"/>
              </a:rPr>
              <a:t>contenu </a:t>
            </a:r>
            <a:r>
              <a:rPr lang="fr-FR" sz="2800" spc="-85" dirty="0">
                <a:solidFill>
                  <a:srgbClr val="007F00"/>
                </a:solidFill>
                <a:latin typeface="Calibri" panose="020F0502020204030204" pitchFamily="34" charset="0"/>
                <a:cs typeface="Calibri" panose="020F0502020204030204" pitchFamily="34" charset="0"/>
              </a:rPr>
              <a:t>produit est </a:t>
            </a:r>
            <a:r>
              <a:rPr lang="fr-FR" sz="2800" spc="-105" dirty="0">
                <a:solidFill>
                  <a:srgbClr val="007F00"/>
                </a:solidFill>
                <a:latin typeface="Calibri" panose="020F0502020204030204" pitchFamily="34" charset="0"/>
                <a:cs typeface="Calibri" panose="020F0502020204030204" pitchFamily="34" charset="0"/>
              </a:rPr>
              <a:t>une image au </a:t>
            </a:r>
            <a:r>
              <a:rPr lang="fr-FR" sz="2800" spc="-90" dirty="0">
                <a:solidFill>
                  <a:srgbClr val="007F00"/>
                </a:solidFill>
                <a:latin typeface="Calibri" panose="020F0502020204030204" pitchFamily="34" charset="0"/>
                <a:cs typeface="Calibri" panose="020F0502020204030204" pitchFamily="34" charset="0"/>
              </a:rPr>
              <a:t>format </a:t>
            </a:r>
            <a:r>
              <a:rPr lang="fr-FR" sz="2800" spc="-90" dirty="0" err="1">
                <a:solidFill>
                  <a:srgbClr val="007F00"/>
                </a:solidFill>
                <a:latin typeface="Calibri" panose="020F0502020204030204" pitchFamily="34" charset="0"/>
                <a:cs typeface="Calibri" panose="020F0502020204030204" pitchFamily="34" charset="0"/>
              </a:rPr>
              <a:t>jpeg</a:t>
            </a:r>
            <a:r>
              <a:rPr lang="fr-FR" sz="2800" spc="-90" dirty="0">
                <a:solidFill>
                  <a:srgbClr val="007F00"/>
                </a:solidFill>
                <a:latin typeface="Calibri" panose="020F0502020204030204" pitchFamily="34" charset="0"/>
                <a:cs typeface="Calibri" panose="020F0502020204030204" pitchFamily="34" charset="0"/>
              </a:rPr>
              <a:t>  </a:t>
            </a:r>
            <a:r>
              <a:rPr lang="fr-FR" sz="2800" spc="-90" dirty="0" err="1">
                <a:latin typeface="Calibri" panose="020F0502020204030204" pitchFamily="34" charset="0"/>
                <a:cs typeface="Calibri" panose="020F0502020204030204" pitchFamily="34" charset="0"/>
              </a:rPr>
              <a:t>res.setContentType</a:t>
            </a:r>
            <a:r>
              <a:rPr lang="fr-FR" sz="2800" spc="-90" dirty="0">
                <a:latin typeface="Calibri" panose="020F0502020204030204" pitchFamily="34" charset="0"/>
                <a:cs typeface="Calibri" panose="020F0502020204030204" pitchFamily="34" charset="0"/>
              </a:rPr>
              <a:t>("image/</a:t>
            </a:r>
            <a:r>
              <a:rPr lang="fr-FR" sz="2800" spc="-90" dirty="0" err="1">
                <a:latin typeface="Calibri" panose="020F0502020204030204" pitchFamily="34" charset="0"/>
                <a:cs typeface="Calibri" panose="020F0502020204030204" pitchFamily="34" charset="0"/>
              </a:rPr>
              <a:t>jpeg</a:t>
            </a:r>
            <a:r>
              <a:rPr lang="fr-FR" sz="2800" spc="-90"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5445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Envoyer </a:t>
            </a:r>
            <a:r>
              <a:rPr lang="fr-FR" sz="5400" dirty="0">
                <a:solidFill>
                  <a:srgbClr val="323299"/>
                </a:solidFill>
                <a:latin typeface="Tahoma"/>
                <a:cs typeface="Tahoma"/>
              </a:rPr>
              <a:t>un </a:t>
            </a:r>
            <a:r>
              <a:rPr lang="fr-FR" sz="5400" spc="-5" dirty="0">
                <a:solidFill>
                  <a:srgbClr val="323299"/>
                </a:solidFill>
                <a:latin typeface="Tahoma"/>
                <a:cs typeface="Tahoma"/>
              </a:rPr>
              <a:t>contenu</a:t>
            </a:r>
            <a:r>
              <a:rPr lang="fr-FR" sz="5400" spc="-35" dirty="0">
                <a:solidFill>
                  <a:srgbClr val="323299"/>
                </a:solidFill>
                <a:latin typeface="Tahoma"/>
                <a:cs typeface="Tahoma"/>
              </a:rPr>
              <a:t> </a:t>
            </a:r>
            <a:r>
              <a:rPr lang="fr-FR" sz="5400" spc="-5" dirty="0" smtClean="0">
                <a:solidFill>
                  <a:srgbClr val="323299"/>
                </a:solidFill>
                <a:latin typeface="Tahoma"/>
                <a:cs typeface="Tahoma"/>
              </a:rPr>
              <a:t>multimédia</a:t>
            </a:r>
            <a:endParaRPr lang="fr-FR" dirty="0"/>
          </a:p>
        </p:txBody>
      </p:sp>
      <p:sp>
        <p:nvSpPr>
          <p:cNvPr id="3" name="Espace réservé du contenu 2"/>
          <p:cNvSpPr>
            <a:spLocks noGrp="1"/>
          </p:cNvSpPr>
          <p:nvPr>
            <p:ph idx="1"/>
          </p:nvPr>
        </p:nvSpPr>
        <p:spPr>
          <a:xfrm>
            <a:off x="1024128" y="1910687"/>
            <a:ext cx="10044205" cy="4831307"/>
          </a:xfrm>
        </p:spPr>
        <p:txBody>
          <a:bodyPr>
            <a:noAutofit/>
          </a:bodyPr>
          <a:lstStyle/>
          <a:p>
            <a:pPr marL="14604">
              <a:lnSpc>
                <a:spcPct val="100000"/>
              </a:lnSpc>
              <a:spcBef>
                <a:spcPts val="1645"/>
              </a:spcBef>
            </a:pPr>
            <a:r>
              <a:rPr lang="fr-FR" sz="1600" spc="-5" dirty="0">
                <a:solidFill>
                  <a:srgbClr val="007F00"/>
                </a:solidFill>
                <a:latin typeface="Calibri" panose="020F0502020204030204" pitchFamily="34" charset="0"/>
                <a:cs typeface="Calibri" panose="020F0502020204030204" pitchFamily="34" charset="0"/>
              </a:rPr>
              <a:t>// </a:t>
            </a:r>
            <a:r>
              <a:rPr lang="fr-FR" sz="1600" spc="-10" dirty="0">
                <a:solidFill>
                  <a:srgbClr val="007F00"/>
                </a:solidFill>
                <a:latin typeface="Calibri" panose="020F0502020204030204" pitchFamily="34" charset="0"/>
                <a:cs typeface="Calibri" panose="020F0502020204030204" pitchFamily="34" charset="0"/>
              </a:rPr>
              <a:t>l'objet </a:t>
            </a:r>
            <a:r>
              <a:rPr lang="fr-FR" sz="1600" spc="-10" dirty="0" err="1">
                <a:solidFill>
                  <a:srgbClr val="007F00"/>
                </a:solidFill>
                <a:latin typeface="Calibri" panose="020F0502020204030204" pitchFamily="34" charset="0"/>
                <a:cs typeface="Calibri" panose="020F0502020204030204" pitchFamily="34" charset="0"/>
              </a:rPr>
              <a:t>enc</a:t>
            </a:r>
            <a:r>
              <a:rPr lang="fr-FR" sz="1600" spc="-10" dirty="0">
                <a:solidFill>
                  <a:srgbClr val="007F00"/>
                </a:solidFill>
                <a:latin typeface="Calibri" panose="020F0502020204030204" pitchFamily="34" charset="0"/>
                <a:cs typeface="Calibri" panose="020F0502020204030204" pitchFamily="34" charset="0"/>
              </a:rPr>
              <a:t> </a:t>
            </a:r>
            <a:r>
              <a:rPr lang="fr-FR" sz="1600" spc="-5" dirty="0">
                <a:solidFill>
                  <a:srgbClr val="007F00"/>
                </a:solidFill>
                <a:latin typeface="Calibri" panose="020F0502020204030204" pitchFamily="34" charset="0"/>
                <a:cs typeface="Calibri" panose="020F0502020204030204" pitchFamily="34" charset="0"/>
              </a:rPr>
              <a:t>va encoder </a:t>
            </a:r>
            <a:r>
              <a:rPr lang="fr-FR" sz="1600" spc="-10" dirty="0">
                <a:solidFill>
                  <a:srgbClr val="007F00"/>
                </a:solidFill>
                <a:latin typeface="Calibri" panose="020F0502020204030204" pitchFamily="34" charset="0"/>
                <a:cs typeface="Calibri" panose="020F0502020204030204" pitchFamily="34" charset="0"/>
              </a:rPr>
              <a:t>les données </a:t>
            </a:r>
            <a:r>
              <a:rPr lang="fr-FR" sz="1600" spc="-5" dirty="0">
                <a:solidFill>
                  <a:srgbClr val="007F00"/>
                </a:solidFill>
                <a:latin typeface="Calibri" panose="020F0502020204030204" pitchFamily="34" charset="0"/>
                <a:cs typeface="Calibri" panose="020F0502020204030204" pitchFamily="34" charset="0"/>
              </a:rPr>
              <a:t>et </a:t>
            </a:r>
            <a:r>
              <a:rPr lang="fr-FR" sz="1600" spc="-10" dirty="0">
                <a:solidFill>
                  <a:srgbClr val="007F00"/>
                </a:solidFill>
                <a:latin typeface="Calibri" panose="020F0502020204030204" pitchFamily="34" charset="0"/>
                <a:cs typeface="Calibri" panose="020F0502020204030204" pitchFamily="34" charset="0"/>
              </a:rPr>
              <a:t>les envoyer</a:t>
            </a:r>
            <a:r>
              <a:rPr lang="fr-FR" sz="1600" spc="145" dirty="0">
                <a:solidFill>
                  <a:srgbClr val="007F00"/>
                </a:solidFill>
                <a:latin typeface="Calibri" panose="020F0502020204030204" pitchFamily="34" charset="0"/>
                <a:cs typeface="Calibri" panose="020F0502020204030204" pitchFamily="34" charset="0"/>
              </a:rPr>
              <a:t> </a:t>
            </a:r>
            <a:r>
              <a:rPr lang="fr-FR" sz="1600" dirty="0">
                <a:solidFill>
                  <a:srgbClr val="007F00"/>
                </a:solidFill>
                <a:latin typeface="Calibri" panose="020F0502020204030204" pitchFamily="34" charset="0"/>
                <a:cs typeface="Calibri" panose="020F0502020204030204" pitchFamily="34" charset="0"/>
              </a:rPr>
              <a:t>sur</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le flux </a:t>
            </a:r>
            <a:r>
              <a:rPr lang="fr-FR" sz="1600" dirty="0">
                <a:solidFill>
                  <a:srgbClr val="007F00"/>
                </a:solidFill>
                <a:latin typeface="Calibri" panose="020F0502020204030204" pitchFamily="34" charset="0"/>
                <a:cs typeface="Calibri" panose="020F0502020204030204" pitchFamily="34" charset="0"/>
              </a:rPr>
              <a:t>de </a:t>
            </a:r>
            <a:r>
              <a:rPr lang="fr-FR" sz="1600" spc="-5" dirty="0">
                <a:solidFill>
                  <a:srgbClr val="007F00"/>
                </a:solidFill>
                <a:latin typeface="Calibri" panose="020F0502020204030204" pitchFamily="34" charset="0"/>
                <a:cs typeface="Calibri" panose="020F0502020204030204" pitchFamily="34" charset="0"/>
              </a:rPr>
              <a:t>sortie </a:t>
            </a:r>
            <a:r>
              <a:rPr lang="fr-FR" sz="1600" dirty="0">
                <a:solidFill>
                  <a:srgbClr val="007F00"/>
                </a:solidFill>
                <a:latin typeface="Calibri" panose="020F0502020204030204" pitchFamily="34" charset="0"/>
                <a:cs typeface="Calibri" panose="020F0502020204030204" pitchFamily="34" charset="0"/>
              </a:rPr>
              <a:t>de </a:t>
            </a:r>
            <a:r>
              <a:rPr lang="fr-FR" sz="1600" spc="-5" dirty="0">
                <a:solidFill>
                  <a:srgbClr val="007F00"/>
                </a:solidFill>
                <a:latin typeface="Calibri" panose="020F0502020204030204" pitchFamily="34" charset="0"/>
                <a:cs typeface="Calibri" panose="020F0502020204030204" pitchFamily="34" charset="0"/>
              </a:rPr>
              <a:t>type</a:t>
            </a:r>
            <a:r>
              <a:rPr lang="fr-FR" sz="1600" spc="-10" dirty="0">
                <a:solidFill>
                  <a:srgbClr val="007F00"/>
                </a:solidFill>
                <a:latin typeface="Calibri" panose="020F0502020204030204" pitchFamily="34" charset="0"/>
                <a:cs typeface="Calibri" panose="020F0502020204030204" pitchFamily="34" charset="0"/>
              </a:rPr>
              <a:t> </a:t>
            </a:r>
            <a:r>
              <a:rPr lang="fr-FR" sz="1600" spc="-5" dirty="0" err="1">
                <a:solidFill>
                  <a:srgbClr val="007F00"/>
                </a:solidFill>
                <a:latin typeface="Calibri" panose="020F0502020204030204" pitchFamily="34" charset="0"/>
                <a:cs typeface="Calibri" panose="020F0502020204030204" pitchFamily="34" charset="0"/>
              </a:rPr>
              <a:t>ServletOutputStream</a:t>
            </a:r>
            <a:endParaRPr lang="fr-FR" sz="1600" dirty="0">
              <a:latin typeface="Calibri" panose="020F0502020204030204" pitchFamily="34" charset="0"/>
              <a:cs typeface="Calibri" panose="020F0502020204030204" pitchFamily="34" charset="0"/>
            </a:endParaRPr>
          </a:p>
          <a:p>
            <a:pPr marL="187325">
              <a:lnSpc>
                <a:spcPct val="100000"/>
              </a:lnSpc>
              <a:spcBef>
                <a:spcPts val="20"/>
              </a:spcBef>
            </a:pPr>
            <a:r>
              <a:rPr lang="fr-FR" sz="1600" spc="-100" dirty="0" err="1">
                <a:latin typeface="Calibri" panose="020F0502020204030204" pitchFamily="34" charset="0"/>
                <a:cs typeface="Calibri" panose="020F0502020204030204" pitchFamily="34" charset="0"/>
              </a:rPr>
              <a:t>JPEGImageEncoder</a:t>
            </a:r>
            <a:r>
              <a:rPr lang="fr-FR" sz="1600" spc="-100" dirty="0">
                <a:latin typeface="Calibri" panose="020F0502020204030204" pitchFamily="34" charset="0"/>
                <a:cs typeface="Calibri" panose="020F0502020204030204" pitchFamily="34" charset="0"/>
              </a:rPr>
              <a:t> </a:t>
            </a:r>
            <a:r>
              <a:rPr lang="fr-FR" sz="1600" spc="-95" dirty="0" err="1">
                <a:latin typeface="Calibri" panose="020F0502020204030204" pitchFamily="34" charset="0"/>
                <a:cs typeface="Calibri" panose="020F0502020204030204" pitchFamily="34" charset="0"/>
              </a:rPr>
              <a:t>enc</a:t>
            </a:r>
            <a:r>
              <a:rPr lang="fr-FR" sz="1600" spc="-95" dirty="0">
                <a:latin typeface="Calibri" panose="020F0502020204030204" pitchFamily="34" charset="0"/>
                <a:cs typeface="Calibri" panose="020F0502020204030204" pitchFamily="34" charset="0"/>
              </a:rPr>
              <a:t> =</a:t>
            </a:r>
            <a:r>
              <a:rPr lang="fr-FR" sz="1600" spc="-65" dirty="0">
                <a:latin typeface="Calibri" panose="020F0502020204030204" pitchFamily="34" charset="0"/>
                <a:cs typeface="Calibri" panose="020F0502020204030204" pitchFamily="34" charset="0"/>
              </a:rPr>
              <a:t> </a:t>
            </a:r>
            <a:r>
              <a:rPr lang="fr-FR" sz="1600" spc="-90" dirty="0" err="1">
                <a:latin typeface="Calibri" panose="020F0502020204030204" pitchFamily="34" charset="0"/>
                <a:cs typeface="Calibri" panose="020F0502020204030204" pitchFamily="34" charset="0"/>
              </a:rPr>
              <a:t>JPEGCodec.createJPEGEncoder</a:t>
            </a:r>
            <a:r>
              <a:rPr lang="fr-FR" sz="1600" spc="-90" dirty="0">
                <a:latin typeface="Calibri" panose="020F0502020204030204" pitchFamily="34" charset="0"/>
                <a:cs typeface="Calibri" panose="020F0502020204030204" pitchFamily="34" charset="0"/>
              </a:rPr>
              <a:t>(out);</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création d'une </a:t>
            </a:r>
            <a:r>
              <a:rPr lang="fr-FR" sz="1600" spc="-10" dirty="0">
                <a:solidFill>
                  <a:srgbClr val="007F00"/>
                </a:solidFill>
                <a:latin typeface="Calibri" panose="020F0502020204030204" pitchFamily="34" charset="0"/>
                <a:cs typeface="Calibri" panose="020F0502020204030204" pitchFamily="34" charset="0"/>
              </a:rPr>
              <a:t>nouvelle </a:t>
            </a:r>
            <a:r>
              <a:rPr lang="fr-FR" sz="1600" spc="-5" dirty="0">
                <a:solidFill>
                  <a:srgbClr val="007F00"/>
                </a:solidFill>
                <a:latin typeface="Calibri" panose="020F0502020204030204" pitchFamily="34" charset="0"/>
                <a:cs typeface="Calibri" panose="020F0502020204030204" pitchFamily="34" charset="0"/>
              </a:rPr>
              <a:t>image </a:t>
            </a:r>
            <a:r>
              <a:rPr lang="fr-FR" sz="1600" dirty="0">
                <a:solidFill>
                  <a:srgbClr val="007F00"/>
                </a:solidFill>
                <a:latin typeface="Calibri" panose="020F0502020204030204" pitchFamily="34" charset="0"/>
                <a:cs typeface="Calibri" panose="020F0502020204030204" pitchFamily="34" charset="0"/>
              </a:rPr>
              <a:t>d’une </a:t>
            </a:r>
            <a:r>
              <a:rPr lang="fr-FR" sz="1600" spc="-5" dirty="0" err="1">
                <a:solidFill>
                  <a:srgbClr val="007F00"/>
                </a:solidFill>
                <a:latin typeface="Calibri" panose="020F0502020204030204" pitchFamily="34" charset="0"/>
                <a:cs typeface="Calibri" panose="020F0502020204030204" pitchFamily="34" charset="0"/>
              </a:rPr>
              <a:t>réolution</a:t>
            </a:r>
            <a:r>
              <a:rPr lang="fr-FR" sz="1600" spc="-5" dirty="0">
                <a:solidFill>
                  <a:srgbClr val="007F00"/>
                </a:solidFill>
                <a:latin typeface="Calibri" panose="020F0502020204030204" pitchFamily="34" charset="0"/>
                <a:cs typeface="Calibri" panose="020F0502020204030204" pitchFamily="34" charset="0"/>
              </a:rPr>
              <a:t> </a:t>
            </a:r>
            <a:r>
              <a:rPr lang="fr-FR" sz="1600" dirty="0">
                <a:solidFill>
                  <a:srgbClr val="007F00"/>
                </a:solidFill>
                <a:latin typeface="Calibri" panose="020F0502020204030204" pitchFamily="34" charset="0"/>
                <a:cs typeface="Calibri" panose="020F0502020204030204" pitchFamily="34" charset="0"/>
              </a:rPr>
              <a:t>de 1024 </a:t>
            </a:r>
            <a:r>
              <a:rPr lang="fr-FR" sz="1600" spc="-5" dirty="0">
                <a:solidFill>
                  <a:srgbClr val="007F00"/>
                </a:solidFill>
                <a:latin typeface="Calibri" panose="020F0502020204030204" pitchFamily="34" charset="0"/>
                <a:cs typeface="Calibri" panose="020F0502020204030204" pitchFamily="34" charset="0"/>
              </a:rPr>
              <a:t>par</a:t>
            </a:r>
            <a:r>
              <a:rPr lang="fr-FR" sz="1600" spc="15" dirty="0">
                <a:solidFill>
                  <a:srgbClr val="007F00"/>
                </a:solidFill>
                <a:latin typeface="Calibri" panose="020F0502020204030204" pitchFamily="34" charset="0"/>
                <a:cs typeface="Calibri" panose="020F0502020204030204" pitchFamily="34" charset="0"/>
              </a:rPr>
              <a:t> </a:t>
            </a:r>
            <a:r>
              <a:rPr lang="fr-FR" sz="1600" dirty="0">
                <a:solidFill>
                  <a:srgbClr val="007F00"/>
                </a:solidFill>
                <a:latin typeface="Calibri" panose="020F0502020204030204" pitchFamily="34" charset="0"/>
                <a:cs typeface="Calibri" panose="020F0502020204030204" pitchFamily="34" charset="0"/>
              </a:rPr>
              <a:t>768</a:t>
            </a:r>
            <a:endParaRPr lang="fr-FR" sz="1600" dirty="0">
              <a:latin typeface="Calibri" panose="020F0502020204030204" pitchFamily="34" charset="0"/>
              <a:cs typeface="Calibri" panose="020F0502020204030204" pitchFamily="34" charset="0"/>
            </a:endParaRPr>
          </a:p>
          <a:p>
            <a:pPr marL="187325" marR="245745">
              <a:lnSpc>
                <a:spcPct val="100000"/>
              </a:lnSpc>
              <a:spcBef>
                <a:spcPts val="70"/>
              </a:spcBef>
            </a:pPr>
            <a:r>
              <a:rPr lang="fr-FR" sz="1600" spc="-90" dirty="0" err="1">
                <a:latin typeface="Calibri" panose="020F0502020204030204" pitchFamily="34" charset="0"/>
                <a:cs typeface="Calibri" panose="020F0502020204030204" pitchFamily="34" charset="0"/>
              </a:rPr>
              <a:t>BufferedImage</a:t>
            </a:r>
            <a:r>
              <a:rPr lang="fr-FR" sz="1600" spc="-90" dirty="0">
                <a:latin typeface="Calibri" panose="020F0502020204030204" pitchFamily="34" charset="0"/>
                <a:cs typeface="Calibri" panose="020F0502020204030204" pitchFamily="34" charset="0"/>
              </a:rPr>
              <a:t> </a:t>
            </a:r>
            <a:r>
              <a:rPr lang="fr-FR" sz="1600" spc="-95" dirty="0">
                <a:latin typeface="Calibri" panose="020F0502020204030204" pitchFamily="34" charset="0"/>
                <a:cs typeface="Calibri" panose="020F0502020204030204" pitchFamily="34" charset="0"/>
              </a:rPr>
              <a:t>image = </a:t>
            </a:r>
            <a:r>
              <a:rPr lang="fr-FR" sz="1600" spc="-105" dirty="0">
                <a:solidFill>
                  <a:srgbClr val="3232CC"/>
                </a:solidFill>
                <a:latin typeface="Calibri" panose="020F0502020204030204" pitchFamily="34" charset="0"/>
                <a:cs typeface="Calibri" panose="020F0502020204030204" pitchFamily="34" charset="0"/>
              </a:rPr>
              <a:t>new  </a:t>
            </a:r>
            <a:r>
              <a:rPr lang="fr-FR" sz="1600" spc="-90" dirty="0" err="1">
                <a:latin typeface="Calibri" panose="020F0502020204030204" pitchFamily="34" charset="0"/>
                <a:cs typeface="Calibri" panose="020F0502020204030204" pitchFamily="34" charset="0"/>
              </a:rPr>
              <a:t>BufferedImage</a:t>
            </a:r>
            <a:r>
              <a:rPr lang="fr-FR" sz="1600" spc="-90" dirty="0">
                <a:latin typeface="Calibri" panose="020F0502020204030204" pitchFamily="34" charset="0"/>
                <a:cs typeface="Calibri" panose="020F0502020204030204" pitchFamily="34" charset="0"/>
              </a:rPr>
              <a:t>(1024,768,BufferedImage.TYPE_BYTE_INDEXED);</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récupération </a:t>
            </a:r>
            <a:r>
              <a:rPr lang="fr-FR" sz="1600" dirty="0">
                <a:solidFill>
                  <a:srgbClr val="007F00"/>
                </a:solidFill>
                <a:latin typeface="Calibri" panose="020F0502020204030204" pitchFamily="34" charset="0"/>
                <a:cs typeface="Calibri" panose="020F0502020204030204" pitchFamily="34" charset="0"/>
              </a:rPr>
              <a:t>du </a:t>
            </a:r>
            <a:r>
              <a:rPr lang="fr-FR" sz="1600" spc="-5" dirty="0">
                <a:solidFill>
                  <a:srgbClr val="007F00"/>
                </a:solidFill>
                <a:latin typeface="Calibri" panose="020F0502020204030204" pitchFamily="34" charset="0"/>
                <a:cs typeface="Calibri" panose="020F0502020204030204" pitchFamily="34" charset="0"/>
              </a:rPr>
              <a:t>contexte graphique lié </a:t>
            </a:r>
            <a:r>
              <a:rPr lang="fr-FR" sz="1600" dirty="0">
                <a:solidFill>
                  <a:srgbClr val="007F00"/>
                </a:solidFill>
                <a:latin typeface="Calibri" panose="020F0502020204030204" pitchFamily="34" charset="0"/>
                <a:cs typeface="Calibri" panose="020F0502020204030204" pitchFamily="34" charset="0"/>
              </a:rPr>
              <a:t>à</a:t>
            </a:r>
            <a:r>
              <a:rPr lang="fr-FR" sz="1600" spc="5" dirty="0">
                <a:solidFill>
                  <a:srgbClr val="007F00"/>
                </a:solidFill>
                <a:latin typeface="Calibri" panose="020F0502020204030204" pitchFamily="34" charset="0"/>
                <a:cs typeface="Calibri" panose="020F0502020204030204" pitchFamily="34" charset="0"/>
              </a:rPr>
              <a:t> </a:t>
            </a:r>
            <a:r>
              <a:rPr lang="fr-FR" sz="1600" spc="-5" dirty="0">
                <a:solidFill>
                  <a:srgbClr val="007F00"/>
                </a:solidFill>
                <a:latin typeface="Calibri" panose="020F0502020204030204" pitchFamily="34" charset="0"/>
                <a:cs typeface="Calibri" panose="020F0502020204030204" pitchFamily="34" charset="0"/>
              </a:rPr>
              <a:t>l'image</a:t>
            </a:r>
            <a:endParaRPr lang="fr-FR" sz="1600" dirty="0">
              <a:latin typeface="Calibri" panose="020F0502020204030204" pitchFamily="34" charset="0"/>
              <a:cs typeface="Calibri" panose="020F0502020204030204" pitchFamily="34" charset="0"/>
            </a:endParaRPr>
          </a:p>
          <a:p>
            <a:pPr marL="187325">
              <a:lnSpc>
                <a:spcPct val="100000"/>
              </a:lnSpc>
              <a:spcBef>
                <a:spcPts val="25"/>
              </a:spcBef>
            </a:pPr>
            <a:r>
              <a:rPr lang="fr-FR" sz="1600" spc="-90" dirty="0">
                <a:latin typeface="Calibri" panose="020F0502020204030204" pitchFamily="34" charset="0"/>
                <a:cs typeface="Calibri" panose="020F0502020204030204" pitchFamily="34" charset="0"/>
              </a:rPr>
              <a:t>Graphics2D </a:t>
            </a:r>
            <a:r>
              <a:rPr lang="fr-FR" sz="1600" spc="-95" dirty="0">
                <a:latin typeface="Calibri" panose="020F0502020204030204" pitchFamily="34" charset="0"/>
                <a:cs typeface="Calibri" panose="020F0502020204030204" pitchFamily="34" charset="0"/>
              </a:rPr>
              <a:t>g =</a:t>
            </a:r>
            <a:r>
              <a:rPr lang="fr-FR" sz="1600" spc="-120" dirty="0">
                <a:latin typeface="Calibri" panose="020F0502020204030204" pitchFamily="34" charset="0"/>
                <a:cs typeface="Calibri" panose="020F0502020204030204" pitchFamily="34" charset="0"/>
              </a:rPr>
              <a:t> </a:t>
            </a:r>
            <a:r>
              <a:rPr lang="fr-FR" sz="1600" spc="-80" dirty="0" err="1">
                <a:latin typeface="Calibri" panose="020F0502020204030204" pitchFamily="34" charset="0"/>
                <a:cs typeface="Calibri" panose="020F0502020204030204" pitchFamily="34" charset="0"/>
              </a:rPr>
              <a:t>image.createGraphics</a:t>
            </a:r>
            <a:r>
              <a:rPr lang="fr-FR" sz="1600" spc="-80" dirty="0">
                <a:latin typeface="Calibri" panose="020F0502020204030204" pitchFamily="34" charset="0"/>
                <a:cs typeface="Calibri" panose="020F0502020204030204" pitchFamily="34" charset="0"/>
              </a:rPr>
              <a:t>();</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la prochaine opération s'effectuera avec la couleur</a:t>
            </a:r>
            <a:r>
              <a:rPr lang="fr-FR" sz="1600" spc="55" dirty="0">
                <a:solidFill>
                  <a:srgbClr val="007F00"/>
                </a:solidFill>
                <a:latin typeface="Calibri" panose="020F0502020204030204" pitchFamily="34" charset="0"/>
                <a:cs typeface="Calibri" panose="020F0502020204030204" pitchFamily="34" charset="0"/>
              </a:rPr>
              <a:t> </a:t>
            </a:r>
            <a:r>
              <a:rPr lang="fr-FR" sz="1600" dirty="0">
                <a:solidFill>
                  <a:srgbClr val="007F00"/>
                </a:solidFill>
                <a:latin typeface="Calibri" panose="020F0502020204030204" pitchFamily="34" charset="0"/>
                <a:cs typeface="Calibri" panose="020F0502020204030204" pitchFamily="34" charset="0"/>
              </a:rPr>
              <a:t>rouge</a:t>
            </a:r>
            <a:endParaRPr lang="fr-FR" sz="1600" dirty="0">
              <a:latin typeface="Calibri" panose="020F0502020204030204" pitchFamily="34" charset="0"/>
              <a:cs typeface="Calibri" panose="020F0502020204030204" pitchFamily="34" charset="0"/>
            </a:endParaRPr>
          </a:p>
          <a:p>
            <a:pPr marL="187325">
              <a:lnSpc>
                <a:spcPct val="100000"/>
              </a:lnSpc>
              <a:spcBef>
                <a:spcPts val="25"/>
              </a:spcBef>
            </a:pPr>
            <a:r>
              <a:rPr lang="fr-FR" sz="1600" spc="-80" dirty="0" err="1">
                <a:latin typeface="Calibri" panose="020F0502020204030204" pitchFamily="34" charset="0"/>
                <a:cs typeface="Calibri" panose="020F0502020204030204" pitchFamily="34" charset="0"/>
              </a:rPr>
              <a:t>g.setColor</a:t>
            </a:r>
            <a:r>
              <a:rPr lang="fr-FR" sz="1600" spc="-80" dirty="0">
                <a:latin typeface="Calibri" panose="020F0502020204030204" pitchFamily="34" charset="0"/>
                <a:cs typeface="Calibri" panose="020F0502020204030204" pitchFamily="34" charset="0"/>
              </a:rPr>
              <a:t>(</a:t>
            </a:r>
            <a:r>
              <a:rPr lang="fr-FR" sz="1600" spc="-80" dirty="0" err="1">
                <a:latin typeface="Calibri" panose="020F0502020204030204" pitchFamily="34" charset="0"/>
                <a:cs typeface="Calibri" panose="020F0502020204030204" pitchFamily="34" charset="0"/>
              </a:rPr>
              <a:t>Color.red</a:t>
            </a:r>
            <a:r>
              <a:rPr lang="fr-FR" sz="1600" spc="-80" dirty="0">
                <a:latin typeface="Calibri" panose="020F0502020204030204" pitchFamily="34" charset="0"/>
                <a:cs typeface="Calibri" panose="020F0502020204030204" pitchFamily="34" charset="0"/>
              </a:rPr>
              <a:t>);</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affichage </a:t>
            </a:r>
            <a:r>
              <a:rPr lang="fr-FR" sz="1600" dirty="0">
                <a:solidFill>
                  <a:srgbClr val="007F00"/>
                </a:solidFill>
                <a:latin typeface="Calibri" panose="020F0502020204030204" pitchFamily="34" charset="0"/>
                <a:cs typeface="Calibri" panose="020F0502020204030204" pitchFamily="34" charset="0"/>
              </a:rPr>
              <a:t>de </a:t>
            </a:r>
            <a:r>
              <a:rPr lang="fr-FR" sz="1600" spc="-5" dirty="0">
                <a:solidFill>
                  <a:srgbClr val="007F00"/>
                </a:solidFill>
                <a:latin typeface="Calibri" panose="020F0502020204030204" pitchFamily="34" charset="0"/>
                <a:cs typeface="Calibri" panose="020F0502020204030204" pitchFamily="34" charset="0"/>
              </a:rPr>
              <a:t>la </a:t>
            </a:r>
            <a:r>
              <a:rPr lang="fr-FR" sz="1600" spc="-10" dirty="0">
                <a:solidFill>
                  <a:srgbClr val="007F00"/>
                </a:solidFill>
                <a:latin typeface="Calibri" panose="020F0502020204030204" pitchFamily="34" charset="0"/>
                <a:cs typeface="Calibri" panose="020F0502020204030204" pitchFamily="34" charset="0"/>
              </a:rPr>
              <a:t>célèbre</a:t>
            </a:r>
            <a:r>
              <a:rPr lang="fr-FR" sz="1600" spc="30" dirty="0">
                <a:solidFill>
                  <a:srgbClr val="007F00"/>
                </a:solidFill>
                <a:latin typeface="Calibri" panose="020F0502020204030204" pitchFamily="34" charset="0"/>
                <a:cs typeface="Calibri" panose="020F0502020204030204" pitchFamily="34" charset="0"/>
              </a:rPr>
              <a:t> </a:t>
            </a:r>
            <a:r>
              <a:rPr lang="fr-FR" sz="1600" spc="-5" dirty="0">
                <a:solidFill>
                  <a:srgbClr val="007F00"/>
                </a:solidFill>
                <a:latin typeface="Calibri" panose="020F0502020204030204" pitchFamily="34" charset="0"/>
                <a:cs typeface="Calibri" panose="020F0502020204030204" pitchFamily="34" charset="0"/>
              </a:rPr>
              <a:t>phrase</a:t>
            </a:r>
            <a:endParaRPr lang="fr-FR" sz="1600" dirty="0">
              <a:latin typeface="Calibri" panose="020F0502020204030204" pitchFamily="34" charset="0"/>
              <a:cs typeface="Calibri" panose="020F0502020204030204" pitchFamily="34" charset="0"/>
            </a:endParaRPr>
          </a:p>
          <a:p>
            <a:pPr marL="187325">
              <a:lnSpc>
                <a:spcPct val="100000"/>
              </a:lnSpc>
              <a:spcBef>
                <a:spcPts val="20"/>
              </a:spcBef>
            </a:pPr>
            <a:r>
              <a:rPr lang="fr-FR" sz="1600" spc="-80" dirty="0" err="1">
                <a:latin typeface="Calibri" panose="020F0502020204030204" pitchFamily="34" charset="0"/>
                <a:cs typeface="Calibri" panose="020F0502020204030204" pitchFamily="34" charset="0"/>
              </a:rPr>
              <a:t>g.drawString</a:t>
            </a:r>
            <a:r>
              <a:rPr lang="fr-FR" sz="1600" spc="-80" dirty="0">
                <a:latin typeface="Calibri" panose="020F0502020204030204" pitchFamily="34" charset="0"/>
                <a:cs typeface="Calibri" panose="020F0502020204030204" pitchFamily="34" charset="0"/>
              </a:rPr>
              <a:t>("Bonjour </a:t>
            </a:r>
            <a:r>
              <a:rPr lang="fr-FR" sz="1600" spc="-105" dirty="0">
                <a:latin typeface="Calibri" panose="020F0502020204030204" pitchFamily="34" charset="0"/>
                <a:cs typeface="Calibri" panose="020F0502020204030204" pitchFamily="34" charset="0"/>
              </a:rPr>
              <a:t>monde </a:t>
            </a:r>
            <a:r>
              <a:rPr lang="fr-FR" sz="1600" spc="-55" dirty="0">
                <a:latin typeface="Calibri" panose="020F0502020204030204" pitchFamily="34" charset="0"/>
                <a:cs typeface="Calibri" panose="020F0502020204030204" pitchFamily="34" charset="0"/>
              </a:rPr>
              <a:t>!", </a:t>
            </a:r>
            <a:r>
              <a:rPr lang="fr-FR" sz="1600" spc="-85" dirty="0">
                <a:latin typeface="Calibri" panose="020F0502020204030204" pitchFamily="34" charset="0"/>
                <a:cs typeface="Calibri" panose="020F0502020204030204" pitchFamily="34" charset="0"/>
              </a:rPr>
              <a:t>400,</a:t>
            </a:r>
            <a:r>
              <a:rPr lang="fr-FR" sz="1600" spc="-60" dirty="0">
                <a:latin typeface="Calibri" panose="020F0502020204030204" pitchFamily="34" charset="0"/>
                <a:cs typeface="Calibri" panose="020F0502020204030204" pitchFamily="34" charset="0"/>
              </a:rPr>
              <a:t> </a:t>
            </a:r>
            <a:r>
              <a:rPr lang="fr-FR" sz="1600" spc="-80" dirty="0">
                <a:latin typeface="Calibri" panose="020F0502020204030204" pitchFamily="34" charset="0"/>
                <a:cs typeface="Calibri" panose="020F0502020204030204" pitchFamily="34" charset="0"/>
              </a:rPr>
              <a:t>500);</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transformation des </a:t>
            </a:r>
            <a:r>
              <a:rPr lang="fr-FR" sz="1600" spc="-10" dirty="0">
                <a:solidFill>
                  <a:srgbClr val="007F00"/>
                </a:solidFill>
                <a:latin typeface="Calibri" panose="020F0502020204030204" pitchFamily="34" charset="0"/>
                <a:cs typeface="Calibri" panose="020F0502020204030204" pitchFamily="34" charset="0"/>
              </a:rPr>
              <a:t>données </a:t>
            </a:r>
            <a:r>
              <a:rPr lang="fr-FR" sz="1600" spc="-5" dirty="0">
                <a:solidFill>
                  <a:srgbClr val="007F00"/>
                </a:solidFill>
                <a:latin typeface="Calibri" panose="020F0502020204030204" pitchFamily="34" charset="0"/>
                <a:cs typeface="Calibri" panose="020F0502020204030204" pitchFamily="34" charset="0"/>
              </a:rPr>
              <a:t>au format </a:t>
            </a:r>
            <a:r>
              <a:rPr lang="fr-FR" sz="1600" spc="-5" dirty="0" err="1">
                <a:solidFill>
                  <a:srgbClr val="007F00"/>
                </a:solidFill>
                <a:latin typeface="Calibri" panose="020F0502020204030204" pitchFamily="34" charset="0"/>
                <a:cs typeface="Calibri" panose="020F0502020204030204" pitchFamily="34" charset="0"/>
              </a:rPr>
              <a:t>jpeg</a:t>
            </a:r>
            <a:r>
              <a:rPr lang="fr-FR" sz="1600" spc="-5" dirty="0">
                <a:solidFill>
                  <a:srgbClr val="007F00"/>
                </a:solidFill>
                <a:latin typeface="Calibri" panose="020F0502020204030204" pitchFamily="34" charset="0"/>
                <a:cs typeface="Calibri" panose="020F0502020204030204" pitchFamily="34" charset="0"/>
              </a:rPr>
              <a:t> et</a:t>
            </a:r>
            <a:r>
              <a:rPr lang="fr-FR" sz="1600" spc="50" dirty="0">
                <a:solidFill>
                  <a:srgbClr val="007F00"/>
                </a:solidFill>
                <a:latin typeface="Calibri" panose="020F0502020204030204" pitchFamily="34" charset="0"/>
                <a:cs typeface="Calibri" panose="020F0502020204030204" pitchFamily="34" charset="0"/>
              </a:rPr>
              <a:t> </a:t>
            </a:r>
            <a:r>
              <a:rPr lang="fr-FR" sz="1600" spc="-10" dirty="0">
                <a:solidFill>
                  <a:srgbClr val="007F00"/>
                </a:solidFill>
                <a:latin typeface="Calibri" panose="020F0502020204030204" pitchFamily="34" charset="0"/>
                <a:cs typeface="Calibri" panose="020F0502020204030204" pitchFamily="34" charset="0"/>
              </a:rPr>
              <a:t>envoi</a:t>
            </a:r>
            <a:endParaRPr lang="fr-FR" sz="1600" dirty="0">
              <a:latin typeface="Calibri" panose="020F0502020204030204" pitchFamily="34" charset="0"/>
              <a:cs typeface="Calibri" panose="020F0502020204030204" pitchFamily="34" charset="0"/>
            </a:endParaRPr>
          </a:p>
          <a:p>
            <a:pPr marL="14604">
              <a:lnSpc>
                <a:spcPct val="100000"/>
              </a:lnSpc>
            </a:pPr>
            <a:r>
              <a:rPr lang="fr-FR" sz="1600" spc="-5" dirty="0">
                <a:solidFill>
                  <a:srgbClr val="007F00"/>
                </a:solidFill>
                <a:latin typeface="Calibri" panose="020F0502020204030204" pitchFamily="34" charset="0"/>
                <a:cs typeface="Calibri" panose="020F0502020204030204" pitchFamily="34" charset="0"/>
              </a:rPr>
              <a:t>// </a:t>
            </a:r>
            <a:r>
              <a:rPr lang="fr-FR" sz="1600" dirty="0">
                <a:solidFill>
                  <a:srgbClr val="007F00"/>
                </a:solidFill>
                <a:latin typeface="Calibri" panose="020F0502020204030204" pitchFamily="34" charset="0"/>
                <a:cs typeface="Calibri" panose="020F0502020204030204" pitchFamily="34" charset="0"/>
              </a:rPr>
              <a:t>de </a:t>
            </a:r>
            <a:r>
              <a:rPr lang="fr-FR" sz="1600" spc="-10" dirty="0">
                <a:solidFill>
                  <a:srgbClr val="007F00"/>
                </a:solidFill>
                <a:latin typeface="Calibri" panose="020F0502020204030204" pitchFamily="34" charset="0"/>
                <a:cs typeface="Calibri" panose="020F0502020204030204" pitchFamily="34" charset="0"/>
              </a:rPr>
              <a:t>celles-ci </a:t>
            </a:r>
            <a:r>
              <a:rPr lang="fr-FR" sz="1600" dirty="0">
                <a:solidFill>
                  <a:srgbClr val="007F00"/>
                </a:solidFill>
                <a:latin typeface="Calibri" panose="020F0502020204030204" pitchFamily="34" charset="0"/>
                <a:cs typeface="Calibri" panose="020F0502020204030204" pitchFamily="34" charset="0"/>
              </a:rPr>
              <a:t>sur </a:t>
            </a:r>
            <a:r>
              <a:rPr lang="fr-FR" sz="1600" spc="-5" dirty="0">
                <a:solidFill>
                  <a:srgbClr val="007F00"/>
                </a:solidFill>
                <a:latin typeface="Calibri" panose="020F0502020204030204" pitchFamily="34" charset="0"/>
                <a:cs typeface="Calibri" panose="020F0502020204030204" pitchFamily="34" charset="0"/>
              </a:rPr>
              <a:t>le flux standard </a:t>
            </a:r>
            <a:r>
              <a:rPr lang="fr-FR" sz="1600" dirty="0">
                <a:solidFill>
                  <a:srgbClr val="007F00"/>
                </a:solidFill>
                <a:latin typeface="Calibri" panose="020F0502020204030204" pitchFamily="34" charset="0"/>
                <a:cs typeface="Calibri" panose="020F0502020204030204" pitchFamily="34" charset="0"/>
              </a:rPr>
              <a:t>de </a:t>
            </a:r>
            <a:r>
              <a:rPr lang="fr-FR" sz="1600" spc="-5" dirty="0">
                <a:solidFill>
                  <a:srgbClr val="007F00"/>
                </a:solidFill>
                <a:latin typeface="Calibri" panose="020F0502020204030204" pitchFamily="34" charset="0"/>
                <a:cs typeface="Calibri" panose="020F0502020204030204" pitchFamily="34" charset="0"/>
              </a:rPr>
              <a:t>sortie (le</a:t>
            </a:r>
            <a:r>
              <a:rPr lang="fr-FR" sz="1600" spc="35" dirty="0">
                <a:solidFill>
                  <a:srgbClr val="007F00"/>
                </a:solidFill>
                <a:latin typeface="Calibri" panose="020F0502020204030204" pitchFamily="34" charset="0"/>
                <a:cs typeface="Calibri" panose="020F0502020204030204" pitchFamily="34" charset="0"/>
              </a:rPr>
              <a:t> </a:t>
            </a:r>
            <a:r>
              <a:rPr lang="fr-FR" sz="1600" spc="-5" dirty="0">
                <a:solidFill>
                  <a:srgbClr val="007F00"/>
                </a:solidFill>
                <a:latin typeface="Calibri" panose="020F0502020204030204" pitchFamily="34" charset="0"/>
                <a:cs typeface="Calibri" panose="020F0502020204030204" pitchFamily="34" charset="0"/>
              </a:rPr>
              <a:t>navigateur)</a:t>
            </a:r>
            <a:endParaRPr lang="fr-FR" sz="1600" dirty="0">
              <a:latin typeface="Calibri" panose="020F0502020204030204" pitchFamily="34" charset="0"/>
              <a:cs typeface="Calibri" panose="020F0502020204030204" pitchFamily="34" charset="0"/>
            </a:endParaRPr>
          </a:p>
          <a:p>
            <a:pPr marL="187325">
              <a:lnSpc>
                <a:spcPct val="100000"/>
              </a:lnSpc>
              <a:spcBef>
                <a:spcPts val="25"/>
              </a:spcBef>
            </a:pPr>
            <a:r>
              <a:rPr lang="fr-FR" sz="1600" spc="-85" dirty="0" err="1">
                <a:latin typeface="Calibri" panose="020F0502020204030204" pitchFamily="34" charset="0"/>
                <a:cs typeface="Calibri" panose="020F0502020204030204" pitchFamily="34" charset="0"/>
              </a:rPr>
              <a:t>enc.encode</a:t>
            </a:r>
            <a:r>
              <a:rPr lang="fr-FR" sz="1600" spc="-85" dirty="0">
                <a:latin typeface="Calibri" panose="020F0502020204030204" pitchFamily="34" charset="0"/>
                <a:cs typeface="Calibri" panose="020F0502020204030204" pitchFamily="34" charset="0"/>
              </a:rPr>
              <a:t>(image</a:t>
            </a:r>
            <a:r>
              <a:rPr lang="fr-FR" sz="1600" spc="-85" dirty="0" smtClean="0">
                <a:latin typeface="Calibri" panose="020F0502020204030204" pitchFamily="34" charset="0"/>
                <a:cs typeface="Calibri" panose="020F0502020204030204" pitchFamily="34" charset="0"/>
              </a:rPr>
              <a:t>);</a:t>
            </a:r>
            <a:r>
              <a:rPr lang="fr-FR" sz="1600" dirty="0" smtClean="0">
                <a:latin typeface="Calibri" panose="020F0502020204030204" pitchFamily="34" charset="0"/>
                <a:cs typeface="Calibri" panose="020F0502020204030204" pitchFamily="34" charset="0"/>
              </a:rPr>
              <a:t>   }</a:t>
            </a:r>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3481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nSpc>
                <a:spcPct val="100000"/>
              </a:lnSpc>
              <a:spcBef>
                <a:spcPts val="100"/>
              </a:spcBef>
            </a:pPr>
            <a:r>
              <a:rPr lang="fr-FR" sz="5400" dirty="0">
                <a:solidFill>
                  <a:srgbClr val="323299"/>
                </a:solidFill>
                <a:latin typeface="Tahoma"/>
                <a:cs typeface="Tahoma"/>
              </a:rPr>
              <a:t>Suivi de</a:t>
            </a:r>
            <a:r>
              <a:rPr lang="fr-FR" sz="5400" spc="-35" dirty="0">
                <a:solidFill>
                  <a:srgbClr val="323299"/>
                </a:solidFill>
                <a:latin typeface="Tahoma"/>
                <a:cs typeface="Tahoma"/>
              </a:rPr>
              <a:t> </a:t>
            </a:r>
            <a:r>
              <a:rPr lang="fr-FR" sz="5400" spc="-5" dirty="0">
                <a:solidFill>
                  <a:srgbClr val="323299"/>
                </a:solidFill>
                <a:latin typeface="Tahoma"/>
                <a:cs typeface="Tahoma"/>
              </a:rPr>
              <a:t>session</a:t>
            </a:r>
            <a:endParaRPr lang="fr-FR" sz="5400" dirty="0">
              <a:latin typeface="Tahoma"/>
              <a:cs typeface="Tahoma"/>
            </a:endParaRPr>
          </a:p>
        </p:txBody>
      </p:sp>
      <p:sp>
        <p:nvSpPr>
          <p:cNvPr id="3" name="Espace réservé du contenu 2"/>
          <p:cNvSpPr>
            <a:spLocks noGrp="1"/>
          </p:cNvSpPr>
          <p:nvPr>
            <p:ph idx="1"/>
          </p:nvPr>
        </p:nvSpPr>
        <p:spPr/>
        <p:txBody>
          <a:bodyPr>
            <a:normAutofit/>
          </a:bodyPr>
          <a:lstStyle/>
          <a:p>
            <a:pPr marL="187325" indent="-172720">
              <a:lnSpc>
                <a:spcPct val="100000"/>
              </a:lnSpc>
              <a:spcBef>
                <a:spcPts val="1035"/>
              </a:spcBef>
              <a:buClr>
                <a:srgbClr val="3232CC"/>
              </a:buClr>
              <a:buSzPct val="60714"/>
              <a:buFont typeface="Wingdings"/>
              <a:buChar char=""/>
              <a:tabLst>
                <a:tab pos="187960" algn="l"/>
              </a:tabLst>
            </a:pPr>
            <a:r>
              <a:rPr lang="fr-FR" sz="2800" spc="-5" dirty="0" smtClean="0">
                <a:latin typeface="Calibri" panose="020F0502020204030204" pitchFamily="34" charset="0"/>
                <a:cs typeface="Calibri" panose="020F0502020204030204" pitchFamily="34" charset="0"/>
              </a:rPr>
              <a:t>Le </a:t>
            </a:r>
            <a:r>
              <a:rPr lang="fr-FR" sz="2800" dirty="0" smtClean="0">
                <a:latin typeface="Calibri" panose="020F0502020204030204" pitchFamily="34" charset="0"/>
                <a:cs typeface="Calibri" panose="020F0502020204030204" pitchFamily="34" charset="0"/>
              </a:rPr>
              <a:t>protocole </a:t>
            </a:r>
            <a:r>
              <a:rPr lang="fr-FR" sz="2800" spc="-5" dirty="0" smtClean="0">
                <a:latin typeface="Calibri" panose="020F0502020204030204" pitchFamily="34" charset="0"/>
                <a:cs typeface="Calibri" panose="020F0502020204030204" pitchFamily="34" charset="0"/>
              </a:rPr>
              <a:t>HTTP </a:t>
            </a:r>
            <a:r>
              <a:rPr lang="fr-FR" sz="2800" dirty="0" smtClean="0">
                <a:latin typeface="Calibri" panose="020F0502020204030204" pitchFamily="34" charset="0"/>
                <a:cs typeface="Calibri" panose="020F0502020204030204" pitchFamily="34" charset="0"/>
              </a:rPr>
              <a:t>est </a:t>
            </a:r>
            <a:r>
              <a:rPr lang="fr-FR" sz="2800" spc="-5" dirty="0" smtClean="0">
                <a:latin typeface="Calibri" panose="020F0502020204030204" pitchFamily="34" charset="0"/>
                <a:cs typeface="Calibri" panose="020F0502020204030204" pitchFamily="34" charset="0"/>
              </a:rPr>
              <a:t>un </a:t>
            </a:r>
            <a:r>
              <a:rPr lang="fr-FR" sz="2800" dirty="0" smtClean="0">
                <a:latin typeface="Calibri" panose="020F0502020204030204" pitchFamily="34" charset="0"/>
                <a:cs typeface="Calibri" panose="020F0502020204030204" pitchFamily="34" charset="0"/>
              </a:rPr>
              <a:t>protocole </a:t>
            </a:r>
            <a:r>
              <a:rPr lang="fr-FR" sz="2800" spc="-5" dirty="0" smtClean="0">
                <a:latin typeface="Calibri" panose="020F0502020204030204" pitchFamily="34" charset="0"/>
                <a:cs typeface="Calibri" panose="020F0502020204030204" pitchFamily="34" charset="0"/>
              </a:rPr>
              <a:t>sans</a:t>
            </a:r>
            <a:r>
              <a:rPr lang="fr-FR" sz="2800" spc="-95" dirty="0" smtClean="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état</a:t>
            </a:r>
            <a:endParaRPr lang="fr-FR" sz="2800" dirty="0" smtClean="0">
              <a:latin typeface="Calibri" panose="020F0502020204030204" pitchFamily="34" charset="0"/>
              <a:cs typeface="Calibri" panose="020F0502020204030204" pitchFamily="34" charset="0"/>
            </a:endParaRPr>
          </a:p>
          <a:p>
            <a:pPr marL="187325" marR="5080" indent="-172720">
              <a:lnSpc>
                <a:spcPct val="100000"/>
              </a:lnSpc>
              <a:spcBef>
                <a:spcPts val="335"/>
              </a:spcBef>
              <a:buClr>
                <a:srgbClr val="3232CC"/>
              </a:buClr>
              <a:buSzPct val="60714"/>
              <a:buFont typeface="Wingdings"/>
              <a:buChar char=""/>
              <a:tabLst>
                <a:tab pos="187960" algn="l"/>
              </a:tabLst>
            </a:pPr>
            <a:r>
              <a:rPr lang="fr-FR" sz="2800" dirty="0" smtClean="0">
                <a:latin typeface="Calibri" panose="020F0502020204030204" pitchFamily="34" charset="0"/>
                <a:cs typeface="Calibri" panose="020F0502020204030204" pitchFamily="34" charset="0"/>
              </a:rPr>
              <a:t>Impossibilité alors de garder des</a:t>
            </a:r>
            <a:r>
              <a:rPr lang="fr-FR" sz="2800" spc="-114" dirty="0" smtClean="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informations  d’une requête </a:t>
            </a:r>
            <a:r>
              <a:rPr lang="fr-FR" sz="2800" dirty="0" smtClean="0">
                <a:latin typeface="Calibri" panose="020F0502020204030204" pitchFamily="34" charset="0"/>
                <a:cs typeface="Calibri" panose="020F0502020204030204" pitchFamily="34" charset="0"/>
              </a:rPr>
              <a:t>à </a:t>
            </a:r>
            <a:r>
              <a:rPr lang="fr-FR" sz="2800" spc="-5" dirty="0" smtClean="0">
                <a:latin typeface="Calibri" panose="020F0502020204030204" pitchFamily="34" charset="0"/>
                <a:cs typeface="Calibri" panose="020F0502020204030204" pitchFamily="34" charset="0"/>
              </a:rPr>
              <a:t>l’autre </a:t>
            </a:r>
            <a:r>
              <a:rPr lang="fr-FR" sz="2800" dirty="0" smtClean="0">
                <a:latin typeface="Calibri" panose="020F0502020204030204" pitchFamily="34" charset="0"/>
                <a:cs typeface="Calibri" panose="020F0502020204030204" pitchFamily="34" charset="0"/>
              </a:rPr>
              <a:t>(identifier </a:t>
            </a:r>
            <a:r>
              <a:rPr lang="fr-FR" sz="2800" spc="-5" dirty="0" smtClean="0">
                <a:latin typeface="Calibri" panose="020F0502020204030204" pitchFamily="34" charset="0"/>
                <a:cs typeface="Calibri" panose="020F0502020204030204" pitchFamily="34" charset="0"/>
              </a:rPr>
              <a:t>un client  </a:t>
            </a:r>
            <a:r>
              <a:rPr lang="fr-FR" sz="2800" dirty="0" smtClean="0">
                <a:latin typeface="Calibri" panose="020F0502020204030204" pitchFamily="34" charset="0"/>
                <a:cs typeface="Calibri" panose="020F0502020204030204" pitchFamily="34" charset="0"/>
              </a:rPr>
              <a:t>d’un</a:t>
            </a:r>
            <a:r>
              <a:rPr lang="fr-FR" sz="2800" spc="-25" dirty="0" smtClean="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autre)</a:t>
            </a:r>
            <a:endParaRPr lang="fr-FR" sz="2800" dirty="0" smtClean="0">
              <a:latin typeface="Calibri" panose="020F0502020204030204" pitchFamily="34" charset="0"/>
              <a:cs typeface="Calibri" panose="020F0502020204030204" pitchFamily="34" charset="0"/>
            </a:endParaRPr>
          </a:p>
          <a:p>
            <a:pPr marL="187325" marR="40640" indent="-172720">
              <a:lnSpc>
                <a:spcPct val="100000"/>
              </a:lnSpc>
              <a:spcBef>
                <a:spcPts val="335"/>
              </a:spcBef>
              <a:buClr>
                <a:srgbClr val="3232CC"/>
              </a:buClr>
              <a:buSzPct val="60714"/>
              <a:buFont typeface="Wingdings"/>
              <a:buChar char=""/>
              <a:tabLst>
                <a:tab pos="187960" algn="l"/>
              </a:tabLst>
            </a:pPr>
            <a:r>
              <a:rPr lang="fr-FR" sz="2800" dirty="0" smtClean="0">
                <a:latin typeface="Calibri" panose="020F0502020204030204" pitchFamily="34" charset="0"/>
                <a:cs typeface="Calibri" panose="020F0502020204030204" pitchFamily="34" charset="0"/>
              </a:rPr>
              <a:t>Obligation d’utiliser </a:t>
            </a:r>
            <a:r>
              <a:rPr lang="fr-FR" sz="2800" spc="-5" dirty="0" smtClean="0">
                <a:latin typeface="Calibri" panose="020F0502020204030204" pitchFamily="34" charset="0"/>
                <a:cs typeface="Calibri" panose="020F0502020204030204" pitchFamily="34" charset="0"/>
              </a:rPr>
              <a:t>différentes </a:t>
            </a:r>
            <a:r>
              <a:rPr lang="fr-FR" sz="2800" dirty="0" smtClean="0">
                <a:latin typeface="Calibri" panose="020F0502020204030204" pitchFamily="34" charset="0"/>
                <a:cs typeface="Calibri" panose="020F0502020204030204" pitchFamily="34" charset="0"/>
              </a:rPr>
              <a:t>solutions</a:t>
            </a:r>
            <a:r>
              <a:rPr lang="fr-FR" sz="2800" spc="-155" dirty="0" smtClean="0">
                <a:latin typeface="Calibri" panose="020F0502020204030204" pitchFamily="34" charset="0"/>
                <a:cs typeface="Calibri" panose="020F0502020204030204" pitchFamily="34" charset="0"/>
              </a:rPr>
              <a:t> </a:t>
            </a:r>
            <a:r>
              <a:rPr lang="fr-FR" sz="2800" dirty="0" smtClean="0">
                <a:latin typeface="Calibri" panose="020F0502020204030204" pitchFamily="34" charset="0"/>
                <a:cs typeface="Calibri" panose="020F0502020204030204" pitchFamily="34" charset="0"/>
              </a:rPr>
              <a:t>pour  remédier </a:t>
            </a:r>
            <a:r>
              <a:rPr lang="fr-FR" sz="2800" spc="-5" dirty="0" smtClean="0">
                <a:latin typeface="Calibri" panose="020F0502020204030204" pitchFamily="34" charset="0"/>
                <a:cs typeface="Calibri" panose="020F0502020204030204" pitchFamily="34" charset="0"/>
              </a:rPr>
              <a:t>au </a:t>
            </a:r>
            <a:r>
              <a:rPr lang="fr-FR" sz="2800" dirty="0" smtClean="0">
                <a:latin typeface="Calibri" panose="020F0502020204030204" pitchFamily="34" charset="0"/>
                <a:cs typeface="Calibri" panose="020F0502020204030204" pitchFamily="34" charset="0"/>
              </a:rPr>
              <a:t>problème d’état dont</a:t>
            </a:r>
            <a:r>
              <a:rPr lang="fr-FR" sz="2800" spc="-114" dirty="0" smtClean="0">
                <a:latin typeface="Calibri" panose="020F0502020204030204" pitchFamily="34" charset="0"/>
                <a:cs typeface="Calibri" panose="020F0502020204030204" pitchFamily="34" charset="0"/>
              </a:rPr>
              <a:t> </a:t>
            </a:r>
            <a:r>
              <a:rPr lang="fr-FR" sz="2800" dirty="0" smtClean="0">
                <a:latin typeface="Calibri" panose="020F0502020204030204" pitchFamily="34" charset="0"/>
                <a:cs typeface="Calibri" panose="020F0502020204030204" pitchFamily="34" charset="0"/>
              </a:rPr>
              <a:t>:</a:t>
            </a:r>
          </a:p>
          <a:p>
            <a:pPr marL="386715" lvl="1" indent="-143510">
              <a:lnSpc>
                <a:spcPct val="100000"/>
              </a:lnSpc>
              <a:spcBef>
                <a:spcPts val="285"/>
              </a:spcBef>
              <a:buClr>
                <a:srgbClr val="FF0000"/>
              </a:buClr>
              <a:buSzPct val="54166"/>
              <a:buFont typeface="Wingdings"/>
              <a:buChar char=""/>
              <a:tabLst>
                <a:tab pos="387350" algn="l"/>
              </a:tabLst>
            </a:pPr>
            <a:r>
              <a:rPr lang="fr-FR" sz="2400" spc="-5" dirty="0" smtClean="0">
                <a:latin typeface="Calibri" panose="020F0502020204030204" pitchFamily="34" charset="0"/>
                <a:cs typeface="Calibri" panose="020F0502020204030204" pitchFamily="34" charset="0"/>
              </a:rPr>
              <a:t>L’utilisation de</a:t>
            </a:r>
            <a:r>
              <a:rPr lang="fr-FR" sz="2400" dirty="0" smtClean="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cookies</a:t>
            </a:r>
            <a:endParaRPr lang="fr-FR" sz="2400" dirty="0" smtClean="0">
              <a:latin typeface="Calibri" panose="020F0502020204030204" pitchFamily="34" charset="0"/>
              <a:cs typeface="Calibri" panose="020F0502020204030204" pitchFamily="34" charset="0"/>
            </a:endParaRPr>
          </a:p>
          <a:p>
            <a:pPr marL="386715" lvl="1" indent="-143510">
              <a:lnSpc>
                <a:spcPct val="100000"/>
              </a:lnSpc>
              <a:spcBef>
                <a:spcPts val="290"/>
              </a:spcBef>
              <a:buClr>
                <a:srgbClr val="FF0000"/>
              </a:buClr>
              <a:buSzPct val="54166"/>
              <a:buFont typeface="Wingdings"/>
              <a:buChar char=""/>
              <a:tabLst>
                <a:tab pos="387350" algn="l"/>
              </a:tabLst>
            </a:pPr>
            <a:r>
              <a:rPr lang="fr-FR" sz="2400" spc="-5" dirty="0" smtClean="0">
                <a:latin typeface="Calibri" panose="020F0502020204030204" pitchFamily="34" charset="0"/>
                <a:cs typeface="Calibri" panose="020F0502020204030204" pitchFamily="34" charset="0"/>
              </a:rPr>
              <a:t>L’utilisation de</a:t>
            </a:r>
            <a:r>
              <a:rPr lang="fr-FR" sz="2400" dirty="0" smtClean="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sessions</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946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smtClean="0">
                <a:solidFill>
                  <a:srgbClr val="323299"/>
                </a:solidFill>
                <a:latin typeface="Tahoma"/>
                <a:cs typeface="Tahoma"/>
              </a:rPr>
              <a:t>cookies</a:t>
            </a:r>
            <a:endParaRPr lang="fr-FR" dirty="0"/>
          </a:p>
        </p:txBody>
      </p:sp>
      <p:sp>
        <p:nvSpPr>
          <p:cNvPr id="3" name="Espace réservé du contenu 2"/>
          <p:cNvSpPr>
            <a:spLocks noGrp="1"/>
          </p:cNvSpPr>
          <p:nvPr>
            <p:ph idx="1"/>
          </p:nvPr>
        </p:nvSpPr>
        <p:spPr/>
        <p:txBody>
          <a:bodyPr>
            <a:normAutofit fontScale="92500" lnSpcReduction="20000"/>
          </a:bodyPr>
          <a:lstStyle/>
          <a:p>
            <a:pPr marL="187325" marR="173990" indent="-172720">
              <a:lnSpc>
                <a:spcPct val="100000"/>
              </a:lnSpc>
              <a:spcBef>
                <a:spcPts val="1055"/>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cookies représentent un moyen simple de stocker  temporairement des informations chez un client, afin de les  récupérer ultérieurement.</a:t>
            </a:r>
            <a:endParaRPr lang="fr-FR" sz="2800" dirty="0">
              <a:latin typeface="Calibri" panose="020F0502020204030204" pitchFamily="34" charset="0"/>
              <a:cs typeface="Calibri" panose="020F0502020204030204" pitchFamily="34" charset="0"/>
            </a:endParaRPr>
          </a:p>
          <a:p>
            <a:pPr marL="187325" marR="425450" indent="-172720">
              <a:lnSpc>
                <a:spcPct val="100000"/>
              </a:lnSpc>
              <a:spcBef>
                <a:spcPts val="2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cookies </a:t>
            </a:r>
            <a:r>
              <a:rPr lang="fr-FR" sz="2800" spc="-10" dirty="0">
                <a:latin typeface="Calibri" panose="020F0502020204030204" pitchFamily="34" charset="0"/>
                <a:cs typeface="Calibri" panose="020F0502020204030204" pitchFamily="34" charset="0"/>
              </a:rPr>
              <a:t>ont </a:t>
            </a:r>
            <a:r>
              <a:rPr lang="fr-FR" sz="2800" spc="-5" dirty="0">
                <a:latin typeface="Calibri" panose="020F0502020204030204" pitchFamily="34" charset="0"/>
                <a:cs typeface="Calibri" panose="020F0502020204030204" pitchFamily="34" charset="0"/>
              </a:rPr>
              <a:t>été introduits par la première </a:t>
            </a:r>
            <a:r>
              <a:rPr lang="fr-FR" sz="2800" spc="-10" dirty="0">
                <a:latin typeface="Calibri" panose="020F0502020204030204" pitchFamily="34" charset="0"/>
                <a:cs typeface="Calibri" panose="020F0502020204030204" pitchFamily="34" charset="0"/>
              </a:rPr>
              <a:t>fois </a:t>
            </a:r>
            <a:r>
              <a:rPr lang="fr-FR" sz="2800" spc="-5" dirty="0">
                <a:latin typeface="Calibri" panose="020F0502020204030204" pitchFamily="34" charset="0"/>
                <a:cs typeface="Calibri" panose="020F0502020204030204" pitchFamily="34" charset="0"/>
              </a:rPr>
              <a:t>dans  Netscape Navigator</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105"/>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cookies </a:t>
            </a:r>
            <a:r>
              <a:rPr lang="fr-FR" sz="2800" spc="-10" dirty="0">
                <a:latin typeface="Calibri" panose="020F0502020204030204" pitchFamily="34" charset="0"/>
                <a:cs typeface="Calibri" panose="020F0502020204030204" pitchFamily="34" charset="0"/>
              </a:rPr>
              <a:t>font </a:t>
            </a:r>
            <a:r>
              <a:rPr lang="fr-FR" sz="2800" spc="-5" dirty="0">
                <a:latin typeface="Calibri" panose="020F0502020204030204" pitchFamily="34" charset="0"/>
                <a:cs typeface="Calibri" panose="020F0502020204030204" pitchFamily="34" charset="0"/>
              </a:rPr>
              <a:t>partie des spécifications du protocole</a:t>
            </a:r>
            <a:r>
              <a:rPr lang="fr-FR" sz="2800" spc="105" dirty="0">
                <a:latin typeface="Calibri" panose="020F0502020204030204" pitchFamily="34" charset="0"/>
                <a:cs typeface="Calibri" panose="020F0502020204030204" pitchFamily="34" charset="0"/>
              </a:rPr>
              <a:t> </a:t>
            </a:r>
            <a:r>
              <a:rPr lang="fr-FR" sz="2800" spc="-10" dirty="0">
                <a:latin typeface="Calibri" panose="020F0502020204030204" pitchFamily="34" charset="0"/>
                <a:cs typeface="Calibri" panose="020F0502020204030204" pitchFamily="34" charset="0"/>
              </a:rPr>
              <a:t>HTTP.</a:t>
            </a:r>
            <a:endParaRPr lang="fr-FR" sz="2800" dirty="0">
              <a:latin typeface="Calibri" panose="020F0502020204030204" pitchFamily="34" charset="0"/>
              <a:cs typeface="Calibri" panose="020F0502020204030204" pitchFamily="34" charset="0"/>
            </a:endParaRPr>
          </a:p>
          <a:p>
            <a:pPr marL="187325" marR="5080" indent="-172720">
              <a:lnSpc>
                <a:spcPct val="100000"/>
              </a:lnSpc>
              <a:spcBef>
                <a:spcPts val="254"/>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L'en-tête </a:t>
            </a:r>
            <a:r>
              <a:rPr lang="fr-FR" sz="2800" spc="-10" dirty="0">
                <a:latin typeface="Calibri" panose="020F0502020204030204" pitchFamily="34" charset="0"/>
                <a:cs typeface="Calibri" panose="020F0502020204030204" pitchFamily="34" charset="0"/>
              </a:rPr>
              <a:t>HTTP </a:t>
            </a:r>
            <a:r>
              <a:rPr lang="fr-FR" sz="2800" spc="-5" dirty="0">
                <a:latin typeface="Calibri" panose="020F0502020204030204" pitchFamily="34" charset="0"/>
                <a:cs typeface="Calibri" panose="020F0502020204030204" pitchFamily="34" charset="0"/>
              </a:rPr>
              <a:t>réservé à l'utilisation des cookies s'appelle Set-  Cookie, il s'agit d'une simple ligne de texte de la</a:t>
            </a:r>
            <a:r>
              <a:rPr lang="fr-FR" sz="2800" spc="3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forme:</a:t>
            </a:r>
            <a:endParaRPr lang="fr-FR" sz="2800" dirty="0">
              <a:latin typeface="Calibri" panose="020F0502020204030204" pitchFamily="34" charset="0"/>
              <a:cs typeface="Calibri" panose="020F0502020204030204" pitchFamily="34" charset="0"/>
            </a:endParaRPr>
          </a:p>
          <a:p>
            <a:pPr marL="386715" marR="338455" lvl="1" indent="-143510">
              <a:lnSpc>
                <a:spcPct val="100000"/>
              </a:lnSpc>
              <a:spcBef>
                <a:spcPts val="220"/>
              </a:spcBef>
              <a:buClr>
                <a:srgbClr val="FF0000"/>
              </a:buClr>
              <a:buSzPct val="55555"/>
              <a:buFont typeface="Wingdings"/>
              <a:buChar char=""/>
              <a:tabLst>
                <a:tab pos="387350" algn="l"/>
              </a:tabLst>
            </a:pPr>
            <a:r>
              <a:rPr lang="fr-FR" sz="2400" spc="-5" dirty="0">
                <a:latin typeface="Calibri" panose="020F0502020204030204" pitchFamily="34" charset="0"/>
                <a:cs typeface="Calibri" panose="020F0502020204030204" pitchFamily="34" charset="0"/>
              </a:rPr>
              <a:t>Set-Cookie </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NOM=VALEUR; </a:t>
            </a:r>
            <a:r>
              <a:rPr lang="fr-FR" sz="2400" spc="-5" dirty="0" err="1">
                <a:latin typeface="Calibri" panose="020F0502020204030204" pitchFamily="34" charset="0"/>
                <a:cs typeface="Calibri" panose="020F0502020204030204" pitchFamily="34" charset="0"/>
              </a:rPr>
              <a:t>domain</a:t>
            </a:r>
            <a:r>
              <a:rPr lang="fr-FR" sz="2400" spc="-5" dirty="0">
                <a:latin typeface="Calibri" panose="020F0502020204030204" pitchFamily="34" charset="0"/>
                <a:cs typeface="Calibri" panose="020F0502020204030204" pitchFamily="34" charset="0"/>
              </a:rPr>
              <a:t>=NOM_DE_DOMAINE;  expires=DATE</a:t>
            </a:r>
            <a:endParaRPr lang="fr-FR" sz="2400" dirty="0">
              <a:latin typeface="Calibri" panose="020F0502020204030204" pitchFamily="34" charset="0"/>
              <a:cs typeface="Calibri" panose="020F0502020204030204" pitchFamily="34" charset="0"/>
            </a:endParaRPr>
          </a:p>
          <a:p>
            <a:pPr marL="187325" marR="172085" indent="-172720">
              <a:lnSpc>
                <a:spcPct val="100000"/>
              </a:lnSpc>
              <a:spcBef>
                <a:spcPts val="2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La valeur d’un </a:t>
            </a:r>
            <a:r>
              <a:rPr lang="fr-FR" sz="2800" spc="-10" dirty="0">
                <a:latin typeface="Calibri" panose="020F0502020204030204" pitchFamily="34" charset="0"/>
                <a:cs typeface="Calibri" panose="020F0502020204030204" pitchFamily="34" charset="0"/>
              </a:rPr>
              <a:t>cookie </a:t>
            </a:r>
            <a:r>
              <a:rPr lang="fr-FR" sz="2800" spc="-5" dirty="0">
                <a:latin typeface="Calibri" panose="020F0502020204030204" pitchFamily="34" charset="0"/>
                <a:cs typeface="Calibri" panose="020F0502020204030204" pitchFamily="34" charset="0"/>
              </a:rPr>
              <a:t>pouvant identifier de façon </a:t>
            </a:r>
            <a:r>
              <a:rPr lang="fr-FR" sz="2800" spc="-10" dirty="0">
                <a:latin typeface="Calibri" panose="020F0502020204030204" pitchFamily="34" charset="0"/>
                <a:cs typeface="Calibri" panose="020F0502020204030204" pitchFamily="34" charset="0"/>
              </a:rPr>
              <a:t>unique </a:t>
            </a:r>
            <a:r>
              <a:rPr lang="fr-FR" sz="2800" spc="-5" dirty="0">
                <a:latin typeface="Calibri" panose="020F0502020204030204" pitchFamily="34" charset="0"/>
                <a:cs typeface="Calibri" panose="020F0502020204030204" pitchFamily="34" charset="0"/>
              </a:rPr>
              <a:t>un  client, ils </a:t>
            </a:r>
            <a:r>
              <a:rPr lang="fr-FR" sz="2800" spc="-10" dirty="0">
                <a:latin typeface="Calibri" panose="020F0502020204030204" pitchFamily="34" charset="0"/>
                <a:cs typeface="Calibri" panose="020F0502020204030204" pitchFamily="34" charset="0"/>
              </a:rPr>
              <a:t>sont souvent </a:t>
            </a:r>
            <a:r>
              <a:rPr lang="fr-FR" sz="2800" spc="-5" dirty="0">
                <a:latin typeface="Calibri" panose="020F0502020204030204" pitchFamily="34" charset="0"/>
                <a:cs typeface="Calibri" panose="020F0502020204030204" pitchFamily="34" charset="0"/>
              </a:rPr>
              <a:t>utilisés pour le suivi de</a:t>
            </a:r>
            <a:r>
              <a:rPr lang="fr-FR" sz="2800" spc="100" dirty="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session</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67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smtClean="0">
                <a:solidFill>
                  <a:srgbClr val="323299"/>
                </a:solidFill>
                <a:latin typeface="Tahoma"/>
                <a:cs typeface="Tahoma"/>
              </a:rPr>
              <a:t>cookies</a:t>
            </a:r>
            <a:endParaRPr lang="fr-FR" dirty="0"/>
          </a:p>
        </p:txBody>
      </p:sp>
      <p:sp>
        <p:nvSpPr>
          <p:cNvPr id="3" name="Espace réservé du contenu 2"/>
          <p:cNvSpPr>
            <a:spLocks noGrp="1"/>
          </p:cNvSpPr>
          <p:nvPr>
            <p:ph idx="1"/>
          </p:nvPr>
        </p:nvSpPr>
        <p:spPr>
          <a:xfrm>
            <a:off x="1024128" y="1705969"/>
            <a:ext cx="10344457" cy="4940490"/>
          </a:xfrm>
        </p:spPr>
        <p:txBody>
          <a:bodyPr>
            <a:noAutofit/>
          </a:bodyPr>
          <a:lstStyle/>
          <a:p>
            <a:pPr marL="187325" marR="281940" indent="-172720">
              <a:lnSpc>
                <a:spcPct val="100000"/>
              </a:lnSpc>
              <a:buClr>
                <a:srgbClr val="3232CC"/>
              </a:buClr>
              <a:buSzPct val="60000"/>
              <a:buFont typeface="Wingdings"/>
              <a:buChar char=""/>
              <a:tabLst>
                <a:tab pos="187960" algn="l"/>
              </a:tabLst>
            </a:pPr>
            <a:r>
              <a:rPr lang="fr-FR" sz="2300" spc="-5" dirty="0">
                <a:latin typeface="Calibri" panose="020F0502020204030204" pitchFamily="34" charset="0"/>
                <a:cs typeface="Calibri" panose="020F0502020204030204" pitchFamily="34" charset="0"/>
              </a:rPr>
              <a:t>L’API Servlet </a:t>
            </a:r>
            <a:r>
              <a:rPr lang="fr-FR" sz="2300" spc="-10" dirty="0">
                <a:latin typeface="Calibri" panose="020F0502020204030204" pitchFamily="34" charset="0"/>
                <a:cs typeface="Calibri" panose="020F0502020204030204" pitchFamily="34" charset="0"/>
              </a:rPr>
              <a:t>fournit </a:t>
            </a:r>
            <a:r>
              <a:rPr lang="fr-FR" sz="2300" spc="-5" dirty="0">
                <a:latin typeface="Calibri" panose="020F0502020204030204" pitchFamily="34" charset="0"/>
                <a:cs typeface="Calibri" panose="020F0502020204030204" pitchFamily="34" charset="0"/>
              </a:rPr>
              <a:t>la classe </a:t>
            </a:r>
            <a:r>
              <a:rPr lang="fr-FR" sz="2300" i="1" spc="-30" dirty="0" err="1">
                <a:latin typeface="Calibri" panose="020F0502020204030204" pitchFamily="34" charset="0"/>
                <a:cs typeface="Calibri" panose="020F0502020204030204" pitchFamily="34" charset="0"/>
              </a:rPr>
              <a:t>javax.servlet.http.Cookie</a:t>
            </a:r>
            <a:r>
              <a:rPr lang="fr-FR" sz="2300" i="1" spc="-3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pour  travailler avec les</a:t>
            </a:r>
            <a:r>
              <a:rPr lang="fr-FR" sz="2300" spc="5"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Cookies</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300" i="1" spc="-30" dirty="0">
                <a:latin typeface="Calibri" panose="020F0502020204030204" pitchFamily="34" charset="0"/>
                <a:cs typeface="Calibri" panose="020F0502020204030204" pitchFamily="34" charset="0"/>
              </a:rPr>
              <a:t>Cookie(String </a:t>
            </a:r>
            <a:r>
              <a:rPr lang="fr-FR" sz="2300" i="1" spc="-35" dirty="0" err="1">
                <a:latin typeface="Calibri" panose="020F0502020204030204" pitchFamily="34" charset="0"/>
                <a:cs typeface="Calibri" panose="020F0502020204030204" pitchFamily="34" charset="0"/>
              </a:rPr>
              <a:t>name</a:t>
            </a:r>
            <a:r>
              <a:rPr lang="fr-FR" sz="2300" i="1" spc="-35" dirty="0">
                <a:latin typeface="Calibri" panose="020F0502020204030204" pitchFamily="34" charset="0"/>
                <a:cs typeface="Calibri" panose="020F0502020204030204" pitchFamily="34" charset="0"/>
              </a:rPr>
              <a:t>, </a:t>
            </a:r>
            <a:r>
              <a:rPr lang="fr-FR" sz="2300" i="1" spc="-25" dirty="0">
                <a:latin typeface="Calibri" panose="020F0502020204030204" pitchFamily="34" charset="0"/>
                <a:cs typeface="Calibri" panose="020F0502020204030204" pitchFamily="34" charset="0"/>
              </a:rPr>
              <a:t>String </a:t>
            </a:r>
            <a:r>
              <a:rPr lang="fr-FR" sz="2300" i="1" spc="-30" dirty="0">
                <a:latin typeface="Calibri" panose="020F0502020204030204" pitchFamily="34" charset="0"/>
                <a:cs typeface="Calibri" panose="020F0502020204030204" pitchFamily="34" charset="0"/>
              </a:rPr>
              <a:t>value)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construit </a:t>
            </a:r>
            <a:r>
              <a:rPr lang="fr-FR" sz="2300" dirty="0">
                <a:latin typeface="Calibri" panose="020F0502020204030204" pitchFamily="34" charset="0"/>
                <a:cs typeface="Calibri" panose="020F0502020204030204" pitchFamily="34" charset="0"/>
              </a:rPr>
              <a:t>un</a:t>
            </a:r>
            <a:r>
              <a:rPr lang="fr-FR" sz="2300" spc="5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50"/>
              </a:spcBef>
              <a:buClr>
                <a:srgbClr val="FF0000"/>
              </a:buClr>
              <a:buSzPct val="52631"/>
              <a:buFont typeface="Wingdings"/>
              <a:buChar char=""/>
              <a:tabLst>
                <a:tab pos="387350" algn="l"/>
              </a:tabLst>
            </a:pPr>
            <a:r>
              <a:rPr lang="fr-FR" sz="2300" i="1" spc="-25" dirty="0">
                <a:latin typeface="Calibri" panose="020F0502020204030204" pitchFamily="34" charset="0"/>
                <a:cs typeface="Calibri" panose="020F0502020204030204" pitchFamily="34" charset="0"/>
              </a:rPr>
              <a:t>String </a:t>
            </a:r>
            <a:r>
              <a:rPr lang="fr-FR" sz="2300" i="1" spc="-35" dirty="0" err="1">
                <a:latin typeface="Calibri" panose="020F0502020204030204" pitchFamily="34" charset="0"/>
                <a:cs typeface="Calibri" panose="020F0502020204030204" pitchFamily="34" charset="0"/>
              </a:rPr>
              <a:t>getName</a:t>
            </a:r>
            <a:r>
              <a:rPr lang="fr-FR" sz="2300" i="1" spc="-35"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retourne le </a:t>
            </a:r>
            <a:r>
              <a:rPr lang="fr-FR" sz="2300" dirty="0">
                <a:latin typeface="Calibri" panose="020F0502020204030204" pitchFamily="34" charset="0"/>
                <a:cs typeface="Calibri" panose="020F0502020204030204" pitchFamily="34" charset="0"/>
              </a:rPr>
              <a:t>nom </a:t>
            </a:r>
            <a:r>
              <a:rPr lang="fr-FR" sz="2300" spc="-5" dirty="0">
                <a:latin typeface="Calibri" panose="020F0502020204030204" pitchFamily="34" charset="0"/>
                <a:cs typeface="Calibri" panose="020F0502020204030204" pitchFamily="34" charset="0"/>
              </a:rPr>
              <a:t>du</a:t>
            </a:r>
            <a:r>
              <a:rPr lang="fr-FR" sz="2300" spc="3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300" i="1" spc="-25" dirty="0">
                <a:latin typeface="Calibri" panose="020F0502020204030204" pitchFamily="34" charset="0"/>
                <a:cs typeface="Calibri" panose="020F0502020204030204" pitchFamily="34" charset="0"/>
              </a:rPr>
              <a:t>String </a:t>
            </a:r>
            <a:r>
              <a:rPr lang="fr-FR" sz="2300" i="1" spc="-30" dirty="0" err="1">
                <a:latin typeface="Calibri" panose="020F0502020204030204" pitchFamily="34" charset="0"/>
                <a:cs typeface="Calibri" panose="020F0502020204030204" pitchFamily="34" charset="0"/>
              </a:rPr>
              <a:t>getValue</a:t>
            </a:r>
            <a:r>
              <a:rPr lang="fr-FR" sz="2300" i="1" spc="-30"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retourne la valeur du</a:t>
            </a:r>
            <a:r>
              <a:rPr lang="fr-FR" sz="2300" spc="45"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50"/>
              </a:spcBef>
              <a:buClr>
                <a:srgbClr val="FF0000"/>
              </a:buClr>
              <a:buSzPct val="52631"/>
              <a:buFont typeface="Wingdings"/>
              <a:buChar char=""/>
              <a:tabLst>
                <a:tab pos="387350" algn="l"/>
              </a:tabLst>
            </a:pPr>
            <a:r>
              <a:rPr lang="fr-FR" sz="2300" i="1" spc="-30" dirty="0" err="1">
                <a:latin typeface="Calibri" panose="020F0502020204030204" pitchFamily="34" charset="0"/>
                <a:cs typeface="Calibri" panose="020F0502020204030204" pitchFamily="34" charset="0"/>
              </a:rPr>
              <a:t>setValue</a:t>
            </a:r>
            <a:r>
              <a:rPr lang="fr-FR" sz="2300" i="1" spc="-30" dirty="0">
                <a:latin typeface="Calibri" panose="020F0502020204030204" pitchFamily="34" charset="0"/>
                <a:cs typeface="Calibri" panose="020F0502020204030204" pitchFamily="34" charset="0"/>
              </a:rPr>
              <a:t>(String </a:t>
            </a:r>
            <a:r>
              <a:rPr lang="fr-FR" sz="2300" i="1" spc="-30" dirty="0" err="1">
                <a:latin typeface="Calibri" panose="020F0502020204030204" pitchFamily="34" charset="0"/>
                <a:cs typeface="Calibri" panose="020F0502020204030204" pitchFamily="34" charset="0"/>
              </a:rPr>
              <a:t>new_value</a:t>
            </a:r>
            <a:r>
              <a:rPr lang="fr-FR" sz="2300" i="1" spc="-30"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donne </a:t>
            </a:r>
            <a:r>
              <a:rPr lang="fr-FR" sz="2300" dirty="0">
                <a:latin typeface="Calibri" panose="020F0502020204030204" pitchFamily="34" charset="0"/>
                <a:cs typeface="Calibri" panose="020F0502020204030204" pitchFamily="34" charset="0"/>
              </a:rPr>
              <a:t>une </a:t>
            </a:r>
            <a:r>
              <a:rPr lang="fr-FR" sz="2300" spc="-5" dirty="0">
                <a:latin typeface="Calibri" panose="020F0502020204030204" pitchFamily="34" charset="0"/>
                <a:cs typeface="Calibri" panose="020F0502020204030204" pitchFamily="34" charset="0"/>
              </a:rPr>
              <a:t>nouvelle valeur au</a:t>
            </a:r>
            <a:r>
              <a:rPr lang="fr-FR" sz="2300" spc="85"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a:t>
            </a:r>
            <a:endParaRPr lang="fr-FR" sz="2300" dirty="0">
              <a:latin typeface="Calibri" panose="020F0502020204030204" pitchFamily="34" charset="0"/>
              <a:cs typeface="Calibri" panose="020F0502020204030204" pitchFamily="34" charset="0"/>
            </a:endParaRPr>
          </a:p>
          <a:p>
            <a:pPr marL="386715" marR="357505" lvl="1" indent="-143510">
              <a:lnSpc>
                <a:spcPct val="100000"/>
              </a:lnSpc>
              <a:spcBef>
                <a:spcPts val="220"/>
              </a:spcBef>
              <a:buClr>
                <a:srgbClr val="FF0000"/>
              </a:buClr>
              <a:buSzPct val="52631"/>
              <a:buFont typeface="Wingdings"/>
              <a:buChar char=""/>
              <a:tabLst>
                <a:tab pos="387350" algn="l"/>
              </a:tabLst>
            </a:pPr>
            <a:r>
              <a:rPr lang="fr-FR" sz="2300" i="1" spc="-30" dirty="0" err="1">
                <a:latin typeface="Calibri" panose="020F0502020204030204" pitchFamily="34" charset="0"/>
                <a:cs typeface="Calibri" panose="020F0502020204030204" pitchFamily="34" charset="0"/>
              </a:rPr>
              <a:t>setMaxAge</a:t>
            </a:r>
            <a:r>
              <a:rPr lang="fr-FR" sz="2300" i="1" spc="-30" dirty="0">
                <a:latin typeface="Calibri" panose="020F0502020204030204" pitchFamily="34" charset="0"/>
                <a:cs typeface="Calibri" panose="020F0502020204030204" pitchFamily="34" charset="0"/>
              </a:rPr>
              <a:t>(</a:t>
            </a:r>
            <a:r>
              <a:rPr lang="fr-FR" sz="2300" i="1" spc="-30" dirty="0" err="1">
                <a:latin typeface="Calibri" panose="020F0502020204030204" pitchFamily="34" charset="0"/>
                <a:cs typeface="Calibri" panose="020F0502020204030204" pitchFamily="34" charset="0"/>
              </a:rPr>
              <a:t>int</a:t>
            </a:r>
            <a:r>
              <a:rPr lang="fr-FR" sz="2300" i="1" spc="-30" dirty="0">
                <a:latin typeface="Calibri" panose="020F0502020204030204" pitchFamily="34" charset="0"/>
                <a:cs typeface="Calibri" panose="020F0502020204030204" pitchFamily="34" charset="0"/>
              </a:rPr>
              <a:t> </a:t>
            </a:r>
            <a:r>
              <a:rPr lang="fr-FR" sz="2300" i="1" spc="-30" dirty="0" err="1">
                <a:latin typeface="Calibri" panose="020F0502020204030204" pitchFamily="34" charset="0"/>
                <a:cs typeface="Calibri" panose="020F0502020204030204" pitchFamily="34" charset="0"/>
              </a:rPr>
              <a:t>expiry</a:t>
            </a:r>
            <a:r>
              <a:rPr lang="fr-FR" sz="2300" i="1" spc="-30"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spécifie l’âge maximum du cookie en  secondes</a:t>
            </a:r>
            <a:endParaRPr lang="fr-FR" sz="2300" dirty="0">
              <a:latin typeface="Calibri" panose="020F0502020204030204" pitchFamily="34" charset="0"/>
              <a:cs typeface="Calibri" panose="020F0502020204030204" pitchFamily="34" charset="0"/>
            </a:endParaRPr>
          </a:p>
          <a:p>
            <a:pPr marL="187325" marR="421005" indent="-172720">
              <a:lnSpc>
                <a:spcPct val="100000"/>
              </a:lnSpc>
              <a:spcBef>
                <a:spcPts val="240"/>
              </a:spcBef>
              <a:buClr>
                <a:srgbClr val="3232CC"/>
              </a:buClr>
              <a:buSzPct val="60000"/>
              <a:buFont typeface="Wingdings"/>
              <a:buChar char=""/>
              <a:tabLst>
                <a:tab pos="187960" algn="l"/>
              </a:tabLst>
            </a:pPr>
            <a:r>
              <a:rPr lang="fr-FR" sz="2300" spc="-5" dirty="0">
                <a:latin typeface="Calibri" panose="020F0502020204030204" pitchFamily="34" charset="0"/>
                <a:cs typeface="Calibri" panose="020F0502020204030204" pitchFamily="34" charset="0"/>
              </a:rPr>
              <a:t>Pour la création d’un nouveau cookie, il faut l’ajouter à la  réponse</a:t>
            </a:r>
            <a:r>
              <a:rPr lang="fr-FR" sz="2300" spc="-15" dirty="0">
                <a:latin typeface="Calibri" panose="020F0502020204030204" pitchFamily="34" charset="0"/>
                <a:cs typeface="Calibri" panose="020F0502020204030204" pitchFamily="34" charset="0"/>
              </a:rPr>
              <a:t> </a:t>
            </a:r>
            <a:r>
              <a:rPr lang="fr-FR" sz="2300" spc="-25" dirty="0">
                <a:latin typeface="Calibri" panose="020F0502020204030204" pitchFamily="34" charset="0"/>
                <a:cs typeface="Calibri" panose="020F0502020204030204" pitchFamily="34" charset="0"/>
              </a:rPr>
              <a:t>(</a:t>
            </a:r>
            <a:r>
              <a:rPr lang="fr-FR" sz="2300" i="1" spc="-25" dirty="0" err="1">
                <a:latin typeface="Calibri" panose="020F0502020204030204" pitchFamily="34" charset="0"/>
                <a:cs typeface="Calibri" panose="020F0502020204030204" pitchFamily="34" charset="0"/>
              </a:rPr>
              <a:t>HttpServletResponse</a:t>
            </a:r>
            <a:r>
              <a:rPr lang="fr-FR" sz="2300" spc="-25" dirty="0">
                <a:latin typeface="Calibri" panose="020F0502020204030204" pitchFamily="34" charset="0"/>
                <a:cs typeface="Calibri" panose="020F0502020204030204" pitchFamily="34" charset="0"/>
              </a:rPr>
              <a:t>)</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300" i="1" spc="-30" dirty="0" err="1">
                <a:latin typeface="Calibri" panose="020F0502020204030204" pitchFamily="34" charset="0"/>
                <a:cs typeface="Calibri" panose="020F0502020204030204" pitchFamily="34" charset="0"/>
              </a:rPr>
              <a:t>addCookie</a:t>
            </a:r>
            <a:r>
              <a:rPr lang="fr-FR" sz="2300" i="1" spc="-30" dirty="0">
                <a:latin typeface="Calibri" panose="020F0502020204030204" pitchFamily="34" charset="0"/>
                <a:cs typeface="Calibri" panose="020F0502020204030204" pitchFamily="34" charset="0"/>
              </a:rPr>
              <a:t>(Cookie </a:t>
            </a:r>
            <a:r>
              <a:rPr lang="fr-FR" sz="2300" i="1" spc="-30" dirty="0" err="1">
                <a:latin typeface="Calibri" panose="020F0502020204030204" pitchFamily="34" charset="0"/>
                <a:cs typeface="Calibri" panose="020F0502020204030204" pitchFamily="34" charset="0"/>
              </a:rPr>
              <a:t>mon_cook</a:t>
            </a:r>
            <a:r>
              <a:rPr lang="fr-FR" sz="2300" i="1" spc="-30"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ajoute </a:t>
            </a:r>
            <a:r>
              <a:rPr lang="fr-FR" sz="2300" dirty="0">
                <a:latin typeface="Calibri" panose="020F0502020204030204" pitchFamily="34" charset="0"/>
                <a:cs typeface="Calibri" panose="020F0502020204030204" pitchFamily="34" charset="0"/>
              </a:rPr>
              <a:t>à </a:t>
            </a:r>
            <a:r>
              <a:rPr lang="fr-FR" sz="2300" spc="-5" dirty="0">
                <a:latin typeface="Calibri" panose="020F0502020204030204" pitchFamily="34" charset="0"/>
                <a:cs typeface="Calibri" panose="020F0502020204030204" pitchFamily="34" charset="0"/>
              </a:rPr>
              <a:t>la réponse </a:t>
            </a:r>
            <a:r>
              <a:rPr lang="fr-FR" sz="2300" dirty="0">
                <a:latin typeface="Calibri" panose="020F0502020204030204" pitchFamily="34" charset="0"/>
                <a:cs typeface="Calibri" panose="020F0502020204030204" pitchFamily="34" charset="0"/>
              </a:rPr>
              <a:t>un</a:t>
            </a:r>
            <a:r>
              <a:rPr lang="fr-FR" sz="2300" spc="3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cookie</a:t>
            </a:r>
            <a:endParaRPr lang="fr-FR" sz="2300" dirty="0">
              <a:latin typeface="Calibri" panose="020F0502020204030204" pitchFamily="34" charset="0"/>
              <a:cs typeface="Calibri" panose="020F0502020204030204" pitchFamily="34" charset="0"/>
            </a:endParaRPr>
          </a:p>
          <a:p>
            <a:pPr marL="187325" marR="5080" indent="-172720">
              <a:lnSpc>
                <a:spcPct val="100000"/>
              </a:lnSpc>
              <a:spcBef>
                <a:spcPts val="245"/>
              </a:spcBef>
              <a:buClr>
                <a:srgbClr val="3232CC"/>
              </a:buClr>
              <a:buSzPct val="60000"/>
              <a:buFont typeface="Wingdings"/>
              <a:buChar char=""/>
              <a:tabLst>
                <a:tab pos="187960" algn="l"/>
              </a:tabLst>
            </a:pPr>
            <a:r>
              <a:rPr lang="fr-FR" sz="2300" spc="-5" dirty="0">
                <a:latin typeface="Calibri" panose="020F0502020204030204" pitchFamily="34" charset="0"/>
                <a:cs typeface="Calibri" panose="020F0502020204030204" pitchFamily="34" charset="0"/>
              </a:rPr>
              <a:t>La Servlet récupère les cookies du client en exploitant la requête  </a:t>
            </a:r>
            <a:r>
              <a:rPr lang="fr-FR" sz="2300" spc="-25" dirty="0">
                <a:latin typeface="Calibri" panose="020F0502020204030204" pitchFamily="34" charset="0"/>
                <a:cs typeface="Calibri" panose="020F0502020204030204" pitchFamily="34" charset="0"/>
              </a:rPr>
              <a:t>(</a:t>
            </a:r>
            <a:r>
              <a:rPr lang="fr-FR" sz="2300" i="1" spc="-25" dirty="0" err="1">
                <a:latin typeface="Calibri" panose="020F0502020204030204" pitchFamily="34" charset="0"/>
                <a:cs typeface="Calibri" panose="020F0502020204030204" pitchFamily="34" charset="0"/>
              </a:rPr>
              <a:t>HttpServletRequest</a:t>
            </a:r>
            <a:r>
              <a:rPr lang="fr-FR" sz="2300" spc="-25" dirty="0">
                <a:latin typeface="Calibri" panose="020F0502020204030204" pitchFamily="34" charset="0"/>
                <a:cs typeface="Calibri" panose="020F0502020204030204" pitchFamily="34" charset="0"/>
              </a:rPr>
              <a:t>)</a:t>
            </a:r>
            <a:endParaRPr lang="fr-FR" sz="23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300" i="1" spc="-30" dirty="0">
                <a:latin typeface="Calibri" panose="020F0502020204030204" pitchFamily="34" charset="0"/>
                <a:cs typeface="Calibri" panose="020F0502020204030204" pitchFamily="34" charset="0"/>
              </a:rPr>
              <a:t>Cookie[] </a:t>
            </a:r>
            <a:r>
              <a:rPr lang="fr-FR" sz="2300" i="1" spc="-30" dirty="0" err="1">
                <a:latin typeface="Calibri" panose="020F0502020204030204" pitchFamily="34" charset="0"/>
                <a:cs typeface="Calibri" panose="020F0502020204030204" pitchFamily="34" charset="0"/>
              </a:rPr>
              <a:t>getCookies</a:t>
            </a:r>
            <a:r>
              <a:rPr lang="fr-FR" sz="2300" i="1" spc="-30" dirty="0">
                <a:latin typeface="Calibri" panose="020F0502020204030204" pitchFamily="34" charset="0"/>
                <a:cs typeface="Calibri" panose="020F0502020204030204" pitchFamily="34" charset="0"/>
              </a:rPr>
              <a:t>() </a:t>
            </a:r>
            <a:r>
              <a:rPr lang="fr-FR" sz="2300" dirty="0">
                <a:latin typeface="Calibri" panose="020F0502020204030204" pitchFamily="34" charset="0"/>
                <a:cs typeface="Calibri" panose="020F0502020204030204" pitchFamily="34" charset="0"/>
              </a:rPr>
              <a:t>: </a:t>
            </a:r>
            <a:r>
              <a:rPr lang="fr-FR" sz="2300" spc="-5" dirty="0">
                <a:latin typeface="Calibri" panose="020F0502020204030204" pitchFamily="34" charset="0"/>
                <a:cs typeface="Calibri" panose="020F0502020204030204" pitchFamily="34" charset="0"/>
              </a:rPr>
              <a:t>récupère l’ensemble </a:t>
            </a:r>
            <a:r>
              <a:rPr lang="fr-FR" sz="2300" spc="-10" dirty="0">
                <a:latin typeface="Calibri" panose="020F0502020204030204" pitchFamily="34" charset="0"/>
                <a:cs typeface="Calibri" panose="020F0502020204030204" pitchFamily="34" charset="0"/>
              </a:rPr>
              <a:t>des </a:t>
            </a:r>
            <a:r>
              <a:rPr lang="fr-FR" sz="2300" spc="-5" dirty="0">
                <a:latin typeface="Calibri" panose="020F0502020204030204" pitchFamily="34" charset="0"/>
                <a:cs typeface="Calibri" panose="020F0502020204030204" pitchFamily="34" charset="0"/>
              </a:rPr>
              <a:t>cookies du</a:t>
            </a:r>
            <a:r>
              <a:rPr lang="fr-FR" sz="2300" spc="80" dirty="0">
                <a:latin typeface="Calibri" panose="020F0502020204030204" pitchFamily="34" charset="0"/>
                <a:cs typeface="Calibri" panose="020F0502020204030204" pitchFamily="34" charset="0"/>
              </a:rPr>
              <a:t> </a:t>
            </a:r>
            <a:r>
              <a:rPr lang="fr-FR" sz="2300" spc="-5" dirty="0" smtClean="0">
                <a:latin typeface="Calibri" panose="020F0502020204030204" pitchFamily="34" charset="0"/>
                <a:cs typeface="Calibri" panose="020F0502020204030204" pitchFamily="34" charset="0"/>
              </a:rPr>
              <a:t>site</a:t>
            </a:r>
            <a:endParaRPr lang="fr-FR"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64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30" dirty="0">
                <a:solidFill>
                  <a:srgbClr val="323299"/>
                </a:solidFill>
                <a:latin typeface="Tahoma"/>
                <a:cs typeface="Tahoma"/>
              </a:rPr>
              <a:t> </a:t>
            </a:r>
            <a:r>
              <a:rPr lang="fr-FR" sz="5400" spc="-5" dirty="0" smtClean="0">
                <a:solidFill>
                  <a:srgbClr val="323299"/>
                </a:solidFill>
                <a:latin typeface="Tahoma"/>
                <a:cs typeface="Tahoma"/>
              </a:rPr>
              <a:t>cookies</a:t>
            </a:r>
            <a:endParaRPr lang="fr-FR" dirty="0"/>
          </a:p>
        </p:txBody>
      </p:sp>
      <p:sp>
        <p:nvSpPr>
          <p:cNvPr id="3" name="Espace réservé du contenu 2"/>
          <p:cNvSpPr>
            <a:spLocks noGrp="1"/>
          </p:cNvSpPr>
          <p:nvPr>
            <p:ph idx="1"/>
          </p:nvPr>
        </p:nvSpPr>
        <p:spPr>
          <a:xfrm>
            <a:off x="1024128" y="1931158"/>
            <a:ext cx="9720073" cy="4023360"/>
          </a:xfrm>
        </p:spPr>
        <p:txBody>
          <a:bodyPr>
            <a:noAutofit/>
          </a:bodyPr>
          <a:lstStyle/>
          <a:p>
            <a:pPr marL="187960" marR="418465" indent="-187960">
              <a:lnSpc>
                <a:spcPct val="100000"/>
              </a:lnSpc>
              <a:spcBef>
                <a:spcPts val="82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Code pour créer un </a:t>
            </a:r>
            <a:r>
              <a:rPr lang="fr-FR" sz="2400" spc="-10" dirty="0">
                <a:latin typeface="Calibri" panose="020F0502020204030204" pitchFamily="34" charset="0"/>
                <a:cs typeface="Calibri" panose="020F0502020204030204" pitchFamily="34" charset="0"/>
              </a:rPr>
              <a:t>cookie </a:t>
            </a:r>
            <a:r>
              <a:rPr lang="fr-FR" sz="2400" spc="-5" dirty="0">
                <a:latin typeface="Calibri" panose="020F0502020204030204" pitchFamily="34" charset="0"/>
                <a:cs typeface="Calibri" panose="020F0502020204030204" pitchFamily="34" charset="0"/>
              </a:rPr>
              <a:t>et l’ajouter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client :  </a:t>
            </a:r>
            <a:r>
              <a:rPr lang="fr-FR" sz="2000" spc="-5" dirty="0">
                <a:latin typeface="Calibri" panose="020F0502020204030204" pitchFamily="34" charset="0"/>
                <a:cs typeface="Calibri" panose="020F0502020204030204" pitchFamily="34" charset="0"/>
              </a:rPr>
              <a:t>Cookie </a:t>
            </a:r>
            <a:r>
              <a:rPr lang="fr-FR" sz="2000" spc="-5" dirty="0" err="1">
                <a:latin typeface="Calibri" panose="020F0502020204030204" pitchFamily="34" charset="0"/>
                <a:cs typeface="Calibri" panose="020F0502020204030204" pitchFamily="34" charset="0"/>
              </a:rPr>
              <a:t>cookie</a:t>
            </a:r>
            <a:r>
              <a:rPr lang="fr-FR" sz="2000" spc="-5" dirty="0">
                <a:latin typeface="Calibri" panose="020F0502020204030204" pitchFamily="34" charset="0"/>
                <a:cs typeface="Calibri" panose="020F0502020204030204" pitchFamily="34" charset="0"/>
              </a:rPr>
              <a:t> = new Cookie("Id", "123");  </a:t>
            </a:r>
            <a:r>
              <a:rPr lang="fr-FR" sz="2000" spc="-5" dirty="0" err="1">
                <a:latin typeface="Calibri" panose="020F0502020204030204" pitchFamily="34" charset="0"/>
                <a:cs typeface="Calibri" panose="020F0502020204030204" pitchFamily="34" charset="0"/>
              </a:rPr>
              <a:t>res.addCookie</a:t>
            </a:r>
            <a:r>
              <a:rPr lang="fr-FR" sz="2000" spc="-5" dirty="0">
                <a:latin typeface="Calibri" panose="020F0502020204030204" pitchFamily="34" charset="0"/>
                <a:cs typeface="Calibri" panose="020F0502020204030204" pitchFamily="34" charset="0"/>
              </a:rPr>
              <a:t>(cookie);</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4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Code pour récupérer les</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cookies</a:t>
            </a:r>
            <a:endParaRPr lang="fr-FR" sz="2400" dirty="0">
              <a:latin typeface="Calibri" panose="020F0502020204030204" pitchFamily="34" charset="0"/>
              <a:cs typeface="Calibri" panose="020F0502020204030204" pitchFamily="34" charset="0"/>
            </a:endParaRPr>
          </a:p>
          <a:p>
            <a:pPr marL="243840" marR="688340">
              <a:lnSpc>
                <a:spcPct val="100000"/>
              </a:lnSpc>
              <a:spcBef>
                <a:spcPts val="15"/>
              </a:spcBef>
            </a:pPr>
            <a:r>
              <a:rPr lang="fr-FR" sz="2000" spc="-5" dirty="0">
                <a:latin typeface="Calibri" panose="020F0502020204030204" pitchFamily="34" charset="0"/>
                <a:cs typeface="Calibri" panose="020F0502020204030204" pitchFamily="34" charset="0"/>
              </a:rPr>
              <a:t>Cookie[] cookies = </a:t>
            </a:r>
            <a:r>
              <a:rPr lang="fr-FR" sz="2000" spc="-5" dirty="0" err="1">
                <a:latin typeface="Calibri" panose="020F0502020204030204" pitchFamily="34" charset="0"/>
                <a:cs typeface="Calibri" panose="020F0502020204030204" pitchFamily="34" charset="0"/>
              </a:rPr>
              <a:t>req.getCookies</a:t>
            </a:r>
            <a:r>
              <a:rPr lang="fr-FR" sz="2000" spc="-5" dirty="0">
                <a:latin typeface="Calibri" panose="020F0502020204030204" pitchFamily="34" charset="0"/>
                <a:cs typeface="Calibri" panose="020F0502020204030204" pitchFamily="34" charset="0"/>
              </a:rPr>
              <a:t>();  if (cookies != </a:t>
            </a:r>
            <a:r>
              <a:rPr lang="fr-FR" sz="2000" spc="-5" dirty="0" err="1">
                <a:latin typeface="Calibri" panose="020F0502020204030204" pitchFamily="34" charset="0"/>
                <a:cs typeface="Calibri" panose="020F0502020204030204" pitchFamily="34" charset="0"/>
              </a:rPr>
              <a:t>null</a:t>
            </a:r>
            <a:r>
              <a:rPr lang="fr-FR" sz="2000" spc="-5" dirty="0">
                <a:latin typeface="Calibri" panose="020F0502020204030204" pitchFamily="34" charset="0"/>
                <a:cs typeface="Calibri" panose="020F0502020204030204" pitchFamily="34" charset="0"/>
              </a:rPr>
              <a:t>)</a:t>
            </a:r>
            <a:r>
              <a:rPr lang="fr-FR" sz="2000" spc="-6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marR="284480">
              <a:lnSpc>
                <a:spcPct val="100000"/>
              </a:lnSpc>
            </a:pPr>
            <a:r>
              <a:rPr lang="fr-FR" sz="2000" spc="-5" dirty="0">
                <a:latin typeface="Calibri" panose="020F0502020204030204" pitchFamily="34" charset="0"/>
                <a:cs typeface="Calibri" panose="020F0502020204030204" pitchFamily="34" charset="0"/>
              </a:rPr>
              <a:t>for (</a:t>
            </a:r>
            <a:r>
              <a:rPr lang="fr-FR" sz="2000" spc="-5" dirty="0" err="1">
                <a:latin typeface="Calibri" panose="020F0502020204030204" pitchFamily="34" charset="0"/>
                <a:cs typeface="Calibri" panose="020F0502020204030204" pitchFamily="34" charset="0"/>
              </a:rPr>
              <a:t>int</a:t>
            </a:r>
            <a:r>
              <a:rPr lang="fr-FR" sz="2000" spc="-5" dirty="0">
                <a:latin typeface="Calibri" panose="020F0502020204030204" pitchFamily="34" charset="0"/>
                <a:cs typeface="Calibri" panose="020F0502020204030204" pitchFamily="34" charset="0"/>
              </a:rPr>
              <a:t> i = 0; i &lt; </a:t>
            </a:r>
            <a:r>
              <a:rPr lang="fr-FR" sz="2000" spc="-5" dirty="0" err="1">
                <a:latin typeface="Calibri" panose="020F0502020204030204" pitchFamily="34" charset="0"/>
                <a:cs typeface="Calibri" panose="020F0502020204030204" pitchFamily="34" charset="0"/>
              </a:rPr>
              <a:t>cookies.length</a:t>
            </a:r>
            <a:r>
              <a:rPr lang="fr-FR" sz="2000" spc="-5" dirty="0">
                <a:latin typeface="Calibri" panose="020F0502020204030204" pitchFamily="34" charset="0"/>
                <a:cs typeface="Calibri" panose="020F0502020204030204" pitchFamily="34" charset="0"/>
              </a:rPr>
              <a:t>; i++)</a:t>
            </a:r>
            <a:r>
              <a:rPr lang="fr-FR" sz="2000" spc="-5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String </a:t>
            </a:r>
            <a:r>
              <a:rPr lang="fr-FR" sz="2000" spc="-5" dirty="0" err="1">
                <a:latin typeface="Calibri" panose="020F0502020204030204" pitchFamily="34" charset="0"/>
                <a:cs typeface="Calibri" panose="020F0502020204030204" pitchFamily="34" charset="0"/>
              </a:rPr>
              <a:t>name</a:t>
            </a:r>
            <a:r>
              <a:rPr lang="fr-FR" sz="2000" spc="-5" dirty="0">
                <a:latin typeface="Calibri" panose="020F0502020204030204" pitchFamily="34" charset="0"/>
                <a:cs typeface="Calibri" panose="020F0502020204030204" pitchFamily="34" charset="0"/>
              </a:rPr>
              <a:t> = cookies[i].</a:t>
            </a:r>
            <a:r>
              <a:rPr lang="fr-FR" sz="2000" spc="-5" dirty="0" err="1">
                <a:latin typeface="Calibri" panose="020F0502020204030204" pitchFamily="34" charset="0"/>
                <a:cs typeface="Calibri" panose="020F0502020204030204" pitchFamily="34" charset="0"/>
              </a:rPr>
              <a:t>getName</a:t>
            </a:r>
            <a:r>
              <a:rPr lang="fr-FR" sz="2000" spc="-5" dirty="0">
                <a:latin typeface="Calibri" panose="020F0502020204030204" pitchFamily="34" charset="0"/>
                <a:cs typeface="Calibri" panose="020F0502020204030204" pitchFamily="34" charset="0"/>
              </a:rPr>
              <a:t>();  String value =</a:t>
            </a:r>
            <a:r>
              <a:rPr lang="fr-FR" sz="2000" spc="-2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cookies[i].</a:t>
            </a:r>
            <a:r>
              <a:rPr lang="fr-FR" sz="2000" spc="-5" dirty="0" err="1">
                <a:latin typeface="Calibri" panose="020F0502020204030204" pitchFamily="34" charset="0"/>
                <a:cs typeface="Calibri" panose="020F0502020204030204" pitchFamily="34" charset="0"/>
              </a:rPr>
              <a:t>getValue</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a:lnSpc>
                <a:spcPct val="100000"/>
              </a:lnSpc>
            </a:pP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4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Remarque</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86715" marR="5080" lvl="1" indent="-143510">
              <a:lnSpc>
                <a:spcPct val="100000"/>
              </a:lnSpc>
              <a:spcBef>
                <a:spcPts val="215"/>
              </a:spcBef>
              <a:buClr>
                <a:srgbClr val="FF0000"/>
              </a:buClr>
              <a:buSzPct val="55555"/>
              <a:buFont typeface="Wingdings"/>
              <a:buChar char=""/>
              <a:tabLst>
                <a:tab pos="387350" algn="l"/>
              </a:tabLst>
            </a:pPr>
            <a:r>
              <a:rPr lang="fr-FR" sz="2000" dirty="0">
                <a:latin typeface="Calibri" panose="020F0502020204030204" pitchFamily="34" charset="0"/>
                <a:cs typeface="Calibri" panose="020F0502020204030204" pitchFamily="34" charset="0"/>
              </a:rPr>
              <a:t>Il </a:t>
            </a:r>
            <a:r>
              <a:rPr lang="fr-FR" sz="2000" spc="-5" dirty="0">
                <a:latin typeface="Calibri" panose="020F0502020204030204" pitchFamily="34" charset="0"/>
                <a:cs typeface="Calibri" panose="020F0502020204030204" pitchFamily="34" charset="0"/>
              </a:rPr>
              <a:t>n’existe pas dans l’API Servlet de méthode permettant de  </a:t>
            </a:r>
            <a:r>
              <a:rPr lang="fr-FR" sz="2000" spc="-10" dirty="0">
                <a:latin typeface="Calibri" panose="020F0502020204030204" pitchFamily="34" charset="0"/>
                <a:cs typeface="Calibri" panose="020F0502020204030204" pitchFamily="34" charset="0"/>
              </a:rPr>
              <a:t>récupérer </a:t>
            </a:r>
            <a:r>
              <a:rPr lang="fr-FR" sz="2000" spc="-5" dirty="0">
                <a:latin typeface="Calibri" panose="020F0502020204030204" pitchFamily="34" charset="0"/>
                <a:cs typeface="Calibri" panose="020F0502020204030204" pitchFamily="34" charset="0"/>
              </a:rPr>
              <a:t>la valeur d’un cookie par son</a:t>
            </a:r>
            <a:r>
              <a:rPr lang="fr-FR" sz="2000" spc="55" dirty="0">
                <a:latin typeface="Calibri" panose="020F0502020204030204" pitchFamily="34" charset="0"/>
                <a:cs typeface="Calibri" panose="020F0502020204030204" pitchFamily="34" charset="0"/>
              </a:rPr>
              <a:t> </a:t>
            </a:r>
            <a:r>
              <a:rPr lang="fr-FR" sz="2000" dirty="0" smtClean="0">
                <a:latin typeface="Calibri" panose="020F0502020204030204" pitchFamily="34" charset="0"/>
                <a:cs typeface="Calibri" panose="020F0502020204030204" pitchFamily="34" charset="0"/>
              </a:rPr>
              <a:t>nom</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6761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err="1" smtClean="0">
                <a:solidFill>
                  <a:srgbClr val="323299"/>
                </a:solidFill>
                <a:latin typeface="Tahoma"/>
                <a:cs typeface="Tahoma"/>
              </a:rPr>
              <a:t>HttpSession</a:t>
            </a:r>
            <a:endParaRPr lang="fr-FR" dirty="0"/>
          </a:p>
        </p:txBody>
      </p:sp>
      <p:sp>
        <p:nvSpPr>
          <p:cNvPr id="3" name="Espace réservé du contenu 2"/>
          <p:cNvSpPr>
            <a:spLocks noGrp="1"/>
          </p:cNvSpPr>
          <p:nvPr>
            <p:ph idx="1"/>
          </p:nvPr>
        </p:nvSpPr>
        <p:spPr/>
        <p:txBody>
          <a:bodyPr>
            <a:normAutofit/>
          </a:bodyPr>
          <a:lstStyle/>
          <a:p>
            <a:pPr marL="187325" marR="5080" indent="-172720">
              <a:lnSpc>
                <a:spcPct val="100000"/>
              </a:lnSpc>
              <a:spcBef>
                <a:spcPts val="1035"/>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Le </a:t>
            </a:r>
            <a:r>
              <a:rPr lang="fr-FR" sz="3200" dirty="0">
                <a:latin typeface="Calibri" panose="020F0502020204030204" pitchFamily="34" charset="0"/>
                <a:cs typeface="Calibri" panose="020F0502020204030204" pitchFamily="34" charset="0"/>
              </a:rPr>
              <a:t>plus gros problème des cookies est que</a:t>
            </a:r>
            <a:r>
              <a:rPr lang="fr-FR" sz="3200" spc="-17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navigateurs ne </a:t>
            </a: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acceptent </a:t>
            </a:r>
            <a:r>
              <a:rPr lang="fr-FR" sz="3200" dirty="0">
                <a:latin typeface="Calibri" panose="020F0502020204030204" pitchFamily="34" charset="0"/>
                <a:cs typeface="Calibri" panose="020F0502020204030204" pitchFamily="34" charset="0"/>
              </a:rPr>
              <a:t>pas</a:t>
            </a:r>
            <a:r>
              <a:rPr lang="fr-FR" sz="3200" spc="-45"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toujours</a:t>
            </a:r>
          </a:p>
          <a:p>
            <a:pPr marL="187325" marR="241300" indent="-172720">
              <a:lnSpc>
                <a:spcPct val="100000"/>
              </a:lnSpc>
              <a:spcBef>
                <a:spcPts val="335"/>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L’utilisateur </a:t>
            </a:r>
            <a:r>
              <a:rPr lang="fr-FR" sz="3200" dirty="0">
                <a:latin typeface="Calibri" panose="020F0502020204030204" pitchFamily="34" charset="0"/>
                <a:cs typeface="Calibri" panose="020F0502020204030204" pitchFamily="34" charset="0"/>
              </a:rPr>
              <a:t>peut </a:t>
            </a:r>
            <a:r>
              <a:rPr lang="fr-FR" sz="3200" spc="-5" dirty="0">
                <a:latin typeface="Calibri" panose="020F0502020204030204" pitchFamily="34" charset="0"/>
                <a:cs typeface="Calibri" panose="020F0502020204030204" pitchFamily="34" charset="0"/>
              </a:rPr>
              <a:t>configurer </a:t>
            </a:r>
            <a:r>
              <a:rPr lang="fr-FR" sz="3200" dirty="0">
                <a:latin typeface="Calibri" panose="020F0502020204030204" pitchFamily="34" charset="0"/>
                <a:cs typeface="Calibri" panose="020F0502020204030204" pitchFamily="34" charset="0"/>
              </a:rPr>
              <a:t>son </a:t>
            </a:r>
            <a:r>
              <a:rPr lang="fr-FR" sz="3200" spc="-5" dirty="0">
                <a:latin typeface="Calibri" panose="020F0502020204030204" pitchFamily="34" charset="0"/>
                <a:cs typeface="Calibri" panose="020F0502020204030204" pitchFamily="34" charset="0"/>
              </a:rPr>
              <a:t>navigateur  </a:t>
            </a:r>
            <a:r>
              <a:rPr lang="fr-FR" sz="3200" dirty="0">
                <a:latin typeface="Calibri" panose="020F0502020204030204" pitchFamily="34" charset="0"/>
                <a:cs typeface="Calibri" panose="020F0502020204030204" pitchFamily="34" charset="0"/>
              </a:rPr>
              <a:t>pour qu’il </a:t>
            </a:r>
            <a:r>
              <a:rPr lang="fr-FR" sz="3200" spc="-5" dirty="0">
                <a:latin typeface="Calibri" panose="020F0502020204030204" pitchFamily="34" charset="0"/>
                <a:cs typeface="Calibri" panose="020F0502020204030204" pitchFamily="34" charset="0"/>
              </a:rPr>
              <a:t>refuse </a:t>
            </a:r>
            <a:r>
              <a:rPr lang="fr-FR" sz="3200" dirty="0">
                <a:latin typeface="Calibri" panose="020F0502020204030204" pitchFamily="34" charset="0"/>
                <a:cs typeface="Calibri" panose="020F0502020204030204" pitchFamily="34" charset="0"/>
              </a:rPr>
              <a:t>ou pas les</a:t>
            </a:r>
            <a:r>
              <a:rPr lang="fr-FR" sz="3200" spc="-8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cookies</a:t>
            </a:r>
          </a:p>
          <a:p>
            <a:pPr marL="187325" marR="116839" indent="-172720">
              <a:lnSpc>
                <a:spcPct val="100000"/>
              </a:lnSpc>
              <a:spcBef>
                <a:spcPts val="335"/>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navigateurs n’acceptent </a:t>
            </a:r>
            <a:r>
              <a:rPr lang="fr-FR" sz="3200" dirty="0">
                <a:latin typeface="Calibri" panose="020F0502020204030204" pitchFamily="34" charset="0"/>
                <a:cs typeface="Calibri" panose="020F0502020204030204" pitchFamily="34" charset="0"/>
              </a:rPr>
              <a:t>que 20 cookies  par </a:t>
            </a:r>
            <a:r>
              <a:rPr lang="fr-FR" sz="3200" spc="-5" dirty="0">
                <a:latin typeface="Calibri" panose="020F0502020204030204" pitchFamily="34" charset="0"/>
                <a:cs typeface="Calibri" panose="020F0502020204030204" pitchFamily="34" charset="0"/>
              </a:rPr>
              <a:t>site, </a:t>
            </a:r>
            <a:r>
              <a:rPr lang="fr-FR" sz="3200" dirty="0">
                <a:latin typeface="Calibri" panose="020F0502020204030204" pitchFamily="34" charset="0"/>
                <a:cs typeface="Calibri" panose="020F0502020204030204" pitchFamily="34" charset="0"/>
              </a:rPr>
              <a:t>300 par </a:t>
            </a:r>
            <a:r>
              <a:rPr lang="fr-FR" sz="3200" spc="-5" dirty="0">
                <a:latin typeface="Calibri" panose="020F0502020204030204" pitchFamily="34" charset="0"/>
                <a:cs typeface="Calibri" panose="020F0502020204030204" pitchFamily="34" charset="0"/>
              </a:rPr>
              <a:t>utilisateur </a:t>
            </a:r>
            <a:r>
              <a:rPr lang="fr-FR" sz="3200" dirty="0">
                <a:latin typeface="Calibri" panose="020F0502020204030204" pitchFamily="34" charset="0"/>
                <a:cs typeface="Calibri" panose="020F0502020204030204" pitchFamily="34" charset="0"/>
              </a:rPr>
              <a:t>et la </a:t>
            </a:r>
            <a:r>
              <a:rPr lang="fr-FR" sz="3200" spc="-5" dirty="0">
                <a:latin typeface="Calibri" panose="020F0502020204030204" pitchFamily="34" charset="0"/>
                <a:cs typeface="Calibri" panose="020F0502020204030204" pitchFamily="34" charset="0"/>
              </a:rPr>
              <a:t>taille </a:t>
            </a:r>
            <a:r>
              <a:rPr lang="fr-FR" sz="3200" dirty="0">
                <a:latin typeface="Calibri" panose="020F0502020204030204" pitchFamily="34" charset="0"/>
                <a:cs typeface="Calibri" panose="020F0502020204030204" pitchFamily="34" charset="0"/>
              </a:rPr>
              <a:t>d’un  cookie peut </a:t>
            </a:r>
            <a:r>
              <a:rPr lang="fr-FR" sz="3200" spc="-5" dirty="0">
                <a:latin typeface="Calibri" panose="020F0502020204030204" pitchFamily="34" charset="0"/>
                <a:cs typeface="Calibri" panose="020F0502020204030204" pitchFamily="34" charset="0"/>
              </a:rPr>
              <a:t>être </a:t>
            </a:r>
            <a:r>
              <a:rPr lang="fr-FR" sz="3200" dirty="0">
                <a:latin typeface="Calibri" panose="020F0502020204030204" pitchFamily="34" charset="0"/>
                <a:cs typeface="Calibri" panose="020F0502020204030204" pitchFamily="34" charset="0"/>
              </a:rPr>
              <a:t>limitée à 4096 octets (4</a:t>
            </a:r>
            <a:r>
              <a:rPr lang="fr-FR" sz="3200" spc="-16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ko</a:t>
            </a:r>
            <a:r>
              <a:rPr lang="fr-FR" sz="3200" dirty="0" smtClean="0">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589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err="1" smtClean="0">
                <a:solidFill>
                  <a:srgbClr val="323299"/>
                </a:solidFill>
                <a:latin typeface="Tahoma"/>
                <a:cs typeface="Tahoma"/>
              </a:rPr>
              <a:t>HttpSession</a:t>
            </a:r>
            <a:endParaRPr lang="fr-FR" dirty="0"/>
          </a:p>
        </p:txBody>
      </p:sp>
      <p:sp>
        <p:nvSpPr>
          <p:cNvPr id="3" name="Espace réservé du contenu 2"/>
          <p:cNvSpPr>
            <a:spLocks noGrp="1"/>
          </p:cNvSpPr>
          <p:nvPr>
            <p:ph idx="1"/>
          </p:nvPr>
        </p:nvSpPr>
        <p:spPr>
          <a:xfrm>
            <a:off x="1024128" y="2084831"/>
            <a:ext cx="9975967" cy="4588923"/>
          </a:xfrm>
        </p:spPr>
        <p:txBody>
          <a:bodyPr>
            <a:normAutofit fontScale="92500" lnSpcReduction="10000"/>
          </a:bodyPr>
          <a:lstStyle/>
          <a:p>
            <a:pPr marL="187325" indent="-172720">
              <a:lnSpc>
                <a:spcPct val="100000"/>
              </a:lnSpc>
              <a:spcBef>
                <a:spcPts val="919"/>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Solutions : utilisation de l’API de suivi de</a:t>
            </a:r>
            <a:r>
              <a:rPr lang="fr-FR" sz="2400" spc="80" dirty="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session</a:t>
            </a:r>
            <a:endParaRPr lang="fr-FR" sz="2400" dirty="0">
              <a:latin typeface="Calibri" panose="020F0502020204030204" pitchFamily="34" charset="0"/>
              <a:cs typeface="Calibri" panose="020F0502020204030204" pitchFamily="34" charset="0"/>
            </a:endParaRPr>
          </a:p>
          <a:p>
            <a:pPr marL="187325">
              <a:lnSpc>
                <a:spcPct val="100000"/>
              </a:lnSpc>
            </a:pPr>
            <a:r>
              <a:rPr lang="fr-FR" sz="2800" i="1" spc="-30" dirty="0" err="1">
                <a:latin typeface="Calibri" panose="020F0502020204030204" pitchFamily="34" charset="0"/>
                <a:cs typeface="Calibri" panose="020F0502020204030204" pitchFamily="34" charset="0"/>
              </a:rPr>
              <a:t>javax.servlet.http.HttpSession</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6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Méthodes de création liées à la requête</a:t>
            </a:r>
            <a:r>
              <a:rPr lang="fr-FR" sz="2400" spc="25" dirty="0">
                <a:latin typeface="Calibri" panose="020F0502020204030204" pitchFamily="34" charset="0"/>
                <a:cs typeface="Calibri" panose="020F0502020204030204" pitchFamily="34" charset="0"/>
              </a:rPr>
              <a:t> </a:t>
            </a:r>
            <a:r>
              <a:rPr lang="fr-FR" sz="2400" spc="-25" dirty="0">
                <a:latin typeface="Calibri" panose="020F0502020204030204" pitchFamily="34" charset="0"/>
                <a:cs typeface="Calibri" panose="020F0502020204030204" pitchFamily="34" charset="0"/>
              </a:rPr>
              <a:t>(</a:t>
            </a:r>
            <a:r>
              <a:rPr lang="fr-FR" sz="2800" i="1" spc="-25" dirty="0" err="1">
                <a:latin typeface="Calibri" panose="020F0502020204030204" pitchFamily="34" charset="0"/>
                <a:cs typeface="Calibri" panose="020F0502020204030204" pitchFamily="34" charset="0"/>
              </a:rPr>
              <a:t>HttpServletRequest</a:t>
            </a:r>
            <a:r>
              <a:rPr lang="fr-FR" sz="2400" spc="-2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86715" marR="439420" lvl="1" indent="-143510">
              <a:lnSpc>
                <a:spcPct val="100000"/>
              </a:lnSpc>
              <a:spcBef>
                <a:spcPts val="225"/>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HttpSession</a:t>
            </a:r>
            <a:r>
              <a:rPr lang="fr-FR" sz="2000" i="1" spc="-30" dirty="0">
                <a:latin typeface="Calibri" panose="020F0502020204030204" pitchFamily="34" charset="0"/>
                <a:cs typeface="Calibri" panose="020F0502020204030204" pitchFamily="34" charset="0"/>
              </a:rPr>
              <a:t> </a:t>
            </a:r>
            <a:r>
              <a:rPr lang="fr-FR" sz="2000" i="1" spc="-30" dirty="0" err="1">
                <a:latin typeface="Calibri" panose="020F0502020204030204" pitchFamily="34" charset="0"/>
                <a:cs typeface="Calibri" panose="020F0502020204030204" pitchFamily="34" charset="0"/>
              </a:rPr>
              <a:t>getSession</a:t>
            </a:r>
            <a:r>
              <a:rPr lang="fr-FR" sz="2000" i="1" spc="-3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retourne la </a:t>
            </a:r>
            <a:r>
              <a:rPr lang="fr-FR" sz="2000" spc="-10" dirty="0">
                <a:latin typeface="Calibri" panose="020F0502020204030204" pitchFamily="34" charset="0"/>
                <a:cs typeface="Calibri" panose="020F0502020204030204" pitchFamily="34" charset="0"/>
              </a:rPr>
              <a:t>session </a:t>
            </a:r>
            <a:r>
              <a:rPr lang="fr-FR" sz="2000" spc="-5" dirty="0">
                <a:latin typeface="Calibri" panose="020F0502020204030204" pitchFamily="34" charset="0"/>
                <a:cs typeface="Calibri" panose="020F0502020204030204" pitchFamily="34" charset="0"/>
              </a:rPr>
              <a:t>associée </a:t>
            </a:r>
            <a:r>
              <a:rPr lang="fr-FR" sz="2000" dirty="0">
                <a:latin typeface="Calibri" panose="020F0502020204030204" pitchFamily="34" charset="0"/>
                <a:cs typeface="Calibri" panose="020F0502020204030204" pitchFamily="34" charset="0"/>
              </a:rPr>
              <a:t>à  </a:t>
            </a:r>
            <a:r>
              <a:rPr lang="fr-FR" sz="2000" spc="-5" dirty="0">
                <a:latin typeface="Calibri" panose="020F0502020204030204" pitchFamily="34" charset="0"/>
                <a:cs typeface="Calibri" panose="020F0502020204030204" pitchFamily="34" charset="0"/>
              </a:rPr>
              <a:t>l’utilisateur</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HttpSession</a:t>
            </a:r>
            <a:r>
              <a:rPr lang="fr-FR" sz="2000" i="1" spc="-30" dirty="0">
                <a:latin typeface="Calibri" panose="020F0502020204030204" pitchFamily="34" charset="0"/>
                <a:cs typeface="Calibri" panose="020F0502020204030204" pitchFamily="34" charset="0"/>
              </a:rPr>
              <a:t> </a:t>
            </a:r>
            <a:r>
              <a:rPr lang="fr-FR" sz="2000" i="1" spc="-30" dirty="0" err="1">
                <a:latin typeface="Calibri" panose="020F0502020204030204" pitchFamily="34" charset="0"/>
                <a:cs typeface="Calibri" panose="020F0502020204030204" pitchFamily="34" charset="0"/>
              </a:rPr>
              <a:t>getSession</a:t>
            </a:r>
            <a:r>
              <a:rPr lang="fr-FR" sz="2000" i="1" spc="-30" dirty="0">
                <a:latin typeface="Calibri" panose="020F0502020204030204" pitchFamily="34" charset="0"/>
                <a:cs typeface="Calibri" panose="020F0502020204030204" pitchFamily="34" charset="0"/>
              </a:rPr>
              <a:t>(</a:t>
            </a:r>
            <a:r>
              <a:rPr lang="fr-FR" sz="2000" i="1" spc="-30" dirty="0" err="1">
                <a:latin typeface="Calibri" panose="020F0502020204030204" pitchFamily="34" charset="0"/>
                <a:cs typeface="Calibri" panose="020F0502020204030204" pitchFamily="34" charset="0"/>
              </a:rPr>
              <a:t>boolean</a:t>
            </a:r>
            <a:r>
              <a:rPr lang="fr-FR" sz="2000" i="1" spc="-30" dirty="0">
                <a:latin typeface="Calibri" panose="020F0502020204030204" pitchFamily="34" charset="0"/>
                <a:cs typeface="Calibri" panose="020F0502020204030204" pitchFamily="34" charset="0"/>
              </a:rPr>
              <a:t> p)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création selon la valeur de</a:t>
            </a:r>
            <a:r>
              <a:rPr lang="fr-FR" sz="2000" spc="80" dirty="0">
                <a:latin typeface="Calibri" panose="020F0502020204030204" pitchFamily="34" charset="0"/>
                <a:cs typeface="Calibri" panose="020F0502020204030204" pitchFamily="34" charset="0"/>
              </a:rPr>
              <a:t> </a:t>
            </a:r>
            <a:r>
              <a:rPr lang="fr-FR" sz="2000" i="1" spc="-30" dirty="0">
                <a:latin typeface="Calibri" panose="020F0502020204030204" pitchFamily="34" charset="0"/>
                <a:cs typeface="Calibri" panose="020F0502020204030204" pitchFamily="34" charset="0"/>
              </a:rPr>
              <a:t>p</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5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Gestion d’association</a:t>
            </a:r>
            <a:r>
              <a:rPr lang="fr-FR" sz="2400" spc="10" dirty="0">
                <a:latin typeface="Calibri" panose="020F0502020204030204" pitchFamily="34" charset="0"/>
                <a:cs typeface="Calibri" panose="020F0502020204030204" pitchFamily="34" charset="0"/>
              </a:rPr>
              <a:t> </a:t>
            </a:r>
            <a:r>
              <a:rPr lang="fr-FR" sz="2400" spc="-25" dirty="0">
                <a:latin typeface="Calibri" panose="020F0502020204030204" pitchFamily="34" charset="0"/>
                <a:cs typeface="Calibri" panose="020F0502020204030204" pitchFamily="34" charset="0"/>
              </a:rPr>
              <a:t>(</a:t>
            </a:r>
            <a:r>
              <a:rPr lang="fr-FR" sz="2800" i="1" spc="-25" dirty="0" err="1">
                <a:latin typeface="Calibri" panose="020F0502020204030204" pitchFamily="34" charset="0"/>
                <a:cs typeface="Calibri" panose="020F0502020204030204" pitchFamily="34" charset="0"/>
              </a:rPr>
              <a:t>HttpSession</a:t>
            </a:r>
            <a:r>
              <a:rPr lang="fr-FR" sz="2400" spc="-2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86715" marR="5080" lvl="1" indent="-143510">
              <a:lnSpc>
                <a:spcPct val="100000"/>
              </a:lnSpc>
              <a:spcBef>
                <a:spcPts val="229"/>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Enumeration</a:t>
            </a:r>
            <a:r>
              <a:rPr lang="fr-FR" sz="2000" i="1" spc="-30" dirty="0">
                <a:latin typeface="Calibri" panose="020F0502020204030204" pitchFamily="34" charset="0"/>
                <a:cs typeface="Calibri" panose="020F0502020204030204" pitchFamily="34" charset="0"/>
              </a:rPr>
              <a:t> </a:t>
            </a:r>
            <a:r>
              <a:rPr lang="fr-FR" sz="2000" i="1" spc="-30" dirty="0" err="1">
                <a:latin typeface="Calibri" panose="020F0502020204030204" pitchFamily="34" charset="0"/>
                <a:cs typeface="Calibri" panose="020F0502020204030204" pitchFamily="34" charset="0"/>
              </a:rPr>
              <a:t>getAttributeNames</a:t>
            </a:r>
            <a:r>
              <a:rPr lang="fr-FR" sz="2000" i="1" spc="-3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retourne les </a:t>
            </a:r>
            <a:r>
              <a:rPr lang="fr-FR" sz="2000" dirty="0">
                <a:latin typeface="Calibri" panose="020F0502020204030204" pitchFamily="34" charset="0"/>
                <a:cs typeface="Calibri" panose="020F0502020204030204" pitchFamily="34" charset="0"/>
              </a:rPr>
              <a:t>noms </a:t>
            </a:r>
            <a:r>
              <a:rPr lang="fr-FR" sz="2000" spc="-5" dirty="0">
                <a:latin typeface="Calibri" panose="020F0502020204030204" pitchFamily="34" charset="0"/>
                <a:cs typeface="Calibri" panose="020F0502020204030204" pitchFamily="34" charset="0"/>
              </a:rPr>
              <a:t>de tous les  attributs</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000" i="1" spc="-30" dirty="0">
                <a:latin typeface="Calibri" panose="020F0502020204030204" pitchFamily="34" charset="0"/>
                <a:cs typeface="Calibri" panose="020F0502020204030204" pitchFamily="34" charset="0"/>
              </a:rPr>
              <a:t>Object </a:t>
            </a:r>
            <a:r>
              <a:rPr lang="fr-FR" sz="2000" i="1" spc="-30" dirty="0" err="1">
                <a:latin typeface="Calibri" panose="020F0502020204030204" pitchFamily="34" charset="0"/>
                <a:cs typeface="Calibri" panose="020F0502020204030204" pitchFamily="34" charset="0"/>
              </a:rPr>
              <a:t>getAttribute</a:t>
            </a:r>
            <a:r>
              <a:rPr lang="fr-FR" sz="2000" i="1" spc="-30" dirty="0">
                <a:latin typeface="Calibri" panose="020F0502020204030204" pitchFamily="34" charset="0"/>
                <a:cs typeface="Calibri" panose="020F0502020204030204" pitchFamily="34" charset="0"/>
              </a:rPr>
              <a:t>(String </a:t>
            </a:r>
            <a:r>
              <a:rPr lang="fr-FR" sz="2000" i="1" spc="-35" dirty="0" err="1">
                <a:latin typeface="Calibri" panose="020F0502020204030204" pitchFamily="34" charset="0"/>
                <a:cs typeface="Calibri" panose="020F0502020204030204" pitchFamily="34" charset="0"/>
              </a:rPr>
              <a:t>name</a:t>
            </a:r>
            <a:r>
              <a:rPr lang="fr-FR" sz="2000" i="1" spc="-35"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retourne l’attribut</a:t>
            </a:r>
            <a:r>
              <a:rPr lang="fr-FR" sz="2000" spc="90"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name</a:t>
            </a:r>
            <a:endParaRPr lang="fr-FR" sz="2000" dirty="0">
              <a:latin typeface="Calibri" panose="020F0502020204030204" pitchFamily="34" charset="0"/>
              <a:cs typeface="Calibri" panose="020F0502020204030204" pitchFamily="34" charset="0"/>
            </a:endParaRPr>
          </a:p>
          <a:p>
            <a:pPr marL="386715" marR="45720" lvl="1" indent="-143510">
              <a:lnSpc>
                <a:spcPct val="100000"/>
              </a:lnSpc>
              <a:spcBef>
                <a:spcPts val="220"/>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setAttribute</a:t>
            </a:r>
            <a:r>
              <a:rPr lang="fr-FR" sz="2000" i="1" spc="-30" dirty="0">
                <a:latin typeface="Calibri" panose="020F0502020204030204" pitchFamily="34" charset="0"/>
                <a:cs typeface="Calibri" panose="020F0502020204030204" pitchFamily="34" charset="0"/>
              </a:rPr>
              <a:t>(String </a:t>
            </a:r>
            <a:r>
              <a:rPr lang="fr-FR" sz="2000" i="1" spc="-25" dirty="0">
                <a:latin typeface="Calibri" panose="020F0502020204030204" pitchFamily="34" charset="0"/>
                <a:cs typeface="Calibri" panose="020F0502020204030204" pitchFamily="34" charset="0"/>
              </a:rPr>
              <a:t>an, </a:t>
            </a:r>
            <a:r>
              <a:rPr lang="fr-FR" sz="2000" i="1" spc="-30" dirty="0">
                <a:latin typeface="Calibri" panose="020F0502020204030204" pitchFamily="34" charset="0"/>
                <a:cs typeface="Calibri" panose="020F0502020204030204" pitchFamily="34" charset="0"/>
              </a:rPr>
              <a:t>Object av)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associe l’objet av </a:t>
            </a:r>
            <a:r>
              <a:rPr lang="fr-FR" sz="2000" dirty="0">
                <a:latin typeface="Calibri" panose="020F0502020204030204" pitchFamily="34" charset="0"/>
                <a:cs typeface="Calibri" panose="020F0502020204030204" pitchFamily="34" charset="0"/>
              </a:rPr>
              <a:t>à </a:t>
            </a:r>
            <a:r>
              <a:rPr lang="fr-FR" sz="2000" spc="-5" dirty="0">
                <a:latin typeface="Calibri" panose="020F0502020204030204" pitchFamily="34" charset="0"/>
                <a:cs typeface="Calibri" panose="020F0502020204030204" pitchFamily="34" charset="0"/>
              </a:rPr>
              <a:t>la chaîne  an</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removeAttribute</a:t>
            </a:r>
            <a:r>
              <a:rPr lang="fr-FR" sz="2000" i="1" spc="-30" dirty="0">
                <a:latin typeface="Calibri" panose="020F0502020204030204" pitchFamily="34" charset="0"/>
                <a:cs typeface="Calibri" panose="020F0502020204030204" pitchFamily="34" charset="0"/>
              </a:rPr>
              <a:t>(String na)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supprime l’attribut associé </a:t>
            </a:r>
            <a:r>
              <a:rPr lang="fr-FR" sz="2000" dirty="0">
                <a:latin typeface="Calibri" panose="020F0502020204030204" pitchFamily="34" charset="0"/>
                <a:cs typeface="Calibri" panose="020F0502020204030204" pitchFamily="34" charset="0"/>
              </a:rPr>
              <a:t>à</a:t>
            </a:r>
            <a:r>
              <a:rPr lang="fr-FR" sz="2000" spc="85" dirty="0">
                <a:latin typeface="Calibri" panose="020F0502020204030204" pitchFamily="34" charset="0"/>
                <a:cs typeface="Calibri" panose="020F0502020204030204" pitchFamily="34" charset="0"/>
              </a:rPr>
              <a:t> </a:t>
            </a:r>
            <a:r>
              <a:rPr lang="fr-FR" sz="2000" i="1" spc="-30" dirty="0">
                <a:latin typeface="Calibri" panose="020F0502020204030204" pitchFamily="34" charset="0"/>
                <a:cs typeface="Calibri" panose="020F0502020204030204" pitchFamily="34" charset="0"/>
              </a:rPr>
              <a:t>na</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6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Destruction</a:t>
            </a:r>
            <a:r>
              <a:rPr lang="fr-FR" sz="2400" spc="15" dirty="0">
                <a:latin typeface="Calibri" panose="020F0502020204030204" pitchFamily="34" charset="0"/>
                <a:cs typeface="Calibri" panose="020F0502020204030204" pitchFamily="34" charset="0"/>
              </a:rPr>
              <a:t> </a:t>
            </a:r>
            <a:r>
              <a:rPr lang="fr-FR" sz="2400" spc="-25" dirty="0">
                <a:latin typeface="Calibri" panose="020F0502020204030204" pitchFamily="34" charset="0"/>
                <a:cs typeface="Calibri" panose="020F0502020204030204" pitchFamily="34" charset="0"/>
              </a:rPr>
              <a:t>(</a:t>
            </a:r>
            <a:r>
              <a:rPr lang="fr-FR" sz="2800" i="1" spc="-25" dirty="0" err="1">
                <a:latin typeface="Calibri" panose="020F0502020204030204" pitchFamily="34" charset="0"/>
                <a:cs typeface="Calibri" panose="020F0502020204030204" pitchFamily="34" charset="0"/>
              </a:rPr>
              <a:t>HttpSession</a:t>
            </a:r>
            <a:r>
              <a:rPr lang="fr-FR" sz="2400" spc="-2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50"/>
              </a:spcBef>
              <a:buClr>
                <a:srgbClr val="FF0000"/>
              </a:buClr>
              <a:buSzPct val="52631"/>
              <a:buFont typeface="Wingdings"/>
              <a:buChar char=""/>
              <a:tabLst>
                <a:tab pos="387350" algn="l"/>
              </a:tabLst>
            </a:pPr>
            <a:r>
              <a:rPr lang="fr-FR" sz="2000" i="1" spc="-30" dirty="0" err="1">
                <a:latin typeface="Calibri" panose="020F0502020204030204" pitchFamily="34" charset="0"/>
                <a:cs typeface="Calibri" panose="020F0502020204030204" pitchFamily="34" charset="0"/>
              </a:rPr>
              <a:t>invalidate</a:t>
            </a:r>
            <a:r>
              <a:rPr lang="fr-FR" sz="2000" i="1" spc="-3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expire </a:t>
            </a:r>
            <a:r>
              <a:rPr lang="fr-FR" sz="2000" spc="-5" dirty="0">
                <a:latin typeface="Calibri" panose="020F0502020204030204" pitchFamily="34" charset="0"/>
                <a:cs typeface="Calibri" panose="020F0502020204030204" pitchFamily="34" charset="0"/>
              </a:rPr>
              <a:t>la</a:t>
            </a:r>
            <a:r>
              <a:rPr lang="fr-FR" sz="2000" spc="65" dirty="0">
                <a:latin typeface="Calibri" panose="020F0502020204030204" pitchFamily="34" charset="0"/>
                <a:cs typeface="Calibri" panose="020F0502020204030204" pitchFamily="34" charset="0"/>
              </a:rPr>
              <a:t> </a:t>
            </a:r>
            <a:r>
              <a:rPr lang="fr-FR" sz="2000" spc="-10" dirty="0" smtClean="0">
                <a:latin typeface="Calibri" panose="020F0502020204030204" pitchFamily="34" charset="0"/>
                <a:cs typeface="Calibri" panose="020F0502020204030204" pitchFamily="34" charset="0"/>
              </a:rPr>
              <a:t>session</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371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a:solidFill>
                  <a:srgbClr val="323299"/>
                </a:solidFill>
                <a:latin typeface="Tahoma"/>
                <a:cs typeface="Tahoma"/>
              </a:rPr>
              <a:t>Suivi de </a:t>
            </a:r>
            <a:r>
              <a:rPr lang="fr-FR" sz="5400" spc="-5" dirty="0">
                <a:solidFill>
                  <a:srgbClr val="323299"/>
                </a:solidFill>
                <a:latin typeface="Tahoma"/>
                <a:cs typeface="Tahoma"/>
              </a:rPr>
              <a:t>session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err="1" smtClean="0">
                <a:solidFill>
                  <a:srgbClr val="323299"/>
                </a:solidFill>
                <a:latin typeface="Tahoma"/>
                <a:cs typeface="Tahoma"/>
              </a:rPr>
              <a:t>HttpSession</a:t>
            </a:r>
            <a:endParaRPr lang="fr-FR" dirty="0"/>
          </a:p>
        </p:txBody>
      </p:sp>
      <p:sp>
        <p:nvSpPr>
          <p:cNvPr id="3" name="Espace réservé du contenu 2"/>
          <p:cNvSpPr>
            <a:spLocks noGrp="1"/>
          </p:cNvSpPr>
          <p:nvPr>
            <p:ph idx="1"/>
          </p:nvPr>
        </p:nvSpPr>
        <p:spPr>
          <a:xfrm>
            <a:off x="1024128" y="2084832"/>
            <a:ext cx="10003263" cy="4224528"/>
          </a:xfrm>
        </p:spPr>
        <p:txBody>
          <a:bodyPr>
            <a:noAutofit/>
          </a:bodyPr>
          <a:lstStyle/>
          <a:p>
            <a:pPr marL="187325" marR="5080" indent="-172720">
              <a:lnSpc>
                <a:spcPts val="960"/>
              </a:lnSpc>
              <a:spcBef>
                <a:spcPts val="188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Exemple : Servlet qui permet d’utiliser la suivi de session pour  un</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compteur</a:t>
            </a:r>
            <a:endParaRPr lang="fr-FR" sz="2400" dirty="0">
              <a:latin typeface="Calibri" panose="020F0502020204030204" pitchFamily="34" charset="0"/>
              <a:cs typeface="Calibri" panose="020F0502020204030204" pitchFamily="34" charset="0"/>
            </a:endParaRPr>
          </a:p>
          <a:p>
            <a:pPr marL="15240">
              <a:lnSpc>
                <a:spcPts val="1070"/>
              </a:lnSpc>
            </a:pPr>
            <a:r>
              <a:rPr lang="fr-FR" sz="2000" spc="-75" dirty="0">
                <a:latin typeface="Calibri" panose="020F0502020204030204" pitchFamily="34" charset="0"/>
                <a:cs typeface="Calibri" panose="020F0502020204030204" pitchFamily="34" charset="0"/>
              </a:rPr>
              <a:t>public class </a:t>
            </a:r>
            <a:r>
              <a:rPr lang="fr-FR" sz="2000" spc="-85" dirty="0" err="1">
                <a:latin typeface="Calibri" panose="020F0502020204030204" pitchFamily="34" charset="0"/>
                <a:cs typeface="Calibri" panose="020F0502020204030204" pitchFamily="34" charset="0"/>
              </a:rPr>
              <a:t>HttpSessionServlet</a:t>
            </a:r>
            <a:r>
              <a:rPr lang="fr-FR" sz="2000" spc="-8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extends</a:t>
            </a:r>
            <a:r>
              <a:rPr lang="fr-FR" sz="2000" spc="-8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HttpServlet</a:t>
            </a:r>
            <a:r>
              <a:rPr lang="fr-FR" sz="2000" spc="-30" dirty="0">
                <a:latin typeface="Calibri" panose="020F0502020204030204" pitchFamily="34" charset="0"/>
                <a:cs typeface="Calibri" panose="020F0502020204030204" pitchFamily="34" charset="0"/>
              </a:rPr>
              <a:t> </a:t>
            </a:r>
            <a:r>
              <a:rPr lang="fr-FR" sz="2000" spc="-5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5240" marR="647065">
              <a:lnSpc>
                <a:spcPct val="100000"/>
              </a:lnSpc>
            </a:pPr>
            <a:r>
              <a:rPr lang="fr-FR" sz="2000" spc="-80" dirty="0" err="1">
                <a:latin typeface="Calibri" panose="020F0502020204030204" pitchFamily="34" charset="0"/>
                <a:cs typeface="Calibri" panose="020F0502020204030204" pitchFamily="34" charset="0"/>
              </a:rPr>
              <a:t>protected</a:t>
            </a:r>
            <a:r>
              <a:rPr lang="fr-FR" sz="2000" spc="-80"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void</a:t>
            </a:r>
            <a:r>
              <a:rPr lang="fr-FR" sz="2000" spc="-80"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doGet</a:t>
            </a:r>
            <a:r>
              <a:rPr lang="fr-FR" sz="2000" spc="-85" dirty="0">
                <a:latin typeface="Calibri" panose="020F0502020204030204" pitchFamily="34" charset="0"/>
                <a:cs typeface="Calibri" panose="020F0502020204030204" pitchFamily="34" charset="0"/>
              </a:rPr>
              <a:t>(</a:t>
            </a:r>
            <a:r>
              <a:rPr lang="fr-FR" sz="2000" spc="-85" dirty="0" err="1">
                <a:latin typeface="Calibri" panose="020F0502020204030204" pitchFamily="34" charset="0"/>
                <a:cs typeface="Calibri" panose="020F0502020204030204" pitchFamily="34" charset="0"/>
              </a:rPr>
              <a:t>HttpServletRequest</a:t>
            </a:r>
            <a:r>
              <a:rPr lang="fr-FR" sz="2000" spc="-8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req</a:t>
            </a:r>
            <a:r>
              <a:rPr lang="fr-FR" sz="2000" spc="-7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HttpServletResponse</a:t>
            </a:r>
            <a:r>
              <a:rPr lang="fr-FR" sz="2000" spc="-8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res</a:t>
            </a:r>
            <a:r>
              <a:rPr lang="fr-FR" sz="2000" spc="-7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throws</a:t>
            </a:r>
            <a:r>
              <a:rPr lang="fr-FR" sz="2000" spc="-8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ServletException</a:t>
            </a:r>
            <a:r>
              <a:rPr lang="fr-FR" sz="2000" spc="-80"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IOException</a:t>
            </a:r>
            <a:r>
              <a:rPr lang="fr-FR" sz="2000" spc="-120" dirty="0">
                <a:latin typeface="Calibri" panose="020F0502020204030204" pitchFamily="34" charset="0"/>
                <a:cs typeface="Calibri" panose="020F0502020204030204" pitchFamily="34" charset="0"/>
              </a:rPr>
              <a:t> </a:t>
            </a:r>
            <a:r>
              <a:rPr lang="fr-FR" sz="2000" spc="-5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marR="1631950">
              <a:lnSpc>
                <a:spcPct val="100000"/>
              </a:lnSpc>
            </a:pPr>
            <a:r>
              <a:rPr lang="fr-FR" sz="2000" spc="-75" dirty="0" err="1">
                <a:latin typeface="Calibri" panose="020F0502020204030204" pitchFamily="34" charset="0"/>
                <a:cs typeface="Calibri" panose="020F0502020204030204" pitchFamily="34" charset="0"/>
              </a:rPr>
              <a:t>res.setContentType</a:t>
            </a:r>
            <a:r>
              <a:rPr lang="fr-FR" sz="2000" spc="-75" dirty="0">
                <a:latin typeface="Calibri" panose="020F0502020204030204" pitchFamily="34" charset="0"/>
                <a:cs typeface="Calibri" panose="020F0502020204030204" pitchFamily="34" charset="0"/>
              </a:rPr>
              <a:t>("</a:t>
            </a:r>
            <a:r>
              <a:rPr lang="fr-FR" sz="2000" spc="-75" dirty="0" err="1">
                <a:latin typeface="Calibri" panose="020F0502020204030204" pitchFamily="34" charset="0"/>
                <a:cs typeface="Calibri" panose="020F0502020204030204" pitchFamily="34" charset="0"/>
              </a:rPr>
              <a:t>text</a:t>
            </a:r>
            <a:r>
              <a:rPr lang="fr-FR" sz="2000" spc="-75" dirty="0">
                <a:latin typeface="Calibri" panose="020F0502020204030204" pitchFamily="34" charset="0"/>
                <a:cs typeface="Calibri" panose="020F0502020204030204" pitchFamily="34" charset="0"/>
              </a:rPr>
              <a:t>/plain");</a:t>
            </a:r>
            <a:r>
              <a:rPr lang="fr-FR" sz="2000" spc="-114"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PrintWriter</a:t>
            </a:r>
            <a:r>
              <a:rPr lang="fr-FR" sz="2000" spc="-75" dirty="0">
                <a:latin typeface="Calibri" panose="020F0502020204030204" pitchFamily="34" charset="0"/>
                <a:cs typeface="Calibri" panose="020F0502020204030204" pitchFamily="34" charset="0"/>
              </a:rPr>
              <a:t> </a:t>
            </a:r>
            <a:r>
              <a:rPr lang="fr-FR" sz="2000" spc="-55" dirty="0">
                <a:latin typeface="Calibri" panose="020F0502020204030204" pitchFamily="34" charset="0"/>
                <a:cs typeface="Calibri" panose="020F0502020204030204" pitchFamily="34" charset="0"/>
              </a:rPr>
              <a:t> </a:t>
            </a:r>
            <a:r>
              <a:rPr lang="fr-FR" sz="2000" spc="-80" dirty="0">
                <a:latin typeface="Calibri" panose="020F0502020204030204" pitchFamily="34" charset="0"/>
                <a:cs typeface="Calibri" panose="020F0502020204030204" pitchFamily="34" charset="0"/>
              </a:rPr>
              <a:t>out </a:t>
            </a:r>
            <a:r>
              <a:rPr lang="fr-FR" sz="2000" spc="-9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res.getWriter</a:t>
            </a:r>
            <a:r>
              <a:rPr lang="fr-FR" sz="2000" spc="-75" dirty="0">
                <a:latin typeface="Calibri" panose="020F0502020204030204" pitchFamily="34" charset="0"/>
                <a:cs typeface="Calibri" panose="020F0502020204030204" pitchFamily="34" charset="0"/>
              </a:rPr>
              <a:t>(); </a:t>
            </a:r>
            <a:r>
              <a:rPr lang="fr-FR" sz="2000" b="1" spc="-90" dirty="0" err="1">
                <a:latin typeface="Calibri" panose="020F0502020204030204" pitchFamily="34" charset="0"/>
                <a:cs typeface="Calibri" panose="020F0502020204030204" pitchFamily="34" charset="0"/>
              </a:rPr>
              <a:t>HttpSession</a:t>
            </a:r>
            <a:r>
              <a:rPr lang="fr-FR" sz="2000" b="1" spc="-90" dirty="0">
                <a:latin typeface="Calibri" panose="020F0502020204030204" pitchFamily="34" charset="0"/>
                <a:cs typeface="Calibri" panose="020F0502020204030204" pitchFamily="34" charset="0"/>
              </a:rPr>
              <a:t> session  </a:t>
            </a:r>
            <a:r>
              <a:rPr lang="fr-FR" sz="2000" b="1" spc="-95" dirty="0">
                <a:latin typeface="Calibri" panose="020F0502020204030204" pitchFamily="34" charset="0"/>
                <a:cs typeface="Calibri" panose="020F0502020204030204" pitchFamily="34" charset="0"/>
              </a:rPr>
              <a:t>=</a:t>
            </a:r>
            <a:r>
              <a:rPr lang="fr-FR" sz="2000" b="1" spc="-55" dirty="0">
                <a:latin typeface="Calibri" panose="020F0502020204030204" pitchFamily="34" charset="0"/>
                <a:cs typeface="Calibri" panose="020F0502020204030204" pitchFamily="34" charset="0"/>
              </a:rPr>
              <a:t> </a:t>
            </a:r>
            <a:r>
              <a:rPr lang="fr-FR" sz="2000" b="1" spc="-85" dirty="0" err="1">
                <a:latin typeface="Calibri" panose="020F0502020204030204" pitchFamily="34" charset="0"/>
                <a:cs typeface="Calibri" panose="020F0502020204030204" pitchFamily="34" charset="0"/>
              </a:rPr>
              <a:t>req.getSession</a:t>
            </a:r>
            <a:r>
              <a:rPr lang="fr-FR" sz="2000" b="1" spc="-8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a:lnSpc>
                <a:spcPct val="100000"/>
              </a:lnSpc>
            </a:pPr>
            <a:r>
              <a:rPr lang="fr-FR" sz="2000" spc="-80" dirty="0" err="1">
                <a:latin typeface="Calibri" panose="020F0502020204030204" pitchFamily="34" charset="0"/>
                <a:cs typeface="Calibri" panose="020F0502020204030204" pitchFamily="34" charset="0"/>
              </a:rPr>
              <a:t>Integer</a:t>
            </a:r>
            <a:r>
              <a:rPr lang="fr-FR" sz="2000" spc="-80" dirty="0">
                <a:latin typeface="Calibri" panose="020F0502020204030204" pitchFamily="34" charset="0"/>
                <a:cs typeface="Calibri" panose="020F0502020204030204" pitchFamily="34" charset="0"/>
              </a:rPr>
              <a:t> </a:t>
            </a:r>
            <a:r>
              <a:rPr lang="fr-FR" sz="2000" spc="-85" dirty="0">
                <a:latin typeface="Calibri" panose="020F0502020204030204" pitchFamily="34" charset="0"/>
                <a:cs typeface="Calibri" panose="020F0502020204030204" pitchFamily="34" charset="0"/>
              </a:rPr>
              <a:t>count </a:t>
            </a:r>
            <a:r>
              <a:rPr lang="fr-FR" sz="2000" spc="-95" dirty="0">
                <a:latin typeface="Calibri" panose="020F0502020204030204" pitchFamily="34" charset="0"/>
                <a:cs typeface="Calibri" panose="020F0502020204030204" pitchFamily="34" charset="0"/>
              </a:rPr>
              <a:t>=</a:t>
            </a:r>
            <a:r>
              <a:rPr lang="fr-FR" sz="2000" spc="-110" dirty="0">
                <a:latin typeface="Calibri" panose="020F0502020204030204" pitchFamily="34" charset="0"/>
                <a:cs typeface="Calibri" panose="020F0502020204030204" pitchFamily="34" charset="0"/>
              </a:rPr>
              <a:t> </a:t>
            </a:r>
            <a:r>
              <a:rPr lang="fr-FR" sz="2000" b="1" spc="-85" dirty="0">
                <a:latin typeface="Calibri" panose="020F0502020204030204" pitchFamily="34" charset="0"/>
                <a:cs typeface="Calibri" panose="020F0502020204030204" pitchFamily="34" charset="0"/>
              </a:rPr>
              <a:t>(</a:t>
            </a:r>
            <a:r>
              <a:rPr lang="fr-FR" sz="2000" b="1" spc="-85" dirty="0" err="1">
                <a:latin typeface="Calibri" panose="020F0502020204030204" pitchFamily="34" charset="0"/>
                <a:cs typeface="Calibri" panose="020F0502020204030204" pitchFamily="34" charset="0"/>
              </a:rPr>
              <a:t>Integer</a:t>
            </a:r>
            <a:r>
              <a:rPr lang="fr-FR" sz="2000" b="1" spc="-85" dirty="0">
                <a:latin typeface="Calibri" panose="020F0502020204030204" pitchFamily="34" charset="0"/>
                <a:cs typeface="Calibri" panose="020F0502020204030204" pitchFamily="34" charset="0"/>
              </a:rPr>
              <a:t>)</a:t>
            </a:r>
            <a:r>
              <a:rPr lang="fr-FR" sz="2000" b="1" spc="-85" dirty="0" err="1">
                <a:latin typeface="Calibri" panose="020F0502020204030204" pitchFamily="34" charset="0"/>
                <a:cs typeface="Calibri" panose="020F0502020204030204" pitchFamily="34" charset="0"/>
              </a:rPr>
              <a:t>session.getAttribute</a:t>
            </a:r>
            <a:r>
              <a:rPr lang="fr-FR" sz="2000" b="1" spc="-85" dirty="0">
                <a:latin typeface="Calibri" panose="020F0502020204030204" pitchFamily="34" charset="0"/>
                <a:cs typeface="Calibri" panose="020F0502020204030204" pitchFamily="34" charset="0"/>
              </a:rPr>
              <a:t>("compteur");</a:t>
            </a:r>
            <a:endParaRPr lang="fr-FR" sz="2000" dirty="0">
              <a:latin typeface="Calibri" panose="020F0502020204030204" pitchFamily="34" charset="0"/>
              <a:cs typeface="Calibri" panose="020F0502020204030204" pitchFamily="34" charset="0"/>
            </a:endParaRPr>
          </a:p>
          <a:p>
            <a:pPr marL="243840">
              <a:lnSpc>
                <a:spcPct val="100000"/>
              </a:lnSpc>
            </a:pPr>
            <a:r>
              <a:rPr lang="fr-FR" sz="2000" spc="-45" dirty="0">
                <a:latin typeface="Calibri" panose="020F0502020204030204" pitchFamily="34" charset="0"/>
                <a:cs typeface="Calibri" panose="020F0502020204030204" pitchFamily="34" charset="0"/>
              </a:rPr>
              <a:t>if </a:t>
            </a:r>
            <a:r>
              <a:rPr lang="fr-FR" sz="2000" spc="-80" dirty="0">
                <a:latin typeface="Calibri" panose="020F0502020204030204" pitchFamily="34" charset="0"/>
                <a:cs typeface="Calibri" panose="020F0502020204030204" pitchFamily="34" charset="0"/>
              </a:rPr>
              <a:t>(count </a:t>
            </a:r>
            <a:r>
              <a:rPr lang="fr-FR" sz="2000" spc="-95" dirty="0">
                <a:latin typeface="Calibri" panose="020F0502020204030204" pitchFamily="34" charset="0"/>
                <a:cs typeface="Calibri" panose="020F0502020204030204" pitchFamily="34" charset="0"/>
              </a:rPr>
              <a:t>==</a:t>
            </a:r>
            <a:r>
              <a:rPr lang="fr-FR" sz="2000" spc="-15" dirty="0">
                <a:latin typeface="Calibri" panose="020F0502020204030204" pitchFamily="34" charset="0"/>
                <a:cs typeface="Calibri" panose="020F0502020204030204" pitchFamily="34" charset="0"/>
              </a:rPr>
              <a:t> </a:t>
            </a:r>
            <a:r>
              <a:rPr lang="fr-FR" sz="2000" spc="-65" dirty="0" err="1">
                <a:latin typeface="Calibri" panose="020F0502020204030204" pitchFamily="34" charset="0"/>
                <a:cs typeface="Calibri" panose="020F0502020204030204" pitchFamily="34" charset="0"/>
              </a:rPr>
              <a:t>null</a:t>
            </a:r>
            <a:r>
              <a:rPr lang="fr-FR" sz="2000" spc="-6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243840" marR="2318385" indent="142875">
              <a:lnSpc>
                <a:spcPct val="100000"/>
              </a:lnSpc>
            </a:pPr>
            <a:r>
              <a:rPr lang="fr-FR" sz="2000" spc="-85" dirty="0">
                <a:latin typeface="Calibri" panose="020F0502020204030204" pitchFamily="34" charset="0"/>
                <a:cs typeface="Calibri" panose="020F0502020204030204" pitchFamily="34" charset="0"/>
              </a:rPr>
              <a:t>count </a:t>
            </a:r>
            <a:r>
              <a:rPr lang="fr-FR" sz="2000" spc="-95" dirty="0">
                <a:latin typeface="Calibri" panose="020F0502020204030204" pitchFamily="34" charset="0"/>
                <a:cs typeface="Calibri" panose="020F0502020204030204" pitchFamily="34" charset="0"/>
              </a:rPr>
              <a:t>= </a:t>
            </a:r>
            <a:r>
              <a:rPr lang="fr-FR" sz="2000" spc="-105" dirty="0">
                <a:latin typeface="Calibri" panose="020F0502020204030204" pitchFamily="34" charset="0"/>
                <a:cs typeface="Calibri" panose="020F0502020204030204" pitchFamily="34" charset="0"/>
              </a:rPr>
              <a:t>new </a:t>
            </a:r>
            <a:r>
              <a:rPr lang="fr-FR" sz="2000" spc="-75" dirty="0" err="1">
                <a:latin typeface="Calibri" panose="020F0502020204030204" pitchFamily="34" charset="0"/>
                <a:cs typeface="Calibri" panose="020F0502020204030204" pitchFamily="34" charset="0"/>
              </a:rPr>
              <a:t>Integer</a:t>
            </a:r>
            <a:r>
              <a:rPr lang="fr-FR" sz="2000" spc="-75" dirty="0">
                <a:latin typeface="Calibri" panose="020F0502020204030204" pitchFamily="34" charset="0"/>
                <a:cs typeface="Calibri" panose="020F0502020204030204" pitchFamily="34" charset="0"/>
              </a:rPr>
              <a:t>(1);  </a:t>
            </a:r>
            <a:r>
              <a:rPr lang="fr-FR" sz="2000" spc="-80" dirty="0" err="1">
                <a:latin typeface="Calibri" panose="020F0502020204030204" pitchFamily="34" charset="0"/>
                <a:cs typeface="Calibri" panose="020F0502020204030204" pitchFamily="34" charset="0"/>
              </a:rPr>
              <a:t>else</a:t>
            </a:r>
            <a:endParaRPr lang="fr-FR" sz="2000" dirty="0">
              <a:latin typeface="Calibri" panose="020F0502020204030204" pitchFamily="34" charset="0"/>
              <a:cs typeface="Calibri" panose="020F0502020204030204" pitchFamily="34" charset="0"/>
            </a:endParaRPr>
          </a:p>
          <a:p>
            <a:pPr marL="243840" marR="978535" indent="142875">
              <a:lnSpc>
                <a:spcPct val="100000"/>
              </a:lnSpc>
            </a:pPr>
            <a:r>
              <a:rPr lang="fr-FR" sz="2000" spc="-85" dirty="0">
                <a:latin typeface="Calibri" panose="020F0502020204030204" pitchFamily="34" charset="0"/>
                <a:cs typeface="Calibri" panose="020F0502020204030204" pitchFamily="34" charset="0"/>
              </a:rPr>
              <a:t>count </a:t>
            </a:r>
            <a:r>
              <a:rPr lang="fr-FR" sz="2000" spc="-95" dirty="0">
                <a:latin typeface="Calibri" panose="020F0502020204030204" pitchFamily="34" charset="0"/>
                <a:cs typeface="Calibri" panose="020F0502020204030204" pitchFamily="34" charset="0"/>
              </a:rPr>
              <a:t>= </a:t>
            </a:r>
            <a:r>
              <a:rPr lang="fr-FR" sz="2000" spc="-105" dirty="0">
                <a:latin typeface="Calibri" panose="020F0502020204030204" pitchFamily="34" charset="0"/>
                <a:cs typeface="Calibri" panose="020F0502020204030204" pitchFamily="34" charset="0"/>
              </a:rPr>
              <a:t>new </a:t>
            </a:r>
            <a:r>
              <a:rPr lang="fr-FR" sz="2000" spc="-75" dirty="0" err="1">
                <a:latin typeface="Calibri" panose="020F0502020204030204" pitchFamily="34" charset="0"/>
                <a:cs typeface="Calibri" panose="020F0502020204030204" pitchFamily="34" charset="0"/>
              </a:rPr>
              <a:t>Integer</a:t>
            </a:r>
            <a:r>
              <a:rPr lang="fr-FR" sz="2000" spc="-75" dirty="0">
                <a:latin typeface="Calibri" panose="020F0502020204030204" pitchFamily="34" charset="0"/>
                <a:cs typeface="Calibri" panose="020F0502020204030204" pitchFamily="34" charset="0"/>
              </a:rPr>
              <a:t>(</a:t>
            </a:r>
            <a:r>
              <a:rPr lang="fr-FR" sz="2000" spc="-75" dirty="0" err="1">
                <a:latin typeface="Calibri" panose="020F0502020204030204" pitchFamily="34" charset="0"/>
                <a:cs typeface="Calibri" panose="020F0502020204030204" pitchFamily="34" charset="0"/>
              </a:rPr>
              <a:t>count.intValue</a:t>
            </a:r>
            <a:r>
              <a:rPr lang="fr-FR" sz="2000" spc="-75" dirty="0">
                <a:latin typeface="Calibri" panose="020F0502020204030204" pitchFamily="34" charset="0"/>
                <a:cs typeface="Calibri" panose="020F0502020204030204" pitchFamily="34" charset="0"/>
              </a:rPr>
              <a:t>() </a:t>
            </a:r>
            <a:r>
              <a:rPr lang="fr-FR" sz="2000" spc="-95" dirty="0">
                <a:latin typeface="Calibri" panose="020F0502020204030204" pitchFamily="34" charset="0"/>
                <a:cs typeface="Calibri" panose="020F0502020204030204" pitchFamily="34" charset="0"/>
              </a:rPr>
              <a:t>+ </a:t>
            </a:r>
            <a:r>
              <a:rPr lang="fr-FR" sz="2000" spc="-70" dirty="0">
                <a:latin typeface="Calibri" panose="020F0502020204030204" pitchFamily="34" charset="0"/>
                <a:cs typeface="Calibri" panose="020F0502020204030204" pitchFamily="34" charset="0"/>
              </a:rPr>
              <a:t>1);  </a:t>
            </a:r>
            <a:r>
              <a:rPr lang="fr-FR" sz="2000" b="1" spc="-85" dirty="0" err="1">
                <a:latin typeface="Calibri" panose="020F0502020204030204" pitchFamily="34" charset="0"/>
                <a:cs typeface="Calibri" panose="020F0502020204030204" pitchFamily="34" charset="0"/>
              </a:rPr>
              <a:t>session.setAttribute</a:t>
            </a:r>
            <a:r>
              <a:rPr lang="fr-FR" sz="2000" b="1" spc="-85" dirty="0">
                <a:latin typeface="Calibri" panose="020F0502020204030204" pitchFamily="34" charset="0"/>
                <a:cs typeface="Calibri" panose="020F0502020204030204" pitchFamily="34" charset="0"/>
              </a:rPr>
              <a:t>(" </a:t>
            </a:r>
            <a:r>
              <a:rPr lang="fr-FR" sz="2000" b="1" spc="-95" dirty="0">
                <a:latin typeface="Calibri" panose="020F0502020204030204" pitchFamily="34" charset="0"/>
                <a:cs typeface="Calibri" panose="020F0502020204030204" pitchFamily="34" charset="0"/>
              </a:rPr>
              <a:t>compteur </a:t>
            </a:r>
            <a:r>
              <a:rPr lang="fr-FR" sz="2000" b="1" spc="-65" dirty="0">
                <a:latin typeface="Calibri" panose="020F0502020204030204" pitchFamily="34" charset="0"/>
                <a:cs typeface="Calibri" panose="020F0502020204030204" pitchFamily="34" charset="0"/>
              </a:rPr>
              <a:t>", </a:t>
            </a:r>
            <a:r>
              <a:rPr lang="fr-FR" sz="2000" b="1" spc="-80" dirty="0">
                <a:latin typeface="Calibri" panose="020F0502020204030204" pitchFamily="34" charset="0"/>
                <a:cs typeface="Calibri" panose="020F0502020204030204" pitchFamily="34" charset="0"/>
              </a:rPr>
              <a:t>count);  </a:t>
            </a:r>
            <a:r>
              <a:rPr lang="fr-FR" sz="2000" spc="-75" dirty="0" err="1">
                <a:latin typeface="Calibri" panose="020F0502020204030204" pitchFamily="34" charset="0"/>
                <a:cs typeface="Calibri" panose="020F0502020204030204" pitchFamily="34" charset="0"/>
              </a:rPr>
              <a:t>out.println</a:t>
            </a:r>
            <a:r>
              <a:rPr lang="fr-FR" sz="2000" spc="-75" dirty="0">
                <a:latin typeface="Calibri" panose="020F0502020204030204" pitchFamily="34" charset="0"/>
                <a:cs typeface="Calibri" panose="020F0502020204030204" pitchFamily="34" charset="0"/>
              </a:rPr>
              <a:t>("Vous </a:t>
            </a:r>
            <a:r>
              <a:rPr lang="fr-FR" sz="2000" spc="-90" dirty="0">
                <a:latin typeface="Calibri" panose="020F0502020204030204" pitchFamily="34" charset="0"/>
                <a:cs typeface="Calibri" panose="020F0502020204030204" pitchFamily="34" charset="0"/>
              </a:rPr>
              <a:t>avez </a:t>
            </a:r>
            <a:r>
              <a:rPr lang="fr-FR" sz="2000" spc="-65" dirty="0">
                <a:latin typeface="Calibri" panose="020F0502020204030204" pitchFamily="34" charset="0"/>
                <a:cs typeface="Calibri" panose="020F0502020204030204" pitchFamily="34" charset="0"/>
              </a:rPr>
              <a:t>visité </a:t>
            </a:r>
            <a:r>
              <a:rPr lang="fr-FR" sz="2000" spc="-75" dirty="0">
                <a:latin typeface="Calibri" panose="020F0502020204030204" pitchFamily="34" charset="0"/>
                <a:cs typeface="Calibri" panose="020F0502020204030204" pitchFamily="34" charset="0"/>
              </a:rPr>
              <a:t>cette </a:t>
            </a:r>
            <a:r>
              <a:rPr lang="fr-FR" sz="2000" spc="-95" dirty="0">
                <a:latin typeface="Calibri" panose="020F0502020204030204" pitchFamily="34" charset="0"/>
                <a:cs typeface="Calibri" panose="020F0502020204030204" pitchFamily="34" charset="0"/>
              </a:rPr>
              <a:t>page </a:t>
            </a:r>
            <a:r>
              <a:rPr lang="fr-FR" sz="2000" spc="-60" dirty="0">
                <a:latin typeface="Calibri" panose="020F0502020204030204" pitchFamily="34" charset="0"/>
                <a:cs typeface="Calibri" panose="020F0502020204030204" pitchFamily="34" charset="0"/>
              </a:rPr>
              <a:t>" </a:t>
            </a:r>
            <a:r>
              <a:rPr lang="fr-FR" sz="2000" spc="-95" dirty="0">
                <a:latin typeface="Calibri" panose="020F0502020204030204" pitchFamily="34" charset="0"/>
                <a:cs typeface="Calibri" panose="020F0502020204030204" pitchFamily="34" charset="0"/>
              </a:rPr>
              <a:t>+ </a:t>
            </a:r>
            <a:r>
              <a:rPr lang="fr-FR" sz="2000" spc="-85" dirty="0">
                <a:latin typeface="Calibri" panose="020F0502020204030204" pitchFamily="34" charset="0"/>
                <a:cs typeface="Calibri" panose="020F0502020204030204" pitchFamily="34" charset="0"/>
              </a:rPr>
              <a:t>count </a:t>
            </a:r>
            <a:r>
              <a:rPr lang="fr-FR" sz="2000" spc="-95" dirty="0">
                <a:latin typeface="Calibri" panose="020F0502020204030204" pitchFamily="34" charset="0"/>
                <a:cs typeface="Calibri" panose="020F0502020204030204" pitchFamily="34" charset="0"/>
              </a:rPr>
              <a:t>+ </a:t>
            </a:r>
            <a:r>
              <a:rPr lang="fr-FR" sz="2000" spc="-60" dirty="0">
                <a:latin typeface="Calibri" panose="020F0502020204030204" pitchFamily="34" charset="0"/>
                <a:cs typeface="Calibri" panose="020F0502020204030204" pitchFamily="34" charset="0"/>
              </a:rPr>
              <a:t>"</a:t>
            </a:r>
            <a:r>
              <a:rPr lang="fr-FR" sz="2000" spc="-30" dirty="0">
                <a:latin typeface="Calibri" panose="020F0502020204030204" pitchFamily="34" charset="0"/>
                <a:cs typeface="Calibri" panose="020F0502020204030204" pitchFamily="34" charset="0"/>
              </a:rPr>
              <a:t> </a:t>
            </a:r>
            <a:r>
              <a:rPr lang="fr-FR" sz="2000" spc="-60" dirty="0">
                <a:latin typeface="Calibri" panose="020F0502020204030204" pitchFamily="34" charset="0"/>
                <a:cs typeface="Calibri" panose="020F0502020204030204" pitchFamily="34" charset="0"/>
              </a:rPr>
              <a:t>fois.");</a:t>
            </a:r>
            <a:endParaRPr lang="fr-FR" sz="2000" dirty="0">
              <a:latin typeface="Calibri" panose="020F0502020204030204" pitchFamily="34" charset="0"/>
              <a:cs typeface="Calibri" panose="020F0502020204030204" pitchFamily="34" charset="0"/>
            </a:endParaRPr>
          </a:p>
          <a:p>
            <a:pPr marL="15240">
              <a:lnSpc>
                <a:spcPct val="100000"/>
              </a:lnSpc>
            </a:pPr>
            <a:r>
              <a:rPr lang="fr-FR" sz="2000" spc="-5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endParaRPr lang="fr-F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50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Les API de</a:t>
            </a:r>
            <a:r>
              <a:rPr lang="fr-FR" sz="5400" spc="-35" dirty="0">
                <a:solidFill>
                  <a:srgbClr val="323299"/>
                </a:solidFill>
                <a:latin typeface="Tahoma"/>
                <a:cs typeface="Tahoma"/>
              </a:rPr>
              <a:t> </a:t>
            </a:r>
            <a:r>
              <a:rPr lang="fr-FR" sz="5400" spc="-5" dirty="0" smtClean="0">
                <a:solidFill>
                  <a:srgbClr val="323299"/>
                </a:solidFill>
                <a:latin typeface="Tahoma"/>
                <a:cs typeface="Tahoma"/>
              </a:rPr>
              <a:t>J2EE</a:t>
            </a:r>
            <a:endParaRPr lang="fr-FR" dirty="0"/>
          </a:p>
        </p:txBody>
      </p:sp>
      <p:sp>
        <p:nvSpPr>
          <p:cNvPr id="3" name="Espace réservé du contenu 2"/>
          <p:cNvSpPr>
            <a:spLocks noGrp="1"/>
          </p:cNvSpPr>
          <p:nvPr>
            <p:ph idx="1"/>
          </p:nvPr>
        </p:nvSpPr>
        <p:spPr/>
        <p:txBody>
          <a:bodyPr vert="horz" lIns="45720" tIns="45720" rIns="45720" bIns="45720" rtlCol="0">
            <a:norm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composants :</a:t>
            </a:r>
          </a:p>
          <a:p>
            <a:pPr lvl="1"/>
            <a:r>
              <a:rPr lang="fr-FR" sz="2800" dirty="0">
                <a:latin typeface="Calibri" panose="020F0502020204030204" pitchFamily="34" charset="0"/>
                <a:cs typeface="Calibri" panose="020F0502020204030204" pitchFamily="34" charset="0"/>
              </a:rPr>
              <a:t>Les composants Web : Servlets et JSP (Java  Server Pages). Il s'agit de la partie chargée de  l'interface avec l'utilisateur (on parle de logique de  présentation).</a:t>
            </a:r>
          </a:p>
          <a:p>
            <a:pPr lvl="1"/>
            <a:r>
              <a:rPr lang="fr-FR" sz="2800" dirty="0">
                <a:latin typeface="Calibri" panose="020F0502020204030204" pitchFamily="34" charset="0"/>
                <a:cs typeface="Calibri" panose="020F0502020204030204" pitchFamily="34" charset="0"/>
              </a:rPr>
              <a:t>Les composants métier : EJB (Enterprise Java  </a:t>
            </a:r>
            <a:r>
              <a:rPr lang="fr-FR" sz="2800" dirty="0" err="1">
                <a:latin typeface="Calibri" panose="020F0502020204030204" pitchFamily="34" charset="0"/>
                <a:cs typeface="Calibri" panose="020F0502020204030204" pitchFamily="34" charset="0"/>
              </a:rPr>
              <a:t>Beans</a:t>
            </a:r>
            <a:r>
              <a:rPr lang="fr-FR" sz="2800" dirty="0">
                <a:latin typeface="Calibri" panose="020F0502020204030204" pitchFamily="34" charset="0"/>
                <a:cs typeface="Calibri" panose="020F0502020204030204" pitchFamily="34" charset="0"/>
              </a:rPr>
              <a:t>). Il s'agit de composants spécifiques  chargés des traitements des données propres à un  secteur d'activité (on parle de logique métier ou  de logique applicative) et de l'interfaçage avec les  bases de données.</a:t>
            </a:r>
          </a:p>
          <a:p>
            <a:pPr marL="187325" marR="274955" indent="-172720">
              <a:lnSpc>
                <a:spcPct val="100000"/>
              </a:lnSpc>
              <a:spcBef>
                <a:spcPts val="1040"/>
              </a:spcBef>
              <a:buClr>
                <a:srgbClr val="3232CC"/>
              </a:buClr>
              <a:buSzPct val="60000"/>
              <a:buFont typeface="Wingdings"/>
              <a:buChar char=""/>
              <a:tabLst>
                <a:tab pos="187960" algn="l"/>
              </a:tabLst>
            </a:pPr>
            <a:endParaRPr lang="fr-FR" sz="28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75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nSpc>
                <a:spcPct val="100000"/>
              </a:lnSpc>
              <a:spcBef>
                <a:spcPts val="100"/>
              </a:spcBef>
            </a:pPr>
            <a:r>
              <a:rPr lang="fr-FR" sz="5400" spc="-5">
                <a:solidFill>
                  <a:srgbClr val="323299"/>
                </a:solidFill>
                <a:latin typeface="Tahoma"/>
                <a:cs typeface="Tahoma"/>
              </a:rPr>
              <a:t>Collaboration </a:t>
            </a:r>
            <a:r>
              <a:rPr lang="fr-FR" sz="5400">
                <a:solidFill>
                  <a:srgbClr val="323299"/>
                </a:solidFill>
                <a:latin typeface="Tahoma"/>
                <a:cs typeface="Tahoma"/>
              </a:rPr>
              <a:t>de </a:t>
            </a:r>
            <a:r>
              <a:rPr lang="fr-FR" sz="5400" spc="-5">
                <a:solidFill>
                  <a:srgbClr val="323299"/>
                </a:solidFill>
                <a:latin typeface="Tahoma"/>
                <a:cs typeface="Tahoma"/>
              </a:rPr>
              <a:t>Servlets</a:t>
            </a:r>
            <a:endParaRPr lang="fr-FR" sz="5400" dirty="0">
              <a:latin typeface="Tahoma"/>
              <a:cs typeface="Tahoma"/>
            </a:endParaRPr>
          </a:p>
        </p:txBody>
      </p:sp>
      <p:sp>
        <p:nvSpPr>
          <p:cNvPr id="3" name="Espace réservé du contenu 2"/>
          <p:cNvSpPr>
            <a:spLocks noGrp="1"/>
          </p:cNvSpPr>
          <p:nvPr>
            <p:ph idx="1"/>
          </p:nvPr>
        </p:nvSpPr>
        <p:spPr/>
        <p:txBody>
          <a:bodyPr>
            <a:noAutofit/>
          </a:bodyPr>
          <a:lstStyle/>
          <a:p>
            <a:pPr marL="187325" marR="252729" indent="-172720">
              <a:lnSpc>
                <a:spcPct val="100000"/>
              </a:lnSpc>
              <a:spcBef>
                <a:spcPts val="1030"/>
              </a:spcBef>
              <a:buClr>
                <a:srgbClr val="3232CC"/>
              </a:buClr>
              <a:buSzPct val="58333"/>
              <a:buFont typeface="Wingdings"/>
              <a:buChar char=""/>
              <a:tabLst>
                <a:tab pos="187960" algn="l"/>
              </a:tabLst>
            </a:pPr>
            <a:r>
              <a:rPr lang="fr-FR" sz="3600" dirty="0">
                <a:latin typeface="Calibri" panose="020F0502020204030204" pitchFamily="34" charset="0"/>
                <a:cs typeface="Calibri" panose="020F0502020204030204" pitchFamily="34" charset="0"/>
              </a:rPr>
              <a:t>Les </a:t>
            </a:r>
            <a:r>
              <a:rPr lang="fr-FR" sz="3600" spc="-5" dirty="0">
                <a:latin typeface="Calibri" panose="020F0502020204030204" pitchFamily="34" charset="0"/>
                <a:cs typeface="Calibri" panose="020F0502020204030204" pitchFamily="34" charset="0"/>
              </a:rPr>
              <a:t>Servlets s’exécutant dans </a:t>
            </a:r>
            <a:r>
              <a:rPr lang="fr-FR" sz="3600" dirty="0">
                <a:latin typeface="Calibri" panose="020F0502020204030204" pitchFamily="34" charset="0"/>
                <a:cs typeface="Calibri" panose="020F0502020204030204" pitchFamily="34" charset="0"/>
              </a:rPr>
              <a:t>le </a:t>
            </a:r>
            <a:r>
              <a:rPr lang="fr-FR" sz="3600" b="1" spc="-5" dirty="0">
                <a:latin typeface="Calibri" panose="020F0502020204030204" pitchFamily="34" charset="0"/>
                <a:cs typeface="Calibri" panose="020F0502020204030204" pitchFamily="34" charset="0"/>
              </a:rPr>
              <a:t>même </a:t>
            </a:r>
            <a:r>
              <a:rPr lang="fr-FR" sz="3600" spc="-5" dirty="0">
                <a:latin typeface="Calibri" panose="020F0502020204030204" pitchFamily="34" charset="0"/>
                <a:cs typeface="Calibri" panose="020F0502020204030204" pitchFamily="34" charset="0"/>
              </a:rPr>
              <a:t>serveur  peuvent dialoguer entre</a:t>
            </a:r>
            <a:r>
              <a:rPr lang="fr-FR" sz="3600" spc="-4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elles</a:t>
            </a:r>
          </a:p>
          <a:p>
            <a:pPr marL="187325" indent="-172720">
              <a:lnSpc>
                <a:spcPct val="100000"/>
              </a:lnSpc>
              <a:spcBef>
                <a:spcPts val="290"/>
              </a:spcBef>
              <a:buClr>
                <a:srgbClr val="3232CC"/>
              </a:buClr>
              <a:buSzPct val="58333"/>
              <a:buFont typeface="Wingdings"/>
              <a:buChar char=""/>
              <a:tabLst>
                <a:tab pos="187960" algn="l"/>
              </a:tabLst>
            </a:pPr>
            <a:r>
              <a:rPr lang="fr-FR" sz="3600" dirty="0">
                <a:latin typeface="Calibri" panose="020F0502020204030204" pitchFamily="34" charset="0"/>
                <a:cs typeface="Calibri" panose="020F0502020204030204" pitchFamily="34" charset="0"/>
              </a:rPr>
              <a:t>Deux </a:t>
            </a:r>
            <a:r>
              <a:rPr lang="fr-FR" sz="3600" spc="-5" dirty="0">
                <a:latin typeface="Calibri" panose="020F0502020204030204" pitchFamily="34" charset="0"/>
                <a:cs typeface="Calibri" panose="020F0502020204030204" pitchFamily="34" charset="0"/>
              </a:rPr>
              <a:t>principaux styles de collaboration </a:t>
            </a:r>
            <a:r>
              <a:rPr lang="fr-FR" sz="3600" dirty="0">
                <a:latin typeface="Calibri" panose="020F0502020204030204" pitchFamily="34" charset="0"/>
                <a:cs typeface="Calibri" panose="020F0502020204030204" pitchFamily="34" charset="0"/>
              </a:rPr>
              <a:t>:</a:t>
            </a:r>
          </a:p>
          <a:p>
            <a:pPr marL="386715" lvl="1" indent="-143510">
              <a:lnSpc>
                <a:spcPct val="100000"/>
              </a:lnSpc>
              <a:spcBef>
                <a:spcPts val="245"/>
              </a:spcBef>
              <a:buClr>
                <a:srgbClr val="FF0000"/>
              </a:buClr>
              <a:buSzPct val="55000"/>
              <a:buFont typeface="Wingdings"/>
              <a:buChar char=""/>
              <a:tabLst>
                <a:tab pos="387350" algn="l"/>
              </a:tabLst>
            </a:pPr>
            <a:r>
              <a:rPr lang="fr-FR" sz="2400" b="1" spc="-5" dirty="0">
                <a:latin typeface="Calibri" panose="020F0502020204030204" pitchFamily="34" charset="0"/>
                <a:cs typeface="Calibri" panose="020F0502020204030204" pitchFamily="34" charset="0"/>
              </a:rPr>
              <a:t>Partage </a:t>
            </a:r>
            <a:r>
              <a:rPr lang="fr-FR" sz="2400" b="1" spc="-10" dirty="0">
                <a:latin typeface="Calibri" panose="020F0502020204030204" pitchFamily="34" charset="0"/>
                <a:cs typeface="Calibri" panose="020F0502020204030204" pitchFamily="34" charset="0"/>
              </a:rPr>
              <a:t>d’information </a:t>
            </a:r>
            <a:r>
              <a:rPr lang="fr-FR" sz="2400" spc="-5" dirty="0">
                <a:latin typeface="Calibri" panose="020F0502020204030204" pitchFamily="34" charset="0"/>
                <a:cs typeface="Calibri" panose="020F0502020204030204" pitchFamily="34" charset="0"/>
              </a:rPr>
              <a:t>: un état ou </a:t>
            </a:r>
            <a:r>
              <a:rPr lang="fr-FR" sz="2400" spc="-10" dirty="0">
                <a:latin typeface="Calibri" panose="020F0502020204030204" pitchFamily="34" charset="0"/>
                <a:cs typeface="Calibri" panose="020F0502020204030204" pitchFamily="34" charset="0"/>
              </a:rPr>
              <a:t>une</a:t>
            </a:r>
            <a:r>
              <a:rPr lang="fr-FR" sz="2400" spc="9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ressource.</a:t>
            </a:r>
            <a:endParaRPr lang="fr-FR" sz="2400" dirty="0">
              <a:latin typeface="Calibri" panose="020F0502020204030204" pitchFamily="34" charset="0"/>
              <a:cs typeface="Calibri" panose="020F0502020204030204" pitchFamily="34" charset="0"/>
            </a:endParaRPr>
          </a:p>
          <a:p>
            <a:pPr marL="386715" marR="12700">
              <a:lnSpc>
                <a:spcPct val="100000"/>
              </a:lnSpc>
              <a:spcBef>
                <a:spcPts val="280"/>
              </a:spcBef>
            </a:pPr>
            <a:r>
              <a:rPr lang="fr-FR" sz="2800" i="1" spc="-30" dirty="0">
                <a:latin typeface="Calibri" panose="020F0502020204030204" pitchFamily="34" charset="0"/>
                <a:cs typeface="Calibri" panose="020F0502020204030204" pitchFamily="34" charset="0"/>
              </a:rPr>
              <a:t>Exemple </a:t>
            </a:r>
            <a:r>
              <a:rPr lang="fr-FR" sz="2400" spc="-5" dirty="0">
                <a:latin typeface="Calibri" panose="020F0502020204030204" pitchFamily="34" charset="0"/>
                <a:cs typeface="Calibri" panose="020F0502020204030204" pitchFamily="34" charset="0"/>
              </a:rPr>
              <a:t>: un magasin en ligne pourrait partager les  informations </a:t>
            </a:r>
            <a:r>
              <a:rPr lang="fr-FR" sz="2400" spc="-10" dirty="0">
                <a:latin typeface="Calibri" panose="020F0502020204030204" pitchFamily="34" charset="0"/>
                <a:cs typeface="Calibri" panose="020F0502020204030204" pitchFamily="34" charset="0"/>
              </a:rPr>
              <a:t>sur </a:t>
            </a:r>
            <a:r>
              <a:rPr lang="fr-FR" sz="2400" spc="-5" dirty="0">
                <a:latin typeface="Calibri" panose="020F0502020204030204" pitchFamily="34" charset="0"/>
                <a:cs typeface="Calibri" panose="020F0502020204030204" pitchFamily="34" charset="0"/>
              </a:rPr>
              <a:t>le stock des produits ou </a:t>
            </a:r>
            <a:r>
              <a:rPr lang="fr-FR" sz="2400" spc="-10" dirty="0">
                <a:latin typeface="Calibri" panose="020F0502020204030204" pitchFamily="34" charset="0"/>
                <a:cs typeface="Calibri" panose="020F0502020204030204" pitchFamily="34" charset="0"/>
              </a:rPr>
              <a:t>une connexion </a:t>
            </a:r>
            <a:r>
              <a:rPr lang="fr-FR" sz="2400" spc="-5" dirty="0">
                <a:latin typeface="Calibri" panose="020F0502020204030204" pitchFamily="34" charset="0"/>
                <a:cs typeface="Calibri" panose="020F0502020204030204" pitchFamily="34" charset="0"/>
              </a:rPr>
              <a:t>à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base de</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données</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b="1" spc="-5" dirty="0">
                <a:latin typeface="Calibri" panose="020F0502020204030204" pitchFamily="34" charset="0"/>
                <a:cs typeface="Calibri" panose="020F0502020204030204" pitchFamily="34" charset="0"/>
              </a:rPr>
              <a:t>Partage du </a:t>
            </a:r>
            <a:r>
              <a:rPr lang="fr-FR" sz="2400" b="1" spc="-10" dirty="0">
                <a:latin typeface="Calibri" panose="020F0502020204030204" pitchFamily="34" charset="0"/>
                <a:cs typeface="Calibri" panose="020F0502020204030204" pitchFamily="34" charset="0"/>
              </a:rPr>
              <a:t>contrôle </a:t>
            </a:r>
            <a:r>
              <a:rPr lang="fr-FR" sz="2400" spc="-5" dirty="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une</a:t>
            </a:r>
            <a:r>
              <a:rPr lang="fr-FR" sz="2400" spc="7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requête.</a:t>
            </a:r>
            <a:endParaRPr lang="fr-FR" sz="2400" dirty="0">
              <a:latin typeface="Calibri" panose="020F0502020204030204" pitchFamily="34" charset="0"/>
              <a:cs typeface="Calibri" panose="020F0502020204030204" pitchFamily="34" charset="0"/>
            </a:endParaRPr>
          </a:p>
          <a:p>
            <a:pPr marL="386715" marR="5080">
              <a:lnSpc>
                <a:spcPct val="100000"/>
              </a:lnSpc>
              <a:spcBef>
                <a:spcPts val="240"/>
              </a:spcBef>
            </a:pPr>
            <a:r>
              <a:rPr lang="fr-FR" sz="2400" spc="-5" dirty="0">
                <a:latin typeface="Calibri" panose="020F0502020204030204" pitchFamily="34" charset="0"/>
                <a:cs typeface="Calibri" panose="020F0502020204030204" pitchFamily="34" charset="0"/>
              </a:rPr>
              <a:t>Réception d’une requête par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Servlet et laisser l’autre  Servlet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partie ou toute la responsabilité du</a:t>
            </a:r>
            <a:r>
              <a:rPr lang="fr-FR" sz="2400" spc="105"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traitement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4756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5400" spc="-5" dirty="0">
                <a:solidFill>
                  <a:srgbClr val="323299"/>
                </a:solidFill>
                <a:latin typeface="Tahoma"/>
                <a:cs typeface="Tahoma"/>
              </a:rPr>
              <a:t>Collaboration </a:t>
            </a:r>
            <a:r>
              <a:rPr lang="fr-FR" sz="5400" dirty="0">
                <a:solidFill>
                  <a:srgbClr val="323299"/>
                </a:solidFill>
                <a:latin typeface="Tahoma"/>
                <a:cs typeface="Tahoma"/>
              </a:rPr>
              <a:t>de </a:t>
            </a:r>
            <a:r>
              <a:rPr lang="fr-FR" sz="5400" spc="-10" dirty="0">
                <a:solidFill>
                  <a:srgbClr val="323299"/>
                </a:solidFill>
                <a:latin typeface="Tahoma"/>
                <a:cs typeface="Tahoma"/>
              </a:rPr>
              <a:t>Servlets </a:t>
            </a:r>
            <a:r>
              <a:rPr lang="fr-FR" sz="5400" spc="-5" dirty="0">
                <a:solidFill>
                  <a:srgbClr val="323299"/>
                </a:solidFill>
                <a:latin typeface="Tahoma"/>
                <a:cs typeface="Tahoma"/>
              </a:rPr>
              <a:t>: partage  </a:t>
            </a:r>
            <a:r>
              <a:rPr lang="fr-FR" sz="5400" spc="-5" dirty="0" smtClean="0">
                <a:solidFill>
                  <a:srgbClr val="323299"/>
                </a:solidFill>
                <a:latin typeface="Tahoma"/>
                <a:cs typeface="Tahoma"/>
              </a:rPr>
              <a:t>d’information</a:t>
            </a:r>
            <a:endParaRPr lang="fr-FR" dirty="0"/>
          </a:p>
        </p:txBody>
      </p:sp>
      <p:sp>
        <p:nvSpPr>
          <p:cNvPr id="3" name="Espace réservé du contenu 2"/>
          <p:cNvSpPr>
            <a:spLocks noGrp="1"/>
          </p:cNvSpPr>
          <p:nvPr>
            <p:ph idx="1"/>
          </p:nvPr>
        </p:nvSpPr>
        <p:spPr>
          <a:xfrm>
            <a:off x="1024128" y="1951630"/>
            <a:ext cx="10658356" cy="4804012"/>
          </a:xfrm>
        </p:spPr>
        <p:txBody>
          <a:bodyPr>
            <a:normAutofit lnSpcReduction="10000"/>
          </a:bodyPr>
          <a:lstStyle/>
          <a:p>
            <a:pPr marL="187325" indent="-172720">
              <a:lnSpc>
                <a:spcPct val="100000"/>
              </a:lnSpc>
              <a:spcBef>
                <a:spcPts val="735"/>
              </a:spcBef>
              <a:buClr>
                <a:srgbClr val="3232CC"/>
              </a:buClr>
              <a:buSzPct val="58333"/>
              <a:buFont typeface="Wingdings"/>
              <a:buChar char=""/>
              <a:tabLst>
                <a:tab pos="187960" algn="l"/>
              </a:tabLst>
            </a:pP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collaboration </a:t>
            </a:r>
            <a:r>
              <a:rPr lang="fr-FR" sz="2800" dirty="0">
                <a:latin typeface="Calibri" panose="020F0502020204030204" pitchFamily="34" charset="0"/>
                <a:cs typeface="Calibri" panose="020F0502020204030204" pitchFamily="34" charset="0"/>
              </a:rPr>
              <a:t>est </a:t>
            </a:r>
            <a:r>
              <a:rPr lang="fr-FR" sz="2800" spc="-5" dirty="0">
                <a:latin typeface="Calibri" panose="020F0502020204030204" pitchFamily="34" charset="0"/>
                <a:cs typeface="Calibri" panose="020F0502020204030204" pitchFamily="34" charset="0"/>
              </a:rPr>
              <a:t>obtenue par</a:t>
            </a:r>
            <a:r>
              <a:rPr lang="fr-FR" sz="280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l’interface</a:t>
            </a:r>
            <a:endParaRPr lang="fr-FR" sz="2800" dirty="0">
              <a:latin typeface="Calibri" panose="020F0502020204030204" pitchFamily="34" charset="0"/>
              <a:cs typeface="Calibri" panose="020F0502020204030204" pitchFamily="34" charset="0"/>
            </a:endParaRPr>
          </a:p>
          <a:p>
            <a:pPr marL="187325">
              <a:lnSpc>
                <a:spcPct val="100000"/>
              </a:lnSpc>
            </a:pPr>
            <a:r>
              <a:rPr lang="fr-FR" sz="2800" i="1" spc="-30" dirty="0" err="1">
                <a:latin typeface="Calibri" panose="020F0502020204030204" pitchFamily="34" charset="0"/>
                <a:cs typeface="Calibri" panose="020F0502020204030204" pitchFamily="34" charset="0"/>
              </a:rPr>
              <a:t>ServletContext</a:t>
            </a:r>
            <a:endParaRPr lang="fr-FR" sz="2800" dirty="0">
              <a:latin typeface="Calibri" panose="020F0502020204030204" pitchFamily="34" charset="0"/>
              <a:cs typeface="Calibri" panose="020F0502020204030204" pitchFamily="34" charset="0"/>
            </a:endParaRPr>
          </a:p>
          <a:p>
            <a:pPr marL="187325" marR="658495" indent="-172720">
              <a:lnSpc>
                <a:spcPct val="100000"/>
              </a:lnSpc>
              <a:spcBef>
                <a:spcPts val="27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L’utilisation de </a:t>
            </a:r>
            <a:r>
              <a:rPr lang="fr-FR" sz="2800" i="1" spc="-30" dirty="0" err="1">
                <a:latin typeface="Calibri" panose="020F0502020204030204" pitchFamily="34" charset="0"/>
                <a:cs typeface="Calibri" panose="020F0502020204030204" pitchFamily="34" charset="0"/>
              </a:rPr>
              <a:t>ServletContext</a:t>
            </a:r>
            <a:r>
              <a:rPr lang="fr-FR" sz="2800" i="1" spc="-3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permet aux  applications web de disposer de son propre  conteneur d’informations</a:t>
            </a:r>
            <a:r>
              <a:rPr lang="fr-FR" sz="2800" spc="-2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unique</a:t>
            </a:r>
            <a:endParaRPr lang="fr-FR" sz="2800" dirty="0">
              <a:latin typeface="Calibri" panose="020F0502020204030204" pitchFamily="34" charset="0"/>
              <a:cs typeface="Calibri" panose="020F0502020204030204" pitchFamily="34" charset="0"/>
            </a:endParaRPr>
          </a:p>
          <a:p>
            <a:pPr marL="187325" marR="120650" indent="-172720">
              <a:lnSpc>
                <a:spcPct val="100000"/>
              </a:lnSpc>
              <a:spcBef>
                <a:spcPts val="300"/>
              </a:spcBef>
              <a:buClr>
                <a:srgbClr val="3232CC"/>
              </a:buClr>
              <a:buSzPct val="58333"/>
              <a:buFont typeface="Wingdings"/>
              <a:buChar char=""/>
              <a:tabLst>
                <a:tab pos="187960" algn="l"/>
              </a:tabLst>
            </a:pPr>
            <a:r>
              <a:rPr lang="fr-FR" sz="2800" dirty="0">
                <a:latin typeface="Calibri" panose="020F0502020204030204" pitchFamily="34" charset="0"/>
                <a:cs typeface="Calibri" panose="020F0502020204030204" pitchFamily="34" charset="0"/>
              </a:rPr>
              <a:t>Une </a:t>
            </a:r>
            <a:r>
              <a:rPr lang="fr-FR" sz="2800" spc="-5" dirty="0">
                <a:latin typeface="Calibri" panose="020F0502020204030204" pitchFamily="34" charset="0"/>
                <a:cs typeface="Calibri" panose="020F0502020204030204" pitchFamily="34" charset="0"/>
              </a:rPr>
              <a:t>Servlet retrouve </a:t>
            </a:r>
            <a:r>
              <a:rPr lang="fr-FR" sz="2800" dirty="0">
                <a:latin typeface="Calibri" panose="020F0502020204030204" pitchFamily="34" charset="0"/>
                <a:cs typeface="Calibri" panose="020F0502020204030204" pitchFamily="34" charset="0"/>
              </a:rPr>
              <a:t>le </a:t>
            </a:r>
            <a:r>
              <a:rPr lang="fr-FR" sz="2800" i="1" spc="-30" dirty="0" err="1">
                <a:latin typeface="Calibri" panose="020F0502020204030204" pitchFamily="34" charset="0"/>
                <a:cs typeface="Calibri" panose="020F0502020204030204" pitchFamily="34" charset="0"/>
              </a:rPr>
              <a:t>ServletContext</a:t>
            </a:r>
            <a:r>
              <a:rPr lang="fr-FR" sz="2800" i="1" spc="-3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de son  application Web par </a:t>
            </a:r>
            <a:r>
              <a:rPr lang="fr-FR" sz="2800" dirty="0">
                <a:latin typeface="Calibri" panose="020F0502020204030204" pitchFamily="34" charset="0"/>
                <a:cs typeface="Calibri" panose="020F0502020204030204" pitchFamily="34" charset="0"/>
              </a:rPr>
              <a:t>un </a:t>
            </a:r>
            <a:r>
              <a:rPr lang="fr-FR" sz="2800" spc="-5" dirty="0">
                <a:latin typeface="Calibri" panose="020F0502020204030204" pitchFamily="34" charset="0"/>
                <a:cs typeface="Calibri" panose="020F0502020204030204" pitchFamily="34" charset="0"/>
              </a:rPr>
              <a:t>appel </a:t>
            </a:r>
            <a:r>
              <a:rPr lang="fr-FR" sz="2800" dirty="0">
                <a:latin typeface="Calibri" panose="020F0502020204030204" pitchFamily="34" charset="0"/>
                <a:cs typeface="Calibri" panose="020F0502020204030204" pitchFamily="34" charset="0"/>
              </a:rPr>
              <a:t>à</a:t>
            </a:r>
            <a:r>
              <a:rPr lang="fr-FR" sz="2800" spc="25" dirty="0">
                <a:latin typeface="Calibri" panose="020F0502020204030204" pitchFamily="34" charset="0"/>
                <a:cs typeface="Calibri" panose="020F0502020204030204" pitchFamily="34" charset="0"/>
              </a:rPr>
              <a:t> </a:t>
            </a:r>
            <a:r>
              <a:rPr lang="fr-FR" sz="2800" i="1" spc="-30" dirty="0" err="1">
                <a:latin typeface="Calibri" panose="020F0502020204030204" pitchFamily="34" charset="0"/>
                <a:cs typeface="Calibri" panose="020F0502020204030204" pitchFamily="34" charset="0"/>
              </a:rPr>
              <a:t>getServletContext</a:t>
            </a:r>
            <a:r>
              <a:rPr lang="fr-FR" sz="2800" i="1" spc="-30"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187325" indent="-172720">
              <a:lnSpc>
                <a:spcPct val="100000"/>
              </a:lnSpc>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Exemples de méthodes</a:t>
            </a:r>
            <a:r>
              <a:rPr lang="fr-FR" sz="2800" spc="-2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386715" marR="5080" lvl="1" indent="-143510">
              <a:lnSpc>
                <a:spcPct val="100000"/>
              </a:lnSpc>
              <a:spcBef>
                <a:spcPts val="240"/>
              </a:spcBef>
              <a:buClr>
                <a:srgbClr val="FF0000"/>
              </a:buClr>
              <a:buSzPct val="52380"/>
              <a:buFont typeface="Wingdings"/>
              <a:buChar char=""/>
              <a:tabLst>
                <a:tab pos="387350" algn="l"/>
              </a:tabLst>
            </a:pPr>
            <a:r>
              <a:rPr lang="fr-FR" sz="2000" i="1" spc="-30" dirty="0" err="1">
                <a:latin typeface="Calibri" panose="020F0502020204030204" pitchFamily="34" charset="0"/>
                <a:cs typeface="Calibri" panose="020F0502020204030204" pitchFamily="34" charset="0"/>
              </a:rPr>
              <a:t>void</a:t>
            </a:r>
            <a:r>
              <a:rPr lang="fr-FR" sz="2000" i="1" spc="-30" dirty="0">
                <a:latin typeface="Calibri" panose="020F0502020204030204" pitchFamily="34" charset="0"/>
                <a:cs typeface="Calibri" panose="020F0502020204030204" pitchFamily="34" charset="0"/>
              </a:rPr>
              <a:t> </a:t>
            </a:r>
            <a:r>
              <a:rPr lang="fr-FR" sz="2000" i="1" spc="-25" dirty="0" err="1">
                <a:latin typeface="Calibri" panose="020F0502020204030204" pitchFamily="34" charset="0"/>
                <a:cs typeface="Calibri" panose="020F0502020204030204" pitchFamily="34" charset="0"/>
              </a:rPr>
              <a:t>setAttribute</a:t>
            </a:r>
            <a:r>
              <a:rPr lang="fr-FR" sz="2000" i="1" spc="-25" dirty="0">
                <a:latin typeface="Calibri" panose="020F0502020204030204" pitchFamily="34" charset="0"/>
                <a:cs typeface="Calibri" panose="020F0502020204030204" pitchFamily="34" charset="0"/>
              </a:rPr>
              <a:t>(String </a:t>
            </a:r>
            <a:r>
              <a:rPr lang="fr-FR" sz="2000" i="1" spc="-35" dirty="0">
                <a:latin typeface="Calibri" panose="020F0502020204030204" pitchFamily="34" charset="0"/>
                <a:cs typeface="Calibri" panose="020F0502020204030204" pitchFamily="34" charset="0"/>
              </a:rPr>
              <a:t>nom, </a:t>
            </a:r>
            <a:r>
              <a:rPr lang="fr-FR" sz="2000" i="1" spc="-30" dirty="0">
                <a:latin typeface="Calibri" panose="020F0502020204030204" pitchFamily="34" charset="0"/>
                <a:cs typeface="Calibri" panose="020F0502020204030204" pitchFamily="34" charset="0"/>
              </a:rPr>
              <a:t>Object o) </a:t>
            </a:r>
            <a:r>
              <a:rPr lang="fr-FR" spc="-5" dirty="0">
                <a:latin typeface="Calibri" panose="020F0502020204030204" pitchFamily="34" charset="0"/>
                <a:cs typeface="Calibri" panose="020F0502020204030204" pitchFamily="34" charset="0"/>
              </a:rPr>
              <a:t>: lie un objet </a:t>
            </a:r>
            <a:r>
              <a:rPr lang="fr-FR" spc="-10" dirty="0">
                <a:latin typeface="Calibri" panose="020F0502020204030204" pitchFamily="34" charset="0"/>
                <a:cs typeface="Calibri" panose="020F0502020204030204" pitchFamily="34" charset="0"/>
              </a:rPr>
              <a:t>sous </a:t>
            </a:r>
            <a:r>
              <a:rPr lang="fr-FR" spc="-5" dirty="0">
                <a:latin typeface="Calibri" panose="020F0502020204030204" pitchFamily="34" charset="0"/>
                <a:cs typeface="Calibri" panose="020F0502020204030204" pitchFamily="34" charset="0"/>
              </a:rPr>
              <a:t>le  </a:t>
            </a:r>
            <a:r>
              <a:rPr lang="fr-FR" spc="-10" dirty="0">
                <a:latin typeface="Calibri" panose="020F0502020204030204" pitchFamily="34" charset="0"/>
                <a:cs typeface="Calibri" panose="020F0502020204030204" pitchFamily="34" charset="0"/>
              </a:rPr>
              <a:t>nom</a:t>
            </a:r>
            <a:r>
              <a:rPr lang="fr-FR" spc="-5" dirty="0">
                <a:latin typeface="Calibri" panose="020F0502020204030204" pitchFamily="34" charset="0"/>
                <a:cs typeface="Calibri" panose="020F0502020204030204" pitchFamily="34" charset="0"/>
              </a:rPr>
              <a:t> indiqué</a:t>
            </a:r>
            <a:endParaRPr lang="fr-FR" dirty="0">
              <a:latin typeface="Calibri" panose="020F0502020204030204" pitchFamily="34" charset="0"/>
              <a:cs typeface="Calibri" panose="020F0502020204030204" pitchFamily="34" charset="0"/>
            </a:endParaRPr>
          </a:p>
          <a:p>
            <a:pPr marL="386715" marR="187960" lvl="1" indent="-143510">
              <a:lnSpc>
                <a:spcPct val="100000"/>
              </a:lnSpc>
              <a:spcBef>
                <a:spcPts val="210"/>
              </a:spcBef>
              <a:buClr>
                <a:srgbClr val="FF0000"/>
              </a:buClr>
              <a:buSzPct val="52380"/>
              <a:buFont typeface="Wingdings"/>
              <a:buChar char=""/>
              <a:tabLst>
                <a:tab pos="387350" algn="l"/>
              </a:tabLst>
            </a:pPr>
            <a:r>
              <a:rPr lang="fr-FR" sz="2000" i="1" spc="-30" dirty="0">
                <a:latin typeface="Calibri" panose="020F0502020204030204" pitchFamily="34" charset="0"/>
                <a:cs typeface="Calibri" panose="020F0502020204030204" pitchFamily="34" charset="0"/>
              </a:rPr>
              <a:t>Object </a:t>
            </a:r>
            <a:r>
              <a:rPr lang="fr-FR" sz="2000" i="1" spc="-25" dirty="0" err="1">
                <a:latin typeface="Calibri" panose="020F0502020204030204" pitchFamily="34" charset="0"/>
                <a:cs typeface="Calibri" panose="020F0502020204030204" pitchFamily="34" charset="0"/>
              </a:rPr>
              <a:t>getAttribute</a:t>
            </a:r>
            <a:r>
              <a:rPr lang="fr-FR" sz="2000" i="1" spc="-25" dirty="0">
                <a:latin typeface="Calibri" panose="020F0502020204030204" pitchFamily="34" charset="0"/>
                <a:cs typeface="Calibri" panose="020F0502020204030204" pitchFamily="34" charset="0"/>
              </a:rPr>
              <a:t>(String </a:t>
            </a:r>
            <a:r>
              <a:rPr lang="fr-FR" sz="2000" i="1" spc="-35" dirty="0">
                <a:latin typeface="Calibri" panose="020F0502020204030204" pitchFamily="34" charset="0"/>
                <a:cs typeface="Calibri" panose="020F0502020204030204" pitchFamily="34" charset="0"/>
              </a:rPr>
              <a:t>nom) </a:t>
            </a:r>
            <a:r>
              <a:rPr lang="fr-FR" spc="-5" dirty="0">
                <a:latin typeface="Calibri" panose="020F0502020204030204" pitchFamily="34" charset="0"/>
                <a:cs typeface="Calibri" panose="020F0502020204030204" pitchFamily="34" charset="0"/>
              </a:rPr>
              <a:t>: retrouve l’objet </a:t>
            </a:r>
            <a:r>
              <a:rPr lang="fr-FR" spc="-10" dirty="0">
                <a:latin typeface="Calibri" panose="020F0502020204030204" pitchFamily="34" charset="0"/>
                <a:cs typeface="Calibri" panose="020F0502020204030204" pitchFamily="34" charset="0"/>
              </a:rPr>
              <a:t>sous </a:t>
            </a:r>
            <a:r>
              <a:rPr lang="fr-FR" spc="-5" dirty="0">
                <a:latin typeface="Calibri" panose="020F0502020204030204" pitchFamily="34" charset="0"/>
                <a:cs typeface="Calibri" panose="020F0502020204030204" pitchFamily="34" charset="0"/>
              </a:rPr>
              <a:t>le  </a:t>
            </a:r>
            <a:r>
              <a:rPr lang="fr-FR" spc="-10" dirty="0">
                <a:latin typeface="Calibri" panose="020F0502020204030204" pitchFamily="34" charset="0"/>
                <a:cs typeface="Calibri" panose="020F0502020204030204" pitchFamily="34" charset="0"/>
              </a:rPr>
              <a:t>nom</a:t>
            </a:r>
            <a:r>
              <a:rPr lang="fr-FR" spc="-5" dirty="0">
                <a:latin typeface="Calibri" panose="020F0502020204030204" pitchFamily="34" charset="0"/>
                <a:cs typeface="Calibri" panose="020F0502020204030204" pitchFamily="34" charset="0"/>
              </a:rPr>
              <a:t> indiqué</a:t>
            </a:r>
            <a:endParaRPr lang="fr-FR" dirty="0">
              <a:latin typeface="Calibri" panose="020F0502020204030204" pitchFamily="34" charset="0"/>
              <a:cs typeface="Calibri" panose="020F0502020204030204" pitchFamily="34" charset="0"/>
            </a:endParaRPr>
          </a:p>
          <a:p>
            <a:pPr marL="386715" marR="13970" lvl="1" indent="-143510">
              <a:lnSpc>
                <a:spcPct val="100000"/>
              </a:lnSpc>
              <a:spcBef>
                <a:spcPts val="210"/>
              </a:spcBef>
              <a:buClr>
                <a:srgbClr val="FF0000"/>
              </a:buClr>
              <a:buSzPct val="52380"/>
              <a:buFont typeface="Wingdings"/>
              <a:buChar char=""/>
              <a:tabLst>
                <a:tab pos="387350" algn="l"/>
              </a:tabLst>
            </a:pPr>
            <a:r>
              <a:rPr lang="fr-FR" sz="2000" i="1" spc="-30" dirty="0" err="1">
                <a:latin typeface="Calibri" panose="020F0502020204030204" pitchFamily="34" charset="0"/>
                <a:cs typeface="Calibri" panose="020F0502020204030204" pitchFamily="34" charset="0"/>
              </a:rPr>
              <a:t>Enumeration</a:t>
            </a:r>
            <a:r>
              <a:rPr lang="fr-FR" sz="2000" i="1" spc="-30" dirty="0">
                <a:latin typeface="Calibri" panose="020F0502020204030204" pitchFamily="34" charset="0"/>
                <a:cs typeface="Calibri" panose="020F0502020204030204" pitchFamily="34" charset="0"/>
              </a:rPr>
              <a:t> </a:t>
            </a:r>
            <a:r>
              <a:rPr lang="fr-FR" sz="2000" i="1" spc="-30" dirty="0" err="1">
                <a:latin typeface="Calibri" panose="020F0502020204030204" pitchFamily="34" charset="0"/>
                <a:cs typeface="Calibri" panose="020F0502020204030204" pitchFamily="34" charset="0"/>
              </a:rPr>
              <a:t>getAttributeNames</a:t>
            </a:r>
            <a:r>
              <a:rPr lang="fr-FR" sz="2000" i="1" spc="-30" dirty="0">
                <a:latin typeface="Calibri" panose="020F0502020204030204" pitchFamily="34" charset="0"/>
                <a:cs typeface="Calibri" panose="020F0502020204030204" pitchFamily="34" charset="0"/>
              </a:rPr>
              <a:t>() </a:t>
            </a:r>
            <a:r>
              <a:rPr lang="fr-FR" spc="-5" dirty="0">
                <a:latin typeface="Calibri" panose="020F0502020204030204" pitchFamily="34" charset="0"/>
                <a:cs typeface="Calibri" panose="020F0502020204030204" pitchFamily="34" charset="0"/>
              </a:rPr>
              <a:t>: retourne l’ensemble des  noms de tous les attributs</a:t>
            </a:r>
            <a:r>
              <a:rPr lang="fr-FR" spc="15" dirty="0">
                <a:latin typeface="Calibri" panose="020F0502020204030204" pitchFamily="34" charset="0"/>
                <a:cs typeface="Calibri" panose="020F0502020204030204" pitchFamily="34" charset="0"/>
              </a:rPr>
              <a:t> </a:t>
            </a:r>
            <a:r>
              <a:rPr lang="fr-FR" spc="-5" dirty="0">
                <a:latin typeface="Calibri" panose="020F0502020204030204" pitchFamily="34" charset="0"/>
                <a:cs typeface="Calibri" panose="020F0502020204030204" pitchFamily="34" charset="0"/>
              </a:rPr>
              <a:t>liés</a:t>
            </a:r>
            <a:endParaRPr lang="fr-FR" dirty="0">
              <a:latin typeface="Calibri" panose="020F0502020204030204" pitchFamily="34" charset="0"/>
              <a:cs typeface="Calibri" panose="020F0502020204030204" pitchFamily="34" charset="0"/>
            </a:endParaRPr>
          </a:p>
          <a:p>
            <a:pPr marL="386715" marR="8890" lvl="1" indent="-143510">
              <a:lnSpc>
                <a:spcPct val="100000"/>
              </a:lnSpc>
              <a:spcBef>
                <a:spcPts val="210"/>
              </a:spcBef>
              <a:buClr>
                <a:srgbClr val="FF0000"/>
              </a:buClr>
              <a:buSzPct val="52380"/>
              <a:buFont typeface="Wingdings"/>
              <a:buChar char=""/>
              <a:tabLst>
                <a:tab pos="387350" algn="l"/>
              </a:tabLst>
            </a:pPr>
            <a:r>
              <a:rPr lang="fr-FR" sz="2000" i="1" spc="-30" dirty="0" err="1">
                <a:latin typeface="Calibri" panose="020F0502020204030204" pitchFamily="34" charset="0"/>
                <a:cs typeface="Calibri" panose="020F0502020204030204" pitchFamily="34" charset="0"/>
              </a:rPr>
              <a:t>void</a:t>
            </a:r>
            <a:r>
              <a:rPr lang="fr-FR" sz="2000" i="1" spc="-30" dirty="0">
                <a:latin typeface="Calibri" panose="020F0502020204030204" pitchFamily="34" charset="0"/>
                <a:cs typeface="Calibri" panose="020F0502020204030204" pitchFamily="34" charset="0"/>
              </a:rPr>
              <a:t> </a:t>
            </a:r>
            <a:r>
              <a:rPr lang="fr-FR" sz="2000" i="1" spc="-30" dirty="0" err="1">
                <a:latin typeface="Calibri" panose="020F0502020204030204" pitchFamily="34" charset="0"/>
                <a:cs typeface="Calibri" panose="020F0502020204030204" pitchFamily="34" charset="0"/>
              </a:rPr>
              <a:t>removeAttribute</a:t>
            </a:r>
            <a:r>
              <a:rPr lang="fr-FR" sz="2000" i="1" spc="-30" dirty="0">
                <a:latin typeface="Calibri" panose="020F0502020204030204" pitchFamily="34" charset="0"/>
                <a:cs typeface="Calibri" panose="020F0502020204030204" pitchFamily="34" charset="0"/>
              </a:rPr>
              <a:t>(String </a:t>
            </a:r>
            <a:r>
              <a:rPr lang="fr-FR" sz="2000" i="1" spc="-35" dirty="0">
                <a:latin typeface="Calibri" panose="020F0502020204030204" pitchFamily="34" charset="0"/>
                <a:cs typeface="Calibri" panose="020F0502020204030204" pitchFamily="34" charset="0"/>
              </a:rPr>
              <a:t>nom) </a:t>
            </a:r>
            <a:r>
              <a:rPr lang="fr-FR" spc="-5" dirty="0">
                <a:latin typeface="Calibri" panose="020F0502020204030204" pitchFamily="34" charset="0"/>
                <a:cs typeface="Calibri" panose="020F0502020204030204" pitchFamily="34" charset="0"/>
              </a:rPr>
              <a:t>: supprime l’objet lié </a:t>
            </a:r>
            <a:r>
              <a:rPr lang="fr-FR" spc="-10" dirty="0">
                <a:latin typeface="Calibri" panose="020F0502020204030204" pitchFamily="34" charset="0"/>
                <a:cs typeface="Calibri" panose="020F0502020204030204" pitchFamily="34" charset="0"/>
              </a:rPr>
              <a:t>sous  </a:t>
            </a:r>
            <a:r>
              <a:rPr lang="fr-FR" spc="-5" dirty="0">
                <a:latin typeface="Calibri" panose="020F0502020204030204" pitchFamily="34" charset="0"/>
                <a:cs typeface="Calibri" panose="020F0502020204030204" pitchFamily="34" charset="0"/>
              </a:rPr>
              <a:t>le </a:t>
            </a:r>
            <a:r>
              <a:rPr lang="fr-FR" spc="-10" dirty="0">
                <a:latin typeface="Calibri" panose="020F0502020204030204" pitchFamily="34" charset="0"/>
                <a:cs typeface="Calibri" panose="020F0502020204030204" pitchFamily="34" charset="0"/>
              </a:rPr>
              <a:t>nom</a:t>
            </a:r>
            <a:r>
              <a:rPr lang="fr-FR" spc="5" dirty="0">
                <a:latin typeface="Calibri" panose="020F0502020204030204" pitchFamily="34" charset="0"/>
                <a:cs typeface="Calibri" panose="020F0502020204030204" pitchFamily="34" charset="0"/>
              </a:rPr>
              <a:t> </a:t>
            </a:r>
            <a:r>
              <a:rPr lang="fr-FR" spc="-5" dirty="0" smtClean="0">
                <a:latin typeface="Calibri" panose="020F0502020204030204" pitchFamily="34" charset="0"/>
                <a:cs typeface="Calibri" panose="020F0502020204030204" pitchFamily="34" charset="0"/>
              </a:rPr>
              <a:t>indiqué</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719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Partage</a:t>
            </a:r>
            <a:r>
              <a:rPr lang="fr-FR" sz="5400" spc="-30" dirty="0">
                <a:solidFill>
                  <a:srgbClr val="323299"/>
                </a:solidFill>
                <a:latin typeface="Tahoma"/>
                <a:cs typeface="Tahoma"/>
              </a:rPr>
              <a:t> </a:t>
            </a:r>
            <a:r>
              <a:rPr lang="fr-FR" sz="5400" spc="-5" dirty="0" smtClean="0">
                <a:solidFill>
                  <a:srgbClr val="323299"/>
                </a:solidFill>
                <a:latin typeface="Tahoma"/>
                <a:cs typeface="Tahoma"/>
              </a:rPr>
              <a:t>d’information</a:t>
            </a:r>
            <a:endParaRPr lang="fr-FR" dirty="0"/>
          </a:p>
        </p:txBody>
      </p:sp>
      <p:sp>
        <p:nvSpPr>
          <p:cNvPr id="3" name="Espace réservé du contenu 2"/>
          <p:cNvSpPr>
            <a:spLocks noGrp="1"/>
          </p:cNvSpPr>
          <p:nvPr>
            <p:ph idx="1"/>
          </p:nvPr>
        </p:nvSpPr>
        <p:spPr>
          <a:xfrm>
            <a:off x="1024128" y="2084831"/>
            <a:ext cx="2879132" cy="4397855"/>
          </a:xfrm>
        </p:spPr>
        <p:txBody>
          <a:bodyPr/>
          <a:lstStyle/>
          <a:p>
            <a:r>
              <a:rPr lang="fr-FR" sz="2400" spc="-5" dirty="0">
                <a:latin typeface="Tahoma"/>
                <a:cs typeface="Tahoma"/>
              </a:rPr>
              <a:t>Exemple </a:t>
            </a:r>
            <a:r>
              <a:rPr lang="fr-FR" sz="2400" dirty="0">
                <a:latin typeface="Tahoma"/>
                <a:cs typeface="Tahoma"/>
              </a:rPr>
              <a:t>: </a:t>
            </a:r>
            <a:r>
              <a:rPr lang="fr-FR" sz="2400" spc="-5" dirty="0">
                <a:latin typeface="Tahoma"/>
                <a:cs typeface="Tahoma"/>
              </a:rPr>
              <a:t>Servlets qui vendent </a:t>
            </a:r>
            <a:r>
              <a:rPr lang="fr-FR" sz="2400" spc="-10" dirty="0">
                <a:latin typeface="Tahoma"/>
                <a:cs typeface="Tahoma"/>
              </a:rPr>
              <a:t>des </a:t>
            </a:r>
            <a:r>
              <a:rPr lang="fr-FR" sz="2400" spc="-5" dirty="0">
                <a:latin typeface="Tahoma"/>
                <a:cs typeface="Tahoma"/>
              </a:rPr>
              <a:t>pizzas et </a:t>
            </a:r>
            <a:r>
              <a:rPr lang="fr-FR" sz="2400" spc="-10" dirty="0">
                <a:latin typeface="Tahoma"/>
                <a:cs typeface="Tahoma"/>
              </a:rPr>
              <a:t>partagent </a:t>
            </a:r>
            <a:r>
              <a:rPr lang="fr-FR" sz="2400" dirty="0">
                <a:latin typeface="Tahoma"/>
                <a:cs typeface="Tahoma"/>
              </a:rPr>
              <a:t>une </a:t>
            </a:r>
            <a:r>
              <a:rPr lang="fr-FR" sz="2400" spc="-10" dirty="0">
                <a:latin typeface="Tahoma"/>
                <a:cs typeface="Tahoma"/>
              </a:rPr>
              <a:t>spécialité </a:t>
            </a:r>
            <a:r>
              <a:rPr lang="fr-FR" sz="2400" spc="-5" dirty="0">
                <a:latin typeface="Tahoma"/>
                <a:cs typeface="Tahoma"/>
              </a:rPr>
              <a:t>du</a:t>
            </a:r>
            <a:r>
              <a:rPr lang="fr-FR" sz="2400" spc="204" dirty="0">
                <a:latin typeface="Tahoma"/>
                <a:cs typeface="Tahoma"/>
              </a:rPr>
              <a:t> </a:t>
            </a:r>
            <a:r>
              <a:rPr lang="fr-FR" sz="2400" spc="-5" dirty="0">
                <a:latin typeface="Tahoma"/>
                <a:cs typeface="Tahoma"/>
              </a:rPr>
              <a:t>jour</a:t>
            </a:r>
            <a:endParaRPr lang="fr-FR" sz="2400" dirty="0">
              <a:latin typeface="Tahoma"/>
              <a:cs typeface="Tahoma"/>
            </a:endParaRPr>
          </a:p>
          <a:p>
            <a:endParaRPr lang="fr-FR" dirty="0"/>
          </a:p>
        </p:txBody>
      </p:sp>
      <p:pic>
        <p:nvPicPr>
          <p:cNvPr id="15" name="Image 14"/>
          <p:cNvPicPr>
            <a:picLocks noChangeAspect="1"/>
          </p:cNvPicPr>
          <p:nvPr/>
        </p:nvPicPr>
        <p:blipFill rotWithShape="1">
          <a:blip r:embed="rId2"/>
          <a:srcRect l="34091" t="29804" r="19022" b="22995"/>
          <a:stretch/>
        </p:blipFill>
        <p:spPr>
          <a:xfrm>
            <a:off x="4041857" y="2084832"/>
            <a:ext cx="8150143" cy="4612943"/>
          </a:xfrm>
          <a:prstGeom prst="rect">
            <a:avLst/>
          </a:prstGeom>
        </p:spPr>
      </p:pic>
    </p:spTree>
    <p:extLst>
      <p:ext uri="{BB962C8B-B14F-4D97-AF65-F5344CB8AC3E}">
        <p14:creationId xmlns:p14="http://schemas.microsoft.com/office/powerpoint/2010/main" val="3846034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5400" spc="-5" dirty="0">
                <a:solidFill>
                  <a:srgbClr val="323299"/>
                </a:solidFill>
                <a:latin typeface="Tahoma"/>
                <a:cs typeface="Tahoma"/>
              </a:rPr>
              <a:t>Collaboration </a:t>
            </a:r>
            <a:r>
              <a:rPr lang="fr-FR" sz="5400" dirty="0">
                <a:solidFill>
                  <a:srgbClr val="323299"/>
                </a:solidFill>
                <a:latin typeface="Tahoma"/>
                <a:cs typeface="Tahoma"/>
              </a:rPr>
              <a:t>de </a:t>
            </a:r>
            <a:r>
              <a:rPr lang="fr-FR" sz="5400" spc="-10" dirty="0">
                <a:solidFill>
                  <a:srgbClr val="323299"/>
                </a:solidFill>
                <a:latin typeface="Tahoma"/>
                <a:cs typeface="Tahoma"/>
              </a:rPr>
              <a:t>Servlets </a:t>
            </a:r>
            <a:r>
              <a:rPr lang="fr-FR" sz="5400" spc="-5" dirty="0">
                <a:solidFill>
                  <a:srgbClr val="323299"/>
                </a:solidFill>
                <a:latin typeface="Tahoma"/>
                <a:cs typeface="Tahoma"/>
              </a:rPr>
              <a:t>: partage </a:t>
            </a:r>
            <a:r>
              <a:rPr lang="fr-FR" sz="5400" dirty="0">
                <a:solidFill>
                  <a:srgbClr val="323299"/>
                </a:solidFill>
                <a:latin typeface="Tahoma"/>
                <a:cs typeface="Tahoma"/>
              </a:rPr>
              <a:t>du  </a:t>
            </a:r>
            <a:r>
              <a:rPr lang="fr-FR" sz="5400" spc="-10" dirty="0" smtClean="0">
                <a:solidFill>
                  <a:srgbClr val="323299"/>
                </a:solidFill>
                <a:latin typeface="Tahoma"/>
                <a:cs typeface="Tahoma"/>
              </a:rPr>
              <a:t>contrôle</a:t>
            </a:r>
            <a:endParaRPr lang="fr-FR" dirty="0"/>
          </a:p>
        </p:txBody>
      </p:sp>
      <p:sp>
        <p:nvSpPr>
          <p:cNvPr id="3" name="Espace réservé du contenu 2"/>
          <p:cNvSpPr>
            <a:spLocks noGrp="1"/>
          </p:cNvSpPr>
          <p:nvPr>
            <p:ph idx="1"/>
          </p:nvPr>
        </p:nvSpPr>
        <p:spPr>
          <a:xfrm>
            <a:off x="1024127" y="2084832"/>
            <a:ext cx="10685651" cy="4547980"/>
          </a:xfrm>
        </p:spPr>
        <p:txBody>
          <a:bodyPr>
            <a:normAutofit/>
          </a:bodyPr>
          <a:lstStyle/>
          <a:p>
            <a:pPr marL="187325" marR="185420" indent="-172720">
              <a:lnSpc>
                <a:spcPct val="100000"/>
              </a:lnSpc>
              <a:spcBef>
                <a:spcPts val="1040"/>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Pour </a:t>
            </a:r>
            <a:r>
              <a:rPr lang="fr-FR" sz="2800" dirty="0">
                <a:latin typeface="Calibri" panose="020F0502020204030204" pitchFamily="34" charset="0"/>
                <a:cs typeface="Calibri" panose="020F0502020204030204" pitchFamily="34" charset="0"/>
              </a:rPr>
              <a:t>une </a:t>
            </a:r>
            <a:r>
              <a:rPr lang="fr-FR" sz="2800" spc="-5" dirty="0">
                <a:latin typeface="Calibri" panose="020F0502020204030204" pitchFamily="34" charset="0"/>
                <a:cs typeface="Calibri" panose="020F0502020204030204" pitchFamily="34" charset="0"/>
              </a:rPr>
              <a:t>collaboration dynamique entre servlets,  deux possibilités</a:t>
            </a:r>
            <a:r>
              <a:rPr lang="fr-FR" sz="2800" spc="-25"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existent:</a:t>
            </a:r>
            <a:endParaRPr lang="fr-FR" sz="2800" dirty="0">
              <a:latin typeface="Calibri" panose="020F0502020204030204" pitchFamily="34" charset="0"/>
              <a:cs typeface="Calibri" panose="020F0502020204030204" pitchFamily="34" charset="0"/>
            </a:endParaRPr>
          </a:p>
          <a:p>
            <a:pPr marL="386715" marR="283210"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Déléguer entièrement la requête à </a:t>
            </a:r>
            <a:r>
              <a:rPr lang="fr-FR" sz="2000" spc="-10" dirty="0">
                <a:latin typeface="Calibri" panose="020F0502020204030204" pitchFamily="34" charset="0"/>
                <a:cs typeface="Calibri" panose="020F0502020204030204" pitchFamily="34" charset="0"/>
              </a:rPr>
              <a:t>une </a:t>
            </a:r>
            <a:r>
              <a:rPr lang="fr-FR" sz="2000" spc="-5" dirty="0">
                <a:latin typeface="Calibri" panose="020F0502020204030204" pitchFamily="34" charset="0"/>
                <a:cs typeface="Calibri" panose="020F0502020204030204" pitchFamily="34" charset="0"/>
              </a:rPr>
              <a:t>autre servlet :  méthode</a:t>
            </a:r>
            <a:r>
              <a:rPr lang="fr-FR" sz="2000" spc="-15" dirty="0">
                <a:latin typeface="Calibri" panose="020F0502020204030204" pitchFamily="34" charset="0"/>
                <a:cs typeface="Calibri" panose="020F0502020204030204" pitchFamily="34" charset="0"/>
              </a:rPr>
              <a:t> </a:t>
            </a:r>
            <a:r>
              <a:rPr lang="fr-FR" sz="2000" b="1" spc="-5" dirty="0" err="1">
                <a:latin typeface="Calibri" panose="020F0502020204030204" pitchFamily="34" charset="0"/>
                <a:cs typeface="Calibri" panose="020F0502020204030204" pitchFamily="34" charset="0"/>
              </a:rPr>
              <a:t>forward</a:t>
            </a:r>
            <a:r>
              <a:rPr lang="fr-FR" sz="2000" b="1"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386715" marR="161290"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Inclure la réponse d’une autre servlet dans la servlet en  cours : méthode</a:t>
            </a:r>
            <a:r>
              <a:rPr lang="fr-FR" sz="2000" spc="5" dirty="0">
                <a:latin typeface="Calibri" panose="020F0502020204030204" pitchFamily="34" charset="0"/>
                <a:cs typeface="Calibri" panose="020F0502020204030204" pitchFamily="34" charset="0"/>
              </a:rPr>
              <a:t> </a:t>
            </a:r>
            <a:r>
              <a:rPr lang="fr-FR" sz="2000" b="1" spc="-10" dirty="0" err="1">
                <a:latin typeface="Calibri" panose="020F0502020204030204" pitchFamily="34" charset="0"/>
                <a:cs typeface="Calibri" panose="020F0502020204030204" pitchFamily="34" charset="0"/>
              </a:rPr>
              <a:t>include</a:t>
            </a:r>
            <a:r>
              <a:rPr lang="fr-FR" sz="2000" b="1" spc="-10"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87325" marR="185420" indent="-172720">
              <a:lnSpc>
                <a:spcPct val="100000"/>
              </a:lnSpc>
              <a:spcBef>
                <a:spcPts val="1040"/>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Ces deux méthodes appartiennent à </a:t>
            </a:r>
            <a:r>
              <a:rPr lang="fr-FR" sz="2800" spc="-5" dirty="0" smtClean="0">
                <a:latin typeface="Calibri" panose="020F0502020204030204" pitchFamily="34" charset="0"/>
                <a:cs typeface="Calibri" panose="020F0502020204030204" pitchFamily="34" charset="0"/>
              </a:rPr>
              <a:t>l’interface </a:t>
            </a:r>
            <a:r>
              <a:rPr lang="fr-FR" sz="2800" spc="-5" dirty="0" err="1" smtClean="0">
                <a:latin typeface="Calibri" panose="020F0502020204030204" pitchFamily="34" charset="0"/>
                <a:cs typeface="Calibri" panose="020F0502020204030204" pitchFamily="34" charset="0"/>
              </a:rPr>
              <a:t>RequestDispatcher</a:t>
            </a:r>
            <a:r>
              <a:rPr lang="fr-FR" sz="2800" spc="-5" dirty="0" smtClean="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du package </a:t>
            </a:r>
            <a:r>
              <a:rPr lang="fr-FR" sz="2800" spc="-5" dirty="0" err="1">
                <a:latin typeface="Calibri" panose="020F0502020204030204" pitchFamily="34" charset="0"/>
                <a:cs typeface="Calibri" panose="020F0502020204030204" pitchFamily="34" charset="0"/>
              </a:rPr>
              <a:t>javax.servlet</a:t>
            </a:r>
            <a:endParaRPr lang="fr-FR" sz="2800" spc="-5" dirty="0">
              <a:latin typeface="Calibri" panose="020F0502020204030204" pitchFamily="34" charset="0"/>
              <a:cs typeface="Calibri" panose="020F0502020204030204" pitchFamily="34" charset="0"/>
            </a:endParaRPr>
          </a:p>
          <a:p>
            <a:pPr marL="386715" marR="177800" lvl="1" indent="-143510">
              <a:lnSpc>
                <a:spcPct val="100000"/>
              </a:lnSpc>
              <a:spcBef>
                <a:spcPts val="265"/>
              </a:spcBef>
              <a:buClr>
                <a:srgbClr val="FF0000"/>
              </a:buClr>
              <a:buSzPct val="52380"/>
              <a:buFont typeface="Wingdings"/>
              <a:buChar char=""/>
              <a:tabLst>
                <a:tab pos="387350" algn="l"/>
              </a:tabLst>
            </a:pPr>
            <a:r>
              <a:rPr lang="fr-FR" sz="2400" i="1" spc="-30" dirty="0" err="1">
                <a:latin typeface="Calibri" panose="020F0502020204030204" pitchFamily="34" charset="0"/>
                <a:cs typeface="Calibri" panose="020F0502020204030204" pitchFamily="34" charset="0"/>
              </a:rPr>
              <a:t>RequestDispatcher</a:t>
            </a:r>
            <a:r>
              <a:rPr lang="fr-FR" sz="2400" i="1" spc="-30" dirty="0">
                <a:latin typeface="Calibri" panose="020F0502020204030204" pitchFamily="34" charset="0"/>
                <a:cs typeface="Calibri" panose="020F0502020204030204" pitchFamily="34" charset="0"/>
              </a:rPr>
              <a:t> </a:t>
            </a:r>
            <a:r>
              <a:rPr lang="fr-FR" sz="2400" i="1" spc="-30" dirty="0" err="1">
                <a:latin typeface="Calibri" panose="020F0502020204030204" pitchFamily="34" charset="0"/>
                <a:cs typeface="Calibri" panose="020F0502020204030204" pitchFamily="34" charset="0"/>
              </a:rPr>
              <a:t>getRequestDispatcher</a:t>
            </a:r>
            <a:r>
              <a:rPr lang="fr-FR" sz="2400" i="1" spc="-30" dirty="0">
                <a:latin typeface="Calibri" panose="020F0502020204030204" pitchFamily="34" charset="0"/>
                <a:cs typeface="Calibri" panose="020F0502020204030204" pitchFamily="34" charset="0"/>
              </a:rPr>
              <a:t>(String </a:t>
            </a:r>
            <a:r>
              <a:rPr lang="fr-FR" sz="2400" i="1" spc="-30" dirty="0" err="1">
                <a:latin typeface="Calibri" panose="020F0502020204030204" pitchFamily="34" charset="0"/>
                <a:cs typeface="Calibri" panose="020F0502020204030204" pitchFamily="34" charset="0"/>
              </a:rPr>
              <a:t>path</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  retourne </a:t>
            </a:r>
            <a:r>
              <a:rPr lang="fr-FR" sz="2000" spc="-10" dirty="0">
                <a:latin typeface="Calibri" panose="020F0502020204030204" pitchFamily="34" charset="0"/>
                <a:cs typeface="Calibri" panose="020F0502020204030204" pitchFamily="34" charset="0"/>
              </a:rPr>
              <a:t>une </a:t>
            </a:r>
            <a:r>
              <a:rPr lang="fr-FR" sz="2000" spc="-5" dirty="0">
                <a:latin typeface="Calibri" panose="020F0502020204030204" pitchFamily="34" charset="0"/>
                <a:cs typeface="Calibri" panose="020F0502020204030204" pitchFamily="34" charset="0"/>
              </a:rPr>
              <a:t>instance de type </a:t>
            </a:r>
            <a:r>
              <a:rPr lang="fr-FR" sz="2400" i="1" spc="-30" dirty="0" err="1">
                <a:latin typeface="Calibri" panose="020F0502020204030204" pitchFamily="34" charset="0"/>
                <a:cs typeface="Calibri" panose="020F0502020204030204" pitchFamily="34" charset="0"/>
              </a:rPr>
              <a:t>RequestDispatcher</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par  rapport à un</a:t>
            </a:r>
            <a:r>
              <a:rPr lang="fr-FR" sz="2000" spc="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composant</a:t>
            </a:r>
            <a:endParaRPr lang="fr-FR" sz="2000" dirty="0">
              <a:latin typeface="Calibri" panose="020F0502020204030204" pitchFamily="34" charset="0"/>
              <a:cs typeface="Calibri" panose="020F0502020204030204" pitchFamily="34" charset="0"/>
            </a:endParaRPr>
          </a:p>
          <a:p>
            <a:pPr marL="386715" marR="5080" lvl="1" indent="-143510">
              <a:lnSpc>
                <a:spcPct val="100000"/>
              </a:lnSpc>
              <a:spcBef>
                <a:spcPts val="240"/>
              </a:spcBef>
              <a:buClr>
                <a:srgbClr val="FF0000"/>
              </a:buClr>
              <a:buSzPct val="55000"/>
              <a:buFont typeface="Wingdings"/>
              <a:buChar char=""/>
              <a:tabLst>
                <a:tab pos="387350" algn="l"/>
              </a:tabLst>
            </a:pPr>
            <a:r>
              <a:rPr lang="fr-FR" sz="2000" spc="-5" dirty="0">
                <a:latin typeface="Calibri" panose="020F0502020204030204" pitchFamily="34" charset="0"/>
                <a:cs typeface="Calibri" panose="020F0502020204030204" pitchFamily="34" charset="0"/>
              </a:rPr>
              <a:t>Un composant peut-être de tout type : Servlet, JSP, fichier  statique,</a:t>
            </a:r>
            <a:r>
              <a:rPr lang="fr-FR" sz="2000" spc="-2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386715" marR="36830" lvl="1" indent="-143510">
              <a:lnSpc>
                <a:spcPct val="100000"/>
              </a:lnSpc>
              <a:spcBef>
                <a:spcPts val="240"/>
              </a:spcBef>
              <a:buClr>
                <a:srgbClr val="FF0000"/>
              </a:buClr>
              <a:buSzPct val="52380"/>
              <a:buFont typeface="Wingdings"/>
              <a:buChar char=""/>
              <a:tabLst>
                <a:tab pos="387350" algn="l"/>
              </a:tabLst>
            </a:pPr>
            <a:r>
              <a:rPr lang="fr-FR" sz="2400" i="1" spc="-30" dirty="0" err="1">
                <a:latin typeface="Calibri" panose="020F0502020204030204" pitchFamily="34" charset="0"/>
                <a:cs typeface="Calibri" panose="020F0502020204030204" pitchFamily="34" charset="0"/>
              </a:rPr>
              <a:t>path</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est un chemin relatif ou absolu ne pouvant pas sortir  du</a:t>
            </a:r>
            <a:r>
              <a:rPr lang="fr-FR" sz="2000" spc="-20" dirty="0">
                <a:latin typeface="Calibri" panose="020F0502020204030204" pitchFamily="34" charset="0"/>
                <a:cs typeface="Calibri" panose="020F0502020204030204" pitchFamily="34" charset="0"/>
              </a:rPr>
              <a:t> </a:t>
            </a:r>
            <a:r>
              <a:rPr lang="fr-FR" sz="2000" spc="-5" dirty="0" smtClean="0">
                <a:latin typeface="Calibri" panose="020F0502020204030204" pitchFamily="34" charset="0"/>
                <a:cs typeface="Calibri" panose="020F0502020204030204" pitchFamily="34" charset="0"/>
              </a:rPr>
              <a:t>contexte</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265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10" dirty="0">
                <a:solidFill>
                  <a:srgbClr val="323299"/>
                </a:solidFill>
                <a:latin typeface="Tahoma"/>
                <a:cs typeface="Tahoma"/>
              </a:rPr>
              <a:t>contrôle</a:t>
            </a:r>
            <a:r>
              <a:rPr lang="fr-FR" sz="5400" spc="35"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forward</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a:xfrm>
            <a:off x="1024128" y="2286000"/>
            <a:ext cx="10876720" cy="4333164"/>
          </a:xfrm>
        </p:spPr>
        <p:txBody>
          <a:bodyPr>
            <a:normAutofit/>
          </a:bodyPr>
          <a:lstStyle/>
          <a:p>
            <a:pPr marL="187325" indent="-172720">
              <a:lnSpc>
                <a:spcPct val="100000"/>
              </a:lnSpc>
              <a:spcBef>
                <a:spcPts val="880"/>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Soit l’exemple suivant</a:t>
            </a:r>
            <a:r>
              <a:rPr lang="fr-FR" sz="3600" spc="-35"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lvl="1" indent="-143510">
              <a:lnSpc>
                <a:spcPct val="100000"/>
              </a:lnSpc>
              <a:spcBef>
                <a:spcPts val="130"/>
              </a:spcBef>
              <a:buClr>
                <a:srgbClr val="FF0000"/>
              </a:buClr>
              <a:buSzPct val="55000"/>
              <a:buFont typeface="Wingdings"/>
              <a:buChar char=""/>
              <a:tabLst>
                <a:tab pos="387350" algn="l"/>
              </a:tabLst>
            </a:pP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servlet (Servlet1) reçoit </a:t>
            </a:r>
            <a:r>
              <a:rPr lang="fr-FR" sz="2400" spc="-10" dirty="0">
                <a:latin typeface="Calibri" panose="020F0502020204030204" pitchFamily="34" charset="0"/>
                <a:cs typeface="Calibri" panose="020F0502020204030204" pitchFamily="34" charset="0"/>
              </a:rPr>
              <a:t>une</a:t>
            </a:r>
            <a:r>
              <a:rPr lang="fr-FR" sz="2400" spc="5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requête</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7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Elle y place un attribut </a:t>
            </a:r>
            <a:r>
              <a:rPr lang="fr-FR" sz="2800" i="1" spc="-25" dirty="0">
                <a:latin typeface="Calibri" panose="020F0502020204030204" pitchFamily="34" charset="0"/>
                <a:cs typeface="Calibri" panose="020F0502020204030204" pitchFamily="34" charset="0"/>
              </a:rPr>
              <a:t>attr1 </a:t>
            </a:r>
            <a:r>
              <a:rPr lang="fr-FR" sz="2400" spc="-5" dirty="0">
                <a:latin typeface="Calibri" panose="020F0502020204030204" pitchFamily="34" charset="0"/>
                <a:cs typeface="Calibri" panose="020F0502020204030204" pitchFamily="34" charset="0"/>
              </a:rPr>
              <a:t>qu’elle y met la chaîne</a:t>
            </a:r>
            <a:r>
              <a:rPr lang="fr-FR" sz="2400" spc="12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"salut"</a:t>
            </a:r>
            <a:endParaRPr lang="fr-FR" sz="2400" dirty="0">
              <a:latin typeface="Calibri" panose="020F0502020204030204" pitchFamily="34" charset="0"/>
              <a:cs typeface="Calibri" panose="020F0502020204030204" pitchFamily="34" charset="0"/>
            </a:endParaRPr>
          </a:p>
          <a:p>
            <a:pPr marL="386715" marR="318135" lvl="1" indent="-143510">
              <a:lnSpc>
                <a:spcPct val="100000"/>
              </a:lnSpc>
              <a:spcBef>
                <a:spcPts val="24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Elle renvoie ensuite cette requête à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autre Servlet  (Servlet2).</a:t>
            </a:r>
            <a:endParaRPr lang="fr-FR" sz="2400" dirty="0">
              <a:latin typeface="Calibri" panose="020F0502020204030204" pitchFamily="34" charset="0"/>
              <a:cs typeface="Calibri" panose="020F0502020204030204" pitchFamily="34" charset="0"/>
            </a:endParaRPr>
          </a:p>
          <a:p>
            <a:pPr marL="386715" marR="295275"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Servlet2 récupère cet attribut et se charge de créer la  réponse qu’elle renvoie à</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l’utilisateur.</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120"/>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Attention:</a:t>
            </a:r>
            <a:endParaRPr lang="fr-FR" sz="3600" dirty="0">
              <a:latin typeface="Calibri" panose="020F0502020204030204" pitchFamily="34" charset="0"/>
              <a:cs typeface="Calibri" panose="020F0502020204030204" pitchFamily="34" charset="0"/>
            </a:endParaRPr>
          </a:p>
          <a:p>
            <a:pPr marL="386715" marR="5080" lvl="1" indent="-143510">
              <a:lnSpc>
                <a:spcPct val="100000"/>
              </a:lnSpc>
              <a:spcBef>
                <a:spcPts val="26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Servlet1 ne doit pas toucher à la réponse car c’est Servlet2  qui s’en</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charge.</a:t>
            </a:r>
            <a:endParaRPr lang="fr-FR" sz="2400" dirty="0">
              <a:latin typeface="Calibri" panose="020F0502020204030204" pitchFamily="34" charset="0"/>
              <a:cs typeface="Calibri" panose="020F0502020204030204" pitchFamily="34" charset="0"/>
            </a:endParaRPr>
          </a:p>
          <a:p>
            <a:pPr marL="386715" marR="128905"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Après le renvoi de la requête à Servlet2, Servlet1 ne doit  plus toucher à la</a:t>
            </a:r>
            <a:r>
              <a:rPr lang="fr-FR" sz="2400" spc="2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requête</a:t>
            </a:r>
            <a:r>
              <a:rPr lang="fr-FR" sz="2400" spc="-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2315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5" dirty="0">
                <a:solidFill>
                  <a:srgbClr val="323299"/>
                </a:solidFill>
                <a:latin typeface="Tahoma"/>
                <a:cs typeface="Tahoma"/>
              </a:rPr>
              <a:t>contrôle</a:t>
            </a:r>
            <a:r>
              <a:rPr lang="fr-FR" sz="5400" spc="-20"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forward</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a:xfrm>
            <a:off x="1024128" y="2084832"/>
            <a:ext cx="10753890" cy="4534332"/>
          </a:xfrm>
        </p:spPr>
        <p:txBody>
          <a:bodyPr>
            <a:noAutofit/>
          </a:bodyPr>
          <a:lstStyle/>
          <a:p>
            <a:pPr marL="167005" algn="ctr">
              <a:lnSpc>
                <a:spcPct val="120000"/>
              </a:lnSpc>
              <a:spcBef>
                <a:spcPts val="800"/>
              </a:spcBef>
            </a:pPr>
            <a:r>
              <a:rPr lang="fr-FR" sz="2000" b="1" spc="-10" dirty="0">
                <a:solidFill>
                  <a:srgbClr val="FF0000"/>
                </a:solidFill>
                <a:latin typeface="Calibri" panose="020F0502020204030204" pitchFamily="34" charset="0"/>
                <a:cs typeface="Calibri" panose="020F0502020204030204" pitchFamily="34" charset="0"/>
              </a:rPr>
              <a:t>Code pour</a:t>
            </a:r>
            <a:r>
              <a:rPr lang="fr-FR" sz="2000" b="1" spc="35" dirty="0">
                <a:solidFill>
                  <a:srgbClr val="FF0000"/>
                </a:solidFill>
                <a:latin typeface="Calibri" panose="020F0502020204030204" pitchFamily="34" charset="0"/>
                <a:cs typeface="Calibri" panose="020F0502020204030204" pitchFamily="34" charset="0"/>
              </a:rPr>
              <a:t> </a:t>
            </a:r>
            <a:r>
              <a:rPr lang="fr-FR" sz="2000" b="1" spc="-10" dirty="0">
                <a:solidFill>
                  <a:srgbClr val="FF0000"/>
                </a:solidFill>
                <a:latin typeface="Calibri" panose="020F0502020204030204" pitchFamily="34" charset="0"/>
                <a:cs typeface="Calibri" panose="020F0502020204030204" pitchFamily="34" charset="0"/>
              </a:rPr>
              <a:t>servlet1</a:t>
            </a:r>
            <a:endParaRPr lang="fr-FR" sz="2000" dirty="0">
              <a:latin typeface="Calibri" panose="020F0502020204030204" pitchFamily="34" charset="0"/>
              <a:cs typeface="Calibri" panose="020F0502020204030204" pitchFamily="34" charset="0"/>
            </a:endParaRPr>
          </a:p>
          <a:p>
            <a:pPr marL="15240" marR="2441575">
              <a:lnSpc>
                <a:spcPct val="120000"/>
              </a:lnSpc>
              <a:spcBef>
                <a:spcPts val="25"/>
              </a:spcBef>
            </a:pPr>
            <a:r>
              <a:rPr lang="fr-FR" sz="2000" spc="-90" dirty="0">
                <a:latin typeface="Calibri" panose="020F0502020204030204" pitchFamily="34" charset="0"/>
                <a:cs typeface="Calibri" panose="020F0502020204030204" pitchFamily="34" charset="0"/>
              </a:rPr>
              <a:t>import </a:t>
            </a:r>
            <a:r>
              <a:rPr lang="fr-FR" sz="2000" spc="-80" dirty="0" err="1">
                <a:latin typeface="Calibri" panose="020F0502020204030204" pitchFamily="34" charset="0"/>
                <a:cs typeface="Calibri" panose="020F0502020204030204" pitchFamily="34" charset="0"/>
              </a:rPr>
              <a:t>javax.servlet</a:t>
            </a:r>
            <a:r>
              <a:rPr lang="fr-FR" sz="2000" spc="-80" dirty="0">
                <a:latin typeface="Calibri" panose="020F0502020204030204" pitchFamily="34" charset="0"/>
                <a:cs typeface="Calibri" panose="020F0502020204030204" pitchFamily="34" charset="0"/>
              </a:rPr>
              <a:t>.*;  </a:t>
            </a:r>
            <a:r>
              <a:rPr lang="fr-FR" sz="2000" spc="-90" dirty="0">
                <a:latin typeface="Calibri" panose="020F0502020204030204" pitchFamily="34" charset="0"/>
                <a:cs typeface="Calibri" panose="020F0502020204030204" pitchFamily="34" charset="0"/>
              </a:rPr>
              <a:t>import </a:t>
            </a:r>
            <a:r>
              <a:rPr lang="fr-FR" sz="2000" spc="-80" dirty="0" err="1">
                <a:latin typeface="Calibri" panose="020F0502020204030204" pitchFamily="34" charset="0"/>
                <a:cs typeface="Calibri" panose="020F0502020204030204" pitchFamily="34" charset="0"/>
              </a:rPr>
              <a:t>javax.servlet.http</a:t>
            </a:r>
            <a:r>
              <a:rPr lang="fr-FR" sz="2000" spc="-80" dirty="0">
                <a:latin typeface="Calibri" panose="020F0502020204030204" pitchFamily="34" charset="0"/>
                <a:cs typeface="Calibri" panose="020F0502020204030204" pitchFamily="34" charset="0"/>
              </a:rPr>
              <a:t>.*;  </a:t>
            </a:r>
            <a:r>
              <a:rPr lang="fr-FR" sz="2000" spc="-90" dirty="0">
                <a:latin typeface="Calibri" panose="020F0502020204030204" pitchFamily="34" charset="0"/>
                <a:cs typeface="Calibri" panose="020F0502020204030204" pitchFamily="34" charset="0"/>
              </a:rPr>
              <a:t>import</a:t>
            </a:r>
            <a:r>
              <a:rPr lang="fr-FR" sz="2000" spc="-80" dirty="0">
                <a:latin typeface="Calibri" panose="020F0502020204030204" pitchFamily="34" charset="0"/>
                <a:cs typeface="Calibri" panose="020F0502020204030204" pitchFamily="34" charset="0"/>
              </a:rPr>
              <a:t> </a:t>
            </a:r>
            <a:r>
              <a:rPr lang="fr-FR" sz="2000" spc="-75" dirty="0">
                <a:latin typeface="Calibri" panose="020F0502020204030204" pitchFamily="34" charset="0"/>
                <a:cs typeface="Calibri" panose="020F0502020204030204" pitchFamily="34" charset="0"/>
              </a:rPr>
              <a:t>java.io</a:t>
            </a:r>
            <a:r>
              <a:rPr lang="fr-FR" sz="2000" spc="-7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5240">
              <a:lnSpc>
                <a:spcPct val="120000"/>
              </a:lnSpc>
            </a:pPr>
            <a:r>
              <a:rPr lang="fr-FR" sz="2000" spc="-85" dirty="0">
                <a:latin typeface="Calibri" panose="020F0502020204030204" pitchFamily="34" charset="0"/>
                <a:cs typeface="Calibri" panose="020F0502020204030204" pitchFamily="34" charset="0"/>
              </a:rPr>
              <a:t>public </a:t>
            </a:r>
            <a:r>
              <a:rPr lang="fr-FR" sz="2000" spc="-90" dirty="0">
                <a:latin typeface="Calibri" panose="020F0502020204030204" pitchFamily="34" charset="0"/>
                <a:cs typeface="Calibri" panose="020F0502020204030204" pitchFamily="34" charset="0"/>
              </a:rPr>
              <a:t>class Servlet1 </a:t>
            </a:r>
            <a:r>
              <a:rPr lang="fr-FR" sz="2000" spc="-95" dirty="0" err="1">
                <a:latin typeface="Calibri" panose="020F0502020204030204" pitchFamily="34" charset="0"/>
                <a:cs typeface="Calibri" panose="020F0502020204030204" pitchFamily="34" charset="0"/>
              </a:rPr>
              <a:t>extends</a:t>
            </a:r>
            <a:r>
              <a:rPr lang="fr-FR" sz="2000" spc="-9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HttpServlet</a:t>
            </a:r>
            <a:r>
              <a:rPr lang="fr-FR" sz="2000" spc="-60" dirty="0">
                <a:latin typeface="Calibri" panose="020F0502020204030204" pitchFamily="34" charset="0"/>
                <a:cs typeface="Calibri" panose="020F0502020204030204" pitchFamily="34" charset="0"/>
              </a:rPr>
              <a:t> </a:t>
            </a:r>
            <a:r>
              <a:rPr lang="fr-FR" sz="2000" spc="-6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5240" marR="302260">
              <a:lnSpc>
                <a:spcPct val="120000"/>
              </a:lnSpc>
            </a:pPr>
            <a:r>
              <a:rPr lang="fr-FR" sz="2000" spc="-90" dirty="0" err="1">
                <a:latin typeface="Calibri" panose="020F0502020204030204" pitchFamily="34" charset="0"/>
                <a:cs typeface="Calibri" panose="020F0502020204030204" pitchFamily="34" charset="0"/>
              </a:rPr>
              <a:t>protected</a:t>
            </a:r>
            <a:r>
              <a:rPr lang="fr-FR" sz="2000" spc="-90" dirty="0">
                <a:latin typeface="Calibri" panose="020F0502020204030204" pitchFamily="34" charset="0"/>
                <a:cs typeface="Calibri" panose="020F0502020204030204" pitchFamily="34" charset="0"/>
              </a:rPr>
              <a:t> </a:t>
            </a:r>
            <a:r>
              <a:rPr lang="fr-FR" sz="2000" spc="-90" dirty="0" err="1">
                <a:latin typeface="Calibri" panose="020F0502020204030204" pitchFamily="34" charset="0"/>
                <a:cs typeface="Calibri" panose="020F0502020204030204" pitchFamily="34" charset="0"/>
              </a:rPr>
              <a:t>void</a:t>
            </a:r>
            <a:r>
              <a:rPr lang="fr-FR" sz="2000" spc="-90" dirty="0">
                <a:latin typeface="Calibri" panose="020F0502020204030204" pitchFamily="34" charset="0"/>
                <a:cs typeface="Calibri" panose="020F0502020204030204" pitchFamily="34" charset="0"/>
              </a:rPr>
              <a:t> </a:t>
            </a:r>
            <a:r>
              <a:rPr lang="fr-FR" sz="2000" spc="-95" dirty="0" err="1">
                <a:latin typeface="Calibri" panose="020F0502020204030204" pitchFamily="34" charset="0"/>
                <a:cs typeface="Calibri" panose="020F0502020204030204" pitchFamily="34" charset="0"/>
              </a:rPr>
              <a:t>doGet</a:t>
            </a:r>
            <a:r>
              <a:rPr lang="fr-FR" sz="2000" spc="-95" dirty="0">
                <a:latin typeface="Calibri" panose="020F0502020204030204" pitchFamily="34" charset="0"/>
                <a:cs typeface="Calibri" panose="020F0502020204030204" pitchFamily="34" charset="0"/>
              </a:rPr>
              <a:t>(</a:t>
            </a:r>
            <a:r>
              <a:rPr lang="fr-FR" sz="2000" spc="-95" dirty="0" err="1">
                <a:latin typeface="Calibri" panose="020F0502020204030204" pitchFamily="34" charset="0"/>
                <a:cs typeface="Calibri" panose="020F0502020204030204" pitchFamily="34" charset="0"/>
              </a:rPr>
              <a:t>HttpServletRequest</a:t>
            </a:r>
            <a:r>
              <a:rPr lang="fr-FR" sz="2000" spc="-9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req</a:t>
            </a:r>
            <a:r>
              <a:rPr lang="fr-FR" sz="2000" spc="-80" dirty="0">
                <a:latin typeface="Calibri" panose="020F0502020204030204" pitchFamily="34" charset="0"/>
                <a:cs typeface="Calibri" panose="020F0502020204030204" pitchFamily="34" charset="0"/>
              </a:rPr>
              <a:t>, </a:t>
            </a:r>
            <a:r>
              <a:rPr lang="fr-FR" sz="2000" spc="-95" dirty="0" err="1">
                <a:latin typeface="Calibri" panose="020F0502020204030204" pitchFamily="34" charset="0"/>
                <a:cs typeface="Calibri" panose="020F0502020204030204" pitchFamily="34" charset="0"/>
              </a:rPr>
              <a:t>HttpServletResponse</a:t>
            </a:r>
            <a:r>
              <a:rPr lang="fr-FR" sz="2000" spc="-9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res</a:t>
            </a:r>
            <a:r>
              <a:rPr lang="fr-FR" sz="2000" spc="-85" dirty="0">
                <a:latin typeface="Calibri" panose="020F0502020204030204" pitchFamily="34" charset="0"/>
                <a:cs typeface="Calibri" panose="020F0502020204030204" pitchFamily="34" charset="0"/>
              </a:rPr>
              <a:t>)  </a:t>
            </a:r>
            <a:r>
              <a:rPr lang="fr-FR" sz="2000" spc="-95" dirty="0" err="1">
                <a:latin typeface="Calibri" panose="020F0502020204030204" pitchFamily="34" charset="0"/>
                <a:cs typeface="Calibri" panose="020F0502020204030204" pitchFamily="34" charset="0"/>
              </a:rPr>
              <a:t>throws</a:t>
            </a:r>
            <a:r>
              <a:rPr lang="fr-FR" sz="2000" spc="-95" dirty="0">
                <a:latin typeface="Calibri" panose="020F0502020204030204" pitchFamily="34" charset="0"/>
                <a:cs typeface="Calibri" panose="020F0502020204030204" pitchFamily="34" charset="0"/>
              </a:rPr>
              <a:t> </a:t>
            </a:r>
            <a:r>
              <a:rPr lang="fr-FR" sz="2000" spc="-90" dirty="0" err="1">
                <a:latin typeface="Calibri" panose="020F0502020204030204" pitchFamily="34" charset="0"/>
                <a:cs typeface="Calibri" panose="020F0502020204030204" pitchFamily="34" charset="0"/>
              </a:rPr>
              <a:t>ServletException</a:t>
            </a:r>
            <a:r>
              <a:rPr lang="fr-FR" sz="2000" spc="-90" dirty="0">
                <a:latin typeface="Calibri" panose="020F0502020204030204" pitchFamily="34" charset="0"/>
                <a:cs typeface="Calibri" panose="020F0502020204030204" pitchFamily="34" charset="0"/>
              </a:rPr>
              <a:t>, </a:t>
            </a:r>
            <a:r>
              <a:rPr lang="fr-FR" sz="2000" spc="-95" dirty="0" err="1">
                <a:latin typeface="Calibri" panose="020F0502020204030204" pitchFamily="34" charset="0"/>
                <a:cs typeface="Calibri" panose="020F0502020204030204" pitchFamily="34" charset="0"/>
              </a:rPr>
              <a:t>IOException</a:t>
            </a:r>
            <a:r>
              <a:rPr lang="fr-FR" sz="2000" spc="-120" dirty="0">
                <a:latin typeface="Calibri" panose="020F0502020204030204" pitchFamily="34" charset="0"/>
                <a:cs typeface="Calibri" panose="020F0502020204030204" pitchFamily="34" charset="0"/>
              </a:rPr>
              <a:t> </a:t>
            </a:r>
            <a:r>
              <a:rPr lang="fr-FR" sz="2000" spc="-6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87325">
              <a:lnSpc>
                <a:spcPct val="120000"/>
              </a:lnSpc>
            </a:pPr>
            <a:r>
              <a:rPr lang="fr-FR" sz="2000" spc="-75" dirty="0" err="1">
                <a:latin typeface="Calibri" panose="020F0502020204030204" pitchFamily="34" charset="0"/>
                <a:cs typeface="Calibri" panose="020F0502020204030204" pitchFamily="34" charset="0"/>
              </a:rPr>
              <a:t>req.setAttribute</a:t>
            </a:r>
            <a:r>
              <a:rPr lang="fr-FR" sz="2000" spc="-75" dirty="0">
                <a:latin typeface="Calibri" panose="020F0502020204030204" pitchFamily="34" charset="0"/>
                <a:cs typeface="Calibri" panose="020F0502020204030204" pitchFamily="34" charset="0"/>
              </a:rPr>
              <a:t>("attr1",</a:t>
            </a:r>
            <a:r>
              <a:rPr lang="fr-FR" sz="2000" spc="-70" dirty="0">
                <a:latin typeface="Calibri" panose="020F0502020204030204" pitchFamily="34" charset="0"/>
                <a:cs typeface="Calibri" panose="020F0502020204030204" pitchFamily="34" charset="0"/>
              </a:rPr>
              <a:t> </a:t>
            </a:r>
            <a:r>
              <a:rPr lang="fr-FR" sz="2000" spc="-75" dirty="0">
                <a:latin typeface="Calibri" panose="020F0502020204030204" pitchFamily="34" charset="0"/>
                <a:cs typeface="Calibri" panose="020F0502020204030204" pitchFamily="34" charset="0"/>
              </a:rPr>
              <a:t>"salut");</a:t>
            </a:r>
            <a:endParaRPr lang="fr-FR" sz="2000" dirty="0">
              <a:latin typeface="Calibri" panose="020F0502020204030204" pitchFamily="34" charset="0"/>
              <a:cs typeface="Calibri" panose="020F0502020204030204" pitchFamily="34" charset="0"/>
            </a:endParaRPr>
          </a:p>
          <a:p>
            <a:pPr marL="187325" marR="5080">
              <a:lnSpc>
                <a:spcPct val="120000"/>
              </a:lnSpc>
            </a:pPr>
            <a:r>
              <a:rPr lang="fr-FR" sz="2000" spc="-95" dirty="0" err="1">
                <a:latin typeface="Calibri" panose="020F0502020204030204" pitchFamily="34" charset="0"/>
                <a:cs typeface="Calibri" panose="020F0502020204030204" pitchFamily="34" charset="0"/>
              </a:rPr>
              <a:t>RequestDispatcher</a:t>
            </a:r>
            <a:r>
              <a:rPr lang="fr-FR" sz="2000" spc="-9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dispat</a:t>
            </a:r>
            <a:r>
              <a:rPr lang="fr-FR" sz="2000" spc="-85" dirty="0">
                <a:latin typeface="Calibri" panose="020F0502020204030204" pitchFamily="34" charset="0"/>
                <a:cs typeface="Calibri" panose="020F0502020204030204" pitchFamily="34" charset="0"/>
              </a:rPr>
              <a:t> </a:t>
            </a:r>
            <a:r>
              <a:rPr lang="fr-FR" sz="2000" spc="-110" dirty="0">
                <a:latin typeface="Calibri" panose="020F0502020204030204" pitchFamily="34" charset="0"/>
                <a:cs typeface="Calibri" panose="020F0502020204030204" pitchFamily="34" charset="0"/>
              </a:rPr>
              <a:t>= </a:t>
            </a:r>
            <a:r>
              <a:rPr lang="fr-FR" sz="2000" spc="-90" dirty="0" err="1">
                <a:latin typeface="Calibri" panose="020F0502020204030204" pitchFamily="34" charset="0"/>
                <a:cs typeface="Calibri" panose="020F0502020204030204" pitchFamily="34" charset="0"/>
              </a:rPr>
              <a:t>req.getRequestDispatcher</a:t>
            </a:r>
            <a:r>
              <a:rPr lang="fr-FR" sz="2000" spc="-90" dirty="0">
                <a:latin typeface="Calibri" panose="020F0502020204030204" pitchFamily="34" charset="0"/>
                <a:cs typeface="Calibri" panose="020F0502020204030204" pitchFamily="34" charset="0"/>
              </a:rPr>
              <a:t>("/maServlet2Path");  </a:t>
            </a:r>
            <a:r>
              <a:rPr lang="fr-FR" sz="2000" spc="-80" dirty="0" err="1">
                <a:latin typeface="Calibri" panose="020F0502020204030204" pitchFamily="34" charset="0"/>
                <a:cs typeface="Calibri" panose="020F0502020204030204" pitchFamily="34" charset="0"/>
              </a:rPr>
              <a:t>dispat.forward</a:t>
            </a:r>
            <a:r>
              <a:rPr lang="fr-FR" sz="2000" spc="-80" dirty="0">
                <a:latin typeface="Calibri" panose="020F0502020204030204" pitchFamily="34" charset="0"/>
                <a:cs typeface="Calibri" panose="020F0502020204030204" pitchFamily="34" charset="0"/>
              </a:rPr>
              <a:t>(</a:t>
            </a:r>
            <a:r>
              <a:rPr lang="fr-FR" sz="2000" spc="-80" dirty="0" err="1">
                <a:latin typeface="Calibri" panose="020F0502020204030204" pitchFamily="34" charset="0"/>
                <a:cs typeface="Calibri" panose="020F0502020204030204" pitchFamily="34" charset="0"/>
              </a:rPr>
              <a:t>req,res</a:t>
            </a:r>
            <a:r>
              <a:rPr lang="fr-FR" sz="2000" spc="-80"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5240">
              <a:lnSpc>
                <a:spcPct val="120000"/>
              </a:lnSpc>
            </a:pPr>
            <a:r>
              <a:rPr lang="fr-FR" sz="2000" spc="-6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5240">
              <a:lnSpc>
                <a:spcPct val="120000"/>
              </a:lnSpc>
            </a:pPr>
            <a:r>
              <a:rPr lang="fr-FR" sz="2000" spc="-65" dirty="0" smtClean="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0499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5" dirty="0">
                <a:solidFill>
                  <a:srgbClr val="323299"/>
                </a:solidFill>
                <a:latin typeface="Tahoma"/>
                <a:cs typeface="Tahoma"/>
              </a:rPr>
              <a:t>contrôle</a:t>
            </a:r>
            <a:r>
              <a:rPr lang="fr-FR" sz="5400" spc="-20"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forward</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a:xfrm>
            <a:off x="1024128" y="2084832"/>
            <a:ext cx="10180684" cy="4425150"/>
          </a:xfrm>
        </p:spPr>
        <p:txBody>
          <a:bodyPr>
            <a:normAutofit/>
          </a:bodyPr>
          <a:lstStyle/>
          <a:p>
            <a:pPr marL="31115" algn="ctr">
              <a:lnSpc>
                <a:spcPct val="110000"/>
              </a:lnSpc>
              <a:spcBef>
                <a:spcPts val="800"/>
              </a:spcBef>
            </a:pPr>
            <a:r>
              <a:rPr lang="fr-FR" sz="2400" b="1" spc="-10" dirty="0">
                <a:solidFill>
                  <a:srgbClr val="FF0000"/>
                </a:solidFill>
                <a:latin typeface="Calibri" panose="020F0502020204030204" pitchFamily="34" charset="0"/>
                <a:cs typeface="Calibri" panose="020F0502020204030204" pitchFamily="34" charset="0"/>
              </a:rPr>
              <a:t>Code pour</a:t>
            </a:r>
            <a:r>
              <a:rPr lang="fr-FR" sz="2400" b="1" spc="35" dirty="0">
                <a:solidFill>
                  <a:srgbClr val="FF0000"/>
                </a:solidFill>
                <a:latin typeface="Calibri" panose="020F0502020204030204" pitchFamily="34" charset="0"/>
                <a:cs typeface="Calibri" panose="020F0502020204030204" pitchFamily="34" charset="0"/>
              </a:rPr>
              <a:t> </a:t>
            </a:r>
            <a:r>
              <a:rPr lang="fr-FR" sz="2400" b="1" spc="-10" dirty="0">
                <a:solidFill>
                  <a:srgbClr val="FF0000"/>
                </a:solidFill>
                <a:latin typeface="Calibri" panose="020F0502020204030204" pitchFamily="34" charset="0"/>
                <a:cs typeface="Calibri" panose="020F0502020204030204" pitchFamily="34" charset="0"/>
              </a:rPr>
              <a:t>servlet2</a:t>
            </a:r>
            <a:endParaRPr lang="fr-FR" sz="2400" dirty="0">
              <a:latin typeface="Calibri" panose="020F0502020204030204" pitchFamily="34" charset="0"/>
              <a:cs typeface="Calibri" panose="020F0502020204030204" pitchFamily="34" charset="0"/>
            </a:endParaRPr>
          </a:p>
          <a:p>
            <a:pPr marL="15240" marR="2577465">
              <a:lnSpc>
                <a:spcPct val="110000"/>
              </a:lnSpc>
              <a:spcBef>
                <a:spcPts val="25"/>
              </a:spcBef>
            </a:pPr>
            <a:r>
              <a:rPr lang="fr-FR" sz="2400" spc="-90" dirty="0">
                <a:latin typeface="Calibri" panose="020F0502020204030204" pitchFamily="34" charset="0"/>
                <a:cs typeface="Calibri" panose="020F0502020204030204" pitchFamily="34" charset="0"/>
              </a:rPr>
              <a:t>import </a:t>
            </a:r>
            <a:r>
              <a:rPr lang="fr-FR" sz="2400" spc="-80" dirty="0" err="1">
                <a:latin typeface="Calibri" panose="020F0502020204030204" pitchFamily="34" charset="0"/>
                <a:cs typeface="Calibri" panose="020F0502020204030204" pitchFamily="34" charset="0"/>
              </a:rPr>
              <a:t>javax.servlet</a:t>
            </a:r>
            <a:r>
              <a:rPr lang="fr-FR" sz="2400" spc="-80" dirty="0">
                <a:latin typeface="Calibri" panose="020F0502020204030204" pitchFamily="34" charset="0"/>
                <a:cs typeface="Calibri" panose="020F0502020204030204" pitchFamily="34" charset="0"/>
              </a:rPr>
              <a:t>.*;  </a:t>
            </a:r>
            <a:r>
              <a:rPr lang="fr-FR" sz="2400" spc="-90" dirty="0">
                <a:latin typeface="Calibri" panose="020F0502020204030204" pitchFamily="34" charset="0"/>
                <a:cs typeface="Calibri" panose="020F0502020204030204" pitchFamily="34" charset="0"/>
              </a:rPr>
              <a:t>import </a:t>
            </a:r>
            <a:r>
              <a:rPr lang="fr-FR" sz="2400" spc="-80" dirty="0" err="1">
                <a:latin typeface="Calibri" panose="020F0502020204030204" pitchFamily="34" charset="0"/>
                <a:cs typeface="Calibri" panose="020F0502020204030204" pitchFamily="34" charset="0"/>
              </a:rPr>
              <a:t>javax.servlet.http</a:t>
            </a:r>
            <a:r>
              <a:rPr lang="fr-FR" sz="2400" spc="-80" dirty="0">
                <a:latin typeface="Calibri" panose="020F0502020204030204" pitchFamily="34" charset="0"/>
                <a:cs typeface="Calibri" panose="020F0502020204030204" pitchFamily="34" charset="0"/>
              </a:rPr>
              <a:t>.*;  </a:t>
            </a:r>
            <a:r>
              <a:rPr lang="fr-FR" sz="2400" spc="-90" dirty="0">
                <a:latin typeface="Calibri" panose="020F0502020204030204" pitchFamily="34" charset="0"/>
                <a:cs typeface="Calibri" panose="020F0502020204030204" pitchFamily="34" charset="0"/>
              </a:rPr>
              <a:t>import</a:t>
            </a:r>
            <a:r>
              <a:rPr lang="fr-FR" sz="2400" spc="-80" dirty="0">
                <a:latin typeface="Calibri" panose="020F0502020204030204" pitchFamily="34" charset="0"/>
                <a:cs typeface="Calibri" panose="020F0502020204030204" pitchFamily="34" charset="0"/>
              </a:rPr>
              <a:t> </a:t>
            </a:r>
            <a:r>
              <a:rPr lang="fr-FR" sz="2400" spc="-75" dirty="0">
                <a:latin typeface="Calibri" panose="020F0502020204030204" pitchFamily="34" charset="0"/>
                <a:cs typeface="Calibri" panose="020F0502020204030204" pitchFamily="34" charset="0"/>
              </a:rPr>
              <a:t>java.io</a:t>
            </a:r>
            <a:r>
              <a:rPr lang="fr-FR" sz="2400" spc="-7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5240">
              <a:lnSpc>
                <a:spcPct val="110000"/>
              </a:lnSpc>
            </a:pPr>
            <a:r>
              <a:rPr lang="fr-FR" sz="2400" spc="-85" dirty="0">
                <a:latin typeface="Calibri" panose="020F0502020204030204" pitchFamily="34" charset="0"/>
                <a:cs typeface="Calibri" panose="020F0502020204030204" pitchFamily="34" charset="0"/>
              </a:rPr>
              <a:t>public </a:t>
            </a:r>
            <a:r>
              <a:rPr lang="fr-FR" sz="2400" spc="-90" dirty="0">
                <a:latin typeface="Calibri" panose="020F0502020204030204" pitchFamily="34" charset="0"/>
                <a:cs typeface="Calibri" panose="020F0502020204030204" pitchFamily="34" charset="0"/>
              </a:rPr>
              <a:t>class Servlet2 </a:t>
            </a:r>
            <a:r>
              <a:rPr lang="fr-FR" sz="2400" spc="-95" dirty="0" err="1">
                <a:latin typeface="Calibri" panose="020F0502020204030204" pitchFamily="34" charset="0"/>
                <a:cs typeface="Calibri" panose="020F0502020204030204" pitchFamily="34" charset="0"/>
              </a:rPr>
              <a:t>extends</a:t>
            </a:r>
            <a:r>
              <a:rPr lang="fr-FR" sz="2400" spc="-95" dirty="0">
                <a:latin typeface="Calibri" panose="020F0502020204030204" pitchFamily="34" charset="0"/>
                <a:cs typeface="Calibri" panose="020F0502020204030204" pitchFamily="34" charset="0"/>
              </a:rPr>
              <a:t> </a:t>
            </a:r>
            <a:r>
              <a:rPr lang="fr-FR" sz="2400" spc="-85" dirty="0" err="1">
                <a:latin typeface="Calibri" panose="020F0502020204030204" pitchFamily="34" charset="0"/>
                <a:cs typeface="Calibri" panose="020F0502020204030204" pitchFamily="34" charset="0"/>
              </a:rPr>
              <a:t>HttpServlet</a:t>
            </a:r>
            <a:r>
              <a:rPr lang="fr-FR" sz="2400" spc="-60" dirty="0">
                <a:latin typeface="Calibri" panose="020F0502020204030204" pitchFamily="34" charset="0"/>
                <a:cs typeface="Calibri" panose="020F0502020204030204" pitchFamily="34" charset="0"/>
              </a:rPr>
              <a:t> </a:t>
            </a:r>
            <a:r>
              <a:rPr lang="fr-FR" sz="2400" spc="-6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5240" marR="438150">
              <a:lnSpc>
                <a:spcPct val="110000"/>
              </a:lnSpc>
            </a:pPr>
            <a:r>
              <a:rPr lang="fr-FR" sz="2400" spc="-90" dirty="0" err="1">
                <a:latin typeface="Calibri" panose="020F0502020204030204" pitchFamily="34" charset="0"/>
                <a:cs typeface="Calibri" panose="020F0502020204030204" pitchFamily="34" charset="0"/>
              </a:rPr>
              <a:t>protected</a:t>
            </a:r>
            <a:r>
              <a:rPr lang="fr-FR" sz="2400" spc="-90" dirty="0">
                <a:latin typeface="Calibri" panose="020F0502020204030204" pitchFamily="34" charset="0"/>
                <a:cs typeface="Calibri" panose="020F0502020204030204" pitchFamily="34" charset="0"/>
              </a:rPr>
              <a:t> </a:t>
            </a:r>
            <a:r>
              <a:rPr lang="fr-FR" sz="2400" spc="-90" dirty="0" err="1">
                <a:latin typeface="Calibri" panose="020F0502020204030204" pitchFamily="34" charset="0"/>
                <a:cs typeface="Calibri" panose="020F0502020204030204" pitchFamily="34" charset="0"/>
              </a:rPr>
              <a:t>void</a:t>
            </a:r>
            <a:r>
              <a:rPr lang="fr-FR" sz="2400" spc="-9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doGet</a:t>
            </a:r>
            <a:r>
              <a:rPr lang="fr-FR" sz="2400" spc="-95" dirty="0">
                <a:latin typeface="Calibri" panose="020F0502020204030204" pitchFamily="34" charset="0"/>
                <a:cs typeface="Calibri" panose="020F0502020204030204" pitchFamily="34" charset="0"/>
              </a:rPr>
              <a:t>(</a:t>
            </a:r>
            <a:r>
              <a:rPr lang="fr-FR" sz="2400" spc="-95" dirty="0" err="1">
                <a:latin typeface="Calibri" panose="020F0502020204030204" pitchFamily="34" charset="0"/>
                <a:cs typeface="Calibri" panose="020F0502020204030204" pitchFamily="34" charset="0"/>
              </a:rPr>
              <a:t>HttpServletRequest</a:t>
            </a:r>
            <a:r>
              <a:rPr lang="fr-FR" sz="2400" spc="-95" dirty="0">
                <a:latin typeface="Calibri" panose="020F0502020204030204" pitchFamily="34" charset="0"/>
                <a:cs typeface="Calibri" panose="020F0502020204030204" pitchFamily="34" charset="0"/>
              </a:rPr>
              <a:t> </a:t>
            </a:r>
            <a:r>
              <a:rPr lang="fr-FR" sz="2400" spc="-80" dirty="0" err="1">
                <a:latin typeface="Calibri" panose="020F0502020204030204" pitchFamily="34" charset="0"/>
                <a:cs typeface="Calibri" panose="020F0502020204030204" pitchFamily="34" charset="0"/>
              </a:rPr>
              <a:t>req</a:t>
            </a:r>
            <a:r>
              <a:rPr lang="fr-FR" sz="2400" spc="-8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HttpServletResponse</a:t>
            </a:r>
            <a:r>
              <a:rPr lang="fr-FR" sz="2400" spc="-95" dirty="0">
                <a:latin typeface="Calibri" panose="020F0502020204030204" pitchFamily="34" charset="0"/>
                <a:cs typeface="Calibri" panose="020F0502020204030204" pitchFamily="34" charset="0"/>
              </a:rPr>
              <a:t> </a:t>
            </a:r>
            <a:r>
              <a:rPr lang="fr-FR" sz="2400" spc="-85" dirty="0" err="1">
                <a:latin typeface="Calibri" panose="020F0502020204030204" pitchFamily="34" charset="0"/>
                <a:cs typeface="Calibri" panose="020F0502020204030204" pitchFamily="34" charset="0"/>
              </a:rPr>
              <a:t>res</a:t>
            </a:r>
            <a:r>
              <a:rPr lang="fr-FR" sz="2400" spc="-85"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throws</a:t>
            </a:r>
            <a:r>
              <a:rPr lang="fr-FR" sz="2400" spc="-95" dirty="0">
                <a:latin typeface="Calibri" panose="020F0502020204030204" pitchFamily="34" charset="0"/>
                <a:cs typeface="Calibri" panose="020F0502020204030204" pitchFamily="34" charset="0"/>
              </a:rPr>
              <a:t> </a:t>
            </a:r>
            <a:r>
              <a:rPr lang="fr-FR" sz="2400" spc="-90" dirty="0" err="1">
                <a:latin typeface="Calibri" panose="020F0502020204030204" pitchFamily="34" charset="0"/>
                <a:cs typeface="Calibri" panose="020F0502020204030204" pitchFamily="34" charset="0"/>
              </a:rPr>
              <a:t>ServletException</a:t>
            </a:r>
            <a:r>
              <a:rPr lang="fr-FR" sz="2400" spc="-9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IOException</a:t>
            </a:r>
            <a:r>
              <a:rPr lang="fr-FR" sz="2400" spc="-120" dirty="0">
                <a:latin typeface="Calibri" panose="020F0502020204030204" pitchFamily="34" charset="0"/>
                <a:cs typeface="Calibri" panose="020F0502020204030204" pitchFamily="34" charset="0"/>
              </a:rPr>
              <a:t> </a:t>
            </a:r>
            <a:r>
              <a:rPr lang="fr-FR" sz="2400" spc="-6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a:lnSpc>
                <a:spcPct val="110000"/>
              </a:lnSpc>
              <a:spcBef>
                <a:spcPts val="50"/>
              </a:spcBef>
            </a:pPr>
            <a:endParaRPr lang="fr-FR" sz="2400" dirty="0">
              <a:latin typeface="Calibri" panose="020F0502020204030204" pitchFamily="34" charset="0"/>
              <a:cs typeface="Calibri" panose="020F0502020204030204" pitchFamily="34" charset="0"/>
            </a:endParaRPr>
          </a:p>
          <a:p>
            <a:pPr marL="187325" marR="2101850">
              <a:lnSpc>
                <a:spcPct val="110000"/>
              </a:lnSpc>
            </a:pPr>
            <a:r>
              <a:rPr lang="fr-FR" sz="2400" spc="-85" dirty="0" err="1">
                <a:latin typeface="Calibri" panose="020F0502020204030204" pitchFamily="34" charset="0"/>
                <a:cs typeface="Calibri" panose="020F0502020204030204" pitchFamily="34" charset="0"/>
              </a:rPr>
              <a:t>res.setContentType</a:t>
            </a:r>
            <a:r>
              <a:rPr lang="fr-FR" sz="2400" spc="-85" dirty="0">
                <a:latin typeface="Calibri" panose="020F0502020204030204" pitchFamily="34" charset="0"/>
                <a:cs typeface="Calibri" panose="020F0502020204030204" pitchFamily="34" charset="0"/>
              </a:rPr>
              <a:t>("</a:t>
            </a:r>
            <a:r>
              <a:rPr lang="fr-FR" sz="2400" spc="-85" dirty="0" err="1">
                <a:latin typeface="Calibri" panose="020F0502020204030204" pitchFamily="34" charset="0"/>
                <a:cs typeface="Calibri" panose="020F0502020204030204" pitchFamily="34" charset="0"/>
              </a:rPr>
              <a:t>text</a:t>
            </a:r>
            <a:r>
              <a:rPr lang="fr-FR" sz="2400" spc="-85" dirty="0">
                <a:latin typeface="Calibri" panose="020F0502020204030204" pitchFamily="34" charset="0"/>
                <a:cs typeface="Calibri" panose="020F0502020204030204" pitchFamily="34" charset="0"/>
              </a:rPr>
              <a:t>/plain");  </a:t>
            </a:r>
            <a:r>
              <a:rPr lang="fr-FR" sz="2400" spc="-85" dirty="0" err="1">
                <a:latin typeface="Calibri" panose="020F0502020204030204" pitchFamily="34" charset="0"/>
                <a:cs typeface="Calibri" panose="020F0502020204030204" pitchFamily="34" charset="0"/>
              </a:rPr>
              <a:t>PrintWriter</a:t>
            </a:r>
            <a:r>
              <a:rPr lang="fr-FR" sz="2400" spc="-85" dirty="0">
                <a:latin typeface="Calibri" panose="020F0502020204030204" pitchFamily="34" charset="0"/>
                <a:cs typeface="Calibri" panose="020F0502020204030204" pitchFamily="34" charset="0"/>
              </a:rPr>
              <a:t> out </a:t>
            </a:r>
            <a:r>
              <a:rPr lang="fr-FR" sz="2400" spc="-110" dirty="0">
                <a:latin typeface="Calibri" panose="020F0502020204030204" pitchFamily="34" charset="0"/>
                <a:cs typeface="Calibri" panose="020F0502020204030204" pitchFamily="34" charset="0"/>
              </a:rPr>
              <a:t>=</a:t>
            </a:r>
            <a:r>
              <a:rPr lang="fr-FR" sz="2400" dirty="0">
                <a:latin typeface="Calibri" panose="020F0502020204030204" pitchFamily="34" charset="0"/>
                <a:cs typeface="Calibri" panose="020F0502020204030204" pitchFamily="34" charset="0"/>
              </a:rPr>
              <a:t> </a:t>
            </a:r>
            <a:r>
              <a:rPr lang="fr-FR" sz="2400" spc="-80" dirty="0" err="1">
                <a:latin typeface="Calibri" panose="020F0502020204030204" pitchFamily="34" charset="0"/>
                <a:cs typeface="Calibri" panose="020F0502020204030204" pitchFamily="34" charset="0"/>
              </a:rPr>
              <a:t>res.getWriter</a:t>
            </a:r>
            <a:r>
              <a:rPr lang="fr-FR" sz="2400" spc="-80"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87325" marR="5080">
              <a:lnSpc>
                <a:spcPct val="110000"/>
              </a:lnSpc>
              <a:spcBef>
                <a:spcPts val="235"/>
              </a:spcBef>
            </a:pPr>
            <a:r>
              <a:rPr lang="fr-FR" sz="2400" spc="-70" dirty="0" err="1">
                <a:latin typeface="Calibri" panose="020F0502020204030204" pitchFamily="34" charset="0"/>
                <a:cs typeface="Calibri" panose="020F0502020204030204" pitchFamily="34" charset="0"/>
              </a:rPr>
              <a:t>out.println</a:t>
            </a:r>
            <a:r>
              <a:rPr lang="fr-FR" sz="2400" spc="-70" dirty="0">
                <a:latin typeface="Calibri" panose="020F0502020204030204" pitchFamily="34" charset="0"/>
                <a:cs typeface="Calibri" panose="020F0502020204030204" pitchFamily="34" charset="0"/>
              </a:rPr>
              <a:t>("l'attribut </a:t>
            </a:r>
            <a:r>
              <a:rPr lang="fr-FR" sz="2400" spc="-105" dirty="0">
                <a:latin typeface="Calibri" panose="020F0502020204030204" pitchFamily="34" charset="0"/>
                <a:cs typeface="Calibri" panose="020F0502020204030204" pitchFamily="34" charset="0"/>
              </a:rPr>
              <a:t>que </a:t>
            </a:r>
            <a:r>
              <a:rPr lang="fr-FR" sz="2400" spc="-60" dirty="0">
                <a:latin typeface="Calibri" panose="020F0502020204030204" pitchFamily="34" charset="0"/>
                <a:cs typeface="Calibri" panose="020F0502020204030204" pitchFamily="34" charset="0"/>
              </a:rPr>
              <a:t>j'ai </a:t>
            </a:r>
            <a:r>
              <a:rPr lang="fr-FR" sz="2400" spc="-95" dirty="0">
                <a:latin typeface="Calibri" panose="020F0502020204030204" pitchFamily="34" charset="0"/>
                <a:cs typeface="Calibri" panose="020F0502020204030204" pitchFamily="34" charset="0"/>
              </a:rPr>
              <a:t>récupéré </a:t>
            </a:r>
            <a:r>
              <a:rPr lang="fr-FR" sz="2400" spc="-105" dirty="0">
                <a:latin typeface="Calibri" panose="020F0502020204030204" pitchFamily="34" charset="0"/>
                <a:cs typeface="Calibri" panose="020F0502020204030204" pitchFamily="34" charset="0"/>
              </a:rPr>
              <a:t>de </a:t>
            </a:r>
            <a:r>
              <a:rPr lang="fr-FR" sz="2400" spc="-80" dirty="0">
                <a:latin typeface="Calibri" panose="020F0502020204030204" pitchFamily="34" charset="0"/>
                <a:cs typeface="Calibri" panose="020F0502020204030204" pitchFamily="34" charset="0"/>
              </a:rPr>
              <a:t>servlet </a:t>
            </a:r>
            <a:r>
              <a:rPr lang="fr-FR" sz="2400" spc="-105" dirty="0">
                <a:latin typeface="Calibri" panose="020F0502020204030204" pitchFamily="34" charset="0"/>
                <a:cs typeface="Calibri" panose="020F0502020204030204" pitchFamily="34" charset="0"/>
              </a:rPr>
              <a:t>1 </a:t>
            </a:r>
            <a:r>
              <a:rPr lang="fr-FR" sz="2400" spc="-75" dirty="0">
                <a:latin typeface="Calibri" panose="020F0502020204030204" pitchFamily="34" charset="0"/>
                <a:cs typeface="Calibri" panose="020F0502020204030204" pitchFamily="34" charset="0"/>
              </a:rPr>
              <a:t>est: </a:t>
            </a:r>
            <a:r>
              <a:rPr lang="fr-FR" sz="2400" spc="-80" dirty="0">
                <a:latin typeface="Calibri" panose="020F0502020204030204" pitchFamily="34" charset="0"/>
                <a:cs typeface="Calibri" panose="020F0502020204030204" pitchFamily="34" charset="0"/>
              </a:rPr>
              <a:t>"+</a:t>
            </a:r>
            <a:r>
              <a:rPr lang="fr-FR" sz="2400" spc="-80" dirty="0" err="1">
                <a:latin typeface="Calibri" panose="020F0502020204030204" pitchFamily="34" charset="0"/>
                <a:cs typeface="Calibri" panose="020F0502020204030204" pitchFamily="34" charset="0"/>
              </a:rPr>
              <a:t>req.getAttribute</a:t>
            </a:r>
            <a:r>
              <a:rPr lang="fr-FR" sz="2400" spc="-80" dirty="0">
                <a:latin typeface="Calibri" panose="020F0502020204030204" pitchFamily="34" charset="0"/>
                <a:cs typeface="Calibri" panose="020F0502020204030204" pitchFamily="34" charset="0"/>
              </a:rPr>
              <a:t>(" </a:t>
            </a:r>
            <a:r>
              <a:rPr lang="fr-FR" sz="2400" spc="-75" dirty="0">
                <a:latin typeface="Calibri" panose="020F0502020204030204" pitchFamily="34" charset="0"/>
                <a:cs typeface="Calibri" panose="020F0502020204030204" pitchFamily="34" charset="0"/>
              </a:rPr>
              <a:t>attr1  </a:t>
            </a:r>
            <a:r>
              <a:rPr lang="fr-FR" sz="2400" spc="-6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4542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5" dirty="0">
                <a:solidFill>
                  <a:srgbClr val="323299"/>
                </a:solidFill>
                <a:latin typeface="Tahoma"/>
                <a:cs typeface="Tahoma"/>
              </a:rPr>
              <a:t>contrôle</a:t>
            </a:r>
            <a:r>
              <a:rPr lang="fr-FR" sz="5400" spc="-15"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include</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a:xfrm>
            <a:off x="1024128" y="1965278"/>
            <a:ext cx="9975968" cy="4531056"/>
          </a:xfrm>
        </p:spPr>
        <p:txBody>
          <a:bodyPr>
            <a:normAutofit fontScale="92500" lnSpcReduction="20000"/>
          </a:bodyPr>
          <a:lstStyle/>
          <a:p>
            <a:pPr marL="187325" indent="-172720">
              <a:lnSpc>
                <a:spcPct val="100000"/>
              </a:lnSpc>
              <a:spcBef>
                <a:spcPts val="745"/>
              </a:spcBef>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Soit l’exemple suivant</a:t>
            </a:r>
            <a:r>
              <a:rPr lang="fr-FR" sz="3600" spc="-35"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lvl="1" indent="-143510">
              <a:lnSpc>
                <a:spcPct val="100000"/>
              </a:lnSpc>
              <a:spcBef>
                <a:spcPts val="5"/>
              </a:spcBef>
              <a:buClr>
                <a:srgbClr val="FF0000"/>
              </a:buClr>
              <a:buSzPct val="55000"/>
              <a:buFont typeface="Wingdings"/>
              <a:buChar char=""/>
              <a:tabLst>
                <a:tab pos="387350" algn="l"/>
              </a:tabLst>
            </a:pP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servlet (Servlet1) reçoit </a:t>
            </a:r>
            <a:r>
              <a:rPr lang="fr-FR" sz="2400" spc="-10" dirty="0">
                <a:latin typeface="Calibri" panose="020F0502020204030204" pitchFamily="34" charset="0"/>
                <a:cs typeface="Calibri" panose="020F0502020204030204" pitchFamily="34" charset="0"/>
              </a:rPr>
              <a:t>une</a:t>
            </a:r>
            <a:r>
              <a:rPr lang="fr-FR" sz="2400" spc="5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requête</a:t>
            </a:r>
            <a:endParaRPr lang="fr-FR" sz="2400" dirty="0">
              <a:latin typeface="Calibri" panose="020F0502020204030204" pitchFamily="34" charset="0"/>
              <a:cs typeface="Calibri" panose="020F0502020204030204" pitchFamily="34" charset="0"/>
            </a:endParaRPr>
          </a:p>
          <a:p>
            <a:pPr marL="386715" marR="556895" lvl="1" indent="-143510">
              <a:lnSpc>
                <a:spcPct val="100000"/>
              </a:lnSpc>
              <a:spcBef>
                <a:spcPts val="235"/>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Elle y place un attribut </a:t>
            </a:r>
            <a:r>
              <a:rPr lang="fr-FR" sz="2800" i="1" spc="-25" dirty="0">
                <a:latin typeface="Calibri" panose="020F0502020204030204" pitchFamily="34" charset="0"/>
                <a:cs typeface="Calibri" panose="020F0502020204030204" pitchFamily="34" charset="0"/>
              </a:rPr>
              <a:t>attr1 </a:t>
            </a:r>
            <a:r>
              <a:rPr lang="fr-FR" sz="2400" spc="-5" dirty="0">
                <a:latin typeface="Calibri" panose="020F0502020204030204" pitchFamily="34" charset="0"/>
                <a:cs typeface="Calibri" panose="020F0502020204030204" pitchFamily="34" charset="0"/>
              </a:rPr>
              <a:t>qu’elle y met la chaîne  </a:t>
            </a:r>
            <a:r>
              <a:rPr lang="fr-FR" sz="2400" spc="-10" dirty="0">
                <a:latin typeface="Calibri" panose="020F0502020204030204" pitchFamily="34" charset="0"/>
                <a:cs typeface="Calibri" panose="020F0502020204030204" pitchFamily="34" charset="0"/>
              </a:rPr>
              <a:t>"bonjour"</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Elle inclut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autre servlet dans le traitement</a:t>
            </a:r>
            <a:r>
              <a:rPr lang="fr-FR" sz="2400" spc="9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(Servlet2)</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Servlet2 récupère cet attribut et</a:t>
            </a:r>
            <a:r>
              <a:rPr lang="fr-FR" sz="2400" spc="3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l’affiche</a:t>
            </a:r>
            <a:endParaRPr lang="fr-FR" sz="2400" dirty="0">
              <a:latin typeface="Calibri" panose="020F0502020204030204" pitchFamily="34" charset="0"/>
              <a:cs typeface="Calibri" panose="020F0502020204030204" pitchFamily="34" charset="0"/>
            </a:endParaRPr>
          </a:p>
          <a:p>
            <a:pPr marL="386715" marR="108585"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Servlet1 reprend le contrôle, elle modifie </a:t>
            </a:r>
            <a:r>
              <a:rPr lang="fr-FR" sz="2800" i="1" spc="-25" dirty="0">
                <a:latin typeface="Calibri" panose="020F0502020204030204" pitchFamily="34" charset="0"/>
                <a:cs typeface="Calibri" panose="020F0502020204030204" pitchFamily="34" charset="0"/>
              </a:rPr>
              <a:t>attr1 </a:t>
            </a:r>
            <a:r>
              <a:rPr lang="fr-FR" sz="2400" spc="-5" dirty="0">
                <a:latin typeface="Calibri" panose="020F0502020204030204" pitchFamily="34" charset="0"/>
                <a:cs typeface="Calibri" panose="020F0502020204030204" pitchFamily="34" charset="0"/>
              </a:rPr>
              <a:t>en "bonsoir"  et</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l’affiche</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Servlet2 récupère encore </a:t>
            </a:r>
            <a:r>
              <a:rPr lang="fr-FR" sz="2400" spc="-10" dirty="0">
                <a:latin typeface="Calibri" panose="020F0502020204030204" pitchFamily="34" charset="0"/>
                <a:cs typeface="Calibri" panose="020F0502020204030204" pitchFamily="34" charset="0"/>
              </a:rPr>
              <a:t>une fois </a:t>
            </a:r>
            <a:r>
              <a:rPr lang="fr-FR" sz="2400" spc="-5" dirty="0">
                <a:latin typeface="Calibri" panose="020F0502020204030204" pitchFamily="34" charset="0"/>
                <a:cs typeface="Calibri" panose="020F0502020204030204" pitchFamily="34" charset="0"/>
              </a:rPr>
              <a:t>cet attribut et</a:t>
            </a:r>
            <a:r>
              <a:rPr lang="fr-FR" sz="2400" spc="10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l’affiche</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Servlet1 reprend le</a:t>
            </a:r>
            <a:r>
              <a:rPr lang="fr-FR" sz="2400" spc="1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contrôle</a:t>
            </a:r>
            <a:endParaRPr lang="fr-FR" sz="2400" dirty="0">
              <a:latin typeface="Calibri" panose="020F0502020204030204" pitchFamily="34" charset="0"/>
              <a:cs typeface="Calibri" panose="020F0502020204030204" pitchFamily="34" charset="0"/>
            </a:endParaRPr>
          </a:p>
          <a:p>
            <a:pPr marL="187325" indent="-172720">
              <a:lnSpc>
                <a:spcPct val="100000"/>
              </a:lnSpc>
              <a:buClr>
                <a:srgbClr val="3232CC"/>
              </a:buClr>
              <a:buSzPct val="58333"/>
              <a:buFont typeface="Wingdings"/>
              <a:buChar char=""/>
              <a:tabLst>
                <a:tab pos="187960" algn="l"/>
              </a:tabLst>
            </a:pPr>
            <a:r>
              <a:rPr lang="fr-FR" sz="3600" spc="-5" dirty="0">
                <a:latin typeface="Calibri" panose="020F0502020204030204" pitchFamily="34" charset="0"/>
                <a:cs typeface="Calibri" panose="020F0502020204030204" pitchFamily="34" charset="0"/>
              </a:rPr>
              <a:t>Remarque:</a:t>
            </a:r>
            <a:endParaRPr lang="fr-FR" sz="3600" dirty="0">
              <a:latin typeface="Calibri" panose="020F0502020204030204" pitchFamily="34" charset="0"/>
              <a:cs typeface="Calibri" panose="020F0502020204030204" pitchFamily="34" charset="0"/>
            </a:endParaRPr>
          </a:p>
          <a:p>
            <a:pPr marL="386715" marR="5080"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Servlet2 ne doit pas fermer la réponse par &lt;/body&gt; car c’est  Servlet1 qui s’en</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charge.</a:t>
            </a:r>
            <a:endParaRPr lang="fr-FR" sz="2400" dirty="0">
              <a:latin typeface="Calibri" panose="020F0502020204030204" pitchFamily="34" charset="0"/>
              <a:cs typeface="Calibri" panose="020F0502020204030204" pitchFamily="34" charset="0"/>
            </a:endParaRPr>
          </a:p>
          <a:p>
            <a:pPr marL="386715" marR="132715" lvl="1" indent="-143510">
              <a:lnSpc>
                <a:spcPct val="100000"/>
              </a:lnSpc>
              <a:spcBef>
                <a:spcPts val="24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C’est Servlet1 qui se charge de préciser le type mime de la  réponse</a:t>
            </a:r>
            <a:r>
              <a:rPr lang="fr-FR" sz="2400" spc="-5" dirty="0" smtClean="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18755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5" dirty="0">
                <a:solidFill>
                  <a:srgbClr val="323299"/>
                </a:solidFill>
                <a:latin typeface="Tahoma"/>
                <a:cs typeface="Tahoma"/>
              </a:rPr>
              <a:t>contrôle</a:t>
            </a:r>
            <a:r>
              <a:rPr lang="fr-FR" sz="5400" spc="-15"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include</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a:xfrm>
            <a:off x="1024128" y="2084832"/>
            <a:ext cx="10467287" cy="4224528"/>
          </a:xfrm>
        </p:spPr>
        <p:txBody>
          <a:bodyPr>
            <a:noAutofit/>
          </a:bodyPr>
          <a:lstStyle/>
          <a:p>
            <a:pPr marL="257810" algn="ctr">
              <a:lnSpc>
                <a:spcPct val="100000"/>
              </a:lnSpc>
              <a:spcBef>
                <a:spcPts val="800"/>
              </a:spcBef>
            </a:pPr>
            <a:r>
              <a:rPr lang="fr-FR" sz="2800" b="1" spc="-10" dirty="0">
                <a:solidFill>
                  <a:srgbClr val="FF0000"/>
                </a:solidFill>
                <a:latin typeface="Calibri" panose="020F0502020204030204" pitchFamily="34" charset="0"/>
                <a:cs typeface="Calibri" panose="020F0502020204030204" pitchFamily="34" charset="0"/>
              </a:rPr>
              <a:t>Code pour</a:t>
            </a:r>
            <a:r>
              <a:rPr lang="fr-FR" sz="2800" b="1" spc="35" dirty="0">
                <a:solidFill>
                  <a:srgbClr val="FF0000"/>
                </a:solidFill>
                <a:latin typeface="Calibri" panose="020F0502020204030204" pitchFamily="34" charset="0"/>
                <a:cs typeface="Calibri" panose="020F0502020204030204" pitchFamily="34" charset="0"/>
              </a:rPr>
              <a:t> </a:t>
            </a:r>
            <a:r>
              <a:rPr lang="fr-FR" sz="2800" b="1" spc="-10" dirty="0">
                <a:solidFill>
                  <a:srgbClr val="FF0000"/>
                </a:solidFill>
                <a:latin typeface="Calibri" panose="020F0502020204030204" pitchFamily="34" charset="0"/>
                <a:cs typeface="Calibri" panose="020F0502020204030204" pitchFamily="34" charset="0"/>
              </a:rPr>
              <a:t>servlet1</a:t>
            </a:r>
            <a:endParaRPr lang="fr-FR" sz="2800" dirty="0">
              <a:latin typeface="Calibri" panose="020F0502020204030204" pitchFamily="34" charset="0"/>
              <a:cs typeface="Calibri" panose="020F0502020204030204" pitchFamily="34" charset="0"/>
            </a:endParaRPr>
          </a:p>
          <a:p>
            <a:pPr marL="15240">
              <a:lnSpc>
                <a:spcPct val="100000"/>
              </a:lnSpc>
              <a:spcBef>
                <a:spcPts val="1060"/>
              </a:spcBef>
            </a:pPr>
            <a:r>
              <a:rPr lang="fr-FR" sz="2000" spc="-75" dirty="0">
                <a:latin typeface="Calibri" panose="020F0502020204030204" pitchFamily="34" charset="0"/>
                <a:cs typeface="Calibri" panose="020F0502020204030204" pitchFamily="34" charset="0"/>
              </a:rPr>
              <a:t>public class </a:t>
            </a:r>
            <a:r>
              <a:rPr lang="fr-FR" sz="2000" spc="-80" dirty="0">
                <a:latin typeface="Calibri" panose="020F0502020204030204" pitchFamily="34" charset="0"/>
                <a:cs typeface="Calibri" panose="020F0502020204030204" pitchFamily="34" charset="0"/>
              </a:rPr>
              <a:t>Servlet1 </a:t>
            </a:r>
            <a:r>
              <a:rPr lang="fr-FR" sz="2000" spc="-85" dirty="0" err="1">
                <a:latin typeface="Calibri" panose="020F0502020204030204" pitchFamily="34" charset="0"/>
                <a:cs typeface="Calibri" panose="020F0502020204030204" pitchFamily="34" charset="0"/>
              </a:rPr>
              <a:t>extends</a:t>
            </a:r>
            <a:r>
              <a:rPr lang="fr-FR" sz="2000" spc="-8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HttpServlet</a:t>
            </a:r>
            <a:r>
              <a:rPr lang="fr-FR" sz="2000" spc="-55" dirty="0">
                <a:latin typeface="Calibri" panose="020F0502020204030204" pitchFamily="34" charset="0"/>
                <a:cs typeface="Calibri" panose="020F0502020204030204" pitchFamily="34" charset="0"/>
              </a:rPr>
              <a:t> {</a:t>
            </a:r>
            <a:endParaRPr lang="fr-FR" sz="2000" dirty="0">
              <a:latin typeface="Calibri" panose="020F0502020204030204" pitchFamily="34" charset="0"/>
              <a:cs typeface="Calibri" panose="020F0502020204030204" pitchFamily="34" charset="0"/>
            </a:endParaRPr>
          </a:p>
          <a:p>
            <a:pPr marL="15240" marR="537845">
              <a:lnSpc>
                <a:spcPct val="100000"/>
              </a:lnSpc>
            </a:pPr>
            <a:r>
              <a:rPr lang="fr-FR" sz="2000" spc="-80" dirty="0" err="1">
                <a:latin typeface="Calibri" panose="020F0502020204030204" pitchFamily="34" charset="0"/>
                <a:cs typeface="Calibri" panose="020F0502020204030204" pitchFamily="34" charset="0"/>
              </a:rPr>
              <a:t>protected</a:t>
            </a:r>
            <a:r>
              <a:rPr lang="fr-FR" sz="2000" spc="-80"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void</a:t>
            </a:r>
            <a:r>
              <a:rPr lang="fr-FR" sz="2000" spc="-80"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doGet</a:t>
            </a:r>
            <a:r>
              <a:rPr lang="fr-FR" sz="2000" spc="-85" dirty="0">
                <a:latin typeface="Calibri" panose="020F0502020204030204" pitchFamily="34" charset="0"/>
                <a:cs typeface="Calibri" panose="020F0502020204030204" pitchFamily="34" charset="0"/>
              </a:rPr>
              <a:t>(</a:t>
            </a:r>
            <a:r>
              <a:rPr lang="fr-FR" sz="2000" spc="-85" dirty="0" err="1">
                <a:latin typeface="Calibri" panose="020F0502020204030204" pitchFamily="34" charset="0"/>
                <a:cs typeface="Calibri" panose="020F0502020204030204" pitchFamily="34" charset="0"/>
              </a:rPr>
              <a:t>HttpServletRequest</a:t>
            </a:r>
            <a:r>
              <a:rPr lang="fr-FR" sz="2000" spc="-8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req</a:t>
            </a:r>
            <a:r>
              <a:rPr lang="fr-FR" sz="2000" spc="-7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HttpServletResponse</a:t>
            </a:r>
            <a:r>
              <a:rPr lang="fr-FR" sz="2000" spc="-8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res</a:t>
            </a:r>
            <a:r>
              <a:rPr lang="fr-FR" sz="2000" spc="-7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throws</a:t>
            </a:r>
            <a:r>
              <a:rPr lang="fr-FR" sz="2000" spc="-8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ServletException</a:t>
            </a:r>
            <a:r>
              <a:rPr lang="fr-FR" sz="2000" spc="-80"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IOException</a:t>
            </a:r>
            <a:r>
              <a:rPr lang="fr-FR" sz="2000" spc="-120" dirty="0">
                <a:latin typeface="Calibri" panose="020F0502020204030204" pitchFamily="34" charset="0"/>
                <a:cs typeface="Calibri" panose="020F0502020204030204" pitchFamily="34" charset="0"/>
              </a:rPr>
              <a:t> </a:t>
            </a:r>
            <a:r>
              <a:rPr lang="fr-FR" sz="2000" spc="-5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87325" marR="664845">
              <a:lnSpc>
                <a:spcPct val="100000"/>
              </a:lnSpc>
            </a:pPr>
            <a:r>
              <a:rPr lang="fr-FR" sz="2000" spc="-80" dirty="0" err="1">
                <a:latin typeface="Calibri" panose="020F0502020204030204" pitchFamily="34" charset="0"/>
                <a:cs typeface="Calibri" panose="020F0502020204030204" pitchFamily="34" charset="0"/>
              </a:rPr>
              <a:t>res.setContentType</a:t>
            </a:r>
            <a:r>
              <a:rPr lang="fr-FR" sz="2000" spc="-80" dirty="0">
                <a:latin typeface="Calibri" panose="020F0502020204030204" pitchFamily="34" charset="0"/>
                <a:cs typeface="Calibri" panose="020F0502020204030204" pitchFamily="34" charset="0"/>
              </a:rPr>
              <a:t>("</a:t>
            </a:r>
            <a:r>
              <a:rPr lang="fr-FR" sz="2000" spc="-80" dirty="0" err="1">
                <a:latin typeface="Calibri" panose="020F0502020204030204" pitchFamily="34" charset="0"/>
                <a:cs typeface="Calibri" panose="020F0502020204030204" pitchFamily="34" charset="0"/>
              </a:rPr>
              <a:t>text</a:t>
            </a:r>
            <a:r>
              <a:rPr lang="fr-FR" sz="2000" spc="-80" dirty="0">
                <a:latin typeface="Calibri" panose="020F0502020204030204" pitchFamily="34" charset="0"/>
                <a:cs typeface="Calibri" panose="020F0502020204030204" pitchFamily="34" charset="0"/>
              </a:rPr>
              <a:t>/html"); </a:t>
            </a:r>
            <a:r>
              <a:rPr lang="fr-FR" sz="2000" spc="-75" dirty="0" err="1">
                <a:latin typeface="Calibri" panose="020F0502020204030204" pitchFamily="34" charset="0"/>
                <a:cs typeface="Calibri" panose="020F0502020204030204" pitchFamily="34" charset="0"/>
              </a:rPr>
              <a:t>PrintWriter</a:t>
            </a:r>
            <a:r>
              <a:rPr lang="fr-FR" sz="2000" spc="-75" dirty="0">
                <a:latin typeface="Calibri" panose="020F0502020204030204" pitchFamily="34" charset="0"/>
                <a:cs typeface="Calibri" panose="020F0502020204030204" pitchFamily="34" charset="0"/>
              </a:rPr>
              <a:t> </a:t>
            </a:r>
            <a:r>
              <a:rPr lang="fr-FR" sz="2000" spc="-80" dirty="0">
                <a:latin typeface="Calibri" panose="020F0502020204030204" pitchFamily="34" charset="0"/>
                <a:cs typeface="Calibri" panose="020F0502020204030204" pitchFamily="34" charset="0"/>
              </a:rPr>
              <a:t>out </a:t>
            </a:r>
            <a:r>
              <a:rPr lang="fr-FR" sz="2000" spc="-9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res.getWriter</a:t>
            </a:r>
            <a:r>
              <a:rPr lang="fr-FR" sz="2000" spc="-75" dirty="0">
                <a:latin typeface="Calibri" panose="020F0502020204030204" pitchFamily="34" charset="0"/>
                <a:cs typeface="Calibri" panose="020F0502020204030204" pitchFamily="34" charset="0"/>
              </a:rPr>
              <a:t>();  </a:t>
            </a:r>
            <a:r>
              <a:rPr lang="fr-FR" sz="2000" spc="-85" dirty="0" err="1">
                <a:latin typeface="Calibri" panose="020F0502020204030204" pitchFamily="34" charset="0"/>
                <a:cs typeface="Calibri" panose="020F0502020204030204" pitchFamily="34" charset="0"/>
              </a:rPr>
              <a:t>out.println</a:t>
            </a:r>
            <a:r>
              <a:rPr lang="fr-FR" sz="2000" spc="-85" dirty="0">
                <a:latin typeface="Calibri" panose="020F0502020204030204" pitchFamily="34" charset="0"/>
                <a:cs typeface="Calibri" panose="020F0502020204030204" pitchFamily="34" charset="0"/>
              </a:rPr>
              <a:t>("&lt;HTML&gt;&lt;BODY&gt;");</a:t>
            </a:r>
            <a:r>
              <a:rPr lang="fr-FR" sz="2000" spc="-30" dirty="0">
                <a:latin typeface="Calibri" panose="020F0502020204030204" pitchFamily="34" charset="0"/>
                <a:cs typeface="Calibri" panose="020F0502020204030204" pitchFamily="34" charset="0"/>
              </a:rPr>
              <a:t> </a:t>
            </a:r>
            <a:r>
              <a:rPr lang="fr-FR" sz="2000" spc="-70" dirty="0" err="1">
                <a:latin typeface="Calibri" panose="020F0502020204030204" pitchFamily="34" charset="0"/>
                <a:cs typeface="Calibri" panose="020F0502020204030204" pitchFamily="34" charset="0"/>
              </a:rPr>
              <a:t>out.println</a:t>
            </a:r>
            <a:r>
              <a:rPr lang="fr-FR" sz="2000" spc="-70" dirty="0">
                <a:latin typeface="Calibri" panose="020F0502020204030204" pitchFamily="34" charset="0"/>
                <a:cs typeface="Calibri" panose="020F0502020204030204" pitchFamily="34" charset="0"/>
              </a:rPr>
              <a:t>("&lt;</a:t>
            </a:r>
            <a:r>
              <a:rPr lang="fr-FR" sz="2000" spc="-70" dirty="0" err="1">
                <a:latin typeface="Calibri" panose="020F0502020204030204" pitchFamily="34" charset="0"/>
                <a:cs typeface="Calibri" panose="020F0502020204030204" pitchFamily="34" charset="0"/>
              </a:rPr>
              <a:t>br</a:t>
            </a:r>
            <a:r>
              <a:rPr lang="fr-FR" sz="2000" spc="-70"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187325" marR="111760">
              <a:lnSpc>
                <a:spcPct val="100000"/>
              </a:lnSpc>
            </a:pPr>
            <a:r>
              <a:rPr lang="fr-FR" sz="2000" spc="-70" dirty="0" err="1">
                <a:latin typeface="Calibri" panose="020F0502020204030204" pitchFamily="34" charset="0"/>
                <a:cs typeface="Calibri" panose="020F0502020204030204" pitchFamily="34" charset="0"/>
              </a:rPr>
              <a:t>out.println</a:t>
            </a:r>
            <a:r>
              <a:rPr lang="fr-FR" sz="2000" spc="-70" dirty="0">
                <a:latin typeface="Calibri" panose="020F0502020204030204" pitchFamily="34" charset="0"/>
                <a:cs typeface="Calibri" panose="020F0502020204030204" pitchFamily="34" charset="0"/>
              </a:rPr>
              <a:t>("je </a:t>
            </a:r>
            <a:r>
              <a:rPr lang="fr-FR" sz="2000" spc="-75" dirty="0">
                <a:latin typeface="Calibri" panose="020F0502020204030204" pitchFamily="34" charset="0"/>
                <a:cs typeface="Calibri" panose="020F0502020204030204" pitchFamily="34" charset="0"/>
              </a:rPr>
              <a:t>suis servlet1, </a:t>
            </a:r>
            <a:r>
              <a:rPr lang="fr-FR" sz="2000" spc="-65" dirty="0">
                <a:latin typeface="Calibri" panose="020F0502020204030204" pitchFamily="34" charset="0"/>
                <a:cs typeface="Calibri" panose="020F0502020204030204" pitchFamily="34" charset="0"/>
              </a:rPr>
              <a:t>je </a:t>
            </a:r>
            <a:r>
              <a:rPr lang="fr-FR" sz="2000" spc="-80" dirty="0">
                <a:latin typeface="Calibri" panose="020F0502020204030204" pitchFamily="34" charset="0"/>
                <a:cs typeface="Calibri" panose="020F0502020204030204" pitchFamily="34" charset="0"/>
              </a:rPr>
              <a:t>place </a:t>
            </a:r>
            <a:r>
              <a:rPr lang="fr-FR" sz="2000" spc="-95" dirty="0">
                <a:latin typeface="Calibri" panose="020F0502020204030204" pitchFamily="34" charset="0"/>
                <a:cs typeface="Calibri" panose="020F0502020204030204" pitchFamily="34" charset="0"/>
              </a:rPr>
              <a:t>un </a:t>
            </a:r>
            <a:r>
              <a:rPr lang="fr-FR" sz="2000" spc="-70" dirty="0">
                <a:latin typeface="Calibri" panose="020F0502020204030204" pitchFamily="34" charset="0"/>
                <a:cs typeface="Calibri" panose="020F0502020204030204" pitchFamily="34" charset="0"/>
              </a:rPr>
              <a:t>attribut </a:t>
            </a:r>
            <a:r>
              <a:rPr lang="fr-FR" sz="2000" spc="-80" dirty="0">
                <a:latin typeface="Calibri" panose="020F0502020204030204" pitchFamily="34" charset="0"/>
                <a:cs typeface="Calibri" panose="020F0502020204030204" pitchFamily="34" charset="0"/>
              </a:rPr>
              <a:t>attr1=bonjour </a:t>
            </a:r>
            <a:r>
              <a:rPr lang="fr-FR" sz="2000" spc="-95" dirty="0">
                <a:latin typeface="Calibri" panose="020F0502020204030204" pitchFamily="34" charset="0"/>
                <a:cs typeface="Calibri" panose="020F0502020204030204" pitchFamily="34" charset="0"/>
              </a:rPr>
              <a:t>dans </a:t>
            </a:r>
            <a:r>
              <a:rPr lang="fr-FR" sz="2000" spc="-65" dirty="0">
                <a:latin typeface="Calibri" panose="020F0502020204030204" pitchFamily="34" charset="0"/>
                <a:cs typeface="Calibri" panose="020F0502020204030204" pitchFamily="34" charset="0"/>
              </a:rPr>
              <a:t>la </a:t>
            </a:r>
            <a:r>
              <a:rPr lang="fr-FR" sz="2000" spc="-80" dirty="0" err="1">
                <a:latin typeface="Calibri" panose="020F0502020204030204" pitchFamily="34" charset="0"/>
                <a:cs typeface="Calibri" panose="020F0502020204030204" pitchFamily="34" charset="0"/>
              </a:rPr>
              <a:t>requete</a:t>
            </a:r>
            <a:r>
              <a:rPr lang="fr-FR" sz="2000" spc="-80"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out.println</a:t>
            </a:r>
            <a:r>
              <a:rPr lang="fr-FR" sz="2000" spc="-75" dirty="0">
                <a:latin typeface="Calibri" panose="020F0502020204030204" pitchFamily="34" charset="0"/>
                <a:cs typeface="Calibri" panose="020F0502020204030204" pitchFamily="34" charset="0"/>
              </a:rPr>
              <a:t>("&lt;</a:t>
            </a:r>
            <a:r>
              <a:rPr lang="fr-FR" sz="2000" spc="-75" dirty="0" err="1">
                <a:latin typeface="Calibri" panose="020F0502020204030204" pitchFamily="34" charset="0"/>
                <a:cs typeface="Calibri" panose="020F0502020204030204" pitchFamily="34" charset="0"/>
              </a:rPr>
              <a:t>br</a:t>
            </a:r>
            <a:r>
              <a:rPr lang="fr-FR" sz="2000" spc="-75" dirty="0">
                <a:latin typeface="Calibri" panose="020F0502020204030204" pitchFamily="34" charset="0"/>
                <a:cs typeface="Calibri" panose="020F0502020204030204" pitchFamily="34" charset="0"/>
              </a:rPr>
              <a:t>&gt;inclusion </a:t>
            </a:r>
            <a:r>
              <a:rPr lang="fr-FR" sz="2000" spc="-45" dirty="0">
                <a:latin typeface="Calibri" panose="020F0502020204030204" pitchFamily="34" charset="0"/>
                <a:cs typeface="Calibri" panose="020F0502020204030204" pitchFamily="34" charset="0"/>
              </a:rPr>
              <a:t>: </a:t>
            </a:r>
            <a:r>
              <a:rPr lang="fr-FR" sz="2000" spc="-60" dirty="0">
                <a:latin typeface="Calibri" panose="020F0502020204030204" pitchFamily="34" charset="0"/>
                <a:cs typeface="Calibri" panose="020F0502020204030204" pitchFamily="34" charset="0"/>
              </a:rPr>
              <a:t>"); </a:t>
            </a:r>
            <a:r>
              <a:rPr lang="fr-FR" sz="2000" spc="-70" dirty="0" err="1">
                <a:latin typeface="Calibri" panose="020F0502020204030204" pitchFamily="34" charset="0"/>
                <a:cs typeface="Calibri" panose="020F0502020204030204" pitchFamily="34" charset="0"/>
              </a:rPr>
              <a:t>req.setAttribute</a:t>
            </a:r>
            <a:r>
              <a:rPr lang="fr-FR" sz="2000" spc="-70" dirty="0">
                <a:latin typeface="Calibri" panose="020F0502020204030204" pitchFamily="34" charset="0"/>
                <a:cs typeface="Calibri" panose="020F0502020204030204" pitchFamily="34" charset="0"/>
              </a:rPr>
              <a:t>("attr1", </a:t>
            </a:r>
            <a:r>
              <a:rPr lang="fr-FR" sz="2000" spc="-75" dirty="0">
                <a:latin typeface="Calibri" panose="020F0502020204030204" pitchFamily="34" charset="0"/>
                <a:cs typeface="Calibri" panose="020F0502020204030204" pitchFamily="34" charset="0"/>
              </a:rPr>
              <a:t>"bonjour");  </a:t>
            </a:r>
            <a:r>
              <a:rPr lang="fr-FR" sz="2000" spc="-85" dirty="0" err="1">
                <a:latin typeface="Calibri" panose="020F0502020204030204" pitchFamily="34" charset="0"/>
                <a:cs typeface="Calibri" panose="020F0502020204030204" pitchFamily="34" charset="0"/>
              </a:rPr>
              <a:t>RequestDispatcher</a:t>
            </a:r>
            <a:r>
              <a:rPr lang="fr-FR" sz="2000" spc="-85"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dispat</a:t>
            </a:r>
            <a:r>
              <a:rPr lang="fr-FR" sz="2000" spc="-75" dirty="0">
                <a:latin typeface="Calibri" panose="020F0502020204030204" pitchFamily="34" charset="0"/>
                <a:cs typeface="Calibri" panose="020F0502020204030204" pitchFamily="34" charset="0"/>
              </a:rPr>
              <a:t> </a:t>
            </a:r>
            <a:r>
              <a:rPr lang="fr-FR" sz="2000" spc="-95" dirty="0">
                <a:latin typeface="Calibri" panose="020F0502020204030204" pitchFamily="34" charset="0"/>
                <a:cs typeface="Calibri" panose="020F0502020204030204" pitchFamily="34" charset="0"/>
              </a:rPr>
              <a:t>= </a:t>
            </a:r>
            <a:r>
              <a:rPr lang="fr-FR" sz="2000" spc="-80" dirty="0" err="1">
                <a:latin typeface="Calibri" panose="020F0502020204030204" pitchFamily="34" charset="0"/>
                <a:cs typeface="Calibri" panose="020F0502020204030204" pitchFamily="34" charset="0"/>
              </a:rPr>
              <a:t>req.getRequestDispatcher</a:t>
            </a:r>
            <a:r>
              <a:rPr lang="fr-FR" sz="2000" spc="-80" dirty="0">
                <a:latin typeface="Calibri" panose="020F0502020204030204" pitchFamily="34" charset="0"/>
                <a:cs typeface="Calibri" panose="020F0502020204030204" pitchFamily="34" charset="0"/>
              </a:rPr>
              <a:t>("/maServlet2Path");  </a:t>
            </a:r>
            <a:r>
              <a:rPr lang="fr-FR" sz="2000" spc="-75" dirty="0" err="1">
                <a:latin typeface="Calibri" panose="020F0502020204030204" pitchFamily="34" charset="0"/>
                <a:cs typeface="Calibri" panose="020F0502020204030204" pitchFamily="34" charset="0"/>
              </a:rPr>
              <a:t>dispat.include</a:t>
            </a:r>
            <a:r>
              <a:rPr lang="fr-FR" sz="2000" spc="-75" dirty="0">
                <a:latin typeface="Calibri" panose="020F0502020204030204" pitchFamily="34" charset="0"/>
                <a:cs typeface="Calibri" panose="020F0502020204030204" pitchFamily="34" charset="0"/>
              </a:rPr>
              <a:t>(</a:t>
            </a:r>
            <a:r>
              <a:rPr lang="fr-FR" sz="2000" spc="-75" dirty="0" err="1">
                <a:latin typeface="Calibri" panose="020F0502020204030204" pitchFamily="34" charset="0"/>
                <a:cs typeface="Calibri" panose="020F0502020204030204" pitchFamily="34" charset="0"/>
              </a:rPr>
              <a:t>req,res</a:t>
            </a:r>
            <a:r>
              <a:rPr lang="fr-FR" sz="2000" spc="-75" dirty="0">
                <a:latin typeface="Calibri" panose="020F0502020204030204" pitchFamily="34" charset="0"/>
                <a:cs typeface="Calibri" panose="020F0502020204030204" pitchFamily="34" charset="0"/>
              </a:rPr>
              <a:t>);</a:t>
            </a:r>
            <a:r>
              <a:rPr lang="fr-FR" sz="2000" spc="-20" dirty="0">
                <a:latin typeface="Calibri" panose="020F0502020204030204" pitchFamily="34" charset="0"/>
                <a:cs typeface="Calibri" panose="020F0502020204030204" pitchFamily="34" charset="0"/>
              </a:rPr>
              <a:t> </a:t>
            </a:r>
            <a:r>
              <a:rPr lang="fr-FR" sz="2000" spc="-70" dirty="0" err="1">
                <a:latin typeface="Calibri" panose="020F0502020204030204" pitchFamily="34" charset="0"/>
                <a:cs typeface="Calibri" panose="020F0502020204030204" pitchFamily="34" charset="0"/>
              </a:rPr>
              <a:t>out.println</a:t>
            </a:r>
            <a:r>
              <a:rPr lang="fr-FR" sz="2000" spc="-70" dirty="0">
                <a:latin typeface="Calibri" panose="020F0502020204030204" pitchFamily="34" charset="0"/>
                <a:cs typeface="Calibri" panose="020F0502020204030204" pitchFamily="34" charset="0"/>
              </a:rPr>
              <a:t>("&lt;</a:t>
            </a:r>
            <a:r>
              <a:rPr lang="fr-FR" sz="2000" spc="-70" dirty="0" err="1">
                <a:latin typeface="Calibri" panose="020F0502020204030204" pitchFamily="34" charset="0"/>
                <a:cs typeface="Calibri" panose="020F0502020204030204" pitchFamily="34" charset="0"/>
              </a:rPr>
              <a:t>br</a:t>
            </a:r>
            <a:r>
              <a:rPr lang="fr-FR" sz="2000" spc="-70" dirty="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187325" marR="5080">
              <a:lnSpc>
                <a:spcPct val="100000"/>
              </a:lnSpc>
            </a:pPr>
            <a:r>
              <a:rPr lang="fr-FR" sz="2000" spc="-70" dirty="0" err="1">
                <a:latin typeface="Calibri" panose="020F0502020204030204" pitchFamily="34" charset="0"/>
                <a:cs typeface="Calibri" panose="020F0502020204030204" pitchFamily="34" charset="0"/>
              </a:rPr>
              <a:t>out.println</a:t>
            </a:r>
            <a:r>
              <a:rPr lang="fr-FR" sz="2000" spc="-70" dirty="0">
                <a:latin typeface="Calibri" panose="020F0502020204030204" pitchFamily="34" charset="0"/>
                <a:cs typeface="Calibri" panose="020F0502020204030204" pitchFamily="34" charset="0"/>
              </a:rPr>
              <a:t>("je </a:t>
            </a:r>
            <a:r>
              <a:rPr lang="fr-FR" sz="2000" spc="-75" dirty="0">
                <a:latin typeface="Calibri" panose="020F0502020204030204" pitchFamily="34" charset="0"/>
                <a:cs typeface="Calibri" panose="020F0502020204030204" pitchFamily="34" charset="0"/>
              </a:rPr>
              <a:t>suis </a:t>
            </a:r>
            <a:r>
              <a:rPr lang="fr-FR" sz="2000" spc="-65" dirty="0">
                <a:latin typeface="Calibri" panose="020F0502020204030204" pitchFamily="34" charset="0"/>
                <a:cs typeface="Calibri" panose="020F0502020204030204" pitchFamily="34" charset="0"/>
              </a:rPr>
              <a:t>la </a:t>
            </a:r>
            <a:r>
              <a:rPr lang="fr-FR" sz="2000" spc="-75" dirty="0">
                <a:latin typeface="Calibri" panose="020F0502020204030204" pitchFamily="34" charset="0"/>
                <a:cs typeface="Calibri" panose="020F0502020204030204" pitchFamily="34" charset="0"/>
              </a:rPr>
              <a:t>servlet </a:t>
            </a:r>
            <a:r>
              <a:rPr lang="fr-FR" sz="2000" spc="-70" dirty="0">
                <a:latin typeface="Calibri" panose="020F0502020204030204" pitchFamily="34" charset="0"/>
                <a:cs typeface="Calibri" panose="020F0502020204030204" pitchFamily="34" charset="0"/>
              </a:rPr>
              <a:t>1, </a:t>
            </a:r>
            <a:r>
              <a:rPr lang="fr-FR" sz="2000" spc="-65" dirty="0">
                <a:latin typeface="Calibri" panose="020F0502020204030204" pitchFamily="34" charset="0"/>
                <a:cs typeface="Calibri" panose="020F0502020204030204" pitchFamily="34" charset="0"/>
              </a:rPr>
              <a:t>je </a:t>
            </a:r>
            <a:r>
              <a:rPr lang="fr-FR" sz="2000" spc="-80" dirty="0">
                <a:latin typeface="Calibri" panose="020F0502020204030204" pitchFamily="34" charset="0"/>
                <a:cs typeface="Calibri" panose="020F0502020204030204" pitchFamily="34" charset="0"/>
              </a:rPr>
              <a:t>modifie </a:t>
            </a:r>
            <a:r>
              <a:rPr lang="fr-FR" sz="2000" spc="-60" dirty="0">
                <a:latin typeface="Calibri" panose="020F0502020204030204" pitchFamily="34" charset="0"/>
                <a:cs typeface="Calibri" panose="020F0502020204030204" pitchFamily="34" charset="0"/>
              </a:rPr>
              <a:t>l'attribut </a:t>
            </a:r>
            <a:r>
              <a:rPr lang="fr-FR" sz="2000" spc="-80" dirty="0">
                <a:latin typeface="Calibri" panose="020F0502020204030204" pitchFamily="34" charset="0"/>
                <a:cs typeface="Calibri" panose="020F0502020204030204" pitchFamily="34" charset="0"/>
              </a:rPr>
              <a:t>attr1=bonsoir </a:t>
            </a:r>
            <a:r>
              <a:rPr lang="fr-FR" sz="2000" spc="-95" dirty="0">
                <a:latin typeface="Calibri" panose="020F0502020204030204" pitchFamily="34" charset="0"/>
                <a:cs typeface="Calibri" panose="020F0502020204030204" pitchFamily="34" charset="0"/>
              </a:rPr>
              <a:t>dans </a:t>
            </a:r>
            <a:r>
              <a:rPr lang="fr-FR" sz="2000" spc="-65" dirty="0">
                <a:latin typeface="Calibri" panose="020F0502020204030204" pitchFamily="34" charset="0"/>
                <a:cs typeface="Calibri" panose="020F0502020204030204" pitchFamily="34" charset="0"/>
              </a:rPr>
              <a:t>la </a:t>
            </a:r>
            <a:r>
              <a:rPr lang="fr-FR" sz="2000" spc="-80" dirty="0" err="1">
                <a:latin typeface="Calibri" panose="020F0502020204030204" pitchFamily="34" charset="0"/>
                <a:cs typeface="Calibri" panose="020F0502020204030204" pitchFamily="34" charset="0"/>
              </a:rPr>
              <a:t>requete</a:t>
            </a:r>
            <a:r>
              <a:rPr lang="fr-FR" sz="2000" spc="-80"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req.setAttribute</a:t>
            </a:r>
            <a:r>
              <a:rPr lang="fr-FR" sz="2000" spc="-75" dirty="0">
                <a:latin typeface="Calibri" panose="020F0502020204030204" pitchFamily="34" charset="0"/>
                <a:cs typeface="Calibri" panose="020F0502020204030204" pitchFamily="34" charset="0"/>
              </a:rPr>
              <a:t>("attr1", "bonsoir"); </a:t>
            </a:r>
            <a:r>
              <a:rPr lang="fr-FR" sz="2000" spc="-75" dirty="0" err="1">
                <a:latin typeface="Calibri" panose="020F0502020204030204" pitchFamily="34" charset="0"/>
                <a:cs typeface="Calibri" panose="020F0502020204030204" pitchFamily="34" charset="0"/>
              </a:rPr>
              <a:t>out.println</a:t>
            </a:r>
            <a:r>
              <a:rPr lang="fr-FR" sz="2000" spc="-75" dirty="0">
                <a:latin typeface="Calibri" panose="020F0502020204030204" pitchFamily="34" charset="0"/>
                <a:cs typeface="Calibri" panose="020F0502020204030204" pitchFamily="34" charset="0"/>
              </a:rPr>
              <a:t>("&lt;</a:t>
            </a:r>
            <a:r>
              <a:rPr lang="fr-FR" sz="2000" spc="-75" dirty="0" err="1">
                <a:latin typeface="Calibri" panose="020F0502020204030204" pitchFamily="34" charset="0"/>
                <a:cs typeface="Calibri" panose="020F0502020204030204" pitchFamily="34" charset="0"/>
              </a:rPr>
              <a:t>br</a:t>
            </a:r>
            <a:r>
              <a:rPr lang="fr-FR" sz="2000" spc="-75" dirty="0">
                <a:latin typeface="Calibri" panose="020F0502020204030204" pitchFamily="34" charset="0"/>
                <a:cs typeface="Calibri" panose="020F0502020204030204" pitchFamily="34" charset="0"/>
              </a:rPr>
              <a:t>&gt;inclusion </a:t>
            </a:r>
            <a:r>
              <a:rPr lang="fr-FR" sz="2000" spc="-45" dirty="0">
                <a:latin typeface="Calibri" panose="020F0502020204030204" pitchFamily="34" charset="0"/>
                <a:cs typeface="Calibri" panose="020F0502020204030204" pitchFamily="34" charset="0"/>
              </a:rPr>
              <a:t>: </a:t>
            </a:r>
            <a:r>
              <a:rPr lang="fr-FR" sz="2000" spc="-60" dirty="0">
                <a:latin typeface="Calibri" panose="020F0502020204030204" pitchFamily="34" charset="0"/>
                <a:cs typeface="Calibri" panose="020F0502020204030204" pitchFamily="34" charset="0"/>
              </a:rPr>
              <a:t>");  </a:t>
            </a:r>
            <a:r>
              <a:rPr lang="fr-FR" sz="2000" spc="-75" dirty="0" err="1">
                <a:latin typeface="Calibri" panose="020F0502020204030204" pitchFamily="34" charset="0"/>
                <a:cs typeface="Calibri" panose="020F0502020204030204" pitchFamily="34" charset="0"/>
              </a:rPr>
              <a:t>dispat.include</a:t>
            </a:r>
            <a:r>
              <a:rPr lang="fr-FR" sz="2000" spc="-75" dirty="0">
                <a:latin typeface="Calibri" panose="020F0502020204030204" pitchFamily="34" charset="0"/>
                <a:cs typeface="Calibri" panose="020F0502020204030204" pitchFamily="34" charset="0"/>
              </a:rPr>
              <a:t>(</a:t>
            </a:r>
            <a:r>
              <a:rPr lang="fr-FR" sz="2000" spc="-75" dirty="0" err="1">
                <a:latin typeface="Calibri" panose="020F0502020204030204" pitchFamily="34" charset="0"/>
                <a:cs typeface="Calibri" panose="020F0502020204030204" pitchFamily="34" charset="0"/>
              </a:rPr>
              <a:t>req,res</a:t>
            </a:r>
            <a:r>
              <a:rPr lang="fr-FR" sz="2000" spc="-75" dirty="0">
                <a:latin typeface="Calibri" panose="020F0502020204030204" pitchFamily="34" charset="0"/>
                <a:cs typeface="Calibri" panose="020F0502020204030204" pitchFamily="34" charset="0"/>
              </a:rPr>
              <a:t>);</a:t>
            </a:r>
            <a:r>
              <a:rPr lang="fr-FR" sz="2000" spc="-20" dirty="0">
                <a:latin typeface="Calibri" panose="020F0502020204030204" pitchFamily="34" charset="0"/>
                <a:cs typeface="Calibri" panose="020F0502020204030204" pitchFamily="34" charset="0"/>
              </a:rPr>
              <a:t> </a:t>
            </a:r>
            <a:r>
              <a:rPr lang="fr-FR" sz="2000" spc="-70" dirty="0" err="1">
                <a:latin typeface="Calibri" panose="020F0502020204030204" pitchFamily="34" charset="0"/>
                <a:cs typeface="Calibri" panose="020F0502020204030204" pitchFamily="34" charset="0"/>
              </a:rPr>
              <a:t>out.println</a:t>
            </a:r>
            <a:r>
              <a:rPr lang="fr-FR" sz="2000" spc="-70" dirty="0">
                <a:latin typeface="Calibri" panose="020F0502020204030204" pitchFamily="34" charset="0"/>
                <a:cs typeface="Calibri" panose="020F0502020204030204" pitchFamily="34" charset="0"/>
              </a:rPr>
              <a:t>("&lt;</a:t>
            </a:r>
            <a:r>
              <a:rPr lang="fr-FR" sz="2000" spc="-70" dirty="0" err="1">
                <a:latin typeface="Calibri" panose="020F0502020204030204" pitchFamily="34" charset="0"/>
                <a:cs typeface="Calibri" panose="020F0502020204030204" pitchFamily="34" charset="0"/>
              </a:rPr>
              <a:t>br</a:t>
            </a:r>
            <a:r>
              <a:rPr lang="fr-FR" sz="2000" spc="-70" dirty="0" smtClean="0">
                <a:latin typeface="Calibri" panose="020F0502020204030204" pitchFamily="34" charset="0"/>
                <a:cs typeface="Calibri" panose="020F0502020204030204" pitchFamily="34" charset="0"/>
              </a:rPr>
              <a:t>&gt;"); </a:t>
            </a:r>
            <a:r>
              <a:rPr lang="fr-FR" sz="2000" spc="-85" dirty="0" err="1" smtClean="0">
                <a:latin typeface="Calibri" panose="020F0502020204030204" pitchFamily="34" charset="0"/>
                <a:cs typeface="Calibri" panose="020F0502020204030204" pitchFamily="34" charset="0"/>
              </a:rPr>
              <a:t>out.println</a:t>
            </a:r>
            <a:r>
              <a:rPr lang="fr-FR" sz="2000" spc="-85" dirty="0">
                <a:latin typeface="Calibri" panose="020F0502020204030204" pitchFamily="34" charset="0"/>
                <a:cs typeface="Calibri" panose="020F0502020204030204" pitchFamily="34" charset="0"/>
              </a:rPr>
              <a:t>("&lt;/BODY&gt;&lt;/HTML&gt;");</a:t>
            </a:r>
            <a:endParaRPr lang="fr-FR" sz="2000" dirty="0">
              <a:latin typeface="Calibri" panose="020F0502020204030204" pitchFamily="34" charset="0"/>
              <a:cs typeface="Calibri" panose="020F0502020204030204" pitchFamily="34" charset="0"/>
            </a:endParaRPr>
          </a:p>
          <a:p>
            <a:endParaRPr lang="fr-F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85939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Partage </a:t>
            </a:r>
            <a:r>
              <a:rPr lang="fr-FR" sz="5400" dirty="0">
                <a:solidFill>
                  <a:srgbClr val="323299"/>
                </a:solidFill>
                <a:latin typeface="Tahoma"/>
                <a:cs typeface="Tahoma"/>
              </a:rPr>
              <a:t>du </a:t>
            </a:r>
            <a:r>
              <a:rPr lang="fr-FR" sz="5400" spc="-5" dirty="0">
                <a:solidFill>
                  <a:srgbClr val="323299"/>
                </a:solidFill>
                <a:latin typeface="Tahoma"/>
                <a:cs typeface="Tahoma"/>
              </a:rPr>
              <a:t>contrôle</a:t>
            </a:r>
            <a:r>
              <a:rPr lang="fr-FR" sz="5400" spc="-20" dirty="0">
                <a:solidFill>
                  <a:srgbClr val="323299"/>
                </a:solidFill>
                <a:latin typeface="Tahoma"/>
                <a:cs typeface="Tahoma"/>
              </a:rPr>
              <a:t> </a:t>
            </a:r>
            <a:r>
              <a:rPr lang="fr-FR" sz="5400" spc="-5" dirty="0">
                <a:solidFill>
                  <a:srgbClr val="323299"/>
                </a:solidFill>
                <a:latin typeface="Tahoma"/>
                <a:cs typeface="Tahoma"/>
              </a:rPr>
              <a:t>(</a:t>
            </a:r>
            <a:r>
              <a:rPr lang="fr-FR" sz="5400" spc="-5" dirty="0" err="1">
                <a:solidFill>
                  <a:srgbClr val="323299"/>
                </a:solidFill>
                <a:latin typeface="Tahoma"/>
                <a:cs typeface="Tahoma"/>
              </a:rPr>
              <a:t>include</a:t>
            </a:r>
            <a:r>
              <a:rPr lang="fr-FR" sz="5400" spc="-5" dirty="0" smtClean="0">
                <a:solidFill>
                  <a:srgbClr val="323299"/>
                </a:solidFill>
                <a:latin typeface="Tahoma"/>
                <a:cs typeface="Tahoma"/>
              </a:rPr>
              <a:t>)</a:t>
            </a:r>
            <a:endParaRPr lang="fr-FR" dirty="0"/>
          </a:p>
        </p:txBody>
      </p:sp>
      <p:sp>
        <p:nvSpPr>
          <p:cNvPr id="3" name="Espace réservé du contenu 2"/>
          <p:cNvSpPr>
            <a:spLocks noGrp="1"/>
          </p:cNvSpPr>
          <p:nvPr>
            <p:ph idx="1"/>
          </p:nvPr>
        </p:nvSpPr>
        <p:spPr/>
        <p:txBody>
          <a:bodyPr>
            <a:noAutofit/>
          </a:bodyPr>
          <a:lstStyle/>
          <a:p>
            <a:pPr marL="1304290">
              <a:lnSpc>
                <a:spcPct val="100000"/>
              </a:lnSpc>
              <a:spcBef>
                <a:spcPts val="1040"/>
              </a:spcBef>
            </a:pPr>
            <a:r>
              <a:rPr lang="fr-FR" sz="2400" b="1" spc="-10" dirty="0">
                <a:solidFill>
                  <a:srgbClr val="FF0000"/>
                </a:solidFill>
                <a:latin typeface="Calibri" panose="020F0502020204030204" pitchFamily="34" charset="0"/>
                <a:cs typeface="Calibri" panose="020F0502020204030204" pitchFamily="34" charset="0"/>
              </a:rPr>
              <a:t>Code pour</a:t>
            </a:r>
            <a:r>
              <a:rPr lang="fr-FR" sz="2400" b="1" spc="35" dirty="0">
                <a:solidFill>
                  <a:srgbClr val="FF0000"/>
                </a:solidFill>
                <a:latin typeface="Calibri" panose="020F0502020204030204" pitchFamily="34" charset="0"/>
                <a:cs typeface="Calibri" panose="020F0502020204030204" pitchFamily="34" charset="0"/>
              </a:rPr>
              <a:t> </a:t>
            </a:r>
            <a:r>
              <a:rPr lang="fr-FR" sz="2400" b="1" spc="-10" dirty="0" smtClean="0">
                <a:solidFill>
                  <a:srgbClr val="FF0000"/>
                </a:solidFill>
                <a:latin typeface="Calibri" panose="020F0502020204030204" pitchFamily="34" charset="0"/>
                <a:cs typeface="Calibri" panose="020F0502020204030204" pitchFamily="34" charset="0"/>
              </a:rPr>
              <a:t>Servlet2</a:t>
            </a:r>
            <a:endParaRPr lang="fr-FR" sz="3600" dirty="0">
              <a:latin typeface="Calibri" panose="020F0502020204030204" pitchFamily="34" charset="0"/>
              <a:cs typeface="Calibri" panose="020F0502020204030204" pitchFamily="34" charset="0"/>
            </a:endParaRPr>
          </a:p>
          <a:p>
            <a:pPr marL="15240">
              <a:lnSpc>
                <a:spcPct val="100000"/>
              </a:lnSpc>
            </a:pPr>
            <a:r>
              <a:rPr lang="fr-FR" sz="2400" spc="-85" dirty="0">
                <a:latin typeface="Calibri" panose="020F0502020204030204" pitchFamily="34" charset="0"/>
                <a:cs typeface="Calibri" panose="020F0502020204030204" pitchFamily="34" charset="0"/>
              </a:rPr>
              <a:t>public </a:t>
            </a:r>
            <a:r>
              <a:rPr lang="fr-FR" sz="2400" spc="-90" dirty="0">
                <a:latin typeface="Calibri" panose="020F0502020204030204" pitchFamily="34" charset="0"/>
                <a:cs typeface="Calibri" panose="020F0502020204030204" pitchFamily="34" charset="0"/>
              </a:rPr>
              <a:t>class Servlet2 </a:t>
            </a:r>
            <a:r>
              <a:rPr lang="fr-FR" sz="2400" spc="-95" dirty="0" err="1">
                <a:latin typeface="Calibri" panose="020F0502020204030204" pitchFamily="34" charset="0"/>
                <a:cs typeface="Calibri" panose="020F0502020204030204" pitchFamily="34" charset="0"/>
              </a:rPr>
              <a:t>extends</a:t>
            </a:r>
            <a:r>
              <a:rPr lang="fr-FR" sz="2400" spc="-95" dirty="0">
                <a:latin typeface="Calibri" panose="020F0502020204030204" pitchFamily="34" charset="0"/>
                <a:cs typeface="Calibri" panose="020F0502020204030204" pitchFamily="34" charset="0"/>
              </a:rPr>
              <a:t> </a:t>
            </a:r>
            <a:r>
              <a:rPr lang="fr-FR" sz="2400" spc="-85" dirty="0" err="1">
                <a:latin typeface="Calibri" panose="020F0502020204030204" pitchFamily="34" charset="0"/>
                <a:cs typeface="Calibri" panose="020F0502020204030204" pitchFamily="34" charset="0"/>
              </a:rPr>
              <a:t>HttpServlet</a:t>
            </a:r>
            <a:r>
              <a:rPr lang="fr-FR" sz="2400" spc="-60" dirty="0">
                <a:latin typeface="Calibri" panose="020F0502020204030204" pitchFamily="34" charset="0"/>
                <a:cs typeface="Calibri" panose="020F0502020204030204" pitchFamily="34" charset="0"/>
              </a:rPr>
              <a:t> </a:t>
            </a:r>
            <a:r>
              <a:rPr lang="fr-FR" sz="2400" spc="-6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5240" marR="5080">
              <a:lnSpc>
                <a:spcPct val="120000"/>
              </a:lnSpc>
            </a:pPr>
            <a:r>
              <a:rPr lang="fr-FR" sz="2400" spc="-90" dirty="0" err="1">
                <a:latin typeface="Calibri" panose="020F0502020204030204" pitchFamily="34" charset="0"/>
                <a:cs typeface="Calibri" panose="020F0502020204030204" pitchFamily="34" charset="0"/>
              </a:rPr>
              <a:t>protected</a:t>
            </a:r>
            <a:r>
              <a:rPr lang="fr-FR" sz="2400" spc="-90" dirty="0">
                <a:latin typeface="Calibri" panose="020F0502020204030204" pitchFamily="34" charset="0"/>
                <a:cs typeface="Calibri" panose="020F0502020204030204" pitchFamily="34" charset="0"/>
              </a:rPr>
              <a:t> </a:t>
            </a:r>
            <a:r>
              <a:rPr lang="fr-FR" sz="2400" spc="-90" dirty="0" err="1">
                <a:latin typeface="Calibri" panose="020F0502020204030204" pitchFamily="34" charset="0"/>
                <a:cs typeface="Calibri" panose="020F0502020204030204" pitchFamily="34" charset="0"/>
              </a:rPr>
              <a:t>void</a:t>
            </a:r>
            <a:r>
              <a:rPr lang="fr-FR" sz="2400" spc="-9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doGet</a:t>
            </a:r>
            <a:r>
              <a:rPr lang="fr-FR" sz="2400" spc="-95" dirty="0">
                <a:latin typeface="Calibri" panose="020F0502020204030204" pitchFamily="34" charset="0"/>
                <a:cs typeface="Calibri" panose="020F0502020204030204" pitchFamily="34" charset="0"/>
              </a:rPr>
              <a:t>(</a:t>
            </a:r>
            <a:r>
              <a:rPr lang="fr-FR" sz="2400" spc="-95" dirty="0" err="1">
                <a:latin typeface="Calibri" panose="020F0502020204030204" pitchFamily="34" charset="0"/>
                <a:cs typeface="Calibri" panose="020F0502020204030204" pitchFamily="34" charset="0"/>
              </a:rPr>
              <a:t>HttpServletRequest</a:t>
            </a:r>
            <a:r>
              <a:rPr lang="fr-FR" sz="2400" spc="-95" dirty="0">
                <a:latin typeface="Calibri" panose="020F0502020204030204" pitchFamily="34" charset="0"/>
                <a:cs typeface="Calibri" panose="020F0502020204030204" pitchFamily="34" charset="0"/>
              </a:rPr>
              <a:t> </a:t>
            </a:r>
            <a:r>
              <a:rPr lang="fr-FR" sz="2400" spc="-80" dirty="0" err="1">
                <a:latin typeface="Calibri" panose="020F0502020204030204" pitchFamily="34" charset="0"/>
                <a:cs typeface="Calibri" panose="020F0502020204030204" pitchFamily="34" charset="0"/>
              </a:rPr>
              <a:t>req</a:t>
            </a:r>
            <a:r>
              <a:rPr lang="fr-FR" sz="2400" spc="-8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HttpServletResponse</a:t>
            </a:r>
            <a:r>
              <a:rPr lang="fr-FR" sz="2400" spc="-95" dirty="0">
                <a:latin typeface="Calibri" panose="020F0502020204030204" pitchFamily="34" charset="0"/>
                <a:cs typeface="Calibri" panose="020F0502020204030204" pitchFamily="34" charset="0"/>
              </a:rPr>
              <a:t> </a:t>
            </a:r>
            <a:r>
              <a:rPr lang="fr-FR" sz="2400" spc="-85" dirty="0" err="1">
                <a:latin typeface="Calibri" panose="020F0502020204030204" pitchFamily="34" charset="0"/>
                <a:cs typeface="Calibri" panose="020F0502020204030204" pitchFamily="34" charset="0"/>
              </a:rPr>
              <a:t>res</a:t>
            </a:r>
            <a:r>
              <a:rPr lang="fr-FR" sz="2400" spc="-85"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throws</a:t>
            </a:r>
            <a:r>
              <a:rPr lang="fr-FR" sz="2400" spc="-95" dirty="0">
                <a:latin typeface="Calibri" panose="020F0502020204030204" pitchFamily="34" charset="0"/>
                <a:cs typeface="Calibri" panose="020F0502020204030204" pitchFamily="34" charset="0"/>
              </a:rPr>
              <a:t> </a:t>
            </a:r>
            <a:r>
              <a:rPr lang="fr-FR" sz="2400" spc="-90" dirty="0" err="1">
                <a:latin typeface="Calibri" panose="020F0502020204030204" pitchFamily="34" charset="0"/>
                <a:cs typeface="Calibri" panose="020F0502020204030204" pitchFamily="34" charset="0"/>
              </a:rPr>
              <a:t>ServletException</a:t>
            </a:r>
            <a:r>
              <a:rPr lang="fr-FR" sz="2400" spc="-90" dirty="0">
                <a:latin typeface="Calibri" panose="020F0502020204030204" pitchFamily="34" charset="0"/>
                <a:cs typeface="Calibri" panose="020F0502020204030204" pitchFamily="34" charset="0"/>
              </a:rPr>
              <a:t>, </a:t>
            </a:r>
            <a:r>
              <a:rPr lang="fr-FR" sz="2400" spc="-95" dirty="0" err="1">
                <a:latin typeface="Calibri" panose="020F0502020204030204" pitchFamily="34" charset="0"/>
                <a:cs typeface="Calibri" panose="020F0502020204030204" pitchFamily="34" charset="0"/>
              </a:rPr>
              <a:t>IOException</a:t>
            </a:r>
            <a:r>
              <a:rPr lang="fr-FR" sz="2400" spc="-120" dirty="0">
                <a:latin typeface="Calibri" panose="020F0502020204030204" pitchFamily="34" charset="0"/>
                <a:cs typeface="Calibri" panose="020F0502020204030204" pitchFamily="34" charset="0"/>
              </a:rPr>
              <a:t> </a:t>
            </a:r>
            <a:r>
              <a:rPr lang="fr-FR" sz="2400" spc="-65" dirty="0" smtClean="0">
                <a:latin typeface="Calibri" panose="020F0502020204030204" pitchFamily="34" charset="0"/>
                <a:cs typeface="Calibri" panose="020F0502020204030204" pitchFamily="34" charset="0"/>
              </a:rPr>
              <a:t>{</a:t>
            </a:r>
            <a:endParaRPr lang="fr-FR" sz="4000" dirty="0">
              <a:latin typeface="Calibri" panose="020F0502020204030204" pitchFamily="34" charset="0"/>
              <a:cs typeface="Calibri" panose="020F0502020204030204" pitchFamily="34" charset="0"/>
            </a:endParaRPr>
          </a:p>
          <a:p>
            <a:pPr marL="187325">
              <a:lnSpc>
                <a:spcPct val="100000"/>
              </a:lnSpc>
            </a:pPr>
            <a:r>
              <a:rPr lang="fr-FR" sz="2400" spc="-85" dirty="0" err="1">
                <a:latin typeface="Calibri" panose="020F0502020204030204" pitchFamily="34" charset="0"/>
                <a:cs typeface="Calibri" panose="020F0502020204030204" pitchFamily="34" charset="0"/>
              </a:rPr>
              <a:t>PrintWriter</a:t>
            </a:r>
            <a:r>
              <a:rPr lang="fr-FR" sz="2400" spc="-85" dirty="0">
                <a:latin typeface="Calibri" panose="020F0502020204030204" pitchFamily="34" charset="0"/>
                <a:cs typeface="Calibri" panose="020F0502020204030204" pitchFamily="34" charset="0"/>
              </a:rPr>
              <a:t> out </a:t>
            </a:r>
            <a:r>
              <a:rPr lang="fr-FR" sz="2400" spc="-110" dirty="0">
                <a:latin typeface="Calibri" panose="020F0502020204030204" pitchFamily="34" charset="0"/>
                <a:cs typeface="Calibri" panose="020F0502020204030204" pitchFamily="34" charset="0"/>
              </a:rPr>
              <a:t>=</a:t>
            </a:r>
            <a:r>
              <a:rPr lang="fr-FR" sz="2400" dirty="0">
                <a:latin typeface="Calibri" panose="020F0502020204030204" pitchFamily="34" charset="0"/>
                <a:cs typeface="Calibri" panose="020F0502020204030204" pitchFamily="34" charset="0"/>
              </a:rPr>
              <a:t> </a:t>
            </a:r>
            <a:r>
              <a:rPr lang="fr-FR" sz="2400" spc="-80" dirty="0" err="1">
                <a:latin typeface="Calibri" panose="020F0502020204030204" pitchFamily="34" charset="0"/>
                <a:cs typeface="Calibri" panose="020F0502020204030204" pitchFamily="34" charset="0"/>
              </a:rPr>
              <a:t>res.getWriter</a:t>
            </a:r>
            <a:r>
              <a:rPr lang="fr-FR" sz="2400" spc="-80"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87325">
              <a:lnSpc>
                <a:spcPct val="100000"/>
              </a:lnSpc>
              <a:spcBef>
                <a:spcPts val="240"/>
              </a:spcBef>
            </a:pPr>
            <a:r>
              <a:rPr lang="fr-FR" sz="2400" spc="-75" dirty="0" err="1">
                <a:latin typeface="Calibri" panose="020F0502020204030204" pitchFamily="34" charset="0"/>
                <a:cs typeface="Calibri" panose="020F0502020204030204" pitchFamily="34" charset="0"/>
              </a:rPr>
              <a:t>out.println</a:t>
            </a:r>
            <a:r>
              <a:rPr lang="fr-FR" sz="2400" spc="-75" dirty="0">
                <a:latin typeface="Calibri" panose="020F0502020204030204" pitchFamily="34" charset="0"/>
                <a:cs typeface="Calibri" panose="020F0502020204030204" pitchFamily="34" charset="0"/>
              </a:rPr>
              <a:t>("je </a:t>
            </a:r>
            <a:r>
              <a:rPr lang="fr-FR" sz="2400" spc="-85" dirty="0">
                <a:latin typeface="Calibri" panose="020F0502020204030204" pitchFamily="34" charset="0"/>
                <a:cs typeface="Calibri" panose="020F0502020204030204" pitchFamily="34" charset="0"/>
              </a:rPr>
              <a:t>suis servlet2 </a:t>
            </a:r>
            <a:r>
              <a:rPr lang="fr-FR" sz="2400" spc="-75" dirty="0">
                <a:latin typeface="Calibri" panose="020F0502020204030204" pitchFamily="34" charset="0"/>
                <a:cs typeface="Calibri" panose="020F0502020204030204" pitchFamily="34" charset="0"/>
              </a:rPr>
              <a:t>attr1 </a:t>
            </a:r>
            <a:r>
              <a:rPr lang="fr-FR" sz="2400" spc="-90" dirty="0">
                <a:latin typeface="Calibri" panose="020F0502020204030204" pitchFamily="34" charset="0"/>
                <a:cs typeface="Calibri" panose="020F0502020204030204" pitchFamily="34" charset="0"/>
              </a:rPr>
              <a:t>vaut</a:t>
            </a:r>
            <a:r>
              <a:rPr lang="fr-FR" sz="2400" spc="95" dirty="0">
                <a:latin typeface="Calibri" panose="020F0502020204030204" pitchFamily="34" charset="0"/>
                <a:cs typeface="Calibri" panose="020F0502020204030204" pitchFamily="34" charset="0"/>
              </a:rPr>
              <a:t> </a:t>
            </a:r>
            <a:r>
              <a:rPr lang="fr-FR" sz="2400" spc="-80" dirty="0">
                <a:latin typeface="Calibri" panose="020F0502020204030204" pitchFamily="34" charset="0"/>
                <a:cs typeface="Calibri" panose="020F0502020204030204" pitchFamily="34" charset="0"/>
              </a:rPr>
              <a:t>"+</a:t>
            </a:r>
            <a:r>
              <a:rPr lang="fr-FR" sz="2400" spc="-80" dirty="0" err="1">
                <a:latin typeface="Calibri" panose="020F0502020204030204" pitchFamily="34" charset="0"/>
                <a:cs typeface="Calibri" panose="020F0502020204030204" pitchFamily="34" charset="0"/>
              </a:rPr>
              <a:t>req.getAttribute</a:t>
            </a:r>
            <a:r>
              <a:rPr lang="fr-FR" sz="2400" spc="-80" dirty="0">
                <a:latin typeface="Calibri" panose="020F0502020204030204" pitchFamily="34" charset="0"/>
                <a:cs typeface="Calibri" panose="020F0502020204030204" pitchFamily="34" charset="0"/>
              </a:rPr>
              <a:t>("attr1"));</a:t>
            </a:r>
            <a:endParaRPr lang="fr-FR" sz="2400" dirty="0">
              <a:latin typeface="Calibri" panose="020F0502020204030204" pitchFamily="34" charset="0"/>
              <a:cs typeface="Calibri" panose="020F0502020204030204" pitchFamily="34" charset="0"/>
            </a:endParaRPr>
          </a:p>
          <a:p>
            <a:pPr marL="15240">
              <a:lnSpc>
                <a:spcPct val="100000"/>
              </a:lnSpc>
              <a:spcBef>
                <a:spcPts val="240"/>
              </a:spcBef>
            </a:pPr>
            <a:r>
              <a:rPr lang="fr-FR" sz="2400" spc="-6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15240">
              <a:lnSpc>
                <a:spcPct val="100000"/>
              </a:lnSpc>
              <a:spcBef>
                <a:spcPts val="240"/>
              </a:spcBef>
            </a:pPr>
            <a:r>
              <a:rPr lang="fr-FR" sz="2400" spc="-6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046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Les API de</a:t>
            </a:r>
            <a:r>
              <a:rPr lang="fr-FR" sz="5400" spc="-35" dirty="0">
                <a:solidFill>
                  <a:srgbClr val="323299"/>
                </a:solidFill>
                <a:latin typeface="Tahoma"/>
                <a:cs typeface="Tahoma"/>
              </a:rPr>
              <a:t> </a:t>
            </a:r>
            <a:r>
              <a:rPr lang="fr-FR" sz="5400" spc="-5" dirty="0" smtClean="0">
                <a:solidFill>
                  <a:srgbClr val="323299"/>
                </a:solidFill>
                <a:latin typeface="Tahoma"/>
                <a:cs typeface="Tahoma"/>
              </a:rPr>
              <a:t>J2EE</a:t>
            </a:r>
            <a:endParaRPr lang="fr-FR" dirty="0"/>
          </a:p>
        </p:txBody>
      </p:sp>
      <p:sp>
        <p:nvSpPr>
          <p:cNvPr id="3" name="Espace réservé du contenu 2"/>
          <p:cNvSpPr>
            <a:spLocks noGrp="1"/>
          </p:cNvSpPr>
          <p:nvPr>
            <p:ph idx="1"/>
          </p:nvPr>
        </p:nvSpPr>
        <p:spPr>
          <a:xfrm>
            <a:off x="1024128" y="1992573"/>
            <a:ext cx="9720073" cy="4435523"/>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4000" spc="-5" dirty="0">
                <a:latin typeface="Calibri" panose="020F0502020204030204" pitchFamily="34" charset="0"/>
                <a:cs typeface="Calibri" panose="020F0502020204030204" pitchFamily="34" charset="0"/>
              </a:rPr>
              <a:t>Les services :</a:t>
            </a:r>
          </a:p>
          <a:p>
            <a:pPr lvl="1"/>
            <a:r>
              <a:rPr lang="fr-FR" sz="4000" dirty="0">
                <a:latin typeface="Calibri" panose="020F0502020204030204" pitchFamily="34" charset="0"/>
                <a:cs typeface="Calibri" panose="020F0502020204030204" pitchFamily="34" charset="0"/>
              </a:rPr>
              <a:t>Les services d'infrastructures :</a:t>
            </a:r>
          </a:p>
          <a:p>
            <a:pPr lvl="2"/>
            <a:r>
              <a:rPr lang="fr-FR" sz="2000" dirty="0">
                <a:latin typeface="Calibri" panose="020F0502020204030204" pitchFamily="34" charset="0"/>
                <a:cs typeface="Calibri" panose="020F0502020204030204" pitchFamily="34" charset="0"/>
              </a:rPr>
              <a:t>JDBC (Java </a:t>
            </a:r>
            <a:r>
              <a:rPr lang="fr-FR" sz="2000" dirty="0" err="1">
                <a:latin typeface="Calibri" panose="020F0502020204030204" pitchFamily="34" charset="0"/>
                <a:cs typeface="Calibri" panose="020F0502020204030204" pitchFamily="34" charset="0"/>
              </a:rPr>
              <a:t>DataBase</a:t>
            </a:r>
            <a:r>
              <a:rPr lang="fr-FR" sz="2000" dirty="0">
                <a:latin typeface="Calibri" panose="020F0502020204030204" pitchFamily="34" charset="0"/>
                <a:cs typeface="Calibri" panose="020F0502020204030204" pitchFamily="34" charset="0"/>
              </a:rPr>
              <a:t> </a:t>
            </a:r>
            <a:r>
              <a:rPr lang="fr-FR" sz="2000" dirty="0" err="1">
                <a:latin typeface="Calibri" panose="020F0502020204030204" pitchFamily="34" charset="0"/>
                <a:cs typeface="Calibri" panose="020F0502020204030204" pitchFamily="34" charset="0"/>
              </a:rPr>
              <a:t>Connectivity</a:t>
            </a:r>
            <a:r>
              <a:rPr lang="fr-FR" sz="2000" dirty="0">
                <a:latin typeface="Calibri" panose="020F0502020204030204" pitchFamily="34" charset="0"/>
                <a:cs typeface="Calibri" panose="020F0502020204030204" pitchFamily="34" charset="0"/>
              </a:rPr>
              <a:t>) est une API d'accès aux  bases de données relationnelles.</a:t>
            </a:r>
          </a:p>
          <a:p>
            <a:pPr lvl="2"/>
            <a:r>
              <a:rPr lang="fr-FR" sz="2000" dirty="0">
                <a:latin typeface="Calibri" panose="020F0502020204030204" pitchFamily="34" charset="0"/>
                <a:cs typeface="Calibri" panose="020F0502020204030204" pitchFamily="34" charset="0"/>
              </a:rPr>
              <a:t>JNDI (Java </a:t>
            </a:r>
            <a:r>
              <a:rPr lang="fr-FR" sz="2000" dirty="0" err="1">
                <a:latin typeface="Calibri" panose="020F0502020204030204" pitchFamily="34" charset="0"/>
                <a:cs typeface="Calibri" panose="020F0502020204030204" pitchFamily="34" charset="0"/>
              </a:rPr>
              <a:t>Naming</a:t>
            </a:r>
            <a:r>
              <a:rPr lang="fr-FR" sz="2000" dirty="0">
                <a:latin typeface="Calibri" panose="020F0502020204030204" pitchFamily="34" charset="0"/>
                <a:cs typeface="Calibri" panose="020F0502020204030204" pitchFamily="34" charset="0"/>
              </a:rPr>
              <a:t> and Directory Interface) est une API  d'accès aux services de nommage et aux annuaires  d'entreprises tels que DNS, NIS, LDAP, etc.</a:t>
            </a:r>
          </a:p>
          <a:p>
            <a:pPr lvl="2"/>
            <a:r>
              <a:rPr lang="fr-FR" sz="2000" dirty="0">
                <a:latin typeface="Calibri" panose="020F0502020204030204" pitchFamily="34" charset="0"/>
                <a:cs typeface="Calibri" panose="020F0502020204030204" pitchFamily="34" charset="0"/>
              </a:rPr>
              <a:t>JTA/JTS (Java Transaction API/Java Transaction Services) est  une API définissant des interfaces standard avec un  gestionnaire de transactions.</a:t>
            </a:r>
          </a:p>
          <a:p>
            <a:pPr lvl="2"/>
            <a:r>
              <a:rPr lang="fr-FR" sz="2000" dirty="0">
                <a:latin typeface="Calibri" panose="020F0502020204030204" pitchFamily="34" charset="0"/>
                <a:cs typeface="Calibri" panose="020F0502020204030204" pitchFamily="34" charset="0"/>
              </a:rPr>
              <a:t>JCA (J2EE </a:t>
            </a:r>
            <a:r>
              <a:rPr lang="fr-FR" sz="2000" dirty="0" err="1">
                <a:latin typeface="Calibri" panose="020F0502020204030204" pitchFamily="34" charset="0"/>
                <a:cs typeface="Calibri" panose="020F0502020204030204" pitchFamily="34" charset="0"/>
              </a:rPr>
              <a:t>Connector</a:t>
            </a:r>
            <a:r>
              <a:rPr lang="fr-FR" sz="2000" dirty="0">
                <a:latin typeface="Calibri" panose="020F0502020204030204" pitchFamily="34" charset="0"/>
                <a:cs typeface="Calibri" panose="020F0502020204030204" pitchFamily="34" charset="0"/>
              </a:rPr>
              <a:t> Architecture) est une API de connexion  au système d'information de l'entreprise, notamment aux  systèmes dits «</a:t>
            </a:r>
            <a:r>
              <a:rPr lang="fr-FR" sz="2000" dirty="0" err="1">
                <a:latin typeface="Calibri" panose="020F0502020204030204" pitchFamily="34" charset="0"/>
                <a:cs typeface="Calibri" panose="020F0502020204030204" pitchFamily="34" charset="0"/>
              </a:rPr>
              <a:t>Legacy</a:t>
            </a:r>
            <a:r>
              <a:rPr lang="fr-FR" sz="2000" dirty="0">
                <a:latin typeface="Calibri" panose="020F0502020204030204" pitchFamily="34" charset="0"/>
                <a:cs typeface="Calibri" panose="020F0502020204030204" pitchFamily="34" charset="0"/>
              </a:rPr>
              <a:t>» tels que les ERP.</a:t>
            </a:r>
          </a:p>
          <a:p>
            <a:pPr lvl="2"/>
            <a:r>
              <a:rPr lang="fr-FR" sz="2000" dirty="0">
                <a:latin typeface="Calibri" panose="020F0502020204030204" pitchFamily="34" charset="0"/>
                <a:cs typeface="Calibri" panose="020F0502020204030204" pitchFamily="34" charset="0"/>
              </a:rPr>
              <a:t>JMX (Java Management Extension) fournit des extensions  permettant de développer des applications web de supervision  d'applications.</a:t>
            </a:r>
          </a:p>
          <a:p>
            <a:pPr marL="187325" marR="274955" indent="-172720">
              <a:lnSpc>
                <a:spcPct val="100000"/>
              </a:lnSpc>
              <a:spcBef>
                <a:spcPts val="1040"/>
              </a:spcBef>
              <a:buClr>
                <a:srgbClr val="3232CC"/>
              </a:buClr>
              <a:buSzPct val="60000"/>
              <a:buFont typeface="Wingdings"/>
              <a:buChar char=""/>
              <a:tabLst>
                <a:tab pos="187960" algn="l"/>
              </a:tabLst>
            </a:pPr>
            <a:endParaRPr lang="fr-FR" sz="4000"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57737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5400" spc="-5" dirty="0">
                <a:latin typeface="Tahoma"/>
                <a:cs typeface="Tahoma"/>
              </a:rPr>
              <a:t>Partie </a:t>
            </a:r>
            <a:r>
              <a:rPr lang="fr-FR" sz="5400" dirty="0">
                <a:latin typeface="Tahoma"/>
                <a:cs typeface="Tahoma"/>
              </a:rPr>
              <a:t>3 : </a:t>
            </a:r>
            <a:r>
              <a:rPr lang="fr-FR" sz="5400" spc="-5" dirty="0">
                <a:latin typeface="Tahoma"/>
                <a:cs typeface="Tahoma"/>
              </a:rPr>
              <a:t>Java Server Pages</a:t>
            </a:r>
            <a:r>
              <a:rPr lang="fr-FR" sz="5400" spc="-25" dirty="0">
                <a:latin typeface="Tahoma"/>
                <a:cs typeface="Tahoma"/>
              </a:rPr>
              <a:t> </a:t>
            </a:r>
            <a:r>
              <a:rPr lang="fr-FR" sz="5400" spc="-5" dirty="0">
                <a:latin typeface="Tahoma"/>
                <a:cs typeface="Tahoma"/>
              </a:rPr>
              <a:t>(JSP</a:t>
            </a:r>
            <a:r>
              <a:rPr lang="fr-FR" sz="5400" spc="-5" dirty="0" smtClean="0">
                <a:latin typeface="Tahoma"/>
                <a:cs typeface="Tahoma"/>
              </a:rPr>
              <a:t>)</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784066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Introduction</a:t>
            </a:r>
            <a:endParaRPr lang="fr-FR" dirty="0"/>
          </a:p>
        </p:txBody>
      </p:sp>
      <p:sp>
        <p:nvSpPr>
          <p:cNvPr id="3" name="Espace réservé du contenu 2"/>
          <p:cNvSpPr>
            <a:spLocks noGrp="1"/>
          </p:cNvSpPr>
          <p:nvPr>
            <p:ph idx="1"/>
          </p:nvPr>
        </p:nvSpPr>
        <p:spPr/>
        <p:txBody>
          <a:bodyPr>
            <a:normAutofit/>
          </a:bodyPr>
          <a:lstStyle/>
          <a:p>
            <a:pPr marL="187325" indent="-172720">
              <a:lnSpc>
                <a:spcPct val="100000"/>
              </a:lnSpc>
              <a:spcBef>
                <a:spcPts val="869"/>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JSP : </a:t>
            </a:r>
            <a:r>
              <a:rPr lang="fr-FR" sz="3200" spc="-5" dirty="0">
                <a:latin typeface="Calibri" panose="020F0502020204030204" pitchFamily="34" charset="0"/>
                <a:cs typeface="Calibri" panose="020F0502020204030204" pitchFamily="34" charset="0"/>
              </a:rPr>
              <a:t>Java Server</a:t>
            </a:r>
            <a:r>
              <a:rPr lang="fr-FR" sz="3200" spc="-3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Pages</a:t>
            </a:r>
            <a:endParaRPr lang="fr-FR" sz="3200" dirty="0">
              <a:latin typeface="Calibri" panose="020F0502020204030204" pitchFamily="34" charset="0"/>
              <a:cs typeface="Calibri" panose="020F0502020204030204" pitchFamily="34" charset="0"/>
            </a:endParaRPr>
          </a:p>
          <a:p>
            <a:pPr marL="187325" marR="5080" indent="-172720">
              <a:lnSpc>
                <a:spcPct val="100000"/>
              </a:lnSpc>
              <a:spcBef>
                <a:spcPts val="360"/>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Java Server Pages </a:t>
            </a:r>
            <a:r>
              <a:rPr lang="fr-FR" sz="3200" dirty="0">
                <a:latin typeface="Calibri" panose="020F0502020204030204" pitchFamily="34" charset="0"/>
                <a:cs typeface="Calibri" panose="020F0502020204030204" pitchFamily="34" charset="0"/>
              </a:rPr>
              <a:t>est </a:t>
            </a:r>
            <a:r>
              <a:rPr lang="fr-FR" sz="3200" spc="-5" dirty="0">
                <a:latin typeface="Calibri" panose="020F0502020204030204" pitchFamily="34" charset="0"/>
                <a:cs typeface="Calibri" panose="020F0502020204030204" pitchFamily="34" charset="0"/>
              </a:rPr>
              <a:t>une </a:t>
            </a:r>
            <a:r>
              <a:rPr lang="fr-FR" sz="3200" dirty="0">
                <a:latin typeface="Calibri" panose="020F0502020204030204" pitchFamily="34" charset="0"/>
                <a:cs typeface="Calibri" panose="020F0502020204030204" pitchFamily="34" charset="0"/>
              </a:rPr>
              <a:t>technologie qui  combine </a:t>
            </a:r>
            <a:r>
              <a:rPr lang="fr-FR" sz="3200" spc="-5" dirty="0">
                <a:latin typeface="Calibri" panose="020F0502020204030204" pitchFamily="34" charset="0"/>
                <a:cs typeface="Calibri" panose="020F0502020204030204" pitchFamily="34" charset="0"/>
              </a:rPr>
              <a:t>Java </a:t>
            </a:r>
            <a:r>
              <a:rPr lang="fr-FR" sz="3200" dirty="0">
                <a:latin typeface="Calibri" panose="020F0502020204030204" pitchFamily="34" charset="0"/>
                <a:cs typeface="Calibri" panose="020F0502020204030204" pitchFamily="34" charset="0"/>
              </a:rPr>
              <a:t>et des </a:t>
            </a:r>
            <a:r>
              <a:rPr lang="fr-FR" sz="3200" spc="-5" dirty="0">
                <a:latin typeface="Calibri" panose="020F0502020204030204" pitchFamily="34" charset="0"/>
                <a:cs typeface="Calibri" panose="020F0502020204030204" pitchFamily="34" charset="0"/>
              </a:rPr>
              <a:t>Tags HTML dans un  </a:t>
            </a:r>
            <a:r>
              <a:rPr lang="fr-FR" sz="3200" dirty="0">
                <a:latin typeface="Calibri" panose="020F0502020204030204" pitchFamily="34" charset="0"/>
                <a:cs typeface="Calibri" panose="020F0502020204030204" pitchFamily="34" charset="0"/>
              </a:rPr>
              <a:t>même document pour produire </a:t>
            </a:r>
            <a:r>
              <a:rPr lang="fr-FR" sz="3200" spc="-5" dirty="0">
                <a:latin typeface="Calibri" panose="020F0502020204030204" pitchFamily="34" charset="0"/>
                <a:cs typeface="Calibri" panose="020F0502020204030204" pitchFamily="34" charset="0"/>
              </a:rPr>
              <a:t>un fichier</a:t>
            </a:r>
            <a:r>
              <a:rPr lang="fr-FR" sz="3200" spc="-12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JSP.</a:t>
            </a:r>
            <a:endParaRPr lang="fr-FR" sz="3200" dirty="0">
              <a:latin typeface="Calibri" panose="020F0502020204030204" pitchFamily="34" charset="0"/>
              <a:cs typeface="Calibri" panose="020F0502020204030204" pitchFamily="34" charset="0"/>
            </a:endParaRPr>
          </a:p>
          <a:p>
            <a:pPr marL="187325" marR="358140" indent="-172720">
              <a:lnSpc>
                <a:spcPct val="100000"/>
              </a:lnSpc>
              <a:spcBef>
                <a:spcPts val="340"/>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But : </a:t>
            </a:r>
            <a:r>
              <a:rPr lang="fr-FR" sz="3200" spc="-5" dirty="0">
                <a:latin typeface="Calibri" panose="020F0502020204030204" pitchFamily="34" charset="0"/>
                <a:cs typeface="Calibri" panose="020F0502020204030204" pitchFamily="34" charset="0"/>
              </a:rPr>
              <a:t>faciliter </a:t>
            </a:r>
            <a:r>
              <a:rPr lang="fr-FR" sz="3200" dirty="0">
                <a:latin typeface="Calibri" panose="020F0502020204030204" pitchFamily="34" charset="0"/>
                <a:cs typeface="Calibri" panose="020F0502020204030204" pitchFamily="34" charset="0"/>
              </a:rPr>
              <a:t>la génération </a:t>
            </a:r>
            <a:r>
              <a:rPr lang="fr-FR" sz="3200" spc="-5" dirty="0">
                <a:latin typeface="Calibri" panose="020F0502020204030204" pitchFamily="34" charset="0"/>
                <a:cs typeface="Calibri" panose="020F0502020204030204" pitchFamily="34" charset="0"/>
              </a:rPr>
              <a:t>dynamique </a:t>
            </a:r>
            <a:r>
              <a:rPr lang="fr-FR" sz="3200" dirty="0">
                <a:latin typeface="Calibri" panose="020F0502020204030204" pitchFamily="34" charset="0"/>
                <a:cs typeface="Calibri" panose="020F0502020204030204" pitchFamily="34" charset="0"/>
              </a:rPr>
              <a:t>de  </a:t>
            </a:r>
            <a:r>
              <a:rPr lang="fr-FR" sz="3200" spc="-5" dirty="0">
                <a:latin typeface="Calibri" panose="020F0502020204030204" pitchFamily="34" charset="0"/>
                <a:cs typeface="Calibri" panose="020F0502020204030204" pitchFamily="34" charset="0"/>
              </a:rPr>
              <a:t>contenu </a:t>
            </a:r>
            <a:r>
              <a:rPr lang="fr-FR" sz="3200" dirty="0">
                <a:latin typeface="Calibri" panose="020F0502020204030204" pitchFamily="34" charset="0"/>
                <a:cs typeface="Calibri" panose="020F0502020204030204" pitchFamily="34" charset="0"/>
              </a:rPr>
              <a:t>de </a:t>
            </a:r>
            <a:r>
              <a:rPr lang="fr-FR" sz="3200" spc="-5" dirty="0">
                <a:latin typeface="Calibri" panose="020F0502020204030204" pitchFamily="34" charset="0"/>
                <a:cs typeface="Calibri" panose="020F0502020204030204" pitchFamily="34" charset="0"/>
              </a:rPr>
              <a:t>sites</a:t>
            </a:r>
            <a:r>
              <a:rPr lang="fr-FR" sz="3200" spc="-5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Web.</a:t>
            </a:r>
          </a:p>
          <a:p>
            <a:pPr marL="187325" indent="-172720">
              <a:lnSpc>
                <a:spcPct val="100000"/>
              </a:lnSpc>
              <a:spcBef>
                <a:spcPts val="150"/>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Similitudes </a:t>
            </a:r>
            <a:r>
              <a:rPr lang="fr-FR" sz="320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PHP, ASP,</a:t>
            </a:r>
            <a:r>
              <a:rPr lang="fr-FR" sz="3200" spc="-5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etc</a:t>
            </a:r>
            <a:r>
              <a:rPr lang="fr-FR" sz="3200" spc="-5" dirty="0" smtClean="0">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165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Exemple </a:t>
            </a:r>
            <a:r>
              <a:rPr lang="fr-FR" sz="5400" dirty="0">
                <a:solidFill>
                  <a:srgbClr val="323299"/>
                </a:solidFill>
                <a:latin typeface="Tahoma"/>
                <a:cs typeface="Tahoma"/>
              </a:rPr>
              <a:t>de </a:t>
            </a:r>
            <a:r>
              <a:rPr lang="fr-FR" sz="5400" spc="-5" dirty="0">
                <a:solidFill>
                  <a:srgbClr val="323299"/>
                </a:solidFill>
                <a:latin typeface="Tahoma"/>
                <a:cs typeface="Tahoma"/>
              </a:rPr>
              <a:t>fichier</a:t>
            </a:r>
            <a:r>
              <a:rPr lang="fr-FR" sz="5400" spc="-10"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p:txBody>
          <a:bodyPr>
            <a:normAutofit lnSpcReduction="10000"/>
          </a:bodyPr>
          <a:lstStyle/>
          <a:p>
            <a:pPr marL="35560" algn="ctr">
              <a:lnSpc>
                <a:spcPct val="100000"/>
              </a:lnSpc>
              <a:spcBef>
                <a:spcPts val="990"/>
              </a:spcBef>
            </a:pPr>
            <a:r>
              <a:rPr lang="fr-FR" sz="2800" b="1" i="1" spc="-30" dirty="0" err="1">
                <a:latin typeface="Tahoma"/>
                <a:cs typeface="Tahoma"/>
              </a:rPr>
              <a:t>test.jsp</a:t>
            </a:r>
            <a:endParaRPr lang="fr-FR" sz="2800" dirty="0">
              <a:latin typeface="Tahoma"/>
              <a:cs typeface="Tahoma"/>
            </a:endParaRPr>
          </a:p>
          <a:p>
            <a:pPr>
              <a:lnSpc>
                <a:spcPct val="100000"/>
              </a:lnSpc>
              <a:spcBef>
                <a:spcPts val="45"/>
              </a:spcBef>
            </a:pPr>
            <a:endParaRPr lang="fr-FR" sz="2400" dirty="0">
              <a:latin typeface="Times New Roman"/>
              <a:cs typeface="Times New Roman"/>
            </a:endParaRPr>
          </a:p>
          <a:p>
            <a:pPr marL="15240">
              <a:lnSpc>
                <a:spcPct val="100000"/>
              </a:lnSpc>
              <a:spcBef>
                <a:spcPts val="5"/>
              </a:spcBef>
            </a:pPr>
            <a:r>
              <a:rPr lang="fr-FR" sz="2400" spc="-5" dirty="0">
                <a:latin typeface="Tahoma"/>
                <a:cs typeface="Tahoma"/>
              </a:rPr>
              <a:t>&lt;html&gt;</a:t>
            </a:r>
            <a:endParaRPr lang="fr-FR" sz="2400" dirty="0">
              <a:latin typeface="Tahoma"/>
              <a:cs typeface="Tahoma"/>
            </a:endParaRPr>
          </a:p>
          <a:p>
            <a:pPr marL="187325">
              <a:lnSpc>
                <a:spcPct val="100000"/>
              </a:lnSpc>
              <a:spcBef>
                <a:spcPts val="240"/>
              </a:spcBef>
            </a:pPr>
            <a:r>
              <a:rPr lang="fr-FR" sz="2400" spc="-5" dirty="0">
                <a:latin typeface="Tahoma"/>
                <a:cs typeface="Tahoma"/>
              </a:rPr>
              <a:t>&lt;</a:t>
            </a:r>
            <a:r>
              <a:rPr lang="fr-FR" sz="2400" spc="-5" dirty="0" err="1">
                <a:latin typeface="Tahoma"/>
                <a:cs typeface="Tahoma"/>
              </a:rPr>
              <a:t>head</a:t>
            </a:r>
            <a:r>
              <a:rPr lang="fr-FR" sz="2400" spc="-5" dirty="0">
                <a:latin typeface="Tahoma"/>
                <a:cs typeface="Tahoma"/>
              </a:rPr>
              <a:t>&gt;</a:t>
            </a:r>
            <a:endParaRPr lang="fr-FR" sz="2400" dirty="0">
              <a:latin typeface="Tahoma"/>
              <a:cs typeface="Tahoma"/>
            </a:endParaRPr>
          </a:p>
          <a:p>
            <a:pPr marL="929640">
              <a:lnSpc>
                <a:spcPct val="100000"/>
              </a:lnSpc>
              <a:spcBef>
                <a:spcPts val="240"/>
              </a:spcBef>
            </a:pPr>
            <a:r>
              <a:rPr lang="fr-FR" sz="2400" spc="-5" dirty="0">
                <a:latin typeface="Tahoma"/>
                <a:cs typeface="Tahoma"/>
              </a:rPr>
              <a:t>&lt;</a:t>
            </a:r>
            <a:r>
              <a:rPr lang="fr-FR" sz="2400" spc="-5" dirty="0" err="1">
                <a:latin typeface="Tahoma"/>
                <a:cs typeface="Tahoma"/>
              </a:rPr>
              <a:t>title</a:t>
            </a:r>
            <a:r>
              <a:rPr lang="fr-FR" sz="2400" spc="-5" dirty="0">
                <a:latin typeface="Tahoma"/>
                <a:cs typeface="Tahoma"/>
              </a:rPr>
              <a:t>&gt;Exemple</a:t>
            </a:r>
            <a:r>
              <a:rPr lang="fr-FR" sz="2400" spc="-15" dirty="0">
                <a:latin typeface="Tahoma"/>
                <a:cs typeface="Tahoma"/>
              </a:rPr>
              <a:t> </a:t>
            </a:r>
            <a:r>
              <a:rPr lang="fr-FR" sz="2400" spc="-5" dirty="0">
                <a:latin typeface="Tahoma"/>
                <a:cs typeface="Tahoma"/>
              </a:rPr>
              <a:t>JSP&lt;/</a:t>
            </a:r>
            <a:r>
              <a:rPr lang="fr-FR" sz="2400" spc="-5" dirty="0" err="1">
                <a:latin typeface="Tahoma"/>
                <a:cs typeface="Tahoma"/>
              </a:rPr>
              <a:t>title</a:t>
            </a:r>
            <a:r>
              <a:rPr lang="fr-FR" sz="2400" spc="-5" dirty="0">
                <a:latin typeface="Tahoma"/>
                <a:cs typeface="Tahoma"/>
              </a:rPr>
              <a:t>&gt;</a:t>
            </a:r>
            <a:endParaRPr lang="fr-FR" sz="2400" dirty="0">
              <a:latin typeface="Tahoma"/>
              <a:cs typeface="Tahoma"/>
            </a:endParaRPr>
          </a:p>
          <a:p>
            <a:pPr marL="187325">
              <a:lnSpc>
                <a:spcPct val="100000"/>
              </a:lnSpc>
              <a:spcBef>
                <a:spcPts val="240"/>
              </a:spcBef>
            </a:pPr>
            <a:r>
              <a:rPr lang="fr-FR" sz="2400" spc="-5" dirty="0">
                <a:latin typeface="Tahoma"/>
                <a:cs typeface="Tahoma"/>
              </a:rPr>
              <a:t>&lt;/</a:t>
            </a:r>
            <a:r>
              <a:rPr lang="fr-FR" sz="2400" spc="-5" dirty="0" err="1">
                <a:latin typeface="Tahoma"/>
                <a:cs typeface="Tahoma"/>
              </a:rPr>
              <a:t>head</a:t>
            </a:r>
            <a:r>
              <a:rPr lang="fr-FR" sz="2400" spc="-5" dirty="0">
                <a:latin typeface="Tahoma"/>
                <a:cs typeface="Tahoma"/>
              </a:rPr>
              <a:t>&gt;</a:t>
            </a:r>
            <a:endParaRPr lang="fr-FR" sz="2400" dirty="0">
              <a:latin typeface="Tahoma"/>
              <a:cs typeface="Tahoma"/>
            </a:endParaRPr>
          </a:p>
          <a:p>
            <a:pPr marL="187325">
              <a:lnSpc>
                <a:spcPct val="100000"/>
              </a:lnSpc>
              <a:spcBef>
                <a:spcPts val="240"/>
              </a:spcBef>
            </a:pPr>
            <a:r>
              <a:rPr lang="fr-FR" sz="2400" spc="-5" dirty="0">
                <a:latin typeface="Tahoma"/>
                <a:cs typeface="Tahoma"/>
              </a:rPr>
              <a:t>&lt;body&gt;</a:t>
            </a:r>
            <a:endParaRPr lang="fr-FR" sz="2400" dirty="0">
              <a:latin typeface="Tahoma"/>
              <a:cs typeface="Tahoma"/>
            </a:endParaRPr>
          </a:p>
          <a:p>
            <a:pPr marL="472440">
              <a:lnSpc>
                <a:spcPct val="100000"/>
              </a:lnSpc>
              <a:spcBef>
                <a:spcPts val="240"/>
              </a:spcBef>
            </a:pPr>
            <a:r>
              <a:rPr lang="fr-FR" sz="2400" spc="-5" dirty="0">
                <a:latin typeface="Tahoma"/>
                <a:cs typeface="Tahoma"/>
              </a:rPr>
              <a:t>la somme de 2 et 2 est</a:t>
            </a:r>
            <a:r>
              <a:rPr lang="fr-FR" sz="2400" spc="-45" dirty="0">
                <a:latin typeface="Tahoma"/>
                <a:cs typeface="Tahoma"/>
              </a:rPr>
              <a:t> </a:t>
            </a:r>
            <a:r>
              <a:rPr lang="fr-FR" sz="2400" spc="-10" dirty="0">
                <a:latin typeface="Tahoma"/>
                <a:cs typeface="Tahoma"/>
              </a:rPr>
              <a:t>&lt;</a:t>
            </a:r>
            <a:r>
              <a:rPr lang="fr-FR" sz="2400" spc="-10" dirty="0">
                <a:solidFill>
                  <a:srgbClr val="FF0000"/>
                </a:solidFill>
                <a:latin typeface="Tahoma"/>
                <a:cs typeface="Tahoma"/>
              </a:rPr>
              <a:t>%=</a:t>
            </a:r>
            <a:r>
              <a:rPr lang="fr-FR" sz="2400" spc="-10" dirty="0">
                <a:latin typeface="Tahoma"/>
                <a:cs typeface="Tahoma"/>
              </a:rPr>
              <a:t>2+2</a:t>
            </a:r>
            <a:r>
              <a:rPr lang="fr-FR" sz="2400" spc="-10" dirty="0">
                <a:solidFill>
                  <a:srgbClr val="FF0000"/>
                </a:solidFill>
                <a:latin typeface="Tahoma"/>
                <a:cs typeface="Tahoma"/>
              </a:rPr>
              <a:t>%</a:t>
            </a:r>
            <a:r>
              <a:rPr lang="fr-FR" sz="2400" spc="-10" dirty="0">
                <a:latin typeface="Tahoma"/>
                <a:cs typeface="Tahoma"/>
              </a:rPr>
              <a:t>&gt;</a:t>
            </a:r>
            <a:endParaRPr lang="fr-FR" sz="2400" dirty="0">
              <a:latin typeface="Tahoma"/>
              <a:cs typeface="Tahoma"/>
            </a:endParaRPr>
          </a:p>
          <a:p>
            <a:pPr marL="187325">
              <a:lnSpc>
                <a:spcPct val="100000"/>
              </a:lnSpc>
              <a:spcBef>
                <a:spcPts val="240"/>
              </a:spcBef>
            </a:pPr>
            <a:r>
              <a:rPr lang="fr-FR" sz="2400" spc="-5" dirty="0">
                <a:latin typeface="Tahoma"/>
                <a:cs typeface="Tahoma"/>
              </a:rPr>
              <a:t>&lt;/body&gt;</a:t>
            </a:r>
            <a:endParaRPr lang="fr-FR" sz="2400" dirty="0">
              <a:latin typeface="Tahoma"/>
              <a:cs typeface="Tahoma"/>
            </a:endParaRPr>
          </a:p>
          <a:p>
            <a:pPr marL="15240">
              <a:lnSpc>
                <a:spcPct val="100000"/>
              </a:lnSpc>
              <a:spcBef>
                <a:spcPts val="240"/>
              </a:spcBef>
            </a:pPr>
            <a:r>
              <a:rPr lang="fr-FR" sz="2400" spc="-5" dirty="0">
                <a:latin typeface="Tahoma"/>
                <a:cs typeface="Tahoma"/>
              </a:rPr>
              <a:t>&lt;/html</a:t>
            </a:r>
            <a:r>
              <a:rPr lang="fr-FR" sz="2400" spc="-5" dirty="0" smtClean="0">
                <a:latin typeface="Tahoma"/>
                <a:cs typeface="Tahoma"/>
              </a:rPr>
              <a:t>&gt;</a:t>
            </a:r>
            <a:endParaRPr lang="fr-FR" sz="2400" dirty="0">
              <a:latin typeface="Tahoma"/>
              <a:cs typeface="Tahoma"/>
            </a:endParaRPr>
          </a:p>
        </p:txBody>
      </p:sp>
    </p:spTree>
    <p:extLst>
      <p:ext uri="{BB962C8B-B14F-4D97-AF65-F5344CB8AC3E}">
        <p14:creationId xmlns:p14="http://schemas.microsoft.com/office/powerpoint/2010/main" val="2836891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Serveur</a:t>
            </a:r>
            <a:r>
              <a:rPr lang="fr-FR" sz="5400" spc="-30" dirty="0">
                <a:solidFill>
                  <a:srgbClr val="323299"/>
                </a:solidFill>
                <a:latin typeface="Tahoma"/>
                <a:cs typeface="Tahoma"/>
              </a:rPr>
              <a:t> </a:t>
            </a:r>
            <a:r>
              <a:rPr lang="fr-FR" sz="5400" spc="-5" dirty="0" smtClean="0">
                <a:solidFill>
                  <a:srgbClr val="323299"/>
                </a:solidFill>
                <a:latin typeface="Tahoma"/>
                <a:cs typeface="Tahoma"/>
              </a:rPr>
              <a:t>Web</a:t>
            </a:r>
            <a:endParaRPr lang="fr-FR" dirty="0"/>
          </a:p>
        </p:txBody>
      </p:sp>
      <p:sp>
        <p:nvSpPr>
          <p:cNvPr id="3" name="Espace réservé du contenu 2"/>
          <p:cNvSpPr>
            <a:spLocks noGrp="1"/>
          </p:cNvSpPr>
          <p:nvPr>
            <p:ph idx="1"/>
          </p:nvPr>
        </p:nvSpPr>
        <p:spPr/>
        <p:txBody>
          <a:bodyPr>
            <a:normAutofit lnSpcReduction="10000"/>
          </a:bodyPr>
          <a:lstStyle/>
          <a:p>
            <a:pPr marL="187325" marR="172085" indent="-172720">
              <a:lnSpc>
                <a:spcPct val="100000"/>
              </a:lnSpc>
              <a:spcBef>
                <a:spcPts val="1060"/>
              </a:spcBef>
              <a:buClr>
                <a:srgbClr val="3232CC"/>
              </a:buClr>
              <a:buSzPct val="60714"/>
              <a:buFont typeface="Wingdings"/>
              <a:buChar char=""/>
              <a:tabLst>
                <a:tab pos="187960" algn="l"/>
              </a:tabLst>
            </a:pPr>
            <a:r>
              <a:rPr lang="fr-FR" sz="3200" spc="-5" dirty="0" smtClean="0">
                <a:latin typeface="Calibri" panose="020F0502020204030204" pitchFamily="34" charset="0"/>
                <a:cs typeface="Calibri" panose="020F0502020204030204" pitchFamily="34" charset="0"/>
              </a:rPr>
              <a:t>L'utilisation </a:t>
            </a:r>
            <a:r>
              <a:rPr lang="fr-FR" sz="3200" dirty="0" smtClean="0">
                <a:latin typeface="Calibri" panose="020F0502020204030204" pitchFamily="34" charset="0"/>
                <a:cs typeface="Calibri" panose="020F0502020204030204" pitchFamily="34" charset="0"/>
              </a:rPr>
              <a:t>des JSP implique d'avoir </a:t>
            </a:r>
            <a:r>
              <a:rPr lang="fr-FR" sz="3200" spc="-5" dirty="0" smtClean="0">
                <a:latin typeface="Calibri" panose="020F0502020204030204" pitchFamily="34" charset="0"/>
                <a:cs typeface="Calibri" panose="020F0502020204030204" pitchFamily="34" charset="0"/>
              </a:rPr>
              <a:t>un  serveur HTTP </a:t>
            </a:r>
            <a:r>
              <a:rPr lang="fr-FR" sz="3200" dirty="0" smtClean="0">
                <a:latin typeface="Calibri" panose="020F0502020204030204" pitchFamily="34" charset="0"/>
                <a:cs typeface="Calibri" panose="020F0502020204030204" pitchFamily="34" charset="0"/>
              </a:rPr>
              <a:t>(logiciel </a:t>
            </a:r>
            <a:r>
              <a:rPr lang="fr-FR" sz="3200" spc="-5" dirty="0" smtClean="0">
                <a:latin typeface="Calibri" panose="020F0502020204030204" pitchFamily="34" charset="0"/>
                <a:cs typeface="Calibri" panose="020F0502020204030204" pitchFamily="34" charset="0"/>
              </a:rPr>
              <a:t>servant </a:t>
            </a:r>
            <a:r>
              <a:rPr lang="fr-FR" sz="3200" dirty="0" smtClean="0">
                <a:latin typeface="Calibri" panose="020F0502020204030204" pitchFamily="34" charset="0"/>
                <a:cs typeface="Calibri" panose="020F0502020204030204" pitchFamily="34" charset="0"/>
              </a:rPr>
              <a:t>à </a:t>
            </a:r>
            <a:r>
              <a:rPr lang="fr-FR" sz="3200" spc="-5" dirty="0" smtClean="0">
                <a:latin typeface="Calibri" panose="020F0502020204030204" pitchFamily="34" charset="0"/>
                <a:cs typeface="Calibri" panose="020F0502020204030204" pitchFamily="34" charset="0"/>
              </a:rPr>
              <a:t>diffuser </a:t>
            </a:r>
            <a:r>
              <a:rPr lang="fr-FR" sz="3200" dirty="0" smtClean="0">
                <a:latin typeface="Calibri" panose="020F0502020204030204" pitchFamily="34" charset="0"/>
                <a:cs typeface="Calibri" panose="020F0502020204030204" pitchFamily="34" charset="0"/>
              </a:rPr>
              <a:t>les  pages Web) disposant </a:t>
            </a:r>
            <a:r>
              <a:rPr lang="fr-FR" sz="3200" spc="-5" dirty="0" smtClean="0">
                <a:latin typeface="Calibri" panose="020F0502020204030204" pitchFamily="34" charset="0"/>
                <a:cs typeface="Calibri" panose="020F0502020204030204" pitchFamily="34" charset="0"/>
              </a:rPr>
              <a:t>d'une </a:t>
            </a:r>
            <a:r>
              <a:rPr lang="fr-FR" sz="3200" dirty="0" smtClean="0">
                <a:latin typeface="Calibri" panose="020F0502020204030204" pitchFamily="34" charset="0"/>
                <a:cs typeface="Calibri" panose="020F0502020204030204" pitchFamily="34" charset="0"/>
              </a:rPr>
              <a:t>extension  </a:t>
            </a:r>
            <a:r>
              <a:rPr lang="fr-FR" sz="3200" spc="-5" dirty="0" smtClean="0">
                <a:latin typeface="Calibri" panose="020F0502020204030204" pitchFamily="34" charset="0"/>
                <a:cs typeface="Calibri" panose="020F0502020204030204" pitchFamily="34" charset="0"/>
              </a:rPr>
              <a:t>capable </a:t>
            </a:r>
            <a:r>
              <a:rPr lang="fr-FR" sz="3200" dirty="0" smtClean="0">
                <a:latin typeface="Calibri" panose="020F0502020204030204" pitchFamily="34" charset="0"/>
                <a:cs typeface="Calibri" panose="020F0502020204030204" pitchFamily="34" charset="0"/>
              </a:rPr>
              <a:t>de </a:t>
            </a:r>
            <a:r>
              <a:rPr lang="fr-FR" sz="3200" spc="-5" dirty="0" smtClean="0">
                <a:latin typeface="Calibri" panose="020F0502020204030204" pitchFamily="34" charset="0"/>
                <a:cs typeface="Calibri" panose="020F0502020204030204" pitchFamily="34" charset="0"/>
              </a:rPr>
              <a:t>traiter </a:t>
            </a:r>
            <a:r>
              <a:rPr lang="fr-FR" sz="3200" dirty="0" smtClean="0">
                <a:latin typeface="Calibri" panose="020F0502020204030204" pitchFamily="34" charset="0"/>
                <a:cs typeface="Calibri" panose="020F0502020204030204" pitchFamily="34" charset="0"/>
              </a:rPr>
              <a:t>les</a:t>
            </a:r>
            <a:r>
              <a:rPr lang="fr-FR" sz="3200" spc="-45" dirty="0" smtClean="0">
                <a:latin typeface="Calibri" panose="020F0502020204030204" pitchFamily="34" charset="0"/>
                <a:cs typeface="Calibri" panose="020F0502020204030204" pitchFamily="34" charset="0"/>
              </a:rPr>
              <a:t> </a:t>
            </a:r>
            <a:r>
              <a:rPr lang="fr-FR" sz="3200" spc="-5" dirty="0" smtClean="0">
                <a:latin typeface="Calibri" panose="020F0502020204030204" pitchFamily="34" charset="0"/>
                <a:cs typeface="Calibri" panose="020F0502020204030204" pitchFamily="34" charset="0"/>
              </a:rPr>
              <a:t>JSP.</a:t>
            </a:r>
            <a:endParaRPr lang="fr-FR" sz="3200" dirty="0" smtClean="0">
              <a:latin typeface="Calibri" panose="020F0502020204030204" pitchFamily="34" charset="0"/>
              <a:cs typeface="Calibri" panose="020F0502020204030204" pitchFamily="34" charset="0"/>
            </a:endParaRPr>
          </a:p>
          <a:p>
            <a:pPr marL="187325" marR="5080" indent="-172720">
              <a:lnSpc>
                <a:spcPct val="100000"/>
              </a:lnSpc>
              <a:spcBef>
                <a:spcPts val="345"/>
              </a:spcBef>
              <a:buClr>
                <a:srgbClr val="3232CC"/>
              </a:buClr>
              <a:buSzPct val="60714"/>
              <a:buFont typeface="Wingdings"/>
              <a:buChar char=""/>
              <a:tabLst>
                <a:tab pos="187960" algn="l"/>
              </a:tabLst>
            </a:pPr>
            <a:r>
              <a:rPr lang="fr-FR" sz="3200" dirty="0" smtClean="0">
                <a:latin typeface="Calibri" panose="020F0502020204030204" pitchFamily="34" charset="0"/>
                <a:cs typeface="Calibri" panose="020F0502020204030204" pitchFamily="34" charset="0"/>
              </a:rPr>
              <a:t>Exemple de </a:t>
            </a:r>
            <a:r>
              <a:rPr lang="fr-FR" sz="3200" spc="-5" dirty="0" smtClean="0">
                <a:latin typeface="Calibri" panose="020F0502020204030204" pitchFamily="34" charset="0"/>
                <a:cs typeface="Calibri" panose="020F0502020204030204" pitchFamily="34" charset="0"/>
              </a:rPr>
              <a:t>serveurs HTTP gratuit supportant  JSP:</a:t>
            </a:r>
            <a:endParaRPr lang="fr-FR" sz="3200" dirty="0" smtClean="0">
              <a:latin typeface="Calibri" panose="020F0502020204030204" pitchFamily="34" charset="0"/>
              <a:cs typeface="Calibri" panose="020F0502020204030204" pitchFamily="34" charset="0"/>
            </a:endParaRPr>
          </a:p>
          <a:p>
            <a:pPr marL="386715" lvl="1" indent="-143510">
              <a:lnSpc>
                <a:spcPct val="100000"/>
              </a:lnSpc>
              <a:spcBef>
                <a:spcPts val="120"/>
              </a:spcBef>
              <a:buClr>
                <a:srgbClr val="FF0000"/>
              </a:buClr>
              <a:buSzPct val="54166"/>
              <a:buFont typeface="Wingdings"/>
              <a:buChar char=""/>
              <a:tabLst>
                <a:tab pos="387350" algn="l"/>
              </a:tabLst>
            </a:pPr>
            <a:r>
              <a:rPr lang="fr-FR" sz="2800" b="1" spc="-5" dirty="0" err="1" smtClean="0">
                <a:latin typeface="Calibri" panose="020F0502020204030204" pitchFamily="34" charset="0"/>
                <a:cs typeface="Calibri" panose="020F0502020204030204" pitchFamily="34" charset="0"/>
              </a:rPr>
              <a:t>Tomcat</a:t>
            </a:r>
            <a:r>
              <a:rPr lang="fr-FR" sz="2800" b="1" spc="-5" dirty="0" smtClean="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proposé par </a:t>
            </a:r>
            <a:r>
              <a:rPr lang="fr-FR" sz="2800" dirty="0" smtClean="0">
                <a:latin typeface="Calibri" panose="020F0502020204030204" pitchFamily="34" charset="0"/>
                <a:cs typeface="Calibri" panose="020F0502020204030204" pitchFamily="34" charset="0"/>
              </a:rPr>
              <a:t>la </a:t>
            </a:r>
            <a:r>
              <a:rPr lang="fr-FR" sz="2800" spc="-5" dirty="0" smtClean="0">
                <a:latin typeface="Calibri" panose="020F0502020204030204" pitchFamily="34" charset="0"/>
                <a:cs typeface="Calibri" panose="020F0502020204030204" pitchFamily="34" charset="0"/>
              </a:rPr>
              <a:t>fondation</a:t>
            </a:r>
            <a:r>
              <a:rPr lang="fr-FR" sz="2800" spc="25" dirty="0" smtClean="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Apache.</a:t>
            </a:r>
            <a:endParaRPr lang="fr-FR" sz="2800" dirty="0" smtClean="0">
              <a:latin typeface="Calibri" panose="020F0502020204030204" pitchFamily="34" charset="0"/>
              <a:cs typeface="Calibri" panose="020F0502020204030204" pitchFamily="34" charset="0"/>
            </a:endParaRPr>
          </a:p>
          <a:p>
            <a:pPr marL="386715" lvl="1" indent="-143510">
              <a:lnSpc>
                <a:spcPct val="100000"/>
              </a:lnSpc>
              <a:spcBef>
                <a:spcPts val="145"/>
              </a:spcBef>
              <a:buClr>
                <a:srgbClr val="FF0000"/>
              </a:buClr>
              <a:buSzPct val="54166"/>
              <a:buFont typeface="Wingdings"/>
              <a:buChar char=""/>
              <a:tabLst>
                <a:tab pos="387350" algn="l"/>
              </a:tabLst>
            </a:pPr>
            <a:r>
              <a:rPr lang="fr-FR" sz="2800" b="1" spc="-5" dirty="0" smtClean="0">
                <a:latin typeface="Calibri" panose="020F0502020204030204" pitchFamily="34" charset="0"/>
                <a:cs typeface="Calibri" panose="020F0502020204030204" pitchFamily="34" charset="0"/>
              </a:rPr>
              <a:t>JSWDK </a:t>
            </a:r>
            <a:r>
              <a:rPr lang="fr-FR" sz="2800" spc="-5" dirty="0" smtClean="0">
                <a:latin typeface="Calibri" panose="020F0502020204030204" pitchFamily="34" charset="0"/>
                <a:cs typeface="Calibri" panose="020F0502020204030204" pitchFamily="34" charset="0"/>
              </a:rPr>
              <a:t>proposé par</a:t>
            </a:r>
            <a:r>
              <a:rPr lang="fr-FR" sz="2800" spc="15" dirty="0" smtClean="0">
                <a:latin typeface="Calibri" panose="020F0502020204030204" pitchFamily="34" charset="0"/>
                <a:cs typeface="Calibri" panose="020F0502020204030204" pitchFamily="34" charset="0"/>
              </a:rPr>
              <a:t> </a:t>
            </a:r>
            <a:r>
              <a:rPr lang="fr-FR" sz="2800" dirty="0" smtClean="0">
                <a:latin typeface="Calibri" panose="020F0502020204030204" pitchFamily="34" charset="0"/>
                <a:cs typeface="Calibri" panose="020F0502020204030204" pitchFamily="34" charset="0"/>
              </a:rPr>
              <a:t>SUN</a:t>
            </a:r>
          </a:p>
          <a:p>
            <a:pPr marL="187325" marR="161290" indent="-172720">
              <a:lnSpc>
                <a:spcPct val="100000"/>
              </a:lnSpc>
              <a:spcBef>
                <a:spcPts val="365"/>
              </a:spcBef>
              <a:buClr>
                <a:srgbClr val="3232CC"/>
              </a:buClr>
              <a:buSzPct val="60714"/>
              <a:buFont typeface="Wingdings"/>
              <a:buChar char=""/>
              <a:tabLst>
                <a:tab pos="187960" algn="l"/>
              </a:tabLst>
            </a:pPr>
            <a:r>
              <a:rPr lang="fr-FR" sz="3200" dirty="0" smtClean="0">
                <a:latin typeface="Calibri" panose="020F0502020204030204" pitchFamily="34" charset="0"/>
                <a:cs typeface="Calibri" panose="020F0502020204030204" pitchFamily="34" charset="0"/>
              </a:rPr>
              <a:t>Comme pour les </a:t>
            </a:r>
            <a:r>
              <a:rPr lang="fr-FR" sz="3200" spc="-5" dirty="0" smtClean="0">
                <a:latin typeface="Calibri" panose="020F0502020204030204" pitchFamily="34" charset="0"/>
                <a:cs typeface="Calibri" panose="020F0502020204030204" pitchFamily="34" charset="0"/>
              </a:rPr>
              <a:t>servlets, </a:t>
            </a:r>
            <a:r>
              <a:rPr lang="fr-FR" sz="3200" dirty="0" smtClean="0">
                <a:latin typeface="Calibri" panose="020F0502020204030204" pitchFamily="34" charset="0"/>
                <a:cs typeface="Calibri" panose="020F0502020204030204" pitchFamily="34" charset="0"/>
              </a:rPr>
              <a:t>nous </a:t>
            </a:r>
            <a:r>
              <a:rPr lang="fr-FR" sz="3200" spc="-5" dirty="0" smtClean="0">
                <a:latin typeface="Calibri" panose="020F0502020204030204" pitchFamily="34" charset="0"/>
                <a:cs typeface="Calibri" panose="020F0502020204030204" pitchFamily="34" charset="0"/>
              </a:rPr>
              <a:t>travaillerons  avec</a:t>
            </a:r>
            <a:r>
              <a:rPr lang="fr-FR" sz="3200" spc="-25" dirty="0" smtClean="0">
                <a:latin typeface="Calibri" panose="020F0502020204030204" pitchFamily="34" charset="0"/>
                <a:cs typeface="Calibri" panose="020F0502020204030204" pitchFamily="34" charset="0"/>
              </a:rPr>
              <a:t> </a:t>
            </a:r>
            <a:r>
              <a:rPr lang="fr-FR" sz="3200" spc="-5" dirty="0" err="1" smtClean="0">
                <a:latin typeface="Calibri" panose="020F0502020204030204" pitchFamily="34" charset="0"/>
                <a:cs typeface="Calibri" panose="020F0502020204030204" pitchFamily="34" charset="0"/>
              </a:rPr>
              <a:t>Tomcat</a:t>
            </a:r>
            <a:r>
              <a:rPr lang="fr-FR" sz="3200" spc="-5" dirty="0" smtClean="0">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09861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Traitement des</a:t>
            </a:r>
            <a:r>
              <a:rPr lang="fr-FR" sz="5400" spc="-15"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a:xfrm>
            <a:off x="1024128" y="1965278"/>
            <a:ext cx="10180684" cy="4344082"/>
          </a:xfrm>
        </p:spPr>
        <p:txBody>
          <a:bodyPr>
            <a:noAutofit/>
          </a:bodyPr>
          <a:lstStyle/>
          <a:p>
            <a:pPr marL="281940" marR="235585" indent="-266700">
              <a:lnSpc>
                <a:spcPct val="100000"/>
              </a:lnSpc>
              <a:spcBef>
                <a:spcPts val="1060"/>
              </a:spcBef>
              <a:buClr>
                <a:srgbClr val="3232CC"/>
              </a:buClr>
              <a:buSzPct val="60714"/>
              <a:buFont typeface="Wingdings"/>
              <a:buChar char=""/>
              <a:tabLst>
                <a:tab pos="281940" algn="l"/>
                <a:tab pos="282575" algn="l"/>
              </a:tabLst>
            </a:pPr>
            <a:r>
              <a:rPr lang="fr-FR" sz="3200" spc="-5" dirty="0">
                <a:latin typeface="Calibri" panose="020F0502020204030204" pitchFamily="34" charset="0"/>
                <a:cs typeface="Calibri" panose="020F0502020204030204" pitchFamily="34" charset="0"/>
              </a:rPr>
              <a:t>L'interprétation d'une </a:t>
            </a:r>
            <a:r>
              <a:rPr lang="fr-FR" sz="3200" dirty="0">
                <a:latin typeface="Calibri" panose="020F0502020204030204" pitchFamily="34" charset="0"/>
                <a:cs typeface="Calibri" panose="020F0502020204030204" pitchFamily="34" charset="0"/>
              </a:rPr>
              <a:t>page </a:t>
            </a:r>
            <a:r>
              <a:rPr lang="fr-FR" sz="3200" spc="-5" dirty="0">
                <a:latin typeface="Calibri" panose="020F0502020204030204" pitchFamily="34" charset="0"/>
                <a:cs typeface="Calibri" panose="020F0502020204030204" pitchFamily="34" charset="0"/>
              </a:rPr>
              <a:t>contenant </a:t>
            </a:r>
            <a:r>
              <a:rPr lang="fr-FR" sz="3200" dirty="0">
                <a:latin typeface="Calibri" panose="020F0502020204030204" pitchFamily="34" charset="0"/>
                <a:cs typeface="Calibri" panose="020F0502020204030204" pitchFamily="34" charset="0"/>
              </a:rPr>
              <a:t>des  </a:t>
            </a:r>
            <a:r>
              <a:rPr lang="fr-FR" sz="3200" spc="-5" dirty="0">
                <a:latin typeface="Calibri" panose="020F0502020204030204" pitchFamily="34" charset="0"/>
                <a:cs typeface="Calibri" panose="020F0502020204030204" pitchFamily="34" charset="0"/>
              </a:rPr>
              <a:t>instructions </a:t>
            </a:r>
            <a:r>
              <a:rPr lang="fr-FR" sz="3200" dirty="0">
                <a:latin typeface="Calibri" panose="020F0502020204030204" pitchFamily="34" charset="0"/>
                <a:cs typeface="Calibri" panose="020F0502020204030204" pitchFamily="34" charset="0"/>
              </a:rPr>
              <a:t>JSP </a:t>
            </a:r>
            <a:r>
              <a:rPr lang="fr-FR" sz="3200" spc="-5" dirty="0">
                <a:latin typeface="Calibri" panose="020F0502020204030204" pitchFamily="34" charset="0"/>
                <a:cs typeface="Calibri" panose="020F0502020204030204" pitchFamily="34" charset="0"/>
              </a:rPr>
              <a:t>se fait </a:t>
            </a:r>
            <a:r>
              <a:rPr lang="fr-FR" sz="3200" dirty="0">
                <a:latin typeface="Calibri" panose="020F0502020204030204" pitchFamily="34" charset="0"/>
                <a:cs typeface="Calibri" panose="020F0502020204030204" pitchFamily="34" charset="0"/>
              </a:rPr>
              <a:t>de la </a:t>
            </a:r>
            <a:r>
              <a:rPr lang="fr-FR" sz="3200" spc="-5" dirty="0">
                <a:latin typeface="Calibri" panose="020F0502020204030204" pitchFamily="34" charset="0"/>
                <a:cs typeface="Calibri" panose="020F0502020204030204" pitchFamily="34" charset="0"/>
              </a:rPr>
              <a:t>manière  suivante</a:t>
            </a:r>
            <a:r>
              <a:rPr lang="fr-FR" sz="3200" spc="-10" dirty="0">
                <a:latin typeface="Calibri" panose="020F0502020204030204" pitchFamily="34" charset="0"/>
                <a:cs typeface="Calibri" panose="020F0502020204030204" pitchFamily="34" charset="0"/>
              </a:rPr>
              <a:t> </a:t>
            </a:r>
            <a:r>
              <a:rPr lang="fr-FR" sz="3200" dirty="0">
                <a:latin typeface="Calibri" panose="020F0502020204030204" pitchFamily="34" charset="0"/>
                <a:cs typeface="Calibri" panose="020F0502020204030204" pitchFamily="34" charset="0"/>
              </a:rPr>
              <a:t>:</a:t>
            </a:r>
          </a:p>
          <a:p>
            <a:pPr marL="472440" marR="94615" lvl="1" indent="-228600">
              <a:lnSpc>
                <a:spcPct val="100000"/>
              </a:lnSpc>
              <a:spcBef>
                <a:spcPts val="284"/>
              </a:spcBef>
              <a:buClr>
                <a:srgbClr val="FF0000"/>
              </a:buClr>
              <a:buAutoNum type="arabicPeriod"/>
              <a:tabLst>
                <a:tab pos="473075" algn="l"/>
              </a:tabLst>
            </a:pPr>
            <a:r>
              <a:rPr lang="fr-FR" sz="2800" dirty="0">
                <a:latin typeface="Calibri" panose="020F0502020204030204" pitchFamily="34" charset="0"/>
                <a:cs typeface="Calibri" panose="020F0502020204030204" pitchFamily="34" charset="0"/>
              </a:rPr>
              <a:t>L’ </a:t>
            </a:r>
            <a:r>
              <a:rPr lang="fr-FR" sz="2800" spc="-5" dirty="0">
                <a:latin typeface="Calibri" panose="020F0502020204030204" pitchFamily="34" charset="0"/>
                <a:cs typeface="Calibri" panose="020F0502020204030204" pitchFamily="34" charset="0"/>
              </a:rPr>
              <a:t>utilisateur demande, </a:t>
            </a:r>
            <a:r>
              <a:rPr lang="fr-FR" sz="2800" dirty="0">
                <a:latin typeface="Calibri" panose="020F0502020204030204" pitchFamily="34" charset="0"/>
                <a:cs typeface="Calibri" panose="020F0502020204030204" pitchFamily="34" charset="0"/>
              </a:rPr>
              <a:t>via </a:t>
            </a:r>
            <a:r>
              <a:rPr lang="fr-FR" sz="2800" spc="-5" dirty="0">
                <a:latin typeface="Calibri" panose="020F0502020204030204" pitchFamily="34" charset="0"/>
                <a:cs typeface="Calibri" panose="020F0502020204030204" pitchFamily="34" charset="0"/>
              </a:rPr>
              <a:t>son navigateur  (client), </a:t>
            </a:r>
            <a:r>
              <a:rPr lang="fr-FR" sz="2800" dirty="0">
                <a:latin typeface="Calibri" panose="020F0502020204030204" pitchFamily="34" charset="0"/>
                <a:cs typeface="Calibri" panose="020F0502020204030204" pitchFamily="34" charset="0"/>
              </a:rPr>
              <a:t>un </a:t>
            </a:r>
            <a:r>
              <a:rPr lang="fr-FR" sz="2800" spc="-5" dirty="0">
                <a:latin typeface="Calibri" panose="020F0502020204030204" pitchFamily="34" charset="0"/>
                <a:cs typeface="Calibri" panose="020F0502020204030204" pitchFamily="34" charset="0"/>
              </a:rPr>
              <a:t>document possédant l'extension</a:t>
            </a:r>
            <a:r>
              <a:rPr lang="fr-FR" sz="2800" spc="-1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a:t>
            </a:r>
            <a:r>
              <a:rPr lang="fr-FR" sz="2800" spc="-5" dirty="0" err="1">
                <a:latin typeface="Calibri" panose="020F0502020204030204" pitchFamily="34" charset="0"/>
                <a:cs typeface="Calibri" panose="020F0502020204030204" pitchFamily="34" charset="0"/>
              </a:rPr>
              <a:t>jsp</a:t>
            </a:r>
            <a:endParaRPr lang="fr-FR" sz="2800" dirty="0">
              <a:latin typeface="Calibri" panose="020F0502020204030204" pitchFamily="34" charset="0"/>
              <a:cs typeface="Calibri" panose="020F0502020204030204" pitchFamily="34" charset="0"/>
            </a:endParaRPr>
          </a:p>
          <a:p>
            <a:pPr marL="472440" marR="125730" lvl="1" indent="-228600">
              <a:lnSpc>
                <a:spcPct val="100000"/>
              </a:lnSpc>
              <a:spcBef>
                <a:spcPts val="280"/>
              </a:spcBef>
              <a:buClr>
                <a:srgbClr val="FF0000"/>
              </a:buClr>
              <a:buAutoNum type="arabicPeriod"/>
              <a:tabLst>
                <a:tab pos="473075" algn="l"/>
              </a:tabLst>
            </a:pPr>
            <a:r>
              <a:rPr lang="fr-FR" sz="2800" dirty="0">
                <a:latin typeface="Calibri" panose="020F0502020204030204" pitchFamily="34" charset="0"/>
                <a:cs typeface="Calibri" panose="020F0502020204030204" pitchFamily="34" charset="0"/>
              </a:rPr>
              <a:t>Le </a:t>
            </a:r>
            <a:r>
              <a:rPr lang="fr-FR" sz="2800" spc="-5" dirty="0">
                <a:latin typeface="Calibri" panose="020F0502020204030204" pitchFamily="34" charset="0"/>
                <a:cs typeface="Calibri" panose="020F0502020204030204" pitchFamily="34" charset="0"/>
              </a:rPr>
              <a:t>serveur HTTP lance </a:t>
            </a:r>
            <a:r>
              <a:rPr lang="fr-FR" sz="2800" dirty="0">
                <a:latin typeface="Calibri" panose="020F0502020204030204" pitchFamily="34" charset="0"/>
                <a:cs typeface="Calibri" panose="020F0502020204030204" pitchFamily="34" charset="0"/>
              </a:rPr>
              <a:t>une </a:t>
            </a:r>
            <a:r>
              <a:rPr lang="fr-FR" sz="2800" i="1" spc="-25" dirty="0">
                <a:latin typeface="Calibri" panose="020F0502020204030204" pitchFamily="34" charset="0"/>
                <a:cs typeface="Calibri" panose="020F0502020204030204" pitchFamily="34" charset="0"/>
              </a:rPr>
              <a:t>servlet </a:t>
            </a:r>
            <a:r>
              <a:rPr lang="fr-FR" sz="2800" spc="-5" dirty="0">
                <a:latin typeface="Calibri" panose="020F0502020204030204" pitchFamily="34" charset="0"/>
                <a:cs typeface="Calibri" panose="020F0502020204030204" pitchFamily="34" charset="0"/>
              </a:rPr>
              <a:t>(application  Java serveur) qui construit </a:t>
            </a:r>
            <a:r>
              <a:rPr lang="fr-FR" sz="2800" dirty="0">
                <a:latin typeface="Calibri" panose="020F0502020204030204" pitchFamily="34" charset="0"/>
                <a:cs typeface="Calibri" panose="020F0502020204030204" pitchFamily="34" charset="0"/>
              </a:rPr>
              <a:t>le </a:t>
            </a:r>
            <a:r>
              <a:rPr lang="fr-FR" sz="2800" spc="-5" dirty="0">
                <a:latin typeface="Calibri" panose="020F0502020204030204" pitchFamily="34" charset="0"/>
                <a:cs typeface="Calibri" panose="020F0502020204030204" pitchFamily="34" charset="0"/>
              </a:rPr>
              <a:t>code Java </a:t>
            </a:r>
            <a:r>
              <a:rPr lang="fr-FR" sz="2800" dirty="0">
                <a:latin typeface="Calibri" panose="020F0502020204030204" pitchFamily="34" charset="0"/>
                <a:cs typeface="Calibri" panose="020F0502020204030204" pitchFamily="34" charset="0"/>
              </a:rPr>
              <a:t>à </a:t>
            </a:r>
            <a:r>
              <a:rPr lang="fr-FR" sz="2800" spc="-5" dirty="0">
                <a:latin typeface="Calibri" panose="020F0502020204030204" pitchFamily="34" charset="0"/>
                <a:cs typeface="Calibri" panose="020F0502020204030204" pitchFamily="34" charset="0"/>
              </a:rPr>
              <a:t>partir  du code contenu dans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page</a:t>
            </a:r>
            <a:r>
              <a:rPr lang="fr-FR" sz="2800" spc="1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HTML.</a:t>
            </a:r>
            <a:endParaRPr lang="fr-FR" sz="2800" dirty="0">
              <a:latin typeface="Calibri" panose="020F0502020204030204" pitchFamily="34" charset="0"/>
              <a:cs typeface="Calibri" panose="020F0502020204030204" pitchFamily="34" charset="0"/>
            </a:endParaRPr>
          </a:p>
          <a:p>
            <a:pPr marL="472440" marR="5080" lvl="1" indent="-228600">
              <a:lnSpc>
                <a:spcPct val="100000"/>
              </a:lnSpc>
              <a:spcBef>
                <a:spcPts val="275"/>
              </a:spcBef>
              <a:buClr>
                <a:srgbClr val="FF0000"/>
              </a:buClr>
              <a:buAutoNum type="arabicPeriod"/>
              <a:tabLst>
                <a:tab pos="473075" algn="l"/>
              </a:tabLst>
            </a:pPr>
            <a:r>
              <a:rPr lang="fr-FR" sz="2800" dirty="0">
                <a:latin typeface="Calibri" panose="020F0502020204030204" pitchFamily="34" charset="0"/>
                <a:cs typeface="Calibri" panose="020F0502020204030204" pitchFamily="34" charset="0"/>
              </a:rPr>
              <a:t>Le </a:t>
            </a:r>
            <a:r>
              <a:rPr lang="fr-FR" sz="2800" spc="-5" dirty="0">
                <a:latin typeface="Calibri" panose="020F0502020204030204" pitchFamily="34" charset="0"/>
                <a:cs typeface="Calibri" panose="020F0502020204030204" pitchFamily="34" charset="0"/>
              </a:rPr>
              <a:t>programme résultant </a:t>
            </a:r>
            <a:r>
              <a:rPr lang="fr-FR" sz="2800" dirty="0">
                <a:latin typeface="Calibri" panose="020F0502020204030204" pitchFamily="34" charset="0"/>
                <a:cs typeface="Calibri" panose="020F0502020204030204" pitchFamily="34" charset="0"/>
              </a:rPr>
              <a:t>est </a:t>
            </a:r>
            <a:r>
              <a:rPr lang="fr-FR" sz="2800" spc="-5" dirty="0">
                <a:latin typeface="Calibri" panose="020F0502020204030204" pitchFamily="34" charset="0"/>
                <a:cs typeface="Calibri" panose="020F0502020204030204" pitchFamily="34" charset="0"/>
              </a:rPr>
              <a:t>compilé puis exécuté  </a:t>
            </a:r>
            <a:r>
              <a:rPr lang="fr-FR" sz="2800" dirty="0">
                <a:latin typeface="Calibri" panose="020F0502020204030204" pitchFamily="34" charset="0"/>
                <a:cs typeface="Calibri" panose="020F0502020204030204" pitchFamily="34" charset="0"/>
              </a:rPr>
              <a:t>sur le</a:t>
            </a:r>
            <a:r>
              <a:rPr lang="fr-FR" sz="2800" spc="-4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serveur.</a:t>
            </a:r>
            <a:endParaRPr lang="fr-FR" sz="2800" dirty="0">
              <a:latin typeface="Calibri" panose="020F0502020204030204" pitchFamily="34" charset="0"/>
              <a:cs typeface="Calibri" panose="020F0502020204030204" pitchFamily="34" charset="0"/>
            </a:endParaRPr>
          </a:p>
          <a:p>
            <a:pPr marL="472440" marR="53340" lvl="1" indent="-228600">
              <a:lnSpc>
                <a:spcPct val="100000"/>
              </a:lnSpc>
              <a:spcBef>
                <a:spcPts val="280"/>
              </a:spcBef>
              <a:buClr>
                <a:srgbClr val="FF0000"/>
              </a:buClr>
              <a:buAutoNum type="arabicPeriod"/>
              <a:tabLst>
                <a:tab pos="473075" algn="l"/>
              </a:tabLst>
            </a:pPr>
            <a:r>
              <a:rPr lang="fr-FR" sz="2800" dirty="0">
                <a:latin typeface="Calibri" panose="020F0502020204030204" pitchFamily="34" charset="0"/>
                <a:cs typeface="Calibri" panose="020F0502020204030204" pitchFamily="34" charset="0"/>
              </a:rPr>
              <a:t>Le </a:t>
            </a:r>
            <a:r>
              <a:rPr lang="fr-FR" sz="2800" spc="-5" dirty="0">
                <a:latin typeface="Calibri" panose="020F0502020204030204" pitchFamily="34" charset="0"/>
                <a:cs typeface="Calibri" panose="020F0502020204030204" pitchFamily="34" charset="0"/>
              </a:rPr>
              <a:t>résultat </a:t>
            </a:r>
            <a:r>
              <a:rPr lang="fr-FR" sz="2800" dirty="0">
                <a:latin typeface="Calibri" panose="020F0502020204030204" pitchFamily="34" charset="0"/>
                <a:cs typeface="Calibri" panose="020F0502020204030204" pitchFamily="34" charset="0"/>
              </a:rPr>
              <a:t>est </a:t>
            </a:r>
            <a:r>
              <a:rPr lang="fr-FR" sz="2800" spc="-5" dirty="0">
                <a:latin typeface="Calibri" panose="020F0502020204030204" pitchFamily="34" charset="0"/>
                <a:cs typeface="Calibri" panose="020F0502020204030204" pitchFamily="34" charset="0"/>
              </a:rPr>
              <a:t>réintroduit dans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page renvoyée  au client</a:t>
            </a:r>
            <a:r>
              <a:rPr lang="fr-FR" sz="2800" spc="-5" dirty="0" smtClean="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6912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Traitement des</a:t>
            </a:r>
            <a:r>
              <a:rPr lang="fr-FR" sz="5400" spc="-50"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rotWithShape="1">
          <a:blip r:embed="rId2"/>
          <a:srcRect l="39126" t="32976" r="22378" b="31576"/>
          <a:stretch/>
        </p:blipFill>
        <p:spPr>
          <a:xfrm>
            <a:off x="1653357" y="1928690"/>
            <a:ext cx="8461614" cy="4380670"/>
          </a:xfrm>
          <a:prstGeom prst="rect">
            <a:avLst/>
          </a:prstGeom>
        </p:spPr>
      </p:pic>
    </p:spTree>
    <p:extLst>
      <p:ext uri="{BB962C8B-B14F-4D97-AF65-F5344CB8AC3E}">
        <p14:creationId xmlns:p14="http://schemas.microsoft.com/office/powerpoint/2010/main" val="31225080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spcBef>
                <a:spcPts val="1060"/>
              </a:spcBef>
            </a:pPr>
            <a:r>
              <a:rPr lang="fr-FR" sz="5400" spc="-5">
                <a:solidFill>
                  <a:srgbClr val="323299"/>
                </a:solidFill>
                <a:latin typeface="Tahoma"/>
                <a:cs typeface="Tahoma"/>
              </a:rPr>
              <a:t>Structure </a:t>
            </a:r>
            <a:r>
              <a:rPr lang="fr-FR" sz="5400">
                <a:solidFill>
                  <a:srgbClr val="323299"/>
                </a:solidFill>
                <a:latin typeface="Tahoma"/>
                <a:cs typeface="Tahoma"/>
              </a:rPr>
              <a:t>d’un </a:t>
            </a:r>
            <a:r>
              <a:rPr lang="fr-FR" sz="5400" spc="-5">
                <a:solidFill>
                  <a:srgbClr val="323299"/>
                </a:solidFill>
                <a:latin typeface="Tahoma"/>
                <a:cs typeface="Tahoma"/>
              </a:rPr>
              <a:t>fichier</a:t>
            </a:r>
            <a:r>
              <a:rPr lang="fr-FR" sz="5400" spc="-10">
                <a:solidFill>
                  <a:srgbClr val="323299"/>
                </a:solidFill>
                <a:latin typeface="Tahoma"/>
                <a:cs typeface="Tahoma"/>
              </a:rPr>
              <a:t> </a:t>
            </a:r>
            <a:r>
              <a:rPr lang="fr-FR" sz="5400" spc="-5">
                <a:solidFill>
                  <a:srgbClr val="323299"/>
                </a:solidFill>
                <a:latin typeface="Tahoma"/>
                <a:cs typeface="Tahoma"/>
              </a:rPr>
              <a:t>JSP</a:t>
            </a:r>
            <a:endParaRPr lang="fr-FR" sz="5400" dirty="0">
              <a:latin typeface="Tahoma"/>
              <a:cs typeface="Tahoma"/>
            </a:endParaRPr>
          </a:p>
        </p:txBody>
      </p:sp>
      <p:sp>
        <p:nvSpPr>
          <p:cNvPr id="3" name="Espace réservé du contenu 2"/>
          <p:cNvSpPr>
            <a:spLocks noGrp="1"/>
          </p:cNvSpPr>
          <p:nvPr>
            <p:ph idx="1"/>
          </p:nvPr>
        </p:nvSpPr>
        <p:spPr/>
        <p:txBody>
          <a:bodyPr>
            <a:normAutofit lnSpcReduction="10000"/>
          </a:bodyPr>
          <a:lstStyle/>
          <a:p>
            <a:pPr marL="187325" marR="116839" indent="-172720">
              <a:lnSpc>
                <a:spcPct val="100000"/>
              </a:lnSpc>
              <a:spcBef>
                <a:spcPts val="1065"/>
              </a:spcBef>
              <a:buClr>
                <a:srgbClr val="3232CC"/>
              </a:buClr>
              <a:buSzPct val="59375"/>
              <a:buFont typeface="Wingdings"/>
              <a:buChar char=""/>
              <a:tabLst>
                <a:tab pos="187960" algn="l"/>
              </a:tabLst>
            </a:pPr>
            <a:r>
              <a:rPr lang="fr-FR" sz="3600" spc="-5" dirty="0">
                <a:latin typeface="Calibri" panose="020F0502020204030204" pitchFamily="34" charset="0"/>
                <a:cs typeface="Calibri" panose="020F0502020204030204" pitchFamily="34" charset="0"/>
              </a:rPr>
              <a:t>Similaire à la </a:t>
            </a:r>
            <a:r>
              <a:rPr lang="fr-FR" sz="3600" spc="-10" dirty="0">
                <a:latin typeface="Calibri" panose="020F0502020204030204" pitchFamily="34" charset="0"/>
                <a:cs typeface="Calibri" panose="020F0502020204030204" pitchFamily="34" charset="0"/>
              </a:rPr>
              <a:t>structure </a:t>
            </a:r>
            <a:r>
              <a:rPr lang="fr-FR" sz="3600" spc="-5" dirty="0">
                <a:latin typeface="Calibri" panose="020F0502020204030204" pitchFamily="34" charset="0"/>
                <a:cs typeface="Calibri" panose="020F0502020204030204" pitchFamily="34" charset="0"/>
              </a:rPr>
              <a:t>d’un </a:t>
            </a:r>
            <a:r>
              <a:rPr lang="fr-FR" sz="3600" spc="-10" dirty="0">
                <a:latin typeface="Calibri" panose="020F0502020204030204" pitchFamily="34" charset="0"/>
                <a:cs typeface="Calibri" panose="020F0502020204030204" pitchFamily="34" charset="0"/>
              </a:rPr>
              <a:t>fichier  </a:t>
            </a:r>
            <a:r>
              <a:rPr lang="fr-FR" sz="3600" spc="-5" dirty="0">
                <a:latin typeface="Calibri" panose="020F0502020204030204" pitchFamily="34" charset="0"/>
                <a:cs typeface="Calibri" panose="020F0502020204030204" pitchFamily="34" charset="0"/>
              </a:rPr>
              <a:t>HTML</a:t>
            </a:r>
            <a:endParaRPr lang="fr-FR" sz="3600" dirty="0">
              <a:latin typeface="Calibri" panose="020F0502020204030204" pitchFamily="34" charset="0"/>
              <a:cs typeface="Calibri" panose="020F0502020204030204" pitchFamily="34" charset="0"/>
            </a:endParaRPr>
          </a:p>
          <a:p>
            <a:pPr marL="187325" marR="5080" indent="-172720">
              <a:lnSpc>
                <a:spcPct val="100000"/>
              </a:lnSpc>
              <a:spcBef>
                <a:spcPts val="380"/>
              </a:spcBef>
              <a:buClr>
                <a:srgbClr val="3232CC"/>
              </a:buClr>
              <a:buSzPct val="59375"/>
              <a:buFont typeface="Wingdings"/>
              <a:buChar char=""/>
              <a:tabLst>
                <a:tab pos="187960" algn="l"/>
              </a:tabLst>
            </a:pPr>
            <a:r>
              <a:rPr lang="fr-FR" sz="3600" spc="-5" dirty="0">
                <a:latin typeface="Calibri" panose="020F0502020204030204" pitchFamily="34" charset="0"/>
                <a:cs typeface="Calibri" panose="020F0502020204030204" pitchFamily="34" charset="0"/>
              </a:rPr>
              <a:t>Elle se </a:t>
            </a:r>
            <a:r>
              <a:rPr lang="fr-FR" sz="3600" spc="-10" dirty="0">
                <a:latin typeface="Calibri" panose="020F0502020204030204" pitchFamily="34" charset="0"/>
                <a:cs typeface="Calibri" panose="020F0502020204030204" pitchFamily="34" charset="0"/>
              </a:rPr>
              <a:t>compose </a:t>
            </a:r>
            <a:r>
              <a:rPr lang="fr-FR" sz="3600" spc="-5" dirty="0">
                <a:latin typeface="Calibri" panose="020F0502020204030204" pitchFamily="34" charset="0"/>
                <a:cs typeface="Calibri" panose="020F0502020204030204" pitchFamily="34" charset="0"/>
              </a:rPr>
              <a:t>essentiellement </a:t>
            </a:r>
            <a:r>
              <a:rPr lang="fr-FR" sz="3600" dirty="0">
                <a:latin typeface="Calibri" panose="020F0502020204030204" pitchFamily="34" charset="0"/>
                <a:cs typeface="Calibri" panose="020F0502020204030204" pitchFamily="34" charset="0"/>
              </a:rPr>
              <a:t>de  </a:t>
            </a:r>
            <a:r>
              <a:rPr lang="fr-FR" sz="3600" spc="-5" dirty="0">
                <a:latin typeface="Calibri" panose="020F0502020204030204" pitchFamily="34" charset="0"/>
                <a:cs typeface="Calibri" panose="020F0502020204030204" pitchFamily="34" charset="0"/>
              </a:rPr>
              <a:t>quatre types </a:t>
            </a:r>
            <a:r>
              <a:rPr lang="fr-FR" sz="3600" dirty="0">
                <a:latin typeface="Calibri" panose="020F0502020204030204" pitchFamily="34" charset="0"/>
                <a:cs typeface="Calibri" panose="020F0502020204030204" pitchFamily="34" charset="0"/>
              </a:rPr>
              <a:t>de</a:t>
            </a:r>
            <a:r>
              <a:rPr lang="fr-FR" sz="3600" spc="15" dirty="0">
                <a:latin typeface="Calibri" panose="020F0502020204030204" pitchFamily="34" charset="0"/>
                <a:cs typeface="Calibri" panose="020F0502020204030204" pitchFamily="34" charset="0"/>
              </a:rPr>
              <a:t> </a:t>
            </a:r>
            <a:r>
              <a:rPr lang="fr-FR" sz="3600" spc="-5" dirty="0">
                <a:latin typeface="Calibri" panose="020F0502020204030204" pitchFamily="34" charset="0"/>
                <a:cs typeface="Calibri" panose="020F0502020204030204" pitchFamily="34" charset="0"/>
              </a:rPr>
              <a:t>tags:</a:t>
            </a:r>
            <a:endParaRPr lang="fr-FR" sz="3600" dirty="0">
              <a:latin typeface="Calibri" panose="020F0502020204030204" pitchFamily="34" charset="0"/>
              <a:cs typeface="Calibri" panose="020F0502020204030204" pitchFamily="34" charset="0"/>
            </a:endParaRPr>
          </a:p>
          <a:p>
            <a:pPr marL="386715" lvl="1" indent="-143510">
              <a:lnSpc>
                <a:spcPct val="100000"/>
              </a:lnSpc>
              <a:spcBef>
                <a:spcPts val="135"/>
              </a:spcBef>
              <a:buClr>
                <a:srgbClr val="FF0000"/>
              </a:buClr>
              <a:buSzPct val="53571"/>
              <a:buFont typeface="Wingdings"/>
              <a:buChar char=""/>
              <a:tabLst>
                <a:tab pos="387350" algn="l"/>
              </a:tabLst>
            </a:pPr>
            <a:r>
              <a:rPr lang="fr-FR" sz="3200" spc="-5" dirty="0">
                <a:latin typeface="Calibri" panose="020F0502020204030204" pitchFamily="34" charset="0"/>
                <a:cs typeface="Calibri" panose="020F0502020204030204" pitchFamily="34" charset="0"/>
              </a:rPr>
              <a:t>Tag </a:t>
            </a:r>
            <a:r>
              <a:rPr lang="fr-FR" sz="3200" dirty="0">
                <a:latin typeface="Calibri" panose="020F0502020204030204" pitchFamily="34" charset="0"/>
                <a:cs typeface="Calibri" panose="020F0502020204030204" pitchFamily="34" charset="0"/>
              </a:rPr>
              <a:t>de</a:t>
            </a:r>
            <a:r>
              <a:rPr lang="fr-FR" sz="3200" spc="-2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directive</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165"/>
              </a:spcBef>
              <a:buClr>
                <a:srgbClr val="FF0000"/>
              </a:buClr>
              <a:buSzPct val="53571"/>
              <a:buFont typeface="Wingdings"/>
              <a:buChar char=""/>
              <a:tabLst>
                <a:tab pos="387350" algn="l"/>
              </a:tabLst>
            </a:pPr>
            <a:r>
              <a:rPr lang="fr-FR" sz="3200" spc="-5" dirty="0">
                <a:latin typeface="Calibri" panose="020F0502020204030204" pitchFamily="34" charset="0"/>
                <a:cs typeface="Calibri" panose="020F0502020204030204" pitchFamily="34" charset="0"/>
              </a:rPr>
              <a:t>Tag </a:t>
            </a:r>
            <a:r>
              <a:rPr lang="fr-FR" sz="3200" dirty="0">
                <a:latin typeface="Calibri" panose="020F0502020204030204" pitchFamily="34" charset="0"/>
                <a:cs typeface="Calibri" panose="020F0502020204030204" pitchFamily="34" charset="0"/>
              </a:rPr>
              <a:t>de</a:t>
            </a:r>
            <a:r>
              <a:rPr lang="fr-FR" sz="3200" spc="-2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commentaire</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170"/>
              </a:spcBef>
              <a:buClr>
                <a:srgbClr val="FF0000"/>
              </a:buClr>
              <a:buSzPct val="53571"/>
              <a:buFont typeface="Wingdings"/>
              <a:buChar char=""/>
              <a:tabLst>
                <a:tab pos="387350" algn="l"/>
              </a:tabLst>
            </a:pPr>
            <a:r>
              <a:rPr lang="fr-FR" sz="3200" spc="-5" dirty="0">
                <a:latin typeface="Calibri" panose="020F0502020204030204" pitchFamily="34" charset="0"/>
                <a:cs typeface="Calibri" panose="020F0502020204030204" pitchFamily="34" charset="0"/>
              </a:rPr>
              <a:t>Tag </a:t>
            </a:r>
            <a:r>
              <a:rPr lang="fr-FR" sz="3200" dirty="0">
                <a:latin typeface="Calibri" panose="020F0502020204030204" pitchFamily="34" charset="0"/>
                <a:cs typeface="Calibri" panose="020F0502020204030204" pitchFamily="34" charset="0"/>
              </a:rPr>
              <a:t>de</a:t>
            </a:r>
            <a:r>
              <a:rPr lang="fr-FR" sz="3200" spc="-20" dirty="0">
                <a:latin typeface="Calibri" panose="020F0502020204030204" pitchFamily="34" charset="0"/>
                <a:cs typeface="Calibri" panose="020F0502020204030204" pitchFamily="34" charset="0"/>
              </a:rPr>
              <a:t> </a:t>
            </a:r>
            <a:r>
              <a:rPr lang="fr-FR" sz="3200" spc="-5" dirty="0" err="1">
                <a:latin typeface="Calibri" panose="020F0502020204030204" pitchFamily="34" charset="0"/>
                <a:cs typeface="Calibri" panose="020F0502020204030204" pitchFamily="34" charset="0"/>
              </a:rPr>
              <a:t>Scriplet</a:t>
            </a:r>
            <a:endParaRPr lang="fr-FR" sz="3200" dirty="0">
              <a:latin typeface="Calibri" panose="020F0502020204030204" pitchFamily="34" charset="0"/>
              <a:cs typeface="Calibri" panose="020F0502020204030204" pitchFamily="34" charset="0"/>
            </a:endParaRPr>
          </a:p>
          <a:p>
            <a:pPr marL="386715" lvl="1" indent="-143510">
              <a:lnSpc>
                <a:spcPct val="100000"/>
              </a:lnSpc>
              <a:spcBef>
                <a:spcPts val="170"/>
              </a:spcBef>
              <a:buClr>
                <a:srgbClr val="FF0000"/>
              </a:buClr>
              <a:buSzPct val="53571"/>
              <a:buFont typeface="Wingdings"/>
              <a:buChar char=""/>
              <a:tabLst>
                <a:tab pos="387350" algn="l"/>
              </a:tabLst>
            </a:pPr>
            <a:r>
              <a:rPr lang="fr-FR" sz="3200" spc="-5" dirty="0">
                <a:latin typeface="Calibri" panose="020F0502020204030204" pitchFamily="34" charset="0"/>
                <a:cs typeface="Calibri" panose="020F0502020204030204" pitchFamily="34" charset="0"/>
              </a:rPr>
              <a:t>Tag</a:t>
            </a:r>
            <a:r>
              <a:rPr lang="fr-FR" sz="3200" spc="-10" dirty="0">
                <a:latin typeface="Calibri" panose="020F0502020204030204" pitchFamily="34" charset="0"/>
                <a:cs typeface="Calibri" panose="020F0502020204030204" pitchFamily="34" charset="0"/>
              </a:rPr>
              <a:t> </a:t>
            </a:r>
            <a:r>
              <a:rPr lang="fr-FR" sz="3200" dirty="0" smtClean="0">
                <a:latin typeface="Calibri" panose="020F0502020204030204" pitchFamily="34" charset="0"/>
                <a:cs typeface="Calibri" panose="020F0502020204030204" pitchFamily="34" charset="0"/>
              </a:rPr>
              <a:t>d’expression</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83038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Directives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p:txBody>
          <a:bodyPr>
            <a:normAutofit lnSpcReduction="10000"/>
          </a:bodyPr>
          <a:lstStyle/>
          <a:p>
            <a:pPr marL="187325" marR="48895" indent="-172720">
              <a:lnSpc>
                <a:spcPct val="100000"/>
              </a:lnSpc>
              <a:spcBef>
                <a:spcPts val="1060"/>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directives </a:t>
            </a:r>
            <a:r>
              <a:rPr lang="fr-FR" sz="3200" dirty="0">
                <a:latin typeface="Calibri" panose="020F0502020204030204" pitchFamily="34" charset="0"/>
                <a:cs typeface="Calibri" panose="020F0502020204030204" pitchFamily="34" charset="0"/>
              </a:rPr>
              <a:t>contrôlent comment le </a:t>
            </a:r>
            <a:r>
              <a:rPr lang="fr-FR" sz="3200" spc="-5" dirty="0">
                <a:latin typeface="Calibri" panose="020F0502020204030204" pitchFamily="34" charset="0"/>
                <a:cs typeface="Calibri" panose="020F0502020204030204" pitchFamily="34" charset="0"/>
              </a:rPr>
              <a:t>serveur  </a:t>
            </a:r>
            <a:r>
              <a:rPr lang="fr-FR" sz="3200" dirty="0">
                <a:latin typeface="Calibri" panose="020F0502020204030204" pitchFamily="34" charset="0"/>
                <a:cs typeface="Calibri" panose="020F0502020204030204" pitchFamily="34" charset="0"/>
              </a:rPr>
              <a:t>WEB doit générer la</a:t>
            </a:r>
            <a:r>
              <a:rPr lang="fr-FR" sz="3200" spc="-7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Servlet</a:t>
            </a:r>
            <a:endParaRPr lang="fr-FR" sz="3200" dirty="0">
              <a:latin typeface="Calibri" panose="020F0502020204030204" pitchFamily="34" charset="0"/>
              <a:cs typeface="Calibri" panose="020F0502020204030204" pitchFamily="34" charset="0"/>
            </a:endParaRPr>
          </a:p>
          <a:p>
            <a:pPr marL="187325" indent="-172720">
              <a:lnSpc>
                <a:spcPct val="100000"/>
              </a:lnSpc>
              <a:spcBef>
                <a:spcPts val="150"/>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Elles sont placées </a:t>
            </a:r>
            <a:r>
              <a:rPr lang="fr-FR" sz="3200" spc="-5" dirty="0">
                <a:latin typeface="Calibri" panose="020F0502020204030204" pitchFamily="34" charset="0"/>
                <a:cs typeface="Calibri" panose="020F0502020204030204" pitchFamily="34" charset="0"/>
              </a:rPr>
              <a:t>entre </a:t>
            </a:r>
            <a:r>
              <a:rPr lang="fr-FR" sz="3200" dirty="0">
                <a:latin typeface="Calibri" panose="020F0502020204030204" pitchFamily="34" charset="0"/>
                <a:cs typeface="Calibri" panose="020F0502020204030204" pitchFamily="34" charset="0"/>
              </a:rPr>
              <a:t>les symboles</a:t>
            </a:r>
            <a:r>
              <a:rPr lang="fr-FR" sz="3200" spc="-150" dirty="0">
                <a:latin typeface="Calibri" panose="020F0502020204030204" pitchFamily="34" charset="0"/>
                <a:cs typeface="Calibri" panose="020F0502020204030204" pitchFamily="34" charset="0"/>
              </a:rPr>
              <a:t> </a:t>
            </a:r>
            <a:r>
              <a:rPr lang="fr-FR" sz="3200" b="1" dirty="0">
                <a:solidFill>
                  <a:srgbClr val="FF0000"/>
                </a:solidFill>
                <a:latin typeface="Calibri" panose="020F0502020204030204" pitchFamily="34" charset="0"/>
                <a:cs typeface="Calibri" panose="020F0502020204030204" pitchFamily="34" charset="0"/>
              </a:rPr>
              <a:t>&lt;%@</a:t>
            </a:r>
            <a:endParaRPr lang="fr-FR" sz="3200" dirty="0">
              <a:latin typeface="Calibri" panose="020F0502020204030204" pitchFamily="34" charset="0"/>
              <a:cs typeface="Calibri" panose="020F0502020204030204" pitchFamily="34" charset="0"/>
            </a:endParaRPr>
          </a:p>
          <a:p>
            <a:pPr marL="187325">
              <a:lnSpc>
                <a:spcPct val="100000"/>
              </a:lnSpc>
            </a:pPr>
            <a:r>
              <a:rPr lang="fr-FR" sz="3200" dirty="0">
                <a:latin typeface="Calibri" panose="020F0502020204030204" pitchFamily="34" charset="0"/>
                <a:cs typeface="Calibri" panose="020F0502020204030204" pitchFamily="34" charset="0"/>
              </a:rPr>
              <a:t>et</a:t>
            </a:r>
            <a:r>
              <a:rPr lang="fr-FR" sz="3200" spc="-25" dirty="0">
                <a:latin typeface="Calibri" panose="020F0502020204030204" pitchFamily="34" charset="0"/>
                <a:cs typeface="Calibri" panose="020F0502020204030204" pitchFamily="34" charset="0"/>
              </a:rPr>
              <a:t> </a:t>
            </a:r>
            <a:r>
              <a:rPr lang="fr-FR" sz="3200" b="1" dirty="0">
                <a:solidFill>
                  <a:srgbClr val="FF0000"/>
                </a:solidFill>
                <a:latin typeface="Calibri" panose="020F0502020204030204" pitchFamily="34" charset="0"/>
                <a:cs typeface="Calibri" panose="020F0502020204030204" pitchFamily="34" charset="0"/>
              </a:rPr>
              <a:t>%&gt;</a:t>
            </a:r>
            <a:endParaRPr lang="fr-FR" sz="3200" dirty="0">
              <a:latin typeface="Calibri" panose="020F0502020204030204" pitchFamily="34" charset="0"/>
              <a:cs typeface="Calibri" panose="020F0502020204030204" pitchFamily="34" charset="0"/>
            </a:endParaRPr>
          </a:p>
          <a:p>
            <a:pPr marL="187325" indent="-172720">
              <a:lnSpc>
                <a:spcPct val="100000"/>
              </a:lnSpc>
              <a:spcBef>
                <a:spcPts val="165"/>
              </a:spcBef>
              <a:buClr>
                <a:srgbClr val="3232CC"/>
              </a:buClr>
              <a:buSzPct val="60714"/>
              <a:buFont typeface="Wingdings"/>
              <a:buChar char=""/>
              <a:tabLst>
                <a:tab pos="187960" algn="l"/>
              </a:tabLst>
            </a:pPr>
            <a:r>
              <a:rPr lang="fr-FR" sz="3200" spc="-5" dirty="0">
                <a:latin typeface="Calibri" panose="020F0502020204030204" pitchFamily="34" charset="0"/>
                <a:cs typeface="Calibri" panose="020F0502020204030204" pitchFamily="34" charset="0"/>
              </a:rPr>
              <a:t>Syntaxe </a:t>
            </a:r>
            <a:r>
              <a:rPr lang="fr-FR" sz="3200" dirty="0">
                <a:latin typeface="Calibri" panose="020F0502020204030204" pitchFamily="34" charset="0"/>
                <a:cs typeface="Calibri" panose="020F0502020204030204" pitchFamily="34" charset="0"/>
              </a:rPr>
              <a:t>: </a:t>
            </a:r>
            <a:r>
              <a:rPr lang="fr-FR" sz="2800" dirty="0">
                <a:solidFill>
                  <a:srgbClr val="FF0000"/>
                </a:solidFill>
                <a:latin typeface="Calibri" panose="020F0502020204030204" pitchFamily="34" charset="0"/>
                <a:cs typeface="Calibri" panose="020F0502020204030204" pitchFamily="34" charset="0"/>
              </a:rPr>
              <a:t>&lt;%@ </a:t>
            </a:r>
            <a:r>
              <a:rPr lang="fr-FR" sz="2800" spc="-5" dirty="0">
                <a:latin typeface="Calibri" panose="020F0502020204030204" pitchFamily="34" charset="0"/>
                <a:cs typeface="Calibri" panose="020F0502020204030204" pitchFamily="34" charset="0"/>
              </a:rPr>
              <a:t>directive </a:t>
            </a:r>
            <a:r>
              <a:rPr lang="fr-FR" sz="280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attribut="valeur"}</a:t>
            </a:r>
            <a:r>
              <a:rPr lang="fr-FR" sz="2800" spc="-30" dirty="0">
                <a:latin typeface="Calibri" panose="020F0502020204030204" pitchFamily="34" charset="0"/>
                <a:cs typeface="Calibri" panose="020F0502020204030204" pitchFamily="34" charset="0"/>
              </a:rPr>
              <a:t> </a:t>
            </a:r>
            <a:r>
              <a:rPr lang="fr-FR" sz="2800" dirty="0">
                <a:solidFill>
                  <a:srgbClr val="FF0000"/>
                </a:solidFill>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170"/>
              </a:spcBef>
              <a:buClr>
                <a:srgbClr val="3232CC"/>
              </a:buClr>
              <a:buSzPct val="60714"/>
              <a:buFont typeface="Wingdings"/>
              <a:buChar char=""/>
              <a:tabLst>
                <a:tab pos="187960" algn="l"/>
              </a:tabLst>
            </a:pP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directives </a:t>
            </a:r>
            <a:r>
              <a:rPr lang="fr-FR" sz="3200" dirty="0">
                <a:latin typeface="Calibri" panose="020F0502020204030204" pitchFamily="34" charset="0"/>
                <a:cs typeface="Calibri" panose="020F0502020204030204" pitchFamily="34" charset="0"/>
              </a:rPr>
              <a:t>les plus </a:t>
            </a:r>
            <a:r>
              <a:rPr lang="fr-FR" sz="3200" spc="-5" dirty="0">
                <a:latin typeface="Calibri" panose="020F0502020204030204" pitchFamily="34" charset="0"/>
                <a:cs typeface="Calibri" panose="020F0502020204030204" pitchFamily="34" charset="0"/>
              </a:rPr>
              <a:t>importantes</a:t>
            </a:r>
            <a:r>
              <a:rPr lang="fr-FR" sz="3200" spc="-80"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sont:</a:t>
            </a:r>
            <a:endParaRPr lang="fr-FR" sz="3200" dirty="0">
              <a:latin typeface="Calibri" panose="020F0502020204030204" pitchFamily="34" charset="0"/>
              <a:cs typeface="Calibri" panose="020F0502020204030204" pitchFamily="34" charset="0"/>
            </a:endParaRPr>
          </a:p>
          <a:p>
            <a:pPr marL="386715" marR="306070" lvl="1" indent="-143510">
              <a:lnSpc>
                <a:spcPct val="100000"/>
              </a:lnSpc>
              <a:spcBef>
                <a:spcPts val="300"/>
              </a:spcBef>
              <a:buClr>
                <a:srgbClr val="FF0000"/>
              </a:buClr>
              <a:buSzPct val="54166"/>
              <a:buFont typeface="Wingdings"/>
              <a:buChar char=""/>
              <a:tabLst>
                <a:tab pos="387350" algn="l"/>
              </a:tabLst>
            </a:pPr>
            <a:r>
              <a:rPr lang="fr-FR" sz="2800" b="1" spc="-5" dirty="0" err="1">
                <a:latin typeface="Calibri" panose="020F0502020204030204" pitchFamily="34" charset="0"/>
                <a:cs typeface="Calibri" panose="020F0502020204030204" pitchFamily="34" charset="0"/>
              </a:rPr>
              <a:t>include</a:t>
            </a:r>
            <a:r>
              <a:rPr lang="fr-FR" sz="2800" b="1" spc="-5"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indique au compilateur d’inclure </a:t>
            </a:r>
            <a:r>
              <a:rPr lang="fr-FR" sz="2800" dirty="0">
                <a:latin typeface="Calibri" panose="020F0502020204030204" pitchFamily="34" charset="0"/>
                <a:cs typeface="Calibri" panose="020F0502020204030204" pitchFamily="34" charset="0"/>
              </a:rPr>
              <a:t>un  </a:t>
            </a:r>
            <a:r>
              <a:rPr lang="fr-FR" sz="2800" spc="-5" dirty="0">
                <a:latin typeface="Calibri" panose="020F0502020204030204" pitchFamily="34" charset="0"/>
                <a:cs typeface="Calibri" panose="020F0502020204030204" pitchFamily="34" charset="0"/>
              </a:rPr>
              <a:t>autre</a:t>
            </a:r>
            <a:r>
              <a:rPr lang="fr-FR" sz="2800" spc="-2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fichier</a:t>
            </a:r>
            <a:endParaRPr lang="fr-FR" sz="2800" dirty="0">
              <a:latin typeface="Calibri" panose="020F0502020204030204" pitchFamily="34" charset="0"/>
              <a:cs typeface="Calibri" panose="020F0502020204030204" pitchFamily="34" charset="0"/>
            </a:endParaRPr>
          </a:p>
          <a:p>
            <a:pPr marL="386715" lvl="1" indent="-143510">
              <a:lnSpc>
                <a:spcPct val="100000"/>
              </a:lnSpc>
              <a:spcBef>
                <a:spcPts val="120"/>
              </a:spcBef>
              <a:buClr>
                <a:srgbClr val="FF0000"/>
              </a:buClr>
              <a:buSzPct val="54166"/>
              <a:buFont typeface="Wingdings"/>
              <a:buChar char=""/>
              <a:tabLst>
                <a:tab pos="387350" algn="l"/>
              </a:tabLst>
            </a:pPr>
            <a:r>
              <a:rPr lang="fr-FR" sz="2800" b="1" dirty="0">
                <a:latin typeface="Calibri" panose="020F0502020204030204" pitchFamily="34" charset="0"/>
                <a:cs typeface="Calibri" panose="020F0502020204030204" pitchFamily="34" charset="0"/>
              </a:rPr>
              <a:t>page </a:t>
            </a:r>
            <a:r>
              <a:rPr lang="fr-FR" sz="280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définit </a:t>
            </a:r>
            <a:r>
              <a:rPr lang="fr-FR" sz="2800" dirty="0">
                <a:latin typeface="Calibri" panose="020F0502020204030204" pitchFamily="34" charset="0"/>
                <a:cs typeface="Calibri" panose="020F0502020204030204" pitchFamily="34" charset="0"/>
              </a:rPr>
              <a:t>les </a:t>
            </a:r>
            <a:r>
              <a:rPr lang="fr-FR" sz="2800" spc="-10" dirty="0">
                <a:latin typeface="Calibri" panose="020F0502020204030204" pitchFamily="34" charset="0"/>
                <a:cs typeface="Calibri" panose="020F0502020204030204" pitchFamily="34" charset="0"/>
              </a:rPr>
              <a:t>attributs </a:t>
            </a:r>
            <a:r>
              <a:rPr lang="fr-FR" sz="2800" spc="-5" dirty="0">
                <a:latin typeface="Calibri" panose="020F0502020204030204" pitchFamily="34" charset="0"/>
                <a:cs typeface="Calibri" panose="020F0502020204030204" pitchFamily="34" charset="0"/>
              </a:rPr>
              <a:t>spécifiques </a:t>
            </a:r>
            <a:r>
              <a:rPr lang="fr-FR" sz="2800" dirty="0">
                <a:latin typeface="Calibri" panose="020F0502020204030204" pitchFamily="34" charset="0"/>
                <a:cs typeface="Calibri" panose="020F0502020204030204" pitchFamily="34" charset="0"/>
              </a:rPr>
              <a:t>à une</a:t>
            </a:r>
            <a:r>
              <a:rPr lang="fr-FR" sz="2800" spc="-20" dirty="0">
                <a:latin typeface="Calibri" panose="020F0502020204030204" pitchFamily="34" charset="0"/>
                <a:cs typeface="Calibri" panose="020F0502020204030204" pitchFamily="34" charset="0"/>
              </a:rPr>
              <a:t> </a:t>
            </a:r>
            <a:r>
              <a:rPr lang="fr-FR" sz="2800" spc="-5" dirty="0" smtClean="0">
                <a:latin typeface="Calibri" panose="020F0502020204030204" pitchFamily="34" charset="0"/>
                <a:cs typeface="Calibri" panose="020F0502020204030204" pitchFamily="34" charset="0"/>
              </a:rPr>
              <a:t>page</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20801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Directives JSP </a:t>
            </a:r>
            <a:r>
              <a:rPr lang="fr-FR" sz="5400" dirty="0">
                <a:solidFill>
                  <a:srgbClr val="323299"/>
                </a:solidFill>
                <a:latin typeface="Tahoma"/>
                <a:cs typeface="Tahoma"/>
              </a:rPr>
              <a:t>:</a:t>
            </a:r>
            <a:r>
              <a:rPr lang="fr-FR" sz="5400" spc="-10" dirty="0">
                <a:solidFill>
                  <a:srgbClr val="323299"/>
                </a:solidFill>
                <a:latin typeface="Tahoma"/>
                <a:cs typeface="Tahoma"/>
              </a:rPr>
              <a:t> </a:t>
            </a:r>
            <a:r>
              <a:rPr lang="fr-FR" sz="5400" spc="-5" dirty="0" err="1" smtClean="0">
                <a:solidFill>
                  <a:srgbClr val="323299"/>
                </a:solidFill>
                <a:latin typeface="Tahoma"/>
                <a:cs typeface="Tahoma"/>
              </a:rPr>
              <a:t>include</a:t>
            </a:r>
            <a:endParaRPr lang="fr-FR" dirty="0"/>
          </a:p>
        </p:txBody>
      </p:sp>
      <p:sp>
        <p:nvSpPr>
          <p:cNvPr id="3" name="Espace réservé du contenu 2"/>
          <p:cNvSpPr>
            <a:spLocks noGrp="1"/>
          </p:cNvSpPr>
          <p:nvPr>
            <p:ph idx="1"/>
          </p:nvPr>
        </p:nvSpPr>
        <p:spPr/>
        <p:txBody>
          <a:bodyPr>
            <a:normAutofit lnSpcReduction="10000"/>
          </a:bodyPr>
          <a:lstStyle/>
          <a:p>
            <a:pPr marL="187325" marR="403860" indent="-172720">
              <a:lnSpc>
                <a:spcPct val="100000"/>
              </a:lnSpc>
              <a:spcBef>
                <a:spcPts val="1090"/>
              </a:spcBef>
              <a:buClr>
                <a:srgbClr val="3232CC"/>
              </a:buClr>
              <a:buSzPct val="60714"/>
              <a:buFont typeface="Wingdings"/>
              <a:buChar char=""/>
              <a:tabLst>
                <a:tab pos="187960" algn="l"/>
              </a:tabLst>
            </a:pPr>
            <a:r>
              <a:rPr lang="fr-FR" sz="3600" spc="-5" dirty="0">
                <a:latin typeface="Calibri" panose="020F0502020204030204" pitchFamily="34" charset="0"/>
                <a:cs typeface="Calibri" panose="020F0502020204030204" pitchFamily="34" charset="0"/>
              </a:rPr>
              <a:t>Cette </a:t>
            </a:r>
            <a:r>
              <a:rPr lang="fr-FR" sz="3600" dirty="0">
                <a:latin typeface="Calibri" panose="020F0502020204030204" pitchFamily="34" charset="0"/>
                <a:cs typeface="Calibri" panose="020F0502020204030204" pitchFamily="34" charset="0"/>
              </a:rPr>
              <a:t>inclusion </a:t>
            </a:r>
            <a:r>
              <a:rPr lang="fr-FR" sz="3600" spc="-5" dirty="0">
                <a:latin typeface="Calibri" panose="020F0502020204030204" pitchFamily="34" charset="0"/>
                <a:cs typeface="Calibri" panose="020F0502020204030204" pitchFamily="34" charset="0"/>
              </a:rPr>
              <a:t>se fait au </a:t>
            </a:r>
            <a:r>
              <a:rPr lang="fr-FR" sz="3600" i="1" spc="-30" dirty="0">
                <a:latin typeface="Calibri" panose="020F0502020204030204" pitchFamily="34" charset="0"/>
                <a:cs typeface="Calibri" panose="020F0502020204030204" pitchFamily="34" charset="0"/>
              </a:rPr>
              <a:t>moment </a:t>
            </a:r>
            <a:r>
              <a:rPr lang="fr-FR" sz="3600" i="1" spc="-25" dirty="0">
                <a:latin typeface="Calibri" panose="020F0502020204030204" pitchFamily="34" charset="0"/>
                <a:cs typeface="Calibri" panose="020F0502020204030204" pitchFamily="34" charset="0"/>
              </a:rPr>
              <a:t>de </a:t>
            </a:r>
            <a:r>
              <a:rPr lang="fr-FR" sz="3600" i="1" spc="-20" dirty="0">
                <a:latin typeface="Calibri" panose="020F0502020204030204" pitchFamily="34" charset="0"/>
                <a:cs typeface="Calibri" panose="020F0502020204030204" pitchFamily="34" charset="0"/>
              </a:rPr>
              <a:t>la  </a:t>
            </a:r>
            <a:r>
              <a:rPr lang="fr-FR" sz="3600" i="1" spc="-25" dirty="0">
                <a:latin typeface="Calibri" panose="020F0502020204030204" pitchFamily="34" charset="0"/>
                <a:cs typeface="Calibri" panose="020F0502020204030204" pitchFamily="34" charset="0"/>
              </a:rPr>
              <a:t>conversion</a:t>
            </a:r>
            <a:endParaRPr lang="fr-FR" sz="3600" dirty="0">
              <a:latin typeface="Calibri" panose="020F0502020204030204" pitchFamily="34" charset="0"/>
              <a:cs typeface="Calibri" panose="020F0502020204030204" pitchFamily="34" charset="0"/>
            </a:endParaRPr>
          </a:p>
          <a:p>
            <a:pPr marL="187325" marR="19685" indent="-172720">
              <a:lnSpc>
                <a:spcPct val="100000"/>
              </a:lnSpc>
              <a:spcBef>
                <a:spcPts val="280"/>
              </a:spcBef>
              <a:buClr>
                <a:srgbClr val="3232CC"/>
              </a:buClr>
              <a:buSzPct val="60714"/>
              <a:buFont typeface="Wingdings"/>
              <a:buChar char=""/>
              <a:tabLst>
                <a:tab pos="187960" algn="l"/>
              </a:tabLst>
            </a:pPr>
            <a:r>
              <a:rPr lang="fr-FR" sz="3600" dirty="0">
                <a:latin typeface="Calibri" panose="020F0502020204030204" pitchFamily="34" charset="0"/>
                <a:cs typeface="Calibri" panose="020F0502020204030204" pitchFamily="34" charset="0"/>
              </a:rPr>
              <a:t>Tout le </a:t>
            </a:r>
            <a:r>
              <a:rPr lang="fr-FR" sz="3600" spc="-5" dirty="0">
                <a:latin typeface="Calibri" panose="020F0502020204030204" pitchFamily="34" charset="0"/>
                <a:cs typeface="Calibri" panose="020F0502020204030204" pitchFamily="34" charset="0"/>
              </a:rPr>
              <a:t>contenu </a:t>
            </a:r>
            <a:r>
              <a:rPr lang="fr-FR" sz="3600" dirty="0">
                <a:latin typeface="Calibri" panose="020F0502020204030204" pitchFamily="34" charset="0"/>
                <a:cs typeface="Calibri" panose="020F0502020204030204" pitchFamily="34" charset="0"/>
              </a:rPr>
              <a:t>du </a:t>
            </a:r>
            <a:r>
              <a:rPr lang="fr-FR" sz="3600" spc="-5" dirty="0">
                <a:latin typeface="Calibri" panose="020F0502020204030204" pitchFamily="34" charset="0"/>
                <a:cs typeface="Calibri" panose="020F0502020204030204" pitchFamily="34" charset="0"/>
              </a:rPr>
              <a:t>fichier externe </a:t>
            </a:r>
            <a:r>
              <a:rPr lang="fr-FR" sz="3600" dirty="0">
                <a:latin typeface="Calibri" panose="020F0502020204030204" pitchFamily="34" charset="0"/>
                <a:cs typeface="Calibri" panose="020F0502020204030204" pitchFamily="34" charset="0"/>
              </a:rPr>
              <a:t>est </a:t>
            </a:r>
            <a:r>
              <a:rPr lang="fr-FR" sz="3600" spc="-5" dirty="0">
                <a:latin typeface="Calibri" panose="020F0502020204030204" pitchFamily="34" charset="0"/>
                <a:cs typeface="Calibri" panose="020F0502020204030204" pitchFamily="34" charset="0"/>
              </a:rPr>
              <a:t>inclus  </a:t>
            </a:r>
            <a:r>
              <a:rPr lang="fr-FR" sz="3600" dirty="0">
                <a:latin typeface="Calibri" panose="020F0502020204030204" pitchFamily="34" charset="0"/>
                <a:cs typeface="Calibri" panose="020F0502020204030204" pitchFamily="34" charset="0"/>
              </a:rPr>
              <a:t>comme </a:t>
            </a:r>
            <a:r>
              <a:rPr lang="fr-FR" sz="3600" spc="-5" dirty="0">
                <a:latin typeface="Calibri" panose="020F0502020204030204" pitchFamily="34" charset="0"/>
                <a:cs typeface="Calibri" panose="020F0502020204030204" pitchFamily="34" charset="0"/>
              </a:rPr>
              <a:t>s’il était saisi directement dans </a:t>
            </a:r>
            <a:r>
              <a:rPr lang="fr-FR" sz="3600" dirty="0">
                <a:latin typeface="Calibri" panose="020F0502020204030204" pitchFamily="34" charset="0"/>
                <a:cs typeface="Calibri" panose="020F0502020204030204" pitchFamily="34" charset="0"/>
              </a:rPr>
              <a:t>la  page</a:t>
            </a:r>
            <a:r>
              <a:rPr lang="fr-FR" sz="3600" spc="-2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JSP</a:t>
            </a:r>
          </a:p>
          <a:p>
            <a:pPr marL="187325" indent="-172720">
              <a:lnSpc>
                <a:spcPct val="100000"/>
              </a:lnSpc>
              <a:spcBef>
                <a:spcPts val="335"/>
              </a:spcBef>
              <a:buClr>
                <a:srgbClr val="3232CC"/>
              </a:buClr>
              <a:buSzPct val="60714"/>
              <a:buFont typeface="Wingdings"/>
              <a:buChar char=""/>
              <a:tabLst>
                <a:tab pos="187960" algn="l"/>
              </a:tabLst>
            </a:pPr>
            <a:r>
              <a:rPr lang="fr-FR" sz="3600" spc="-5" dirty="0">
                <a:latin typeface="Calibri" panose="020F0502020204030204" pitchFamily="34" charset="0"/>
                <a:cs typeface="Calibri" panose="020F0502020204030204" pitchFamily="34" charset="0"/>
              </a:rPr>
              <a:t>Pas </a:t>
            </a:r>
            <a:r>
              <a:rPr lang="fr-FR" sz="3600" dirty="0">
                <a:latin typeface="Calibri" panose="020F0502020204030204" pitchFamily="34" charset="0"/>
                <a:cs typeface="Calibri" panose="020F0502020204030204" pitchFamily="34" charset="0"/>
              </a:rPr>
              <a:t>de </a:t>
            </a:r>
            <a:r>
              <a:rPr lang="fr-FR" sz="3600" spc="-5" dirty="0">
                <a:latin typeface="Calibri" panose="020F0502020204030204" pitchFamily="34" charset="0"/>
                <a:cs typeface="Calibri" panose="020F0502020204030204" pitchFamily="34" charset="0"/>
              </a:rPr>
              <a:t>séparation </a:t>
            </a:r>
            <a:r>
              <a:rPr lang="fr-FR" sz="3600" dirty="0">
                <a:latin typeface="Calibri" panose="020F0502020204030204" pitchFamily="34" charset="0"/>
                <a:cs typeface="Calibri" panose="020F0502020204030204" pitchFamily="34" charset="0"/>
              </a:rPr>
              <a:t>de la portée des</a:t>
            </a:r>
            <a:r>
              <a:rPr lang="fr-FR" sz="3600" spc="-50" dirty="0">
                <a:latin typeface="Calibri" panose="020F0502020204030204" pitchFamily="34" charset="0"/>
                <a:cs typeface="Calibri" panose="020F0502020204030204" pitchFamily="34" charset="0"/>
              </a:rPr>
              <a:t> </a:t>
            </a:r>
            <a:r>
              <a:rPr lang="fr-FR" sz="3600" spc="-5" dirty="0">
                <a:latin typeface="Calibri" panose="020F0502020204030204" pitchFamily="34" charset="0"/>
                <a:cs typeface="Calibri" panose="020F0502020204030204" pitchFamily="34" charset="0"/>
              </a:rPr>
              <a:t>variables</a:t>
            </a:r>
            <a:endParaRPr lang="fr-FR" sz="3600" dirty="0">
              <a:latin typeface="Calibri" panose="020F0502020204030204" pitchFamily="34" charset="0"/>
              <a:cs typeface="Calibri" panose="020F0502020204030204" pitchFamily="34" charset="0"/>
            </a:endParaRPr>
          </a:p>
          <a:p>
            <a:pPr marL="187325" indent="-172720">
              <a:lnSpc>
                <a:spcPct val="100000"/>
              </a:lnSpc>
              <a:spcBef>
                <a:spcPts val="340"/>
              </a:spcBef>
              <a:buClr>
                <a:srgbClr val="3232CC"/>
              </a:buClr>
              <a:buSzPct val="60714"/>
              <a:buFont typeface="Wingdings"/>
              <a:buChar char=""/>
              <a:tabLst>
                <a:tab pos="187960" algn="l"/>
              </a:tabLst>
            </a:pPr>
            <a:r>
              <a:rPr lang="fr-FR" sz="3600" dirty="0">
                <a:latin typeface="Calibri" panose="020F0502020204030204" pitchFamily="34" charset="0"/>
                <a:cs typeface="Calibri" panose="020F0502020204030204" pitchFamily="34" charset="0"/>
              </a:rPr>
              <a:t>Exemple</a:t>
            </a:r>
            <a:r>
              <a:rPr lang="fr-FR" sz="3600" spc="-45"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lvl="1" indent="-143510">
              <a:lnSpc>
                <a:spcPct val="100000"/>
              </a:lnSpc>
              <a:spcBef>
                <a:spcPts val="280"/>
              </a:spcBef>
              <a:buClr>
                <a:srgbClr val="FF0000"/>
              </a:buClr>
              <a:buSzPct val="54166"/>
              <a:buFont typeface="Wingdings"/>
              <a:buChar char=""/>
              <a:tabLst>
                <a:tab pos="387350" algn="l"/>
              </a:tabLst>
            </a:pPr>
            <a:r>
              <a:rPr lang="fr-FR" sz="3200" dirty="0">
                <a:latin typeface="Calibri" panose="020F0502020204030204" pitchFamily="34" charset="0"/>
                <a:cs typeface="Calibri" panose="020F0502020204030204" pitchFamily="34" charset="0"/>
              </a:rPr>
              <a:t>&lt;%@ </a:t>
            </a:r>
            <a:r>
              <a:rPr lang="fr-FR" sz="3200" spc="-5" dirty="0" err="1">
                <a:latin typeface="Calibri" panose="020F0502020204030204" pitchFamily="34" charset="0"/>
                <a:cs typeface="Calibri" panose="020F0502020204030204" pitchFamily="34" charset="0"/>
              </a:rPr>
              <a:t>include</a:t>
            </a:r>
            <a:r>
              <a:rPr lang="fr-FR" sz="3200" spc="-5" dirty="0">
                <a:latin typeface="Calibri" panose="020F0502020204030204" pitchFamily="34" charset="0"/>
                <a:cs typeface="Calibri" panose="020F0502020204030204" pitchFamily="34" charset="0"/>
              </a:rPr>
              <a:t> file="</a:t>
            </a:r>
            <a:r>
              <a:rPr lang="fr-FR" sz="3200" spc="-5" dirty="0" err="1">
                <a:latin typeface="Calibri" panose="020F0502020204030204" pitchFamily="34" charset="0"/>
                <a:cs typeface="Calibri" panose="020F0502020204030204" pitchFamily="34" charset="0"/>
              </a:rPr>
              <a:t>unAutreFichier.jsp</a:t>
            </a:r>
            <a:r>
              <a:rPr lang="fr-FR" sz="3200" spc="-5" dirty="0">
                <a:latin typeface="Calibri" panose="020F0502020204030204" pitchFamily="34" charset="0"/>
                <a:cs typeface="Calibri" panose="020F0502020204030204" pitchFamily="34" charset="0"/>
              </a:rPr>
              <a:t>"</a:t>
            </a:r>
            <a:r>
              <a:rPr lang="fr-FR" sz="3200" spc="-40" dirty="0">
                <a:latin typeface="Calibri" panose="020F0502020204030204" pitchFamily="34" charset="0"/>
                <a:cs typeface="Calibri" panose="020F0502020204030204" pitchFamily="34" charset="0"/>
              </a:rPr>
              <a:t> </a:t>
            </a:r>
            <a:r>
              <a:rPr lang="fr-FR" sz="3200" dirty="0" smtClean="0">
                <a:latin typeface="Calibri" panose="020F0502020204030204" pitchFamily="34" charset="0"/>
                <a:cs typeface="Calibri" panose="020F0502020204030204" pitchFamily="34" charset="0"/>
              </a:rPr>
              <a:t>%&gt;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25059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Exemple</a:t>
            </a:r>
            <a:r>
              <a:rPr lang="fr-FR" sz="5400" spc="-45" dirty="0">
                <a:solidFill>
                  <a:srgbClr val="323299"/>
                </a:solidFill>
                <a:latin typeface="Tahoma"/>
                <a:cs typeface="Tahoma"/>
              </a:rPr>
              <a:t> </a:t>
            </a:r>
            <a:r>
              <a:rPr lang="fr-FR" sz="5400" spc="-5" dirty="0" smtClean="0">
                <a:solidFill>
                  <a:srgbClr val="323299"/>
                </a:solidFill>
                <a:latin typeface="Tahoma"/>
                <a:cs typeface="Tahoma"/>
              </a:rPr>
              <a:t>pratique</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rotWithShape="1">
          <a:blip r:embed="rId2"/>
          <a:srcRect l="37762" t="26259" r="19966" b="32323"/>
          <a:stretch/>
        </p:blipFill>
        <p:spPr>
          <a:xfrm>
            <a:off x="1718992" y="1720437"/>
            <a:ext cx="8330343" cy="4588923"/>
          </a:xfrm>
          <a:prstGeom prst="rect">
            <a:avLst/>
          </a:prstGeom>
        </p:spPr>
      </p:pic>
    </p:spTree>
    <p:extLst>
      <p:ext uri="{BB962C8B-B14F-4D97-AF65-F5344CB8AC3E}">
        <p14:creationId xmlns:p14="http://schemas.microsoft.com/office/powerpoint/2010/main" val="206340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dirty="0">
                <a:solidFill>
                  <a:srgbClr val="323299"/>
                </a:solidFill>
                <a:latin typeface="Tahoma"/>
                <a:cs typeface="Tahoma"/>
              </a:rPr>
              <a:t>Les API de</a:t>
            </a:r>
            <a:r>
              <a:rPr lang="fr-FR" sz="5400" spc="-35" dirty="0">
                <a:solidFill>
                  <a:srgbClr val="323299"/>
                </a:solidFill>
                <a:latin typeface="Tahoma"/>
                <a:cs typeface="Tahoma"/>
              </a:rPr>
              <a:t> </a:t>
            </a:r>
            <a:r>
              <a:rPr lang="fr-FR" sz="5400" spc="-5" dirty="0" smtClean="0">
                <a:solidFill>
                  <a:srgbClr val="323299"/>
                </a:solidFill>
                <a:latin typeface="Tahoma"/>
                <a:cs typeface="Tahoma"/>
              </a:rPr>
              <a:t>J2EE</a:t>
            </a:r>
            <a:endParaRPr lang="fr-FR" dirty="0"/>
          </a:p>
        </p:txBody>
      </p:sp>
      <p:sp>
        <p:nvSpPr>
          <p:cNvPr id="3" name="Espace réservé du contenu 2"/>
          <p:cNvSpPr>
            <a:spLocks noGrp="1"/>
          </p:cNvSpPr>
          <p:nvPr>
            <p:ph idx="1"/>
          </p:nvPr>
        </p:nvSpPr>
        <p:spPr>
          <a:xfrm>
            <a:off x="1024128" y="1965278"/>
            <a:ext cx="9720073" cy="4558352"/>
          </a:xfrm>
        </p:spPr>
        <p:txBody>
          <a:bodyPr vert="horz" lIns="45720" tIns="45720" rIns="45720" bIns="45720" rtlCol="0">
            <a:noAutofit/>
          </a:bodyPr>
          <a:lstStyle/>
          <a:p>
            <a:pPr marL="187325" marR="274955" indent="-172720">
              <a:lnSpc>
                <a:spcPct val="100000"/>
              </a:lnSpc>
              <a:spcBef>
                <a:spcPts val="1040"/>
              </a:spcBef>
              <a:buClr>
                <a:srgbClr val="3232CC"/>
              </a:buClr>
              <a:buSzPct val="60000"/>
              <a:buFont typeface="Wingdings"/>
              <a:buChar char=""/>
              <a:tabLst>
                <a:tab pos="187960" algn="l"/>
              </a:tabLst>
            </a:pPr>
            <a:r>
              <a:rPr lang="fr-FR" sz="2800" spc="-5" dirty="0">
                <a:latin typeface="Calibri" panose="020F0502020204030204" pitchFamily="34" charset="0"/>
                <a:cs typeface="Calibri" panose="020F0502020204030204" pitchFamily="34" charset="0"/>
              </a:rPr>
              <a:t>Les services de communication :</a:t>
            </a:r>
          </a:p>
          <a:p>
            <a:pPr lvl="1"/>
            <a:r>
              <a:rPr lang="fr-FR" sz="2800" dirty="0">
                <a:latin typeface="Calibri" panose="020F0502020204030204" pitchFamily="34" charset="0"/>
                <a:cs typeface="Calibri" panose="020F0502020204030204" pitchFamily="34" charset="0"/>
              </a:rPr>
              <a:t>JAAS (Java </a:t>
            </a:r>
            <a:r>
              <a:rPr lang="fr-FR" sz="2800" dirty="0" err="1">
                <a:latin typeface="Calibri" panose="020F0502020204030204" pitchFamily="34" charset="0"/>
                <a:cs typeface="Calibri" panose="020F0502020204030204" pitchFamily="34" charset="0"/>
              </a:rPr>
              <a:t>Authentication</a:t>
            </a:r>
            <a:r>
              <a:rPr lang="fr-FR" sz="2800" dirty="0">
                <a:latin typeface="Calibri" panose="020F0502020204030204" pitchFamily="34" charset="0"/>
                <a:cs typeface="Calibri" panose="020F0502020204030204" pitchFamily="34" charset="0"/>
              </a:rPr>
              <a:t> and </a:t>
            </a:r>
            <a:r>
              <a:rPr lang="fr-FR" sz="2800" dirty="0" err="1">
                <a:latin typeface="Calibri" panose="020F0502020204030204" pitchFamily="34" charset="0"/>
                <a:cs typeface="Calibri" panose="020F0502020204030204" pitchFamily="34" charset="0"/>
              </a:rPr>
              <a:t>Authorization</a:t>
            </a:r>
            <a:r>
              <a:rPr lang="fr-FR" sz="2800" dirty="0">
                <a:latin typeface="Calibri" panose="020F0502020204030204" pitchFamily="34" charset="0"/>
                <a:cs typeface="Calibri" panose="020F0502020204030204" pitchFamily="34" charset="0"/>
              </a:rPr>
              <a:t> Service)  est une API de gestion de l'authentification et des droits  d'accès.</a:t>
            </a:r>
          </a:p>
          <a:p>
            <a:pPr lvl="1"/>
            <a:r>
              <a:rPr lang="fr-FR" sz="2800" dirty="0" err="1">
                <a:latin typeface="Calibri" panose="020F0502020204030204" pitchFamily="34" charset="0"/>
                <a:cs typeface="Calibri" panose="020F0502020204030204" pitchFamily="34" charset="0"/>
              </a:rPr>
              <a:t>JavaMail</a:t>
            </a:r>
            <a:r>
              <a:rPr lang="fr-FR" sz="2800" dirty="0">
                <a:latin typeface="Calibri" panose="020F0502020204030204" pitchFamily="34" charset="0"/>
                <a:cs typeface="Calibri" panose="020F0502020204030204" pitchFamily="34" charset="0"/>
              </a:rPr>
              <a:t> est une API permettant l'envoi de courrier  électronique.</a:t>
            </a:r>
          </a:p>
          <a:p>
            <a:pPr lvl="1"/>
            <a:r>
              <a:rPr lang="fr-FR" sz="2800" dirty="0">
                <a:latin typeface="Calibri" panose="020F0502020204030204" pitchFamily="34" charset="0"/>
                <a:cs typeface="Calibri" panose="020F0502020204030204" pitchFamily="34" charset="0"/>
              </a:rPr>
              <a:t>JMS (Java Message Service) fournit des fonctionnalités  de communication asynchrone (appelées MOM pour  Middleware Object Message) entre applications.</a:t>
            </a:r>
          </a:p>
          <a:p>
            <a:pPr lvl="1"/>
            <a:r>
              <a:rPr lang="fr-FR" sz="2800" dirty="0">
                <a:latin typeface="Calibri" panose="020F0502020204030204" pitchFamily="34" charset="0"/>
                <a:cs typeface="Calibri" panose="020F0502020204030204" pitchFamily="34" charset="0"/>
              </a:rPr>
              <a:t>RMI-IIOP (</a:t>
            </a:r>
            <a:r>
              <a:rPr lang="fr-FR" sz="2800" dirty="0" err="1">
                <a:latin typeface="Calibri" panose="020F0502020204030204" pitchFamily="34" charset="0"/>
                <a:cs typeface="Calibri" panose="020F0502020204030204" pitchFamily="34" charset="0"/>
              </a:rPr>
              <a:t>Remote</a:t>
            </a:r>
            <a:r>
              <a:rPr lang="fr-FR" sz="2800" dirty="0">
                <a:latin typeface="Calibri" panose="020F0502020204030204" pitchFamily="34" charset="0"/>
                <a:cs typeface="Calibri" panose="020F0502020204030204" pitchFamily="34" charset="0"/>
              </a:rPr>
              <a:t> </a:t>
            </a:r>
            <a:r>
              <a:rPr lang="fr-FR" sz="2800" dirty="0" err="1">
                <a:latin typeface="Calibri" panose="020F0502020204030204" pitchFamily="34" charset="0"/>
                <a:cs typeface="Calibri" panose="020F0502020204030204" pitchFamily="34" charset="0"/>
              </a:rPr>
              <a:t>Method</a:t>
            </a:r>
            <a:r>
              <a:rPr lang="fr-FR" sz="2800" dirty="0">
                <a:latin typeface="Calibri" panose="020F0502020204030204" pitchFamily="34" charset="0"/>
                <a:cs typeface="Calibri" panose="020F0502020204030204" pitchFamily="34" charset="0"/>
              </a:rPr>
              <a:t> Invocation Over Internet  Inter-ORB Protocol) est une API permettant la  communication synchrone entre objets.</a:t>
            </a:r>
          </a:p>
        </p:txBody>
      </p:sp>
    </p:spTree>
    <p:extLst>
      <p:ext uri="{BB962C8B-B14F-4D97-AF65-F5344CB8AC3E}">
        <p14:creationId xmlns:p14="http://schemas.microsoft.com/office/powerpoint/2010/main" val="42749248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Directives JSP </a:t>
            </a:r>
            <a:r>
              <a:rPr lang="fr-FR" sz="5400" dirty="0">
                <a:solidFill>
                  <a:srgbClr val="323299"/>
                </a:solidFill>
                <a:latin typeface="Tahoma"/>
                <a:cs typeface="Tahoma"/>
              </a:rPr>
              <a:t>:</a:t>
            </a:r>
            <a:r>
              <a:rPr lang="fr-FR" sz="5400" spc="-10" dirty="0">
                <a:solidFill>
                  <a:srgbClr val="323299"/>
                </a:solidFill>
                <a:latin typeface="Tahoma"/>
                <a:cs typeface="Tahoma"/>
              </a:rPr>
              <a:t> </a:t>
            </a:r>
            <a:r>
              <a:rPr lang="fr-FR" sz="5400" dirty="0" smtClean="0">
                <a:solidFill>
                  <a:srgbClr val="323299"/>
                </a:solidFill>
                <a:latin typeface="Tahoma"/>
                <a:cs typeface="Tahoma"/>
              </a:rPr>
              <a:t>page</a:t>
            </a:r>
            <a:endParaRPr lang="fr-FR" dirty="0"/>
          </a:p>
        </p:txBody>
      </p:sp>
      <p:sp>
        <p:nvSpPr>
          <p:cNvPr id="3" name="Espace réservé du contenu 2"/>
          <p:cNvSpPr>
            <a:spLocks noGrp="1"/>
          </p:cNvSpPr>
          <p:nvPr>
            <p:ph idx="1"/>
          </p:nvPr>
        </p:nvSpPr>
        <p:spPr/>
        <p:txBody>
          <a:bodyPr/>
          <a:lstStyle/>
          <a:p>
            <a:pPr marL="187960" indent="-175260">
              <a:lnSpc>
                <a:spcPct val="100000"/>
              </a:lnSpc>
              <a:spcBef>
                <a:spcPts val="1614"/>
              </a:spcBef>
              <a:buClr>
                <a:srgbClr val="3232CC"/>
              </a:buClr>
              <a:buFont typeface="Wingdings"/>
              <a:buChar char=""/>
              <a:tabLst>
                <a:tab pos="187960" algn="l"/>
              </a:tabLst>
            </a:pPr>
            <a:r>
              <a:rPr lang="fr-FR" sz="2400" spc="-5" dirty="0">
                <a:latin typeface="Calibri" panose="020F0502020204030204" pitchFamily="34" charset="0"/>
                <a:cs typeface="Calibri" panose="020F0502020204030204" pitchFamily="34" charset="0"/>
              </a:rPr>
              <a:t>La directive </a:t>
            </a:r>
            <a:r>
              <a:rPr lang="fr-FR" sz="2400" b="1" spc="-5" dirty="0">
                <a:solidFill>
                  <a:srgbClr val="FF0000"/>
                </a:solidFill>
                <a:latin typeface="Calibri" panose="020F0502020204030204" pitchFamily="34" charset="0"/>
                <a:cs typeface="Calibri" panose="020F0502020204030204" pitchFamily="34" charset="0"/>
              </a:rPr>
              <a:t>page </a:t>
            </a:r>
            <a:r>
              <a:rPr lang="fr-FR" sz="2400" spc="-5" dirty="0">
                <a:latin typeface="Calibri" panose="020F0502020204030204" pitchFamily="34" charset="0"/>
                <a:cs typeface="Calibri" panose="020F0502020204030204" pitchFamily="34" charset="0"/>
              </a:rPr>
              <a:t>définit les attributs spécifiques à </a:t>
            </a:r>
            <a:r>
              <a:rPr lang="fr-FR" sz="2400" spc="-10" dirty="0">
                <a:latin typeface="Calibri" panose="020F0502020204030204" pitchFamily="34" charset="0"/>
                <a:cs typeface="Calibri" panose="020F0502020204030204" pitchFamily="34" charset="0"/>
              </a:rPr>
              <a:t>une</a:t>
            </a:r>
            <a:r>
              <a:rPr lang="fr-FR" sz="2400" spc="13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page.</a:t>
            </a:r>
            <a:endParaRPr lang="fr-FR" sz="2400" dirty="0">
              <a:latin typeface="Calibri" panose="020F0502020204030204" pitchFamily="34" charset="0"/>
              <a:cs typeface="Calibri" panose="020F0502020204030204" pitchFamily="34" charset="0"/>
            </a:endParaRPr>
          </a:p>
          <a:p>
            <a:pPr marL="169545" marR="309245" indent="-157480">
              <a:lnSpc>
                <a:spcPct val="100000"/>
              </a:lnSpc>
              <a:buClr>
                <a:srgbClr val="3232CC"/>
              </a:buClr>
              <a:buFont typeface="Wingdings"/>
              <a:buChar char=""/>
              <a:tabLst>
                <a:tab pos="187960" algn="l"/>
              </a:tabLst>
            </a:pPr>
            <a:r>
              <a:rPr lang="fr-FR" sz="2400" spc="-5" dirty="0">
                <a:latin typeface="Calibri" panose="020F0502020204030204" pitchFamily="34" charset="0"/>
                <a:cs typeface="Calibri" panose="020F0502020204030204" pitchFamily="34" charset="0"/>
              </a:rPr>
              <a:t>La liste des attributs possibles pour la directive </a:t>
            </a:r>
            <a:r>
              <a:rPr lang="fr-FR" sz="2400" spc="-5" dirty="0">
                <a:solidFill>
                  <a:srgbClr val="FF0000"/>
                </a:solidFill>
                <a:latin typeface="Calibri" panose="020F0502020204030204" pitchFamily="34" charset="0"/>
                <a:cs typeface="Calibri" panose="020F0502020204030204" pitchFamily="34" charset="0"/>
              </a:rPr>
              <a:t>page </a:t>
            </a:r>
            <a:r>
              <a:rPr lang="fr-FR" sz="2400" spc="-5" dirty="0">
                <a:latin typeface="Calibri" panose="020F0502020204030204" pitchFamily="34" charset="0"/>
                <a:cs typeface="Calibri" panose="020F0502020204030204" pitchFamily="34" charset="0"/>
              </a:rPr>
              <a:t>est  comme suit</a:t>
            </a:r>
            <a:r>
              <a:rPr lang="fr-FR" sz="2400" spc="1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endParaRPr lang="fr-FR" dirty="0"/>
          </a:p>
        </p:txBody>
      </p:sp>
      <p:graphicFrame>
        <p:nvGraphicFramePr>
          <p:cNvPr id="4" name="object 24"/>
          <p:cNvGraphicFramePr>
            <a:graphicFrameLocks noGrp="1"/>
          </p:cNvGraphicFramePr>
          <p:nvPr>
            <p:extLst>
              <p:ext uri="{D42A27DB-BD31-4B8C-83A1-F6EECF244321}">
                <p14:modId xmlns:p14="http://schemas.microsoft.com/office/powerpoint/2010/main" val="3195369904"/>
              </p:ext>
            </p:extLst>
          </p:nvPr>
        </p:nvGraphicFramePr>
        <p:xfrm>
          <a:off x="1024128" y="3305236"/>
          <a:ext cx="9765999" cy="3347448"/>
        </p:xfrm>
        <a:graphic>
          <a:graphicData uri="http://schemas.openxmlformats.org/drawingml/2006/table">
            <a:tbl>
              <a:tblPr firstRow="1" bandRow="1">
                <a:tableStyleId>{2D5ABB26-0587-4C30-8999-92F81FD0307C}</a:tableStyleId>
              </a:tblPr>
              <a:tblGrid>
                <a:gridCol w="1618436"/>
                <a:gridCol w="2392270"/>
                <a:gridCol w="5755293"/>
              </a:tblGrid>
              <a:tr h="260207">
                <a:tc>
                  <a:txBody>
                    <a:bodyPr/>
                    <a:lstStyle/>
                    <a:p>
                      <a:pPr marL="44450">
                        <a:lnSpc>
                          <a:spcPct val="100000"/>
                        </a:lnSpc>
                        <a:spcBef>
                          <a:spcPts val="165"/>
                        </a:spcBef>
                      </a:pPr>
                      <a:r>
                        <a:rPr sz="1800" spc="-10" dirty="0">
                          <a:solidFill>
                            <a:srgbClr val="FF0000"/>
                          </a:solidFill>
                          <a:latin typeface="Calibri" panose="020F0502020204030204" pitchFamily="34" charset="0"/>
                          <a:cs typeface="Calibri" panose="020F0502020204030204" pitchFamily="34" charset="0"/>
                        </a:rPr>
                        <a:t>Attribut</a:t>
                      </a:r>
                      <a:endParaRPr sz="1800" dirty="0">
                        <a:latin typeface="Calibri" panose="020F0502020204030204" pitchFamily="34" charset="0"/>
                        <a:cs typeface="Calibri" panose="020F0502020204030204" pitchFamily="34" charset="0"/>
                      </a:endParaRPr>
                    </a:p>
                  </a:txBody>
                  <a:tcPr marL="0" marR="0" marT="20955"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3815">
                        <a:lnSpc>
                          <a:spcPct val="100000"/>
                        </a:lnSpc>
                        <a:spcBef>
                          <a:spcPts val="165"/>
                        </a:spcBef>
                      </a:pPr>
                      <a:r>
                        <a:rPr sz="1800" spc="-10" dirty="0">
                          <a:solidFill>
                            <a:srgbClr val="FF0000"/>
                          </a:solidFill>
                          <a:latin typeface="Calibri" panose="020F0502020204030204" pitchFamily="34" charset="0"/>
                          <a:cs typeface="Calibri" panose="020F0502020204030204" pitchFamily="34" charset="0"/>
                        </a:rPr>
                        <a:t>exemple</a:t>
                      </a:r>
                      <a:r>
                        <a:rPr sz="1800" spc="-5" dirty="0">
                          <a:solidFill>
                            <a:srgbClr val="FF0000"/>
                          </a:solidFill>
                          <a:latin typeface="Calibri" panose="020F0502020204030204" pitchFamily="34" charset="0"/>
                          <a:cs typeface="Calibri" panose="020F0502020204030204" pitchFamily="34" charset="0"/>
                        </a:rPr>
                        <a:t> </a:t>
                      </a:r>
                      <a:r>
                        <a:rPr sz="1800" spc="-10" dirty="0">
                          <a:solidFill>
                            <a:srgbClr val="FF0000"/>
                          </a:solidFill>
                          <a:latin typeface="Calibri" panose="020F0502020204030204" pitchFamily="34" charset="0"/>
                          <a:cs typeface="Calibri" panose="020F0502020204030204" pitchFamily="34" charset="0"/>
                        </a:rPr>
                        <a:t>valeurs</a:t>
                      </a:r>
                      <a:endParaRPr sz="1800">
                        <a:latin typeface="Calibri" panose="020F0502020204030204" pitchFamily="34" charset="0"/>
                        <a:cs typeface="Calibri" panose="020F0502020204030204" pitchFamily="34" charset="0"/>
                      </a:endParaRPr>
                    </a:p>
                  </a:txBody>
                  <a:tcPr marL="0" marR="0" marT="20955" marB="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085">
                        <a:lnSpc>
                          <a:spcPct val="100000"/>
                        </a:lnSpc>
                        <a:spcBef>
                          <a:spcPts val="165"/>
                        </a:spcBef>
                      </a:pPr>
                      <a:r>
                        <a:rPr sz="1800" spc="-5" dirty="0">
                          <a:solidFill>
                            <a:srgbClr val="FF0000"/>
                          </a:solidFill>
                          <a:latin typeface="Calibri" panose="020F0502020204030204" pitchFamily="34" charset="0"/>
                          <a:cs typeface="Calibri" panose="020F0502020204030204" pitchFamily="34" charset="0"/>
                        </a:rPr>
                        <a:t>Description</a:t>
                      </a:r>
                      <a:endParaRPr sz="1800">
                        <a:latin typeface="Calibri" panose="020F0502020204030204" pitchFamily="34" charset="0"/>
                        <a:cs typeface="Calibri" panose="020F0502020204030204" pitchFamily="34" charset="0"/>
                      </a:endParaRPr>
                    </a:p>
                  </a:txBody>
                  <a:tcPr marL="0" marR="0" marT="20955" marB="0">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260207">
                <a:tc>
                  <a:txBody>
                    <a:bodyPr/>
                    <a:lstStyle/>
                    <a:p>
                      <a:pPr marL="44450">
                        <a:lnSpc>
                          <a:spcPct val="100000"/>
                        </a:lnSpc>
                        <a:spcBef>
                          <a:spcPts val="140"/>
                        </a:spcBef>
                      </a:pPr>
                      <a:r>
                        <a:rPr sz="1800" spc="-90" dirty="0">
                          <a:solidFill>
                            <a:srgbClr val="323299"/>
                          </a:solidFill>
                          <a:latin typeface="Calibri" panose="020F0502020204030204" pitchFamily="34" charset="0"/>
                          <a:cs typeface="Calibri" panose="020F0502020204030204" pitchFamily="34" charset="0"/>
                        </a:rPr>
                        <a:t>language</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ct val="100000"/>
                        </a:lnSpc>
                        <a:spcBef>
                          <a:spcPts val="140"/>
                        </a:spcBef>
                      </a:pPr>
                      <a:r>
                        <a:rPr sz="1800" spc="-80" dirty="0">
                          <a:latin typeface="Calibri" panose="020F0502020204030204" pitchFamily="34" charset="0"/>
                          <a:cs typeface="Calibri" panose="020F0502020204030204" pitchFamily="34" charset="0"/>
                        </a:rPr>
                        <a:t>java</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40"/>
                        </a:spcBef>
                      </a:pPr>
                      <a:r>
                        <a:rPr sz="1800" spc="-80" dirty="0">
                          <a:latin typeface="Calibri" panose="020F0502020204030204" pitchFamily="34" charset="0"/>
                          <a:cs typeface="Calibri" panose="020F0502020204030204" pitchFamily="34" charset="0"/>
                        </a:rPr>
                        <a:t>Indique </a:t>
                      </a:r>
                      <a:r>
                        <a:rPr sz="1800" spc="-65" dirty="0">
                          <a:latin typeface="Calibri" panose="020F0502020204030204" pitchFamily="34" charset="0"/>
                          <a:cs typeface="Calibri" panose="020F0502020204030204" pitchFamily="34" charset="0"/>
                        </a:rPr>
                        <a:t>le </a:t>
                      </a:r>
                      <a:r>
                        <a:rPr sz="1800" spc="-90" dirty="0">
                          <a:latin typeface="Calibri" panose="020F0502020204030204" pitchFamily="34" charset="0"/>
                          <a:cs typeface="Calibri" panose="020F0502020204030204" pitchFamily="34" charset="0"/>
                        </a:rPr>
                        <a:t>langage </a:t>
                      </a:r>
                      <a:r>
                        <a:rPr sz="1800" spc="-60" dirty="0">
                          <a:latin typeface="Calibri" panose="020F0502020204030204" pitchFamily="34" charset="0"/>
                          <a:cs typeface="Calibri" panose="020F0502020204030204" pitchFamily="34" charset="0"/>
                        </a:rPr>
                        <a:t>utilisé. </a:t>
                      </a:r>
                      <a:r>
                        <a:rPr sz="1800" spc="-90" dirty="0">
                          <a:latin typeface="Calibri" panose="020F0502020204030204" pitchFamily="34" charset="0"/>
                          <a:cs typeface="Calibri" panose="020F0502020204030204" pitchFamily="34" charset="0"/>
                        </a:rPr>
                        <a:t>Java </a:t>
                      </a:r>
                      <a:r>
                        <a:rPr sz="1800" spc="-85" dirty="0">
                          <a:latin typeface="Calibri" panose="020F0502020204030204" pitchFamily="34" charset="0"/>
                          <a:cs typeface="Calibri" panose="020F0502020204030204" pitchFamily="34" charset="0"/>
                        </a:rPr>
                        <a:t>par</a:t>
                      </a:r>
                      <a:r>
                        <a:rPr sz="1800" spc="-40" dirty="0">
                          <a:latin typeface="Calibri" panose="020F0502020204030204" pitchFamily="34" charset="0"/>
                          <a:cs typeface="Calibri" panose="020F0502020204030204" pitchFamily="34" charset="0"/>
                        </a:rPr>
                        <a:t> </a:t>
                      </a:r>
                      <a:r>
                        <a:rPr sz="1800" spc="-80" dirty="0">
                          <a:latin typeface="Calibri" panose="020F0502020204030204" pitchFamily="34" charset="0"/>
                          <a:cs typeface="Calibri" panose="020F0502020204030204" pitchFamily="34" charset="0"/>
                        </a:rPr>
                        <a:t>défaut</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260207">
                <a:tc>
                  <a:txBody>
                    <a:bodyPr/>
                    <a:lstStyle/>
                    <a:p>
                      <a:pPr marL="44450">
                        <a:lnSpc>
                          <a:spcPct val="100000"/>
                        </a:lnSpc>
                        <a:spcBef>
                          <a:spcPts val="140"/>
                        </a:spcBef>
                      </a:pPr>
                      <a:r>
                        <a:rPr sz="1800" spc="-85" dirty="0">
                          <a:solidFill>
                            <a:srgbClr val="323299"/>
                          </a:solidFill>
                          <a:latin typeface="Calibri" panose="020F0502020204030204" pitchFamily="34" charset="0"/>
                          <a:cs typeface="Calibri" panose="020F0502020204030204" pitchFamily="34" charset="0"/>
                        </a:rPr>
                        <a:t>extends</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ct val="100000"/>
                        </a:lnSpc>
                        <a:spcBef>
                          <a:spcPts val="140"/>
                        </a:spcBef>
                      </a:pPr>
                      <a:r>
                        <a:rPr sz="1800" spc="-85" dirty="0">
                          <a:latin typeface="Calibri" panose="020F0502020204030204" pitchFamily="34" charset="0"/>
                          <a:cs typeface="Calibri" panose="020F0502020204030204" pitchFamily="34" charset="0"/>
                        </a:rPr>
                        <a:t>Package.class</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40"/>
                        </a:spcBef>
                      </a:pPr>
                      <a:r>
                        <a:rPr sz="1800" spc="-80" dirty="0">
                          <a:latin typeface="Calibri" panose="020F0502020204030204" pitchFamily="34" charset="0"/>
                          <a:cs typeface="Calibri" panose="020F0502020204030204" pitchFamily="34" charset="0"/>
                        </a:rPr>
                        <a:t>Hérite </a:t>
                      </a:r>
                      <a:r>
                        <a:rPr sz="1800" spc="-95" dirty="0">
                          <a:latin typeface="Calibri" panose="020F0502020204030204" pitchFamily="34" charset="0"/>
                          <a:cs typeface="Calibri" panose="020F0502020204030204" pitchFamily="34" charset="0"/>
                        </a:rPr>
                        <a:t>de </a:t>
                      </a:r>
                      <a:r>
                        <a:rPr sz="1800" spc="-70" dirty="0">
                          <a:latin typeface="Calibri" panose="020F0502020204030204" pitchFamily="34" charset="0"/>
                          <a:cs typeface="Calibri" panose="020F0502020204030204" pitchFamily="34" charset="0"/>
                        </a:rPr>
                        <a:t>l’interface </a:t>
                      </a:r>
                      <a:r>
                        <a:rPr sz="1800" spc="-95" dirty="0">
                          <a:latin typeface="Calibri" panose="020F0502020204030204" pitchFamily="34" charset="0"/>
                          <a:cs typeface="Calibri" panose="020F0502020204030204" pitchFamily="34" charset="0"/>
                        </a:rPr>
                        <a:t>du package</a:t>
                      </a:r>
                      <a:r>
                        <a:rPr sz="1800" spc="-180" dirty="0">
                          <a:latin typeface="Calibri" panose="020F0502020204030204" pitchFamily="34" charset="0"/>
                          <a:cs typeface="Calibri" panose="020F0502020204030204" pitchFamily="34" charset="0"/>
                        </a:rPr>
                        <a:t> </a:t>
                      </a:r>
                      <a:r>
                        <a:rPr sz="1800" spc="-70" dirty="0">
                          <a:latin typeface="Calibri" panose="020F0502020204030204" pitchFamily="34" charset="0"/>
                          <a:cs typeface="Calibri" panose="020F0502020204030204" pitchFamily="34" charset="0"/>
                        </a:rPr>
                        <a:t>choisi.</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55362">
                <a:tc>
                  <a:txBody>
                    <a:bodyPr/>
                    <a:lstStyle/>
                    <a:p>
                      <a:pPr marL="44450">
                        <a:lnSpc>
                          <a:spcPct val="100000"/>
                        </a:lnSpc>
                        <a:spcBef>
                          <a:spcPts val="140"/>
                        </a:spcBef>
                      </a:pPr>
                      <a:r>
                        <a:rPr sz="1800" spc="-80" dirty="0">
                          <a:solidFill>
                            <a:srgbClr val="323299"/>
                          </a:solidFill>
                          <a:latin typeface="Calibri" panose="020F0502020204030204" pitchFamily="34" charset="0"/>
                          <a:cs typeface="Calibri" panose="020F0502020204030204" pitchFamily="34" charset="0"/>
                        </a:rPr>
                        <a:t>session</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ct val="100000"/>
                        </a:lnSpc>
                        <a:spcBef>
                          <a:spcPts val="140"/>
                        </a:spcBef>
                      </a:pPr>
                      <a:r>
                        <a:rPr sz="1800" spc="-75" dirty="0">
                          <a:latin typeface="Calibri" panose="020F0502020204030204" pitchFamily="34" charset="0"/>
                          <a:cs typeface="Calibri" panose="020F0502020204030204" pitchFamily="34" charset="0"/>
                        </a:rPr>
                        <a:t>false</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271145">
                        <a:lnSpc>
                          <a:spcPct val="100000"/>
                        </a:lnSpc>
                        <a:spcBef>
                          <a:spcPts val="140"/>
                        </a:spcBef>
                      </a:pPr>
                      <a:r>
                        <a:rPr sz="1800" spc="-75" dirty="0">
                          <a:latin typeface="Calibri" panose="020F0502020204030204" pitchFamily="34" charset="0"/>
                          <a:cs typeface="Calibri" panose="020F0502020204030204" pitchFamily="34" charset="0"/>
                        </a:rPr>
                        <a:t>Si </a:t>
                      </a:r>
                      <a:r>
                        <a:rPr sz="1800" spc="-60" dirty="0">
                          <a:latin typeface="Calibri" panose="020F0502020204030204" pitchFamily="34" charset="0"/>
                          <a:cs typeface="Calibri" panose="020F0502020204030204" pitchFamily="34" charset="0"/>
                        </a:rPr>
                        <a:t>initialisé </a:t>
                      </a:r>
                      <a:r>
                        <a:rPr sz="1800" spc="-95" dirty="0">
                          <a:latin typeface="Calibri" panose="020F0502020204030204" pitchFamily="34" charset="0"/>
                          <a:cs typeface="Calibri" panose="020F0502020204030204" pitchFamily="34" charset="0"/>
                        </a:rPr>
                        <a:t>à </a:t>
                      </a:r>
                      <a:r>
                        <a:rPr sz="1800" spc="-75" dirty="0">
                          <a:latin typeface="Calibri" panose="020F0502020204030204" pitchFamily="34" charset="0"/>
                          <a:cs typeface="Calibri" panose="020F0502020204030204" pitchFamily="34" charset="0"/>
                        </a:rPr>
                        <a:t>false </a:t>
                      </a:r>
                      <a:r>
                        <a:rPr sz="1800" spc="-90" dirty="0">
                          <a:latin typeface="Calibri" panose="020F0502020204030204" pitchFamily="34" charset="0"/>
                          <a:cs typeface="Calibri" panose="020F0502020204030204" pitchFamily="34" charset="0"/>
                        </a:rPr>
                        <a:t>vous </a:t>
                      </a:r>
                      <a:r>
                        <a:rPr sz="1800" spc="-95" dirty="0">
                          <a:latin typeface="Calibri" panose="020F0502020204030204" pitchFamily="34" charset="0"/>
                          <a:cs typeface="Calibri" panose="020F0502020204030204" pitchFamily="34" charset="0"/>
                        </a:rPr>
                        <a:t>ne pouvez pas </a:t>
                      </a:r>
                      <a:r>
                        <a:rPr sz="1800" spc="-65" dirty="0">
                          <a:latin typeface="Calibri" panose="020F0502020204030204" pitchFamily="34" charset="0"/>
                          <a:cs typeface="Calibri" panose="020F0502020204030204" pitchFamily="34" charset="0"/>
                        </a:rPr>
                        <a:t>utiliser </a:t>
                      </a:r>
                      <a:r>
                        <a:rPr sz="1800" spc="-75" dirty="0">
                          <a:latin typeface="Calibri" panose="020F0502020204030204" pitchFamily="34" charset="0"/>
                          <a:cs typeface="Calibri" panose="020F0502020204030204" pitchFamily="34" charset="0"/>
                        </a:rPr>
                        <a:t>les  </a:t>
                      </a:r>
                      <a:r>
                        <a:rPr sz="1800" spc="-80" dirty="0">
                          <a:latin typeface="Calibri" panose="020F0502020204030204" pitchFamily="34" charset="0"/>
                          <a:cs typeface="Calibri" panose="020F0502020204030204" pitchFamily="34" charset="0"/>
                        </a:rPr>
                        <a:t>sessions. </a:t>
                      </a:r>
                      <a:r>
                        <a:rPr sz="1800" spc="-95" dirty="0">
                          <a:latin typeface="Calibri" panose="020F0502020204030204" pitchFamily="34" charset="0"/>
                          <a:cs typeface="Calibri" panose="020F0502020204030204" pitchFamily="34" charset="0"/>
                        </a:rPr>
                        <a:t>True </a:t>
                      </a:r>
                      <a:r>
                        <a:rPr sz="1800" spc="-85" dirty="0">
                          <a:latin typeface="Calibri" panose="020F0502020204030204" pitchFamily="34" charset="0"/>
                          <a:cs typeface="Calibri" panose="020F0502020204030204" pitchFamily="34" charset="0"/>
                        </a:rPr>
                        <a:t>par</a:t>
                      </a:r>
                      <a:r>
                        <a:rPr sz="1800" spc="15"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défaut.</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94393">
                <a:tc>
                  <a:txBody>
                    <a:bodyPr/>
                    <a:lstStyle/>
                    <a:p>
                      <a:pPr marL="44450">
                        <a:lnSpc>
                          <a:spcPct val="100000"/>
                        </a:lnSpc>
                        <a:spcBef>
                          <a:spcPts val="140"/>
                        </a:spcBef>
                      </a:pPr>
                      <a:r>
                        <a:rPr sz="1800" spc="-80" dirty="0">
                          <a:solidFill>
                            <a:srgbClr val="323299"/>
                          </a:solidFill>
                          <a:latin typeface="Calibri" panose="020F0502020204030204" pitchFamily="34" charset="0"/>
                          <a:cs typeface="Calibri" panose="020F0502020204030204" pitchFamily="34" charset="0"/>
                        </a:rPr>
                        <a:t>import</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marR="148590">
                        <a:lnSpc>
                          <a:spcPct val="100000"/>
                        </a:lnSpc>
                      </a:pPr>
                      <a:r>
                        <a:rPr sz="1800" spc="-65" dirty="0">
                          <a:latin typeface="Calibri" panose="020F0502020204030204" pitchFamily="34" charset="0"/>
                          <a:cs typeface="Calibri" panose="020F0502020204030204" pitchFamily="34" charset="0"/>
                        </a:rPr>
                        <a:t>Java.util.*, </a:t>
                      </a:r>
                      <a:r>
                        <a:rPr sz="1800" spc="-70" dirty="0">
                          <a:latin typeface="Calibri" panose="020F0502020204030204" pitchFamily="34" charset="0"/>
                          <a:cs typeface="Calibri" panose="020F0502020204030204" pitchFamily="34" charset="0"/>
                        </a:rPr>
                        <a:t>*.class</a:t>
                      </a:r>
                      <a:r>
                        <a:rPr sz="1800" spc="-120" dirty="0">
                          <a:latin typeface="Calibri" panose="020F0502020204030204" pitchFamily="34" charset="0"/>
                          <a:cs typeface="Calibri" panose="020F0502020204030204" pitchFamily="34" charset="0"/>
                        </a:rPr>
                        <a:t> </a:t>
                      </a:r>
                      <a:r>
                        <a:rPr sz="1800" spc="-45"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java.*</a:t>
                      </a:r>
                      <a:endParaRPr sz="1800">
                        <a:latin typeface="Calibri" panose="020F0502020204030204" pitchFamily="34" charset="0"/>
                        <a:cs typeface="Calibri" panose="020F050202020403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40"/>
                        </a:spcBef>
                      </a:pPr>
                      <a:r>
                        <a:rPr sz="1800" spc="-85" dirty="0">
                          <a:latin typeface="Calibri" panose="020F0502020204030204" pitchFamily="34" charset="0"/>
                          <a:cs typeface="Calibri" panose="020F0502020204030204" pitchFamily="34" charset="0"/>
                        </a:rPr>
                        <a:t>Importe </a:t>
                      </a:r>
                      <a:r>
                        <a:rPr sz="1800" spc="-75" dirty="0">
                          <a:latin typeface="Calibri" panose="020F0502020204030204" pitchFamily="34" charset="0"/>
                          <a:cs typeface="Calibri" panose="020F0502020204030204" pitchFamily="34" charset="0"/>
                        </a:rPr>
                        <a:t>les </a:t>
                      </a:r>
                      <a:r>
                        <a:rPr sz="1800" spc="-80" dirty="0">
                          <a:latin typeface="Calibri" panose="020F0502020204030204" pitchFamily="34" charset="0"/>
                          <a:cs typeface="Calibri" panose="020F0502020204030204" pitchFamily="34" charset="0"/>
                        </a:rPr>
                        <a:t>classes </a:t>
                      </a:r>
                      <a:r>
                        <a:rPr sz="1800" spc="-85" dirty="0">
                          <a:latin typeface="Calibri" panose="020F0502020204030204" pitchFamily="34" charset="0"/>
                          <a:cs typeface="Calibri" panose="020F0502020204030204" pitchFamily="34" charset="0"/>
                        </a:rPr>
                        <a:t>dont </a:t>
                      </a:r>
                      <a:r>
                        <a:rPr sz="1800" spc="-90" dirty="0">
                          <a:latin typeface="Calibri" panose="020F0502020204030204" pitchFamily="34" charset="0"/>
                          <a:cs typeface="Calibri" panose="020F0502020204030204" pitchFamily="34" charset="0"/>
                        </a:rPr>
                        <a:t>vous avez</a:t>
                      </a:r>
                      <a:r>
                        <a:rPr sz="1800" spc="-5" dirty="0">
                          <a:latin typeface="Calibri" panose="020F0502020204030204" pitchFamily="34" charset="0"/>
                          <a:cs typeface="Calibri" panose="020F0502020204030204" pitchFamily="34" charset="0"/>
                        </a:rPr>
                        <a:t> </a:t>
                      </a:r>
                      <a:r>
                        <a:rPr sz="1800" spc="-80" dirty="0">
                          <a:latin typeface="Calibri" panose="020F0502020204030204" pitchFamily="34" charset="0"/>
                          <a:cs typeface="Calibri" panose="020F0502020204030204" pitchFamily="34" charset="0"/>
                        </a:rPr>
                        <a:t>besoin.</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455362">
                <a:tc>
                  <a:txBody>
                    <a:bodyPr/>
                    <a:lstStyle/>
                    <a:p>
                      <a:pPr marL="44450">
                        <a:lnSpc>
                          <a:spcPct val="100000"/>
                        </a:lnSpc>
                        <a:spcBef>
                          <a:spcPts val="140"/>
                        </a:spcBef>
                      </a:pPr>
                      <a:r>
                        <a:rPr sz="1800" spc="-75" dirty="0">
                          <a:solidFill>
                            <a:srgbClr val="323299"/>
                          </a:solidFill>
                          <a:latin typeface="Calibri" panose="020F0502020204030204" pitchFamily="34" charset="0"/>
                          <a:cs typeface="Calibri" panose="020F0502020204030204" pitchFamily="34" charset="0"/>
                        </a:rPr>
                        <a:t>buffer</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nSpc>
                          <a:spcPct val="100000"/>
                        </a:lnSpc>
                        <a:spcBef>
                          <a:spcPts val="140"/>
                        </a:spcBef>
                      </a:pPr>
                      <a:r>
                        <a:rPr sz="1800" spc="-95" dirty="0">
                          <a:latin typeface="Calibri" panose="020F0502020204030204" pitchFamily="34" charset="0"/>
                          <a:cs typeface="Calibri" panose="020F0502020204030204" pitchFamily="34" charset="0"/>
                        </a:rPr>
                        <a:t>5</a:t>
                      </a:r>
                      <a:r>
                        <a:rPr sz="1800" spc="-55" dirty="0">
                          <a:latin typeface="Calibri" panose="020F0502020204030204" pitchFamily="34" charset="0"/>
                          <a:cs typeface="Calibri" panose="020F0502020204030204" pitchFamily="34" charset="0"/>
                        </a:rPr>
                        <a:t> </a:t>
                      </a:r>
                      <a:r>
                        <a:rPr sz="1800" spc="-90" dirty="0">
                          <a:latin typeface="Calibri" panose="020F0502020204030204" pitchFamily="34" charset="0"/>
                          <a:cs typeface="Calibri" panose="020F0502020204030204" pitchFamily="34" charset="0"/>
                        </a:rPr>
                        <a:t>kb</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114300">
                        <a:lnSpc>
                          <a:spcPct val="100000"/>
                        </a:lnSpc>
                        <a:spcBef>
                          <a:spcPts val="140"/>
                        </a:spcBef>
                      </a:pPr>
                      <a:r>
                        <a:rPr sz="1800" spc="-80" dirty="0">
                          <a:latin typeface="Calibri" panose="020F0502020204030204" pitchFamily="34" charset="0"/>
                          <a:cs typeface="Calibri" panose="020F0502020204030204" pitchFamily="34" charset="0"/>
                        </a:rPr>
                        <a:t>Taille </a:t>
                      </a:r>
                      <a:r>
                        <a:rPr sz="1800" spc="-95" dirty="0">
                          <a:latin typeface="Calibri" panose="020F0502020204030204" pitchFamily="34" charset="0"/>
                          <a:cs typeface="Calibri" panose="020F0502020204030204" pitchFamily="34" charset="0"/>
                        </a:rPr>
                        <a:t>en </a:t>
                      </a:r>
                      <a:r>
                        <a:rPr sz="1800" spc="-90" dirty="0">
                          <a:latin typeface="Calibri" panose="020F0502020204030204" pitchFamily="34" charset="0"/>
                          <a:cs typeface="Calibri" panose="020F0502020204030204" pitchFamily="34" charset="0"/>
                        </a:rPr>
                        <a:t>kb </a:t>
                      </a:r>
                      <a:r>
                        <a:rPr sz="1800" spc="-95" dirty="0">
                          <a:latin typeface="Calibri" panose="020F0502020204030204" pitchFamily="34" charset="0"/>
                          <a:cs typeface="Calibri" panose="020F0502020204030204" pitchFamily="34" charset="0"/>
                        </a:rPr>
                        <a:t>de </a:t>
                      </a:r>
                      <a:r>
                        <a:rPr sz="1800" spc="-65" dirty="0">
                          <a:latin typeface="Calibri" panose="020F0502020204030204" pitchFamily="34" charset="0"/>
                          <a:cs typeface="Calibri" panose="020F0502020204030204" pitchFamily="34" charset="0"/>
                        </a:rPr>
                        <a:t>la </a:t>
                      </a:r>
                      <a:r>
                        <a:rPr sz="1800" spc="-95" dirty="0">
                          <a:latin typeface="Calibri" panose="020F0502020204030204" pitchFamily="34" charset="0"/>
                          <a:cs typeface="Calibri" panose="020F0502020204030204" pitchFamily="34" charset="0"/>
                        </a:rPr>
                        <a:t>mémoire tampon </a:t>
                      </a:r>
                      <a:r>
                        <a:rPr sz="1800" spc="-80" dirty="0">
                          <a:latin typeface="Calibri" panose="020F0502020204030204" pitchFamily="34" charset="0"/>
                          <a:cs typeface="Calibri" panose="020F0502020204030204" pitchFamily="34" charset="0"/>
                        </a:rPr>
                        <a:t>qui </a:t>
                      </a:r>
                      <a:r>
                        <a:rPr sz="1800" spc="-75" dirty="0">
                          <a:latin typeface="Calibri" panose="020F0502020204030204" pitchFamily="34" charset="0"/>
                          <a:cs typeface="Calibri" panose="020F0502020204030204" pitchFamily="34" charset="0"/>
                        </a:rPr>
                        <a:t>contient </a:t>
                      </a:r>
                      <a:r>
                        <a:rPr sz="1800" spc="-65" dirty="0">
                          <a:latin typeface="Calibri" panose="020F0502020204030204" pitchFamily="34" charset="0"/>
                          <a:cs typeface="Calibri" panose="020F0502020204030204" pitchFamily="34" charset="0"/>
                        </a:rPr>
                        <a:t>le </a:t>
                      </a:r>
                      <a:r>
                        <a:rPr sz="1800" spc="-70" dirty="0">
                          <a:latin typeface="Calibri" panose="020F0502020204030204" pitchFamily="34" charset="0"/>
                          <a:cs typeface="Calibri" panose="020F0502020204030204" pitchFamily="34" charset="0"/>
                        </a:rPr>
                        <a:t>flux  </a:t>
                      </a:r>
                      <a:r>
                        <a:rPr sz="1800" spc="-95" dirty="0">
                          <a:latin typeface="Calibri" panose="020F0502020204030204" pitchFamily="34" charset="0"/>
                          <a:cs typeface="Calibri" panose="020F0502020204030204" pitchFamily="34" charset="0"/>
                        </a:rPr>
                        <a:t>de données à </a:t>
                      </a:r>
                      <a:r>
                        <a:rPr sz="1800" spc="-85" dirty="0">
                          <a:latin typeface="Calibri" panose="020F0502020204030204" pitchFamily="34" charset="0"/>
                          <a:cs typeface="Calibri" panose="020F0502020204030204" pitchFamily="34" charset="0"/>
                        </a:rPr>
                        <a:t>imprimer </a:t>
                      </a:r>
                      <a:r>
                        <a:rPr sz="1800" spc="-80" dirty="0">
                          <a:latin typeface="Calibri" panose="020F0502020204030204" pitchFamily="34" charset="0"/>
                          <a:cs typeface="Calibri" panose="020F0502020204030204" pitchFamily="34" charset="0"/>
                        </a:rPr>
                        <a:t>sur </a:t>
                      </a:r>
                      <a:r>
                        <a:rPr sz="1800" spc="-65" dirty="0">
                          <a:latin typeface="Calibri" panose="020F0502020204030204" pitchFamily="34" charset="0"/>
                          <a:cs typeface="Calibri" panose="020F0502020204030204" pitchFamily="34" charset="0"/>
                        </a:rPr>
                        <a:t>la </a:t>
                      </a:r>
                      <a:r>
                        <a:rPr sz="1800" spc="-114" dirty="0">
                          <a:latin typeface="Calibri" panose="020F0502020204030204" pitchFamily="34" charset="0"/>
                          <a:cs typeface="Calibri" panose="020F0502020204030204" pitchFamily="34" charset="0"/>
                        </a:rPr>
                        <a:t>JSP. </a:t>
                      </a:r>
                      <a:r>
                        <a:rPr sz="1800" spc="-95" dirty="0">
                          <a:latin typeface="Calibri" panose="020F0502020204030204" pitchFamily="34" charset="0"/>
                          <a:cs typeface="Calibri" panose="020F0502020204030204" pitchFamily="34" charset="0"/>
                        </a:rPr>
                        <a:t>8 </a:t>
                      </a:r>
                      <a:r>
                        <a:rPr sz="1800" spc="-90" dirty="0">
                          <a:latin typeface="Calibri" panose="020F0502020204030204" pitchFamily="34" charset="0"/>
                          <a:cs typeface="Calibri" panose="020F0502020204030204" pitchFamily="34" charset="0"/>
                        </a:rPr>
                        <a:t>kb </a:t>
                      </a:r>
                      <a:r>
                        <a:rPr sz="1800" spc="-85" dirty="0">
                          <a:latin typeface="Calibri" panose="020F0502020204030204" pitchFamily="34" charset="0"/>
                          <a:cs typeface="Calibri" panose="020F0502020204030204" pitchFamily="34" charset="0"/>
                        </a:rPr>
                        <a:t>par</a:t>
                      </a:r>
                      <a:r>
                        <a:rPr sz="1800" spc="-60"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défaut.</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650517">
                <a:tc>
                  <a:txBody>
                    <a:bodyPr/>
                    <a:lstStyle/>
                    <a:p>
                      <a:pPr marL="44450">
                        <a:lnSpc>
                          <a:spcPct val="100000"/>
                        </a:lnSpc>
                        <a:spcBef>
                          <a:spcPts val="140"/>
                        </a:spcBef>
                      </a:pPr>
                      <a:r>
                        <a:rPr sz="1800" spc="-80" dirty="0">
                          <a:solidFill>
                            <a:srgbClr val="323299"/>
                          </a:solidFill>
                          <a:latin typeface="Calibri" panose="020F0502020204030204" pitchFamily="34" charset="0"/>
                          <a:cs typeface="Calibri" panose="020F0502020204030204" pitchFamily="34" charset="0"/>
                        </a:rPr>
                        <a:t>autoflush</a:t>
                      </a:r>
                      <a:endParaRPr sz="1800">
                        <a:latin typeface="Calibri" panose="020F0502020204030204" pitchFamily="34" charset="0"/>
                        <a:cs typeface="Calibri" panose="020F0502020204030204" pitchFamily="34" charset="0"/>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3815">
                        <a:lnSpc>
                          <a:spcPct val="100000"/>
                        </a:lnSpc>
                        <a:spcBef>
                          <a:spcPts val="140"/>
                        </a:spcBef>
                      </a:pPr>
                      <a:r>
                        <a:rPr sz="1800" spc="-75" dirty="0">
                          <a:latin typeface="Calibri" panose="020F0502020204030204" pitchFamily="34" charset="0"/>
                          <a:cs typeface="Calibri" panose="020F0502020204030204" pitchFamily="34" charset="0"/>
                        </a:rPr>
                        <a:t>true</a:t>
                      </a:r>
                      <a:endParaRPr sz="180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marR="63500">
                        <a:lnSpc>
                          <a:spcPct val="100000"/>
                        </a:lnSpc>
                        <a:spcBef>
                          <a:spcPts val="140"/>
                        </a:spcBef>
                      </a:pPr>
                      <a:r>
                        <a:rPr sz="1800" spc="-75" dirty="0">
                          <a:latin typeface="Calibri" panose="020F0502020204030204" pitchFamily="34" charset="0"/>
                          <a:cs typeface="Calibri" panose="020F0502020204030204" pitchFamily="34" charset="0"/>
                        </a:rPr>
                        <a:t>Si </a:t>
                      </a:r>
                      <a:r>
                        <a:rPr sz="1800" spc="-95" dirty="0">
                          <a:latin typeface="Calibri" panose="020F0502020204030204" pitchFamily="34" charset="0"/>
                          <a:cs typeface="Calibri" panose="020F0502020204030204" pitchFamily="34" charset="0"/>
                        </a:rPr>
                        <a:t>à </a:t>
                      </a:r>
                      <a:r>
                        <a:rPr sz="1800" spc="-75" dirty="0">
                          <a:latin typeface="Calibri" panose="020F0502020204030204" pitchFamily="34" charset="0"/>
                          <a:cs typeface="Calibri" panose="020F0502020204030204" pitchFamily="34" charset="0"/>
                        </a:rPr>
                        <a:t>false </a:t>
                      </a:r>
                      <a:r>
                        <a:rPr sz="1800" spc="-40" dirty="0">
                          <a:latin typeface="Calibri" panose="020F0502020204030204" pitchFamily="34" charset="0"/>
                          <a:cs typeface="Calibri" panose="020F0502020204030204" pitchFamily="34" charset="0"/>
                        </a:rPr>
                        <a:t>il </a:t>
                      </a:r>
                      <a:r>
                        <a:rPr sz="1800" spc="-95" dirty="0">
                          <a:latin typeface="Calibri" panose="020F0502020204030204" pitchFamily="34" charset="0"/>
                          <a:cs typeface="Calibri" panose="020F0502020204030204" pitchFamily="34" charset="0"/>
                        </a:rPr>
                        <a:t>ne </a:t>
                      </a:r>
                      <a:r>
                        <a:rPr sz="1800" spc="-80" dirty="0">
                          <a:latin typeface="Calibri" panose="020F0502020204030204" pitchFamily="34" charset="0"/>
                          <a:cs typeface="Calibri" panose="020F0502020204030204" pitchFamily="34" charset="0"/>
                        </a:rPr>
                        <a:t>vide </a:t>
                      </a:r>
                      <a:r>
                        <a:rPr sz="1800" spc="-95" dirty="0">
                          <a:latin typeface="Calibri" panose="020F0502020204030204" pitchFamily="34" charset="0"/>
                          <a:cs typeface="Calibri" panose="020F0502020204030204" pitchFamily="34" charset="0"/>
                        </a:rPr>
                        <a:t>pas </a:t>
                      </a:r>
                      <a:r>
                        <a:rPr sz="1800" spc="-90" dirty="0">
                          <a:latin typeface="Calibri" panose="020F0502020204030204" pitchFamily="34" charset="0"/>
                          <a:cs typeface="Calibri" panose="020F0502020204030204" pitchFamily="34" charset="0"/>
                        </a:rPr>
                        <a:t>automatiquement </a:t>
                      </a:r>
                      <a:r>
                        <a:rPr sz="1800" spc="-65" dirty="0">
                          <a:latin typeface="Calibri" panose="020F0502020204030204" pitchFamily="34" charset="0"/>
                          <a:cs typeface="Calibri" panose="020F0502020204030204" pitchFamily="34" charset="0"/>
                        </a:rPr>
                        <a:t>le </a:t>
                      </a:r>
                      <a:r>
                        <a:rPr sz="1800" spc="-75" dirty="0">
                          <a:latin typeface="Calibri" panose="020F0502020204030204" pitchFamily="34" charset="0"/>
                          <a:cs typeface="Calibri" panose="020F0502020204030204" pitchFamily="34" charset="0"/>
                        </a:rPr>
                        <a:t>buffer </a:t>
                      </a:r>
                      <a:r>
                        <a:rPr sz="1800" spc="-95" dirty="0">
                          <a:latin typeface="Calibri" panose="020F0502020204030204" pitchFamily="34" charset="0"/>
                          <a:cs typeface="Calibri" panose="020F0502020204030204" pitchFamily="34" charset="0"/>
                        </a:rPr>
                        <a:t>une  </a:t>
                      </a:r>
                      <a:r>
                        <a:rPr sz="1800" spc="-70" dirty="0">
                          <a:latin typeface="Calibri" panose="020F0502020204030204" pitchFamily="34" charset="0"/>
                          <a:cs typeface="Calibri" panose="020F0502020204030204" pitchFamily="34" charset="0"/>
                        </a:rPr>
                        <a:t>fois </a:t>
                      </a:r>
                      <a:r>
                        <a:rPr sz="1800" spc="-75" dirty="0">
                          <a:latin typeface="Calibri" panose="020F0502020204030204" pitchFamily="34" charset="0"/>
                          <a:cs typeface="Calibri" panose="020F0502020204030204" pitchFamily="34" charset="0"/>
                        </a:rPr>
                        <a:t>rempli. Si </a:t>
                      </a:r>
                      <a:r>
                        <a:rPr sz="1800" spc="-90" dirty="0">
                          <a:latin typeface="Calibri" panose="020F0502020204030204" pitchFamily="34" charset="0"/>
                          <a:cs typeface="Calibri" panose="020F0502020204030204" pitchFamily="34" charset="0"/>
                        </a:rPr>
                        <a:t>vous avez mis </a:t>
                      </a:r>
                      <a:r>
                        <a:rPr sz="1800" spc="-65" dirty="0">
                          <a:latin typeface="Calibri" panose="020F0502020204030204" pitchFamily="34" charset="0"/>
                          <a:cs typeface="Calibri" panose="020F0502020204030204" pitchFamily="34" charset="0"/>
                        </a:rPr>
                        <a:t>le </a:t>
                      </a:r>
                      <a:r>
                        <a:rPr sz="1800" spc="-75" dirty="0">
                          <a:latin typeface="Calibri" panose="020F0502020204030204" pitchFamily="34" charset="0"/>
                          <a:cs typeface="Calibri" panose="020F0502020204030204" pitchFamily="34" charset="0"/>
                        </a:rPr>
                        <a:t>buffer </a:t>
                      </a:r>
                      <a:r>
                        <a:rPr sz="1800" spc="-95" dirty="0">
                          <a:latin typeface="Calibri" panose="020F0502020204030204" pitchFamily="34" charset="0"/>
                          <a:cs typeface="Calibri" panose="020F0502020204030204" pitchFamily="34" charset="0"/>
                        </a:rPr>
                        <a:t>à none </a:t>
                      </a:r>
                      <a:r>
                        <a:rPr sz="1800" spc="-90" dirty="0">
                          <a:latin typeface="Calibri" panose="020F0502020204030204" pitchFamily="34" charset="0"/>
                          <a:cs typeface="Calibri" panose="020F0502020204030204" pitchFamily="34" charset="0"/>
                        </a:rPr>
                        <a:t>vous </a:t>
                      </a:r>
                      <a:r>
                        <a:rPr sz="1800" spc="-95" dirty="0">
                          <a:latin typeface="Calibri" panose="020F0502020204030204" pitchFamily="34" charset="0"/>
                          <a:cs typeface="Calibri" panose="020F0502020204030204" pitchFamily="34" charset="0"/>
                        </a:rPr>
                        <a:t>ne  pouvez</a:t>
                      </a:r>
                      <a:r>
                        <a:rPr sz="1800" spc="-45" dirty="0">
                          <a:latin typeface="Calibri" panose="020F0502020204030204" pitchFamily="34" charset="0"/>
                          <a:cs typeface="Calibri" panose="020F0502020204030204" pitchFamily="34" charset="0"/>
                        </a:rPr>
                        <a:t> </a:t>
                      </a:r>
                      <a:r>
                        <a:rPr sz="1800" spc="-85" dirty="0">
                          <a:latin typeface="Calibri" panose="020F0502020204030204" pitchFamily="34" charset="0"/>
                          <a:cs typeface="Calibri" panose="020F0502020204030204" pitchFamily="34" charset="0"/>
                        </a:rPr>
                        <a:t>mettre</a:t>
                      </a:r>
                      <a:r>
                        <a:rPr sz="1800" spc="-25" dirty="0">
                          <a:latin typeface="Calibri" panose="020F0502020204030204" pitchFamily="34" charset="0"/>
                          <a:cs typeface="Calibri" panose="020F0502020204030204" pitchFamily="34" charset="0"/>
                        </a:rPr>
                        <a:t> </a:t>
                      </a:r>
                      <a:r>
                        <a:rPr sz="1800" spc="-85" dirty="0">
                          <a:latin typeface="Calibri" panose="020F0502020204030204" pitchFamily="34" charset="0"/>
                          <a:cs typeface="Calibri" panose="020F0502020204030204" pitchFamily="34" charset="0"/>
                        </a:rPr>
                        <a:t>autoFlush</a:t>
                      </a:r>
                      <a:r>
                        <a:rPr sz="1800" spc="-40" dirty="0">
                          <a:latin typeface="Calibri" panose="020F0502020204030204" pitchFamily="34" charset="0"/>
                          <a:cs typeface="Calibri" panose="020F0502020204030204" pitchFamily="34" charset="0"/>
                        </a:rPr>
                        <a:t> </a:t>
                      </a:r>
                      <a:r>
                        <a:rPr sz="1800" spc="-95" dirty="0">
                          <a:latin typeface="Calibri" panose="020F0502020204030204" pitchFamily="34" charset="0"/>
                          <a:cs typeface="Calibri" panose="020F0502020204030204" pitchFamily="34" charset="0"/>
                        </a:rPr>
                        <a:t>à</a:t>
                      </a:r>
                      <a:r>
                        <a:rPr sz="1800" spc="-50" dirty="0">
                          <a:latin typeface="Calibri" panose="020F0502020204030204" pitchFamily="34" charset="0"/>
                          <a:cs typeface="Calibri" panose="020F0502020204030204" pitchFamily="34" charset="0"/>
                        </a:rPr>
                        <a:t> </a:t>
                      </a:r>
                      <a:r>
                        <a:rPr sz="1800" spc="-70" dirty="0">
                          <a:latin typeface="Calibri" panose="020F0502020204030204" pitchFamily="34" charset="0"/>
                          <a:cs typeface="Calibri" panose="020F0502020204030204" pitchFamily="34" charset="0"/>
                        </a:rPr>
                        <a:t>false.</a:t>
                      </a:r>
                      <a:r>
                        <a:rPr sz="1800" spc="-40" dirty="0">
                          <a:latin typeface="Calibri" panose="020F0502020204030204" pitchFamily="34" charset="0"/>
                          <a:cs typeface="Calibri" panose="020F0502020204030204" pitchFamily="34" charset="0"/>
                        </a:rPr>
                        <a:t> </a:t>
                      </a:r>
                      <a:r>
                        <a:rPr sz="1800" spc="-85" dirty="0">
                          <a:latin typeface="Calibri" panose="020F0502020204030204" pitchFamily="34" charset="0"/>
                          <a:cs typeface="Calibri" panose="020F0502020204030204" pitchFamily="34" charset="0"/>
                        </a:rPr>
                        <a:t>Défaut</a:t>
                      </a:r>
                      <a:r>
                        <a:rPr sz="1800" spc="-20" dirty="0">
                          <a:latin typeface="Calibri" panose="020F0502020204030204" pitchFamily="34" charset="0"/>
                          <a:cs typeface="Calibri" panose="020F0502020204030204" pitchFamily="34" charset="0"/>
                        </a:rPr>
                        <a:t> </a:t>
                      </a:r>
                      <a:r>
                        <a:rPr sz="1800" spc="-95" dirty="0">
                          <a:latin typeface="Calibri" panose="020F0502020204030204" pitchFamily="34" charset="0"/>
                          <a:cs typeface="Calibri" panose="020F0502020204030204" pitchFamily="34" charset="0"/>
                        </a:rPr>
                        <a:t>à</a:t>
                      </a:r>
                      <a:r>
                        <a:rPr sz="1800" spc="-40" dirty="0">
                          <a:latin typeface="Calibri" panose="020F0502020204030204" pitchFamily="34" charset="0"/>
                          <a:cs typeface="Calibri" panose="020F0502020204030204" pitchFamily="34" charset="0"/>
                        </a:rPr>
                        <a:t> </a:t>
                      </a:r>
                      <a:r>
                        <a:rPr sz="1800" spc="-70" dirty="0">
                          <a:latin typeface="Calibri" panose="020F0502020204030204" pitchFamily="34" charset="0"/>
                          <a:cs typeface="Calibri" panose="020F0502020204030204" pitchFamily="34" charset="0"/>
                        </a:rPr>
                        <a:t>true.</a:t>
                      </a:r>
                      <a:endParaRPr sz="1800" dirty="0">
                        <a:latin typeface="Calibri" panose="020F0502020204030204" pitchFamily="34" charset="0"/>
                        <a:cs typeface="Calibri" panose="020F0502020204030204" pitchFamily="34" charset="0"/>
                      </a:endParaRPr>
                    </a:p>
                  </a:txBody>
                  <a:tcPr marL="0" marR="0" marT="17780" marB="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Tree>
    <p:extLst>
      <p:ext uri="{BB962C8B-B14F-4D97-AF65-F5344CB8AC3E}">
        <p14:creationId xmlns:p14="http://schemas.microsoft.com/office/powerpoint/2010/main" val="14441416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Directives JSP </a:t>
            </a:r>
            <a:r>
              <a:rPr lang="fr-FR" sz="5400" dirty="0">
                <a:solidFill>
                  <a:srgbClr val="323299"/>
                </a:solidFill>
                <a:latin typeface="Tahoma"/>
                <a:cs typeface="Tahoma"/>
              </a:rPr>
              <a:t>:</a:t>
            </a:r>
            <a:r>
              <a:rPr lang="fr-FR" sz="5400" spc="-70" dirty="0">
                <a:solidFill>
                  <a:srgbClr val="323299"/>
                </a:solidFill>
                <a:latin typeface="Tahoma"/>
                <a:cs typeface="Tahoma"/>
              </a:rPr>
              <a:t> </a:t>
            </a:r>
            <a:r>
              <a:rPr lang="fr-FR" sz="5400" dirty="0" smtClean="0">
                <a:solidFill>
                  <a:srgbClr val="323299"/>
                </a:solidFill>
                <a:latin typeface="Tahoma"/>
                <a:cs typeface="Tahoma"/>
              </a:rPr>
              <a:t>page</a:t>
            </a:r>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object 6"/>
          <p:cNvGraphicFramePr>
            <a:graphicFrameLocks noGrp="1"/>
          </p:cNvGraphicFramePr>
          <p:nvPr>
            <p:extLst>
              <p:ext uri="{D42A27DB-BD31-4B8C-83A1-F6EECF244321}">
                <p14:modId xmlns:p14="http://schemas.microsoft.com/office/powerpoint/2010/main" val="3612615901"/>
              </p:ext>
            </p:extLst>
          </p:nvPr>
        </p:nvGraphicFramePr>
        <p:xfrm>
          <a:off x="1024128" y="1971645"/>
          <a:ext cx="9894081" cy="4472758"/>
        </p:xfrm>
        <a:graphic>
          <a:graphicData uri="http://schemas.openxmlformats.org/drawingml/2006/table">
            <a:tbl>
              <a:tblPr firstRow="1" bandRow="1">
                <a:tableStyleId>{2D5ABB26-0587-4C30-8999-92F81FD0307C}</a:tableStyleId>
              </a:tblPr>
              <a:tblGrid>
                <a:gridCol w="1930000"/>
                <a:gridCol w="2751140"/>
                <a:gridCol w="5212941"/>
              </a:tblGrid>
              <a:tr h="343854">
                <a:tc>
                  <a:txBody>
                    <a:bodyPr/>
                    <a:lstStyle/>
                    <a:p>
                      <a:pPr marL="44450">
                        <a:lnSpc>
                          <a:spcPct val="100000"/>
                        </a:lnSpc>
                        <a:spcBef>
                          <a:spcPts val="170"/>
                        </a:spcBef>
                      </a:pPr>
                      <a:r>
                        <a:rPr sz="1800" spc="-10" dirty="0">
                          <a:solidFill>
                            <a:srgbClr val="FF0000"/>
                          </a:solidFill>
                          <a:latin typeface="Calibri" panose="020F0502020204030204" pitchFamily="34" charset="0"/>
                          <a:cs typeface="Calibri" panose="020F0502020204030204" pitchFamily="34" charset="0"/>
                        </a:rPr>
                        <a:t>Attribut</a:t>
                      </a:r>
                      <a:endParaRPr sz="1800" dirty="0">
                        <a:latin typeface="Calibri" panose="020F0502020204030204" pitchFamily="34" charset="0"/>
                        <a:cs typeface="Calibri" panose="020F0502020204030204" pitchFamily="34" charset="0"/>
                      </a:endParaRPr>
                    </a:p>
                  </a:txBody>
                  <a:tcPr marL="0" marR="0" marT="21590" marB="0">
                    <a:lnL w="19050">
                      <a:solidFill>
                        <a:srgbClr val="000000"/>
                      </a:solidFill>
                      <a:prstDash val="solid"/>
                    </a:lnL>
                    <a:lnR w="6350">
                      <a:solidFill>
                        <a:srgbClr val="000000"/>
                      </a:solidFill>
                      <a:prstDash val="solid"/>
                    </a:lnR>
                    <a:lnT w="19050">
                      <a:solidFill>
                        <a:srgbClr val="000000"/>
                      </a:solidFill>
                      <a:prstDash val="solid"/>
                    </a:lnT>
                    <a:lnB w="9525">
                      <a:solidFill>
                        <a:srgbClr val="000000"/>
                      </a:solidFill>
                      <a:prstDash val="solid"/>
                    </a:lnB>
                  </a:tcPr>
                </a:tc>
                <a:tc>
                  <a:txBody>
                    <a:bodyPr/>
                    <a:lstStyle/>
                    <a:p>
                      <a:pPr marL="45085">
                        <a:lnSpc>
                          <a:spcPct val="100000"/>
                        </a:lnSpc>
                        <a:spcBef>
                          <a:spcPts val="170"/>
                        </a:spcBef>
                      </a:pPr>
                      <a:r>
                        <a:rPr sz="1800" spc="-10" dirty="0">
                          <a:solidFill>
                            <a:srgbClr val="FF0000"/>
                          </a:solidFill>
                          <a:latin typeface="Calibri" panose="020F0502020204030204" pitchFamily="34" charset="0"/>
                          <a:cs typeface="Calibri" panose="020F0502020204030204" pitchFamily="34" charset="0"/>
                        </a:rPr>
                        <a:t>Exemple </a:t>
                      </a:r>
                      <a:r>
                        <a:rPr sz="1800" spc="-5" dirty="0">
                          <a:solidFill>
                            <a:srgbClr val="FF0000"/>
                          </a:solidFill>
                          <a:latin typeface="Calibri" panose="020F0502020204030204" pitchFamily="34" charset="0"/>
                          <a:cs typeface="Calibri" panose="020F0502020204030204" pitchFamily="34" charset="0"/>
                        </a:rPr>
                        <a:t>de </a:t>
                      </a:r>
                      <a:r>
                        <a:rPr sz="1800" spc="-10" dirty="0">
                          <a:solidFill>
                            <a:srgbClr val="FF0000"/>
                          </a:solidFill>
                          <a:latin typeface="Calibri" panose="020F0502020204030204" pitchFamily="34" charset="0"/>
                          <a:cs typeface="Calibri" panose="020F0502020204030204" pitchFamily="34" charset="0"/>
                        </a:rPr>
                        <a:t>valeur</a:t>
                      </a:r>
                      <a:endParaRPr sz="1800">
                        <a:latin typeface="Calibri" panose="020F0502020204030204" pitchFamily="34" charset="0"/>
                        <a:cs typeface="Calibri" panose="020F0502020204030204" pitchFamily="34" charset="0"/>
                      </a:endParaRPr>
                    </a:p>
                  </a:txBody>
                  <a:tcPr marL="0" marR="0" marT="21590" marB="0">
                    <a:lnL w="6350">
                      <a:solidFill>
                        <a:srgbClr val="000000"/>
                      </a:solidFill>
                      <a:prstDash val="solid"/>
                    </a:lnL>
                    <a:lnR w="6350">
                      <a:solidFill>
                        <a:srgbClr val="000000"/>
                      </a:solidFill>
                      <a:prstDash val="solid"/>
                    </a:lnR>
                    <a:lnT w="19050">
                      <a:solidFill>
                        <a:srgbClr val="000000"/>
                      </a:solidFill>
                      <a:prstDash val="solid"/>
                    </a:lnT>
                    <a:lnB w="9525">
                      <a:solidFill>
                        <a:srgbClr val="000000"/>
                      </a:solidFill>
                      <a:prstDash val="solid"/>
                    </a:lnB>
                  </a:tcPr>
                </a:tc>
                <a:tc>
                  <a:txBody>
                    <a:bodyPr/>
                    <a:lstStyle/>
                    <a:p>
                      <a:pPr marL="43815">
                        <a:lnSpc>
                          <a:spcPct val="100000"/>
                        </a:lnSpc>
                        <a:spcBef>
                          <a:spcPts val="170"/>
                        </a:spcBef>
                      </a:pPr>
                      <a:r>
                        <a:rPr sz="1800" spc="-5" dirty="0">
                          <a:solidFill>
                            <a:srgbClr val="FF0000"/>
                          </a:solidFill>
                          <a:latin typeface="Calibri" panose="020F0502020204030204" pitchFamily="34" charset="0"/>
                          <a:cs typeface="Calibri" panose="020F0502020204030204" pitchFamily="34" charset="0"/>
                        </a:rPr>
                        <a:t>Description</a:t>
                      </a:r>
                      <a:endParaRPr sz="1800">
                        <a:latin typeface="Calibri" panose="020F0502020204030204" pitchFamily="34" charset="0"/>
                        <a:cs typeface="Calibri" panose="020F0502020204030204" pitchFamily="34" charset="0"/>
                      </a:endParaRPr>
                    </a:p>
                  </a:txBody>
                  <a:tcPr marL="0" marR="0" marT="21590" marB="0">
                    <a:lnL w="6350">
                      <a:solidFill>
                        <a:srgbClr val="000000"/>
                      </a:solidFill>
                      <a:prstDash val="solid"/>
                    </a:lnL>
                    <a:lnR w="19050">
                      <a:solidFill>
                        <a:srgbClr val="000000"/>
                      </a:solidFill>
                      <a:prstDash val="solid"/>
                    </a:lnR>
                    <a:lnT w="19050">
                      <a:solidFill>
                        <a:srgbClr val="000000"/>
                      </a:solidFill>
                      <a:prstDash val="solid"/>
                    </a:lnT>
                    <a:lnB w="9525">
                      <a:solidFill>
                        <a:srgbClr val="000000"/>
                      </a:solidFill>
                      <a:prstDash val="solid"/>
                    </a:lnB>
                  </a:tcPr>
                </a:tc>
              </a:tr>
              <a:tr h="859634">
                <a:tc>
                  <a:txBody>
                    <a:bodyPr/>
                    <a:lstStyle/>
                    <a:p>
                      <a:pPr marL="44450">
                        <a:lnSpc>
                          <a:spcPct val="100000"/>
                        </a:lnSpc>
                        <a:spcBef>
                          <a:spcPts val="150"/>
                        </a:spcBef>
                      </a:pPr>
                      <a:r>
                        <a:rPr sz="1800" spc="-85" dirty="0">
                          <a:solidFill>
                            <a:srgbClr val="323299"/>
                          </a:solidFill>
                          <a:latin typeface="Calibri" panose="020F0502020204030204" pitchFamily="34" charset="0"/>
                          <a:cs typeface="Calibri" panose="020F0502020204030204" pitchFamily="34" charset="0"/>
                        </a:rPr>
                        <a:t>isThreadSafe</a:t>
                      </a:r>
                      <a:endParaRPr sz="1800" dirty="0">
                        <a:latin typeface="Calibri" panose="020F0502020204030204" pitchFamily="34" charset="0"/>
                        <a:cs typeface="Calibri" panose="020F0502020204030204" pitchFamily="34" charset="0"/>
                      </a:endParaRP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5720">
                        <a:lnSpc>
                          <a:spcPct val="100000"/>
                        </a:lnSpc>
                        <a:spcBef>
                          <a:spcPts val="150"/>
                        </a:spcBef>
                      </a:pPr>
                      <a:r>
                        <a:rPr sz="1800" spc="-75" dirty="0">
                          <a:latin typeface="Calibri" panose="020F0502020204030204" pitchFamily="34" charset="0"/>
                          <a:cs typeface="Calibri" panose="020F0502020204030204" pitchFamily="34" charset="0"/>
                        </a:rPr>
                        <a:t>false</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3815" marR="129539">
                        <a:lnSpc>
                          <a:spcPct val="100000"/>
                        </a:lnSpc>
                        <a:spcBef>
                          <a:spcPts val="150"/>
                        </a:spcBef>
                      </a:pPr>
                      <a:r>
                        <a:rPr sz="1800" spc="-75" dirty="0">
                          <a:latin typeface="Calibri" panose="020F0502020204030204" pitchFamily="34" charset="0"/>
                          <a:cs typeface="Calibri" panose="020F0502020204030204" pitchFamily="34" charset="0"/>
                        </a:rPr>
                        <a:t>Si </a:t>
                      </a:r>
                      <a:r>
                        <a:rPr sz="1800" spc="-95" dirty="0">
                          <a:latin typeface="Calibri" panose="020F0502020204030204" pitchFamily="34" charset="0"/>
                          <a:cs typeface="Calibri" panose="020F0502020204030204" pitchFamily="34" charset="0"/>
                        </a:rPr>
                        <a:t>à </a:t>
                      </a:r>
                      <a:r>
                        <a:rPr sz="1800" spc="-75" dirty="0">
                          <a:latin typeface="Calibri" panose="020F0502020204030204" pitchFamily="34" charset="0"/>
                          <a:cs typeface="Calibri" panose="020F0502020204030204" pitchFamily="34" charset="0"/>
                        </a:rPr>
                        <a:t>false </a:t>
                      </a:r>
                      <a:r>
                        <a:rPr sz="1800" spc="-65" dirty="0">
                          <a:latin typeface="Calibri" panose="020F0502020204030204" pitchFamily="34" charset="0"/>
                          <a:cs typeface="Calibri" panose="020F0502020204030204" pitchFamily="34" charset="0"/>
                        </a:rPr>
                        <a:t>le </a:t>
                      </a:r>
                      <a:r>
                        <a:rPr sz="1800" spc="-85" dirty="0">
                          <a:latin typeface="Calibri" panose="020F0502020204030204" pitchFamily="34" charset="0"/>
                          <a:cs typeface="Calibri" panose="020F0502020204030204" pitchFamily="34" charset="0"/>
                        </a:rPr>
                        <a:t>serveur </a:t>
                      </a:r>
                      <a:r>
                        <a:rPr sz="1800" spc="-75" dirty="0">
                          <a:latin typeface="Calibri" panose="020F0502020204030204" pitchFamily="34" charset="0"/>
                          <a:cs typeface="Calibri" panose="020F0502020204030204" pitchFamily="34" charset="0"/>
                        </a:rPr>
                        <a:t>d’applications </a:t>
                      </a:r>
                      <a:r>
                        <a:rPr sz="1800" spc="-95" dirty="0">
                          <a:latin typeface="Calibri" panose="020F0502020204030204" pitchFamily="34" charset="0"/>
                          <a:cs typeface="Calibri" panose="020F0502020204030204" pitchFamily="34" charset="0"/>
                        </a:rPr>
                        <a:t>ne </a:t>
                      </a:r>
                      <a:r>
                        <a:rPr sz="1800" spc="-90" dirty="0">
                          <a:latin typeface="Calibri" panose="020F0502020204030204" pitchFamily="34" charset="0"/>
                          <a:cs typeface="Calibri" panose="020F0502020204030204" pitchFamily="34" charset="0"/>
                        </a:rPr>
                        <a:t>permet  </a:t>
                      </a:r>
                      <a:r>
                        <a:rPr sz="1800" spc="-80" dirty="0">
                          <a:latin typeface="Calibri" panose="020F0502020204030204" pitchFamily="34" charset="0"/>
                          <a:cs typeface="Calibri" panose="020F0502020204030204" pitchFamily="34" charset="0"/>
                        </a:rPr>
                        <a:t>qu’à </a:t>
                      </a:r>
                      <a:r>
                        <a:rPr sz="1800" spc="-95" dirty="0">
                          <a:latin typeface="Calibri" panose="020F0502020204030204" pitchFamily="34" charset="0"/>
                          <a:cs typeface="Calibri" panose="020F0502020204030204" pitchFamily="34" charset="0"/>
                        </a:rPr>
                        <a:t>un </a:t>
                      </a:r>
                      <a:r>
                        <a:rPr sz="1800" spc="-65" dirty="0">
                          <a:latin typeface="Calibri" panose="020F0502020204030204" pitchFamily="34" charset="0"/>
                          <a:cs typeface="Calibri" panose="020F0502020204030204" pitchFamily="34" charset="0"/>
                        </a:rPr>
                        <a:t>client </a:t>
                      </a:r>
                      <a:r>
                        <a:rPr sz="1800" spc="-95" dirty="0">
                          <a:latin typeface="Calibri" panose="020F0502020204030204" pitchFamily="34" charset="0"/>
                          <a:cs typeface="Calibri" panose="020F0502020204030204" pitchFamily="34" charset="0"/>
                        </a:rPr>
                        <a:t>à </a:t>
                      </a:r>
                      <a:r>
                        <a:rPr sz="1800" spc="-65" dirty="0">
                          <a:latin typeface="Calibri" panose="020F0502020204030204" pitchFamily="34" charset="0"/>
                          <a:cs typeface="Calibri" panose="020F0502020204030204" pitchFamily="34" charset="0"/>
                        </a:rPr>
                        <a:t>la </a:t>
                      </a:r>
                      <a:r>
                        <a:rPr sz="1800" spc="-70" dirty="0">
                          <a:latin typeface="Calibri" panose="020F0502020204030204" pitchFamily="34" charset="0"/>
                          <a:cs typeface="Calibri" panose="020F0502020204030204" pitchFamily="34" charset="0"/>
                        </a:rPr>
                        <a:t>fois </a:t>
                      </a:r>
                      <a:r>
                        <a:rPr sz="1800" spc="-85" dirty="0">
                          <a:latin typeface="Calibri" panose="020F0502020204030204" pitchFamily="34" charset="0"/>
                          <a:cs typeface="Calibri" panose="020F0502020204030204" pitchFamily="34" charset="0"/>
                        </a:rPr>
                        <a:t>d’accéder </a:t>
                      </a:r>
                      <a:r>
                        <a:rPr sz="1800" spc="-95" dirty="0">
                          <a:latin typeface="Calibri" panose="020F0502020204030204" pitchFamily="34" charset="0"/>
                          <a:cs typeface="Calibri" panose="020F0502020204030204" pitchFamily="34" charset="0"/>
                        </a:rPr>
                        <a:t>à </a:t>
                      </a:r>
                      <a:r>
                        <a:rPr sz="1800" spc="-65" dirty="0">
                          <a:latin typeface="Calibri" panose="020F0502020204030204" pitchFamily="34" charset="0"/>
                          <a:cs typeface="Calibri" panose="020F0502020204030204" pitchFamily="34" charset="0"/>
                        </a:rPr>
                        <a:t>la </a:t>
                      </a:r>
                      <a:r>
                        <a:rPr sz="1800" spc="-114" dirty="0">
                          <a:latin typeface="Calibri" panose="020F0502020204030204" pitchFamily="34" charset="0"/>
                          <a:cs typeface="Calibri" panose="020F0502020204030204" pitchFamily="34" charset="0"/>
                        </a:rPr>
                        <a:t>JSP.  </a:t>
                      </a:r>
                      <a:r>
                        <a:rPr sz="1800" spc="-85" dirty="0">
                          <a:latin typeface="Calibri" panose="020F0502020204030204" pitchFamily="34" charset="0"/>
                          <a:cs typeface="Calibri" panose="020F0502020204030204" pitchFamily="34" charset="0"/>
                        </a:rPr>
                        <a:t>Défaut </a:t>
                      </a:r>
                      <a:r>
                        <a:rPr sz="1800" spc="-95" dirty="0">
                          <a:latin typeface="Calibri" panose="020F0502020204030204" pitchFamily="34" charset="0"/>
                          <a:cs typeface="Calibri" panose="020F0502020204030204" pitchFamily="34" charset="0"/>
                        </a:rPr>
                        <a:t>à</a:t>
                      </a:r>
                      <a:r>
                        <a:rPr sz="1800" dirty="0">
                          <a:latin typeface="Calibri" panose="020F0502020204030204" pitchFamily="34" charset="0"/>
                          <a:cs typeface="Calibri" panose="020F0502020204030204" pitchFamily="34" charset="0"/>
                        </a:rPr>
                        <a:t> </a:t>
                      </a:r>
                      <a:r>
                        <a:rPr sz="1800" spc="-70" dirty="0">
                          <a:latin typeface="Calibri" panose="020F0502020204030204" pitchFamily="34" charset="0"/>
                          <a:cs typeface="Calibri" panose="020F0502020204030204" pitchFamily="34" charset="0"/>
                        </a:rPr>
                        <a:t>true.</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601744">
                <a:tc>
                  <a:txBody>
                    <a:bodyPr/>
                    <a:lstStyle/>
                    <a:p>
                      <a:pPr marL="44450" algn="l" defTabSz="914400" rtl="0" eaLnBrk="1" latinLnBrk="0" hangingPunct="1">
                        <a:lnSpc>
                          <a:spcPct val="100000"/>
                        </a:lnSpc>
                        <a:spcBef>
                          <a:spcPts val="150"/>
                        </a:spcBef>
                      </a:pPr>
                      <a:r>
                        <a:rPr sz="1800" kern="1200" spc="-85" dirty="0">
                          <a:solidFill>
                            <a:srgbClr val="323299"/>
                          </a:solidFill>
                          <a:latin typeface="Calibri" panose="020F0502020204030204" pitchFamily="34" charset="0"/>
                          <a:ea typeface="+mn-ea"/>
                          <a:cs typeface="Calibri" panose="020F0502020204030204" pitchFamily="34" charset="0"/>
                        </a:rPr>
                        <a:t>info</a:t>
                      </a:r>
                      <a:endParaRPr sz="1800" kern="1200" spc="-85">
                        <a:solidFill>
                          <a:srgbClr val="323299"/>
                        </a:solidFill>
                        <a:latin typeface="Calibri" panose="020F0502020204030204" pitchFamily="34" charset="0"/>
                        <a:ea typeface="+mn-ea"/>
                        <a:cs typeface="Calibri" panose="020F0502020204030204" pitchFamily="34" charset="0"/>
                      </a:endParaRP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5720">
                        <a:lnSpc>
                          <a:spcPct val="100000"/>
                        </a:lnSpc>
                        <a:spcBef>
                          <a:spcPts val="150"/>
                        </a:spcBef>
                      </a:pPr>
                      <a:r>
                        <a:rPr sz="1800" spc="-120" dirty="0">
                          <a:latin typeface="Calibri" panose="020F0502020204030204" pitchFamily="34" charset="0"/>
                          <a:cs typeface="Calibri" panose="020F0502020204030204" pitchFamily="34" charset="0"/>
                        </a:rPr>
                        <a:t>Ma </a:t>
                      </a:r>
                      <a:r>
                        <a:rPr sz="1800" spc="-85" dirty="0">
                          <a:latin typeface="Calibri" panose="020F0502020204030204" pitchFamily="34" charset="0"/>
                          <a:cs typeface="Calibri" panose="020F0502020204030204" pitchFamily="34" charset="0"/>
                        </a:rPr>
                        <a:t>première</a:t>
                      </a:r>
                      <a:r>
                        <a:rPr sz="1800" spc="-100" dirty="0">
                          <a:latin typeface="Calibri" panose="020F0502020204030204" pitchFamily="34" charset="0"/>
                          <a:cs typeface="Calibri" panose="020F0502020204030204" pitchFamily="34" charset="0"/>
                        </a:rPr>
                        <a:t> </a:t>
                      </a:r>
                      <a:r>
                        <a:rPr sz="1800" spc="-105" dirty="0">
                          <a:latin typeface="Calibri" panose="020F0502020204030204" pitchFamily="34" charset="0"/>
                          <a:cs typeface="Calibri" panose="020F0502020204030204" pitchFamily="34" charset="0"/>
                        </a:rPr>
                        <a:t>JSP</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3815" marR="88265">
                        <a:lnSpc>
                          <a:spcPct val="100000"/>
                        </a:lnSpc>
                        <a:spcBef>
                          <a:spcPts val="150"/>
                        </a:spcBef>
                      </a:pPr>
                      <a:r>
                        <a:rPr sz="1800" spc="-80" dirty="0">
                          <a:latin typeface="Calibri" panose="020F0502020204030204" pitchFamily="34" charset="0"/>
                          <a:cs typeface="Calibri" panose="020F0502020204030204" pitchFamily="34" charset="0"/>
                        </a:rPr>
                        <a:t>Information qui apparaît </a:t>
                      </a:r>
                      <a:r>
                        <a:rPr sz="1800" spc="-95" dirty="0">
                          <a:latin typeface="Calibri" panose="020F0502020204030204" pitchFamily="34" charset="0"/>
                          <a:cs typeface="Calibri" panose="020F0502020204030204" pitchFamily="34" charset="0"/>
                        </a:rPr>
                        <a:t>dans </a:t>
                      </a:r>
                      <a:r>
                        <a:rPr sz="1800" spc="-65" dirty="0">
                          <a:latin typeface="Calibri" panose="020F0502020204030204" pitchFamily="34" charset="0"/>
                          <a:cs typeface="Calibri" panose="020F0502020204030204" pitchFamily="34" charset="0"/>
                        </a:rPr>
                        <a:t>le </a:t>
                      </a:r>
                      <a:r>
                        <a:rPr sz="1800" spc="-95" dirty="0">
                          <a:latin typeface="Calibri" panose="020F0502020204030204" pitchFamily="34" charset="0"/>
                          <a:cs typeface="Calibri" panose="020F0502020204030204" pitchFamily="34" charset="0"/>
                        </a:rPr>
                        <a:t>document </a:t>
                      </a:r>
                      <a:r>
                        <a:rPr sz="1800" spc="-70" dirty="0">
                          <a:latin typeface="Calibri" panose="020F0502020204030204" pitchFamily="34" charset="0"/>
                          <a:cs typeface="Calibri" panose="020F0502020204030204" pitchFamily="34" charset="0"/>
                        </a:rPr>
                        <a:t>jsp  </a:t>
                      </a:r>
                      <a:r>
                        <a:rPr sz="1800" spc="-85" dirty="0">
                          <a:latin typeface="Calibri" panose="020F0502020204030204" pitchFamily="34" charset="0"/>
                          <a:cs typeface="Calibri" panose="020F0502020204030204" pitchFamily="34" charset="0"/>
                        </a:rPr>
                        <a:t>compilé </a:t>
                      </a:r>
                      <a:r>
                        <a:rPr sz="1800" spc="-70" dirty="0">
                          <a:latin typeface="Calibri" panose="020F0502020204030204" pitchFamily="34" charset="0"/>
                          <a:cs typeface="Calibri" panose="020F0502020204030204" pitchFamily="34" charset="0"/>
                        </a:rPr>
                        <a:t>et </a:t>
                      </a:r>
                      <a:r>
                        <a:rPr sz="1800" spc="-65" dirty="0">
                          <a:latin typeface="Calibri" panose="020F0502020204030204" pitchFamily="34" charset="0"/>
                          <a:cs typeface="Calibri" panose="020F0502020204030204" pitchFamily="34" charset="0"/>
                        </a:rPr>
                        <a:t>utilisé </a:t>
                      </a:r>
                      <a:r>
                        <a:rPr sz="1800" spc="-85" dirty="0">
                          <a:latin typeface="Calibri" panose="020F0502020204030204" pitchFamily="34" charset="0"/>
                          <a:cs typeface="Calibri" panose="020F0502020204030204" pitchFamily="34" charset="0"/>
                        </a:rPr>
                        <a:t>par </a:t>
                      </a:r>
                      <a:r>
                        <a:rPr sz="1800" spc="-65" dirty="0">
                          <a:latin typeface="Calibri" panose="020F0502020204030204" pitchFamily="34" charset="0"/>
                          <a:cs typeface="Calibri" panose="020F0502020204030204" pitchFamily="34" charset="0"/>
                        </a:rPr>
                        <a:t>le</a:t>
                      </a:r>
                      <a:r>
                        <a:rPr sz="1800" spc="-114" dirty="0">
                          <a:latin typeface="Calibri" panose="020F0502020204030204" pitchFamily="34" charset="0"/>
                          <a:cs typeface="Calibri" panose="020F0502020204030204" pitchFamily="34" charset="0"/>
                        </a:rPr>
                        <a:t> </a:t>
                      </a:r>
                      <a:r>
                        <a:rPr sz="1800" spc="-85" dirty="0">
                          <a:latin typeface="Calibri" panose="020F0502020204030204" pitchFamily="34" charset="0"/>
                          <a:cs typeface="Calibri" panose="020F0502020204030204" pitchFamily="34" charset="0"/>
                        </a:rPr>
                        <a:t>serveur.</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859634">
                <a:tc>
                  <a:txBody>
                    <a:bodyPr/>
                    <a:lstStyle/>
                    <a:p>
                      <a:pPr marL="44450" algn="l" defTabSz="914400" rtl="0" eaLnBrk="1" latinLnBrk="0" hangingPunct="1">
                        <a:lnSpc>
                          <a:spcPct val="100000"/>
                        </a:lnSpc>
                        <a:spcBef>
                          <a:spcPts val="150"/>
                        </a:spcBef>
                      </a:pPr>
                      <a:r>
                        <a:rPr sz="1800" kern="1200" spc="-85" dirty="0">
                          <a:solidFill>
                            <a:srgbClr val="323299"/>
                          </a:solidFill>
                          <a:latin typeface="Calibri" panose="020F0502020204030204" pitchFamily="34" charset="0"/>
                          <a:ea typeface="+mn-ea"/>
                          <a:cs typeface="Calibri" panose="020F0502020204030204" pitchFamily="34" charset="0"/>
                        </a:rPr>
                        <a:t>errorPage</a:t>
                      </a:r>
                      <a:endParaRPr sz="1800" kern="1200" spc="-85">
                        <a:solidFill>
                          <a:srgbClr val="323299"/>
                        </a:solidFill>
                        <a:latin typeface="Calibri" panose="020F0502020204030204" pitchFamily="34" charset="0"/>
                        <a:ea typeface="+mn-ea"/>
                        <a:cs typeface="Calibri" panose="020F0502020204030204" pitchFamily="34" charset="0"/>
                      </a:endParaRP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5720" marR="360045">
                        <a:lnSpc>
                          <a:spcPct val="100000"/>
                        </a:lnSpc>
                        <a:spcBef>
                          <a:spcPts val="10"/>
                        </a:spcBef>
                      </a:pPr>
                      <a:r>
                        <a:rPr sz="1800" spc="-5" dirty="0">
                          <a:latin typeface="Calibri" panose="020F0502020204030204" pitchFamily="34" charset="0"/>
                          <a:cs typeface="Calibri" panose="020F0502020204030204" pitchFamily="34" charset="0"/>
                        </a:rPr>
                        <a:t>E</a:t>
                      </a:r>
                      <a:r>
                        <a:rPr sz="1800" spc="-10" dirty="0">
                          <a:latin typeface="Calibri" panose="020F0502020204030204" pitchFamily="34" charset="0"/>
                          <a:cs typeface="Calibri" panose="020F0502020204030204" pitchFamily="34" charset="0"/>
                        </a:rPr>
                        <a:t>rr</a:t>
                      </a:r>
                      <a:r>
                        <a:rPr sz="1800" spc="-5" dirty="0">
                          <a:latin typeface="Calibri" panose="020F0502020204030204" pitchFamily="34" charset="0"/>
                          <a:cs typeface="Calibri" panose="020F0502020204030204" pitchFamily="34" charset="0"/>
                        </a:rPr>
                        <a:t>eu</a:t>
                      </a:r>
                      <a:r>
                        <a:rPr sz="1800" spc="-10" dirty="0">
                          <a:latin typeface="Calibri" panose="020F0502020204030204" pitchFamily="34" charset="0"/>
                          <a:cs typeface="Calibri" panose="020F0502020204030204" pitchFamily="34" charset="0"/>
                        </a:rPr>
                        <a:t>r</a:t>
                      </a:r>
                      <a:r>
                        <a:rPr sz="1800" spc="-5" dirty="0">
                          <a:latin typeface="Calibri" panose="020F0502020204030204" pitchFamily="34" charset="0"/>
                          <a:cs typeface="Calibri" panose="020F0502020204030204" pitchFamily="34" charset="0"/>
                        </a:rPr>
                        <a:t>page.htm</a:t>
                      </a:r>
                      <a:r>
                        <a:rPr sz="1800" dirty="0">
                          <a:latin typeface="Calibri" panose="020F0502020204030204" pitchFamily="34" charset="0"/>
                          <a:cs typeface="Calibri" panose="020F0502020204030204" pitchFamily="34" charset="0"/>
                        </a:rPr>
                        <a:t>l  </a:t>
                      </a:r>
                      <a:r>
                        <a:rPr sz="1800" spc="-80" dirty="0">
                          <a:latin typeface="Calibri" panose="020F0502020204030204" pitchFamily="34" charset="0"/>
                          <a:cs typeface="Calibri" panose="020F0502020204030204" pitchFamily="34" charset="0"/>
                        </a:rPr>
                        <a:t>Erreur.jsp</a:t>
                      </a:r>
                      <a:endParaRPr sz="1800">
                        <a:latin typeface="Calibri" panose="020F0502020204030204" pitchFamily="34" charset="0"/>
                        <a:cs typeface="Calibri" panose="020F0502020204030204" pitchFamily="34" charset="0"/>
                      </a:endParaRPr>
                    </a:p>
                  </a:txBody>
                  <a:tcPr marL="0" marR="0" marT="127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3815" marR="88265">
                        <a:lnSpc>
                          <a:spcPct val="100000"/>
                        </a:lnSpc>
                        <a:spcBef>
                          <a:spcPts val="150"/>
                        </a:spcBef>
                      </a:pPr>
                      <a:r>
                        <a:rPr sz="1800" spc="-90" dirty="0">
                          <a:latin typeface="Calibri" panose="020F0502020204030204" pitchFamily="34" charset="0"/>
                          <a:cs typeface="Calibri" panose="020F0502020204030204" pitchFamily="34" charset="0"/>
                        </a:rPr>
                        <a:t>Adresse </a:t>
                      </a:r>
                      <a:r>
                        <a:rPr sz="1800" spc="-95" dirty="0">
                          <a:latin typeface="Calibri" panose="020F0502020204030204" pitchFamily="34" charset="0"/>
                          <a:cs typeface="Calibri" panose="020F0502020204030204" pitchFamily="34" charset="0"/>
                        </a:rPr>
                        <a:t>de </a:t>
                      </a:r>
                      <a:r>
                        <a:rPr sz="1800" spc="-65" dirty="0">
                          <a:latin typeface="Calibri" panose="020F0502020204030204" pitchFamily="34" charset="0"/>
                          <a:cs typeface="Calibri" panose="020F0502020204030204" pitchFamily="34" charset="0"/>
                        </a:rPr>
                        <a:t>la </a:t>
                      </a:r>
                      <a:r>
                        <a:rPr sz="1800" spc="-95" dirty="0">
                          <a:latin typeface="Calibri" panose="020F0502020204030204" pitchFamily="34" charset="0"/>
                          <a:cs typeface="Calibri" panose="020F0502020204030204" pitchFamily="34" charset="0"/>
                        </a:rPr>
                        <a:t>page </a:t>
                      </a:r>
                      <a:r>
                        <a:rPr sz="1800" spc="-75" dirty="0">
                          <a:latin typeface="Calibri" panose="020F0502020204030204" pitchFamily="34" charset="0"/>
                          <a:cs typeface="Calibri" panose="020F0502020204030204" pitchFamily="34" charset="0"/>
                        </a:rPr>
                        <a:t>d’erreur </a:t>
                      </a:r>
                      <a:r>
                        <a:rPr sz="1800" spc="-80" dirty="0">
                          <a:latin typeface="Calibri" panose="020F0502020204030204" pitchFamily="34" charset="0"/>
                          <a:cs typeface="Calibri" panose="020F0502020204030204" pitchFamily="34" charset="0"/>
                        </a:rPr>
                        <a:t>sur </a:t>
                      </a:r>
                      <a:r>
                        <a:rPr sz="1800" spc="-75" dirty="0">
                          <a:latin typeface="Calibri" panose="020F0502020204030204" pitchFamily="34" charset="0"/>
                          <a:cs typeface="Calibri" panose="020F0502020204030204" pitchFamily="34" charset="0"/>
                        </a:rPr>
                        <a:t>laquelle est  </a:t>
                      </a:r>
                      <a:r>
                        <a:rPr sz="1800" spc="-90" dirty="0">
                          <a:latin typeface="Calibri" panose="020F0502020204030204" pitchFamily="34" charset="0"/>
                          <a:cs typeface="Calibri" panose="020F0502020204030204" pitchFamily="34" charset="0"/>
                        </a:rPr>
                        <a:t>renvoyé </a:t>
                      </a:r>
                      <a:r>
                        <a:rPr sz="1800" spc="-65" dirty="0">
                          <a:latin typeface="Calibri" panose="020F0502020204030204" pitchFamily="34" charset="0"/>
                          <a:cs typeface="Calibri" panose="020F0502020204030204" pitchFamily="34" charset="0"/>
                        </a:rPr>
                        <a:t>le </a:t>
                      </a:r>
                      <a:r>
                        <a:rPr sz="1800" spc="-70" dirty="0">
                          <a:latin typeface="Calibri" panose="020F0502020204030204" pitchFamily="34" charset="0"/>
                          <a:cs typeface="Calibri" panose="020F0502020204030204" pitchFamily="34" charset="0"/>
                        </a:rPr>
                        <a:t>visiteur </a:t>
                      </a:r>
                      <a:r>
                        <a:rPr sz="1800" spc="-95" dirty="0">
                          <a:latin typeface="Calibri" panose="020F0502020204030204" pitchFamily="34" charset="0"/>
                          <a:cs typeface="Calibri" panose="020F0502020204030204" pitchFamily="34" charset="0"/>
                        </a:rPr>
                        <a:t>en </a:t>
                      </a:r>
                      <a:r>
                        <a:rPr sz="1800" spc="-90" dirty="0">
                          <a:latin typeface="Calibri" panose="020F0502020204030204" pitchFamily="34" charset="0"/>
                          <a:cs typeface="Calibri" panose="020F0502020204030204" pitchFamily="34" charset="0"/>
                        </a:rPr>
                        <a:t>cas </a:t>
                      </a:r>
                      <a:r>
                        <a:rPr sz="1800" spc="-75" dirty="0">
                          <a:latin typeface="Calibri" panose="020F0502020204030204" pitchFamily="34" charset="0"/>
                          <a:cs typeface="Calibri" panose="020F0502020204030204" pitchFamily="34" charset="0"/>
                        </a:rPr>
                        <a:t>d’erreur </a:t>
                      </a:r>
                      <a:r>
                        <a:rPr sz="1800" spc="-80" dirty="0">
                          <a:latin typeface="Calibri" panose="020F0502020204030204" pitchFamily="34" charset="0"/>
                          <a:cs typeface="Calibri" panose="020F0502020204030204" pitchFamily="34" charset="0"/>
                        </a:rPr>
                        <a:t>(Exception)  </a:t>
                      </a:r>
                      <a:r>
                        <a:rPr sz="1800" spc="-95" dirty="0">
                          <a:latin typeface="Calibri" panose="020F0502020204030204" pitchFamily="34" charset="0"/>
                          <a:cs typeface="Calibri" panose="020F0502020204030204" pitchFamily="34" charset="0"/>
                        </a:rPr>
                        <a:t>de </a:t>
                      </a:r>
                      <a:r>
                        <a:rPr sz="1800" spc="-65" dirty="0">
                          <a:latin typeface="Calibri" panose="020F0502020204030204" pitchFamily="34" charset="0"/>
                          <a:cs typeface="Calibri" panose="020F0502020204030204" pitchFamily="34" charset="0"/>
                        </a:rPr>
                        <a:t>la</a:t>
                      </a:r>
                      <a:r>
                        <a:rPr sz="1800" spc="-10" dirty="0">
                          <a:latin typeface="Calibri" panose="020F0502020204030204" pitchFamily="34" charset="0"/>
                          <a:cs typeface="Calibri" panose="020F0502020204030204" pitchFamily="34" charset="0"/>
                        </a:rPr>
                        <a:t> </a:t>
                      </a:r>
                      <a:r>
                        <a:rPr sz="1800" spc="-114" dirty="0">
                          <a:latin typeface="Calibri" panose="020F0502020204030204" pitchFamily="34" charset="0"/>
                          <a:cs typeface="Calibri" panose="020F0502020204030204" pitchFamily="34" charset="0"/>
                        </a:rPr>
                        <a:t>JSP.</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859634">
                <a:tc>
                  <a:txBody>
                    <a:bodyPr/>
                    <a:lstStyle/>
                    <a:p>
                      <a:pPr marL="44450" algn="l" defTabSz="914400" rtl="0" eaLnBrk="1" latinLnBrk="0" hangingPunct="1">
                        <a:lnSpc>
                          <a:spcPct val="100000"/>
                        </a:lnSpc>
                        <a:spcBef>
                          <a:spcPts val="150"/>
                        </a:spcBef>
                      </a:pPr>
                      <a:r>
                        <a:rPr sz="1800" kern="1200" spc="-85" dirty="0">
                          <a:solidFill>
                            <a:srgbClr val="323299"/>
                          </a:solidFill>
                          <a:latin typeface="Calibri" panose="020F0502020204030204" pitchFamily="34" charset="0"/>
                          <a:ea typeface="+mn-ea"/>
                          <a:cs typeface="Calibri" panose="020F0502020204030204" pitchFamily="34" charset="0"/>
                        </a:rPr>
                        <a:t>contentType</a:t>
                      </a:r>
                      <a:endParaRPr sz="1800" kern="1200" spc="-85">
                        <a:solidFill>
                          <a:srgbClr val="323299"/>
                        </a:solidFill>
                        <a:latin typeface="Calibri" panose="020F0502020204030204" pitchFamily="34" charset="0"/>
                        <a:ea typeface="+mn-ea"/>
                        <a:cs typeface="Calibri" panose="020F0502020204030204" pitchFamily="34" charset="0"/>
                      </a:endParaRP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5720">
                        <a:lnSpc>
                          <a:spcPct val="100000"/>
                        </a:lnSpc>
                        <a:spcBef>
                          <a:spcPts val="150"/>
                        </a:spcBef>
                      </a:pPr>
                      <a:r>
                        <a:rPr sz="1800" spc="-75" dirty="0">
                          <a:latin typeface="Calibri" panose="020F0502020204030204" pitchFamily="34" charset="0"/>
                          <a:cs typeface="Calibri" panose="020F0502020204030204" pitchFamily="34" charset="0"/>
                        </a:rPr>
                        <a:t>text/html</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3815" marR="89535">
                        <a:lnSpc>
                          <a:spcPct val="100000"/>
                        </a:lnSpc>
                        <a:spcBef>
                          <a:spcPts val="150"/>
                        </a:spcBef>
                      </a:pPr>
                      <a:r>
                        <a:rPr sz="1800" spc="-95" dirty="0">
                          <a:latin typeface="Calibri" panose="020F0502020204030204" pitchFamily="34" charset="0"/>
                          <a:cs typeface="Calibri" panose="020F0502020204030204" pitchFamily="34" charset="0"/>
                        </a:rPr>
                        <a:t>Le </a:t>
                      </a:r>
                      <a:r>
                        <a:rPr sz="1800" spc="-80" dirty="0">
                          <a:latin typeface="Calibri" panose="020F0502020204030204" pitchFamily="34" charset="0"/>
                          <a:cs typeface="Calibri" panose="020F0502020204030204" pitchFamily="34" charset="0"/>
                        </a:rPr>
                        <a:t>type </a:t>
                      </a:r>
                      <a:r>
                        <a:rPr sz="1800" spc="-110" dirty="0">
                          <a:latin typeface="Calibri" panose="020F0502020204030204" pitchFamily="34" charset="0"/>
                          <a:cs typeface="Calibri" panose="020F0502020204030204" pitchFamily="34" charset="0"/>
                        </a:rPr>
                        <a:t>MIME </a:t>
                      </a:r>
                      <a:r>
                        <a:rPr sz="1800" spc="-70" dirty="0">
                          <a:latin typeface="Calibri" panose="020F0502020204030204" pitchFamily="34" charset="0"/>
                          <a:cs typeface="Calibri" panose="020F0502020204030204" pitchFamily="34" charset="0"/>
                        </a:rPr>
                        <a:t>et </a:t>
                      </a:r>
                      <a:r>
                        <a:rPr sz="1800" spc="-65" dirty="0">
                          <a:latin typeface="Calibri" panose="020F0502020204030204" pitchFamily="34" charset="0"/>
                          <a:cs typeface="Calibri" panose="020F0502020204030204" pitchFamily="34" charset="0"/>
                        </a:rPr>
                        <a:t>le </a:t>
                      </a:r>
                      <a:r>
                        <a:rPr sz="1800" spc="-75" dirty="0">
                          <a:latin typeface="Calibri" panose="020F0502020204030204" pitchFamily="34" charset="0"/>
                          <a:cs typeface="Calibri" panose="020F0502020204030204" pitchFamily="34" charset="0"/>
                        </a:rPr>
                        <a:t>jeu </a:t>
                      </a:r>
                      <a:r>
                        <a:rPr sz="1800" spc="-95" dirty="0">
                          <a:latin typeface="Calibri" panose="020F0502020204030204" pitchFamily="34" charset="0"/>
                          <a:cs typeface="Calibri" panose="020F0502020204030204" pitchFamily="34" charset="0"/>
                        </a:rPr>
                        <a:t>de </a:t>
                      </a:r>
                      <a:r>
                        <a:rPr sz="1800" spc="-85" dirty="0">
                          <a:latin typeface="Calibri" panose="020F0502020204030204" pitchFamily="34" charset="0"/>
                          <a:cs typeface="Calibri" panose="020F0502020204030204" pitchFamily="34" charset="0"/>
                        </a:rPr>
                        <a:t>caractères </a:t>
                      </a:r>
                      <a:r>
                        <a:rPr sz="1800" spc="-95" dirty="0">
                          <a:latin typeface="Calibri" panose="020F0502020204030204" pitchFamily="34" charset="0"/>
                          <a:cs typeface="Calibri" panose="020F0502020204030204" pitchFamily="34" charset="0"/>
                        </a:rPr>
                        <a:t>à </a:t>
                      </a:r>
                      <a:r>
                        <a:rPr sz="1800" spc="-65" dirty="0">
                          <a:latin typeface="Calibri" panose="020F0502020204030204" pitchFamily="34" charset="0"/>
                          <a:cs typeface="Calibri" panose="020F0502020204030204" pitchFamily="34" charset="0"/>
                        </a:rPr>
                        <a:t>utiliser  </a:t>
                      </a:r>
                      <a:r>
                        <a:rPr sz="1800" spc="-95" dirty="0">
                          <a:latin typeface="Calibri" panose="020F0502020204030204" pitchFamily="34" charset="0"/>
                          <a:cs typeface="Calibri" panose="020F0502020204030204" pitchFamily="34" charset="0"/>
                        </a:rPr>
                        <a:t>dans </a:t>
                      </a:r>
                      <a:r>
                        <a:rPr sz="1800" spc="-75" dirty="0">
                          <a:latin typeface="Calibri" panose="020F0502020204030204" pitchFamily="34" charset="0"/>
                          <a:cs typeface="Calibri" panose="020F0502020204030204" pitchFamily="34" charset="0"/>
                        </a:rPr>
                        <a:t>cette </a:t>
                      </a:r>
                      <a:r>
                        <a:rPr sz="1800" spc="-114" dirty="0">
                          <a:latin typeface="Calibri" panose="020F0502020204030204" pitchFamily="34" charset="0"/>
                          <a:cs typeface="Calibri" panose="020F0502020204030204" pitchFamily="34" charset="0"/>
                        </a:rPr>
                        <a:t>JSP. </a:t>
                      </a:r>
                      <a:r>
                        <a:rPr sz="1800" spc="-90" dirty="0">
                          <a:latin typeface="Calibri" panose="020F0502020204030204" pitchFamily="34" charset="0"/>
                          <a:cs typeface="Calibri" panose="020F0502020204030204" pitchFamily="34" charset="0"/>
                        </a:rPr>
                        <a:t>Par </a:t>
                      </a:r>
                      <a:r>
                        <a:rPr sz="1800" spc="-80" dirty="0">
                          <a:latin typeface="Calibri" panose="020F0502020204030204" pitchFamily="34" charset="0"/>
                          <a:cs typeface="Calibri" panose="020F0502020204030204" pitchFamily="34" charset="0"/>
                        </a:rPr>
                        <a:t>défaut </a:t>
                      </a:r>
                      <a:r>
                        <a:rPr sz="1800" spc="-70" dirty="0">
                          <a:latin typeface="Calibri" panose="020F0502020204030204" pitchFamily="34" charset="0"/>
                          <a:cs typeface="Calibri" panose="020F0502020204030204" pitchFamily="34" charset="0"/>
                        </a:rPr>
                        <a:t>text/html;  </a:t>
                      </a:r>
                      <a:r>
                        <a:rPr sz="1800" spc="-90" dirty="0">
                          <a:latin typeface="Calibri" panose="020F0502020204030204" pitchFamily="34" charset="0"/>
                          <a:cs typeface="Calibri" panose="020F0502020204030204" pitchFamily="34" charset="0"/>
                        </a:rPr>
                        <a:t>charset=ISO-8859-1</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604404">
                <a:tc>
                  <a:txBody>
                    <a:bodyPr/>
                    <a:lstStyle/>
                    <a:p>
                      <a:pPr marL="44450" algn="l" defTabSz="914400" rtl="0" eaLnBrk="1" latinLnBrk="0" hangingPunct="1">
                        <a:lnSpc>
                          <a:spcPct val="100000"/>
                        </a:lnSpc>
                        <a:spcBef>
                          <a:spcPts val="150"/>
                        </a:spcBef>
                      </a:pPr>
                      <a:r>
                        <a:rPr sz="1800" kern="1200" spc="-85" dirty="0">
                          <a:solidFill>
                            <a:srgbClr val="323299"/>
                          </a:solidFill>
                          <a:latin typeface="Calibri" panose="020F0502020204030204" pitchFamily="34" charset="0"/>
                          <a:ea typeface="+mn-ea"/>
                          <a:cs typeface="Calibri" panose="020F0502020204030204" pitchFamily="34" charset="0"/>
                        </a:rPr>
                        <a:t>isErrorPage</a:t>
                      </a:r>
                      <a:endParaRPr sz="1800" kern="1200" spc="-85">
                        <a:solidFill>
                          <a:srgbClr val="323299"/>
                        </a:solidFill>
                        <a:latin typeface="Calibri" panose="020F0502020204030204" pitchFamily="34" charset="0"/>
                        <a:ea typeface="+mn-ea"/>
                        <a:cs typeface="Calibri" panose="020F0502020204030204" pitchFamily="34" charset="0"/>
                      </a:endParaRP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5720">
                        <a:lnSpc>
                          <a:spcPct val="100000"/>
                        </a:lnSpc>
                        <a:spcBef>
                          <a:spcPts val="150"/>
                        </a:spcBef>
                      </a:pPr>
                      <a:r>
                        <a:rPr sz="1800" spc="-75" dirty="0">
                          <a:latin typeface="Calibri" panose="020F0502020204030204" pitchFamily="34" charset="0"/>
                          <a:cs typeface="Calibri" panose="020F0502020204030204" pitchFamily="34" charset="0"/>
                        </a:rPr>
                        <a:t>true</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43815" marR="158750">
                        <a:lnSpc>
                          <a:spcPct val="100000"/>
                        </a:lnSpc>
                        <a:spcBef>
                          <a:spcPts val="150"/>
                        </a:spcBef>
                      </a:pPr>
                      <a:r>
                        <a:rPr sz="1800" spc="-75" dirty="0">
                          <a:latin typeface="Calibri" panose="020F0502020204030204" pitchFamily="34" charset="0"/>
                          <a:cs typeface="Calibri" panose="020F0502020204030204" pitchFamily="34" charset="0"/>
                        </a:rPr>
                        <a:t>Si true </a:t>
                      </a:r>
                      <a:r>
                        <a:rPr sz="1800" spc="-65" dirty="0">
                          <a:latin typeface="Calibri" panose="020F0502020204030204" pitchFamily="34" charset="0"/>
                          <a:cs typeface="Calibri" panose="020F0502020204030204" pitchFamily="34" charset="0"/>
                        </a:rPr>
                        <a:t>la </a:t>
                      </a:r>
                      <a:r>
                        <a:rPr sz="1800" spc="-105" dirty="0">
                          <a:latin typeface="Calibri" panose="020F0502020204030204" pitchFamily="34" charset="0"/>
                          <a:cs typeface="Calibri" panose="020F0502020204030204" pitchFamily="34" charset="0"/>
                        </a:rPr>
                        <a:t>JSP </a:t>
                      </a:r>
                      <a:r>
                        <a:rPr sz="1800" spc="-85" dirty="0">
                          <a:latin typeface="Calibri" panose="020F0502020204030204" pitchFamily="34" charset="0"/>
                          <a:cs typeface="Calibri" panose="020F0502020204030204" pitchFamily="34" charset="0"/>
                        </a:rPr>
                        <a:t>peut </a:t>
                      </a:r>
                      <a:r>
                        <a:rPr sz="1800" spc="-75" dirty="0">
                          <a:latin typeface="Calibri" panose="020F0502020204030204" pitchFamily="34" charset="0"/>
                          <a:cs typeface="Calibri" panose="020F0502020204030204" pitchFamily="34" charset="0"/>
                        </a:rPr>
                        <a:t>afficher </a:t>
                      </a:r>
                      <a:r>
                        <a:rPr sz="1800" spc="-70" dirty="0">
                          <a:latin typeface="Calibri" panose="020F0502020204030204" pitchFamily="34" charset="0"/>
                          <a:cs typeface="Calibri" panose="020F0502020204030204" pitchFamily="34" charset="0"/>
                        </a:rPr>
                        <a:t>l’erreur </a:t>
                      </a:r>
                      <a:r>
                        <a:rPr sz="1800" spc="-90" dirty="0">
                          <a:latin typeface="Calibri" panose="020F0502020204030204" pitchFamily="34" charset="0"/>
                          <a:cs typeface="Calibri" panose="020F0502020204030204" pitchFamily="34" charset="0"/>
                        </a:rPr>
                        <a:t>renvoyée  </a:t>
                      </a:r>
                      <a:r>
                        <a:rPr sz="1800" spc="-85" dirty="0">
                          <a:latin typeface="Calibri" panose="020F0502020204030204" pitchFamily="34" charset="0"/>
                          <a:cs typeface="Calibri" panose="020F0502020204030204" pitchFamily="34" charset="0"/>
                        </a:rPr>
                        <a:t>par </a:t>
                      </a:r>
                      <a:r>
                        <a:rPr sz="1800" spc="-75" dirty="0">
                          <a:latin typeface="Calibri" panose="020F0502020204030204" pitchFamily="34" charset="0"/>
                          <a:cs typeface="Calibri" panose="020F0502020204030204" pitchFamily="34" charset="0"/>
                        </a:rPr>
                        <a:t>l’exception. </a:t>
                      </a:r>
                      <a:r>
                        <a:rPr sz="1800" spc="-95" dirty="0">
                          <a:latin typeface="Calibri" panose="020F0502020204030204" pitchFamily="34" charset="0"/>
                          <a:cs typeface="Calibri" panose="020F0502020204030204" pitchFamily="34" charset="0"/>
                        </a:rPr>
                        <a:t>True </a:t>
                      </a:r>
                      <a:r>
                        <a:rPr sz="1800" spc="-85" dirty="0">
                          <a:latin typeface="Calibri" panose="020F0502020204030204" pitchFamily="34" charset="0"/>
                          <a:cs typeface="Calibri" panose="020F0502020204030204" pitchFamily="34" charset="0"/>
                        </a:rPr>
                        <a:t>par</a:t>
                      </a:r>
                      <a:r>
                        <a:rPr sz="1800" spc="55"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défaut.</a:t>
                      </a:r>
                      <a:endParaRPr sz="1800" dirty="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9525">
                      <a:solidFill>
                        <a:srgbClr val="000000"/>
                      </a:solidFill>
                      <a:prstDash val="solid"/>
                    </a:lnB>
                  </a:tcPr>
                </a:tc>
              </a:tr>
              <a:tr h="343854">
                <a:tc>
                  <a:txBody>
                    <a:bodyPr/>
                    <a:lstStyle/>
                    <a:p>
                      <a:pPr marL="44450" algn="l" defTabSz="914400" rtl="0" eaLnBrk="1" latinLnBrk="0" hangingPunct="1">
                        <a:lnSpc>
                          <a:spcPct val="100000"/>
                        </a:lnSpc>
                        <a:spcBef>
                          <a:spcPts val="150"/>
                        </a:spcBef>
                      </a:pPr>
                      <a:r>
                        <a:rPr sz="1800" kern="1200" spc="-85" dirty="0">
                          <a:solidFill>
                            <a:srgbClr val="323299"/>
                          </a:solidFill>
                          <a:latin typeface="Calibri" panose="020F0502020204030204" pitchFamily="34" charset="0"/>
                          <a:ea typeface="+mn-ea"/>
                          <a:cs typeface="Calibri" panose="020F0502020204030204" pitchFamily="34" charset="0"/>
                        </a:rPr>
                        <a:t>pageEnconding</a:t>
                      </a:r>
                    </a:p>
                  </a:txBody>
                  <a:tcPr marL="0" marR="0" marT="19050" marB="0">
                    <a:lnL w="19050">
                      <a:solidFill>
                        <a:srgbClr val="000000"/>
                      </a:solidFill>
                      <a:prstDash val="solid"/>
                    </a:lnL>
                    <a:lnR w="6350">
                      <a:solidFill>
                        <a:srgbClr val="000000"/>
                      </a:solidFill>
                      <a:prstDash val="solid"/>
                    </a:lnR>
                    <a:lnT w="9525">
                      <a:solidFill>
                        <a:srgbClr val="000000"/>
                      </a:solidFill>
                      <a:prstDash val="solid"/>
                    </a:lnT>
                    <a:lnB w="19050">
                      <a:solidFill>
                        <a:srgbClr val="000000"/>
                      </a:solidFill>
                      <a:prstDash val="solid"/>
                    </a:lnB>
                  </a:tcPr>
                </a:tc>
                <a:tc>
                  <a:txBody>
                    <a:bodyPr/>
                    <a:lstStyle/>
                    <a:p>
                      <a:pPr marL="45720">
                        <a:lnSpc>
                          <a:spcPct val="100000"/>
                        </a:lnSpc>
                        <a:spcBef>
                          <a:spcPts val="150"/>
                        </a:spcBef>
                      </a:pPr>
                      <a:r>
                        <a:rPr sz="1800" spc="-90" dirty="0">
                          <a:latin typeface="Calibri" panose="020F0502020204030204" pitchFamily="34" charset="0"/>
                          <a:cs typeface="Calibri" panose="020F0502020204030204" pitchFamily="34" charset="0"/>
                        </a:rPr>
                        <a:t>ISO-8859-1</a:t>
                      </a:r>
                      <a:endParaRPr sz="180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6350">
                      <a:solidFill>
                        <a:srgbClr val="000000"/>
                      </a:solidFill>
                      <a:prstDash val="solid"/>
                    </a:lnR>
                    <a:lnT w="9525">
                      <a:solidFill>
                        <a:srgbClr val="000000"/>
                      </a:solidFill>
                      <a:prstDash val="solid"/>
                    </a:lnT>
                    <a:lnB w="19050">
                      <a:solidFill>
                        <a:srgbClr val="000000"/>
                      </a:solidFill>
                      <a:prstDash val="solid"/>
                    </a:lnB>
                  </a:tcPr>
                </a:tc>
                <a:tc>
                  <a:txBody>
                    <a:bodyPr/>
                    <a:lstStyle/>
                    <a:p>
                      <a:pPr marL="43815">
                        <a:lnSpc>
                          <a:spcPct val="100000"/>
                        </a:lnSpc>
                        <a:spcBef>
                          <a:spcPts val="150"/>
                        </a:spcBef>
                      </a:pPr>
                      <a:r>
                        <a:rPr sz="1800" spc="-90" dirty="0">
                          <a:latin typeface="Calibri" panose="020F0502020204030204" pitchFamily="34" charset="0"/>
                          <a:cs typeface="Calibri" panose="020F0502020204030204" pitchFamily="34" charset="0"/>
                        </a:rPr>
                        <a:t>ISO-8859-1 </a:t>
                      </a:r>
                      <a:r>
                        <a:rPr sz="1800" spc="-85" dirty="0">
                          <a:latin typeface="Calibri" panose="020F0502020204030204" pitchFamily="34" charset="0"/>
                          <a:cs typeface="Calibri" panose="020F0502020204030204" pitchFamily="34" charset="0"/>
                        </a:rPr>
                        <a:t>par</a:t>
                      </a:r>
                      <a:r>
                        <a:rPr sz="1800" spc="-140"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défaut.</a:t>
                      </a:r>
                      <a:endParaRPr sz="1800" dirty="0">
                        <a:latin typeface="Calibri" panose="020F0502020204030204" pitchFamily="34" charset="0"/>
                        <a:cs typeface="Calibri" panose="020F0502020204030204" pitchFamily="34" charset="0"/>
                      </a:endParaRPr>
                    </a:p>
                  </a:txBody>
                  <a:tcPr marL="0" marR="0" marT="19050" marB="0">
                    <a:lnL w="63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tcPr>
                </a:tc>
              </a:tr>
            </a:tbl>
          </a:graphicData>
        </a:graphic>
      </p:graphicFrame>
    </p:spTree>
    <p:extLst>
      <p:ext uri="{BB962C8B-B14F-4D97-AF65-F5344CB8AC3E}">
        <p14:creationId xmlns:p14="http://schemas.microsoft.com/office/powerpoint/2010/main" val="4037535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Directives JSP </a:t>
            </a:r>
            <a:r>
              <a:rPr lang="fr-FR" sz="5400" dirty="0">
                <a:solidFill>
                  <a:srgbClr val="323299"/>
                </a:solidFill>
                <a:latin typeface="Tahoma"/>
                <a:cs typeface="Tahoma"/>
              </a:rPr>
              <a:t>:</a:t>
            </a:r>
            <a:r>
              <a:rPr lang="fr-FR" sz="5400" spc="-10" dirty="0">
                <a:solidFill>
                  <a:srgbClr val="323299"/>
                </a:solidFill>
                <a:latin typeface="Tahoma"/>
                <a:cs typeface="Tahoma"/>
              </a:rPr>
              <a:t> </a:t>
            </a:r>
            <a:r>
              <a:rPr lang="fr-FR" sz="5400" dirty="0" smtClean="0">
                <a:solidFill>
                  <a:srgbClr val="323299"/>
                </a:solidFill>
                <a:latin typeface="Tahoma"/>
                <a:cs typeface="Tahoma"/>
              </a:rPr>
              <a:t>page</a:t>
            </a:r>
            <a:endParaRPr lang="fr-FR" dirty="0"/>
          </a:p>
        </p:txBody>
      </p:sp>
      <p:sp>
        <p:nvSpPr>
          <p:cNvPr id="3" name="Espace réservé du contenu 2"/>
          <p:cNvSpPr>
            <a:spLocks noGrp="1"/>
          </p:cNvSpPr>
          <p:nvPr>
            <p:ph idx="1"/>
          </p:nvPr>
        </p:nvSpPr>
        <p:spPr/>
        <p:txBody>
          <a:bodyPr>
            <a:noAutofit/>
          </a:bodyPr>
          <a:lstStyle/>
          <a:p>
            <a:pPr marL="187325" indent="-172720">
              <a:lnSpc>
                <a:spcPct val="100000"/>
              </a:lnSpc>
              <a:spcBef>
                <a:spcPts val="1035"/>
              </a:spcBef>
              <a:buClr>
                <a:srgbClr val="3232CC"/>
              </a:buClr>
              <a:buSzPct val="60714"/>
              <a:buFont typeface="Wingdings"/>
              <a:buChar char=""/>
              <a:tabLst>
                <a:tab pos="187960" algn="l"/>
              </a:tabLst>
            </a:pPr>
            <a:r>
              <a:rPr lang="fr-FR" sz="3600" dirty="0">
                <a:latin typeface="Calibri" panose="020F0502020204030204" pitchFamily="34" charset="0"/>
                <a:cs typeface="Calibri" panose="020F0502020204030204" pitchFamily="34" charset="0"/>
              </a:rPr>
              <a:t>Remarque</a:t>
            </a:r>
            <a:r>
              <a:rPr lang="fr-FR" sz="3600" spc="-3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marR="153035" lvl="1" indent="-143510">
              <a:lnSpc>
                <a:spcPct val="100000"/>
              </a:lnSpc>
              <a:spcBef>
                <a:spcPts val="285"/>
              </a:spcBef>
              <a:buClr>
                <a:srgbClr val="FF0000"/>
              </a:buClr>
              <a:buSzPct val="54166"/>
              <a:buFont typeface="Wingdings"/>
              <a:buChar char=""/>
              <a:tabLst>
                <a:tab pos="387350" algn="l"/>
              </a:tabLst>
            </a:pPr>
            <a:r>
              <a:rPr lang="fr-FR" sz="3200" dirty="0">
                <a:latin typeface="Calibri" panose="020F0502020204030204" pitchFamily="34" charset="0"/>
                <a:cs typeface="Calibri" panose="020F0502020204030204" pitchFamily="34" charset="0"/>
              </a:rPr>
              <a:t>Vous </a:t>
            </a:r>
            <a:r>
              <a:rPr lang="fr-FR" sz="3200" spc="-5" dirty="0">
                <a:latin typeface="Calibri" panose="020F0502020204030204" pitchFamily="34" charset="0"/>
                <a:cs typeface="Calibri" panose="020F0502020204030204" pitchFamily="34" charset="0"/>
              </a:rPr>
              <a:t>n’avez pas besoin d’importer </a:t>
            </a:r>
            <a:r>
              <a:rPr lang="fr-FR" sz="3200" dirty="0">
                <a:latin typeface="Calibri" panose="020F0502020204030204" pitchFamily="34" charset="0"/>
                <a:cs typeface="Calibri" panose="020F0502020204030204" pitchFamily="34" charset="0"/>
              </a:rPr>
              <a:t>les </a:t>
            </a:r>
            <a:r>
              <a:rPr lang="fr-FR" sz="3200" spc="-5" dirty="0">
                <a:latin typeface="Calibri" panose="020F0502020204030204" pitchFamily="34" charset="0"/>
                <a:cs typeface="Calibri" panose="020F0502020204030204" pitchFamily="34" charset="0"/>
              </a:rPr>
              <a:t>classes  suivantes, qui </a:t>
            </a:r>
            <a:r>
              <a:rPr lang="fr-FR" sz="3200" dirty="0">
                <a:latin typeface="Calibri" panose="020F0502020204030204" pitchFamily="34" charset="0"/>
                <a:cs typeface="Calibri" panose="020F0502020204030204" pitchFamily="34" charset="0"/>
              </a:rPr>
              <a:t>le </a:t>
            </a:r>
            <a:r>
              <a:rPr lang="fr-FR" sz="3200" spc="-5" dirty="0">
                <a:latin typeface="Calibri" panose="020F0502020204030204" pitchFamily="34" charset="0"/>
                <a:cs typeface="Calibri" panose="020F0502020204030204" pitchFamily="34" charset="0"/>
              </a:rPr>
              <a:t>sont déjà</a:t>
            </a:r>
            <a:r>
              <a:rPr lang="fr-FR" sz="3200" spc="-15" dirty="0">
                <a:latin typeface="Calibri" panose="020F0502020204030204" pitchFamily="34" charset="0"/>
                <a:cs typeface="Calibri" panose="020F0502020204030204" pitchFamily="34" charset="0"/>
              </a:rPr>
              <a:t> </a:t>
            </a:r>
            <a:r>
              <a:rPr lang="fr-FR" sz="3200" spc="-5" dirty="0">
                <a:latin typeface="Calibri" panose="020F0502020204030204" pitchFamily="34" charset="0"/>
                <a:cs typeface="Calibri" panose="020F0502020204030204" pitchFamily="34" charset="0"/>
              </a:rPr>
              <a:t>implicitement:</a:t>
            </a:r>
            <a:endParaRPr lang="fr-FR" sz="3200" dirty="0">
              <a:latin typeface="Calibri" panose="020F0502020204030204" pitchFamily="34" charset="0"/>
              <a:cs typeface="Calibri" panose="020F0502020204030204" pitchFamily="34" charset="0"/>
            </a:endParaRPr>
          </a:p>
          <a:p>
            <a:pPr marL="586105" lvl="2" indent="-114300">
              <a:lnSpc>
                <a:spcPct val="100000"/>
              </a:lnSpc>
              <a:spcBef>
                <a:spcPts val="245"/>
              </a:spcBef>
              <a:buClr>
                <a:srgbClr val="3232CC"/>
              </a:buClr>
              <a:buSzPct val="50000"/>
              <a:buFont typeface="Wingdings"/>
              <a:buChar char=""/>
              <a:tabLst>
                <a:tab pos="586740" algn="l"/>
              </a:tabLst>
            </a:pPr>
            <a:r>
              <a:rPr lang="fr-FR" sz="2000" spc="-5" dirty="0">
                <a:latin typeface="Calibri" panose="020F0502020204030204" pitchFamily="34" charset="0"/>
                <a:cs typeface="Calibri" panose="020F0502020204030204" pitchFamily="34" charset="0"/>
              </a:rPr>
              <a:t>java.lang.*</a:t>
            </a:r>
            <a:endParaRPr lang="fr-FR" sz="2000" dirty="0">
              <a:latin typeface="Calibri" panose="020F0502020204030204" pitchFamily="34" charset="0"/>
              <a:cs typeface="Calibri" panose="020F0502020204030204" pitchFamily="34" charset="0"/>
            </a:endParaRPr>
          </a:p>
          <a:p>
            <a:pPr marL="624205" lvl="2" indent="-152400">
              <a:lnSpc>
                <a:spcPct val="100000"/>
              </a:lnSpc>
              <a:spcBef>
                <a:spcPts val="240"/>
              </a:spcBef>
              <a:buClr>
                <a:srgbClr val="3232CC"/>
              </a:buClr>
              <a:buSzPct val="50000"/>
              <a:buFont typeface="Wingdings"/>
              <a:buChar char=""/>
              <a:tabLst>
                <a:tab pos="624840" algn="l"/>
              </a:tabLst>
            </a:pPr>
            <a:r>
              <a:rPr lang="fr-FR" sz="2000" spc="-5" dirty="0">
                <a:latin typeface="Calibri" panose="020F0502020204030204" pitchFamily="34" charset="0"/>
                <a:cs typeface="Calibri" panose="020F0502020204030204" pitchFamily="34" charset="0"/>
              </a:rPr>
              <a:t>javax.servlet.*</a:t>
            </a:r>
            <a:endParaRPr lang="fr-FR" sz="2000" dirty="0">
              <a:latin typeface="Calibri" panose="020F0502020204030204" pitchFamily="34" charset="0"/>
              <a:cs typeface="Calibri" panose="020F0502020204030204" pitchFamily="34" charset="0"/>
            </a:endParaRPr>
          </a:p>
          <a:p>
            <a:pPr marL="624205" lvl="2" indent="-152400">
              <a:lnSpc>
                <a:spcPct val="100000"/>
              </a:lnSpc>
              <a:spcBef>
                <a:spcPts val="240"/>
              </a:spcBef>
              <a:buClr>
                <a:srgbClr val="3232CC"/>
              </a:buClr>
              <a:buSzPct val="50000"/>
              <a:buFont typeface="Wingdings"/>
              <a:buChar char=""/>
              <a:tabLst>
                <a:tab pos="624840" algn="l"/>
              </a:tabLst>
            </a:pPr>
            <a:r>
              <a:rPr lang="fr-FR" sz="2000" spc="-5" dirty="0">
                <a:latin typeface="Calibri" panose="020F0502020204030204" pitchFamily="34" charset="0"/>
                <a:cs typeface="Calibri" panose="020F0502020204030204" pitchFamily="34" charset="0"/>
              </a:rPr>
              <a:t>javax.servlet.http.*</a:t>
            </a:r>
            <a:endParaRPr lang="fr-FR" sz="2000" dirty="0">
              <a:latin typeface="Calibri" panose="020F0502020204030204" pitchFamily="34" charset="0"/>
              <a:cs typeface="Calibri" panose="020F0502020204030204" pitchFamily="34" charset="0"/>
            </a:endParaRPr>
          </a:p>
          <a:p>
            <a:pPr marL="624205" lvl="2" indent="-152400">
              <a:lnSpc>
                <a:spcPct val="100000"/>
              </a:lnSpc>
              <a:spcBef>
                <a:spcPts val="240"/>
              </a:spcBef>
              <a:buClr>
                <a:srgbClr val="3232CC"/>
              </a:buClr>
              <a:buSzPct val="50000"/>
              <a:buFont typeface="Wingdings"/>
              <a:buChar char=""/>
              <a:tabLst>
                <a:tab pos="624840" algn="l"/>
              </a:tabLst>
            </a:pPr>
            <a:r>
              <a:rPr lang="fr-FR" sz="2000" spc="-5" dirty="0">
                <a:latin typeface="Calibri" panose="020F0502020204030204" pitchFamily="34" charset="0"/>
                <a:cs typeface="Calibri" panose="020F0502020204030204" pitchFamily="34" charset="0"/>
              </a:rPr>
              <a:t>javax.servlet.jsp.*</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335"/>
              </a:spcBef>
              <a:buClr>
                <a:srgbClr val="3232CC"/>
              </a:buClr>
              <a:buSzPct val="60714"/>
              <a:buFont typeface="Wingdings"/>
              <a:buChar char=""/>
              <a:tabLst>
                <a:tab pos="187960" algn="l"/>
              </a:tabLst>
            </a:pPr>
            <a:r>
              <a:rPr lang="fr-FR" sz="3600" dirty="0">
                <a:latin typeface="Calibri" panose="020F0502020204030204" pitchFamily="34" charset="0"/>
                <a:cs typeface="Calibri" panose="020F0502020204030204" pitchFamily="34" charset="0"/>
              </a:rPr>
              <a:t>Exemple de </a:t>
            </a:r>
            <a:r>
              <a:rPr lang="fr-FR" sz="3600" spc="-5" dirty="0">
                <a:latin typeface="Calibri" panose="020F0502020204030204" pitchFamily="34" charset="0"/>
                <a:cs typeface="Calibri" panose="020F0502020204030204" pitchFamily="34" charset="0"/>
              </a:rPr>
              <a:t>directives</a:t>
            </a:r>
            <a:r>
              <a:rPr lang="fr-FR" sz="3600" spc="-80" dirty="0">
                <a:latin typeface="Calibri" panose="020F0502020204030204" pitchFamily="34" charset="0"/>
                <a:cs typeface="Calibri" panose="020F0502020204030204" pitchFamily="34" charset="0"/>
              </a:rPr>
              <a:t> </a:t>
            </a:r>
            <a:r>
              <a:rPr lang="fr-FR" sz="3600" dirty="0">
                <a:latin typeface="Calibri" panose="020F0502020204030204" pitchFamily="34" charset="0"/>
                <a:cs typeface="Calibri" panose="020F0502020204030204" pitchFamily="34" charset="0"/>
              </a:rPr>
              <a:t>:</a:t>
            </a:r>
          </a:p>
          <a:p>
            <a:pPr marL="386715" marR="5080" lvl="1" indent="-143510">
              <a:lnSpc>
                <a:spcPct val="100000"/>
              </a:lnSpc>
              <a:spcBef>
                <a:spcPts val="244"/>
              </a:spcBef>
              <a:buClr>
                <a:srgbClr val="FF0000"/>
              </a:buClr>
              <a:buSzPct val="55000"/>
              <a:buFont typeface="Wingdings"/>
              <a:buChar char=""/>
              <a:tabLst>
                <a:tab pos="387350" algn="l"/>
              </a:tabLst>
            </a:pPr>
            <a:r>
              <a:rPr lang="fr-FR" sz="2000" spc="-10" dirty="0">
                <a:latin typeface="Calibri" panose="020F0502020204030204" pitchFamily="34" charset="0"/>
                <a:cs typeface="Calibri" panose="020F0502020204030204" pitchFamily="34" charset="0"/>
              </a:rPr>
              <a:t>&lt;%@ </a:t>
            </a:r>
            <a:r>
              <a:rPr lang="fr-FR" sz="2000" spc="-5" dirty="0">
                <a:solidFill>
                  <a:srgbClr val="FF0000"/>
                </a:solidFill>
                <a:latin typeface="Calibri" panose="020F0502020204030204" pitchFamily="34" charset="0"/>
                <a:cs typeface="Calibri" panose="020F0502020204030204" pitchFamily="34" charset="0"/>
              </a:rPr>
              <a:t>page </a:t>
            </a:r>
            <a:r>
              <a:rPr lang="fr-FR" sz="2000" spc="-5" dirty="0">
                <a:solidFill>
                  <a:srgbClr val="3232CC"/>
                </a:solidFill>
                <a:latin typeface="Calibri" panose="020F0502020204030204" pitchFamily="34" charset="0"/>
                <a:cs typeface="Calibri" panose="020F0502020204030204" pitchFamily="34" charset="0"/>
              </a:rPr>
              <a:t>import</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java.util</a:t>
            </a:r>
            <a:r>
              <a:rPr lang="fr-FR" sz="2000" spc="-5" dirty="0">
                <a:solidFill>
                  <a:srgbClr val="3232CC"/>
                </a:solidFill>
                <a:latin typeface="Calibri" panose="020F0502020204030204" pitchFamily="34" charset="0"/>
                <a:cs typeface="Calibri" panose="020F0502020204030204" pitchFamily="34" charset="0"/>
              </a:rPr>
              <a:t>.</a:t>
            </a:r>
            <a:r>
              <a:rPr lang="fr-FR" sz="2000" spc="-5" dirty="0">
                <a:latin typeface="Calibri" panose="020F0502020204030204" pitchFamily="34" charset="0"/>
                <a:cs typeface="Calibri" panose="020F0502020204030204" pitchFamily="34" charset="0"/>
              </a:rPr>
              <a:t>*" </a:t>
            </a:r>
            <a:r>
              <a:rPr lang="fr-FR" sz="2000" spc="-5" dirty="0" err="1">
                <a:solidFill>
                  <a:srgbClr val="3232CC"/>
                </a:solidFill>
                <a:latin typeface="Calibri" panose="020F0502020204030204" pitchFamily="34" charset="0"/>
                <a:cs typeface="Calibri" panose="020F0502020204030204" pitchFamily="34" charset="0"/>
              </a:rPr>
              <a:t>errorPage</a:t>
            </a:r>
            <a:r>
              <a:rPr lang="fr-FR" sz="2000" spc="-5" dirty="0">
                <a:latin typeface="Calibri" panose="020F0502020204030204" pitchFamily="34" charset="0"/>
                <a:cs typeface="Calibri" panose="020F0502020204030204" pitchFamily="34" charset="0"/>
              </a:rPr>
              <a:t>=" </a:t>
            </a:r>
            <a:r>
              <a:rPr lang="fr-FR" sz="2000" spc="-5" dirty="0" err="1">
                <a:latin typeface="Calibri" panose="020F0502020204030204" pitchFamily="34" charset="0"/>
                <a:cs typeface="Calibri" panose="020F0502020204030204" pitchFamily="34" charset="0"/>
              </a:rPr>
              <a:t>erreur.jsp</a:t>
            </a:r>
            <a:r>
              <a:rPr lang="fr-FR" sz="2000" spc="-5" dirty="0">
                <a:latin typeface="Calibri" panose="020F0502020204030204" pitchFamily="34" charset="0"/>
                <a:cs typeface="Calibri" panose="020F0502020204030204" pitchFamily="34" charset="0"/>
              </a:rPr>
              <a:t>" </a:t>
            </a:r>
            <a:r>
              <a:rPr lang="fr-FR" sz="2000" spc="-5" dirty="0">
                <a:solidFill>
                  <a:srgbClr val="3232CC"/>
                </a:solidFill>
                <a:latin typeface="Calibri" panose="020F0502020204030204" pitchFamily="34" charset="0"/>
                <a:cs typeface="Calibri" panose="020F0502020204030204" pitchFamily="34" charset="0"/>
              </a:rPr>
              <a:t> </a:t>
            </a:r>
            <a:r>
              <a:rPr lang="fr-FR" sz="2000" spc="-10" dirty="0">
                <a:solidFill>
                  <a:srgbClr val="3232CC"/>
                </a:solidFill>
                <a:latin typeface="Calibri" panose="020F0502020204030204" pitchFamily="34" charset="0"/>
                <a:cs typeface="Calibri" panose="020F0502020204030204" pitchFamily="34" charset="0"/>
              </a:rPr>
              <a:t>buffer</a:t>
            </a:r>
            <a:r>
              <a:rPr lang="fr-FR" sz="2000" spc="-10" dirty="0">
                <a:latin typeface="Calibri" panose="020F0502020204030204" pitchFamily="34" charset="0"/>
                <a:cs typeface="Calibri" panose="020F0502020204030204" pitchFamily="34" charset="0"/>
              </a:rPr>
              <a:t>="5kb" </a:t>
            </a:r>
            <a:r>
              <a:rPr lang="fr-FR" sz="2000" spc="-5" dirty="0">
                <a:solidFill>
                  <a:srgbClr val="3232CC"/>
                </a:solidFill>
                <a:latin typeface="Calibri" panose="020F0502020204030204" pitchFamily="34" charset="0"/>
                <a:cs typeface="Calibri" panose="020F0502020204030204" pitchFamily="34" charset="0"/>
              </a:rPr>
              <a:t>session</a:t>
            </a:r>
            <a:r>
              <a:rPr lang="fr-FR" sz="2000" spc="-5" dirty="0">
                <a:latin typeface="Calibri" panose="020F0502020204030204" pitchFamily="34" charset="0"/>
                <a:cs typeface="Calibri" panose="020F0502020204030204" pitchFamily="34" charset="0"/>
              </a:rPr>
              <a:t>="false"</a:t>
            </a:r>
            <a:r>
              <a:rPr lang="fr-FR" sz="2000" spc="40" dirty="0">
                <a:latin typeface="Calibri" panose="020F0502020204030204" pitchFamily="34" charset="0"/>
                <a:cs typeface="Calibri" panose="020F0502020204030204" pitchFamily="34" charset="0"/>
              </a:rPr>
              <a:t> </a:t>
            </a:r>
            <a:r>
              <a:rPr lang="fr-FR" sz="2000" spc="-10" dirty="0" smtClean="0">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6479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Éléments </a:t>
            </a:r>
            <a:r>
              <a:rPr lang="fr-FR" sz="5400" dirty="0">
                <a:solidFill>
                  <a:srgbClr val="323299"/>
                </a:solidFill>
                <a:latin typeface="Tahoma"/>
                <a:cs typeface="Tahoma"/>
              </a:rPr>
              <a:t>de </a:t>
            </a:r>
            <a:r>
              <a:rPr lang="fr-FR" sz="5400" spc="-5" dirty="0">
                <a:solidFill>
                  <a:srgbClr val="323299"/>
                </a:solidFill>
                <a:latin typeface="Tahoma"/>
                <a:cs typeface="Tahoma"/>
              </a:rPr>
              <a:t>scripts JSP </a:t>
            </a:r>
            <a:r>
              <a:rPr lang="fr-FR" sz="5400" dirty="0">
                <a:solidFill>
                  <a:srgbClr val="323299"/>
                </a:solidFill>
                <a:latin typeface="Tahoma"/>
                <a:cs typeface="Tahoma"/>
              </a:rPr>
              <a:t>:</a:t>
            </a:r>
            <a:r>
              <a:rPr lang="fr-FR" sz="5400" spc="-15" dirty="0">
                <a:solidFill>
                  <a:srgbClr val="323299"/>
                </a:solidFill>
                <a:latin typeface="Tahoma"/>
                <a:cs typeface="Tahoma"/>
              </a:rPr>
              <a:t> </a:t>
            </a:r>
            <a:r>
              <a:rPr lang="fr-FR" sz="5400" spc="-5" dirty="0" smtClean="0">
                <a:solidFill>
                  <a:srgbClr val="323299"/>
                </a:solidFill>
                <a:latin typeface="Tahoma"/>
                <a:cs typeface="Tahoma"/>
              </a:rPr>
              <a:t>commentaire</a:t>
            </a:r>
            <a:endParaRPr lang="fr-FR" dirty="0"/>
          </a:p>
        </p:txBody>
      </p:sp>
      <p:sp>
        <p:nvSpPr>
          <p:cNvPr id="3" name="Espace réservé du contenu 2"/>
          <p:cNvSpPr>
            <a:spLocks noGrp="1"/>
          </p:cNvSpPr>
          <p:nvPr>
            <p:ph idx="1"/>
          </p:nvPr>
        </p:nvSpPr>
        <p:spPr/>
        <p:txBody>
          <a:bodyPr/>
          <a:lstStyle/>
          <a:p>
            <a:pPr marL="302895" marR="13970" indent="-172720">
              <a:lnSpc>
                <a:spcPct val="100000"/>
              </a:lnSpc>
              <a:spcBef>
                <a:spcPts val="1315"/>
              </a:spcBef>
              <a:buClr>
                <a:srgbClr val="3232CC"/>
              </a:buClr>
              <a:buSzPct val="60000"/>
              <a:buFont typeface="Wingdings"/>
              <a:buChar char=""/>
              <a:tabLst>
                <a:tab pos="303530" algn="l"/>
              </a:tabLst>
            </a:pPr>
            <a:r>
              <a:rPr lang="fr-FR" sz="2400" spc="-5" dirty="0">
                <a:latin typeface="Calibri" panose="020F0502020204030204" pitchFamily="34" charset="0"/>
                <a:cs typeface="Calibri" panose="020F0502020204030204" pitchFamily="34" charset="0"/>
              </a:rPr>
              <a:t>Cet élément de script est utilisé pour faire un commentaire dans  le code</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JSP</a:t>
            </a:r>
            <a:endParaRPr lang="fr-FR" sz="2400" dirty="0">
              <a:latin typeface="Calibri" panose="020F0502020204030204" pitchFamily="34" charset="0"/>
              <a:cs typeface="Calibri" panose="020F0502020204030204" pitchFamily="34" charset="0"/>
            </a:endParaRPr>
          </a:p>
          <a:p>
            <a:pPr marL="302895" marR="40005" indent="-172720">
              <a:lnSpc>
                <a:spcPct val="100000"/>
              </a:lnSpc>
              <a:spcBef>
                <a:spcPts val="240"/>
              </a:spcBef>
              <a:buClr>
                <a:srgbClr val="3232CC"/>
              </a:buClr>
              <a:buSzPct val="60000"/>
              <a:buFont typeface="Wingdings"/>
              <a:buChar char=""/>
              <a:tabLst>
                <a:tab pos="303530" algn="l"/>
              </a:tabLst>
            </a:pPr>
            <a:r>
              <a:rPr lang="fr-FR" sz="2400" spc="-5" dirty="0">
                <a:latin typeface="Calibri" panose="020F0502020204030204" pitchFamily="34" charset="0"/>
                <a:cs typeface="Calibri" panose="020F0502020204030204" pitchFamily="34" charset="0"/>
              </a:rPr>
              <a:t>Le texte dans un commentaire JSP ne sera pas </a:t>
            </a:r>
            <a:r>
              <a:rPr lang="fr-FR" sz="2400" spc="-10" dirty="0">
                <a:latin typeface="Calibri" panose="020F0502020204030204" pitchFamily="34" charset="0"/>
                <a:cs typeface="Calibri" panose="020F0502020204030204" pitchFamily="34" charset="0"/>
              </a:rPr>
              <a:t>envoyé </a:t>
            </a:r>
            <a:r>
              <a:rPr lang="fr-FR" sz="2400" dirty="0">
                <a:latin typeface="Calibri" panose="020F0502020204030204" pitchFamily="34" charset="0"/>
                <a:cs typeface="Calibri" panose="020F0502020204030204" pitchFamily="34" charset="0"/>
              </a:rPr>
              <a:t>au </a:t>
            </a:r>
            <a:r>
              <a:rPr lang="fr-FR" sz="2400" spc="-5" dirty="0">
                <a:latin typeface="Calibri" panose="020F0502020204030204" pitchFamily="34" charset="0"/>
                <a:cs typeface="Calibri" panose="020F0502020204030204" pitchFamily="34" charset="0"/>
              </a:rPr>
              <a:t>client  ni compilé dans la</a:t>
            </a:r>
            <a:r>
              <a:rPr lang="fr-FR" sz="2400" spc="2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Servlet</a:t>
            </a:r>
            <a:endParaRPr lang="fr-FR" sz="2400" dirty="0">
              <a:latin typeface="Calibri" panose="020F0502020204030204" pitchFamily="34" charset="0"/>
              <a:cs typeface="Calibri" panose="020F0502020204030204" pitchFamily="34" charset="0"/>
            </a:endParaRPr>
          </a:p>
          <a:p>
            <a:pPr marL="302895" indent="-172720">
              <a:lnSpc>
                <a:spcPct val="100000"/>
              </a:lnSpc>
              <a:spcBef>
                <a:spcPts val="240"/>
              </a:spcBef>
              <a:buClr>
                <a:srgbClr val="3232CC"/>
              </a:buClr>
              <a:buSzPct val="60000"/>
              <a:buFont typeface="Wingdings"/>
              <a:buChar char=""/>
              <a:tabLst>
                <a:tab pos="303530" algn="l"/>
              </a:tabLst>
            </a:pPr>
            <a:r>
              <a:rPr lang="fr-FR" sz="2400" spc="-5" dirty="0">
                <a:latin typeface="Calibri" panose="020F0502020204030204" pitchFamily="34" charset="0"/>
                <a:cs typeface="Calibri" panose="020F0502020204030204" pitchFamily="34" charset="0"/>
              </a:rPr>
              <a:t>Les commentaires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placés entre les symboles </a:t>
            </a:r>
            <a:r>
              <a:rPr lang="fr-FR" sz="2400" spc="-10" dirty="0">
                <a:solidFill>
                  <a:srgbClr val="FF0000"/>
                </a:solidFill>
                <a:latin typeface="Calibri" panose="020F0502020204030204" pitchFamily="34" charset="0"/>
                <a:cs typeface="Calibri" panose="020F0502020204030204" pitchFamily="34" charset="0"/>
              </a:rPr>
              <a:t>&lt;%-- </a:t>
            </a:r>
            <a:r>
              <a:rPr lang="fr-FR" sz="2400" spc="-5" dirty="0">
                <a:latin typeface="Calibri" panose="020F0502020204030204" pitchFamily="34" charset="0"/>
                <a:cs typeface="Calibri" panose="020F0502020204030204" pitchFamily="34" charset="0"/>
              </a:rPr>
              <a:t>et</a:t>
            </a:r>
            <a:r>
              <a:rPr lang="fr-FR" sz="2400" spc="85" dirty="0">
                <a:latin typeface="Calibri" panose="020F0502020204030204" pitchFamily="34" charset="0"/>
                <a:cs typeface="Calibri" panose="020F0502020204030204" pitchFamily="34" charset="0"/>
              </a:rPr>
              <a:t> </a:t>
            </a:r>
            <a:r>
              <a:rPr lang="fr-FR" sz="2400" spc="-10" dirty="0">
                <a:solidFill>
                  <a:srgbClr val="FF0000"/>
                </a:solidFill>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a:p>
            <a:endParaRPr lang="fr-FR" dirty="0"/>
          </a:p>
        </p:txBody>
      </p:sp>
      <p:pic>
        <p:nvPicPr>
          <p:cNvPr id="4" name="Image 3"/>
          <p:cNvPicPr>
            <a:picLocks noChangeAspect="1"/>
          </p:cNvPicPr>
          <p:nvPr/>
        </p:nvPicPr>
        <p:blipFill rotWithShape="1">
          <a:blip r:embed="rId2"/>
          <a:srcRect l="33357" t="26259" r="16399" b="55271"/>
          <a:stretch/>
        </p:blipFill>
        <p:spPr>
          <a:xfrm>
            <a:off x="1665027" y="4476465"/>
            <a:ext cx="8868246" cy="1832895"/>
          </a:xfrm>
          <a:prstGeom prst="rect">
            <a:avLst/>
          </a:prstGeom>
        </p:spPr>
      </p:pic>
    </p:spTree>
    <p:extLst>
      <p:ext uri="{BB962C8B-B14F-4D97-AF65-F5344CB8AC3E}">
        <p14:creationId xmlns:p14="http://schemas.microsoft.com/office/powerpoint/2010/main" val="14750825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Éléments </a:t>
            </a:r>
            <a:r>
              <a:rPr lang="fr-FR" sz="5400" dirty="0">
                <a:solidFill>
                  <a:srgbClr val="323299"/>
                </a:solidFill>
                <a:latin typeface="Tahoma"/>
                <a:cs typeface="Tahoma"/>
              </a:rPr>
              <a:t>de </a:t>
            </a:r>
            <a:r>
              <a:rPr lang="fr-FR" sz="5400" spc="-5" dirty="0">
                <a:solidFill>
                  <a:srgbClr val="323299"/>
                </a:solidFill>
                <a:latin typeface="Tahoma"/>
                <a:cs typeface="Tahoma"/>
              </a:rPr>
              <a:t>scripts JSP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smtClean="0">
                <a:solidFill>
                  <a:srgbClr val="323299"/>
                </a:solidFill>
                <a:latin typeface="Tahoma"/>
                <a:cs typeface="Tahoma"/>
              </a:rPr>
              <a:t>déclaration</a:t>
            </a:r>
            <a:endParaRPr lang="fr-FR" dirty="0"/>
          </a:p>
        </p:txBody>
      </p:sp>
      <p:sp>
        <p:nvSpPr>
          <p:cNvPr id="3" name="Espace réservé du contenu 2"/>
          <p:cNvSpPr>
            <a:spLocks noGrp="1"/>
          </p:cNvSpPr>
          <p:nvPr>
            <p:ph idx="1"/>
          </p:nvPr>
        </p:nvSpPr>
        <p:spPr/>
        <p:txBody>
          <a:bodyPr>
            <a:normAutofit fontScale="77500" lnSpcReduction="20000"/>
          </a:bodyPr>
          <a:lstStyle/>
          <a:p>
            <a:pPr marL="187325" marR="234315" indent="-172720">
              <a:lnSpc>
                <a:spcPct val="100000"/>
              </a:lnSpc>
              <a:spcBef>
                <a:spcPts val="1025"/>
              </a:spcBef>
              <a:buClr>
                <a:srgbClr val="3232CC"/>
              </a:buClr>
              <a:buSzPct val="58333"/>
              <a:buFont typeface="Wingdings"/>
              <a:buChar char=""/>
              <a:tabLst>
                <a:tab pos="187960" algn="l"/>
              </a:tabLst>
            </a:pPr>
            <a:r>
              <a:rPr lang="fr-FR" sz="2800" dirty="0">
                <a:latin typeface="Calibri" panose="020F0502020204030204" pitchFamily="34" charset="0"/>
                <a:cs typeface="Calibri" panose="020F0502020204030204" pitchFamily="34" charset="0"/>
              </a:rPr>
              <a:t>Une </a:t>
            </a:r>
            <a:r>
              <a:rPr lang="fr-FR" sz="2800" spc="-5" dirty="0">
                <a:latin typeface="Calibri" panose="020F0502020204030204" pitchFamily="34" charset="0"/>
                <a:cs typeface="Calibri" panose="020F0502020204030204" pitchFamily="34" charset="0"/>
              </a:rPr>
              <a:t>déclaration permet d’insérer du code dans </a:t>
            </a:r>
            <a:r>
              <a:rPr lang="fr-FR" sz="2800" dirty="0">
                <a:latin typeface="Calibri" panose="020F0502020204030204" pitchFamily="34" charset="0"/>
                <a:cs typeface="Calibri" panose="020F0502020204030204" pitchFamily="34" charset="0"/>
              </a:rPr>
              <a:t>la  </a:t>
            </a:r>
            <a:r>
              <a:rPr lang="fr-FR" sz="2800" spc="-5" dirty="0">
                <a:latin typeface="Calibri" panose="020F0502020204030204" pitchFamily="34" charset="0"/>
                <a:cs typeface="Calibri" panose="020F0502020204030204" pitchFamily="34" charset="0"/>
              </a:rPr>
              <a:t>classe de </a:t>
            </a:r>
            <a:r>
              <a:rPr lang="fr-FR" sz="2800" dirty="0">
                <a:latin typeface="Calibri" panose="020F0502020204030204" pitchFamily="34" charset="0"/>
                <a:cs typeface="Calibri" panose="020F0502020204030204" pitchFamily="34" charset="0"/>
              </a:rPr>
              <a:t>la</a:t>
            </a:r>
            <a:r>
              <a:rPr lang="fr-FR" sz="2800" spc="-10" dirty="0">
                <a:latin typeface="Calibri" panose="020F0502020204030204" pitchFamily="34" charset="0"/>
                <a:cs typeface="Calibri" panose="020F0502020204030204" pitchFamily="34" charset="0"/>
              </a:rPr>
              <a:t> </a:t>
            </a:r>
            <a:r>
              <a:rPr lang="fr-FR" sz="2800" spc="-5" dirty="0">
                <a:latin typeface="Calibri" panose="020F0502020204030204" pitchFamily="34" charset="0"/>
                <a:cs typeface="Calibri" panose="020F0502020204030204" pitchFamily="34" charset="0"/>
              </a:rPr>
              <a:t>Servlet</a:t>
            </a:r>
            <a:endParaRPr lang="fr-FR" sz="2800" dirty="0">
              <a:latin typeface="Calibri" panose="020F0502020204030204" pitchFamily="34" charset="0"/>
              <a:cs typeface="Calibri" panose="020F0502020204030204" pitchFamily="34" charset="0"/>
            </a:endParaRPr>
          </a:p>
          <a:p>
            <a:pPr marL="187325" marR="5080" indent="-172720">
              <a:lnSpc>
                <a:spcPct val="100000"/>
              </a:lnSpc>
              <a:spcBef>
                <a:spcPts val="290"/>
              </a:spcBef>
              <a:buClr>
                <a:srgbClr val="3232CC"/>
              </a:buClr>
              <a:buSzPct val="58333"/>
              <a:buFont typeface="Wingdings"/>
              <a:buChar char=""/>
              <a:tabLst>
                <a:tab pos="187960" algn="l"/>
              </a:tabLst>
            </a:pPr>
            <a:r>
              <a:rPr lang="fr-FR" sz="2800" dirty="0">
                <a:latin typeface="Calibri" panose="020F0502020204030204" pitchFamily="34" charset="0"/>
                <a:cs typeface="Calibri" panose="020F0502020204030204" pitchFamily="34" charset="0"/>
              </a:rPr>
              <a:t>Les </a:t>
            </a:r>
            <a:r>
              <a:rPr lang="fr-FR" sz="2800" spc="-5" dirty="0">
                <a:latin typeface="Calibri" panose="020F0502020204030204" pitchFamily="34" charset="0"/>
                <a:cs typeface="Calibri" panose="020F0502020204030204" pitchFamily="34" charset="0"/>
              </a:rPr>
              <a:t>déclarations sont placés entre </a:t>
            </a:r>
            <a:r>
              <a:rPr lang="fr-FR" sz="2800" dirty="0">
                <a:latin typeface="Calibri" panose="020F0502020204030204" pitchFamily="34" charset="0"/>
                <a:cs typeface="Calibri" panose="020F0502020204030204" pitchFamily="34" charset="0"/>
              </a:rPr>
              <a:t>les </a:t>
            </a:r>
            <a:r>
              <a:rPr lang="fr-FR" sz="2800" spc="-5" dirty="0">
                <a:latin typeface="Calibri" panose="020F0502020204030204" pitchFamily="34" charset="0"/>
                <a:cs typeface="Calibri" panose="020F0502020204030204" pitchFamily="34" charset="0"/>
              </a:rPr>
              <a:t>symboles </a:t>
            </a:r>
            <a:r>
              <a:rPr lang="fr-FR" sz="2800" dirty="0">
                <a:solidFill>
                  <a:srgbClr val="FF0000"/>
                </a:solidFill>
                <a:latin typeface="Calibri" panose="020F0502020204030204" pitchFamily="34" charset="0"/>
                <a:cs typeface="Calibri" panose="020F0502020204030204" pitchFamily="34" charset="0"/>
              </a:rPr>
              <a:t>&lt;%! </a:t>
            </a:r>
            <a:r>
              <a:rPr lang="fr-FR" sz="2800" dirty="0">
                <a:latin typeface="Calibri" panose="020F0502020204030204" pitchFamily="34" charset="0"/>
                <a:cs typeface="Calibri" panose="020F0502020204030204" pitchFamily="34" charset="0"/>
              </a:rPr>
              <a:t> et</a:t>
            </a:r>
            <a:r>
              <a:rPr lang="fr-FR" sz="2800" spc="-25" dirty="0">
                <a:latin typeface="Calibri" panose="020F0502020204030204" pitchFamily="34" charset="0"/>
                <a:cs typeface="Calibri" panose="020F0502020204030204" pitchFamily="34" charset="0"/>
              </a:rPr>
              <a:t> </a:t>
            </a:r>
            <a:r>
              <a:rPr lang="fr-FR" sz="2800" dirty="0">
                <a:solidFill>
                  <a:srgbClr val="FF0000"/>
                </a:solidFill>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15"/>
              </a:spcBef>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Exemple:</a:t>
            </a:r>
            <a:endParaRPr lang="fr-FR" sz="2800" dirty="0">
              <a:latin typeface="Calibri" panose="020F0502020204030204" pitchFamily="34" charset="0"/>
              <a:cs typeface="Calibri" panose="020F0502020204030204" pitchFamily="34" charset="0"/>
            </a:endParaRPr>
          </a:p>
          <a:p>
            <a:pPr marL="243840">
              <a:lnSpc>
                <a:spcPct val="100000"/>
              </a:lnSpc>
              <a:spcBef>
                <a:spcPts val="5"/>
              </a:spcBef>
            </a:pPr>
            <a:r>
              <a:rPr lang="fr-FR" sz="2400" spc="-10" dirty="0">
                <a:latin typeface="Calibri" panose="020F0502020204030204" pitchFamily="34" charset="0"/>
                <a:cs typeface="Calibri" panose="020F0502020204030204" pitchFamily="34" charset="0"/>
              </a:rPr>
              <a:t>&lt;%!</a:t>
            </a:r>
            <a:endParaRPr lang="fr-FR" sz="2400" dirty="0">
              <a:latin typeface="Calibri" panose="020F0502020204030204" pitchFamily="34" charset="0"/>
              <a:cs typeface="Calibri" panose="020F0502020204030204" pitchFamily="34" charset="0"/>
            </a:endParaRPr>
          </a:p>
          <a:p>
            <a:pPr marL="386715">
              <a:lnSpc>
                <a:spcPct val="100000"/>
              </a:lnSpc>
            </a:pPr>
            <a:r>
              <a:rPr lang="fr-FR" sz="2400" spc="-5" dirty="0" err="1">
                <a:latin typeface="Calibri" panose="020F0502020204030204" pitchFamily="34" charset="0"/>
                <a:cs typeface="Calibri" panose="020F0502020204030204" pitchFamily="34" charset="0"/>
              </a:rPr>
              <a:t>private</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int</a:t>
            </a:r>
            <a:r>
              <a:rPr lang="fr-FR" sz="2400" spc="-5" dirty="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count </a:t>
            </a:r>
            <a:r>
              <a:rPr lang="fr-FR" sz="2400" spc="-5" dirty="0">
                <a:latin typeface="Calibri" panose="020F0502020204030204" pitchFamily="34" charset="0"/>
                <a:cs typeface="Calibri" panose="020F0502020204030204" pitchFamily="34" charset="0"/>
              </a:rPr>
              <a:t>=</a:t>
            </a:r>
            <a:r>
              <a:rPr lang="fr-FR" sz="2400" spc="4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0;</a:t>
            </a:r>
            <a:endParaRPr lang="fr-FR" sz="2400" dirty="0">
              <a:latin typeface="Calibri" panose="020F0502020204030204" pitchFamily="34" charset="0"/>
              <a:cs typeface="Calibri" panose="020F0502020204030204" pitchFamily="34" charset="0"/>
            </a:endParaRPr>
          </a:p>
          <a:p>
            <a:pPr marL="386715">
              <a:lnSpc>
                <a:spcPct val="100000"/>
              </a:lnSpc>
            </a:pPr>
            <a:r>
              <a:rPr lang="fr-FR" sz="2400" spc="-5" dirty="0" err="1">
                <a:latin typeface="Calibri" panose="020F0502020204030204" pitchFamily="34" charset="0"/>
                <a:cs typeface="Calibri" panose="020F0502020204030204" pitchFamily="34" charset="0"/>
              </a:rPr>
              <a:t>private</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int</a:t>
            </a:r>
            <a:r>
              <a:rPr lang="fr-FR" sz="2400" spc="-5" dirty="0">
                <a:latin typeface="Calibri" panose="020F0502020204030204" pitchFamily="34" charset="0"/>
                <a:cs typeface="Calibri" panose="020F0502020204030204" pitchFamily="34" charset="0"/>
              </a:rPr>
              <a:t> </a:t>
            </a:r>
            <a:r>
              <a:rPr lang="fr-FR" sz="2400" spc="-5" dirty="0" err="1">
                <a:latin typeface="Calibri" panose="020F0502020204030204" pitchFamily="34" charset="0"/>
                <a:cs typeface="Calibri" panose="020F0502020204030204" pitchFamily="34" charset="0"/>
              </a:rPr>
              <a:t>incrementCount</a:t>
            </a:r>
            <a:r>
              <a:rPr lang="fr-FR" sz="2400" spc="-5" dirty="0">
                <a:latin typeface="Calibri" panose="020F0502020204030204" pitchFamily="34" charset="0"/>
                <a:cs typeface="Calibri" panose="020F0502020204030204" pitchFamily="34" charset="0"/>
              </a:rPr>
              <a:t>() { return</a:t>
            </a:r>
            <a:r>
              <a:rPr lang="fr-FR" sz="2400" spc="65" dirty="0">
                <a:latin typeface="Calibri" panose="020F0502020204030204" pitchFamily="34" charset="0"/>
                <a:cs typeface="Calibri" panose="020F0502020204030204" pitchFamily="34" charset="0"/>
              </a:rPr>
              <a:t> </a:t>
            </a:r>
            <a:r>
              <a:rPr lang="fr-FR" sz="2400" spc="-10" dirty="0">
                <a:latin typeface="Calibri" panose="020F0502020204030204" pitchFamily="34" charset="0"/>
                <a:cs typeface="Calibri" panose="020F0502020204030204" pitchFamily="34" charset="0"/>
              </a:rPr>
              <a:t>count++;}</a:t>
            </a:r>
            <a:endParaRPr lang="fr-FR" sz="2400" dirty="0">
              <a:latin typeface="Calibri" panose="020F0502020204030204" pitchFamily="34" charset="0"/>
              <a:cs typeface="Calibri" panose="020F0502020204030204" pitchFamily="34" charset="0"/>
            </a:endParaRPr>
          </a:p>
          <a:p>
            <a:pPr marL="243840">
              <a:lnSpc>
                <a:spcPct val="100000"/>
              </a:lnSpc>
            </a:pPr>
            <a:r>
              <a:rPr lang="fr-FR" sz="2400" spc="-10" dirty="0">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a:p>
            <a:pPr marL="187325" indent="-172720">
              <a:lnSpc>
                <a:spcPct val="100000"/>
              </a:lnSpc>
              <a:buClr>
                <a:srgbClr val="3232CC"/>
              </a:buClr>
              <a:buSzPct val="58333"/>
              <a:buFont typeface="Wingdings"/>
              <a:buChar char=""/>
              <a:tabLst>
                <a:tab pos="187960" algn="l"/>
              </a:tabLst>
            </a:pPr>
            <a:r>
              <a:rPr lang="fr-FR" sz="2800" spc="-5" dirty="0">
                <a:latin typeface="Calibri" panose="020F0502020204030204" pitchFamily="34" charset="0"/>
                <a:cs typeface="Calibri" panose="020F0502020204030204" pitchFamily="34" charset="0"/>
              </a:rPr>
              <a:t>Elle peut être utilisée pour</a:t>
            </a:r>
            <a:r>
              <a:rPr lang="fr-FR" sz="2800" spc="-30" dirty="0">
                <a:latin typeface="Calibri" panose="020F0502020204030204" pitchFamily="34" charset="0"/>
                <a:cs typeface="Calibri" panose="020F0502020204030204" pitchFamily="34" charset="0"/>
              </a:rPr>
              <a:t> </a:t>
            </a:r>
            <a:r>
              <a:rPr lang="fr-FR" sz="2800" dirty="0">
                <a:latin typeface="Calibri" panose="020F0502020204030204" pitchFamily="34" charset="0"/>
                <a:cs typeface="Calibri" panose="020F0502020204030204" pitchFamily="34" charset="0"/>
              </a:rPr>
              <a:t>:</a:t>
            </a:r>
          </a:p>
          <a:p>
            <a:pPr marL="386715" lvl="1" indent="-143510">
              <a:lnSpc>
                <a:spcPct val="100000"/>
              </a:lnSpc>
              <a:spcBef>
                <a:spcPts val="10"/>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Déclarer un attribut de</a:t>
            </a:r>
            <a:r>
              <a:rPr lang="fr-FR" sz="2400" spc="2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classe</a:t>
            </a:r>
            <a:endParaRPr lang="fr-FR" sz="2400" dirty="0">
              <a:latin typeface="Calibri" panose="020F0502020204030204" pitchFamily="34" charset="0"/>
              <a:cs typeface="Calibri" panose="020F0502020204030204" pitchFamily="34" charset="0"/>
            </a:endParaRPr>
          </a:p>
          <a:p>
            <a:pPr marL="386715" lvl="1" indent="-143510">
              <a:lnSpc>
                <a:spcPct val="100000"/>
              </a:lnSpc>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Spécifier et implémenter des</a:t>
            </a:r>
            <a:r>
              <a:rPr lang="fr-FR" sz="24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méthodes</a:t>
            </a:r>
            <a:endParaRPr lang="fr-FR" sz="2400" dirty="0">
              <a:latin typeface="Calibri" panose="020F0502020204030204" pitchFamily="34" charset="0"/>
              <a:cs typeface="Calibri" panose="020F0502020204030204" pitchFamily="34" charset="0"/>
            </a:endParaRPr>
          </a:p>
          <a:p>
            <a:pPr marL="386715" marR="169545" lvl="1" indent="-143510">
              <a:lnSpc>
                <a:spcPct val="100000"/>
              </a:lnSpc>
              <a:spcBef>
                <a:spcPts val="229"/>
              </a:spcBef>
              <a:buClr>
                <a:srgbClr val="FF0000"/>
              </a:buClr>
              <a:buSzPct val="55000"/>
              <a:buFont typeface="Wingdings"/>
              <a:buChar char=""/>
              <a:tabLst>
                <a:tab pos="387350" algn="l"/>
              </a:tabLst>
            </a:pPr>
            <a:r>
              <a:rPr lang="fr-FR" sz="2400" spc="-5" dirty="0">
                <a:latin typeface="Calibri" panose="020F0502020204030204" pitchFamily="34" charset="0"/>
                <a:cs typeface="Calibri" panose="020F0502020204030204" pitchFamily="34" charset="0"/>
              </a:rPr>
              <a:t>Les attributs et les méthodes déclarées dans la page JSP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utilisables dans toute la page</a:t>
            </a:r>
            <a:r>
              <a:rPr lang="fr-FR" sz="2400" spc="40"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JSP</a:t>
            </a:r>
            <a:endParaRPr lang="fr-F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98649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Éléments </a:t>
            </a:r>
            <a:r>
              <a:rPr lang="fr-FR" sz="5400" dirty="0">
                <a:solidFill>
                  <a:srgbClr val="323299"/>
                </a:solidFill>
                <a:latin typeface="Tahoma"/>
                <a:cs typeface="Tahoma"/>
              </a:rPr>
              <a:t>de </a:t>
            </a:r>
            <a:r>
              <a:rPr lang="fr-FR" sz="5400" spc="-5" dirty="0">
                <a:solidFill>
                  <a:srgbClr val="323299"/>
                </a:solidFill>
                <a:latin typeface="Tahoma"/>
                <a:cs typeface="Tahoma"/>
              </a:rPr>
              <a:t>scripts JSP </a:t>
            </a:r>
            <a:r>
              <a:rPr lang="fr-FR" sz="5400" dirty="0">
                <a:solidFill>
                  <a:srgbClr val="323299"/>
                </a:solidFill>
                <a:latin typeface="Tahoma"/>
                <a:cs typeface="Tahoma"/>
              </a:rPr>
              <a:t>:</a:t>
            </a:r>
            <a:r>
              <a:rPr lang="fr-FR" sz="5400" spc="-5" dirty="0">
                <a:solidFill>
                  <a:srgbClr val="323299"/>
                </a:solidFill>
                <a:latin typeface="Tahoma"/>
                <a:cs typeface="Tahoma"/>
              </a:rPr>
              <a:t> </a:t>
            </a:r>
            <a:r>
              <a:rPr lang="fr-FR" sz="5400" spc="-5" dirty="0" err="1" smtClean="0">
                <a:solidFill>
                  <a:srgbClr val="323299"/>
                </a:solidFill>
                <a:latin typeface="Tahoma"/>
                <a:cs typeface="Tahoma"/>
              </a:rPr>
              <a:t>scriplet</a:t>
            </a:r>
            <a:endParaRPr lang="fr-FR" dirty="0"/>
          </a:p>
        </p:txBody>
      </p:sp>
      <p:sp>
        <p:nvSpPr>
          <p:cNvPr id="3" name="Espace réservé du contenu 2"/>
          <p:cNvSpPr>
            <a:spLocks noGrp="1"/>
          </p:cNvSpPr>
          <p:nvPr>
            <p:ph idx="1"/>
          </p:nvPr>
        </p:nvSpPr>
        <p:spPr>
          <a:xfrm>
            <a:off x="1024128" y="2285999"/>
            <a:ext cx="10685651" cy="2367887"/>
          </a:xfrm>
        </p:spPr>
        <p:txBody>
          <a:bodyPr>
            <a:noAutofit/>
          </a:bodyPr>
          <a:lstStyle/>
          <a:p>
            <a:pPr marL="187325" marR="5080" indent="-172720">
              <a:lnSpc>
                <a:spcPct val="100000"/>
              </a:lnSpc>
              <a:spcBef>
                <a:spcPts val="108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C’est un bloc de code Java qui est placé dans </a:t>
            </a:r>
            <a:r>
              <a:rPr lang="fr-FR" sz="2400" i="1" spc="-30" dirty="0">
                <a:latin typeface="Calibri" panose="020F0502020204030204" pitchFamily="34" charset="0"/>
                <a:cs typeface="Calibri" panose="020F0502020204030204" pitchFamily="34" charset="0"/>
              </a:rPr>
              <a:t>_</a:t>
            </a:r>
            <a:r>
              <a:rPr lang="fr-FR" sz="2400" i="1" spc="-30" dirty="0" err="1">
                <a:latin typeface="Calibri" panose="020F0502020204030204" pitchFamily="34" charset="0"/>
                <a:cs typeface="Calibri" panose="020F0502020204030204" pitchFamily="34" charset="0"/>
              </a:rPr>
              <a:t>jspService</a:t>
            </a:r>
            <a:r>
              <a:rPr lang="fr-FR" sz="2400" i="1"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de  la Servlet générée (équivalent à</a:t>
            </a:r>
            <a:r>
              <a:rPr lang="fr-FR" sz="2000" spc="20" dirty="0">
                <a:latin typeface="Calibri" panose="020F0502020204030204" pitchFamily="34" charset="0"/>
                <a:cs typeface="Calibri" panose="020F0502020204030204" pitchFamily="34" charset="0"/>
              </a:rPr>
              <a:t> </a:t>
            </a:r>
            <a:r>
              <a:rPr lang="fr-FR" sz="2400" i="1" spc="-25" dirty="0">
                <a:latin typeface="Calibri" panose="020F0502020204030204" pitchFamily="34" charset="0"/>
                <a:cs typeface="Calibri" panose="020F0502020204030204" pitchFamily="34" charset="0"/>
              </a:rPr>
              <a:t>service(...)</a:t>
            </a:r>
            <a:r>
              <a:rPr lang="fr-FR" sz="2000" spc="-2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200"/>
              </a:spcBef>
              <a:buClr>
                <a:srgbClr val="3232CC"/>
              </a:buClr>
              <a:buSzPct val="60000"/>
              <a:buFont typeface="Wingdings"/>
              <a:buChar char=""/>
              <a:tabLst>
                <a:tab pos="187960" algn="l"/>
              </a:tabLst>
            </a:pPr>
            <a:r>
              <a:rPr lang="fr-FR" sz="2000" spc="-5" dirty="0">
                <a:latin typeface="Calibri" panose="020F0502020204030204" pitchFamily="34" charset="0"/>
                <a:cs typeface="Calibri" panose="020F0502020204030204" pitchFamily="34" charset="0"/>
              </a:rPr>
              <a:t>Les </a:t>
            </a:r>
            <a:r>
              <a:rPr lang="fr-FR" sz="2000" spc="-5" dirty="0" err="1">
                <a:latin typeface="Calibri" panose="020F0502020204030204" pitchFamily="34" charset="0"/>
                <a:cs typeface="Calibri" panose="020F0502020204030204" pitchFamily="34" charset="0"/>
              </a:rPr>
              <a:t>scriplets</a:t>
            </a:r>
            <a:r>
              <a:rPr lang="fr-FR" sz="2000" spc="-5"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sont </a:t>
            </a:r>
            <a:r>
              <a:rPr lang="fr-FR" sz="2000" spc="-5" dirty="0">
                <a:latin typeface="Calibri" panose="020F0502020204030204" pitchFamily="34" charset="0"/>
                <a:cs typeface="Calibri" panose="020F0502020204030204" pitchFamily="34" charset="0"/>
              </a:rPr>
              <a:t>placées entre les symboles </a:t>
            </a:r>
            <a:r>
              <a:rPr lang="fr-FR" sz="2000" b="1" spc="-5" dirty="0">
                <a:solidFill>
                  <a:srgbClr val="FF0000"/>
                </a:solidFill>
                <a:latin typeface="Calibri" panose="020F0502020204030204" pitchFamily="34" charset="0"/>
                <a:cs typeface="Calibri" panose="020F0502020204030204" pitchFamily="34" charset="0"/>
              </a:rPr>
              <a:t>&lt;% </a:t>
            </a:r>
            <a:r>
              <a:rPr lang="fr-FR" sz="2000" spc="-5" dirty="0">
                <a:latin typeface="Calibri" panose="020F0502020204030204" pitchFamily="34" charset="0"/>
                <a:cs typeface="Calibri" panose="020F0502020204030204" pitchFamily="34" charset="0"/>
              </a:rPr>
              <a:t>et</a:t>
            </a:r>
            <a:r>
              <a:rPr lang="fr-FR" sz="2000" spc="60" dirty="0">
                <a:latin typeface="Calibri" panose="020F0502020204030204" pitchFamily="34" charset="0"/>
                <a:cs typeface="Calibri" panose="020F0502020204030204" pitchFamily="34" charset="0"/>
              </a:rPr>
              <a:t> </a:t>
            </a:r>
            <a:r>
              <a:rPr lang="fr-FR" sz="2000" b="1" spc="-5" dirty="0">
                <a:solidFill>
                  <a:srgbClr val="FF0000"/>
                </a:solidFill>
                <a:latin typeface="Calibri" panose="020F0502020204030204" pitchFamily="34" charset="0"/>
                <a:cs typeface="Calibri" panose="020F0502020204030204" pitchFamily="34" charset="0"/>
              </a:rPr>
              <a:t>%&gt;</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240"/>
              </a:spcBef>
              <a:buClr>
                <a:srgbClr val="3232CC"/>
              </a:buClr>
              <a:buSzPct val="60000"/>
              <a:buFont typeface="Wingdings"/>
              <a:buChar char=""/>
              <a:tabLst>
                <a:tab pos="187960" algn="l"/>
              </a:tabLst>
            </a:pPr>
            <a:r>
              <a:rPr lang="fr-FR" sz="2000" spc="-10" dirty="0">
                <a:latin typeface="Calibri" panose="020F0502020204030204" pitchFamily="34" charset="0"/>
                <a:cs typeface="Calibri" panose="020F0502020204030204" pitchFamily="34" charset="0"/>
              </a:rPr>
              <a:t>Tout </a:t>
            </a:r>
            <a:r>
              <a:rPr lang="fr-FR" sz="2000" spc="-5" dirty="0">
                <a:latin typeface="Calibri" panose="020F0502020204030204" pitchFamily="34" charset="0"/>
                <a:cs typeface="Calibri" panose="020F0502020204030204" pitchFamily="34" charset="0"/>
              </a:rPr>
              <a:t>code java a accès</a:t>
            </a:r>
            <a:r>
              <a:rPr lang="fr-FR" sz="2000" spc="4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220"/>
              </a:spcBef>
              <a:buClr>
                <a:srgbClr val="FF0000"/>
              </a:buClr>
              <a:buSzPct val="55555"/>
              <a:buFont typeface="Wingdings"/>
              <a:buChar char=""/>
              <a:tabLst>
                <a:tab pos="387350" algn="l"/>
              </a:tabLst>
            </a:pPr>
            <a:r>
              <a:rPr lang="fr-FR" spc="-5" dirty="0">
                <a:latin typeface="Calibri" panose="020F0502020204030204" pitchFamily="34" charset="0"/>
                <a:cs typeface="Calibri" panose="020F0502020204030204" pitchFamily="34" charset="0"/>
              </a:rPr>
              <a:t>aux attributs et méthodes définis par le tag déclaration </a:t>
            </a:r>
            <a:r>
              <a:rPr lang="fr-FR" b="1" spc="-5" dirty="0">
                <a:latin typeface="Calibri" panose="020F0502020204030204" pitchFamily="34" charset="0"/>
                <a:cs typeface="Calibri" panose="020F0502020204030204" pitchFamily="34" charset="0"/>
              </a:rPr>
              <a:t>&lt;%!</a:t>
            </a:r>
            <a:r>
              <a:rPr lang="fr-FR" b="1" spc="70" dirty="0">
                <a:latin typeface="Calibri" panose="020F0502020204030204" pitchFamily="34" charset="0"/>
                <a:cs typeface="Calibri" panose="020F0502020204030204" pitchFamily="34" charset="0"/>
              </a:rPr>
              <a:t> </a:t>
            </a:r>
            <a:r>
              <a:rPr lang="fr-FR" dirty="0" smtClean="0">
                <a:latin typeface="Calibri" panose="020F0502020204030204" pitchFamily="34" charset="0"/>
                <a:cs typeface="Calibri" panose="020F0502020204030204" pitchFamily="34" charset="0"/>
              </a:rPr>
              <a:t>… </a:t>
            </a:r>
            <a:r>
              <a:rPr lang="fr-FR" sz="1800" b="1" dirty="0" smtClean="0">
                <a:latin typeface="Calibri" panose="020F0502020204030204" pitchFamily="34" charset="0"/>
                <a:cs typeface="Calibri" panose="020F0502020204030204" pitchFamily="34" charset="0"/>
              </a:rPr>
              <a:t>%&gt;</a:t>
            </a:r>
            <a:endParaRPr lang="fr-FR" sz="1800" dirty="0">
              <a:latin typeface="Calibri" panose="020F0502020204030204" pitchFamily="34" charset="0"/>
              <a:cs typeface="Calibri" panose="020F0502020204030204" pitchFamily="34" charset="0"/>
            </a:endParaRPr>
          </a:p>
          <a:p>
            <a:pPr marL="386715" lvl="1" indent="-143510">
              <a:lnSpc>
                <a:spcPct val="100000"/>
              </a:lnSpc>
              <a:spcBef>
                <a:spcPts val="215"/>
              </a:spcBef>
              <a:buClr>
                <a:srgbClr val="FF0000"/>
              </a:buClr>
              <a:buSzPct val="55555"/>
              <a:buFont typeface="Wingdings"/>
              <a:buChar char=""/>
              <a:tabLst>
                <a:tab pos="387350" algn="l"/>
              </a:tabLst>
            </a:pPr>
            <a:r>
              <a:rPr lang="fr-FR" spc="-5" dirty="0">
                <a:latin typeface="Calibri" panose="020F0502020204030204" pitchFamily="34" charset="0"/>
                <a:cs typeface="Calibri" panose="020F0502020204030204" pitchFamily="34" charset="0"/>
              </a:rPr>
              <a:t>aux objets implicites que </a:t>
            </a:r>
            <a:r>
              <a:rPr lang="fr-FR" dirty="0">
                <a:latin typeface="Calibri" panose="020F0502020204030204" pitchFamily="34" charset="0"/>
                <a:cs typeface="Calibri" panose="020F0502020204030204" pitchFamily="34" charset="0"/>
              </a:rPr>
              <a:t>nous </a:t>
            </a:r>
            <a:r>
              <a:rPr lang="fr-FR" spc="-5" dirty="0">
                <a:latin typeface="Calibri" panose="020F0502020204030204" pitchFamily="34" charset="0"/>
                <a:cs typeface="Calibri" panose="020F0502020204030204" pitchFamily="34" charset="0"/>
              </a:rPr>
              <a:t>verrons plus</a:t>
            </a:r>
            <a:r>
              <a:rPr lang="fr-FR" spc="15" dirty="0">
                <a:latin typeface="Calibri" panose="020F0502020204030204" pitchFamily="34" charset="0"/>
                <a:cs typeface="Calibri" panose="020F0502020204030204" pitchFamily="34" charset="0"/>
              </a:rPr>
              <a:t> </a:t>
            </a:r>
            <a:r>
              <a:rPr lang="fr-FR" spc="-5" dirty="0">
                <a:latin typeface="Calibri" panose="020F0502020204030204" pitchFamily="34" charset="0"/>
                <a:cs typeface="Calibri" panose="020F0502020204030204" pitchFamily="34" charset="0"/>
              </a:rPr>
              <a:t>loin</a:t>
            </a:r>
            <a:r>
              <a:rPr lang="fr-FR" spc="-5" dirty="0" smtClean="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p:txBody>
      </p:sp>
      <p:pic>
        <p:nvPicPr>
          <p:cNvPr id="5" name="Image 4"/>
          <p:cNvPicPr>
            <a:picLocks noChangeAspect="1"/>
          </p:cNvPicPr>
          <p:nvPr/>
        </p:nvPicPr>
        <p:blipFill rotWithShape="1">
          <a:blip r:embed="rId2"/>
          <a:srcRect l="35455" t="20849" r="15980" b="55644"/>
          <a:stretch/>
        </p:blipFill>
        <p:spPr>
          <a:xfrm>
            <a:off x="1310184" y="4579373"/>
            <a:ext cx="8543500" cy="2325014"/>
          </a:xfrm>
          <a:prstGeom prst="rect">
            <a:avLst/>
          </a:prstGeom>
        </p:spPr>
      </p:pic>
    </p:spTree>
    <p:extLst>
      <p:ext uri="{BB962C8B-B14F-4D97-AF65-F5344CB8AC3E}">
        <p14:creationId xmlns:p14="http://schemas.microsoft.com/office/powerpoint/2010/main" val="12016794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spc="-5" dirty="0">
                <a:solidFill>
                  <a:srgbClr val="323299"/>
                </a:solidFill>
                <a:latin typeface="Tahoma"/>
                <a:cs typeface="Tahoma"/>
              </a:rPr>
              <a:t>Éléments </a:t>
            </a:r>
            <a:r>
              <a:rPr lang="fr-FR" sz="5400" dirty="0">
                <a:solidFill>
                  <a:srgbClr val="323299"/>
                </a:solidFill>
                <a:latin typeface="Tahoma"/>
                <a:cs typeface="Tahoma"/>
              </a:rPr>
              <a:t>de </a:t>
            </a:r>
            <a:r>
              <a:rPr lang="fr-FR" sz="5400" spc="-5" dirty="0">
                <a:solidFill>
                  <a:srgbClr val="323299"/>
                </a:solidFill>
                <a:latin typeface="Tahoma"/>
                <a:cs typeface="Tahoma"/>
              </a:rPr>
              <a:t>scripts JSP </a:t>
            </a:r>
            <a:r>
              <a:rPr lang="fr-FR" sz="5400" dirty="0">
                <a:solidFill>
                  <a:srgbClr val="323299"/>
                </a:solidFill>
                <a:latin typeface="Tahoma"/>
                <a:cs typeface="Tahoma"/>
              </a:rPr>
              <a:t>:</a:t>
            </a:r>
            <a:r>
              <a:rPr lang="fr-FR" sz="5400" spc="-25" dirty="0">
                <a:solidFill>
                  <a:srgbClr val="323299"/>
                </a:solidFill>
                <a:latin typeface="Tahoma"/>
                <a:cs typeface="Tahoma"/>
              </a:rPr>
              <a:t> </a:t>
            </a:r>
            <a:r>
              <a:rPr lang="fr-FR" sz="5400" spc="-5" dirty="0" smtClean="0">
                <a:solidFill>
                  <a:srgbClr val="323299"/>
                </a:solidFill>
                <a:latin typeface="Tahoma"/>
                <a:cs typeface="Tahoma"/>
              </a:rPr>
              <a:t>expression</a:t>
            </a:r>
            <a:endParaRPr lang="fr-FR" dirty="0"/>
          </a:p>
        </p:txBody>
      </p:sp>
      <p:sp>
        <p:nvSpPr>
          <p:cNvPr id="3" name="Espace réservé du contenu 2"/>
          <p:cNvSpPr>
            <a:spLocks noGrp="1"/>
          </p:cNvSpPr>
          <p:nvPr>
            <p:ph idx="1"/>
          </p:nvPr>
        </p:nvSpPr>
        <p:spPr/>
        <p:txBody>
          <a:bodyPr/>
          <a:lstStyle/>
          <a:p>
            <a:pPr marL="187325" indent="-172720">
              <a:lnSpc>
                <a:spcPct val="100000"/>
              </a:lnSpc>
              <a:spcBef>
                <a:spcPts val="919"/>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Sert à évaluer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expression et à renvoyer sa</a:t>
            </a:r>
            <a:r>
              <a:rPr lang="fr-FR" sz="2400" spc="8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valeur</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12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Les expressions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placées entre les symboles </a:t>
            </a:r>
            <a:r>
              <a:rPr lang="fr-FR" sz="2400" spc="-10" dirty="0">
                <a:solidFill>
                  <a:srgbClr val="FF0000"/>
                </a:solidFill>
                <a:latin typeface="Calibri" panose="020F0502020204030204" pitchFamily="34" charset="0"/>
                <a:cs typeface="Calibri" panose="020F0502020204030204" pitchFamily="34" charset="0"/>
              </a:rPr>
              <a:t>&lt;%= </a:t>
            </a:r>
            <a:r>
              <a:rPr lang="fr-FR" sz="2400" spc="-5" dirty="0">
                <a:latin typeface="Calibri" panose="020F0502020204030204" pitchFamily="34" charset="0"/>
                <a:cs typeface="Calibri" panose="020F0502020204030204" pitchFamily="34" charset="0"/>
              </a:rPr>
              <a:t>et</a:t>
            </a:r>
            <a:r>
              <a:rPr lang="fr-FR" sz="2400" spc="40" dirty="0">
                <a:latin typeface="Calibri" panose="020F0502020204030204" pitchFamily="34" charset="0"/>
                <a:cs typeface="Calibri" panose="020F0502020204030204" pitchFamily="34" charset="0"/>
              </a:rPr>
              <a:t> </a:t>
            </a:r>
            <a:r>
              <a:rPr lang="fr-FR" sz="2400" spc="-10" dirty="0">
                <a:solidFill>
                  <a:srgbClr val="FF0000"/>
                </a:solidFill>
                <a:latin typeface="Calibri" panose="020F0502020204030204" pitchFamily="34" charset="0"/>
                <a:cs typeface="Calibri" panose="020F0502020204030204" pitchFamily="34" charset="0"/>
              </a:rPr>
              <a:t>%&gt;</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12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Retourne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valeur String de</a:t>
            </a:r>
            <a:r>
              <a:rPr lang="fr-FR" sz="2400" spc="4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l’expression</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7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Correspond à </a:t>
            </a:r>
            <a:r>
              <a:rPr lang="fr-FR" sz="2400" spc="-10" dirty="0">
                <a:latin typeface="Calibri" panose="020F0502020204030204" pitchFamily="34" charset="0"/>
                <a:cs typeface="Calibri" panose="020F0502020204030204" pitchFamily="34" charset="0"/>
              </a:rPr>
              <a:t>une </a:t>
            </a:r>
            <a:r>
              <a:rPr lang="fr-FR" sz="2400" spc="-5" dirty="0" err="1">
                <a:latin typeface="Calibri" panose="020F0502020204030204" pitchFamily="34" charset="0"/>
                <a:cs typeface="Calibri" panose="020F0502020204030204" pitchFamily="34" charset="0"/>
              </a:rPr>
              <a:t>scriplet</a:t>
            </a:r>
            <a:r>
              <a:rPr lang="fr-FR" sz="2400" spc="-5" dirty="0">
                <a:latin typeface="Calibri" panose="020F0502020204030204" pitchFamily="34" charset="0"/>
                <a:cs typeface="Calibri" panose="020F0502020204030204" pitchFamily="34" charset="0"/>
              </a:rPr>
              <a:t> de la </a:t>
            </a:r>
            <a:r>
              <a:rPr lang="fr-FR" sz="2400" spc="-10" dirty="0">
                <a:latin typeface="Calibri" panose="020F0502020204030204" pitchFamily="34" charset="0"/>
                <a:cs typeface="Calibri" panose="020F0502020204030204" pitchFamily="34" charset="0"/>
              </a:rPr>
              <a:t>forme </a:t>
            </a:r>
            <a:r>
              <a:rPr lang="fr-FR" sz="2800" i="1" spc="-50" dirty="0">
                <a:latin typeface="Calibri" panose="020F0502020204030204" pitchFamily="34" charset="0"/>
                <a:cs typeface="Calibri" panose="020F0502020204030204" pitchFamily="34" charset="0"/>
              </a:rPr>
              <a:t>&lt;% </a:t>
            </a:r>
            <a:r>
              <a:rPr lang="fr-FR" sz="2800" i="1" spc="-25" dirty="0" err="1">
                <a:latin typeface="Calibri" panose="020F0502020204030204" pitchFamily="34" charset="0"/>
                <a:cs typeface="Calibri" panose="020F0502020204030204" pitchFamily="34" charset="0"/>
              </a:rPr>
              <a:t>out.println</a:t>
            </a:r>
            <a:r>
              <a:rPr lang="fr-FR" sz="2800" i="1" spc="-25" dirty="0">
                <a:latin typeface="Calibri" panose="020F0502020204030204" pitchFamily="34" charset="0"/>
                <a:cs typeface="Calibri" panose="020F0502020204030204" pitchFamily="34" charset="0"/>
              </a:rPr>
              <a:t>(…);</a:t>
            </a:r>
            <a:r>
              <a:rPr lang="fr-FR" sz="2800" i="1" spc="105" dirty="0">
                <a:latin typeface="Calibri" panose="020F0502020204030204" pitchFamily="34" charset="0"/>
                <a:cs typeface="Calibri" panose="020F0502020204030204" pitchFamily="34" charset="0"/>
              </a:rPr>
              <a:t> </a:t>
            </a:r>
            <a:r>
              <a:rPr lang="fr-FR" sz="2800" i="1" spc="-50" dirty="0">
                <a:latin typeface="Calibri" panose="020F0502020204030204" pitchFamily="34" charset="0"/>
                <a:cs typeface="Calibri" panose="020F0502020204030204" pitchFamily="34" charset="0"/>
              </a:rPr>
              <a:t>%&gt;</a:t>
            </a:r>
            <a:endParaRPr lang="fr-FR" sz="2800" dirty="0">
              <a:latin typeface="Calibri" panose="020F0502020204030204" pitchFamily="34" charset="0"/>
              <a:cs typeface="Calibri" panose="020F0502020204030204" pitchFamily="34" charset="0"/>
            </a:endParaRPr>
          </a:p>
          <a:p>
            <a:pPr marL="187325" indent="-172720">
              <a:lnSpc>
                <a:spcPct val="100000"/>
              </a:lnSpc>
              <a:spcBef>
                <a:spcPts val="6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Se transforme en </a:t>
            </a:r>
            <a:r>
              <a:rPr lang="fr-FR" sz="2800" i="1" spc="-30" dirty="0" err="1">
                <a:latin typeface="Calibri" panose="020F0502020204030204" pitchFamily="34" charset="0"/>
                <a:cs typeface="Calibri" panose="020F0502020204030204" pitchFamily="34" charset="0"/>
              </a:rPr>
              <a:t>out.println</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dans la</a:t>
            </a:r>
            <a:r>
              <a:rPr lang="fr-FR" sz="2400" spc="80"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méthode </a:t>
            </a:r>
            <a:r>
              <a:rPr lang="fr-FR" sz="2800" i="1" spc="-30" dirty="0" smtClean="0">
                <a:latin typeface="Calibri" panose="020F0502020204030204" pitchFamily="34" charset="0"/>
                <a:cs typeface="Calibri" panose="020F0502020204030204" pitchFamily="34" charset="0"/>
              </a:rPr>
              <a:t>_</a:t>
            </a:r>
            <a:r>
              <a:rPr lang="fr-FR" sz="2800" i="1" spc="-30" dirty="0" err="1">
                <a:latin typeface="Calibri" panose="020F0502020204030204" pitchFamily="34" charset="0"/>
                <a:cs typeface="Calibri" panose="020F0502020204030204" pitchFamily="34" charset="0"/>
              </a:rPr>
              <a:t>jspService</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après</a:t>
            </a:r>
            <a:r>
              <a:rPr lang="fr-FR" sz="2400" spc="5"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génération</a:t>
            </a:r>
            <a:endParaRPr lang="fr-FR" sz="2400" dirty="0">
              <a:latin typeface="Calibri" panose="020F0502020204030204" pitchFamily="34" charset="0"/>
              <a:cs typeface="Calibri" panose="020F0502020204030204" pitchFamily="34" charset="0"/>
            </a:endParaRPr>
          </a:p>
          <a:p>
            <a:endParaRPr lang="fr-FR" dirty="0"/>
          </a:p>
        </p:txBody>
      </p:sp>
      <p:pic>
        <p:nvPicPr>
          <p:cNvPr id="4" name="Image 3"/>
          <p:cNvPicPr>
            <a:picLocks noChangeAspect="1"/>
          </p:cNvPicPr>
          <p:nvPr/>
        </p:nvPicPr>
        <p:blipFill rotWithShape="1">
          <a:blip r:embed="rId2"/>
          <a:srcRect l="40909" t="46968" r="19337" b="25979"/>
          <a:stretch/>
        </p:blipFill>
        <p:spPr>
          <a:xfrm>
            <a:off x="3452882" y="4531603"/>
            <a:ext cx="6080723" cy="2326397"/>
          </a:xfrm>
          <a:prstGeom prst="rect">
            <a:avLst/>
          </a:prstGeom>
        </p:spPr>
      </p:pic>
    </p:spTree>
    <p:extLst>
      <p:ext uri="{BB962C8B-B14F-4D97-AF65-F5344CB8AC3E}">
        <p14:creationId xmlns:p14="http://schemas.microsoft.com/office/powerpoint/2010/main" val="3026688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5400" spc="-5" dirty="0">
                <a:solidFill>
                  <a:srgbClr val="323299"/>
                </a:solidFill>
                <a:latin typeface="Tahoma"/>
                <a:cs typeface="Tahoma"/>
              </a:rPr>
              <a:t>Éléments </a:t>
            </a:r>
            <a:r>
              <a:rPr lang="fr-FR" sz="5400" dirty="0">
                <a:solidFill>
                  <a:srgbClr val="323299"/>
                </a:solidFill>
                <a:latin typeface="Tahoma"/>
                <a:cs typeface="Tahoma"/>
              </a:rPr>
              <a:t>de </a:t>
            </a:r>
            <a:r>
              <a:rPr lang="fr-FR" sz="5400" spc="-5" dirty="0">
                <a:solidFill>
                  <a:srgbClr val="323299"/>
                </a:solidFill>
                <a:latin typeface="Tahoma"/>
                <a:cs typeface="Tahoma"/>
              </a:rPr>
              <a:t>scripts JSP </a:t>
            </a:r>
            <a:r>
              <a:rPr lang="fr-FR" sz="5400" dirty="0">
                <a:solidFill>
                  <a:srgbClr val="323299"/>
                </a:solidFill>
                <a:latin typeface="Tahoma"/>
                <a:cs typeface="Tahoma"/>
              </a:rPr>
              <a:t>: </a:t>
            </a:r>
            <a:r>
              <a:rPr lang="fr-FR" sz="5400" spc="-5" dirty="0" err="1">
                <a:solidFill>
                  <a:srgbClr val="323299"/>
                </a:solidFill>
                <a:latin typeface="Tahoma"/>
                <a:cs typeface="Tahoma"/>
              </a:rPr>
              <a:t>scriplet</a:t>
            </a:r>
            <a:r>
              <a:rPr lang="fr-FR" sz="5400" spc="-5" dirty="0">
                <a:solidFill>
                  <a:srgbClr val="323299"/>
                </a:solidFill>
                <a:latin typeface="Tahoma"/>
                <a:cs typeface="Tahoma"/>
              </a:rPr>
              <a:t> et  objets</a:t>
            </a:r>
            <a:r>
              <a:rPr lang="fr-FR" sz="5400" spc="-15" dirty="0">
                <a:solidFill>
                  <a:srgbClr val="323299"/>
                </a:solidFill>
                <a:latin typeface="Tahoma"/>
                <a:cs typeface="Tahoma"/>
              </a:rPr>
              <a:t> </a:t>
            </a:r>
            <a:r>
              <a:rPr lang="fr-FR" sz="5400" spc="-5" dirty="0" smtClean="0">
                <a:solidFill>
                  <a:srgbClr val="323299"/>
                </a:solidFill>
                <a:latin typeface="Tahoma"/>
                <a:cs typeface="Tahoma"/>
              </a:rPr>
              <a:t>implicites</a:t>
            </a:r>
            <a:endParaRPr lang="fr-FR" dirty="0"/>
          </a:p>
        </p:txBody>
      </p:sp>
      <p:sp>
        <p:nvSpPr>
          <p:cNvPr id="3" name="Espace réservé du contenu 2"/>
          <p:cNvSpPr>
            <a:spLocks noGrp="1"/>
          </p:cNvSpPr>
          <p:nvPr>
            <p:ph idx="1"/>
          </p:nvPr>
        </p:nvSpPr>
        <p:spPr/>
        <p:txBody>
          <a:bodyPr>
            <a:normAutofit fontScale="92500" lnSpcReduction="20000"/>
          </a:bodyPr>
          <a:lstStyle/>
          <a:p>
            <a:pPr marL="187325" indent="-172720">
              <a:lnSpc>
                <a:spcPct val="100000"/>
              </a:lnSpc>
              <a:spcBef>
                <a:spcPts val="919"/>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Les objets implicites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les objets présents dans la</a:t>
            </a:r>
            <a:r>
              <a:rPr lang="fr-FR" sz="2400" spc="60"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méthode</a:t>
            </a:r>
            <a:r>
              <a:rPr lang="fr-FR" sz="2400" dirty="0" smtClean="0">
                <a:latin typeface="Calibri" panose="020F0502020204030204" pitchFamily="34" charset="0"/>
                <a:cs typeface="Calibri" panose="020F0502020204030204" pitchFamily="34" charset="0"/>
              </a:rPr>
              <a:t> </a:t>
            </a:r>
            <a:r>
              <a:rPr lang="fr-FR" sz="2800" i="1" spc="-30" dirty="0" smtClean="0">
                <a:latin typeface="Calibri" panose="020F0502020204030204" pitchFamily="34" charset="0"/>
                <a:cs typeface="Calibri" panose="020F0502020204030204" pitchFamily="34" charset="0"/>
              </a:rPr>
              <a:t>service</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qui </a:t>
            </a:r>
            <a:r>
              <a:rPr lang="fr-FR" sz="2400" spc="-10" dirty="0">
                <a:latin typeface="Calibri" panose="020F0502020204030204" pitchFamily="34" charset="0"/>
                <a:cs typeface="Calibri" panose="020F0502020204030204" pitchFamily="34" charset="0"/>
              </a:rPr>
              <a:t>ont </a:t>
            </a:r>
            <a:r>
              <a:rPr lang="fr-FR" sz="2400" spc="-5" dirty="0">
                <a:latin typeface="Calibri" panose="020F0502020204030204" pitchFamily="34" charset="0"/>
                <a:cs typeface="Calibri" panose="020F0502020204030204" pitchFamily="34" charset="0"/>
              </a:rPr>
              <a:t>été employés dans la partie</a:t>
            </a:r>
            <a:r>
              <a:rPr lang="fr-FR" sz="2400" spc="85" dirty="0">
                <a:latin typeface="Calibri" panose="020F0502020204030204" pitchFamily="34" charset="0"/>
                <a:cs typeface="Calibri" panose="020F0502020204030204" pitchFamily="34" charset="0"/>
              </a:rPr>
              <a:t> </a:t>
            </a:r>
            <a:r>
              <a:rPr lang="fr-FR" sz="2400" spc="-5" dirty="0" smtClean="0">
                <a:latin typeface="Calibri" panose="020F0502020204030204" pitchFamily="34" charset="0"/>
                <a:cs typeface="Calibri" panose="020F0502020204030204" pitchFamily="34" charset="0"/>
              </a:rPr>
              <a:t>Servlet</a:t>
            </a:r>
            <a:endParaRPr lang="fr-FR" sz="2400" dirty="0" smtClean="0">
              <a:latin typeface="Calibri" panose="020F0502020204030204" pitchFamily="34" charset="0"/>
              <a:cs typeface="Calibri" panose="020F0502020204030204" pitchFamily="34" charset="0"/>
            </a:endParaRPr>
          </a:p>
          <a:p>
            <a:pPr marL="187325" indent="-172720">
              <a:lnSpc>
                <a:spcPct val="100000"/>
              </a:lnSpc>
              <a:spcBef>
                <a:spcPts val="919"/>
              </a:spcBef>
              <a:buClr>
                <a:srgbClr val="3232CC"/>
              </a:buClr>
              <a:buSzPct val="60000"/>
              <a:buFont typeface="Wingdings"/>
              <a:buChar char=""/>
              <a:tabLst>
                <a:tab pos="187960" algn="l"/>
              </a:tabLst>
            </a:pPr>
            <a:r>
              <a:rPr lang="fr-FR" sz="2400" spc="-5" dirty="0" smtClean="0">
                <a:latin typeface="Calibri" panose="020F0502020204030204" pitchFamily="34" charset="0"/>
                <a:cs typeface="Calibri" panose="020F0502020204030204" pitchFamily="34" charset="0"/>
              </a:rPr>
              <a:t>Ils </a:t>
            </a:r>
            <a:r>
              <a:rPr lang="fr-FR" sz="2400" spc="-10" dirty="0">
                <a:latin typeface="Calibri" panose="020F0502020204030204" pitchFamily="34" charset="0"/>
                <a:cs typeface="Calibri" panose="020F0502020204030204" pitchFamily="34" charset="0"/>
              </a:rPr>
              <a:t>sont </a:t>
            </a:r>
            <a:r>
              <a:rPr lang="fr-FR" sz="2400" spc="-5" dirty="0">
                <a:latin typeface="Calibri" panose="020F0502020204030204" pitchFamily="34" charset="0"/>
                <a:cs typeface="Calibri" panose="020F0502020204030204" pitchFamily="34" charset="0"/>
              </a:rPr>
              <a:t>identifiés par des noms de variables uniques</a:t>
            </a:r>
            <a:r>
              <a:rPr lang="fr-FR" sz="2400" spc="7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110"/>
              </a:spcBef>
              <a:buClr>
                <a:srgbClr val="FF0000"/>
              </a:buClr>
              <a:buSzPct val="55555"/>
              <a:buFont typeface="Wingdings"/>
              <a:buChar char=""/>
              <a:tabLst>
                <a:tab pos="387350" algn="l"/>
              </a:tabLst>
            </a:pPr>
            <a:r>
              <a:rPr lang="fr-FR" sz="2000" b="1" dirty="0" err="1">
                <a:latin typeface="Calibri" panose="020F0502020204030204" pitchFamily="34" charset="0"/>
                <a:cs typeface="Calibri" panose="020F0502020204030204" pitchFamily="34" charset="0"/>
              </a:rPr>
              <a:t>request</a:t>
            </a:r>
            <a:r>
              <a:rPr lang="fr-FR" sz="2000" b="1"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requête</a:t>
            </a:r>
            <a:r>
              <a:rPr lang="fr-FR" sz="2000" spc="-2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courante</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110"/>
              </a:spcBef>
              <a:buClr>
                <a:srgbClr val="FF0000"/>
              </a:buClr>
              <a:buSzPct val="55555"/>
              <a:buFont typeface="Wingdings"/>
              <a:buChar char=""/>
              <a:tabLst>
                <a:tab pos="387350" algn="l"/>
              </a:tabLst>
            </a:pPr>
            <a:r>
              <a:rPr lang="fr-FR" sz="2000" b="1" dirty="0" err="1">
                <a:latin typeface="Calibri" panose="020F0502020204030204" pitchFamily="34" charset="0"/>
                <a:cs typeface="Calibri" panose="020F0502020204030204" pitchFamily="34" charset="0"/>
              </a:rPr>
              <a:t>response</a:t>
            </a:r>
            <a:r>
              <a:rPr lang="fr-FR" sz="2000" b="1"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réponse</a:t>
            </a:r>
            <a:r>
              <a:rPr lang="fr-FR" sz="2000" spc="-2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courante</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105"/>
              </a:spcBef>
              <a:buClr>
                <a:srgbClr val="FF0000"/>
              </a:buClr>
              <a:buSzPct val="55555"/>
              <a:buFont typeface="Wingdings"/>
              <a:buChar char=""/>
              <a:tabLst>
                <a:tab pos="387350" algn="l"/>
              </a:tabLst>
            </a:pPr>
            <a:r>
              <a:rPr lang="fr-FR" sz="2000" b="1" dirty="0">
                <a:latin typeface="Calibri" panose="020F0502020204030204" pitchFamily="34" charset="0"/>
                <a:cs typeface="Calibri" panose="020F0502020204030204" pitchFamily="34" charset="0"/>
              </a:rPr>
              <a:t>session </a:t>
            </a:r>
            <a:r>
              <a:rPr lang="fr-FR" sz="200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session</a:t>
            </a:r>
            <a:r>
              <a:rPr lang="fr-FR" sz="2000" spc="-4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courante</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110"/>
              </a:spcBef>
              <a:buClr>
                <a:srgbClr val="FF0000"/>
              </a:buClr>
              <a:buSzPct val="55555"/>
              <a:buFont typeface="Wingdings"/>
              <a:buChar char=""/>
              <a:tabLst>
                <a:tab pos="387350" algn="l"/>
              </a:tabLst>
            </a:pPr>
            <a:r>
              <a:rPr lang="fr-FR" sz="2000" b="1" spc="-5" dirty="0">
                <a:latin typeface="Calibri" panose="020F0502020204030204" pitchFamily="34" charset="0"/>
                <a:cs typeface="Calibri" panose="020F0502020204030204" pitchFamily="34" charset="0"/>
              </a:rPr>
              <a:t>out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flot de sortie </a:t>
            </a:r>
            <a:r>
              <a:rPr lang="fr-FR" sz="2000" spc="-10" dirty="0">
                <a:latin typeface="Calibri" panose="020F0502020204030204" pitchFamily="34" charset="0"/>
                <a:cs typeface="Calibri" panose="020F0502020204030204" pitchFamily="34" charset="0"/>
              </a:rPr>
              <a:t>permet </a:t>
            </a:r>
            <a:r>
              <a:rPr lang="fr-FR" sz="2000" spc="-5" dirty="0">
                <a:latin typeface="Calibri" panose="020F0502020204030204" pitchFamily="34" charset="0"/>
                <a:cs typeface="Calibri" panose="020F0502020204030204" pitchFamily="34" charset="0"/>
              </a:rPr>
              <a:t>l’écriture sur la</a:t>
            </a:r>
            <a:r>
              <a:rPr lang="fr-FR" sz="2000" spc="35"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réponse</a:t>
            </a:r>
            <a:endParaRPr lang="fr-FR" sz="2000" dirty="0">
              <a:latin typeface="Calibri" panose="020F0502020204030204" pitchFamily="34" charset="0"/>
              <a:cs typeface="Calibri" panose="020F0502020204030204" pitchFamily="34" charset="0"/>
            </a:endParaRPr>
          </a:p>
          <a:p>
            <a:pPr marL="386715" marR="5080" lvl="1" indent="-143510">
              <a:lnSpc>
                <a:spcPct val="100000"/>
              </a:lnSpc>
              <a:spcBef>
                <a:spcPts val="229"/>
              </a:spcBef>
              <a:buClr>
                <a:srgbClr val="FF0000"/>
              </a:buClr>
              <a:buSzPct val="55555"/>
              <a:buFont typeface="Wingdings"/>
              <a:buChar char=""/>
              <a:tabLst>
                <a:tab pos="387350" algn="l"/>
              </a:tabLst>
            </a:pPr>
            <a:r>
              <a:rPr lang="fr-FR" sz="2000" b="1" spc="-5" dirty="0">
                <a:latin typeface="Calibri" panose="020F0502020204030204" pitchFamily="34" charset="0"/>
                <a:cs typeface="Calibri" panose="020F0502020204030204" pitchFamily="34" charset="0"/>
              </a:rPr>
              <a:t>application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contient </a:t>
            </a:r>
            <a:r>
              <a:rPr lang="fr-FR" sz="2000" spc="-10" dirty="0">
                <a:latin typeface="Calibri" panose="020F0502020204030204" pitchFamily="34" charset="0"/>
                <a:cs typeface="Calibri" panose="020F0502020204030204" pitchFamily="34" charset="0"/>
              </a:rPr>
              <a:t>des </a:t>
            </a:r>
            <a:r>
              <a:rPr lang="fr-FR" sz="2000" spc="-5" dirty="0">
                <a:latin typeface="Calibri" panose="020F0502020204030204" pitchFamily="34" charset="0"/>
                <a:cs typeface="Calibri" panose="020F0502020204030204" pitchFamily="34" charset="0"/>
              </a:rPr>
              <a:t>méthodes log() permettant d'écrire </a:t>
            </a:r>
            <a:r>
              <a:rPr lang="fr-FR" sz="2000" spc="-10" dirty="0">
                <a:latin typeface="Calibri" panose="020F0502020204030204" pitchFamily="34" charset="0"/>
                <a:cs typeface="Calibri" panose="020F0502020204030204" pitchFamily="34" charset="0"/>
              </a:rPr>
              <a:t>des  messages </a:t>
            </a:r>
            <a:r>
              <a:rPr lang="fr-FR" sz="2000" spc="-5" dirty="0">
                <a:latin typeface="Calibri" panose="020F0502020204030204" pitchFamily="34" charset="0"/>
                <a:cs typeface="Calibri" panose="020F0502020204030204" pitchFamily="34" charset="0"/>
              </a:rPr>
              <a:t>dans le journal du contenu</a:t>
            </a:r>
            <a:r>
              <a:rPr lang="fr-FR" sz="2000" spc="40" dirty="0">
                <a:latin typeface="Calibri" panose="020F0502020204030204" pitchFamily="34" charset="0"/>
                <a:cs typeface="Calibri" panose="020F0502020204030204" pitchFamily="34" charset="0"/>
              </a:rPr>
              <a:t> </a:t>
            </a:r>
            <a:r>
              <a:rPr lang="fr-FR" sz="2000" spc="-25" dirty="0">
                <a:latin typeface="Calibri" panose="020F0502020204030204" pitchFamily="34" charset="0"/>
                <a:cs typeface="Calibri" panose="020F0502020204030204" pitchFamily="34" charset="0"/>
              </a:rPr>
              <a:t>(</a:t>
            </a:r>
            <a:r>
              <a:rPr lang="fr-FR" sz="2000" i="1" spc="-25" dirty="0" err="1">
                <a:latin typeface="Calibri" panose="020F0502020204030204" pitchFamily="34" charset="0"/>
                <a:cs typeface="Calibri" panose="020F0502020204030204" pitchFamily="34" charset="0"/>
              </a:rPr>
              <a:t>ServletContext</a:t>
            </a:r>
            <a:r>
              <a:rPr lang="fr-FR" sz="2000" spc="-25" dirty="0">
                <a:latin typeface="Calibri" panose="020F0502020204030204" pitchFamily="34" charset="0"/>
                <a:cs typeface="Calibri" panose="020F0502020204030204" pitchFamily="34" charset="0"/>
              </a:rPr>
              <a:t>)</a:t>
            </a:r>
            <a:endParaRPr lang="fr-FR" sz="2000" dirty="0">
              <a:latin typeface="Calibri" panose="020F0502020204030204" pitchFamily="34" charset="0"/>
              <a:cs typeface="Calibri" panose="020F0502020204030204" pitchFamily="34" charset="0"/>
            </a:endParaRPr>
          </a:p>
          <a:p>
            <a:pPr marL="386715" marR="188595" lvl="1" indent="-143510">
              <a:lnSpc>
                <a:spcPct val="100000"/>
              </a:lnSpc>
              <a:spcBef>
                <a:spcPts val="220"/>
              </a:spcBef>
              <a:buClr>
                <a:srgbClr val="FF0000"/>
              </a:buClr>
              <a:buSzPct val="55555"/>
              <a:buFont typeface="Wingdings"/>
              <a:buChar char=""/>
              <a:tabLst>
                <a:tab pos="387350" algn="l"/>
              </a:tabLst>
            </a:pPr>
            <a:r>
              <a:rPr lang="fr-FR" sz="2000" b="1" spc="-5" dirty="0" err="1">
                <a:latin typeface="Calibri" panose="020F0502020204030204" pitchFamily="34" charset="0"/>
                <a:cs typeface="Calibri" panose="020F0502020204030204" pitchFamily="34" charset="0"/>
              </a:rPr>
              <a:t>pageContext</a:t>
            </a:r>
            <a:r>
              <a:rPr lang="fr-FR" sz="2000" b="1" spc="-5"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utilisé pour </a:t>
            </a:r>
            <a:r>
              <a:rPr lang="fr-FR" sz="2000" spc="-10" dirty="0">
                <a:latin typeface="Calibri" panose="020F0502020204030204" pitchFamily="34" charset="0"/>
                <a:cs typeface="Calibri" panose="020F0502020204030204" pitchFamily="34" charset="0"/>
              </a:rPr>
              <a:t>partager </a:t>
            </a:r>
            <a:r>
              <a:rPr lang="fr-FR" sz="2000" spc="-5" dirty="0">
                <a:latin typeface="Calibri" panose="020F0502020204030204" pitchFamily="34" charset="0"/>
                <a:cs typeface="Calibri" panose="020F0502020204030204" pitchFamily="34" charset="0"/>
              </a:rPr>
              <a:t>directement </a:t>
            </a:r>
            <a:r>
              <a:rPr lang="fr-FR" sz="2000" spc="-10" dirty="0">
                <a:latin typeface="Calibri" panose="020F0502020204030204" pitchFamily="34" charset="0"/>
                <a:cs typeface="Calibri" panose="020F0502020204030204" pitchFamily="34" charset="0"/>
              </a:rPr>
              <a:t>des variables  </a:t>
            </a:r>
            <a:r>
              <a:rPr lang="fr-FR" sz="2000" spc="-5" dirty="0">
                <a:latin typeface="Calibri" panose="020F0502020204030204" pitchFamily="34" charset="0"/>
                <a:cs typeface="Calibri" panose="020F0502020204030204" pitchFamily="34" charset="0"/>
              </a:rPr>
              <a:t>entre </a:t>
            </a:r>
            <a:r>
              <a:rPr lang="fr-FR" sz="2000" spc="-10" dirty="0">
                <a:latin typeface="Calibri" panose="020F0502020204030204" pitchFamily="34" charset="0"/>
                <a:cs typeface="Calibri" panose="020F0502020204030204" pitchFamily="34" charset="0"/>
              </a:rPr>
              <a:t>des pages </a:t>
            </a:r>
            <a:r>
              <a:rPr lang="fr-FR" sz="2000" spc="-5" dirty="0">
                <a:latin typeface="Calibri" panose="020F0502020204030204" pitchFamily="34" charset="0"/>
                <a:cs typeface="Calibri" panose="020F0502020204030204" pitchFamily="34" charset="0"/>
              </a:rPr>
              <a:t>JSP et supportant les </a:t>
            </a:r>
            <a:r>
              <a:rPr lang="fr-FR" sz="2000" spc="-5" dirty="0" err="1">
                <a:latin typeface="Calibri" panose="020F0502020204030204" pitchFamily="34" charset="0"/>
                <a:cs typeface="Calibri" panose="020F0502020204030204" pitchFamily="34" charset="0"/>
              </a:rPr>
              <a:t>beans</a:t>
            </a:r>
            <a:r>
              <a:rPr lang="fr-FR" sz="2000" spc="-5" dirty="0">
                <a:latin typeface="Calibri" panose="020F0502020204030204" pitchFamily="34" charset="0"/>
                <a:cs typeface="Calibri" panose="020F0502020204030204" pitchFamily="34" charset="0"/>
              </a:rPr>
              <a:t> et les</a:t>
            </a:r>
            <a:r>
              <a:rPr lang="fr-FR" sz="2000" spc="105"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balises</a:t>
            </a:r>
            <a:endParaRPr lang="fr-FR" sz="2000" dirty="0">
              <a:latin typeface="Calibri" panose="020F0502020204030204" pitchFamily="34" charset="0"/>
              <a:cs typeface="Calibri" panose="020F0502020204030204" pitchFamily="34" charset="0"/>
            </a:endParaRPr>
          </a:p>
          <a:p>
            <a:pPr marL="386715" marR="387985" lvl="1" indent="-143510">
              <a:lnSpc>
                <a:spcPct val="100000"/>
              </a:lnSpc>
              <a:spcBef>
                <a:spcPts val="220"/>
              </a:spcBef>
              <a:buClr>
                <a:srgbClr val="FF0000"/>
              </a:buClr>
              <a:buSzPct val="55555"/>
              <a:buFont typeface="Wingdings"/>
              <a:buChar char=""/>
              <a:tabLst>
                <a:tab pos="387350" algn="l"/>
              </a:tabLst>
            </a:pPr>
            <a:r>
              <a:rPr lang="fr-FR" sz="2000" b="1" spc="-5" dirty="0">
                <a:latin typeface="Calibri" panose="020F0502020204030204" pitchFamily="34" charset="0"/>
                <a:cs typeface="Calibri" panose="020F0502020204030204" pitchFamily="34" charset="0"/>
              </a:rPr>
              <a:t>exception </a:t>
            </a:r>
            <a:r>
              <a:rPr lang="fr-FR" sz="200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disponible </a:t>
            </a:r>
            <a:r>
              <a:rPr lang="fr-FR" sz="2000" spc="-5" dirty="0">
                <a:latin typeface="Calibri" panose="020F0502020204030204" pitchFamily="34" charset="0"/>
                <a:cs typeface="Calibri" panose="020F0502020204030204" pitchFamily="34" charset="0"/>
              </a:rPr>
              <a:t>uniquement dans les </a:t>
            </a:r>
            <a:r>
              <a:rPr lang="fr-FR" sz="2000" spc="-10" dirty="0">
                <a:latin typeface="Calibri" panose="020F0502020204030204" pitchFamily="34" charset="0"/>
                <a:cs typeface="Calibri" panose="020F0502020204030204" pitchFamily="34" charset="0"/>
              </a:rPr>
              <a:t>pages </a:t>
            </a:r>
            <a:r>
              <a:rPr lang="fr-FR" sz="2000" spc="-5" dirty="0">
                <a:latin typeface="Calibri" panose="020F0502020204030204" pitchFamily="34" charset="0"/>
                <a:cs typeface="Calibri" panose="020F0502020204030204" pitchFamily="34" charset="0"/>
              </a:rPr>
              <a:t>erreurs  donnant information sur les</a:t>
            </a:r>
            <a:r>
              <a:rPr lang="fr-FR" sz="2000" spc="-1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erreurs</a:t>
            </a:r>
            <a:endParaRPr lang="fr-FR" sz="2000" dirty="0">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1256839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7" y="339556"/>
            <a:ext cx="10412697" cy="1499616"/>
          </a:xfrm>
        </p:spPr>
        <p:txBody>
          <a:bodyPr>
            <a:normAutofit fontScale="90000"/>
          </a:bodyPr>
          <a:lstStyle/>
          <a:p>
            <a:r>
              <a:rPr lang="fr-FR" sz="5400" spc="-10" dirty="0">
                <a:solidFill>
                  <a:srgbClr val="323299"/>
                </a:solidFill>
                <a:latin typeface="Tahoma"/>
                <a:cs typeface="Tahoma"/>
              </a:rPr>
              <a:t>Éléments </a:t>
            </a:r>
            <a:r>
              <a:rPr lang="fr-FR" sz="5400" dirty="0">
                <a:solidFill>
                  <a:srgbClr val="323299"/>
                </a:solidFill>
                <a:latin typeface="Tahoma"/>
                <a:cs typeface="Tahoma"/>
              </a:rPr>
              <a:t>de </a:t>
            </a:r>
            <a:r>
              <a:rPr lang="fr-FR" sz="5400" spc="-10" dirty="0">
                <a:solidFill>
                  <a:srgbClr val="323299"/>
                </a:solidFill>
                <a:latin typeface="Tahoma"/>
                <a:cs typeface="Tahoma"/>
              </a:rPr>
              <a:t>scripts JSP </a:t>
            </a:r>
            <a:r>
              <a:rPr lang="fr-FR" sz="5400" spc="-5" dirty="0">
                <a:solidFill>
                  <a:srgbClr val="323299"/>
                </a:solidFill>
                <a:latin typeface="Tahoma"/>
                <a:cs typeface="Tahoma"/>
              </a:rPr>
              <a:t>: </a:t>
            </a:r>
            <a:r>
              <a:rPr lang="fr-FR" sz="5400" spc="-5" dirty="0" err="1">
                <a:solidFill>
                  <a:srgbClr val="323299"/>
                </a:solidFill>
                <a:latin typeface="Tahoma"/>
                <a:cs typeface="Tahoma"/>
              </a:rPr>
              <a:t>scriplet</a:t>
            </a:r>
            <a:r>
              <a:rPr lang="fr-FR" sz="5400" spc="-5" dirty="0">
                <a:solidFill>
                  <a:srgbClr val="323299"/>
                </a:solidFill>
                <a:latin typeface="Tahoma"/>
                <a:cs typeface="Tahoma"/>
              </a:rPr>
              <a:t> et </a:t>
            </a:r>
            <a:r>
              <a:rPr lang="fr-FR" sz="5400" spc="-10" dirty="0">
                <a:solidFill>
                  <a:srgbClr val="323299"/>
                </a:solidFill>
                <a:latin typeface="Tahoma"/>
                <a:cs typeface="Tahoma"/>
              </a:rPr>
              <a:t>objets  </a:t>
            </a:r>
            <a:r>
              <a:rPr lang="fr-FR" sz="5400" spc="-10" dirty="0" smtClean="0">
                <a:solidFill>
                  <a:srgbClr val="323299"/>
                </a:solidFill>
                <a:latin typeface="Tahoma"/>
                <a:cs typeface="Tahoma"/>
              </a:rPr>
              <a:t>implicites</a:t>
            </a:r>
            <a:endParaRPr lang="fr-FR" dirty="0"/>
          </a:p>
        </p:txBody>
      </p:sp>
      <p:sp>
        <p:nvSpPr>
          <p:cNvPr id="4" name="object 14"/>
          <p:cNvSpPr txBox="1"/>
          <p:nvPr/>
        </p:nvSpPr>
        <p:spPr>
          <a:xfrm>
            <a:off x="901299" y="1972102"/>
            <a:ext cx="10535526" cy="4751942"/>
          </a:xfrm>
          <a:prstGeom prst="rect">
            <a:avLst/>
          </a:prstGeom>
        </p:spPr>
        <p:txBody>
          <a:bodyPr vert="horz" wrap="square" lIns="0" tIns="12065" rIns="0" bIns="0" rtlCol="0">
            <a:spAutoFit/>
          </a:bodyPr>
          <a:lstStyle/>
          <a:p>
            <a:pPr marL="187325" indent="-172720">
              <a:lnSpc>
                <a:spcPct val="100000"/>
              </a:lnSpc>
              <a:spcBef>
                <a:spcPts val="790"/>
              </a:spcBef>
              <a:buClr>
                <a:srgbClr val="3232CC"/>
              </a:buClr>
              <a:buSzPct val="60000"/>
              <a:buFont typeface="Wingdings"/>
              <a:buChar char=""/>
              <a:tabLst>
                <a:tab pos="187960" algn="l"/>
              </a:tabLst>
            </a:pPr>
            <a:r>
              <a:rPr sz="2800" spc="-5" dirty="0" err="1" smtClean="0">
                <a:latin typeface="Tahoma"/>
                <a:cs typeface="Tahoma"/>
              </a:rPr>
              <a:t>Exemple</a:t>
            </a:r>
            <a:r>
              <a:rPr sz="2800" spc="-5" dirty="0" smtClean="0">
                <a:latin typeface="Tahoma"/>
                <a:cs typeface="Tahoma"/>
              </a:rPr>
              <a:t> </a:t>
            </a:r>
            <a:r>
              <a:rPr sz="2800" spc="-5" dirty="0">
                <a:latin typeface="Tahoma"/>
                <a:cs typeface="Tahoma"/>
              </a:rPr>
              <a:t>: JSP qui récupère des informations du</a:t>
            </a:r>
            <a:r>
              <a:rPr sz="2800" spc="25" dirty="0">
                <a:latin typeface="Tahoma"/>
                <a:cs typeface="Tahoma"/>
              </a:rPr>
              <a:t> </a:t>
            </a:r>
            <a:r>
              <a:rPr sz="2800" spc="-5" dirty="0">
                <a:latin typeface="Tahoma"/>
                <a:cs typeface="Tahoma"/>
              </a:rPr>
              <a:t>client</a:t>
            </a:r>
            <a:endParaRPr sz="2800" dirty="0">
              <a:latin typeface="Tahoma"/>
              <a:cs typeface="Tahoma"/>
            </a:endParaRPr>
          </a:p>
          <a:p>
            <a:pPr marL="243840">
              <a:lnSpc>
                <a:spcPct val="100000"/>
              </a:lnSpc>
              <a:spcBef>
                <a:spcPts val="5"/>
              </a:spcBef>
            </a:pPr>
            <a:r>
              <a:rPr sz="2000" dirty="0">
                <a:latin typeface="Tahoma"/>
                <a:cs typeface="Tahoma"/>
              </a:rPr>
              <a:t>&lt;%@ </a:t>
            </a:r>
            <a:r>
              <a:rPr sz="2000" spc="-10" dirty="0">
                <a:latin typeface="Tahoma"/>
                <a:cs typeface="Tahoma"/>
              </a:rPr>
              <a:t>page </a:t>
            </a:r>
            <a:r>
              <a:rPr sz="2000" spc="-5" dirty="0">
                <a:latin typeface="Tahoma"/>
                <a:cs typeface="Tahoma"/>
              </a:rPr>
              <a:t>language="java" contentType="text/html"</a:t>
            </a:r>
            <a:r>
              <a:rPr sz="2000" spc="75" dirty="0">
                <a:latin typeface="Tahoma"/>
                <a:cs typeface="Tahoma"/>
              </a:rPr>
              <a:t> </a:t>
            </a:r>
            <a:r>
              <a:rPr sz="2000" spc="-5" dirty="0">
                <a:latin typeface="Tahoma"/>
                <a:cs typeface="Tahoma"/>
              </a:rPr>
              <a:t>%&gt;</a:t>
            </a:r>
            <a:endParaRPr sz="2000" dirty="0">
              <a:latin typeface="Tahoma"/>
              <a:cs typeface="Tahoma"/>
            </a:endParaRPr>
          </a:p>
          <a:p>
            <a:pPr marL="243840">
              <a:lnSpc>
                <a:spcPct val="100000"/>
              </a:lnSpc>
            </a:pPr>
            <a:r>
              <a:rPr sz="2000" spc="-5" dirty="0">
                <a:latin typeface="Tahoma"/>
                <a:cs typeface="Tahoma"/>
              </a:rPr>
              <a:t>&lt;html&gt;</a:t>
            </a:r>
            <a:endParaRPr sz="2000" dirty="0">
              <a:latin typeface="Tahoma"/>
              <a:cs typeface="Tahoma"/>
            </a:endParaRPr>
          </a:p>
          <a:p>
            <a:pPr marL="243840">
              <a:lnSpc>
                <a:spcPct val="100000"/>
              </a:lnSpc>
            </a:pPr>
            <a:r>
              <a:rPr sz="2000" spc="-5" dirty="0">
                <a:latin typeface="Tahoma"/>
                <a:cs typeface="Tahoma"/>
              </a:rPr>
              <a:t>&lt;head&gt;</a:t>
            </a:r>
            <a:endParaRPr sz="2000" dirty="0">
              <a:latin typeface="Tahoma"/>
              <a:cs typeface="Tahoma"/>
            </a:endParaRPr>
          </a:p>
          <a:p>
            <a:pPr marL="243840">
              <a:lnSpc>
                <a:spcPct val="100000"/>
              </a:lnSpc>
            </a:pPr>
            <a:r>
              <a:rPr sz="2000" spc="-5" dirty="0">
                <a:latin typeface="Tahoma"/>
                <a:cs typeface="Tahoma"/>
              </a:rPr>
              <a:t>&lt;title&gt;Informations</a:t>
            </a:r>
            <a:r>
              <a:rPr sz="2000" spc="-20" dirty="0">
                <a:latin typeface="Tahoma"/>
                <a:cs typeface="Tahoma"/>
              </a:rPr>
              <a:t> </a:t>
            </a:r>
            <a:r>
              <a:rPr sz="2000" spc="-5" dirty="0">
                <a:latin typeface="Tahoma"/>
                <a:cs typeface="Tahoma"/>
              </a:rPr>
              <a:t>client&lt;/title&gt;</a:t>
            </a:r>
            <a:endParaRPr sz="2000" dirty="0">
              <a:latin typeface="Tahoma"/>
              <a:cs typeface="Tahoma"/>
            </a:endParaRPr>
          </a:p>
          <a:p>
            <a:pPr marL="243840">
              <a:lnSpc>
                <a:spcPct val="100000"/>
              </a:lnSpc>
            </a:pPr>
            <a:r>
              <a:rPr sz="2000" spc="-5" dirty="0">
                <a:latin typeface="Tahoma"/>
                <a:cs typeface="Tahoma"/>
              </a:rPr>
              <a:t>&lt;/head&gt;</a:t>
            </a:r>
            <a:endParaRPr sz="2000" dirty="0">
              <a:latin typeface="Tahoma"/>
              <a:cs typeface="Tahoma"/>
            </a:endParaRPr>
          </a:p>
          <a:p>
            <a:pPr marL="243840">
              <a:lnSpc>
                <a:spcPct val="100000"/>
              </a:lnSpc>
            </a:pPr>
            <a:r>
              <a:rPr sz="2000" spc="-5" dirty="0">
                <a:latin typeface="Tahoma"/>
                <a:cs typeface="Tahoma"/>
              </a:rPr>
              <a:t>&lt;body bgcolor="white"&gt;</a:t>
            </a:r>
            <a:endParaRPr sz="2000" dirty="0">
              <a:latin typeface="Tahoma"/>
              <a:cs typeface="Tahoma"/>
            </a:endParaRPr>
          </a:p>
          <a:p>
            <a:pPr marL="348615" marR="570230">
              <a:lnSpc>
                <a:spcPct val="100000"/>
              </a:lnSpc>
            </a:pPr>
            <a:r>
              <a:rPr sz="2000" spc="-5" dirty="0">
                <a:solidFill>
                  <a:srgbClr val="3232CC"/>
                </a:solidFill>
                <a:latin typeface="Tahoma"/>
                <a:cs typeface="Tahoma"/>
              </a:rPr>
              <a:t>Protocol </a:t>
            </a:r>
            <a:r>
              <a:rPr sz="2000" dirty="0">
                <a:solidFill>
                  <a:srgbClr val="3232CC"/>
                </a:solidFill>
                <a:latin typeface="Tahoma"/>
                <a:cs typeface="Tahoma"/>
              </a:rPr>
              <a:t>: </a:t>
            </a:r>
            <a:r>
              <a:rPr sz="2000" dirty="0">
                <a:solidFill>
                  <a:srgbClr val="FF0000"/>
                </a:solidFill>
                <a:latin typeface="Tahoma"/>
                <a:cs typeface="Tahoma"/>
              </a:rPr>
              <a:t>&lt;%</a:t>
            </a:r>
            <a:r>
              <a:rPr sz="2000" dirty="0">
                <a:solidFill>
                  <a:srgbClr val="3232CC"/>
                </a:solidFill>
                <a:latin typeface="Tahoma"/>
                <a:cs typeface="Tahoma"/>
              </a:rPr>
              <a:t>= </a:t>
            </a:r>
            <a:r>
              <a:rPr sz="2000" b="1" spc="-5" dirty="0">
                <a:solidFill>
                  <a:srgbClr val="3232CC"/>
                </a:solidFill>
                <a:latin typeface="Tahoma"/>
                <a:cs typeface="Tahoma"/>
              </a:rPr>
              <a:t>request</a:t>
            </a:r>
            <a:r>
              <a:rPr sz="2000" spc="-5" dirty="0">
                <a:solidFill>
                  <a:srgbClr val="3232CC"/>
                </a:solidFill>
                <a:latin typeface="Tahoma"/>
                <a:cs typeface="Tahoma"/>
              </a:rPr>
              <a:t>.getProtocol() </a:t>
            </a:r>
            <a:r>
              <a:rPr sz="2000" spc="-5" dirty="0">
                <a:solidFill>
                  <a:srgbClr val="FF0000"/>
                </a:solidFill>
                <a:latin typeface="Tahoma"/>
                <a:cs typeface="Tahoma"/>
              </a:rPr>
              <a:t>%&gt;</a:t>
            </a:r>
            <a:r>
              <a:rPr sz="2000" spc="-5" dirty="0">
                <a:solidFill>
                  <a:srgbClr val="3232CC"/>
                </a:solidFill>
                <a:latin typeface="Tahoma"/>
                <a:cs typeface="Tahoma"/>
              </a:rPr>
              <a:t>&lt;br&gt;  </a:t>
            </a:r>
            <a:endParaRPr lang="fr-MA" sz="2000" spc="-5" dirty="0" smtClean="0">
              <a:solidFill>
                <a:srgbClr val="3232CC"/>
              </a:solidFill>
              <a:latin typeface="Tahoma"/>
              <a:cs typeface="Tahoma"/>
            </a:endParaRPr>
          </a:p>
          <a:p>
            <a:pPr marL="348615" marR="570230">
              <a:lnSpc>
                <a:spcPct val="100000"/>
              </a:lnSpc>
            </a:pPr>
            <a:r>
              <a:rPr sz="2000" spc="-5" dirty="0" smtClean="0">
                <a:solidFill>
                  <a:srgbClr val="3232CC"/>
                </a:solidFill>
                <a:latin typeface="Tahoma"/>
                <a:cs typeface="Tahoma"/>
              </a:rPr>
              <a:t>Scheme </a:t>
            </a:r>
            <a:r>
              <a:rPr sz="2000" dirty="0">
                <a:solidFill>
                  <a:srgbClr val="3232CC"/>
                </a:solidFill>
                <a:latin typeface="Tahoma"/>
                <a:cs typeface="Tahoma"/>
              </a:rPr>
              <a:t>: </a:t>
            </a:r>
            <a:r>
              <a:rPr sz="2000" dirty="0">
                <a:solidFill>
                  <a:srgbClr val="FF0000"/>
                </a:solidFill>
                <a:latin typeface="Tahoma"/>
                <a:cs typeface="Tahoma"/>
              </a:rPr>
              <a:t>&lt;%</a:t>
            </a:r>
            <a:r>
              <a:rPr sz="2000" dirty="0">
                <a:solidFill>
                  <a:srgbClr val="3232CC"/>
                </a:solidFill>
                <a:latin typeface="Tahoma"/>
                <a:cs typeface="Tahoma"/>
              </a:rPr>
              <a:t>= </a:t>
            </a:r>
            <a:r>
              <a:rPr sz="2000" b="1" spc="-5" dirty="0">
                <a:solidFill>
                  <a:srgbClr val="3232CC"/>
                </a:solidFill>
                <a:latin typeface="Tahoma"/>
                <a:cs typeface="Tahoma"/>
              </a:rPr>
              <a:t>request</a:t>
            </a:r>
            <a:r>
              <a:rPr sz="2000" spc="-5" dirty="0">
                <a:solidFill>
                  <a:srgbClr val="3232CC"/>
                </a:solidFill>
                <a:latin typeface="Tahoma"/>
                <a:cs typeface="Tahoma"/>
              </a:rPr>
              <a:t>.getScheme() </a:t>
            </a:r>
            <a:r>
              <a:rPr sz="2000" spc="-5" dirty="0">
                <a:solidFill>
                  <a:srgbClr val="FF0000"/>
                </a:solidFill>
                <a:latin typeface="Tahoma"/>
                <a:cs typeface="Tahoma"/>
              </a:rPr>
              <a:t>%&gt;</a:t>
            </a:r>
            <a:r>
              <a:rPr sz="2000" spc="-5" dirty="0">
                <a:solidFill>
                  <a:srgbClr val="3232CC"/>
                </a:solidFill>
                <a:latin typeface="Tahoma"/>
                <a:cs typeface="Tahoma"/>
              </a:rPr>
              <a:t>&lt;br&gt;  </a:t>
            </a:r>
            <a:endParaRPr lang="fr-MA" sz="2000" spc="-5" dirty="0" smtClean="0">
              <a:solidFill>
                <a:srgbClr val="3232CC"/>
              </a:solidFill>
              <a:latin typeface="Tahoma"/>
              <a:cs typeface="Tahoma"/>
            </a:endParaRPr>
          </a:p>
          <a:p>
            <a:pPr marL="348615" marR="570230">
              <a:lnSpc>
                <a:spcPct val="100000"/>
              </a:lnSpc>
            </a:pPr>
            <a:r>
              <a:rPr sz="2000" spc="-5" dirty="0" err="1" smtClean="0">
                <a:solidFill>
                  <a:srgbClr val="3232CC"/>
                </a:solidFill>
                <a:latin typeface="Tahoma"/>
                <a:cs typeface="Tahoma"/>
              </a:rPr>
              <a:t>ServerName</a:t>
            </a:r>
            <a:r>
              <a:rPr sz="2000" spc="-5" dirty="0" smtClean="0">
                <a:solidFill>
                  <a:srgbClr val="3232CC"/>
                </a:solidFill>
                <a:latin typeface="Tahoma"/>
                <a:cs typeface="Tahoma"/>
              </a:rPr>
              <a:t> </a:t>
            </a:r>
            <a:r>
              <a:rPr sz="2000" dirty="0">
                <a:solidFill>
                  <a:srgbClr val="3232CC"/>
                </a:solidFill>
                <a:latin typeface="Tahoma"/>
                <a:cs typeface="Tahoma"/>
              </a:rPr>
              <a:t>: </a:t>
            </a:r>
            <a:r>
              <a:rPr sz="2000" dirty="0">
                <a:solidFill>
                  <a:srgbClr val="FF0000"/>
                </a:solidFill>
                <a:latin typeface="Tahoma"/>
                <a:cs typeface="Tahoma"/>
              </a:rPr>
              <a:t>&lt;%</a:t>
            </a:r>
            <a:r>
              <a:rPr sz="2000" dirty="0">
                <a:solidFill>
                  <a:srgbClr val="3232CC"/>
                </a:solidFill>
                <a:latin typeface="Tahoma"/>
                <a:cs typeface="Tahoma"/>
              </a:rPr>
              <a:t>= </a:t>
            </a:r>
            <a:r>
              <a:rPr sz="2000" b="1" spc="-5" dirty="0">
                <a:solidFill>
                  <a:srgbClr val="3232CC"/>
                </a:solidFill>
                <a:latin typeface="Tahoma"/>
                <a:cs typeface="Tahoma"/>
              </a:rPr>
              <a:t>request</a:t>
            </a:r>
            <a:r>
              <a:rPr sz="2000" spc="-5" dirty="0">
                <a:solidFill>
                  <a:srgbClr val="3232CC"/>
                </a:solidFill>
                <a:latin typeface="Tahoma"/>
                <a:cs typeface="Tahoma"/>
              </a:rPr>
              <a:t>.getServerName()</a:t>
            </a:r>
            <a:r>
              <a:rPr sz="2000" spc="20" dirty="0">
                <a:solidFill>
                  <a:srgbClr val="3232CC"/>
                </a:solidFill>
                <a:latin typeface="Tahoma"/>
                <a:cs typeface="Tahoma"/>
              </a:rPr>
              <a:t> </a:t>
            </a:r>
            <a:r>
              <a:rPr sz="2000" spc="-5" dirty="0">
                <a:solidFill>
                  <a:srgbClr val="FF0000"/>
                </a:solidFill>
                <a:latin typeface="Tahoma"/>
                <a:cs typeface="Tahoma"/>
              </a:rPr>
              <a:t>%&gt;</a:t>
            </a:r>
            <a:r>
              <a:rPr sz="2000" spc="-5" dirty="0">
                <a:solidFill>
                  <a:srgbClr val="3232CC"/>
                </a:solidFill>
                <a:latin typeface="Tahoma"/>
                <a:cs typeface="Tahoma"/>
              </a:rPr>
              <a:t>&lt;br&gt;</a:t>
            </a:r>
            <a:endParaRPr sz="2000" dirty="0">
              <a:latin typeface="Tahoma"/>
              <a:cs typeface="Tahoma"/>
            </a:endParaRPr>
          </a:p>
          <a:p>
            <a:pPr marL="348615" marR="21590">
              <a:lnSpc>
                <a:spcPct val="100000"/>
              </a:lnSpc>
            </a:pPr>
            <a:r>
              <a:rPr sz="2000" spc="-5" dirty="0">
                <a:solidFill>
                  <a:srgbClr val="3232CC"/>
                </a:solidFill>
                <a:latin typeface="Tahoma"/>
                <a:cs typeface="Tahoma"/>
              </a:rPr>
              <a:t>ServerPort </a:t>
            </a:r>
            <a:r>
              <a:rPr sz="2000" dirty="0">
                <a:solidFill>
                  <a:srgbClr val="3232CC"/>
                </a:solidFill>
                <a:latin typeface="Tahoma"/>
                <a:cs typeface="Tahoma"/>
              </a:rPr>
              <a:t>: </a:t>
            </a:r>
            <a:r>
              <a:rPr sz="2000" dirty="0">
                <a:solidFill>
                  <a:srgbClr val="FF0000"/>
                </a:solidFill>
                <a:latin typeface="Tahoma"/>
                <a:cs typeface="Tahoma"/>
              </a:rPr>
              <a:t>&lt;% </a:t>
            </a:r>
            <a:r>
              <a:rPr sz="2000" b="1" spc="-5" dirty="0">
                <a:solidFill>
                  <a:srgbClr val="3232CC"/>
                </a:solidFill>
                <a:latin typeface="Tahoma"/>
                <a:cs typeface="Tahoma"/>
              </a:rPr>
              <a:t>out</a:t>
            </a:r>
            <a:r>
              <a:rPr sz="2000" spc="-5" dirty="0">
                <a:solidFill>
                  <a:srgbClr val="3232CC"/>
                </a:solidFill>
                <a:latin typeface="Tahoma"/>
                <a:cs typeface="Tahoma"/>
              </a:rPr>
              <a:t>.println(request.getServerPort()); </a:t>
            </a:r>
            <a:r>
              <a:rPr sz="2000" spc="-5" dirty="0">
                <a:solidFill>
                  <a:srgbClr val="FF0000"/>
                </a:solidFill>
                <a:latin typeface="Tahoma"/>
                <a:cs typeface="Tahoma"/>
              </a:rPr>
              <a:t>%&gt;</a:t>
            </a:r>
            <a:r>
              <a:rPr sz="2000" spc="-5" dirty="0">
                <a:solidFill>
                  <a:srgbClr val="3232CC"/>
                </a:solidFill>
                <a:latin typeface="Tahoma"/>
                <a:cs typeface="Tahoma"/>
              </a:rPr>
              <a:t>&lt;br&gt;  </a:t>
            </a:r>
            <a:endParaRPr lang="fr-MA" sz="2000" spc="-5" dirty="0" smtClean="0">
              <a:solidFill>
                <a:srgbClr val="3232CC"/>
              </a:solidFill>
              <a:latin typeface="Tahoma"/>
              <a:cs typeface="Tahoma"/>
            </a:endParaRPr>
          </a:p>
          <a:p>
            <a:pPr marL="348615" marR="21590">
              <a:lnSpc>
                <a:spcPct val="100000"/>
              </a:lnSpc>
            </a:pPr>
            <a:r>
              <a:rPr sz="2000" spc="-5" dirty="0" err="1" smtClean="0">
                <a:solidFill>
                  <a:srgbClr val="3232CC"/>
                </a:solidFill>
                <a:latin typeface="Tahoma"/>
                <a:cs typeface="Tahoma"/>
              </a:rPr>
              <a:t>RemoteAddr</a:t>
            </a:r>
            <a:r>
              <a:rPr sz="2000" spc="-5" dirty="0" smtClean="0">
                <a:solidFill>
                  <a:srgbClr val="3232CC"/>
                </a:solidFill>
                <a:latin typeface="Tahoma"/>
                <a:cs typeface="Tahoma"/>
              </a:rPr>
              <a:t> </a:t>
            </a:r>
            <a:r>
              <a:rPr sz="2000" dirty="0">
                <a:solidFill>
                  <a:srgbClr val="3232CC"/>
                </a:solidFill>
                <a:latin typeface="Tahoma"/>
                <a:cs typeface="Tahoma"/>
              </a:rPr>
              <a:t>: </a:t>
            </a:r>
            <a:r>
              <a:rPr sz="2000" dirty="0">
                <a:solidFill>
                  <a:srgbClr val="FF0000"/>
                </a:solidFill>
                <a:latin typeface="Tahoma"/>
                <a:cs typeface="Tahoma"/>
              </a:rPr>
              <a:t>&lt;% </a:t>
            </a:r>
            <a:r>
              <a:rPr sz="2000" b="1" spc="-5" dirty="0">
                <a:solidFill>
                  <a:srgbClr val="3232CC"/>
                </a:solidFill>
                <a:latin typeface="Tahoma"/>
                <a:cs typeface="Tahoma"/>
              </a:rPr>
              <a:t>out</a:t>
            </a:r>
            <a:r>
              <a:rPr sz="2000" spc="-5" dirty="0">
                <a:solidFill>
                  <a:srgbClr val="3232CC"/>
                </a:solidFill>
                <a:latin typeface="Tahoma"/>
                <a:cs typeface="Tahoma"/>
              </a:rPr>
              <a:t>.println(request.getRemoteAddr()); </a:t>
            </a:r>
            <a:r>
              <a:rPr sz="2000" spc="-5" dirty="0">
                <a:solidFill>
                  <a:srgbClr val="FF0000"/>
                </a:solidFill>
                <a:latin typeface="Tahoma"/>
                <a:cs typeface="Tahoma"/>
              </a:rPr>
              <a:t>%&gt;</a:t>
            </a:r>
            <a:r>
              <a:rPr sz="2000" spc="-5" dirty="0">
                <a:solidFill>
                  <a:srgbClr val="3232CC"/>
                </a:solidFill>
                <a:latin typeface="Tahoma"/>
                <a:cs typeface="Tahoma"/>
              </a:rPr>
              <a:t>&lt;br&gt;  </a:t>
            </a:r>
            <a:endParaRPr lang="fr-MA" sz="2000" spc="-5" dirty="0" smtClean="0">
              <a:solidFill>
                <a:srgbClr val="3232CC"/>
              </a:solidFill>
              <a:latin typeface="Tahoma"/>
              <a:cs typeface="Tahoma"/>
            </a:endParaRPr>
          </a:p>
          <a:p>
            <a:pPr marL="348615" marR="21590">
              <a:lnSpc>
                <a:spcPct val="100000"/>
              </a:lnSpc>
            </a:pPr>
            <a:r>
              <a:rPr sz="2000" spc="-5" dirty="0" err="1" smtClean="0">
                <a:solidFill>
                  <a:srgbClr val="3232CC"/>
                </a:solidFill>
                <a:latin typeface="Tahoma"/>
                <a:cs typeface="Tahoma"/>
              </a:rPr>
              <a:t>RemoteHost</a:t>
            </a:r>
            <a:r>
              <a:rPr sz="2000" spc="-5" dirty="0" smtClean="0">
                <a:solidFill>
                  <a:srgbClr val="3232CC"/>
                </a:solidFill>
                <a:latin typeface="Tahoma"/>
                <a:cs typeface="Tahoma"/>
              </a:rPr>
              <a:t> </a:t>
            </a:r>
            <a:r>
              <a:rPr sz="2000" dirty="0">
                <a:solidFill>
                  <a:srgbClr val="3232CC"/>
                </a:solidFill>
                <a:latin typeface="Tahoma"/>
                <a:cs typeface="Tahoma"/>
              </a:rPr>
              <a:t>: </a:t>
            </a:r>
            <a:r>
              <a:rPr sz="2000" dirty="0">
                <a:solidFill>
                  <a:srgbClr val="FF0000"/>
                </a:solidFill>
                <a:latin typeface="Tahoma"/>
                <a:cs typeface="Tahoma"/>
              </a:rPr>
              <a:t>&lt;% </a:t>
            </a:r>
            <a:r>
              <a:rPr sz="2000" b="1" spc="-5" dirty="0">
                <a:solidFill>
                  <a:srgbClr val="3232CC"/>
                </a:solidFill>
                <a:latin typeface="Tahoma"/>
                <a:cs typeface="Tahoma"/>
              </a:rPr>
              <a:t>out</a:t>
            </a:r>
            <a:r>
              <a:rPr sz="2000" spc="-5" dirty="0">
                <a:solidFill>
                  <a:srgbClr val="3232CC"/>
                </a:solidFill>
                <a:latin typeface="Tahoma"/>
                <a:cs typeface="Tahoma"/>
              </a:rPr>
              <a:t>.println(request.getRemoteHost()); </a:t>
            </a:r>
            <a:r>
              <a:rPr sz="2000" spc="-5" dirty="0">
                <a:solidFill>
                  <a:srgbClr val="FF0000"/>
                </a:solidFill>
                <a:latin typeface="Tahoma"/>
                <a:cs typeface="Tahoma"/>
              </a:rPr>
              <a:t>%&gt;</a:t>
            </a:r>
            <a:r>
              <a:rPr sz="2000" spc="-5" dirty="0">
                <a:solidFill>
                  <a:srgbClr val="3232CC"/>
                </a:solidFill>
                <a:latin typeface="Tahoma"/>
                <a:cs typeface="Tahoma"/>
              </a:rPr>
              <a:t>&lt;br&gt;  </a:t>
            </a:r>
            <a:endParaRPr lang="fr-MA" sz="2000" spc="-5" dirty="0" smtClean="0">
              <a:solidFill>
                <a:srgbClr val="3232CC"/>
              </a:solidFill>
              <a:latin typeface="Tahoma"/>
              <a:cs typeface="Tahoma"/>
            </a:endParaRPr>
          </a:p>
          <a:p>
            <a:pPr marL="348615" marR="21590">
              <a:lnSpc>
                <a:spcPct val="100000"/>
              </a:lnSpc>
            </a:pPr>
            <a:r>
              <a:rPr sz="2000" spc="-5" dirty="0" smtClean="0">
                <a:solidFill>
                  <a:srgbClr val="3232CC"/>
                </a:solidFill>
                <a:latin typeface="Tahoma"/>
                <a:cs typeface="Tahoma"/>
              </a:rPr>
              <a:t>Method </a:t>
            </a:r>
            <a:r>
              <a:rPr sz="2000" dirty="0">
                <a:solidFill>
                  <a:srgbClr val="3232CC"/>
                </a:solidFill>
                <a:latin typeface="Tahoma"/>
                <a:cs typeface="Tahoma"/>
              </a:rPr>
              <a:t>: </a:t>
            </a:r>
            <a:r>
              <a:rPr sz="2000" dirty="0">
                <a:solidFill>
                  <a:srgbClr val="FF0000"/>
                </a:solidFill>
                <a:latin typeface="Tahoma"/>
                <a:cs typeface="Tahoma"/>
              </a:rPr>
              <a:t>&lt;%</a:t>
            </a:r>
            <a:r>
              <a:rPr sz="2000" dirty="0">
                <a:solidFill>
                  <a:srgbClr val="3232CC"/>
                </a:solidFill>
                <a:latin typeface="Tahoma"/>
                <a:cs typeface="Tahoma"/>
              </a:rPr>
              <a:t>= </a:t>
            </a:r>
            <a:r>
              <a:rPr sz="2000" b="1" spc="-5" dirty="0">
                <a:solidFill>
                  <a:srgbClr val="3232CC"/>
                </a:solidFill>
                <a:latin typeface="Tahoma"/>
                <a:cs typeface="Tahoma"/>
              </a:rPr>
              <a:t>request</a:t>
            </a:r>
            <a:r>
              <a:rPr sz="2000" spc="-5" dirty="0">
                <a:solidFill>
                  <a:srgbClr val="3232CC"/>
                </a:solidFill>
                <a:latin typeface="Tahoma"/>
                <a:cs typeface="Tahoma"/>
              </a:rPr>
              <a:t>.getMethod()</a:t>
            </a:r>
            <a:r>
              <a:rPr sz="2000" spc="5" dirty="0">
                <a:solidFill>
                  <a:srgbClr val="3232CC"/>
                </a:solidFill>
                <a:latin typeface="Tahoma"/>
                <a:cs typeface="Tahoma"/>
              </a:rPr>
              <a:t> </a:t>
            </a:r>
            <a:r>
              <a:rPr sz="2000" spc="-5" dirty="0">
                <a:solidFill>
                  <a:srgbClr val="FF0000"/>
                </a:solidFill>
                <a:latin typeface="Tahoma"/>
                <a:cs typeface="Tahoma"/>
              </a:rPr>
              <a:t>%&gt;</a:t>
            </a:r>
            <a:r>
              <a:rPr sz="2000" spc="-5" dirty="0">
                <a:solidFill>
                  <a:srgbClr val="3232CC"/>
                </a:solidFill>
                <a:latin typeface="Tahoma"/>
                <a:cs typeface="Tahoma"/>
              </a:rPr>
              <a:t>&lt;br&gt;</a:t>
            </a:r>
            <a:endParaRPr sz="2000" dirty="0">
              <a:latin typeface="Tahoma"/>
              <a:cs typeface="Tahoma"/>
            </a:endParaRPr>
          </a:p>
          <a:p>
            <a:pPr marL="243840">
              <a:lnSpc>
                <a:spcPct val="100000"/>
              </a:lnSpc>
            </a:pPr>
            <a:r>
              <a:rPr sz="2000" spc="-5" dirty="0">
                <a:latin typeface="Tahoma"/>
                <a:cs typeface="Tahoma"/>
              </a:rPr>
              <a:t>&lt;/body&gt;</a:t>
            </a:r>
            <a:endParaRPr sz="2000" dirty="0">
              <a:latin typeface="Tahoma"/>
              <a:cs typeface="Tahoma"/>
            </a:endParaRPr>
          </a:p>
        </p:txBody>
      </p:sp>
    </p:spTree>
    <p:extLst>
      <p:ext uri="{BB962C8B-B14F-4D97-AF65-F5344CB8AC3E}">
        <p14:creationId xmlns:p14="http://schemas.microsoft.com/office/powerpoint/2010/main" val="28009670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spc="-5" dirty="0">
                <a:solidFill>
                  <a:srgbClr val="323299"/>
                </a:solidFill>
                <a:latin typeface="Tahoma"/>
                <a:cs typeface="Tahoma"/>
              </a:rPr>
              <a:t>Cycle </a:t>
            </a:r>
            <a:r>
              <a:rPr lang="fr-FR" sz="5400" dirty="0">
                <a:solidFill>
                  <a:srgbClr val="323299"/>
                </a:solidFill>
                <a:latin typeface="Tahoma"/>
                <a:cs typeface="Tahoma"/>
              </a:rPr>
              <a:t>de </a:t>
            </a:r>
            <a:r>
              <a:rPr lang="fr-FR" sz="5400" spc="-5" dirty="0">
                <a:solidFill>
                  <a:srgbClr val="323299"/>
                </a:solidFill>
                <a:latin typeface="Tahoma"/>
                <a:cs typeface="Tahoma"/>
              </a:rPr>
              <a:t>vie </a:t>
            </a:r>
            <a:r>
              <a:rPr lang="fr-FR" sz="5400" dirty="0">
                <a:solidFill>
                  <a:srgbClr val="323299"/>
                </a:solidFill>
                <a:latin typeface="Tahoma"/>
                <a:cs typeface="Tahoma"/>
              </a:rPr>
              <a:t>d’une</a:t>
            </a:r>
            <a:r>
              <a:rPr lang="fr-FR" sz="5400" spc="-20" dirty="0">
                <a:solidFill>
                  <a:srgbClr val="323299"/>
                </a:solidFill>
                <a:latin typeface="Tahoma"/>
                <a:cs typeface="Tahoma"/>
              </a:rPr>
              <a:t> </a:t>
            </a:r>
            <a:r>
              <a:rPr lang="fr-FR" sz="5400" spc="-5" dirty="0" smtClean="0">
                <a:solidFill>
                  <a:srgbClr val="323299"/>
                </a:solidFill>
                <a:latin typeface="Tahoma"/>
                <a:cs typeface="Tahoma"/>
              </a:rPr>
              <a:t>JSP</a:t>
            </a:r>
            <a:endParaRPr lang="fr-FR" dirty="0"/>
          </a:p>
        </p:txBody>
      </p:sp>
      <p:sp>
        <p:nvSpPr>
          <p:cNvPr id="3" name="Espace réservé du contenu 2"/>
          <p:cNvSpPr>
            <a:spLocks noGrp="1"/>
          </p:cNvSpPr>
          <p:nvPr>
            <p:ph idx="1"/>
          </p:nvPr>
        </p:nvSpPr>
        <p:spPr>
          <a:xfrm>
            <a:off x="1024127" y="1883391"/>
            <a:ext cx="10235275" cy="4776716"/>
          </a:xfrm>
        </p:spPr>
        <p:txBody>
          <a:bodyPr>
            <a:normAutofit lnSpcReduction="10000"/>
          </a:bodyPr>
          <a:lstStyle/>
          <a:p>
            <a:pPr marL="187325" marR="205740" indent="-172720">
              <a:lnSpc>
                <a:spcPct val="100000"/>
              </a:lnSpc>
              <a:spcBef>
                <a:spcPts val="105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Le cycle de vie d'une Java Server Page est identique à </a:t>
            </a:r>
            <a:r>
              <a:rPr lang="fr-FR" sz="2400" spc="-10" dirty="0">
                <a:latin typeface="Calibri" panose="020F0502020204030204" pitchFamily="34" charset="0"/>
                <a:cs typeface="Calibri" panose="020F0502020204030204" pitchFamily="34" charset="0"/>
              </a:rPr>
              <a:t>une  </a:t>
            </a:r>
            <a:r>
              <a:rPr lang="fr-FR" sz="2400" spc="-5" dirty="0">
                <a:latin typeface="Calibri" panose="020F0502020204030204" pitchFamily="34" charset="0"/>
                <a:cs typeface="Calibri" panose="020F0502020204030204" pitchFamily="34" charset="0"/>
              </a:rPr>
              <a:t>Servlet :</a:t>
            </a:r>
            <a:endParaRPr lang="fr-FR" sz="2400" dirty="0">
              <a:latin typeface="Calibri" panose="020F0502020204030204" pitchFamily="34" charset="0"/>
              <a:cs typeface="Calibri" panose="020F0502020204030204" pitchFamily="34" charset="0"/>
            </a:endParaRPr>
          </a:p>
          <a:p>
            <a:pPr marL="386715" lvl="1" indent="-143510">
              <a:lnSpc>
                <a:spcPct val="100000"/>
              </a:lnSpc>
              <a:spcBef>
                <a:spcPts val="45"/>
              </a:spcBef>
              <a:buClr>
                <a:srgbClr val="FF0000"/>
              </a:buClr>
              <a:buSzPct val="55555"/>
              <a:buFont typeface="Wingdings"/>
              <a:buChar char=""/>
              <a:tabLst>
                <a:tab pos="387350" algn="l"/>
              </a:tabLst>
            </a:pPr>
            <a:r>
              <a:rPr lang="fr-FR" sz="2000" spc="-5" dirty="0">
                <a:latin typeface="Calibri" panose="020F0502020204030204" pitchFamily="34" charset="0"/>
                <a:cs typeface="Calibri" panose="020F0502020204030204" pitchFamily="34" charset="0"/>
              </a:rPr>
              <a:t>La méthode </a:t>
            </a:r>
            <a:r>
              <a:rPr lang="fr-FR" sz="2000" i="1" spc="-25" dirty="0" err="1">
                <a:latin typeface="Calibri" panose="020F0502020204030204" pitchFamily="34" charset="0"/>
                <a:cs typeface="Calibri" panose="020F0502020204030204" pitchFamily="34" charset="0"/>
              </a:rPr>
              <a:t>jspInit</a:t>
            </a:r>
            <a:r>
              <a:rPr lang="fr-FR" sz="2000" i="1" spc="-25"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est appelée après </a:t>
            </a:r>
            <a:r>
              <a:rPr lang="fr-FR" sz="2000" spc="-5" dirty="0">
                <a:latin typeface="Calibri" panose="020F0502020204030204" pitchFamily="34" charset="0"/>
                <a:cs typeface="Calibri" panose="020F0502020204030204" pitchFamily="34" charset="0"/>
              </a:rPr>
              <a:t>le chargement de la</a:t>
            </a:r>
            <a:r>
              <a:rPr lang="fr-FR" sz="2000" spc="165"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page</a:t>
            </a:r>
            <a:endParaRPr lang="fr-FR" sz="2000" dirty="0">
              <a:latin typeface="Calibri" panose="020F0502020204030204" pitchFamily="34" charset="0"/>
              <a:cs typeface="Calibri" panose="020F0502020204030204" pitchFamily="34" charset="0"/>
            </a:endParaRPr>
          </a:p>
          <a:p>
            <a:pPr marL="386715" lvl="1" indent="-143510">
              <a:lnSpc>
                <a:spcPct val="100000"/>
              </a:lnSpc>
              <a:spcBef>
                <a:spcPts val="100"/>
              </a:spcBef>
              <a:buClr>
                <a:srgbClr val="FF0000"/>
              </a:buClr>
              <a:buSzPct val="55555"/>
              <a:buFont typeface="Wingdings"/>
              <a:buChar char=""/>
              <a:tabLst>
                <a:tab pos="387350" algn="l"/>
              </a:tabLst>
            </a:pPr>
            <a:r>
              <a:rPr lang="fr-FR" sz="2000" spc="-5" dirty="0">
                <a:latin typeface="Calibri" panose="020F0502020204030204" pitchFamily="34" charset="0"/>
                <a:cs typeface="Calibri" panose="020F0502020204030204" pitchFamily="34" charset="0"/>
              </a:rPr>
              <a:t>La méthode _</a:t>
            </a:r>
            <a:r>
              <a:rPr lang="fr-FR" sz="2000" spc="-5" dirty="0" err="1">
                <a:latin typeface="Calibri" panose="020F0502020204030204" pitchFamily="34" charset="0"/>
                <a:cs typeface="Calibri" panose="020F0502020204030204" pitchFamily="34" charset="0"/>
              </a:rPr>
              <a:t>jspService</a:t>
            </a:r>
            <a:r>
              <a:rPr lang="fr-FR" sz="2000" spc="-5"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est appelée </a:t>
            </a:r>
            <a:r>
              <a:rPr lang="fr-FR" sz="2000" dirty="0">
                <a:latin typeface="Calibri" panose="020F0502020204030204" pitchFamily="34" charset="0"/>
                <a:cs typeface="Calibri" panose="020F0502020204030204" pitchFamily="34" charset="0"/>
              </a:rPr>
              <a:t>à </a:t>
            </a:r>
            <a:r>
              <a:rPr lang="fr-FR" sz="2000" spc="-5" dirty="0">
                <a:latin typeface="Calibri" panose="020F0502020204030204" pitchFamily="34" charset="0"/>
                <a:cs typeface="Calibri" panose="020F0502020204030204" pitchFamily="34" charset="0"/>
              </a:rPr>
              <a:t>chaque</a:t>
            </a:r>
            <a:r>
              <a:rPr lang="fr-FR" sz="2000" spc="10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requête</a:t>
            </a:r>
            <a:endParaRPr lang="fr-FR" sz="2000" dirty="0">
              <a:latin typeface="Calibri" panose="020F0502020204030204" pitchFamily="34" charset="0"/>
              <a:cs typeface="Calibri" panose="020F0502020204030204" pitchFamily="34" charset="0"/>
            </a:endParaRPr>
          </a:p>
          <a:p>
            <a:pPr marL="386715" marR="345440" lvl="1" indent="-143510">
              <a:lnSpc>
                <a:spcPct val="100000"/>
              </a:lnSpc>
              <a:spcBef>
                <a:spcPts val="229"/>
              </a:spcBef>
              <a:buClr>
                <a:srgbClr val="FF0000"/>
              </a:buClr>
              <a:buSzPct val="55555"/>
              <a:buFont typeface="Wingdings"/>
              <a:buChar char=""/>
              <a:tabLst>
                <a:tab pos="387350" algn="l"/>
              </a:tabLst>
            </a:pPr>
            <a:r>
              <a:rPr lang="fr-FR" sz="2000" spc="-5" dirty="0">
                <a:latin typeface="Calibri" panose="020F0502020204030204" pitchFamily="34" charset="0"/>
                <a:cs typeface="Calibri" panose="020F0502020204030204" pitchFamily="34" charset="0"/>
              </a:rPr>
              <a:t>La méthode </a:t>
            </a:r>
            <a:r>
              <a:rPr lang="fr-FR" sz="2000" i="1" spc="-30" dirty="0" err="1">
                <a:latin typeface="Calibri" panose="020F0502020204030204" pitchFamily="34" charset="0"/>
                <a:cs typeface="Calibri" panose="020F0502020204030204" pitchFamily="34" charset="0"/>
              </a:rPr>
              <a:t>jspDestroy</a:t>
            </a:r>
            <a:r>
              <a:rPr lang="fr-FR" sz="2000" i="1" spc="-30" dirty="0">
                <a:latin typeface="Calibri" panose="020F0502020204030204" pitchFamily="34" charset="0"/>
                <a:cs typeface="Calibri" panose="020F0502020204030204" pitchFamily="34" charset="0"/>
              </a:rPr>
              <a:t>() </a:t>
            </a:r>
            <a:r>
              <a:rPr lang="fr-FR" sz="2000" spc="-10" dirty="0">
                <a:latin typeface="Calibri" panose="020F0502020204030204" pitchFamily="34" charset="0"/>
                <a:cs typeface="Calibri" panose="020F0502020204030204" pitchFamily="34" charset="0"/>
              </a:rPr>
              <a:t>est appelé </a:t>
            </a:r>
            <a:r>
              <a:rPr lang="fr-FR" sz="2000" spc="-5" dirty="0">
                <a:latin typeface="Calibri" panose="020F0502020204030204" pitchFamily="34" charset="0"/>
                <a:cs typeface="Calibri" panose="020F0502020204030204" pitchFamily="34" charset="0"/>
              </a:rPr>
              <a:t>lors du déchargement  (fermeture d'une </a:t>
            </a:r>
            <a:r>
              <a:rPr lang="fr-FR" sz="2000" spc="-10" dirty="0">
                <a:latin typeface="Calibri" panose="020F0502020204030204" pitchFamily="34" charset="0"/>
                <a:cs typeface="Calibri" panose="020F0502020204030204" pitchFamily="34" charset="0"/>
              </a:rPr>
              <a:t>base </a:t>
            </a:r>
            <a:r>
              <a:rPr lang="fr-FR" sz="2000" spc="-5" dirty="0">
                <a:latin typeface="Calibri" panose="020F0502020204030204" pitchFamily="34" charset="0"/>
                <a:cs typeface="Calibri" panose="020F0502020204030204" pitchFamily="34" charset="0"/>
              </a:rPr>
              <a:t>de</a:t>
            </a:r>
            <a:r>
              <a:rPr lang="fr-FR" sz="2000" spc="30" dirty="0">
                <a:latin typeface="Calibri" panose="020F0502020204030204" pitchFamily="34" charset="0"/>
                <a:cs typeface="Calibri" panose="020F0502020204030204" pitchFamily="34" charset="0"/>
              </a:rPr>
              <a:t> </a:t>
            </a:r>
            <a:r>
              <a:rPr lang="fr-FR" sz="2000" spc="-5" dirty="0">
                <a:latin typeface="Calibri" panose="020F0502020204030204" pitchFamily="34" charset="0"/>
                <a:cs typeface="Calibri" panose="020F0502020204030204" pitchFamily="34" charset="0"/>
              </a:rPr>
              <a:t>données)</a:t>
            </a:r>
            <a:endParaRPr lang="fr-FR" sz="2000" dirty="0">
              <a:latin typeface="Calibri" panose="020F0502020204030204" pitchFamily="34" charset="0"/>
              <a:cs typeface="Calibri" panose="020F0502020204030204" pitchFamily="34" charset="0"/>
            </a:endParaRPr>
          </a:p>
          <a:p>
            <a:pPr marL="187325" indent="-172720">
              <a:lnSpc>
                <a:spcPct val="100000"/>
              </a:lnSpc>
              <a:spcBef>
                <a:spcPts val="55"/>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Possibilité de redéfinir dans le code JSP les méthodes</a:t>
            </a:r>
            <a:r>
              <a:rPr lang="fr-FR" sz="2400" spc="45" dirty="0">
                <a:latin typeface="Calibri" panose="020F0502020204030204" pitchFamily="34" charset="0"/>
                <a:cs typeface="Calibri" panose="020F0502020204030204" pitchFamily="34" charset="0"/>
              </a:rPr>
              <a:t> </a:t>
            </a:r>
            <a:r>
              <a:rPr lang="fr-FR" sz="2800" i="1" spc="-25" dirty="0" err="1">
                <a:latin typeface="Calibri" panose="020F0502020204030204" pitchFamily="34" charset="0"/>
                <a:cs typeface="Calibri" panose="020F0502020204030204" pitchFamily="34" charset="0"/>
              </a:rPr>
              <a:t>jspInit</a:t>
            </a:r>
            <a:r>
              <a:rPr lang="fr-FR" sz="2800" i="1" spc="-25" dirty="0">
                <a:latin typeface="Calibri" panose="020F0502020204030204" pitchFamily="34" charset="0"/>
                <a:cs typeface="Calibri" panose="020F0502020204030204" pitchFamily="34" charset="0"/>
              </a:rPr>
              <a:t>()</a:t>
            </a:r>
            <a:endParaRPr lang="fr-FR" sz="2800" dirty="0">
              <a:latin typeface="Calibri" panose="020F0502020204030204" pitchFamily="34" charset="0"/>
              <a:cs typeface="Calibri" panose="020F0502020204030204" pitchFamily="34" charset="0"/>
            </a:endParaRPr>
          </a:p>
          <a:p>
            <a:pPr marL="187325">
              <a:lnSpc>
                <a:spcPct val="100000"/>
              </a:lnSpc>
            </a:pPr>
            <a:r>
              <a:rPr lang="fr-FR" sz="2400" spc="-5" dirty="0">
                <a:latin typeface="Calibri" panose="020F0502020204030204" pitchFamily="34" charset="0"/>
                <a:cs typeface="Calibri" panose="020F0502020204030204" pitchFamily="34" charset="0"/>
              </a:rPr>
              <a:t>et </a:t>
            </a:r>
            <a:r>
              <a:rPr lang="fr-FR" sz="2800" i="1" spc="-30" dirty="0" err="1">
                <a:latin typeface="Calibri" panose="020F0502020204030204" pitchFamily="34" charset="0"/>
                <a:cs typeface="Calibri" panose="020F0502020204030204" pitchFamily="34" charset="0"/>
              </a:rPr>
              <a:t>jspDestroy</a:t>
            </a:r>
            <a:r>
              <a:rPr lang="fr-FR" sz="2800" i="1"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en utilisant un élément de scripts</a:t>
            </a:r>
            <a:r>
              <a:rPr lang="fr-FR" sz="2400" spc="10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déclaration</a:t>
            </a:r>
            <a:endParaRPr lang="fr-FR" sz="2400" dirty="0">
              <a:latin typeface="Calibri" panose="020F0502020204030204" pitchFamily="34" charset="0"/>
              <a:cs typeface="Calibri" panose="020F0502020204030204" pitchFamily="34" charset="0"/>
            </a:endParaRPr>
          </a:p>
          <a:p>
            <a:pPr marL="187325" indent="-172720">
              <a:lnSpc>
                <a:spcPct val="100000"/>
              </a:lnSpc>
              <a:spcBef>
                <a:spcPts val="110"/>
              </a:spcBef>
              <a:buClr>
                <a:srgbClr val="3232CC"/>
              </a:buClr>
              <a:buSzPct val="60000"/>
              <a:buFont typeface="Wingdings"/>
              <a:buChar char=""/>
              <a:tabLst>
                <a:tab pos="187960" algn="l"/>
              </a:tabLst>
            </a:pPr>
            <a:r>
              <a:rPr lang="fr-FR" sz="2400" spc="-5" dirty="0">
                <a:latin typeface="Calibri" panose="020F0502020204030204" pitchFamily="34" charset="0"/>
                <a:cs typeface="Calibri" panose="020F0502020204030204" pitchFamily="34" charset="0"/>
              </a:rPr>
              <a:t>Exemple</a:t>
            </a:r>
            <a:r>
              <a:rPr lang="fr-FR" sz="2400" spc="-30" dirty="0">
                <a:latin typeface="Calibri" panose="020F0502020204030204" pitchFamily="34" charset="0"/>
                <a:cs typeface="Calibri" panose="020F0502020204030204" pitchFamily="34" charset="0"/>
              </a:rPr>
              <a:t> </a:t>
            </a:r>
            <a:r>
              <a:rPr lang="fr-FR" sz="2400" spc="-5" dirty="0">
                <a:latin typeface="Calibri" panose="020F0502020204030204" pitchFamily="34" charset="0"/>
                <a:cs typeface="Calibri" panose="020F0502020204030204" pitchFamily="34" charset="0"/>
              </a:rPr>
              <a:t>:</a:t>
            </a:r>
            <a:endParaRPr lang="fr-FR" sz="2400" dirty="0">
              <a:latin typeface="Calibri" panose="020F0502020204030204" pitchFamily="34" charset="0"/>
              <a:cs typeface="Calibri" panose="020F0502020204030204" pitchFamily="34" charset="0"/>
            </a:endParaRPr>
          </a:p>
          <a:p>
            <a:pPr marL="472440">
              <a:lnSpc>
                <a:spcPct val="100000"/>
              </a:lnSpc>
              <a:spcBef>
                <a:spcPts val="90"/>
              </a:spcBef>
            </a:pPr>
            <a:r>
              <a:rPr lang="fr-FR" sz="1800" spc="-5" dirty="0">
                <a:latin typeface="Calibri" panose="020F0502020204030204" pitchFamily="34" charset="0"/>
                <a:cs typeface="Calibri" panose="020F0502020204030204" pitchFamily="34" charset="0"/>
              </a:rPr>
              <a:t>&lt;html&gt; &lt;</a:t>
            </a:r>
            <a:r>
              <a:rPr lang="fr-FR" sz="1800" spc="-5" dirty="0" err="1">
                <a:latin typeface="Calibri" panose="020F0502020204030204" pitchFamily="34" charset="0"/>
                <a:cs typeface="Calibri" panose="020F0502020204030204" pitchFamily="34" charset="0"/>
              </a:rPr>
              <a:t>head</a:t>
            </a:r>
            <a:r>
              <a:rPr lang="fr-FR" sz="1800" spc="-5" dirty="0">
                <a:latin typeface="Calibri" panose="020F0502020204030204" pitchFamily="34" charset="0"/>
                <a:cs typeface="Calibri" panose="020F0502020204030204" pitchFamily="34" charset="0"/>
              </a:rPr>
              <a:t>&gt;&lt;</a:t>
            </a:r>
            <a:r>
              <a:rPr lang="fr-FR" sz="1800" spc="-5" dirty="0" err="1">
                <a:latin typeface="Calibri" panose="020F0502020204030204" pitchFamily="34" charset="0"/>
                <a:cs typeface="Calibri" panose="020F0502020204030204" pitchFamily="34" charset="0"/>
              </a:rPr>
              <a:t>title</a:t>
            </a:r>
            <a:r>
              <a:rPr lang="fr-FR" sz="1800" spc="-5" dirty="0">
                <a:latin typeface="Calibri" panose="020F0502020204030204" pitchFamily="34" charset="0"/>
                <a:cs typeface="Calibri" panose="020F0502020204030204" pitchFamily="34" charset="0"/>
              </a:rPr>
              <a:t>&gt;Bonjour tout</a:t>
            </a:r>
            <a:r>
              <a:rPr lang="fr-FR" sz="1800" spc="-15"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&lt;/</a:t>
            </a:r>
            <a:r>
              <a:rPr lang="fr-FR" sz="1800" spc="-5" dirty="0" err="1">
                <a:latin typeface="Calibri" panose="020F0502020204030204" pitchFamily="34" charset="0"/>
                <a:cs typeface="Calibri" panose="020F0502020204030204" pitchFamily="34" charset="0"/>
              </a:rPr>
              <a:t>title</a:t>
            </a:r>
            <a:r>
              <a:rPr lang="fr-FR" sz="1800" spc="-5" dirty="0">
                <a:latin typeface="Calibri" panose="020F0502020204030204" pitchFamily="34" charset="0"/>
                <a:cs typeface="Calibri" panose="020F0502020204030204" pitchFamily="34" charset="0"/>
              </a:rPr>
              <a:t>&gt;&lt;/</a:t>
            </a:r>
            <a:r>
              <a:rPr lang="fr-FR" sz="1800" spc="-5" dirty="0" err="1">
                <a:latin typeface="Calibri" panose="020F0502020204030204" pitchFamily="34" charset="0"/>
                <a:cs typeface="Calibri" panose="020F0502020204030204" pitchFamily="34" charset="0"/>
              </a:rPr>
              <a:t>head</a:t>
            </a:r>
            <a:r>
              <a:rPr lang="fr-FR" sz="1800" spc="-5" dirty="0">
                <a:latin typeface="Calibri" panose="020F0502020204030204" pitchFamily="34" charset="0"/>
                <a:cs typeface="Calibri" panose="020F0502020204030204" pitchFamily="34" charset="0"/>
              </a:rPr>
              <a:t>&gt;&lt;body&gt;</a:t>
            </a:r>
            <a:endParaRPr lang="fr-FR" sz="1800" dirty="0">
              <a:latin typeface="Calibri" panose="020F0502020204030204" pitchFamily="34" charset="0"/>
              <a:cs typeface="Calibri" panose="020F0502020204030204" pitchFamily="34" charset="0"/>
            </a:endParaRPr>
          </a:p>
          <a:p>
            <a:pPr marL="472440">
              <a:lnSpc>
                <a:spcPct val="100000"/>
              </a:lnSpc>
              <a:spcBef>
                <a:spcPts val="100"/>
              </a:spcBef>
            </a:pPr>
            <a:r>
              <a:rPr lang="fr-FR" sz="1800" spc="-5" dirty="0">
                <a:solidFill>
                  <a:srgbClr val="FF0000"/>
                </a:solidFill>
                <a:latin typeface="Calibri" panose="020F0502020204030204" pitchFamily="34" charset="0"/>
                <a:cs typeface="Calibri" panose="020F0502020204030204" pitchFamily="34" charset="0"/>
              </a:rPr>
              <a:t>&lt;%</a:t>
            </a:r>
            <a:r>
              <a:rPr lang="fr-FR" sz="1800" spc="-5" dirty="0">
                <a:latin typeface="Calibri" panose="020F0502020204030204" pitchFamily="34" charset="0"/>
                <a:cs typeface="Calibri" panose="020F0502020204030204" pitchFamily="34" charset="0"/>
              </a:rPr>
              <a:t>! </a:t>
            </a:r>
            <a:r>
              <a:rPr lang="fr-FR" sz="1800" spc="-5" dirty="0" err="1">
                <a:latin typeface="Calibri" panose="020F0502020204030204" pitchFamily="34" charset="0"/>
                <a:cs typeface="Calibri" panose="020F0502020204030204" pitchFamily="34" charset="0"/>
              </a:rPr>
              <a:t>int</a:t>
            </a:r>
            <a:r>
              <a:rPr lang="fr-FR" sz="1800" spc="-5" dirty="0">
                <a:latin typeface="Calibri" panose="020F0502020204030204" pitchFamily="34" charset="0"/>
                <a:cs typeface="Calibri" panose="020F0502020204030204" pitchFamily="34" charset="0"/>
              </a:rPr>
              <a:t> compteur;</a:t>
            </a:r>
            <a:r>
              <a:rPr lang="fr-FR" sz="1800" spc="-10" dirty="0">
                <a:latin typeface="Calibri" panose="020F0502020204030204" pitchFamily="34" charset="0"/>
                <a:cs typeface="Calibri" panose="020F0502020204030204" pitchFamily="34" charset="0"/>
              </a:rPr>
              <a:t> </a:t>
            </a:r>
            <a:r>
              <a:rPr lang="fr-FR" sz="1800" dirty="0">
                <a:solidFill>
                  <a:srgbClr val="FF0000"/>
                </a:solidFill>
                <a:latin typeface="Calibri" panose="020F0502020204030204" pitchFamily="34" charset="0"/>
                <a:cs typeface="Calibri" panose="020F0502020204030204" pitchFamily="34" charset="0"/>
              </a:rPr>
              <a:t>%&gt;</a:t>
            </a:r>
            <a:endParaRPr lang="fr-FR" sz="1800" dirty="0">
              <a:latin typeface="Calibri" panose="020F0502020204030204" pitchFamily="34" charset="0"/>
              <a:cs typeface="Calibri" panose="020F0502020204030204" pitchFamily="34" charset="0"/>
            </a:endParaRPr>
          </a:p>
          <a:p>
            <a:pPr marL="693420" marR="2012314" indent="-220979">
              <a:lnSpc>
                <a:spcPct val="100000"/>
              </a:lnSpc>
            </a:pPr>
            <a:r>
              <a:rPr lang="fr-FR" sz="1800" spc="-5" dirty="0">
                <a:solidFill>
                  <a:srgbClr val="FF0000"/>
                </a:solidFill>
                <a:latin typeface="Calibri" panose="020F0502020204030204" pitchFamily="34" charset="0"/>
                <a:cs typeface="Calibri" panose="020F0502020204030204" pitchFamily="34" charset="0"/>
              </a:rPr>
              <a:t>&lt;%</a:t>
            </a:r>
            <a:r>
              <a:rPr lang="fr-FR" sz="1800" spc="-5" dirty="0">
                <a:latin typeface="Calibri" panose="020F0502020204030204" pitchFamily="34" charset="0"/>
                <a:cs typeface="Calibri" panose="020F0502020204030204" pitchFamily="34" charset="0"/>
              </a:rPr>
              <a:t>! public </a:t>
            </a:r>
            <a:r>
              <a:rPr lang="fr-FR" sz="1800" spc="-5" dirty="0" err="1">
                <a:latin typeface="Calibri" panose="020F0502020204030204" pitchFamily="34" charset="0"/>
                <a:cs typeface="Calibri" panose="020F0502020204030204" pitchFamily="34" charset="0"/>
              </a:rPr>
              <a:t>void</a:t>
            </a:r>
            <a:r>
              <a:rPr lang="fr-FR" sz="1800" spc="-5" dirty="0">
                <a:latin typeface="Calibri" panose="020F0502020204030204" pitchFamily="34" charset="0"/>
                <a:cs typeface="Calibri" panose="020F0502020204030204" pitchFamily="34" charset="0"/>
              </a:rPr>
              <a:t> </a:t>
            </a:r>
            <a:r>
              <a:rPr lang="fr-FR" sz="1800" spc="-5" dirty="0" err="1">
                <a:latin typeface="Calibri" panose="020F0502020204030204" pitchFamily="34" charset="0"/>
                <a:cs typeface="Calibri" panose="020F0502020204030204" pitchFamily="34" charset="0"/>
              </a:rPr>
              <a:t>jspInit</a:t>
            </a:r>
            <a:r>
              <a:rPr lang="fr-FR" sz="1800" spc="-5"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  </a:t>
            </a:r>
            <a:r>
              <a:rPr lang="fr-FR" sz="1800" spc="-5" dirty="0">
                <a:latin typeface="Calibri" panose="020F0502020204030204" pitchFamily="34" charset="0"/>
                <a:cs typeface="Calibri" panose="020F0502020204030204" pitchFamily="34" charset="0"/>
              </a:rPr>
              <a:t>compteur </a:t>
            </a:r>
            <a:r>
              <a:rPr lang="fr-FR" sz="1800" dirty="0">
                <a:latin typeface="Calibri" panose="020F0502020204030204" pitchFamily="34" charset="0"/>
                <a:cs typeface="Calibri" panose="020F0502020204030204" pitchFamily="34" charset="0"/>
              </a:rPr>
              <a:t>= 23;}</a:t>
            </a:r>
            <a:r>
              <a:rPr lang="fr-FR" sz="1800" spc="-70" dirty="0">
                <a:latin typeface="Calibri" panose="020F0502020204030204" pitchFamily="34" charset="0"/>
                <a:cs typeface="Calibri" panose="020F0502020204030204" pitchFamily="34" charset="0"/>
              </a:rPr>
              <a:t> </a:t>
            </a:r>
            <a:r>
              <a:rPr lang="fr-FR" sz="1800" dirty="0">
                <a:solidFill>
                  <a:srgbClr val="FF0000"/>
                </a:solidFill>
                <a:latin typeface="Calibri" panose="020F0502020204030204" pitchFamily="34" charset="0"/>
                <a:cs typeface="Calibri" panose="020F0502020204030204" pitchFamily="34" charset="0"/>
              </a:rPr>
              <a:t>%&gt;</a:t>
            </a:r>
            <a:endParaRPr lang="fr-FR" sz="1800" dirty="0">
              <a:latin typeface="Calibri" panose="020F0502020204030204" pitchFamily="34" charset="0"/>
              <a:cs typeface="Calibri" panose="020F0502020204030204" pitchFamily="34" charset="0"/>
            </a:endParaRPr>
          </a:p>
          <a:p>
            <a:pPr marL="629285">
              <a:lnSpc>
                <a:spcPct val="100000"/>
              </a:lnSpc>
              <a:spcBef>
                <a:spcPts val="95"/>
              </a:spcBef>
            </a:pPr>
            <a:r>
              <a:rPr lang="fr-FR" sz="1800" spc="-5" dirty="0">
                <a:latin typeface="Calibri" panose="020F0502020204030204" pitchFamily="34" charset="0"/>
                <a:cs typeface="Calibri" panose="020F0502020204030204" pitchFamily="34" charset="0"/>
              </a:rPr>
              <a:t>La valeur du compteur </a:t>
            </a:r>
            <a:r>
              <a:rPr lang="fr-FR" sz="1800" dirty="0">
                <a:latin typeface="Calibri" panose="020F0502020204030204" pitchFamily="34" charset="0"/>
                <a:cs typeface="Calibri" panose="020F0502020204030204" pitchFamily="34" charset="0"/>
              </a:rPr>
              <a:t>est </a:t>
            </a:r>
            <a:r>
              <a:rPr lang="fr-FR" sz="1800" spc="-5" dirty="0">
                <a:solidFill>
                  <a:srgbClr val="FF0000"/>
                </a:solidFill>
                <a:latin typeface="Calibri" panose="020F0502020204030204" pitchFamily="34" charset="0"/>
                <a:cs typeface="Calibri" panose="020F0502020204030204" pitchFamily="34" charset="0"/>
              </a:rPr>
              <a:t>&lt;%</a:t>
            </a:r>
            <a:r>
              <a:rPr lang="fr-FR" sz="1800" spc="-5" dirty="0">
                <a:latin typeface="Calibri" panose="020F0502020204030204" pitchFamily="34" charset="0"/>
                <a:cs typeface="Calibri" panose="020F0502020204030204" pitchFamily="34" charset="0"/>
              </a:rPr>
              <a:t>= compteur</a:t>
            </a:r>
            <a:r>
              <a:rPr lang="fr-FR" sz="1800" spc="5" dirty="0">
                <a:latin typeface="Calibri" panose="020F0502020204030204" pitchFamily="34" charset="0"/>
                <a:cs typeface="Calibri" panose="020F0502020204030204" pitchFamily="34" charset="0"/>
              </a:rPr>
              <a:t> </a:t>
            </a:r>
            <a:r>
              <a:rPr lang="fr-FR" sz="1800" dirty="0">
                <a:solidFill>
                  <a:srgbClr val="FF0000"/>
                </a:solidFill>
                <a:latin typeface="Calibri" panose="020F0502020204030204" pitchFamily="34" charset="0"/>
                <a:cs typeface="Calibri" panose="020F0502020204030204" pitchFamily="34" charset="0"/>
              </a:rPr>
              <a:t>%&gt;</a:t>
            </a:r>
            <a:endParaRPr lang="fr-FR" sz="1800" dirty="0">
              <a:latin typeface="Calibri" panose="020F0502020204030204" pitchFamily="34" charset="0"/>
              <a:cs typeface="Calibri" panose="020F0502020204030204" pitchFamily="34" charset="0"/>
            </a:endParaRPr>
          </a:p>
          <a:p>
            <a:pPr marL="472440">
              <a:lnSpc>
                <a:spcPct val="100000"/>
              </a:lnSpc>
              <a:spcBef>
                <a:spcPts val="95"/>
              </a:spcBef>
            </a:pPr>
            <a:r>
              <a:rPr lang="fr-FR" sz="1800" spc="-5" dirty="0">
                <a:latin typeface="Calibri" panose="020F0502020204030204" pitchFamily="34" charset="0"/>
                <a:cs typeface="Calibri" panose="020F0502020204030204" pitchFamily="34" charset="0"/>
              </a:rPr>
              <a:t>&lt;/body&gt;&lt;/html</a:t>
            </a:r>
            <a:r>
              <a:rPr lang="fr-FR" sz="1800" spc="-5" dirty="0" smtClean="0">
                <a:latin typeface="Calibri" panose="020F0502020204030204" pitchFamily="34" charset="0"/>
                <a:cs typeface="Calibri" panose="020F0502020204030204" pitchFamily="34" charset="0"/>
              </a:rPr>
              <a:t>&gt;</a:t>
            </a:r>
            <a:endParaRPr lang="fr-F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85827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4612</TotalTime>
  <Words>14920</Words>
  <Application>Microsoft Office PowerPoint</Application>
  <PresentationFormat>Grand écran</PresentationFormat>
  <Paragraphs>1966</Paragraphs>
  <Slides>202</Slides>
  <Notes>50</Notes>
  <HiddenSlides>0</HiddenSlides>
  <MMClips>0</MMClips>
  <ScaleCrop>false</ScaleCrop>
  <HeadingPairs>
    <vt:vector size="8" baseType="variant">
      <vt:variant>
        <vt:lpstr>Polices utilisées</vt:lpstr>
      </vt:variant>
      <vt:variant>
        <vt:i4>14</vt:i4>
      </vt:variant>
      <vt:variant>
        <vt:lpstr>Thème</vt:lpstr>
      </vt:variant>
      <vt:variant>
        <vt:i4>1</vt:i4>
      </vt:variant>
      <vt:variant>
        <vt:lpstr>Serveurs OLE incorporés</vt:lpstr>
      </vt:variant>
      <vt:variant>
        <vt:i4>2</vt:i4>
      </vt:variant>
      <vt:variant>
        <vt:lpstr>Titres des diapositives</vt:lpstr>
      </vt:variant>
      <vt:variant>
        <vt:i4>202</vt:i4>
      </vt:variant>
    </vt:vector>
  </HeadingPairs>
  <TitlesOfParts>
    <vt:vector size="219" baseType="lpstr">
      <vt:lpstr>Arial Unicode MS</vt:lpstr>
      <vt:lpstr>Arial</vt:lpstr>
      <vt:lpstr>Calibri</vt:lpstr>
      <vt:lpstr>Comic Sans MS</vt:lpstr>
      <vt:lpstr>courier</vt:lpstr>
      <vt:lpstr>Courier New</vt:lpstr>
      <vt:lpstr>Georgia</vt:lpstr>
      <vt:lpstr>Tahoma</vt:lpstr>
      <vt:lpstr>Times</vt:lpstr>
      <vt:lpstr>Times New Roman</vt:lpstr>
      <vt:lpstr>Tw Cen MT</vt:lpstr>
      <vt:lpstr>Tw Cen MT Condensed</vt:lpstr>
      <vt:lpstr>Wingdings</vt:lpstr>
      <vt:lpstr>Wingdings 3</vt:lpstr>
      <vt:lpstr>Intégral</vt:lpstr>
      <vt:lpstr>Image bitmap</vt:lpstr>
      <vt:lpstr>Clip</vt:lpstr>
      <vt:lpstr>Technologies Servlet, JSP et Framework de présentation </vt:lpstr>
      <vt:lpstr> Partie 1 : Survol de la plateforme J2EE </vt:lpstr>
      <vt:lpstr>programmation web avec Java</vt:lpstr>
      <vt:lpstr>Java Framework</vt:lpstr>
      <vt:lpstr>La plateforme J2EE </vt:lpstr>
      <vt:lpstr>Les API de J2EE</vt:lpstr>
      <vt:lpstr>Les API de J2EE</vt:lpstr>
      <vt:lpstr>Les API de J2EE</vt:lpstr>
      <vt:lpstr>Les API de J2EE</vt:lpstr>
      <vt:lpstr>L'architecture J2EE</vt:lpstr>
      <vt:lpstr>Types de clients</vt:lpstr>
      <vt:lpstr>Serveur d’application</vt:lpstr>
      <vt:lpstr>Partie 2 : Les Servlets</vt:lpstr>
      <vt:lpstr>Introduction aux servlets</vt:lpstr>
      <vt:lpstr>Introduction aux servlets</vt:lpstr>
      <vt:lpstr>Avantages des servlets</vt:lpstr>
      <vt:lpstr>Moteur de servlets</vt:lpstr>
      <vt:lpstr>Moteur de servlets</vt:lpstr>
      <vt:lpstr>Hiérarchie des dossiers Tomcat</vt:lpstr>
      <vt:lpstr>Déploiement d'une Servlet dans Tomcat</vt:lpstr>
      <vt:lpstr>Tomcat Manager</vt:lpstr>
      <vt:lpstr>Tomcat Manager</vt:lpstr>
      <vt:lpstr>Tomcat Manager</vt:lpstr>
      <vt:lpstr>Le fichier web.xml</vt:lpstr>
      <vt:lpstr>Le fichier web.xml : Exemple </vt:lpstr>
      <vt:lpstr>Le fichier web.xml</vt:lpstr>
      <vt:lpstr>Exemple de servlet</vt:lpstr>
      <vt:lpstr>Analyse de l’exemple</vt:lpstr>
      <vt:lpstr>Analyse d’une Servlet</vt:lpstr>
      <vt:lpstr>Analyse d’une servlet</vt:lpstr>
      <vt:lpstr>Analyse d’une servlet</vt:lpstr>
      <vt:lpstr>Analyse d’une servlet</vt:lpstr>
      <vt:lpstr>Analyse d’une servlet</vt:lpstr>
      <vt:lpstr>Notion de Contexte</vt:lpstr>
      <vt:lpstr>Notion de Contexte</vt:lpstr>
      <vt:lpstr>Notion de Contexte</vt:lpstr>
      <vt:lpstr>L'API Servlet</vt:lpstr>
      <vt:lpstr>Le package javax.servlet</vt:lpstr>
      <vt:lpstr>Le package javax.servlet</vt:lpstr>
      <vt:lpstr>Le package javax.servlet.http</vt:lpstr>
      <vt:lpstr>L’interface d'une servlet</vt:lpstr>
      <vt:lpstr>L’interface d'une servlet</vt:lpstr>
      <vt:lpstr>La méthode init()</vt:lpstr>
      <vt:lpstr>La méthode init()</vt:lpstr>
      <vt:lpstr>La méthode init()</vt:lpstr>
      <vt:lpstr>La méthode init()</vt:lpstr>
      <vt:lpstr>La méthode init()</vt:lpstr>
      <vt:lpstr>La méthode service()</vt:lpstr>
      <vt:lpstr>La méthode getservletconfig()</vt:lpstr>
      <vt:lpstr>La méthode getservletinfo()</vt:lpstr>
      <vt:lpstr>La méthode destroy()</vt:lpstr>
      <vt:lpstr>Le cycle de vie d'une servlet</vt:lpstr>
      <vt:lpstr>Le cycle de vie d'une servlet</vt:lpstr>
      <vt:lpstr>Développer une servlet http</vt:lpstr>
      <vt:lpstr>Développer une servlet http</vt:lpstr>
      <vt:lpstr>Développer une servlet http</vt:lpstr>
      <vt:lpstr>Développer une servlet http</vt:lpstr>
      <vt:lpstr>Développer une servlet http</vt:lpstr>
      <vt:lpstr>Développer une servlet http</vt:lpstr>
      <vt:lpstr>Envoyer un contenu multimédia</vt:lpstr>
      <vt:lpstr>Envoyer un contenu multimédia</vt:lpstr>
      <vt:lpstr>Envoyer un contenu multimédia</vt:lpstr>
      <vt:lpstr>Suivi de session</vt:lpstr>
      <vt:lpstr>Suivi de session : cookies</vt:lpstr>
      <vt:lpstr>Suivi de session : cookies</vt:lpstr>
      <vt:lpstr>Suivi de session : cookies</vt:lpstr>
      <vt:lpstr>Suivi de session : HttpSession</vt:lpstr>
      <vt:lpstr>Suivi de session : HttpSession</vt:lpstr>
      <vt:lpstr>Suivi de session : HttpSession</vt:lpstr>
      <vt:lpstr>Collaboration de Servlets</vt:lpstr>
      <vt:lpstr>Collaboration de Servlets : partage  d’information</vt:lpstr>
      <vt:lpstr>Partage d’information</vt:lpstr>
      <vt:lpstr>Collaboration de Servlets : partage du  contrôle</vt:lpstr>
      <vt:lpstr>Partage du contrôle (forward)</vt:lpstr>
      <vt:lpstr>Partage du contrôle (forward)</vt:lpstr>
      <vt:lpstr>Partage du contrôle (forward)</vt:lpstr>
      <vt:lpstr>Partage du contrôle (include)</vt:lpstr>
      <vt:lpstr>Partage du contrôle (include)</vt:lpstr>
      <vt:lpstr>Partage du contrôle (include)</vt:lpstr>
      <vt:lpstr>Partie 3 : Java Server Pages (JSP)</vt:lpstr>
      <vt:lpstr>Introduction</vt:lpstr>
      <vt:lpstr>Exemple de fichier JSP</vt:lpstr>
      <vt:lpstr>Serveur Web</vt:lpstr>
      <vt:lpstr>Traitement des JSP</vt:lpstr>
      <vt:lpstr>Traitement des JSP</vt:lpstr>
      <vt:lpstr>Structure d’un fichier JSP</vt:lpstr>
      <vt:lpstr>Directives JSP</vt:lpstr>
      <vt:lpstr>Directives JSP : include</vt:lpstr>
      <vt:lpstr>Exemple pratique</vt:lpstr>
      <vt:lpstr>Directives JSP : page</vt:lpstr>
      <vt:lpstr>Directives JSP : page</vt:lpstr>
      <vt:lpstr>Directives JSP : page</vt:lpstr>
      <vt:lpstr>Éléments de scripts JSP : commentaire</vt:lpstr>
      <vt:lpstr>Éléments de scripts JSP : déclaration</vt:lpstr>
      <vt:lpstr>Éléments de scripts JSP : scriplet</vt:lpstr>
      <vt:lpstr>Éléments de scripts JSP : expression</vt:lpstr>
      <vt:lpstr>Éléments de scripts JSP : scriplet et  objets implicites</vt:lpstr>
      <vt:lpstr>Éléments de scripts JSP : scriplet et objets  implicites</vt:lpstr>
      <vt:lpstr>Cycle de vie d’une JSP</vt:lpstr>
      <vt:lpstr>Cycle de vie d’une JSP</vt:lpstr>
      <vt:lpstr>JSP et Actions</vt:lpstr>
      <vt:lpstr>Java Beans</vt:lpstr>
      <vt:lpstr>Java Beans</vt:lpstr>
      <vt:lpstr>Exemple : classe Client</vt:lpstr>
      <vt:lpstr>Java Beans et JSP</vt:lpstr>
      <vt:lpstr>Java Beans et JSP : lecture propriétés</vt:lpstr>
      <vt:lpstr>Java Beans et JSP : écriture propriétés</vt:lpstr>
      <vt:lpstr>Java Beans et JSP : lecture et écriture  propriétés</vt:lpstr>
      <vt:lpstr>Java Beans et JSP : lecture et écriture  propriétés</vt:lpstr>
      <vt:lpstr>Java Beans et JSP : scope</vt:lpstr>
      <vt:lpstr>Java Beans et JSP : scope</vt:lpstr>
      <vt:lpstr>Java Beans et JSP : scope</vt:lpstr>
      <vt:lpstr>Java Beans et JSP : scope</vt:lpstr>
      <vt:lpstr>Collaboration de JSP</vt:lpstr>
      <vt:lpstr>Partage d’information</vt:lpstr>
      <vt:lpstr>Partage du contrôle</vt:lpstr>
      <vt:lpstr>Partage du contrôle</vt:lpstr>
      <vt:lpstr>Framework de présentation Web</vt:lpstr>
      <vt:lpstr>Généralités (1)</vt:lpstr>
      <vt:lpstr>Généralités (2)</vt:lpstr>
      <vt:lpstr>Modèle MVC (1)</vt:lpstr>
      <vt:lpstr>Modèle MVC (2)</vt:lpstr>
      <vt:lpstr>MVC et J2EE</vt:lpstr>
      <vt:lpstr>Le modèle MVC II (1)</vt:lpstr>
      <vt:lpstr>Le modèle MVC II (2)</vt:lpstr>
      <vt:lpstr>Struts</vt:lpstr>
      <vt:lpstr>Fonctionnement de Struts (1)</vt:lpstr>
      <vt:lpstr>Fonctionnement de Struts (2)</vt:lpstr>
      <vt:lpstr>Fonctionnement de Struts (3)</vt:lpstr>
      <vt:lpstr>Fonctionnement de Struts (4)</vt:lpstr>
      <vt:lpstr>Le point d’entrée: ActionServlet</vt:lpstr>
      <vt:lpstr>Les classes Action</vt:lpstr>
      <vt:lpstr>Mapping des actions</vt:lpstr>
      <vt:lpstr>Les ActionForm</vt:lpstr>
      <vt:lpstr>Les DynaActionForm</vt:lpstr>
      <vt:lpstr>Struts : La vue</vt:lpstr>
      <vt:lpstr>Présentation PowerPoint</vt:lpstr>
      <vt:lpstr>Développer le contrôle</vt:lpstr>
      <vt:lpstr>Les classes Action (1)</vt:lpstr>
      <vt:lpstr>Les classes Action (2)</vt:lpstr>
      <vt:lpstr>Action : Recommandations (1)</vt:lpstr>
      <vt:lpstr>Action : Recommandations (2)</vt:lpstr>
      <vt:lpstr>Les classes ActionMapping</vt:lpstr>
      <vt:lpstr>Le fichier struts-config.xml (1)</vt:lpstr>
      <vt:lpstr>Le fichier struts-config.xml (2)</vt:lpstr>
      <vt:lpstr>Présentation PowerPoint</vt:lpstr>
      <vt:lpstr>Le fichier struts-config.xml (4)</vt:lpstr>
      <vt:lpstr>Le fichier web.xml (1)</vt:lpstr>
      <vt:lpstr>Paramètres d’initialisation (1)</vt:lpstr>
      <vt:lpstr>Paramètres d’initialisation (2)</vt:lpstr>
      <vt:lpstr>Configurer le mapping de la servlet de contrôle</vt:lpstr>
      <vt:lpstr>Configurer la librairie de balises struts</vt:lpstr>
      <vt:lpstr>Développer la vue</vt:lpstr>
      <vt:lpstr>Développer le modèle</vt:lpstr>
      <vt:lpstr>Les classes ActionForm</vt:lpstr>
      <vt:lpstr>Les DynaActionForm (1)</vt:lpstr>
      <vt:lpstr>Les DynaActionForm (2)</vt:lpstr>
      <vt:lpstr>Validation des données d’un formulaire (1)</vt:lpstr>
      <vt:lpstr>Validation des données d’un formulaire (2)</vt:lpstr>
      <vt:lpstr>Méthode validate() (1)</vt:lpstr>
      <vt:lpstr>Méthode validate() (2)</vt:lpstr>
      <vt:lpstr>Méthode validate() (3)</vt:lpstr>
      <vt:lpstr>Validation des DynaActionForm (1)</vt:lpstr>
      <vt:lpstr>Présentation PowerPoint</vt:lpstr>
      <vt:lpstr>Internationalisation via Struts</vt:lpstr>
      <vt:lpstr>Définition des fichiers de ressources </vt:lpstr>
      <vt:lpstr>Déclaration des fichiers de ressources (1)</vt:lpstr>
      <vt:lpstr>Déclaration des fichiers de ressources (2)</vt:lpstr>
      <vt:lpstr>Utilisation des ressources </vt:lpstr>
      <vt:lpstr>Changer de langue à la demande avec Struts (1)</vt:lpstr>
      <vt:lpstr>Présentation PowerPoint</vt:lpstr>
      <vt:lpstr>Factoriser plusieurs actions (1)</vt:lpstr>
      <vt:lpstr>Factoriser plusieurs actions (2)</vt:lpstr>
      <vt:lpstr>Factoriser plusieurs actions (3)</vt:lpstr>
      <vt:lpstr>Factoriser plusieurs actions (4)</vt:lpstr>
      <vt:lpstr>Factoriser plusieurs actions (5)</vt:lpstr>
      <vt:lpstr>Factoriser plusieurs actions (6)</vt:lpstr>
      <vt:lpstr>Factoriser plusieurs actions (7)</vt:lpstr>
      <vt:lpstr>Factoriser plusieurs actions (8)</vt:lpstr>
      <vt:lpstr>Plug-in</vt:lpstr>
      <vt:lpstr>Le plug-in Validator (1)</vt:lpstr>
      <vt:lpstr>Le plug-in Validator (2)</vt:lpstr>
      <vt:lpstr>Le plug-in Validator (3)</vt:lpstr>
      <vt:lpstr>Le plug-in Validator (4)</vt:lpstr>
      <vt:lpstr>Le plug-in Validator (5)</vt:lpstr>
      <vt:lpstr>Le plug-in Validator (6)</vt:lpstr>
      <vt:lpstr>Le plug-in Validator (7)</vt:lpstr>
      <vt:lpstr>Le plug-in Validator (8)</vt:lpstr>
      <vt:lpstr>Le plug-in Validator (9)</vt:lpstr>
      <vt:lpstr>Le plug-in Validator (10)</vt:lpstr>
      <vt:lpstr>Upload de fichiers (1)</vt:lpstr>
      <vt:lpstr>Upload de fichiers (2)</vt:lpstr>
      <vt:lpstr>Datasource (1)</vt:lpstr>
      <vt:lpstr>Datasource (2)</vt:lpstr>
      <vt:lpstr>Datasource (3)</vt:lpstr>
      <vt:lpstr>Modules</vt:lpstr>
      <vt:lpstr>Modules (2)</vt:lpstr>
      <vt:lpstr>Modules (3)</vt:lpstr>
      <vt:lpstr>Gestion des exceptions</vt:lpstr>
      <vt:lpstr>Les contre</vt:lpstr>
      <vt:lpstr>Les pour</vt:lpstr>
      <vt:lpstr>Alternatives à Struts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Servlet, JSP et Framework de présentation </dc:title>
  <dc:creator>user</dc:creator>
  <cp:lastModifiedBy>user</cp:lastModifiedBy>
  <cp:revision>71</cp:revision>
  <dcterms:created xsi:type="dcterms:W3CDTF">2019-11-06T20:23:57Z</dcterms:created>
  <dcterms:modified xsi:type="dcterms:W3CDTF">2019-12-25T11:45:12Z</dcterms:modified>
</cp:coreProperties>
</file>