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gEU/DjTbbWoTZKjn0c5SstkNOU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66b3d68da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66b3d68da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d66b3d68da_2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5" name="Shape 15"/>
        <p:cNvGrpSpPr/>
        <p:nvPr/>
      </p:nvGrpSpPr>
      <p:grpSpPr>
        <a:xfrm>
          <a:off x="0" y="0"/>
          <a:ext cx="0" cy="0"/>
          <a:chOff x="0" y="0"/>
          <a:chExt cx="0" cy="0"/>
        </a:xfrm>
      </p:grpSpPr>
      <p:sp>
        <p:nvSpPr>
          <p:cNvPr id="16" name="Google Shape;16;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72" name="Shape 72"/>
        <p:cNvGrpSpPr/>
        <p:nvPr/>
      </p:nvGrpSpPr>
      <p:grpSpPr>
        <a:xfrm>
          <a:off x="0" y="0"/>
          <a:ext cx="0" cy="0"/>
          <a:chOff x="0" y="0"/>
          <a:chExt cx="0" cy="0"/>
        </a:xfrm>
      </p:grpSpPr>
      <p:sp>
        <p:nvSpPr>
          <p:cNvPr id="73" name="Google Shape;73;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75" name="Google Shape;75;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78" name="Shape 78"/>
        <p:cNvGrpSpPr/>
        <p:nvPr/>
      </p:nvGrpSpPr>
      <p:grpSpPr>
        <a:xfrm>
          <a:off x="0" y="0"/>
          <a:ext cx="0" cy="0"/>
          <a:chOff x="0" y="0"/>
          <a:chExt cx="0" cy="0"/>
        </a:xfrm>
      </p:grpSpPr>
      <p:sp>
        <p:nvSpPr>
          <p:cNvPr id="79" name="Google Shape;79;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81" name="Google Shape;81;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1" name="Shape 21"/>
        <p:cNvGrpSpPr/>
        <p:nvPr/>
      </p:nvGrpSpPr>
      <p:grpSpPr>
        <a:xfrm>
          <a:off x="0" y="0"/>
          <a:ext cx="0" cy="0"/>
          <a:chOff x="0" y="0"/>
          <a:chExt cx="0" cy="0"/>
        </a:xfrm>
      </p:grpSpPr>
      <p:sp>
        <p:nvSpPr>
          <p:cNvPr id="22" name="Google Shape;22;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5" name="Shape 25"/>
        <p:cNvGrpSpPr/>
        <p:nvPr/>
      </p:nvGrpSpPr>
      <p:grpSpPr>
        <a:xfrm>
          <a:off x="0" y="0"/>
          <a:ext cx="0" cy="0"/>
          <a:chOff x="0" y="0"/>
          <a:chExt cx="0" cy="0"/>
        </a:xfrm>
      </p:grpSpPr>
      <p:sp>
        <p:nvSpPr>
          <p:cNvPr id="26" name="Google Shape;26;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31" name="Shape 31"/>
        <p:cNvGrpSpPr/>
        <p:nvPr/>
      </p:nvGrpSpPr>
      <p:grpSpPr>
        <a:xfrm>
          <a:off x="0" y="0"/>
          <a:ext cx="0" cy="0"/>
          <a:chOff x="0" y="0"/>
          <a:chExt cx="0" cy="0"/>
        </a:xfrm>
      </p:grpSpPr>
      <p:sp>
        <p:nvSpPr>
          <p:cNvPr id="32" name="Google Shape;32;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2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37" name="Shape 37"/>
        <p:cNvGrpSpPr/>
        <p:nvPr/>
      </p:nvGrpSpPr>
      <p:grpSpPr>
        <a:xfrm>
          <a:off x="0" y="0"/>
          <a:ext cx="0" cy="0"/>
          <a:chOff x="0" y="0"/>
          <a:chExt cx="0" cy="0"/>
        </a:xfrm>
      </p:grpSpPr>
      <p:sp>
        <p:nvSpPr>
          <p:cNvPr id="38" name="Google Shape;38;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2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0" name="Google Shape;40;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1" name="Google Shape;41;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44" name="Shape 44"/>
        <p:cNvGrpSpPr/>
        <p:nvPr/>
      </p:nvGrpSpPr>
      <p:grpSpPr>
        <a:xfrm>
          <a:off x="0" y="0"/>
          <a:ext cx="0" cy="0"/>
          <a:chOff x="0" y="0"/>
          <a:chExt cx="0" cy="0"/>
        </a:xfrm>
      </p:grpSpPr>
      <p:sp>
        <p:nvSpPr>
          <p:cNvPr id="45" name="Google Shape;4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7" name="Google Shape;4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8" name="Google Shape;48;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1" name="Shape 51"/>
        <p:cNvGrpSpPr/>
        <p:nvPr/>
      </p:nvGrpSpPr>
      <p:grpSpPr>
        <a:xfrm>
          <a:off x="0" y="0"/>
          <a:ext cx="0" cy="0"/>
          <a:chOff x="0" y="0"/>
          <a:chExt cx="0" cy="0"/>
        </a:xfrm>
      </p:grpSpPr>
      <p:sp>
        <p:nvSpPr>
          <p:cNvPr id="52" name="Google Shape;52;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6" name="Shape 56"/>
        <p:cNvGrpSpPr/>
        <p:nvPr/>
      </p:nvGrpSpPr>
      <p:grpSpPr>
        <a:xfrm>
          <a:off x="0" y="0"/>
          <a:ext cx="0" cy="0"/>
          <a:chOff x="0" y="0"/>
          <a:chExt cx="0" cy="0"/>
        </a:xfrm>
      </p:grpSpPr>
      <p:sp>
        <p:nvSpPr>
          <p:cNvPr id="57" name="Google Shape;57;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9" name="Google Shape;59;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0" name="Google Shape;60;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1" name="Google Shape;61;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2" name="Google Shape;62;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65" name="Shape 65"/>
        <p:cNvGrpSpPr/>
        <p:nvPr/>
      </p:nvGrpSpPr>
      <p:grpSpPr>
        <a:xfrm>
          <a:off x="0" y="0"/>
          <a:ext cx="0" cy="0"/>
          <a:chOff x="0" y="0"/>
          <a:chExt cx="0" cy="0"/>
        </a:xfrm>
      </p:grpSpPr>
      <p:sp>
        <p:nvSpPr>
          <p:cNvPr id="66" name="Google Shape;66;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8" name="Google Shape;68;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9" name="Google Shape;69;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500062" y="85725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400"/>
              <a:buFont typeface="Arial"/>
              <a:buNone/>
            </a:pPr>
            <a:r>
              <a:rPr b="1" i="0" lang="en-US" sz="4400" u="none">
                <a:solidFill>
                  <a:schemeClr val="accent2"/>
                </a:solidFill>
                <a:latin typeface="Arial"/>
                <a:ea typeface="Arial"/>
                <a:cs typeface="Arial"/>
                <a:sym typeface="Arial"/>
              </a:rPr>
              <a:t>Bases de données Avancées</a:t>
            </a:r>
            <a:br>
              <a:rPr b="1" i="0" lang="en-US" sz="4400" u="none">
                <a:solidFill>
                  <a:schemeClr val="accent2"/>
                </a:solidFill>
                <a:latin typeface="Arial"/>
                <a:ea typeface="Arial"/>
                <a:cs typeface="Arial"/>
                <a:sym typeface="Arial"/>
              </a:rPr>
            </a:br>
            <a:endParaRPr/>
          </a:p>
        </p:txBody>
      </p:sp>
      <p:sp>
        <p:nvSpPr>
          <p:cNvPr id="89" name="Google Shape;89;p1"/>
          <p:cNvSpPr txBox="1"/>
          <p:nvPr>
            <p:ph idx="1" type="body"/>
          </p:nvPr>
        </p:nvSpPr>
        <p:spPr>
          <a:xfrm>
            <a:off x="198100" y="2000247"/>
            <a:ext cx="8772000" cy="478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Vous permettre d’ exploiter les </a:t>
            </a:r>
            <a:r>
              <a:rPr b="1" i="0" lang="en-US" sz="2000" u="none" cap="none" strike="noStrike">
                <a:solidFill>
                  <a:schemeClr val="dk1"/>
                </a:solidFill>
                <a:latin typeface="Arial"/>
                <a:ea typeface="Arial"/>
                <a:cs typeface="Arial"/>
                <a:sym typeface="Arial"/>
              </a:rPr>
              <a:t>fonctionnalités avancées d’un SGBDR</a:t>
            </a:r>
            <a:r>
              <a:rPr b="0" i="0" lang="en-US" sz="2000" u="none" cap="none" strike="noStrike">
                <a:solidFill>
                  <a:schemeClr val="dk1"/>
                </a:solidFill>
                <a:latin typeface="Arial"/>
                <a:ea typeface="Arial"/>
                <a:cs typeface="Arial"/>
                <a:sym typeface="Arial"/>
              </a:rPr>
              <a:t>. (vue, séquences, indexe, Synonymes, Vous permettre  de maitriser l’outil PLSQL Manipulation et </a:t>
            </a:r>
            <a:endParaRPr/>
          </a:p>
          <a:p>
            <a:pPr indent="-342900" lvl="0" marL="342900" marR="0" rtl="0" algn="l">
              <a:lnSpc>
                <a:spcPct val="2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Vous rendre capable de Programmer des </a:t>
            </a:r>
            <a:r>
              <a:rPr b="1" i="0" lang="en-US" sz="2000" u="none" cap="none" strike="noStrike">
                <a:solidFill>
                  <a:schemeClr val="dk1"/>
                </a:solidFill>
                <a:latin typeface="Arial"/>
                <a:ea typeface="Arial"/>
                <a:cs typeface="Arial"/>
                <a:sym typeface="Arial"/>
              </a:rPr>
              <a:t>procédures stockées </a:t>
            </a:r>
            <a:r>
              <a:rPr b="0" i="0" lang="en-US" sz="2000" u="none" cap="none" strike="noStrike">
                <a:solidFill>
                  <a:schemeClr val="dk1"/>
                </a:solidFill>
                <a:latin typeface="Arial"/>
                <a:ea typeface="Arial"/>
                <a:cs typeface="Arial"/>
                <a:sym typeface="Arial"/>
              </a:rPr>
              <a:t>et des </a:t>
            </a:r>
            <a:r>
              <a:rPr b="1" i="0" lang="en-US" sz="2000" u="none" cap="none" strike="noStrike">
                <a:solidFill>
                  <a:schemeClr val="dk1"/>
                </a:solidFill>
                <a:latin typeface="Arial"/>
                <a:ea typeface="Arial"/>
                <a:cs typeface="Arial"/>
                <a:sym typeface="Arial"/>
              </a:rPr>
              <a:t>déclencheurs (Triggers).</a:t>
            </a:r>
            <a:r>
              <a:rPr b="0" i="0" lang="en-US" sz="2000" u="none" cap="none" strike="noStrike">
                <a:solidFill>
                  <a:schemeClr val="dk1"/>
                </a:solidFill>
                <a:latin typeface="Arial"/>
                <a:ea typeface="Arial"/>
                <a:cs typeface="Arial"/>
                <a:sym typeface="Arial"/>
              </a:rPr>
              <a:t>en utilisant un SGBDR Oracle .</a:t>
            </a:r>
            <a:endParaRPr/>
          </a:p>
          <a:p>
            <a:pPr indent="-342900" lvl="0" marL="342900" marR="0" rtl="0" algn="l">
              <a:lnSpc>
                <a:spcPct val="2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Vous permettre la </a:t>
            </a:r>
            <a:r>
              <a:rPr b="1" i="0" lang="en-US" sz="2000" u="none" cap="none" strike="noStrike">
                <a:solidFill>
                  <a:schemeClr val="dk1"/>
                </a:solidFill>
                <a:latin typeface="Arial"/>
                <a:ea typeface="Arial"/>
                <a:cs typeface="Arial"/>
                <a:sym typeface="Arial"/>
              </a:rPr>
              <a:t>gestion des utilisateurs </a:t>
            </a:r>
            <a:r>
              <a:rPr b="0" i="0" lang="en-US" sz="2000" u="none" cap="none" strike="noStrike">
                <a:solidFill>
                  <a:schemeClr val="dk1"/>
                </a:solidFill>
                <a:latin typeface="Arial"/>
                <a:ea typeface="Arial"/>
                <a:cs typeface="Arial"/>
                <a:sym typeface="Arial"/>
              </a:rPr>
              <a:t>et leurs  droits profils </a:t>
            </a:r>
            <a:endParaRPr/>
          </a:p>
          <a:p>
            <a:pPr indent="-342900" lvl="0" marL="342900" marR="0" rtl="0" algn="l">
              <a:lnSpc>
                <a:spcPct val="2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Vous permettre de localiser les objets oracle à partir </a:t>
            </a:r>
            <a:r>
              <a:rPr b="1" i="0" lang="en-US" sz="2000" u="none" cap="none" strike="noStrike">
                <a:solidFill>
                  <a:schemeClr val="dk1"/>
                </a:solidFill>
                <a:latin typeface="Arial"/>
                <a:ea typeface="Arial"/>
                <a:cs typeface="Arial"/>
                <a:sym typeface="Arial"/>
              </a:rPr>
              <a:t>du dictionnaire de données </a:t>
            </a:r>
            <a:endParaRPr/>
          </a:p>
          <a:p>
            <a:pPr indent="-215900" lvl="0" marL="342900" marR="0" rtl="0" algn="l">
              <a:lnSpc>
                <a:spcPct val="2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
        <p:nvSpPr>
          <p:cNvPr id="90" name="Google Shape;90;p1"/>
          <p:cNvSpPr txBox="1"/>
          <p:nvPr/>
        </p:nvSpPr>
        <p:spPr>
          <a:xfrm>
            <a:off x="3357487" y="1538300"/>
            <a:ext cx="3136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060"/>
              </a:buClr>
              <a:buSzPts val="2400"/>
              <a:buFont typeface="Arial"/>
              <a:buNone/>
            </a:pPr>
            <a:r>
              <a:rPr b="1" i="0" lang="en-US" sz="2400" u="none" cap="none" strike="noStrike">
                <a:solidFill>
                  <a:srgbClr val="002060"/>
                </a:solidFill>
                <a:latin typeface="Arial"/>
                <a:ea typeface="Arial"/>
                <a:cs typeface="Arial"/>
                <a:sym typeface="Arial"/>
              </a:rPr>
              <a:t>Objectif du  module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idx="4294967295" type="body"/>
          </p:nvPr>
        </p:nvSpPr>
        <p:spPr>
          <a:xfrm>
            <a:off x="214312" y="928687"/>
            <a:ext cx="8435975" cy="504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Approche</a:t>
            </a: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Système</a:t>
            </a: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de</a:t>
            </a: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Gestion</a:t>
            </a: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de</a:t>
            </a: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fichiers</a:t>
            </a:r>
            <a:endParaRPr/>
          </a:p>
          <a:p>
            <a:pPr indent="-3429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880"/>
              </a:spcBef>
              <a:spcAft>
                <a:spcPts val="0"/>
              </a:spcAft>
              <a:buClr>
                <a:schemeClr val="dk1"/>
              </a:buClr>
              <a:buSzPts val="4400"/>
              <a:buFont typeface="Arial"/>
              <a:buNone/>
            </a:pPr>
            <a:r>
              <a:t/>
            </a:r>
            <a:endParaRPr b="0" i="0" sz="4400" u="none">
              <a:solidFill>
                <a:schemeClr val="dk1"/>
              </a:solidFill>
              <a:latin typeface="Arial"/>
              <a:ea typeface="Arial"/>
              <a:cs typeface="Arial"/>
              <a:sym typeface="Arial"/>
            </a:endParaRPr>
          </a:p>
          <a:p>
            <a:pPr indent="-63500" lvl="0" marL="342900" marR="0" rtl="0" algn="l">
              <a:spcBef>
                <a:spcPts val="880"/>
              </a:spcBef>
              <a:spcAft>
                <a:spcPts val="0"/>
              </a:spcAft>
              <a:buClr>
                <a:schemeClr val="dk1"/>
              </a:buClr>
              <a:buSzPts val="4400"/>
              <a:buFont typeface="Arial"/>
              <a:buNone/>
            </a:pPr>
            <a:r>
              <a:t/>
            </a:r>
            <a:endParaRPr b="0" i="0" sz="4400" u="none">
              <a:solidFill>
                <a:schemeClr val="dk1"/>
              </a:solidFill>
              <a:latin typeface="Arial"/>
              <a:ea typeface="Arial"/>
              <a:cs typeface="Arial"/>
              <a:sym typeface="Arial"/>
            </a:endParaRPr>
          </a:p>
        </p:txBody>
      </p:sp>
      <p:sp>
        <p:nvSpPr>
          <p:cNvPr id="158" name="Google Shape;158;p9"/>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262673"/>
              </a:buClr>
              <a:buSzPts val="2400"/>
              <a:buFont typeface="Arial"/>
              <a:buNone/>
            </a:pPr>
            <a:r>
              <a:rPr b="1" i="0" lang="en-US" sz="2400" u="none" cap="none" strike="noStrike">
                <a:solidFill>
                  <a:srgbClr val="262673"/>
                </a:solidFill>
                <a:latin typeface="Arial"/>
                <a:ea typeface="Arial"/>
                <a:cs typeface="Arial"/>
                <a:sym typeface="Arial"/>
              </a:rPr>
              <a:t>Chap I :Introduction aux bases de données et SGBD </a:t>
            </a:r>
            <a:endParaRPr/>
          </a:p>
        </p:txBody>
      </p:sp>
      <p:pic>
        <p:nvPicPr>
          <p:cNvPr id="159" name="Google Shape;159;p9"/>
          <p:cNvPicPr preferRelativeResize="0"/>
          <p:nvPr/>
        </p:nvPicPr>
        <p:blipFill rotWithShape="1">
          <a:blip r:embed="rId3">
            <a:alphaModFix/>
          </a:blip>
          <a:srcRect b="0" l="0" r="0" t="0"/>
          <a:stretch/>
        </p:blipFill>
        <p:spPr>
          <a:xfrm>
            <a:off x="714375" y="1571625"/>
            <a:ext cx="6732587" cy="1265237"/>
          </a:xfrm>
          <a:prstGeom prst="rect">
            <a:avLst/>
          </a:prstGeom>
          <a:noFill/>
          <a:ln>
            <a:noFill/>
          </a:ln>
        </p:spPr>
      </p:pic>
      <p:sp>
        <p:nvSpPr>
          <p:cNvPr id="160" name="Google Shape;160;p9"/>
          <p:cNvSpPr txBox="1"/>
          <p:nvPr/>
        </p:nvSpPr>
        <p:spPr>
          <a:xfrm>
            <a:off x="285750" y="2857500"/>
            <a:ext cx="8215312" cy="3416300"/>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Utilisation d’un ensemble de fichiers de données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Définir les données en fonction des traitement (dépendance données/programmes)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Toute application à  ses propres programmes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Inconvénient  :</a:t>
            </a:r>
            <a:endParaRPr/>
          </a:p>
          <a:p>
            <a:pPr indent="-114300" lvl="1" marL="4572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Redondance (lorsque la volumétrie devient importante) </a:t>
            </a:r>
            <a:endParaRPr/>
          </a:p>
          <a:p>
            <a:pPr indent="-114300" lvl="1" marL="4572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Lourdeur d’accès aux données (lorsque la volumétrie devient importante) </a:t>
            </a:r>
            <a:endParaRPr/>
          </a:p>
          <a:p>
            <a:pPr indent="-114300" lvl="1" marL="4572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Difficulté des MAJ</a:t>
            </a:r>
            <a:endParaRPr/>
          </a:p>
          <a:p>
            <a:pPr indent="-114300" lvl="1" marL="4572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Risque de perdre l’intégrité des données</a:t>
            </a:r>
            <a:endParaRPr/>
          </a:p>
        </p:txBody>
      </p:sp>
      <p:sp>
        <p:nvSpPr>
          <p:cNvPr id="161" name="Google Shape;161;p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nvSpPr>
        <p:spPr>
          <a:xfrm>
            <a:off x="395287" y="4284662"/>
            <a:ext cx="6135687" cy="36988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Les données de la BD sont décrites hors des programmes</a:t>
            </a:r>
            <a:endParaRPr/>
          </a:p>
        </p:txBody>
      </p:sp>
      <p:sp>
        <p:nvSpPr>
          <p:cNvPr id="167" name="Google Shape;167;p10"/>
          <p:cNvSpPr txBox="1"/>
          <p:nvPr/>
        </p:nvSpPr>
        <p:spPr>
          <a:xfrm>
            <a:off x="323850" y="908050"/>
            <a:ext cx="30670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Approche Base de données.</a:t>
            </a:r>
            <a:endParaRPr/>
          </a:p>
        </p:txBody>
      </p:sp>
      <p:sp>
        <p:nvSpPr>
          <p:cNvPr id="168" name="Google Shape;168;p10"/>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262673"/>
              </a:buClr>
              <a:buSzPts val="2400"/>
              <a:buFont typeface="Arial"/>
              <a:buNone/>
            </a:pPr>
            <a:r>
              <a:rPr b="1" i="0" lang="en-US" sz="2400" u="none" cap="none" strike="noStrike">
                <a:solidFill>
                  <a:srgbClr val="262673"/>
                </a:solidFill>
                <a:latin typeface="Arial"/>
                <a:ea typeface="Arial"/>
                <a:cs typeface="Arial"/>
                <a:sym typeface="Arial"/>
              </a:rPr>
              <a:t>Chap I :Introduction aux bases de données et SGBD </a:t>
            </a:r>
            <a:endParaRPr/>
          </a:p>
        </p:txBody>
      </p:sp>
      <p:pic>
        <p:nvPicPr>
          <p:cNvPr id="169" name="Google Shape;169;p10"/>
          <p:cNvPicPr preferRelativeResize="0"/>
          <p:nvPr/>
        </p:nvPicPr>
        <p:blipFill rotWithShape="1">
          <a:blip r:embed="rId3">
            <a:alphaModFix/>
          </a:blip>
          <a:srcRect b="0" l="0" r="0" t="0"/>
          <a:stretch/>
        </p:blipFill>
        <p:spPr>
          <a:xfrm>
            <a:off x="1069975" y="1412875"/>
            <a:ext cx="5807075" cy="2879725"/>
          </a:xfrm>
          <a:prstGeom prst="rect">
            <a:avLst/>
          </a:prstGeom>
          <a:noFill/>
          <a:ln>
            <a:noFill/>
          </a:ln>
        </p:spPr>
      </p:pic>
      <p:sp>
        <p:nvSpPr>
          <p:cNvPr id="170" name="Google Shape;170;p10"/>
          <p:cNvSpPr txBox="1"/>
          <p:nvPr/>
        </p:nvSpPr>
        <p:spPr>
          <a:xfrm>
            <a:off x="468312" y="4714875"/>
            <a:ext cx="4960937" cy="1465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Avantages   :</a:t>
            </a:r>
            <a:endParaRPr/>
          </a:p>
          <a:p>
            <a:pPr indent="-114300" lvl="2" marL="9144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Pas de Redondance </a:t>
            </a:r>
            <a:endParaRPr/>
          </a:p>
          <a:p>
            <a:pPr indent="-114300" lvl="2" marL="9144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Vitesse d’accès au donnée</a:t>
            </a:r>
            <a:endParaRPr/>
          </a:p>
          <a:p>
            <a:pPr indent="-114300" lvl="2" marL="9144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Facilité  des MAJ</a:t>
            </a:r>
            <a:endParaRPr/>
          </a:p>
          <a:p>
            <a:pPr indent="-114300" lvl="2" marL="9144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Respect de  l’intégrité des données</a:t>
            </a:r>
            <a:endParaRPr/>
          </a:p>
        </p:txBody>
      </p:sp>
      <p:sp>
        <p:nvSpPr>
          <p:cNvPr id="171" name="Google Shape;171;p1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262673"/>
              </a:buClr>
              <a:buSzPts val="2400"/>
              <a:buFont typeface="Arial"/>
              <a:buNone/>
            </a:pPr>
            <a:r>
              <a:rPr b="1" i="0" lang="en-US" sz="2400" u="none" cap="none" strike="noStrike">
                <a:solidFill>
                  <a:srgbClr val="262673"/>
                </a:solidFill>
                <a:latin typeface="Arial"/>
                <a:ea typeface="Arial"/>
                <a:cs typeface="Arial"/>
                <a:sym typeface="Arial"/>
              </a:rPr>
              <a:t>Chap I :Introduction aux bases de données et SGBD </a:t>
            </a:r>
            <a:endParaRPr/>
          </a:p>
        </p:txBody>
      </p:sp>
      <p:sp>
        <p:nvSpPr>
          <p:cNvPr id="177" name="Google Shape;177;p11"/>
          <p:cNvSpPr txBox="1"/>
          <p:nvPr/>
        </p:nvSpPr>
        <p:spPr>
          <a:xfrm>
            <a:off x="214312" y="928687"/>
            <a:ext cx="3698875" cy="36988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Que doit permettre un SGBDR ?</a:t>
            </a:r>
            <a:endParaRPr/>
          </a:p>
        </p:txBody>
      </p:sp>
      <p:sp>
        <p:nvSpPr>
          <p:cNvPr id="178" name="Google Shape;178;p11"/>
          <p:cNvSpPr txBox="1"/>
          <p:nvPr/>
        </p:nvSpPr>
        <p:spPr>
          <a:xfrm>
            <a:off x="1143000" y="1428750"/>
            <a:ext cx="2822575" cy="6715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2000"/>
              <a:buFont typeface="Arial"/>
              <a:buNone/>
            </a:pPr>
            <a:r>
              <a:rPr b="1" i="0" lang="en-US" sz="2000" u="none" cap="none" strike="noStrike">
                <a:solidFill>
                  <a:srgbClr val="000080"/>
                </a:solidFill>
                <a:latin typeface="Arial"/>
                <a:ea typeface="Arial"/>
                <a:cs typeface="Arial"/>
                <a:sym typeface="Arial"/>
              </a:rPr>
              <a:t>1-Décrire les données</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900" u="none">
              <a:solidFill>
                <a:schemeClr val="dk1"/>
              </a:solidFill>
              <a:latin typeface="Arial"/>
              <a:ea typeface="Arial"/>
              <a:cs typeface="Arial"/>
              <a:sym typeface="Arial"/>
            </a:endParaRPr>
          </a:p>
        </p:txBody>
      </p:sp>
      <p:sp>
        <p:nvSpPr>
          <p:cNvPr id="179" name="Google Shape;179;p11"/>
          <p:cNvSpPr txBox="1"/>
          <p:nvPr/>
        </p:nvSpPr>
        <p:spPr>
          <a:xfrm>
            <a:off x="642937" y="1857375"/>
            <a:ext cx="7358062" cy="923925"/>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indépendamment des applications (de manière intrinsèque)</a:t>
            </a:r>
            <a:endParaRPr b="0" i="0" sz="900" u="non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FF0000"/>
              </a:buClr>
              <a:buSzPts val="1800"/>
              <a:buFont typeface="Arial"/>
              <a:buNone/>
            </a:pPr>
            <a:r>
              <a:rPr b="1" i="1" lang="en-US" sz="1800" u="none">
                <a:solidFill>
                  <a:srgbClr val="FF0000"/>
                </a:solidFill>
                <a:latin typeface="Arial"/>
                <a:ea typeface="Arial"/>
                <a:cs typeface="Arial"/>
                <a:sym typeface="Arial"/>
              </a:rPr>
              <a:t>Langage de Définition de</a:t>
            </a:r>
            <a:r>
              <a:rPr b="0" i="0" lang="en-US" sz="1800" u="none">
                <a:solidFill>
                  <a:srgbClr val="FF0000"/>
                </a:solidFill>
                <a:latin typeface="Arial"/>
                <a:ea typeface="Arial"/>
                <a:cs typeface="Arial"/>
                <a:sym typeface="Arial"/>
              </a:rPr>
              <a:t> </a:t>
            </a:r>
            <a:r>
              <a:rPr b="1" i="1" lang="en-US" sz="1800" u="none">
                <a:solidFill>
                  <a:srgbClr val="FF0000"/>
                </a:solidFill>
                <a:latin typeface="Arial"/>
                <a:ea typeface="Arial"/>
                <a:cs typeface="Arial"/>
                <a:sym typeface="Arial"/>
              </a:rPr>
              <a:t>Données </a:t>
            </a:r>
            <a:r>
              <a:rPr b="1" i="0" lang="en-US" sz="1800" u="none">
                <a:solidFill>
                  <a:srgbClr val="FF0000"/>
                </a:solidFill>
                <a:latin typeface="Arial"/>
                <a:ea typeface="Arial"/>
                <a:cs typeface="Arial"/>
                <a:sym typeface="Arial"/>
              </a:rPr>
              <a:t>(LDD)</a:t>
            </a:r>
            <a:endParaRPr/>
          </a:p>
        </p:txBody>
      </p:sp>
      <p:sp>
        <p:nvSpPr>
          <p:cNvPr id="180" name="Google Shape;180;p11"/>
          <p:cNvSpPr txBox="1"/>
          <p:nvPr/>
        </p:nvSpPr>
        <p:spPr>
          <a:xfrm>
            <a:off x="928687" y="3286125"/>
            <a:ext cx="3146425" cy="4000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2000"/>
              <a:buFont typeface="Arial"/>
              <a:buNone/>
            </a:pPr>
            <a:r>
              <a:rPr b="1" i="0" lang="en-US" sz="2000" u="none">
                <a:solidFill>
                  <a:srgbClr val="000080"/>
                </a:solidFill>
                <a:latin typeface="Arial"/>
                <a:ea typeface="Arial"/>
                <a:cs typeface="Arial"/>
                <a:sym typeface="Arial"/>
              </a:rPr>
              <a:t>2-Manipuler les données</a:t>
            </a:r>
            <a:endParaRPr/>
          </a:p>
        </p:txBody>
      </p:sp>
      <p:sp>
        <p:nvSpPr>
          <p:cNvPr id="181" name="Google Shape;181;p11"/>
          <p:cNvSpPr txBox="1"/>
          <p:nvPr/>
        </p:nvSpPr>
        <p:spPr>
          <a:xfrm>
            <a:off x="642937" y="3643312"/>
            <a:ext cx="7302500" cy="21463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chemeClr val="dk1"/>
              </a:buClr>
              <a:buSzPts val="1700"/>
              <a:buFont typeface="Arial"/>
              <a:buNone/>
            </a:pPr>
            <a:r>
              <a:rPr b="0" i="0" lang="en-US" sz="1700" u="none">
                <a:solidFill>
                  <a:schemeClr val="dk1"/>
                </a:solidFill>
                <a:latin typeface="Arial"/>
                <a:ea typeface="Arial"/>
                <a:cs typeface="Arial"/>
                <a:sym typeface="Arial"/>
              </a:rPr>
              <a:t>Interroger et mettre à jour les données sans préciser d'algorithme d'accès</a:t>
            </a:r>
            <a:endParaRPr b="0" i="0" sz="900" u="non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dire QUOI sans dire COMMENT</a:t>
            </a:r>
            <a:endParaRPr b="0" i="0" sz="900" u="non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langage de </a:t>
            </a:r>
            <a:r>
              <a:rPr b="0" i="1" lang="en-US" sz="1800" u="none">
                <a:solidFill>
                  <a:schemeClr val="dk1"/>
                </a:solidFill>
                <a:latin typeface="Arial"/>
                <a:ea typeface="Arial"/>
                <a:cs typeface="Arial"/>
                <a:sym typeface="Arial"/>
              </a:rPr>
              <a:t>requêtes</a:t>
            </a:r>
            <a:r>
              <a:rPr b="0" i="0" lang="en-US" sz="1800" u="none">
                <a:solidFill>
                  <a:schemeClr val="dk1"/>
                </a:solidFill>
                <a:latin typeface="Arial"/>
                <a:ea typeface="Arial"/>
                <a:cs typeface="Arial"/>
                <a:sym typeface="Arial"/>
              </a:rPr>
              <a:t> déclaratif ex.:</a:t>
            </a:r>
            <a:endParaRPr b="0" i="0" sz="900" u="non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quels sont les noms des produits de prix &lt; 100DH ?</a:t>
            </a:r>
            <a:endParaRPr b="0" i="0" sz="900" u="non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FF0000"/>
              </a:buClr>
              <a:buSzPts val="1800"/>
              <a:buFont typeface="Arial"/>
              <a:buNone/>
            </a:pPr>
            <a:r>
              <a:rPr b="1" i="1" lang="en-US" sz="1800" u="none">
                <a:solidFill>
                  <a:srgbClr val="FF0000"/>
                </a:solidFill>
                <a:latin typeface="Arial"/>
                <a:ea typeface="Arial"/>
                <a:cs typeface="Arial"/>
                <a:sym typeface="Arial"/>
              </a:rPr>
              <a:t>Langage de Manipulation de Données </a:t>
            </a:r>
            <a:r>
              <a:rPr b="1" i="0" lang="en-US" sz="1800" u="none">
                <a:solidFill>
                  <a:srgbClr val="FF0000"/>
                </a:solidFill>
                <a:latin typeface="Arial"/>
                <a:ea typeface="Arial"/>
                <a:cs typeface="Arial"/>
                <a:sym typeface="Arial"/>
              </a:rPr>
              <a:t>(LMD)</a:t>
            </a:r>
            <a:endParaRPr/>
          </a:p>
        </p:txBody>
      </p:sp>
      <p:sp>
        <p:nvSpPr>
          <p:cNvPr id="182" name="Google Shape;182;p1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nvSpPr>
        <p:spPr>
          <a:xfrm>
            <a:off x="571500" y="1428750"/>
            <a:ext cx="3090862" cy="6715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2000"/>
              <a:buFont typeface="Arial"/>
              <a:buNone/>
            </a:pPr>
            <a:r>
              <a:rPr b="1" i="0" lang="en-US" sz="2000" u="none">
                <a:solidFill>
                  <a:srgbClr val="000080"/>
                </a:solidFill>
                <a:latin typeface="Arial"/>
                <a:ea typeface="Arial"/>
                <a:cs typeface="Arial"/>
                <a:sym typeface="Arial"/>
              </a:rPr>
              <a:t>3-Contrôler les données</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900" u="none">
              <a:solidFill>
                <a:schemeClr val="dk1"/>
              </a:solidFill>
              <a:latin typeface="Arial"/>
              <a:ea typeface="Arial"/>
              <a:cs typeface="Arial"/>
              <a:sym typeface="Arial"/>
            </a:endParaRPr>
          </a:p>
        </p:txBody>
      </p:sp>
      <p:sp>
        <p:nvSpPr>
          <p:cNvPr id="188" name="Google Shape;188;p12"/>
          <p:cNvSpPr txBox="1"/>
          <p:nvPr/>
        </p:nvSpPr>
        <p:spPr>
          <a:xfrm>
            <a:off x="428625" y="3143250"/>
            <a:ext cx="7416800" cy="9239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1" lang="en-US" sz="1800" u="none">
                <a:solidFill>
                  <a:srgbClr val="FF0000"/>
                </a:solidFill>
                <a:latin typeface="Arial"/>
                <a:ea typeface="Arial"/>
                <a:cs typeface="Arial"/>
                <a:sym typeface="Arial"/>
              </a:rPr>
              <a:t>Intégrité</a:t>
            </a:r>
            <a:r>
              <a:rPr b="1" i="1" lang="en-US" sz="900" u="none">
                <a:solidFill>
                  <a:srgbClr val="FF0000"/>
                </a:solidFill>
                <a:latin typeface="Arial"/>
                <a:ea typeface="Arial"/>
                <a:cs typeface="Arial"/>
                <a:sym typeface="Arial"/>
              </a:rPr>
              <a:t>  ; </a:t>
            </a:r>
            <a:r>
              <a:rPr b="0" i="0" lang="en-US" sz="1800" u="none">
                <a:solidFill>
                  <a:schemeClr val="dk1"/>
                </a:solidFill>
                <a:latin typeface="Arial"/>
                <a:ea typeface="Arial"/>
                <a:cs typeface="Arial"/>
                <a:sym typeface="Arial"/>
              </a:rPr>
              <a:t>vérification de contraintes d'intégrité</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 la note doit être comprise entre 0 et 20</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900" u="none">
              <a:solidFill>
                <a:schemeClr val="dk1"/>
              </a:solidFill>
              <a:latin typeface="Arial"/>
              <a:ea typeface="Arial"/>
              <a:cs typeface="Arial"/>
              <a:sym typeface="Arial"/>
            </a:endParaRPr>
          </a:p>
        </p:txBody>
      </p:sp>
      <p:sp>
        <p:nvSpPr>
          <p:cNvPr id="189" name="Google Shape;189;p12"/>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Chap I :Introduction aux bases de données et SGBD </a:t>
            </a:r>
            <a:endParaRPr/>
          </a:p>
        </p:txBody>
      </p:sp>
      <p:sp>
        <p:nvSpPr>
          <p:cNvPr id="190" name="Google Shape;190;p12"/>
          <p:cNvSpPr txBox="1"/>
          <p:nvPr/>
        </p:nvSpPr>
        <p:spPr>
          <a:xfrm>
            <a:off x="468312" y="908050"/>
            <a:ext cx="43243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Que doit permettre un SGBD suite… ?</a:t>
            </a:r>
            <a:endParaRPr/>
          </a:p>
        </p:txBody>
      </p:sp>
      <p:sp>
        <p:nvSpPr>
          <p:cNvPr id="191" name="Google Shape;191;p12"/>
          <p:cNvSpPr txBox="1"/>
          <p:nvPr/>
        </p:nvSpPr>
        <p:spPr>
          <a:xfrm>
            <a:off x="1428750" y="1857375"/>
            <a:ext cx="6192837" cy="106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Question1 :</a:t>
            </a:r>
            <a:r>
              <a:rPr b="0" i="0" lang="en-US" sz="2000" u="none">
                <a:solidFill>
                  <a:srgbClr val="FF0000"/>
                </a:solidFill>
                <a:latin typeface="Arial"/>
                <a:ea typeface="Arial"/>
                <a:cs typeface="Arial"/>
                <a:sym typeface="Arial"/>
              </a:rPr>
              <a:t>Si la secrétaire a  saisi par erreur la note d’une matière (51/20 au lieu 15/20) qui ce qui se passe et comment remédier à  cette situation ??????</a:t>
            </a:r>
            <a:r>
              <a:rPr b="1" i="0" lang="en-US" sz="2000" u="none">
                <a:solidFill>
                  <a:srgbClr val="FF0000"/>
                </a:solidFill>
                <a:latin typeface="Arial"/>
                <a:ea typeface="Arial"/>
                <a:cs typeface="Arial"/>
                <a:sym typeface="Arial"/>
              </a:rPr>
              <a:t> </a:t>
            </a:r>
            <a:endParaRPr/>
          </a:p>
        </p:txBody>
      </p:sp>
      <p:sp>
        <p:nvSpPr>
          <p:cNvPr id="192" name="Google Shape;192;p12"/>
          <p:cNvSpPr txBox="1"/>
          <p:nvPr/>
        </p:nvSpPr>
        <p:spPr>
          <a:xfrm>
            <a:off x="285750" y="5072062"/>
            <a:ext cx="74295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1" lang="en-US" sz="1800" u="none">
                <a:solidFill>
                  <a:srgbClr val="FF0000"/>
                </a:solidFill>
                <a:latin typeface="Arial"/>
                <a:ea typeface="Arial"/>
                <a:cs typeface="Arial"/>
                <a:sym typeface="Arial"/>
              </a:rPr>
              <a:t>Confidentialité : </a:t>
            </a:r>
            <a:r>
              <a:rPr b="0" i="0" lang="en-US" sz="1800" u="none">
                <a:solidFill>
                  <a:schemeClr val="dk1"/>
                </a:solidFill>
                <a:latin typeface="Arial"/>
                <a:ea typeface="Arial"/>
                <a:cs typeface="Arial"/>
                <a:sym typeface="Arial"/>
              </a:rPr>
              <a:t>contrôle des droits d'accès, autorisation</a:t>
            </a:r>
            <a:endParaRPr/>
          </a:p>
        </p:txBody>
      </p:sp>
      <p:sp>
        <p:nvSpPr>
          <p:cNvPr id="193" name="Google Shape;193;p12"/>
          <p:cNvSpPr txBox="1"/>
          <p:nvPr/>
        </p:nvSpPr>
        <p:spPr>
          <a:xfrm>
            <a:off x="1714500" y="4000500"/>
            <a:ext cx="6192837" cy="1046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Question2 :</a:t>
            </a:r>
            <a:r>
              <a:rPr b="0" i="0" lang="en-US" sz="1800" u="none">
                <a:solidFill>
                  <a:srgbClr val="FF0000"/>
                </a:solidFill>
                <a:latin typeface="Arial"/>
                <a:ea typeface="Arial"/>
                <a:cs typeface="Arial"/>
                <a:sym typeface="Arial"/>
              </a:rPr>
              <a:t>est ce que un étudiant peut changer la note qu’ il  a eu dans une matière donnée et comment géré ça ??????</a:t>
            </a:r>
            <a:endParaRPr/>
          </a:p>
        </p:txBody>
      </p:sp>
      <p:sp>
        <p:nvSpPr>
          <p:cNvPr id="194" name="Google Shape;194;p12"/>
          <p:cNvSpPr txBox="1"/>
          <p:nvPr/>
        </p:nvSpPr>
        <p:spPr>
          <a:xfrm>
            <a:off x="287337" y="5667375"/>
            <a:ext cx="8856662"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Pour ces deux situation le SGBD doit permettre un :</a:t>
            </a:r>
            <a:endParaRPr/>
          </a:p>
          <a:p>
            <a:pPr indent="0" lvl="0" marL="0" marR="0" rtl="0" algn="l">
              <a:lnSpc>
                <a:spcPct val="100000"/>
              </a:lnSpc>
              <a:spcBef>
                <a:spcPts val="0"/>
              </a:spcBef>
              <a:spcAft>
                <a:spcPts val="0"/>
              </a:spcAft>
              <a:buClr>
                <a:srgbClr val="FF0000"/>
              </a:buClr>
              <a:buSzPts val="1800"/>
              <a:buFont typeface="Arial"/>
              <a:buNone/>
            </a:pPr>
            <a:r>
              <a:rPr b="1" i="1" lang="en-US" sz="1800" u="none">
                <a:solidFill>
                  <a:srgbClr val="FF0000"/>
                </a:solidFill>
                <a:latin typeface="Arial"/>
                <a:ea typeface="Arial"/>
                <a:cs typeface="Arial"/>
                <a:sym typeface="Arial"/>
              </a:rPr>
              <a:t>Langage de Contrôle de Données </a:t>
            </a:r>
            <a:r>
              <a:rPr b="1" i="0" lang="en-US" sz="1800" u="none">
                <a:solidFill>
                  <a:srgbClr val="FF0000"/>
                </a:solidFill>
                <a:latin typeface="Arial"/>
                <a:ea typeface="Arial"/>
                <a:cs typeface="Arial"/>
                <a:sym typeface="Arial"/>
              </a:rPr>
              <a:t>(CLD)</a:t>
            </a:r>
            <a:endParaRPr/>
          </a:p>
          <a:p>
            <a:pPr indent="0" lvl="0" marL="0" marR="0" rtl="0" algn="l">
              <a:lnSpc>
                <a:spcPct val="100000"/>
              </a:lnSpc>
              <a:spcBef>
                <a:spcPts val="0"/>
              </a:spcBef>
              <a:spcAft>
                <a:spcPts val="0"/>
              </a:spcAft>
              <a:buNone/>
            </a:pPr>
            <a:r>
              <a:t/>
            </a:r>
            <a:endParaRPr b="1" i="0" sz="1800" u="none">
              <a:solidFill>
                <a:srgbClr val="FF0000"/>
              </a:solidFill>
              <a:latin typeface="Arial"/>
              <a:ea typeface="Arial"/>
              <a:cs typeface="Arial"/>
              <a:sym typeface="Arial"/>
            </a:endParaRPr>
          </a:p>
        </p:txBody>
      </p:sp>
      <p:cxnSp>
        <p:nvCxnSpPr>
          <p:cNvPr id="195" name="Google Shape;195;p12"/>
          <p:cNvCxnSpPr/>
          <p:nvPr/>
        </p:nvCxnSpPr>
        <p:spPr>
          <a:xfrm flipH="1">
            <a:off x="1071562" y="4572000"/>
            <a:ext cx="576262" cy="287337"/>
          </a:xfrm>
          <a:prstGeom prst="straightConnector1">
            <a:avLst/>
          </a:prstGeom>
          <a:noFill/>
          <a:ln cap="flat" cmpd="sng" w="76200">
            <a:solidFill>
              <a:schemeClr val="dk1"/>
            </a:solidFill>
            <a:prstDash val="solid"/>
            <a:miter lim="800000"/>
            <a:headEnd len="med" w="med" type="none"/>
            <a:tailEnd len="med" w="med" type="stealth"/>
          </a:ln>
        </p:spPr>
      </p:cxnSp>
      <p:cxnSp>
        <p:nvCxnSpPr>
          <p:cNvPr id="196" name="Google Shape;196;p12"/>
          <p:cNvCxnSpPr/>
          <p:nvPr/>
        </p:nvCxnSpPr>
        <p:spPr>
          <a:xfrm flipH="1">
            <a:off x="1331912" y="2857500"/>
            <a:ext cx="954087" cy="355600"/>
          </a:xfrm>
          <a:prstGeom prst="straightConnector1">
            <a:avLst/>
          </a:prstGeom>
          <a:noFill/>
          <a:ln cap="flat" cmpd="sng" w="76200">
            <a:solidFill>
              <a:schemeClr val="dk1"/>
            </a:solidFill>
            <a:prstDash val="solid"/>
            <a:miter lim="800000"/>
            <a:headEnd len="med" w="med" type="none"/>
            <a:tailEnd len="med" w="med" type="stealth"/>
          </a:ln>
        </p:spPr>
      </p:cxnSp>
      <p:sp>
        <p:nvSpPr>
          <p:cNvPr id="197" name="Google Shape;197;p1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 calcmode="lin" valueType="num">
                                      <p:cBhvr additive="base">
                                        <p:cTn dur="500"/>
                                        <p:tgtEl>
                                          <p:spTgt spid="19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2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2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2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2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2000"/>
                                        <p:tgtEl>
                                          <p:spTgt spid="1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nvSpPr>
        <p:spPr>
          <a:xfrm>
            <a:off x="611187" y="3549650"/>
            <a:ext cx="1341437" cy="6715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2000"/>
              <a:buFont typeface="Arial"/>
              <a:buNone/>
            </a:pPr>
            <a:r>
              <a:rPr b="1" i="0" lang="en-US" sz="2000" u="none">
                <a:solidFill>
                  <a:srgbClr val="000080"/>
                </a:solidFill>
                <a:latin typeface="Arial"/>
                <a:ea typeface="Arial"/>
                <a:cs typeface="Arial"/>
                <a:sym typeface="Arial"/>
              </a:rPr>
              <a:t>4-Partage</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900" u="none">
              <a:solidFill>
                <a:schemeClr val="dk1"/>
              </a:solidFill>
              <a:latin typeface="Arial"/>
              <a:ea typeface="Arial"/>
              <a:cs typeface="Arial"/>
              <a:sym typeface="Arial"/>
            </a:endParaRPr>
          </a:p>
        </p:txBody>
      </p:sp>
      <p:sp>
        <p:nvSpPr>
          <p:cNvPr id="203" name="Google Shape;203;p13"/>
          <p:cNvSpPr txBox="1"/>
          <p:nvPr/>
        </p:nvSpPr>
        <p:spPr>
          <a:xfrm>
            <a:off x="557212" y="4146550"/>
            <a:ext cx="7362825" cy="21685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Une BD est partagée entre plusieurs utilisateurs en même temps.</a:t>
            </a:r>
            <a:endParaRPr/>
          </a:p>
          <a:p>
            <a:pPr indent="0" lvl="0" marL="0" marR="0" rtl="0" algn="l">
              <a:lnSpc>
                <a:spcPct val="100000"/>
              </a:lnSpc>
              <a:spcBef>
                <a:spcPts val="0"/>
              </a:spcBef>
              <a:spcAft>
                <a:spcPts val="0"/>
              </a:spcAft>
              <a:buClr>
                <a:schemeClr val="dk1"/>
              </a:buClr>
              <a:buSzPts val="900"/>
              <a:buFont typeface="Arial"/>
              <a:buNone/>
            </a:pPr>
            <a:r>
              <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Il en découle donc  </a:t>
            </a:r>
            <a:r>
              <a:rPr b="0" i="0" lang="en-US" sz="1800" u="none">
                <a:solidFill>
                  <a:schemeClr val="dk1"/>
                </a:solidFill>
                <a:latin typeface="Arial"/>
                <a:ea typeface="Arial"/>
                <a:cs typeface="Arial"/>
                <a:sym typeface="Arial"/>
              </a:rPr>
              <a:t>: Un contrôle des accès concurrents.</a:t>
            </a:r>
            <a:endParaRPr/>
          </a:p>
          <a:p>
            <a:pPr indent="0" lvl="0" marL="0" marR="0" rtl="0" algn="l">
              <a:lnSpc>
                <a:spcPct val="100000"/>
              </a:lnSpc>
              <a:spcBef>
                <a:spcPts val="0"/>
              </a:spcBef>
              <a:spcAft>
                <a:spcPts val="0"/>
              </a:spcAft>
              <a:buClr>
                <a:schemeClr val="dk1"/>
              </a:buClr>
              <a:buSzPts val="900"/>
              <a:buFont typeface="Arial"/>
              <a:buNone/>
            </a:pPr>
            <a:r>
              <a:t/>
            </a:r>
            <a:endParaRPr b="0" i="0" sz="900" u="none">
              <a:solidFill>
                <a:schemeClr val="dk1"/>
              </a:solidFill>
              <a:latin typeface="Arial"/>
              <a:ea typeface="Arial"/>
              <a:cs typeface="Arial"/>
              <a:sym typeface="Arial"/>
            </a:endParaRPr>
          </a:p>
          <a:p>
            <a:pPr indent="0" lvl="0" marL="0" marR="0" rtl="0" algn="l">
              <a:lnSpc>
                <a:spcPct val="2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Notion de </a:t>
            </a:r>
            <a:r>
              <a:rPr b="0" i="0" lang="en-US" sz="1800" u="none">
                <a:solidFill>
                  <a:srgbClr val="FF0000"/>
                </a:solidFill>
                <a:latin typeface="Arial"/>
                <a:ea typeface="Arial"/>
                <a:cs typeface="Arial"/>
                <a:sym typeface="Arial"/>
              </a:rPr>
              <a:t>transaction</a:t>
            </a:r>
            <a:endParaRPr b="0" i="0" sz="900" u="none">
              <a:solidFill>
                <a:schemeClr val="dk1"/>
              </a:solidFill>
              <a:latin typeface="Arial"/>
              <a:ea typeface="Arial"/>
              <a:cs typeface="Arial"/>
              <a:sym typeface="Arial"/>
            </a:endParaRPr>
          </a:p>
          <a:p>
            <a:pPr indent="0" lvl="0" marL="0" marR="0" rtl="0" algn="l">
              <a:lnSpc>
                <a:spcPct val="2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L'exécution d'une transaction doit préserver la cohérence de la BD</a:t>
            </a:r>
            <a:endParaRPr/>
          </a:p>
        </p:txBody>
      </p:sp>
      <p:sp>
        <p:nvSpPr>
          <p:cNvPr id="204" name="Google Shape;204;p13"/>
          <p:cNvSpPr txBox="1"/>
          <p:nvPr/>
        </p:nvSpPr>
        <p:spPr>
          <a:xfrm>
            <a:off x="468312" y="908050"/>
            <a:ext cx="43243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Que doit permettre un SGBD suite… ?</a:t>
            </a:r>
            <a:endParaRPr/>
          </a:p>
        </p:txBody>
      </p:sp>
      <p:sp>
        <p:nvSpPr>
          <p:cNvPr id="205" name="Google Shape;205;p13"/>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Chap I :Introduction aux bases de données et SGBD </a:t>
            </a:r>
            <a:endParaRPr/>
          </a:p>
        </p:txBody>
      </p:sp>
      <p:sp>
        <p:nvSpPr>
          <p:cNvPr id="206" name="Google Shape;206;p13"/>
          <p:cNvSpPr txBox="1"/>
          <p:nvPr/>
        </p:nvSpPr>
        <p:spPr>
          <a:xfrm>
            <a:off x="1071562" y="1571625"/>
            <a:ext cx="6192837"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Question3 :</a:t>
            </a:r>
            <a:r>
              <a:rPr b="0" i="0" lang="en-US" sz="2000" u="none">
                <a:solidFill>
                  <a:srgbClr val="FF0000"/>
                </a:solidFill>
                <a:latin typeface="Arial"/>
                <a:ea typeface="Arial"/>
                <a:cs typeface="Arial"/>
                <a:sym typeface="Arial"/>
              </a:rPr>
              <a:t>Si je suis à El Houseima et j’ai un  compte bancaire initialement ouvert à une agence bancaire située sur Oujda comment est ce que je peux consulté mon compte ??????</a:t>
            </a:r>
            <a:r>
              <a:rPr b="1" i="0" lang="en-US" sz="2000" u="none">
                <a:solidFill>
                  <a:srgbClr val="FF0000"/>
                </a:solidFill>
                <a:latin typeface="Arial"/>
                <a:ea typeface="Arial"/>
                <a:cs typeface="Arial"/>
                <a:sym typeface="Arial"/>
              </a:rPr>
              <a:t> </a:t>
            </a:r>
            <a:endParaRPr/>
          </a:p>
        </p:txBody>
      </p:sp>
      <p:cxnSp>
        <p:nvCxnSpPr>
          <p:cNvPr id="207" name="Google Shape;207;p13"/>
          <p:cNvCxnSpPr/>
          <p:nvPr/>
        </p:nvCxnSpPr>
        <p:spPr>
          <a:xfrm flipH="1">
            <a:off x="1571625" y="2928937"/>
            <a:ext cx="571500" cy="642937"/>
          </a:xfrm>
          <a:prstGeom prst="straightConnector1">
            <a:avLst/>
          </a:prstGeom>
          <a:noFill/>
          <a:ln cap="flat" cmpd="sng" w="76200">
            <a:solidFill>
              <a:schemeClr val="dk1"/>
            </a:solidFill>
            <a:prstDash val="solid"/>
            <a:miter lim="800000"/>
            <a:headEnd len="med" w="med" type="none"/>
            <a:tailEnd len="med" w="med" type="stealth"/>
          </a:ln>
        </p:spPr>
      </p:cxnSp>
      <p:sp>
        <p:nvSpPr>
          <p:cNvPr id="208" name="Google Shape;208;p1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2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2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2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nvSpPr>
        <p:spPr>
          <a:xfrm>
            <a:off x="1331912" y="2636837"/>
            <a:ext cx="3954462" cy="120015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Reprise après panne, journalisation</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Contrôle d’accès </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14"/>
          <p:cNvSpPr txBox="1"/>
          <p:nvPr/>
        </p:nvSpPr>
        <p:spPr>
          <a:xfrm>
            <a:off x="1619250" y="4419600"/>
            <a:ext cx="38290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index </a:t>
            </a:r>
            <a:r>
              <a:rPr b="0" i="0" lang="en-US" sz="1800" u="none">
                <a:solidFill>
                  <a:schemeClr val="dk1"/>
                </a:solidFill>
                <a:latin typeface="Arial"/>
                <a:ea typeface="Arial"/>
                <a:cs typeface="Arial"/>
                <a:sym typeface="Arial"/>
              </a:rPr>
              <a:t>(hashage, arbres balancés ...)</a:t>
            </a:r>
            <a:endParaRPr/>
          </a:p>
        </p:txBody>
      </p:sp>
      <p:sp>
        <p:nvSpPr>
          <p:cNvPr id="215" name="Google Shape;215;p14"/>
          <p:cNvSpPr txBox="1"/>
          <p:nvPr/>
        </p:nvSpPr>
        <p:spPr>
          <a:xfrm>
            <a:off x="1258887" y="2205037"/>
            <a:ext cx="12890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80"/>
              </a:buClr>
              <a:buSzPts val="1800"/>
              <a:buFont typeface="Arial"/>
              <a:buNone/>
            </a:pPr>
            <a:r>
              <a:rPr b="1" i="0" lang="en-US" sz="1800" u="none">
                <a:solidFill>
                  <a:srgbClr val="000080"/>
                </a:solidFill>
                <a:latin typeface="Arial"/>
                <a:ea typeface="Arial"/>
                <a:cs typeface="Arial"/>
                <a:sym typeface="Arial"/>
              </a:rPr>
              <a:t>5-Sécurité</a:t>
            </a:r>
            <a:endParaRPr/>
          </a:p>
        </p:txBody>
      </p:sp>
      <p:sp>
        <p:nvSpPr>
          <p:cNvPr id="216" name="Google Shape;216;p14"/>
          <p:cNvSpPr txBox="1"/>
          <p:nvPr/>
        </p:nvSpPr>
        <p:spPr>
          <a:xfrm>
            <a:off x="1268412" y="3786187"/>
            <a:ext cx="28035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80"/>
              </a:buClr>
              <a:buSzPts val="1800"/>
              <a:buFont typeface="Arial"/>
              <a:buNone/>
            </a:pPr>
            <a:r>
              <a:rPr b="1" i="0" lang="en-US" sz="1800" u="none">
                <a:solidFill>
                  <a:srgbClr val="000080"/>
                </a:solidFill>
                <a:latin typeface="Arial"/>
                <a:ea typeface="Arial"/>
                <a:cs typeface="Arial"/>
                <a:sym typeface="Arial"/>
              </a:rPr>
              <a:t>6-Performances d'accès</a:t>
            </a:r>
            <a:endParaRPr/>
          </a:p>
        </p:txBody>
      </p:sp>
      <p:sp>
        <p:nvSpPr>
          <p:cNvPr id="217" name="Google Shape;217;p14"/>
          <p:cNvSpPr txBox="1"/>
          <p:nvPr/>
        </p:nvSpPr>
        <p:spPr>
          <a:xfrm>
            <a:off x="468312" y="908050"/>
            <a:ext cx="43243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Que doit permettre un SGBD suite… ?</a:t>
            </a:r>
            <a:endParaRPr/>
          </a:p>
        </p:txBody>
      </p:sp>
      <p:sp>
        <p:nvSpPr>
          <p:cNvPr id="218" name="Google Shape;218;p14"/>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Chap I:Introduction aux bases de données et SGBD </a:t>
            </a:r>
            <a:endParaRPr/>
          </a:p>
        </p:txBody>
      </p:sp>
      <p:sp>
        <p:nvSpPr>
          <p:cNvPr id="219" name="Google Shape;219;p1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nvSpPr>
        <p:spPr>
          <a:xfrm>
            <a:off x="1276350" y="1700212"/>
            <a:ext cx="3305175" cy="396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2000"/>
              <a:buFont typeface="Arial"/>
              <a:buNone/>
            </a:pPr>
            <a:r>
              <a:rPr b="1" i="0" lang="en-US" sz="2000" u="none">
                <a:solidFill>
                  <a:srgbClr val="000080"/>
                </a:solidFill>
                <a:latin typeface="Arial"/>
                <a:ea typeface="Arial"/>
                <a:cs typeface="Arial"/>
                <a:sym typeface="Arial"/>
              </a:rPr>
              <a:t>7-Indépendance physique</a:t>
            </a:r>
            <a:endParaRPr/>
          </a:p>
        </p:txBody>
      </p:sp>
      <p:sp>
        <p:nvSpPr>
          <p:cNvPr id="225" name="Google Shape;225;p15"/>
          <p:cNvSpPr txBox="1"/>
          <p:nvPr/>
        </p:nvSpPr>
        <p:spPr>
          <a:xfrm>
            <a:off x="719137" y="2179637"/>
            <a:ext cx="7996237" cy="175418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Pouvoir modifier les structures de stockage ou les index sans que cela ait de répercussion au niveau des applications</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Les disques, les méthodes d’accès, les modes de placement,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le codage des données ne sont pas apparents</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900" u="none">
              <a:solidFill>
                <a:schemeClr val="dk1"/>
              </a:solidFill>
              <a:latin typeface="Arial"/>
              <a:ea typeface="Arial"/>
              <a:cs typeface="Arial"/>
              <a:sym typeface="Arial"/>
            </a:endParaRPr>
          </a:p>
        </p:txBody>
      </p:sp>
      <p:sp>
        <p:nvSpPr>
          <p:cNvPr id="226" name="Google Shape;226;p15"/>
          <p:cNvSpPr txBox="1"/>
          <p:nvPr/>
        </p:nvSpPr>
        <p:spPr>
          <a:xfrm>
            <a:off x="857250" y="4286250"/>
            <a:ext cx="7572375" cy="14779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Permettre aux différentes applications d’avoir des vues différentes des mêmes données</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Permettre au administrateur de la base de modifier le schéma logique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sans que cela ait de répercussion au niveau des applications</a:t>
            </a:r>
            <a:endParaRPr/>
          </a:p>
        </p:txBody>
      </p:sp>
      <p:sp>
        <p:nvSpPr>
          <p:cNvPr id="227" name="Google Shape;227;p15"/>
          <p:cNvSpPr txBox="1"/>
          <p:nvPr/>
        </p:nvSpPr>
        <p:spPr>
          <a:xfrm>
            <a:off x="1403350" y="3783012"/>
            <a:ext cx="280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80"/>
              </a:buClr>
              <a:buSzPts val="1800"/>
              <a:buFont typeface="Arial"/>
              <a:buNone/>
            </a:pPr>
            <a:r>
              <a:rPr b="1" i="0" lang="en-US" sz="1800" u="none">
                <a:solidFill>
                  <a:srgbClr val="000080"/>
                </a:solidFill>
                <a:latin typeface="Arial"/>
                <a:ea typeface="Arial"/>
                <a:cs typeface="Arial"/>
                <a:sym typeface="Arial"/>
              </a:rPr>
              <a:t>8-Indépendance logique</a:t>
            </a:r>
            <a:endParaRPr/>
          </a:p>
        </p:txBody>
      </p:sp>
      <p:sp>
        <p:nvSpPr>
          <p:cNvPr id="228" name="Google Shape;228;p15"/>
          <p:cNvSpPr txBox="1"/>
          <p:nvPr/>
        </p:nvSpPr>
        <p:spPr>
          <a:xfrm>
            <a:off x="468312" y="908050"/>
            <a:ext cx="43243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Que doit permettre un SGBD suite… ?</a:t>
            </a:r>
            <a:endParaRPr/>
          </a:p>
        </p:txBody>
      </p:sp>
      <p:sp>
        <p:nvSpPr>
          <p:cNvPr id="229" name="Google Shape;229;p15"/>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Chap I :Introduction aux bases de données et SGBD </a:t>
            </a:r>
            <a:endParaRPr/>
          </a:p>
        </p:txBody>
      </p:sp>
      <p:sp>
        <p:nvSpPr>
          <p:cNvPr id="230" name="Google Shape;230;p1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nvSpPr>
        <p:spPr>
          <a:xfrm>
            <a:off x="468312" y="908050"/>
            <a:ext cx="23177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Structure de  SGDB</a:t>
            </a:r>
            <a:endParaRPr/>
          </a:p>
        </p:txBody>
      </p:sp>
      <p:sp>
        <p:nvSpPr>
          <p:cNvPr id="236" name="Google Shape;236;p16"/>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Chap I Introduction aux bases de données et SGBD </a:t>
            </a:r>
            <a:endParaRPr/>
          </a:p>
        </p:txBody>
      </p:sp>
      <p:pic>
        <p:nvPicPr>
          <p:cNvPr id="237" name="Google Shape;237;p16"/>
          <p:cNvPicPr preferRelativeResize="0"/>
          <p:nvPr/>
        </p:nvPicPr>
        <p:blipFill rotWithShape="1">
          <a:blip r:embed="rId3">
            <a:alphaModFix/>
          </a:blip>
          <a:srcRect b="0" l="0" r="0" t="0"/>
          <a:stretch/>
        </p:blipFill>
        <p:spPr>
          <a:xfrm>
            <a:off x="323838" y="1360312"/>
            <a:ext cx="8569324" cy="5016499"/>
          </a:xfrm>
          <a:prstGeom prst="rect">
            <a:avLst/>
          </a:prstGeom>
          <a:noFill/>
          <a:ln>
            <a:noFill/>
          </a:ln>
        </p:spPr>
      </p:pic>
      <p:sp>
        <p:nvSpPr>
          <p:cNvPr id="238" name="Google Shape;238;p1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nvSpPr>
        <p:spPr>
          <a:xfrm>
            <a:off x="193675" y="1893887"/>
            <a:ext cx="8664575" cy="2308225"/>
          </a:xfrm>
          <a:prstGeom prst="rect">
            <a:avLst/>
          </a:prstGeom>
          <a:noFill/>
          <a:ln>
            <a:noFill/>
          </a:ln>
        </p:spPr>
        <p:txBody>
          <a:bodyPr anchorCtr="0" anchor="ctr"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Le concept de </a:t>
            </a:r>
            <a:r>
              <a:rPr b="1" i="1" lang="en-US" sz="1800" u="none">
                <a:solidFill>
                  <a:schemeClr val="dk1"/>
                </a:solidFill>
                <a:latin typeface="Arial"/>
                <a:ea typeface="Arial"/>
                <a:cs typeface="Arial"/>
                <a:sym typeface="Arial"/>
              </a:rPr>
              <a:t>vue</a:t>
            </a:r>
            <a:r>
              <a:rPr b="0" i="0" lang="en-US" sz="1800" u="none">
                <a:solidFill>
                  <a:schemeClr val="dk1"/>
                </a:solidFill>
                <a:latin typeface="Arial"/>
                <a:ea typeface="Arial"/>
                <a:cs typeface="Arial"/>
                <a:sym typeface="Arial"/>
              </a:rPr>
              <a:t> permet d'obtenir l'indépendance logique</a:t>
            </a:r>
            <a:endParaRPr b="0" i="0" sz="900" u="none">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La modification du schéma logique n’entraîne pas la modification des applications</a:t>
            </a:r>
            <a:r>
              <a:rPr b="0" i="0" lang="en-US" sz="900" u="none">
                <a:solidFill>
                  <a:schemeClr val="dk1"/>
                </a:solidFill>
                <a:latin typeface="Arial"/>
                <a:ea typeface="Arial"/>
                <a:cs typeface="Arial"/>
                <a:sym typeface="Arial"/>
              </a:rPr>
              <a:t> </a:t>
            </a:r>
            <a:r>
              <a:rPr b="0" i="0" lang="en-US" sz="1400" u="none">
                <a:solidFill>
                  <a:schemeClr val="dk1"/>
                </a:solidFill>
                <a:latin typeface="Arial"/>
                <a:ea typeface="Arial"/>
                <a:cs typeface="Arial"/>
                <a:sym typeface="Arial"/>
              </a:rPr>
              <a:t>(une modification des vues est cependant nécessaire)</a:t>
            </a:r>
            <a:endParaRPr b="0" i="0" sz="900" u="none">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Chaque vue correspond à la perception d’une partie des données,  mais aussi des données qui peuvent être synthétisées à partir des  informations représentées dans la BD (par ex. statistiques)</a:t>
            </a:r>
            <a:endParaRPr/>
          </a:p>
        </p:txBody>
      </p:sp>
      <p:sp>
        <p:nvSpPr>
          <p:cNvPr id="244" name="Google Shape;244;p17"/>
          <p:cNvSpPr txBox="1"/>
          <p:nvPr/>
        </p:nvSpPr>
        <p:spPr>
          <a:xfrm>
            <a:off x="900112" y="4264025"/>
            <a:ext cx="6407150" cy="4000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2000"/>
              <a:buFont typeface="Arial"/>
              <a:buNone/>
            </a:pPr>
            <a:r>
              <a:rPr b="1" i="0" lang="en-US" sz="2000" u="none">
                <a:solidFill>
                  <a:srgbClr val="000080"/>
                </a:solidFill>
                <a:latin typeface="Arial"/>
                <a:ea typeface="Arial"/>
                <a:cs typeface="Arial"/>
                <a:sym typeface="Arial"/>
              </a:rPr>
              <a:t>Le niveau Logique( conceptuel tables vues etc …. )</a:t>
            </a:r>
            <a:endParaRPr/>
          </a:p>
        </p:txBody>
      </p:sp>
      <p:sp>
        <p:nvSpPr>
          <p:cNvPr id="245" name="Google Shape;245;p17"/>
          <p:cNvSpPr txBox="1"/>
          <p:nvPr/>
        </p:nvSpPr>
        <p:spPr>
          <a:xfrm>
            <a:off x="193675" y="4802187"/>
            <a:ext cx="8636000"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il contient la description des données et des contraintes d’intégrité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(Dictionnaire de Données)</a:t>
            </a:r>
            <a:r>
              <a:rPr b="0" i="0" lang="en-US" sz="9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le schéma logique découle d’une activité de modélisation</a:t>
            </a:r>
            <a:endParaRPr/>
          </a:p>
        </p:txBody>
      </p:sp>
      <p:sp>
        <p:nvSpPr>
          <p:cNvPr id="246" name="Google Shape;246;p17"/>
          <p:cNvSpPr txBox="1"/>
          <p:nvPr/>
        </p:nvSpPr>
        <p:spPr>
          <a:xfrm>
            <a:off x="847725" y="1416050"/>
            <a:ext cx="2328862" cy="396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2000"/>
              <a:buFont typeface="Arial"/>
              <a:buNone/>
            </a:pPr>
            <a:r>
              <a:rPr b="1" i="0" lang="en-US" sz="2000" u="none">
                <a:solidFill>
                  <a:srgbClr val="000080"/>
                </a:solidFill>
                <a:latin typeface="Arial"/>
                <a:ea typeface="Arial"/>
                <a:cs typeface="Arial"/>
                <a:sym typeface="Arial"/>
              </a:rPr>
              <a:t>Le niveau externe</a:t>
            </a:r>
            <a:endParaRPr/>
          </a:p>
        </p:txBody>
      </p:sp>
      <p:sp>
        <p:nvSpPr>
          <p:cNvPr id="247" name="Google Shape;247;p17"/>
          <p:cNvSpPr txBox="1"/>
          <p:nvPr/>
        </p:nvSpPr>
        <p:spPr>
          <a:xfrm>
            <a:off x="900112" y="5629275"/>
            <a:ext cx="4257675" cy="6762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80"/>
              </a:buClr>
              <a:buSzPts val="2000"/>
              <a:buFont typeface="Arial"/>
              <a:buNone/>
            </a:pPr>
            <a:r>
              <a:rPr b="1" i="0" lang="en-US" sz="2000" u="none">
                <a:solidFill>
                  <a:srgbClr val="000080"/>
                </a:solidFill>
                <a:latin typeface="Arial"/>
                <a:ea typeface="Arial"/>
                <a:cs typeface="Arial"/>
                <a:sym typeface="Arial"/>
              </a:rPr>
              <a:t>Le niveau interne ou dit physique</a:t>
            </a:r>
            <a:endParaRPr b="0"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900" u="none">
              <a:solidFill>
                <a:schemeClr val="dk1"/>
              </a:solidFill>
              <a:latin typeface="Arial"/>
              <a:ea typeface="Arial"/>
              <a:cs typeface="Arial"/>
              <a:sym typeface="Arial"/>
            </a:endParaRPr>
          </a:p>
        </p:txBody>
      </p:sp>
      <p:sp>
        <p:nvSpPr>
          <p:cNvPr id="248" name="Google Shape;248;p17"/>
          <p:cNvSpPr txBox="1"/>
          <p:nvPr/>
        </p:nvSpPr>
        <p:spPr>
          <a:xfrm>
            <a:off x="179387" y="6119812"/>
            <a:ext cx="7058025" cy="36988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il correspond aux structures de stockage et aux moyens d’accés </a:t>
            </a:r>
            <a:endParaRPr/>
          </a:p>
        </p:txBody>
      </p:sp>
      <p:sp>
        <p:nvSpPr>
          <p:cNvPr id="249" name="Google Shape;249;p17"/>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Chap I: Introduction aux bases de données et SGBD </a:t>
            </a:r>
            <a:endParaRPr/>
          </a:p>
        </p:txBody>
      </p:sp>
      <p:sp>
        <p:nvSpPr>
          <p:cNvPr id="250" name="Google Shape;250;p17"/>
          <p:cNvSpPr txBox="1"/>
          <p:nvPr/>
        </p:nvSpPr>
        <p:spPr>
          <a:xfrm>
            <a:off x="395287" y="908050"/>
            <a:ext cx="323215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Structure de  SGDB Suite …</a:t>
            </a:r>
            <a:endParaRPr/>
          </a:p>
        </p:txBody>
      </p:sp>
      <p:sp>
        <p:nvSpPr>
          <p:cNvPr id="251" name="Google Shape;251;p1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8"/>
          <p:cNvSpPr txBox="1"/>
          <p:nvPr/>
        </p:nvSpPr>
        <p:spPr>
          <a:xfrm>
            <a:off x="684212" y="44450"/>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Chap I: Introduction aux bases de données et SGBD </a:t>
            </a:r>
            <a:endParaRPr/>
          </a:p>
        </p:txBody>
      </p:sp>
      <p:sp>
        <p:nvSpPr>
          <p:cNvPr id="257" name="Google Shape;257;p1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58" name="Google Shape;258;p18"/>
          <p:cNvSpPr txBox="1"/>
          <p:nvPr/>
        </p:nvSpPr>
        <p:spPr>
          <a:xfrm>
            <a:off x="250825" y="501650"/>
            <a:ext cx="8642350" cy="6186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Résumé</a:t>
            </a:r>
            <a:r>
              <a:rPr b="1" i="0" lang="en-US" sz="18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Les fonctions des SGBD</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1-DEFINITION DES DONNEES</a:t>
            </a:r>
            <a:r>
              <a:rPr b="1"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Langage de définition des données (DDL)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(conforme à un modèle de données)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2-MANIPULATION DES DONNEES</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Interrogation</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Mise à jour(insertion, suppression, modification)</a:t>
            </a:r>
            <a:endParaRPr/>
          </a:p>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Langage de manipulation des données (DML)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(langage de requête déclaratif)</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3-CONTRÔLE DES DONNEES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Contraintes d'intégrité</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Contrôle des droits d'accès</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Gestion de transactions</a:t>
            </a:r>
            <a:endParaRPr/>
          </a:p>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Langage de contrôle des données (DCL)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179387" y="715962"/>
            <a:ext cx="8640762" cy="60975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Noto Sans Symbols"/>
              <a:buChar char="❖"/>
            </a:pPr>
            <a:r>
              <a:rPr b="1" i="0" lang="en-US" sz="2000" u="none">
                <a:solidFill>
                  <a:schemeClr val="dk1"/>
                </a:solidFill>
                <a:latin typeface="Arial"/>
                <a:ea typeface="Arial"/>
                <a:cs typeface="Arial"/>
                <a:sym typeface="Arial"/>
              </a:rPr>
              <a:t>Chap1 : Introduction Générale :</a:t>
            </a:r>
            <a:endParaRPr/>
          </a:p>
          <a:p>
            <a:pPr indent="-330200" lvl="0" marL="457200" rtl="0" algn="l">
              <a:lnSpc>
                <a:spcPct val="100000"/>
              </a:lnSpc>
              <a:spcBef>
                <a:spcPts val="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Introduction sur les Base de données et SGBDR </a:t>
            </a:r>
            <a:endParaRPr/>
          </a:p>
          <a:p>
            <a:pPr indent="-330200" lvl="0" marL="457200" rtl="0" algn="l">
              <a:lnSpc>
                <a:spcPct val="100000"/>
              </a:lnSpc>
              <a:spcBef>
                <a:spcPts val="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Les fonctionnalités d’un SGBDR</a:t>
            </a:r>
            <a:endParaRPr b="1" i="0" sz="16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Noto Sans Symbols"/>
              <a:buChar char="❖"/>
            </a:pPr>
            <a:r>
              <a:rPr b="1" i="0" lang="en-US" sz="2000" u="none">
                <a:solidFill>
                  <a:schemeClr val="dk1"/>
                </a:solidFill>
                <a:latin typeface="Arial"/>
                <a:ea typeface="Arial"/>
                <a:cs typeface="Arial"/>
                <a:sym typeface="Arial"/>
              </a:rPr>
              <a:t>Chap2 : Rappel Langage SQL </a:t>
            </a:r>
            <a:r>
              <a:rPr b="1" i="0" lang="en-US" sz="1600" u="none">
                <a:solidFill>
                  <a:schemeClr val="dk1"/>
                </a:solidFill>
                <a:latin typeface="Arial"/>
                <a:ea typeface="Arial"/>
                <a:cs typeface="Arial"/>
                <a:sym typeface="Arial"/>
              </a:rPr>
              <a:t>: </a:t>
            </a:r>
            <a:r>
              <a:rPr b="0" i="0" lang="en-US" sz="1600" u="none">
                <a:solidFill>
                  <a:schemeClr val="dk1"/>
                </a:solidFill>
                <a:latin typeface="Arial"/>
                <a:ea typeface="Arial"/>
                <a:cs typeface="Arial"/>
                <a:sym typeface="Arial"/>
              </a:rPr>
              <a:t>Mode interactif  Langage (LDD) et (LMD)</a:t>
            </a:r>
            <a:endParaRPr b="1" i="0" sz="16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Noto Sans Symbols"/>
              <a:buChar char="❖"/>
            </a:pPr>
            <a:r>
              <a:rPr b="1" i="0" lang="en-US" sz="2000" u="none">
                <a:solidFill>
                  <a:schemeClr val="dk1"/>
                </a:solidFill>
                <a:latin typeface="Arial"/>
                <a:ea typeface="Arial"/>
                <a:cs typeface="Arial"/>
                <a:sym typeface="Arial"/>
              </a:rPr>
              <a:t>Chap3 : Langage SQL avancé </a:t>
            </a:r>
            <a:r>
              <a:rPr b="1" i="0" lang="en-US" sz="1600" u="none">
                <a:solidFill>
                  <a:schemeClr val="dk1"/>
                </a:solidFill>
                <a:latin typeface="Arial"/>
                <a:ea typeface="Arial"/>
                <a:cs typeface="Arial"/>
                <a:sym typeface="Arial"/>
              </a:rPr>
              <a:t>:</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Les ordre SQL complexe ( agrégat , requête imbriquées, et la clause </a:t>
            </a:r>
            <a:r>
              <a:rPr b="1" i="0" lang="en-US" sz="1600" u="none">
                <a:solidFill>
                  <a:schemeClr val="dk1"/>
                </a:solidFill>
                <a:latin typeface="Arial"/>
                <a:ea typeface="Arial"/>
                <a:cs typeface="Arial"/>
                <a:sym typeface="Arial"/>
              </a:rPr>
              <a:t>having</a:t>
            </a:r>
            <a:r>
              <a:rPr b="0" i="0" lang="en-US" sz="1600" u="none">
                <a:solidFill>
                  <a:schemeClr val="dk1"/>
                </a:solidFill>
                <a:latin typeface="Arial"/>
                <a:ea typeface="Arial"/>
                <a:cs typeface="Arial"/>
                <a:sym typeface="Arial"/>
              </a:rPr>
              <a:t>)</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La Création  des Vues et  des Index,</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Les synonymes  Les Séquences</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La Gestion de transactions</a:t>
            </a:r>
            <a:endParaRPr b="1" i="0" sz="16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Font typeface="Noto Sans Symbols"/>
              <a:buChar char="❖"/>
            </a:pPr>
            <a:r>
              <a:rPr b="1" i="0" lang="en-US" sz="2000" u="none">
                <a:solidFill>
                  <a:schemeClr val="dk1"/>
                </a:solidFill>
                <a:latin typeface="Arial"/>
                <a:ea typeface="Arial"/>
                <a:cs typeface="Arial"/>
                <a:sym typeface="Arial"/>
              </a:rPr>
              <a:t>Chap4 : Langage SQL en mode procédural (PL/SQL):  </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PL/SQL Déclaration des variables, ,Curseurs,</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La gestion des exceptions  </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Procédures et fonctions stockées</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Les Déclencheurs (Triggers)</a:t>
            </a:r>
            <a:endParaRPr/>
          </a:p>
          <a:p>
            <a:pPr indent="-342900" lvl="0" marL="342900" rtl="0" algn="l">
              <a:lnSpc>
                <a:spcPct val="100000"/>
              </a:lnSpc>
              <a:spcBef>
                <a:spcPts val="400"/>
              </a:spcBef>
              <a:spcAft>
                <a:spcPts val="0"/>
              </a:spcAft>
              <a:buClr>
                <a:schemeClr val="dk1"/>
              </a:buClr>
              <a:buSzPts val="2000"/>
              <a:buFont typeface="Noto Sans Symbols"/>
              <a:buChar char="❖"/>
            </a:pPr>
            <a:r>
              <a:rPr b="1" i="0" lang="en-US" sz="2000" u="none">
                <a:solidFill>
                  <a:schemeClr val="dk1"/>
                </a:solidFill>
                <a:latin typeface="Arial"/>
                <a:ea typeface="Arial"/>
                <a:cs typeface="Arial"/>
                <a:sym typeface="Arial"/>
              </a:rPr>
              <a:t>Chap5 : Gestion des Utilisateur et Administration  des droits d’une base de données oracle :</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Dictionnaire de données ,  Gestion des utilisateurs</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Privilèges et Rôle . Profil d'utilisateur . </a:t>
            </a:r>
            <a:endParaRPr/>
          </a:p>
          <a:p>
            <a:pPr indent="-228600" lvl="2" marL="1143000" rtl="0" algn="l">
              <a:lnSpc>
                <a:spcPct val="100000"/>
              </a:lnSpc>
              <a:spcBef>
                <a:spcPts val="320"/>
              </a:spcBef>
              <a:spcAft>
                <a:spcPts val="0"/>
              </a:spcAft>
              <a:buClr>
                <a:schemeClr val="dk1"/>
              </a:buClr>
              <a:buSzPts val="1600"/>
              <a:buFont typeface="Arial"/>
              <a:buAutoNum type="arabicPeriod"/>
            </a:pPr>
            <a:r>
              <a:rPr b="0" i="0" lang="en-US" sz="1600" u="none">
                <a:solidFill>
                  <a:schemeClr val="dk1"/>
                </a:solidFill>
                <a:latin typeface="Arial"/>
                <a:ea typeface="Arial"/>
                <a:cs typeface="Arial"/>
                <a:sym typeface="Arial"/>
              </a:rPr>
              <a:t>Sécurité d’une base de données </a:t>
            </a:r>
            <a:endParaRPr/>
          </a:p>
        </p:txBody>
      </p:sp>
      <p:sp>
        <p:nvSpPr>
          <p:cNvPr id="96" name="Google Shape;96;p2"/>
          <p:cNvSpPr txBox="1"/>
          <p:nvPr/>
        </p:nvSpPr>
        <p:spPr>
          <a:xfrm>
            <a:off x="2843212" y="0"/>
            <a:ext cx="3600450" cy="4286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3600"/>
              <a:buFont typeface="Arial"/>
              <a:buNone/>
            </a:pPr>
            <a:r>
              <a:rPr b="1" i="0" lang="en-US" sz="3600" u="none" cap="none" strike="noStrike">
                <a:solidFill>
                  <a:schemeClr val="accent2"/>
                </a:solidFill>
                <a:latin typeface="Arial"/>
                <a:ea typeface="Arial"/>
                <a:cs typeface="Arial"/>
                <a:sym typeface="Arial"/>
              </a:rPr>
              <a:t>Plan de module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19"/>
          <p:cNvPicPr preferRelativeResize="0"/>
          <p:nvPr/>
        </p:nvPicPr>
        <p:blipFill rotWithShape="1">
          <a:blip r:embed="rId3">
            <a:alphaModFix/>
          </a:blip>
          <a:srcRect b="0" l="0" r="0" t="0"/>
          <a:stretch/>
        </p:blipFill>
        <p:spPr>
          <a:xfrm>
            <a:off x="179387" y="1196975"/>
            <a:ext cx="8424862" cy="4833937"/>
          </a:xfrm>
          <a:prstGeom prst="rect">
            <a:avLst/>
          </a:prstGeom>
          <a:noFill/>
          <a:ln>
            <a:noFill/>
          </a:ln>
        </p:spPr>
      </p:pic>
      <p:sp>
        <p:nvSpPr>
          <p:cNvPr id="264" name="Google Shape;264;p19"/>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Chap I :Introduction aux bases de données et SGBD </a:t>
            </a:r>
            <a:endParaRPr/>
          </a:p>
        </p:txBody>
      </p:sp>
      <p:sp>
        <p:nvSpPr>
          <p:cNvPr id="265" name="Google Shape;265;p1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0"/>
          <p:cNvSpPr txBox="1"/>
          <p:nvPr/>
        </p:nvSpPr>
        <p:spPr>
          <a:xfrm>
            <a:off x="539750" y="4391025"/>
            <a:ext cx="8424862" cy="1671637"/>
          </a:xfrm>
          <a:prstGeom prst="rect">
            <a:avLst/>
          </a:prstGeom>
          <a:noFill/>
          <a:ln>
            <a:noFill/>
          </a:ln>
        </p:spPr>
        <p:txBody>
          <a:bodyPr anchorCtr="0" anchor="t" bIns="45700" lIns="91425" spcFirstLastPara="1" rIns="91425" wrap="square" tIns="45700">
            <a:spAutoFit/>
          </a:bodyPr>
          <a:lstStyle/>
          <a:p>
            <a:pPr indent="-114300" lvl="0" marL="0" marR="0" rtl="0" algn="l">
              <a:lnSpc>
                <a:spcPct val="90000"/>
              </a:lnSpc>
              <a:spcBef>
                <a:spcPts val="0"/>
              </a:spcBef>
              <a:spcAft>
                <a:spcPts val="0"/>
              </a:spcAft>
              <a:buClr>
                <a:srgbClr val="009BCC"/>
              </a:buClr>
              <a:buSzPts val="1800"/>
              <a:buFont typeface="Noto Sans Symbols"/>
              <a:buChar char="⮚"/>
            </a:pPr>
            <a:r>
              <a:rPr b="0" i="0" lang="en-US" sz="1800" u="none">
                <a:solidFill>
                  <a:schemeClr val="dk2"/>
                </a:solidFill>
                <a:latin typeface="Arial"/>
                <a:ea typeface="Arial"/>
                <a:cs typeface="Arial"/>
                <a:sym typeface="Arial"/>
              </a:rPr>
              <a:t>Système de Gestion de Base de Données (SGBD) (DBMS en anglais ):</a:t>
            </a:r>
            <a:endParaRPr/>
          </a:p>
          <a:p>
            <a:pPr indent="0" lvl="0" marL="0" marR="0" rtl="0" algn="l">
              <a:lnSpc>
                <a:spcPct val="150000"/>
              </a:lnSpc>
              <a:spcBef>
                <a:spcPts val="54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programme qui permet la définition, la mise en œuvre, et l’exploitation d’une BD (à un niveau plus abstrait que celui fournit par les OS usuels (gestion de fichiers de droits etc. …)).</a:t>
            </a:r>
            <a:endParaRPr/>
          </a:p>
        </p:txBody>
      </p:sp>
      <p:sp>
        <p:nvSpPr>
          <p:cNvPr id="271" name="Google Shape;271;p20"/>
          <p:cNvSpPr txBox="1"/>
          <p:nvPr/>
        </p:nvSpPr>
        <p:spPr>
          <a:xfrm>
            <a:off x="395287" y="2597150"/>
            <a:ext cx="8424862" cy="175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1) </a:t>
            </a:r>
            <a:endParaRPr/>
          </a:p>
          <a:p>
            <a:pPr indent="-114300" lvl="0" marL="0" marR="0" rtl="0" algn="l">
              <a:lnSpc>
                <a:spcPct val="100000"/>
              </a:lnSpc>
              <a:spcBef>
                <a:spcPts val="0"/>
              </a:spcBef>
              <a:spcAft>
                <a:spcPts val="0"/>
              </a:spcAft>
              <a:buClr>
                <a:schemeClr val="hlink"/>
              </a:buClr>
              <a:buSzPts val="1800"/>
              <a:buFont typeface="Noto Sans Symbols"/>
              <a:buChar char="⮚"/>
            </a:pPr>
            <a:r>
              <a:rPr b="0" i="0" lang="en-US" sz="1800" u="none">
                <a:solidFill>
                  <a:schemeClr val="dk2"/>
                </a:solidFill>
                <a:latin typeface="Arial"/>
                <a:ea typeface="Arial"/>
                <a:cs typeface="Arial"/>
                <a:sym typeface="Arial"/>
              </a:rPr>
              <a:t>Base de données (BD)(DB en anglais ) : </a:t>
            </a:r>
            <a:endParaRPr/>
          </a:p>
          <a:p>
            <a:pPr indent="0" lvl="0" marL="0" marR="0" rtl="0" algn="l">
              <a:lnSpc>
                <a:spcPct val="2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ensemble cohérent, intégre, partagé de données structurées défini pour les besoins d’une application</a:t>
            </a:r>
            <a:endParaRPr/>
          </a:p>
        </p:txBody>
      </p:sp>
      <p:sp>
        <p:nvSpPr>
          <p:cNvPr id="272" name="Google Shape;272;p20"/>
          <p:cNvSpPr txBox="1"/>
          <p:nvPr/>
        </p:nvSpPr>
        <p:spPr>
          <a:xfrm>
            <a:off x="684212" y="188912"/>
            <a:ext cx="7848600"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Chap I: Introduction aux bases de données et SGBD </a:t>
            </a:r>
            <a:endParaRPr/>
          </a:p>
        </p:txBody>
      </p:sp>
      <p:sp>
        <p:nvSpPr>
          <p:cNvPr id="273" name="Google Shape;273;p2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74" name="Google Shape;274;p20"/>
          <p:cNvSpPr txBox="1"/>
          <p:nvPr/>
        </p:nvSpPr>
        <p:spPr>
          <a:xfrm>
            <a:off x="295275" y="633412"/>
            <a:ext cx="7920037" cy="16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Questions </a:t>
            </a:r>
            <a:endParaRPr/>
          </a:p>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1)  Donnez une définition aux :</a:t>
            </a:r>
            <a:endParaRPr/>
          </a:p>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	-Base de données </a:t>
            </a:r>
            <a:endParaRPr/>
          </a:p>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	-SGBD  </a:t>
            </a:r>
            <a:r>
              <a:rPr b="1" i="0" lang="en-US" sz="1800" u="none">
                <a:solidFill>
                  <a:srgbClr val="FF0000"/>
                </a:solidFill>
                <a:latin typeface="Arial"/>
                <a:ea typeface="Arial"/>
                <a:cs typeface="Arial"/>
                <a:sym typeface="Arial"/>
              </a:rPr>
              <a:t>?</a:t>
            </a:r>
            <a:endParaRPr/>
          </a:p>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2) Quel est le cycle de vie d’une base de données ?</a:t>
            </a:r>
            <a:endParaRPr/>
          </a:p>
        </p:txBody>
      </p:sp>
      <p:sp>
        <p:nvSpPr>
          <p:cNvPr id="275" name="Google Shape;275;p20"/>
          <p:cNvSpPr txBox="1"/>
          <p:nvPr/>
        </p:nvSpPr>
        <p:spPr>
          <a:xfrm>
            <a:off x="539750" y="6259512"/>
            <a:ext cx="3027362"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2)  </a:t>
            </a:r>
            <a:r>
              <a:rPr b="1" i="0" lang="en-US" sz="1800" u="none">
                <a:solidFill>
                  <a:schemeClr val="dk1"/>
                </a:solidFill>
                <a:latin typeface="Arial"/>
                <a:ea typeface="Arial"/>
                <a:cs typeface="Arial"/>
                <a:sym typeface="Arial"/>
              </a:rPr>
              <a:t>Voir le slide précèdent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81" name="Google Shape;281;p21"/>
          <p:cNvPicPr preferRelativeResize="0"/>
          <p:nvPr/>
        </p:nvPicPr>
        <p:blipFill rotWithShape="1">
          <a:blip r:embed="rId3">
            <a:alphaModFix/>
          </a:blip>
          <a:srcRect b="0" l="0" r="0" t="0"/>
          <a:stretch/>
        </p:blipFill>
        <p:spPr>
          <a:xfrm>
            <a:off x="571500" y="857250"/>
            <a:ext cx="8215312" cy="3857625"/>
          </a:xfrm>
          <a:prstGeom prst="rect">
            <a:avLst/>
          </a:prstGeom>
          <a:noFill/>
          <a:ln>
            <a:noFill/>
          </a:ln>
        </p:spPr>
      </p:pic>
      <p:sp>
        <p:nvSpPr>
          <p:cNvPr id="282" name="Google Shape;282;p21"/>
          <p:cNvSpPr txBox="1"/>
          <p:nvPr/>
        </p:nvSpPr>
        <p:spPr>
          <a:xfrm>
            <a:off x="357187" y="4786312"/>
            <a:ext cx="878681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Maître d’oeuvrage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Partie porteuse du besoin qui définit l’objet du projet, le calendrier et le budget</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Maître d’oeuvre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Partie en charge de la réalisation technique du projet</a:t>
            </a:r>
            <a:endParaRPr/>
          </a:p>
        </p:txBody>
      </p:sp>
      <p:sp>
        <p:nvSpPr>
          <p:cNvPr id="283" name="Google Shape;283;p21"/>
          <p:cNvSpPr txBox="1"/>
          <p:nvPr/>
        </p:nvSpPr>
        <p:spPr>
          <a:xfrm>
            <a:off x="684212" y="188912"/>
            <a:ext cx="7848600" cy="6461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2060"/>
              </a:buClr>
              <a:buSzPts val="3600"/>
              <a:buFont typeface="Arial"/>
              <a:buNone/>
            </a:pPr>
            <a:r>
              <a:rPr b="1" i="0" lang="en-US" sz="3600" u="none">
                <a:solidFill>
                  <a:srgbClr val="002060"/>
                </a:solidFill>
                <a:latin typeface="Arial"/>
                <a:ea typeface="Arial"/>
                <a:cs typeface="Arial"/>
                <a:sym typeface="Arial"/>
              </a:rPr>
              <a:t>Acteurs de développement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02" name="Google Shape;102;p3"/>
          <p:cNvSpPr txBox="1"/>
          <p:nvPr/>
        </p:nvSpPr>
        <p:spPr>
          <a:xfrm>
            <a:off x="1500187" y="2428875"/>
            <a:ext cx="3403600" cy="2058987"/>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Clr>
                <a:srgbClr val="262673"/>
              </a:buClr>
              <a:buSzPts val="2800"/>
              <a:buFont typeface="Arial"/>
              <a:buNone/>
            </a:pPr>
            <a:r>
              <a:rPr b="1" i="0" lang="en-US" sz="2800" u="none" cap="none" strike="noStrike">
                <a:solidFill>
                  <a:srgbClr val="262673"/>
                </a:solidFill>
                <a:latin typeface="Arial"/>
                <a:ea typeface="Arial"/>
                <a:cs typeface="Arial"/>
                <a:sym typeface="Arial"/>
              </a:rPr>
              <a:t>-Cours et TD</a:t>
            </a:r>
            <a:endParaRPr/>
          </a:p>
          <a:p>
            <a:pPr indent="-177800" lvl="0" marL="0" marR="0" rtl="0" algn="l">
              <a:lnSpc>
                <a:spcPct val="250000"/>
              </a:lnSpc>
              <a:spcBef>
                <a:spcPts val="0"/>
              </a:spcBef>
              <a:spcAft>
                <a:spcPts val="0"/>
              </a:spcAft>
              <a:buClr>
                <a:srgbClr val="262673"/>
              </a:buClr>
              <a:buSzPts val="2800"/>
              <a:buFont typeface="Arial"/>
              <a:buChar char="-"/>
            </a:pPr>
            <a:r>
              <a:rPr b="1" i="0" lang="en-US" sz="2800" u="none" cap="none" strike="noStrike">
                <a:solidFill>
                  <a:srgbClr val="262673"/>
                </a:solidFill>
                <a:latin typeface="Arial"/>
                <a:ea typeface="Arial"/>
                <a:cs typeface="Arial"/>
                <a:sym typeface="Arial"/>
              </a:rPr>
              <a:t>Travaux Pratiques</a:t>
            </a:r>
            <a:endParaRPr/>
          </a:p>
        </p:txBody>
      </p:sp>
      <p:sp>
        <p:nvSpPr>
          <p:cNvPr id="103" name="Google Shape;103;p3"/>
          <p:cNvSpPr txBox="1"/>
          <p:nvPr/>
        </p:nvSpPr>
        <p:spPr>
          <a:xfrm>
            <a:off x="2643187" y="357187"/>
            <a:ext cx="4600575"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62673"/>
              </a:buClr>
              <a:buSzPts val="2800"/>
              <a:buFont typeface="Arial"/>
              <a:buNone/>
            </a:pPr>
            <a:r>
              <a:rPr b="1" i="0" lang="en-US" sz="2800" u="none" cap="none" strike="noStrike">
                <a:solidFill>
                  <a:srgbClr val="262673"/>
                </a:solidFill>
                <a:latin typeface="Arial"/>
                <a:ea typeface="Arial"/>
                <a:cs typeface="Arial"/>
                <a:sym typeface="Arial"/>
              </a:rPr>
              <a:t>Modalité d’apprentissage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28625" y="357187"/>
            <a:ext cx="8229600" cy="93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400"/>
              <a:buFont typeface="Arial"/>
              <a:buNone/>
            </a:pPr>
            <a:r>
              <a:rPr b="1" i="0" lang="en-US" sz="4400" u="none">
                <a:solidFill>
                  <a:schemeClr val="accent2"/>
                </a:solidFill>
                <a:latin typeface="Arial"/>
                <a:ea typeface="Arial"/>
                <a:cs typeface="Arial"/>
                <a:sym typeface="Arial"/>
              </a:rPr>
              <a:t>Cadres Supérieurs et BDA </a:t>
            </a:r>
            <a:endParaRPr/>
          </a:p>
        </p:txBody>
      </p:sp>
      <p:sp>
        <p:nvSpPr>
          <p:cNvPr id="109" name="Google Shape;109;p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pic>
        <p:nvPicPr>
          <p:cNvPr id="110" name="Google Shape;110;p4"/>
          <p:cNvPicPr preferRelativeResize="0"/>
          <p:nvPr/>
        </p:nvPicPr>
        <p:blipFill rotWithShape="1">
          <a:blip r:embed="rId3">
            <a:alphaModFix/>
          </a:blip>
          <a:srcRect b="0" l="0" r="0" t="0"/>
          <a:stretch/>
        </p:blipFill>
        <p:spPr>
          <a:xfrm>
            <a:off x="561975" y="1357312"/>
            <a:ext cx="7715250" cy="485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d66b3d68da_2_0"/>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17" name="Google Shape;117;gd66b3d68da_2_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gd66b3d68da_2_0"/>
          <p:cNvSpPr txBox="1"/>
          <p:nvPr>
            <p:ph idx="12" type="sldNum"/>
          </p:nvPr>
        </p:nvSpPr>
        <p:spPr>
          <a:xfrm>
            <a:off x="6553200" y="6245225"/>
            <a:ext cx="2133600" cy="476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400"/>
              <a:buFont typeface="Arial"/>
              <a:buNone/>
            </a:pPr>
            <a:r>
              <a:rPr b="1" i="0" lang="en-US" sz="4400" u="none">
                <a:solidFill>
                  <a:schemeClr val="accent2"/>
                </a:solidFill>
                <a:latin typeface="Arial"/>
                <a:ea typeface="Arial"/>
                <a:cs typeface="Arial"/>
                <a:sym typeface="Arial"/>
              </a:rPr>
              <a:t>Évaluation </a:t>
            </a:r>
            <a:endParaRPr/>
          </a:p>
        </p:txBody>
      </p:sp>
      <p:sp>
        <p:nvSpPr>
          <p:cNvPr id="124" name="Google Shape;124;p5"/>
          <p:cNvSpPr txBox="1"/>
          <p:nvPr>
            <p:ph idx="1" type="body"/>
          </p:nvPr>
        </p:nvSpPr>
        <p:spPr>
          <a:xfrm>
            <a:off x="357187" y="1428750"/>
            <a:ext cx="8472487"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3200"/>
              <a:buFont typeface="Arial"/>
              <a:buChar char="•"/>
            </a:pPr>
            <a:r>
              <a:rPr b="0" i="0" lang="en-US" sz="3200" u="none">
                <a:solidFill>
                  <a:srgbClr val="FF0000"/>
                </a:solidFill>
                <a:latin typeface="Arial"/>
                <a:ea typeface="Arial"/>
                <a:cs typeface="Arial"/>
                <a:sym typeface="Arial"/>
              </a:rPr>
              <a:t>Cours &amp; TD </a:t>
            </a:r>
            <a:endParaRPr/>
          </a:p>
          <a:p>
            <a:pPr indent="-342900" lvl="0" marL="342900" marR="0" rtl="0" algn="l">
              <a:lnSpc>
                <a:spcPct val="100000"/>
              </a:lnSpc>
              <a:spcBef>
                <a:spcPts val="640"/>
              </a:spcBef>
              <a:spcAft>
                <a:spcPts val="0"/>
              </a:spcAft>
              <a:buClr>
                <a:srgbClr val="FF0000"/>
              </a:buClr>
              <a:buSzPts val="3200"/>
              <a:buFont typeface="Arial"/>
              <a:buNone/>
            </a:pPr>
            <a:r>
              <a:rPr b="0" i="0" lang="en-US" sz="3200" u="none">
                <a:solidFill>
                  <a:srgbClr val="FF0000"/>
                </a:solidFill>
                <a:latin typeface="Arial"/>
                <a:ea typeface="Arial"/>
                <a:cs typeface="Arial"/>
                <a:sym typeface="Arial"/>
              </a:rPr>
              <a:t>       </a:t>
            </a:r>
            <a:r>
              <a:rPr b="0" i="0" lang="en-US" sz="32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Contrôle continu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 Eventuellement un travail à rendre </a:t>
            </a:r>
            <a:endParaRPr b="0" i="0" sz="3200" u="non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rgbClr val="FF0000"/>
              </a:buClr>
              <a:buSzPts val="3200"/>
              <a:buFont typeface="Arial"/>
              <a:buChar char="•"/>
            </a:pPr>
            <a:r>
              <a:rPr b="0" i="0" lang="en-US" sz="3200" u="none">
                <a:solidFill>
                  <a:srgbClr val="FF0000"/>
                </a:solidFill>
                <a:latin typeface="Arial"/>
                <a:ea typeface="Arial"/>
                <a:cs typeface="Arial"/>
                <a:sym typeface="Arial"/>
              </a:rPr>
              <a:t>TP </a:t>
            </a:r>
            <a:endParaRPr/>
          </a:p>
          <a:p>
            <a:pPr indent="-342900" lvl="0" marL="342900" marR="0" rtl="0" algn="l">
              <a:lnSpc>
                <a:spcPct val="100000"/>
              </a:lnSpc>
              <a:spcBef>
                <a:spcPts val="640"/>
              </a:spcBef>
              <a:spcAft>
                <a:spcPts val="0"/>
              </a:spcAft>
              <a:buClr>
                <a:srgbClr val="FF0000"/>
              </a:buClr>
              <a:buSzPts val="3200"/>
              <a:buFont typeface="Arial"/>
              <a:buNone/>
            </a:pPr>
            <a:r>
              <a:rPr b="0" i="0" lang="en-US" sz="3200" u="none">
                <a:solidFill>
                  <a:srgbClr val="FF0000"/>
                </a:solidFill>
                <a:latin typeface="Arial"/>
                <a:ea typeface="Arial"/>
                <a:cs typeface="Arial"/>
                <a:sym typeface="Arial"/>
              </a:rPr>
              <a:t>  </a:t>
            </a:r>
            <a:r>
              <a:rPr b="0" i="0" lang="en-US" sz="32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contrôle  Pratique</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  Participation active pendant des séances de TPs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  Rapport rendu à la fin des séances des TPs</a:t>
            </a:r>
            <a:endParaRPr/>
          </a:p>
        </p:txBody>
      </p:sp>
      <p:sp>
        <p:nvSpPr>
          <p:cNvPr id="125" name="Google Shape;125;p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684212" y="379412"/>
            <a:ext cx="7775575"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262673"/>
              </a:buClr>
              <a:buSzPts val="2400"/>
              <a:buFont typeface="Arial"/>
              <a:buNone/>
            </a:pPr>
            <a:r>
              <a:rPr b="1" i="1" lang="en-US" sz="2400" u="none" cap="none" strike="noStrike">
                <a:solidFill>
                  <a:srgbClr val="262673"/>
                </a:solidFill>
                <a:latin typeface="Arial"/>
                <a:ea typeface="Arial"/>
                <a:cs typeface="Arial"/>
                <a:sym typeface="Arial"/>
              </a:rPr>
              <a:t>Chap I: Introduction aux bases de données et SGBD</a:t>
            </a:r>
            <a:endParaRPr/>
          </a:p>
        </p:txBody>
      </p:sp>
      <p:sp>
        <p:nvSpPr>
          <p:cNvPr id="131" name="Google Shape;131;p6"/>
          <p:cNvSpPr txBox="1"/>
          <p:nvPr/>
        </p:nvSpPr>
        <p:spPr>
          <a:xfrm>
            <a:off x="827087" y="2133600"/>
            <a:ext cx="7859712" cy="42481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Information</a:t>
            </a:r>
            <a:r>
              <a:rPr b="0" i="0" lang="en-US" sz="1800" u="none" cap="none" strike="noStrike">
                <a:solidFill>
                  <a:schemeClr val="dk1"/>
                </a:solidFill>
                <a:latin typeface="Arial"/>
                <a:ea typeface="Arial"/>
                <a:cs typeface="Arial"/>
                <a:sym typeface="Arial"/>
              </a:rPr>
              <a:t> :C’est un élément de connaissance concernant des faits, des sujets ou des élément particulier </a:t>
            </a:r>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Donnée</a:t>
            </a:r>
            <a:r>
              <a:rPr b="0" i="0" lang="en-US" sz="1800" u="none" cap="none" strike="noStrike">
                <a:solidFill>
                  <a:schemeClr val="dk1"/>
                </a:solidFill>
                <a:latin typeface="Arial"/>
                <a:ea typeface="Arial"/>
                <a:cs typeface="Arial"/>
                <a:sym typeface="Arial"/>
              </a:rPr>
              <a:t>: est une information quelconque, aussi c’est une relation entre des information </a:t>
            </a:r>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Exemples</a:t>
            </a:r>
            <a:r>
              <a:rPr b="0" i="0" lang="en-US" sz="1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 Brahim est un étudiant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2- Brahim étudie les base de données</a:t>
            </a:r>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132" name="Google Shape;132;p6"/>
          <p:cNvSpPr txBox="1"/>
          <p:nvPr/>
        </p:nvSpPr>
        <p:spPr>
          <a:xfrm>
            <a:off x="611187" y="1360487"/>
            <a:ext cx="202406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Définitions</a:t>
            </a:r>
            <a:endParaRPr/>
          </a:p>
        </p:txBody>
      </p:sp>
      <p:sp>
        <p:nvSpPr>
          <p:cNvPr id="133" name="Google Shape;133;p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idx="4294967295" type="body"/>
          </p:nvPr>
        </p:nvSpPr>
        <p:spPr>
          <a:xfrm>
            <a:off x="482600" y="1484312"/>
            <a:ext cx="8229600" cy="3543300"/>
          </a:xfrm>
          <a:prstGeom prst="rect">
            <a:avLst/>
          </a:prstGeom>
          <a:noFill/>
          <a:ln cap="flat" cmpd="sng" w="9525">
            <a:solidFill>
              <a:srgbClr val="1E4649"/>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Arial"/>
              <a:buNone/>
            </a:pPr>
            <a:r>
              <a:t/>
            </a:r>
            <a:endParaRPr b="1" i="0" sz="28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Persistance de données</a:t>
            </a:r>
            <a:endParaRPr/>
          </a:p>
          <a:p>
            <a:pPr indent="-342900" lvl="0" marL="342900" marR="0" rtl="0" algn="l">
              <a:lnSpc>
                <a:spcPct val="80000"/>
              </a:lnSpc>
              <a:spcBef>
                <a:spcPts val="4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Entrée (données)+traitement                       Résultat durable  .</a:t>
            </a:r>
            <a:endParaRPr/>
          </a:p>
          <a:p>
            <a:pPr indent="-342900" lvl="0" marL="342900" marR="0" rtl="0" algn="l">
              <a:lnSpc>
                <a:spcPct val="80000"/>
              </a:lnSpc>
              <a:spcBef>
                <a:spcPts val="4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Quantité très importante </a:t>
            </a:r>
            <a:r>
              <a:rPr b="0" i="0" lang="en-US" sz="2000" u="none">
                <a:solidFill>
                  <a:schemeClr val="dk1"/>
                </a:solidFill>
                <a:latin typeface="Arial"/>
                <a:ea typeface="Arial"/>
                <a:cs typeface="Arial"/>
                <a:sym typeface="Arial"/>
              </a:rPr>
              <a:t>de données à gérer et à manipuler </a:t>
            </a:r>
            <a:endParaRPr/>
          </a:p>
          <a:p>
            <a:pPr indent="-342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Cohérence</a:t>
            </a:r>
            <a:r>
              <a:rPr b="0" i="0" lang="en-US" sz="2000" u="none">
                <a:solidFill>
                  <a:schemeClr val="dk1"/>
                </a:solidFill>
                <a:latin typeface="Arial"/>
                <a:ea typeface="Arial"/>
                <a:cs typeface="Arial"/>
                <a:sym typeface="Arial"/>
              </a:rPr>
              <a:t> de données (intégrité ,identifiant..)</a:t>
            </a:r>
            <a:endParaRPr/>
          </a:p>
          <a:p>
            <a:pPr indent="-342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Non redondance </a:t>
            </a:r>
            <a:r>
              <a:rPr b="0" i="0" lang="en-US" sz="2000" u="none">
                <a:solidFill>
                  <a:schemeClr val="dk1"/>
                </a:solidFill>
                <a:latin typeface="Arial"/>
                <a:ea typeface="Arial"/>
                <a:cs typeface="Arial"/>
                <a:sym typeface="Arial"/>
              </a:rPr>
              <a:t>de données  ( stockage)</a:t>
            </a:r>
            <a:endParaRPr/>
          </a:p>
          <a:p>
            <a:pPr indent="-215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cxnSp>
        <p:nvCxnSpPr>
          <p:cNvPr id="139" name="Google Shape;139;p7"/>
          <p:cNvCxnSpPr/>
          <p:nvPr/>
        </p:nvCxnSpPr>
        <p:spPr>
          <a:xfrm>
            <a:off x="506412" y="5013325"/>
            <a:ext cx="381000" cy="703262"/>
          </a:xfrm>
          <a:prstGeom prst="straightConnector1">
            <a:avLst/>
          </a:prstGeom>
          <a:noFill/>
          <a:ln cap="flat" cmpd="sng" w="76200">
            <a:solidFill>
              <a:srgbClr val="C00000"/>
            </a:solidFill>
            <a:prstDash val="solid"/>
            <a:miter lim="800000"/>
            <a:headEnd len="med" w="med" type="none"/>
            <a:tailEnd len="med" w="med" type="stealth"/>
          </a:ln>
        </p:spPr>
      </p:cxnSp>
      <p:sp>
        <p:nvSpPr>
          <p:cNvPr id="140" name="Google Shape;140;p7"/>
          <p:cNvSpPr txBox="1"/>
          <p:nvPr/>
        </p:nvSpPr>
        <p:spPr>
          <a:xfrm>
            <a:off x="684212" y="346075"/>
            <a:ext cx="7775575"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262673"/>
              </a:buClr>
              <a:buSzPts val="2400"/>
              <a:buFont typeface="Arial"/>
              <a:buNone/>
            </a:pPr>
            <a:r>
              <a:rPr b="1" i="1" lang="en-US" sz="2400" u="none" cap="none" strike="noStrike">
                <a:solidFill>
                  <a:srgbClr val="262673"/>
                </a:solidFill>
                <a:latin typeface="Arial"/>
                <a:ea typeface="Arial"/>
                <a:cs typeface="Arial"/>
                <a:sym typeface="Arial"/>
              </a:rPr>
              <a:t>Chap I: Introduction aux bases de données et SGBD</a:t>
            </a:r>
            <a:endParaRPr/>
          </a:p>
        </p:txBody>
      </p:sp>
      <p:sp>
        <p:nvSpPr>
          <p:cNvPr id="141" name="Google Shape;141;p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cxnSp>
        <p:nvCxnSpPr>
          <p:cNvPr id="142" name="Google Shape;142;p7"/>
          <p:cNvCxnSpPr/>
          <p:nvPr/>
        </p:nvCxnSpPr>
        <p:spPr>
          <a:xfrm>
            <a:off x="4932362" y="2636837"/>
            <a:ext cx="1152525" cy="0"/>
          </a:xfrm>
          <a:prstGeom prst="straightConnector1">
            <a:avLst/>
          </a:prstGeom>
          <a:noFill/>
          <a:ln cap="flat" cmpd="sng" w="25400">
            <a:solidFill>
              <a:srgbClr val="000000"/>
            </a:solidFill>
            <a:prstDash val="solid"/>
            <a:miter lim="800000"/>
            <a:headEnd len="med" w="med" type="none"/>
            <a:tailEnd len="med" w="med" type="stealth"/>
          </a:ln>
          <a:effectLst>
            <a:outerShdw blurRad="63500" dir="5400000" dist="20000">
              <a:srgbClr val="000000">
                <a:alpha val="37647"/>
              </a:srgbClr>
            </a:outerShdw>
          </a:effectLst>
        </p:spPr>
      </p:cxnSp>
      <p:sp>
        <p:nvSpPr>
          <p:cNvPr id="143" name="Google Shape;143;p7"/>
          <p:cNvSpPr txBox="1"/>
          <p:nvPr/>
        </p:nvSpPr>
        <p:spPr>
          <a:xfrm>
            <a:off x="887412" y="5716587"/>
            <a:ext cx="7932600" cy="646500"/>
          </a:xfrm>
          <a:prstGeom prst="rect">
            <a:avLst/>
          </a:prstGeom>
          <a:noFill/>
          <a:ln cap="flat" cmpd="sng" w="57150">
            <a:solidFill>
              <a:srgbClr val="00B05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Organisation logique et physiques des donnés, ind</a:t>
            </a:r>
            <a:r>
              <a:rPr lang="en-US" sz="1800">
                <a:solidFill>
                  <a:schemeClr val="dk1"/>
                </a:solidFill>
              </a:rPr>
              <a:t>é</a:t>
            </a:r>
            <a:r>
              <a:rPr b="0" i="0" lang="en-US" sz="1800" u="none" cap="none" strike="noStrike">
                <a:solidFill>
                  <a:schemeClr val="dk1"/>
                </a:solidFill>
                <a:latin typeface="Arial"/>
                <a:ea typeface="Arial"/>
                <a:cs typeface="Arial"/>
                <a:sym typeface="Arial"/>
              </a:rPr>
              <a:t>p</a:t>
            </a:r>
            <a:r>
              <a:rPr lang="en-US" sz="1800">
                <a:solidFill>
                  <a:schemeClr val="dk1"/>
                </a:solidFill>
              </a:rPr>
              <a:t>e</a:t>
            </a:r>
            <a:r>
              <a:rPr b="0" i="0" lang="en-US" sz="1800" u="none" cap="none" strike="noStrike">
                <a:solidFill>
                  <a:schemeClr val="dk1"/>
                </a:solidFill>
                <a:latin typeface="Arial"/>
                <a:ea typeface="Arial"/>
                <a:cs typeface="Arial"/>
                <a:sym typeface="Arial"/>
              </a:rPr>
              <a:t>ndance des traitements </a:t>
            </a:r>
            <a:endParaRPr/>
          </a:p>
        </p:txBody>
      </p:sp>
      <p:sp>
        <p:nvSpPr>
          <p:cNvPr id="144" name="Google Shape;144;p7"/>
          <p:cNvSpPr txBox="1"/>
          <p:nvPr/>
        </p:nvSpPr>
        <p:spPr>
          <a:xfrm>
            <a:off x="484187" y="990600"/>
            <a:ext cx="1749425" cy="31432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Les Besoins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4294967295" type="body"/>
          </p:nvPr>
        </p:nvSpPr>
        <p:spPr>
          <a:xfrm>
            <a:off x="431800" y="2133600"/>
            <a:ext cx="8532812" cy="36718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600"/>
              <a:buFont typeface="Arial"/>
              <a:buNone/>
            </a:pPr>
            <a:r>
              <a:t/>
            </a:r>
            <a:endParaRPr b="0" i="0" sz="36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Historiquement</a:t>
            </a:r>
            <a:r>
              <a:rPr b="0" i="0" lang="en-US" sz="2000" u="none">
                <a:solidFill>
                  <a:schemeClr val="dk1"/>
                </a:solidFill>
                <a:latin typeface="Arial"/>
                <a:ea typeface="Arial"/>
                <a:cs typeface="Arial"/>
                <a:sym typeface="Arial"/>
              </a:rPr>
              <a:t> l’information a vu </a:t>
            </a:r>
            <a:r>
              <a:rPr b="1"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approches</a:t>
            </a:r>
            <a:endParaRPr/>
          </a:p>
          <a:p>
            <a:pPr indent="-342900" lvl="0" marL="342900" marR="0" rtl="0" algn="l">
              <a:lnSpc>
                <a:spcPct val="80000"/>
              </a:lnSpc>
              <a:spcBef>
                <a:spcPts val="4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Approche Système de Gestion fichiers(SGF).</a:t>
            </a:r>
            <a:endParaRPr/>
          </a:p>
          <a:p>
            <a:pPr indent="-342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rgbClr val="FF0000"/>
              </a:buClr>
              <a:buSzPts val="2000"/>
              <a:buFont typeface="Noto Sans Symbols"/>
              <a:buChar char="⮚"/>
            </a:pPr>
            <a:r>
              <a:rPr b="0" i="0" lang="en-US" sz="2000" u="none">
                <a:solidFill>
                  <a:srgbClr val="FF0000"/>
                </a:solidFill>
                <a:latin typeface="Arial"/>
                <a:ea typeface="Arial"/>
                <a:cs typeface="Arial"/>
                <a:sym typeface="Arial"/>
              </a:rPr>
              <a:t>Approche Base de données gérées par les SGBD et SGBDR</a:t>
            </a:r>
            <a:endParaRPr/>
          </a:p>
          <a:p>
            <a:pPr indent="-342900" lvl="0" marL="342900" marR="0" rtl="0" algn="l">
              <a:lnSpc>
                <a:spcPct val="80000"/>
              </a:lnSpc>
              <a:spcBef>
                <a:spcPts val="400"/>
              </a:spcBef>
              <a:spcAft>
                <a:spcPts val="0"/>
              </a:spcAft>
              <a:buClr>
                <a:schemeClr val="dk1"/>
              </a:buClr>
              <a:buSzPts val="2000"/>
              <a:buFont typeface="Arial"/>
              <a:buNone/>
            </a:pPr>
            <a:r>
              <a:t/>
            </a:r>
            <a:endParaRPr b="0" i="0" sz="2000" u="none">
              <a:solidFill>
                <a:srgbClr val="FF0000"/>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2000"/>
              <a:buFont typeface="Arial"/>
              <a:buNone/>
            </a:pPr>
            <a:r>
              <a:t/>
            </a:r>
            <a:endParaRPr b="0" i="0" sz="2000" u="none">
              <a:solidFill>
                <a:srgbClr val="FF0000"/>
              </a:solidFill>
              <a:latin typeface="Arial"/>
              <a:ea typeface="Arial"/>
              <a:cs typeface="Arial"/>
              <a:sym typeface="Arial"/>
            </a:endParaRPr>
          </a:p>
          <a:p>
            <a:pPr indent="-342900" lvl="0" marL="342900" marR="0" rtl="0" algn="l">
              <a:lnSpc>
                <a:spcPct val="20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Actuellement</a:t>
            </a:r>
            <a:r>
              <a:rPr b="0" i="0" lang="en-US" sz="2000" u="none">
                <a:solidFill>
                  <a:schemeClr val="dk1"/>
                </a:solidFill>
                <a:latin typeface="Arial"/>
                <a:ea typeface="Arial"/>
                <a:cs typeface="Arial"/>
                <a:sym typeface="Arial"/>
              </a:rPr>
              <a:t> avec les </a:t>
            </a:r>
            <a:r>
              <a:rPr b="1" i="0" lang="en-US" sz="2000" u="none">
                <a:solidFill>
                  <a:schemeClr val="dk1"/>
                </a:solidFill>
                <a:latin typeface="Arial"/>
                <a:ea typeface="Arial"/>
                <a:cs typeface="Arial"/>
                <a:sym typeface="Arial"/>
              </a:rPr>
              <a:t>Big data  </a:t>
            </a:r>
            <a:r>
              <a:rPr b="0" i="0" lang="en-US" sz="2000" u="none">
                <a:solidFill>
                  <a:schemeClr val="dk1"/>
                </a:solidFill>
                <a:latin typeface="Arial"/>
                <a:ea typeface="Arial"/>
                <a:cs typeface="Arial"/>
                <a:sym typeface="Arial"/>
              </a:rPr>
              <a:t>🡪Sandbox ( données structurées et non structurées) </a:t>
            </a:r>
            <a:endParaRPr/>
          </a:p>
        </p:txBody>
      </p:sp>
      <p:sp>
        <p:nvSpPr>
          <p:cNvPr id="150" name="Google Shape;150;p8"/>
          <p:cNvSpPr txBox="1"/>
          <p:nvPr/>
        </p:nvSpPr>
        <p:spPr>
          <a:xfrm>
            <a:off x="611187" y="1412875"/>
            <a:ext cx="43211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Approches Gestions de l’information </a:t>
            </a:r>
            <a:endParaRPr/>
          </a:p>
        </p:txBody>
      </p:sp>
      <p:sp>
        <p:nvSpPr>
          <p:cNvPr id="151" name="Google Shape;151;p8"/>
          <p:cNvSpPr txBox="1"/>
          <p:nvPr/>
        </p:nvSpPr>
        <p:spPr>
          <a:xfrm>
            <a:off x="684212" y="346075"/>
            <a:ext cx="7775575" cy="4572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262673"/>
              </a:buClr>
              <a:buSzPts val="2400"/>
              <a:buFont typeface="Arial"/>
              <a:buNone/>
            </a:pPr>
            <a:r>
              <a:rPr b="1" i="1" lang="en-US" sz="2400" u="none" cap="none" strike="noStrike">
                <a:solidFill>
                  <a:srgbClr val="262673"/>
                </a:solidFill>
                <a:latin typeface="Arial"/>
                <a:ea typeface="Arial"/>
                <a:cs typeface="Arial"/>
                <a:sym typeface="Arial"/>
              </a:rPr>
              <a:t>Chap I: Introduction aux bases de données et SGBD</a:t>
            </a:r>
            <a:endParaRPr/>
          </a:p>
        </p:txBody>
      </p:sp>
      <p:sp>
        <p:nvSpPr>
          <p:cNvPr id="152" name="Google Shape;152;p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2009-11-23T13:50:22Z</dcterms:created>
  <dc:creator>Idriss</dc:creator>
</cp:coreProperties>
</file>