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20vNX6JWqfbxkXSHPN7i9eKyh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000232" y="214290"/>
            <a:ext cx="55007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Chapitre 2: SQL : LDD, LMD et contraintes 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99592" y="1484784"/>
            <a:ext cx="4572000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Rappel Langage SQL-LDD et LMD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Langages (LDD)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Langages (LMD)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contrainte d’intégrité CIF et CIR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Exercices d’application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2643174" y="2285992"/>
            <a:ext cx="4214842" cy="128588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214282" y="5000636"/>
            <a:ext cx="4071966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PERSONN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(NomPers Varchar2(30)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PrénomPers Varchar2(30)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 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4786314" y="4786322"/>
            <a:ext cx="4000496" cy="15001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CREATE TABLE PERSONNE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NomPers Varchar2(30),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PrénomPers Varchar2(30),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(NomPers, PrénomPe rs)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1" sz="1800"/>
          </a:p>
        </p:txBody>
      </p:sp>
      <p:sp>
        <p:nvSpPr>
          <p:cNvPr id="155" name="Google Shape;155;p10"/>
          <p:cNvSpPr txBox="1"/>
          <p:nvPr>
            <p:ph type="title"/>
          </p:nvPr>
        </p:nvSpPr>
        <p:spPr>
          <a:xfrm>
            <a:off x="500034" y="357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100000"/>
              <a:buFont typeface="Calibri"/>
              <a:buNone/>
            </a:pPr>
            <a:r>
              <a:rPr b="1" lang="fr-FR">
                <a:solidFill>
                  <a:srgbClr val="538CD5"/>
                </a:solidFill>
              </a:rPr>
              <a:t>🡪 Les contraintes d'intégrité</a:t>
            </a:r>
            <a:br>
              <a:rPr b="1" lang="fr-FR">
                <a:solidFill>
                  <a:srgbClr val="538CD5"/>
                </a:solidFill>
              </a:rPr>
            </a:br>
            <a:br>
              <a:rPr b="1" lang="fr-FR">
                <a:solidFill>
                  <a:srgbClr val="538CD5"/>
                </a:solidFill>
              </a:rPr>
            </a:br>
            <a:r>
              <a:rPr b="1" lang="fr-FR" sz="2000">
                <a:solidFill>
                  <a:srgbClr val="538CD5"/>
                </a:solidFill>
              </a:rPr>
              <a:t> </a:t>
            </a:r>
            <a:br>
              <a:rPr b="1" lang="fr-FR">
                <a:solidFill>
                  <a:srgbClr val="538CD5"/>
                </a:solidFill>
              </a:rPr>
            </a:b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0" y="357166"/>
            <a:ext cx="835821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 u="sng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3-Contrainte de clé primaire:</a:t>
            </a:r>
            <a:endParaRPr b="1" sz="2400" u="sng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contrainte de clé primaire permet d'indiquer que la ou les colonnes sont uniques et ne peuvent pas avoir   de valeur nulle. </a:t>
            </a:r>
            <a:endParaRPr/>
          </a:p>
        </p:txBody>
      </p:sp>
      <p:cxnSp>
        <p:nvCxnSpPr>
          <p:cNvPr id="157" name="Google Shape;157;p10"/>
          <p:cNvCxnSpPr/>
          <p:nvPr/>
        </p:nvCxnSpPr>
        <p:spPr>
          <a:xfrm flipH="1">
            <a:off x="1571604" y="4714884"/>
            <a:ext cx="2286016" cy="157163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58" name="Google Shape;158;p10"/>
          <p:cNvCxnSpPr/>
          <p:nvPr/>
        </p:nvCxnSpPr>
        <p:spPr>
          <a:xfrm rot="10800000">
            <a:off x="1500166" y="4714884"/>
            <a:ext cx="2428892" cy="164307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59" name="Google Shape;159;p10"/>
          <p:cNvSpPr/>
          <p:nvPr/>
        </p:nvSpPr>
        <p:spPr>
          <a:xfrm>
            <a:off x="0" y="1571612"/>
            <a:ext cx="885828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1"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r>
              <a:rPr b="1"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cas :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table possède une clé composée d'une seule colonne, alors il est possible de l'indiquer juste après la  colonne clé.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PERSONNE</a:t>
            </a:r>
            <a:endParaRPr/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  idPers number(20) 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KEY,</a:t>
            </a:r>
            <a:endParaRPr/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noms varchar(10)</a:t>
            </a:r>
            <a:endParaRPr/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…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1"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2em cas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table a une clé compose de plusieurs colonnes, alors il est impossible d'indiquer 🡪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 niveau des colonnes.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357158" y="3786190"/>
            <a:ext cx="8229600" cy="242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Ainsi, si on insère la personne toto de la manière suivante 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/>
              <a:t>INSERT INTO PERSONNE (idPers, NomPers) VALUES (100, 'toto');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Alors les valeurs de ses champs seront 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5" name="Google Shape;165;p11"/>
          <p:cNvSpPr txBox="1"/>
          <p:nvPr>
            <p:ph type="title"/>
          </p:nvPr>
        </p:nvSpPr>
        <p:spPr>
          <a:xfrm>
            <a:off x="214282" y="357166"/>
            <a:ext cx="85153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100000"/>
              <a:buFont typeface="Calibri"/>
              <a:buNone/>
            </a:pPr>
            <a:r>
              <a:rPr b="1" lang="fr-FR">
                <a:solidFill>
                  <a:srgbClr val="538CD5"/>
                </a:solidFill>
              </a:rPr>
              <a:t>🡪 Les contraintes d'intégrité</a:t>
            </a:r>
            <a:br>
              <a:rPr b="1" lang="fr-FR">
                <a:solidFill>
                  <a:srgbClr val="538CD5"/>
                </a:solidFill>
              </a:rPr>
            </a:br>
            <a:br>
              <a:rPr b="1" lang="fr-FR">
                <a:solidFill>
                  <a:srgbClr val="538CD5"/>
                </a:solidFill>
              </a:rPr>
            </a:br>
            <a:r>
              <a:rPr b="1" lang="fr-FR" sz="2000">
                <a:solidFill>
                  <a:srgbClr val="538CD5"/>
                </a:solidFill>
              </a:rPr>
              <a:t> </a:t>
            </a:r>
            <a:br>
              <a:rPr b="1" lang="fr-FR">
                <a:solidFill>
                  <a:srgbClr val="538CD5"/>
                </a:solidFill>
              </a:rPr>
            </a:b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357166"/>
            <a:ext cx="8358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 u="sng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4-Contrainte Valeur par défaut : DEFAULT</a:t>
            </a:r>
            <a:endParaRPr b="1" sz="2400" u="sng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500034" y="928670"/>
            <a:ext cx="7643866" cy="21698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PERSONNE</a:t>
            </a:r>
            <a:endParaRPr/>
          </a:p>
          <a:p>
            <a:pPr indent="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(idPers PRIMARY KEY,</a:t>
            </a:r>
            <a:endParaRPr/>
          </a:p>
          <a:p>
            <a:pPr indent="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NomPers Varchar2(30) NOT NULL,</a:t>
            </a:r>
            <a:endParaRPr/>
          </a:p>
          <a:p>
            <a:pPr indent="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PrénomPers Varchar2(30)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'prénom inconnu',</a:t>
            </a:r>
            <a:endParaRPr/>
          </a:p>
          <a:p>
            <a:pPr indent="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DateNaiss Date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CURRENT DATE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971600" y="6084004"/>
            <a:ext cx="7128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100, 'toto',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'prénom inconnu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‘</a:t>
            </a: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03/05/2021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560773" y="3124059"/>
            <a:ext cx="8383510" cy="84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 sz="2800"/>
              <a:t>🡪 Syntaxe : </a:t>
            </a:r>
            <a:r>
              <a:rPr lang="fr-FR" sz="2000"/>
              <a:t>après le mot clé </a:t>
            </a:r>
            <a:r>
              <a:rPr b="1" lang="fr-FR" sz="2000"/>
              <a:t>CHECK</a:t>
            </a:r>
            <a:r>
              <a:rPr lang="fr-FR" sz="2000"/>
              <a:t>, on indique entre parenthèses le critère à vérifier.</a:t>
            </a:r>
            <a:endParaRPr/>
          </a:p>
        </p:txBody>
      </p:sp>
      <p:sp>
        <p:nvSpPr>
          <p:cNvPr id="174" name="Google Shape;174;p12"/>
          <p:cNvSpPr txBox="1"/>
          <p:nvPr>
            <p:ph type="title"/>
          </p:nvPr>
        </p:nvSpPr>
        <p:spPr>
          <a:xfrm>
            <a:off x="180528" y="261984"/>
            <a:ext cx="862054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Calibri"/>
              <a:buNone/>
            </a:pPr>
            <a:r>
              <a:rPr b="1" lang="fr-FR" sz="2400" u="sng">
                <a:solidFill>
                  <a:srgbClr val="17365D"/>
                </a:solidFill>
              </a:rPr>
              <a:t>5-Contrainte de domaine : CHECK</a:t>
            </a:r>
            <a:br>
              <a:rPr b="1" lang="fr-FR" sz="2400" u="sng">
                <a:solidFill>
                  <a:srgbClr val="17365D"/>
                </a:solidFill>
              </a:rPr>
            </a:br>
            <a:r>
              <a:rPr lang="fr-FR" sz="1800"/>
              <a:t>La définition des types de données pour chaque colonne définit déjà un domaine pour les valeurs. On peut  encore restreindre les domaines grâce à la clause </a:t>
            </a:r>
            <a:r>
              <a:rPr b="1" lang="fr-FR" sz="1800"/>
              <a:t>CHECK</a:t>
            </a:r>
            <a:r>
              <a:rPr lang="fr-FR" sz="1800"/>
              <a:t>.</a:t>
            </a:r>
            <a:br>
              <a:rPr lang="fr-FR" sz="1800"/>
            </a:br>
            <a:r>
              <a:rPr b="1" lang="fr-FR" sz="1800"/>
              <a:t>Attention</a:t>
            </a:r>
            <a:r>
              <a:rPr lang="fr-FR" sz="1800"/>
              <a:t> 🡪 cette contrainte est très "</a:t>
            </a:r>
            <a:r>
              <a:rPr b="1" lang="fr-FR" sz="1800"/>
              <a:t>coûteuse</a:t>
            </a:r>
            <a:r>
              <a:rPr lang="fr-FR" sz="1800"/>
              <a:t>" en terme du  temps, car elle est basé</a:t>
            </a:r>
            <a:r>
              <a:rPr lang="fr-FR" sz="2400"/>
              <a:t> </a:t>
            </a:r>
            <a:r>
              <a:rPr lang="fr-FR" sz="1800"/>
              <a:t>sur une comparaison pouvant contenir une requête de type SELECT. Pour valider la contrainte, le prédicat doit être évalué à TRUE ou UNKNOWN (présence de NULL</a:t>
            </a:r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285720" y="0"/>
            <a:ext cx="8515352" cy="157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100000"/>
              <a:buFont typeface="Calibri"/>
              <a:buNone/>
            </a:pPr>
            <a:r>
              <a:rPr b="1" i="0" lang="fr-FR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🡪 Les contraintes d'intégrité</a:t>
            </a:r>
            <a:br>
              <a:rPr b="1" i="0" lang="fr-FR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fr-FR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2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fr-FR" sz="44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282126" y="3992407"/>
            <a:ext cx="8620544" cy="25922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Exemple: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personne ( idpers Number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NomPers Varchar2(30)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PrenomPers Varchar2(30)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'prénom inconnu',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age Number </a:t>
            </a: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(age &gt;= 0 AND age &lt; 18),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etat_civil Varchar2(20) </a:t>
            </a: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etat_civil IN ('marié(e)', célibataire', 	'veuf(ve)', 'divorcé(e)')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100000"/>
              <a:buFont typeface="Calibri"/>
              <a:buNone/>
            </a:pPr>
            <a:r>
              <a:rPr b="1" lang="fr-FR">
                <a:solidFill>
                  <a:srgbClr val="538CD5"/>
                </a:solidFill>
              </a:rPr>
              <a:t>🡪 Les contraintes d'intégrité</a:t>
            </a:r>
            <a:br>
              <a:rPr b="1" lang="fr-FR">
                <a:solidFill>
                  <a:srgbClr val="538CD5"/>
                </a:solidFill>
              </a:rPr>
            </a:br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214282" y="1428737"/>
            <a:ext cx="8643998" cy="12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/>
              <a:t>Il est possible de donner un nom à chaque contrainte (sinon le système en donne un par défaut).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/>
              <a:t>Il suffit de faire précéder la contrainte par le mot-clé CONSTRAINT suivi de son nom.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138099" y="785794"/>
            <a:ext cx="57197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6 Exemple récapitulatif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357158" y="2973545"/>
            <a:ext cx="8143932" cy="31700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PERSONNE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idpers Number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clé_primaire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 Varchar2(30)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nom_existant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prenom Varchar2(30)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1"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rénom_par_défaut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'prénom inconnu',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 Number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verify_age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(age &gt;= 0 AND age &lt; 130),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etat_civil Varchar2(20)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domaine_état_civil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(etat_civil IN ('marié(e)', célibataire', 'veuf(ve)', 'divorcé(e)')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285720" y="0"/>
            <a:ext cx="8515352" cy="157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100000"/>
              <a:buFont typeface="Calibri"/>
              <a:buNone/>
            </a:pPr>
            <a:r>
              <a:rPr b="1" i="0" lang="fr-FR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🡪 Les contraintes d'intégrité</a:t>
            </a:r>
            <a:br>
              <a:rPr b="1" i="0" lang="fr-FR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fr-FR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fr-FR" sz="2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i="0" lang="fr-FR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85720" y="571480"/>
            <a:ext cx="871540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5- Intégrité référentielle 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sng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5-1 : REFERENCES </a:t>
            </a:r>
            <a:endParaRPr b="1" i="0" sz="18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L'intégrité référentielle permet de vérifier la cohérence des liens entre tables, lors de l'ajout, de la  suppression et de la modification de lignes. Elle est utilisée lorsqu'on a une clé étrangère. Elle permet  d'assurer que toute valeur de clé étrangère correspond bien à une valeur de clé primaire de la table liée. Voyons tout d'abord la syntaxe avec un exemple: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Soit le modèle relationnel suivant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id_client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Nom_client, 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FACTURE (</a:t>
            </a: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code_fac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t,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#id_client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Voilà comment on le traduit en SQL :</a:t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4357686" y="4786322"/>
            <a:ext cx="4786314" cy="17543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code_fact Number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id_client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id_client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285720" y="4857760"/>
            <a:ext cx="3643338" cy="17543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id_client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Nom_client Varchar2(30) NOT NULL,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Calibri"/>
              <a:buNone/>
            </a:pPr>
            <a:r>
              <a:rPr b="1" lang="fr-FR" sz="2400" u="sng">
                <a:solidFill>
                  <a:srgbClr val="17365D"/>
                </a:solidFill>
              </a:rPr>
              <a:t>5- Intégrité référentielle :</a:t>
            </a:r>
            <a:br>
              <a:rPr b="1" lang="fr-FR" sz="2400" u="sng">
                <a:solidFill>
                  <a:srgbClr val="17365D"/>
                </a:solidFill>
              </a:rPr>
            </a:br>
            <a:br>
              <a:rPr b="1" lang="fr-FR" sz="2400" u="sng">
                <a:solidFill>
                  <a:srgbClr val="17365D"/>
                </a:solidFill>
              </a:rPr>
            </a:br>
            <a:r>
              <a:rPr b="1" lang="fr-FR" sz="2400" u="sng">
                <a:solidFill>
                  <a:srgbClr val="17365D"/>
                </a:solidFill>
              </a:rPr>
              <a:t>5-2 Intégrité référentielle : Conséquences </a:t>
            </a:r>
            <a:endParaRPr sz="2400"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500034" y="1500174"/>
            <a:ext cx="8401080" cy="490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/>
              <a:t>L'application de l'intégrité référentielle implique plusieurs choses 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fr-FR"/>
              <a:t> </a:t>
            </a:r>
            <a:r>
              <a:rPr lang="fr-FR" sz="2900"/>
              <a:t>On ne peut pas ajouter une facture avec un </a:t>
            </a:r>
            <a:r>
              <a:rPr b="1" lang="fr-FR" sz="2900"/>
              <a:t>id_clien</a:t>
            </a:r>
            <a:r>
              <a:rPr lang="fr-FR" sz="2900"/>
              <a:t>t qui n'existe pas dans la table client (sinon un  message d'erreur apparaît). Il faut d'abord créer le client avant de créer sa facture.</a:t>
            </a:r>
            <a:endParaRPr/>
          </a:p>
          <a:p>
            <a:pPr indent="-342900" lvl="0" marL="3429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/>
          </a:p>
          <a:p>
            <a:pPr indent="-342931" lvl="0" marL="3429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fr-FR" sz="2900"/>
              <a:t>On ne peut pas supprimer un client s'il existe des factures qui lui correspondent. Il faut d'abord  supprimer toutes les factures qui le concernent avant de pouvoir le supprimer</a:t>
            </a:r>
            <a:endParaRPr/>
          </a:p>
          <a:p>
            <a:pPr indent="-342900" lvl="0" marL="3429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/>
          </a:p>
          <a:p>
            <a:pPr indent="-342931" lvl="0" marL="3429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fr-FR" sz="2900"/>
              <a:t>On ne peut pas modifier l</a:t>
            </a:r>
            <a:r>
              <a:rPr b="1" lang="fr-FR" sz="2900"/>
              <a:t>'id_clien</a:t>
            </a:r>
            <a:r>
              <a:rPr lang="fr-FR" sz="2900"/>
              <a:t>t dans la table client s'il existe des factures qui le concernent. </a:t>
            </a:r>
            <a:endParaRPr/>
          </a:p>
          <a:p>
            <a:pPr indent="-342900" lvl="0" marL="3429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/>
          </a:p>
          <a:p>
            <a:pPr indent="-342931" lvl="0" marL="3429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fr-FR" sz="2900"/>
              <a:t>On peut modifier l'</a:t>
            </a:r>
            <a:r>
              <a:rPr b="1" lang="fr-FR" sz="2900"/>
              <a:t>id_client</a:t>
            </a:r>
            <a:r>
              <a:rPr lang="fr-FR" sz="2900"/>
              <a:t> de facture seulement si on choisit un </a:t>
            </a:r>
            <a:r>
              <a:rPr b="1" lang="fr-FR" sz="2900"/>
              <a:t>id_client</a:t>
            </a:r>
            <a:r>
              <a:rPr lang="fr-FR" sz="2900"/>
              <a:t> qui existe dans la table  client.</a:t>
            </a:r>
            <a:endParaRPr/>
          </a:p>
          <a:p>
            <a:pPr indent="-227837" lvl="0" marL="3429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900"/>
          </a:p>
          <a:p>
            <a:pPr indent="-342900" lvl="0" marL="3429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900"/>
              <a:t>Cela revient à vérifier que toutes les factures correspondent toujours à un client qui existe</a:t>
            </a:r>
            <a:endParaRPr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Calibri"/>
              <a:buNone/>
            </a:pPr>
            <a:r>
              <a:rPr b="1" lang="fr-FR" sz="2000" u="sng">
                <a:solidFill>
                  <a:srgbClr val="17365D"/>
                </a:solidFill>
              </a:rPr>
              <a:t>5- Intégrité référentielle :</a:t>
            </a:r>
            <a:br>
              <a:rPr b="1" lang="fr-FR" sz="2000" u="sng">
                <a:solidFill>
                  <a:srgbClr val="17365D"/>
                </a:solidFill>
              </a:rPr>
            </a:br>
            <a:br>
              <a:rPr b="1" lang="fr-FR" sz="2000" u="sng">
                <a:solidFill>
                  <a:srgbClr val="17365D"/>
                </a:solidFill>
              </a:rPr>
            </a:br>
            <a:r>
              <a:rPr b="1" lang="fr-FR" sz="2000" u="sng">
                <a:solidFill>
                  <a:srgbClr val="17365D"/>
                </a:solidFill>
              </a:rPr>
              <a:t>5-2 Options</a:t>
            </a:r>
            <a:endParaRPr sz="2000"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314324" y="1214422"/>
            <a:ext cx="840108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/>
              <a:t>Options des contraintes d'intégrité référentielles Effacer en cascade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/>
              <a:t> </a:t>
            </a:r>
            <a:r>
              <a:rPr b="1" lang="fr-FR" sz="4200">
                <a:solidFill>
                  <a:srgbClr val="17365D"/>
                </a:solidFill>
              </a:rPr>
              <a:t>ON DELETE CASCADES. </a:t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57158" y="4347528"/>
            <a:ext cx="864399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on ajoute cette option à la contrainte d'intégrité référentielle, alors si  on supprime une ligne de client,  toutes les factures de ce client seront supprimées.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contrainte s'applique à la table facture ('enfant') mais elle est vérifiée lorsqu'on modifie la  table client ('parent')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428596" y="2071678"/>
            <a:ext cx="7358114" cy="2031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FACTURE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code_fact Number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id_client Number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CLIENT(id_client) </a:t>
            </a:r>
            <a:r>
              <a:rPr b="1" lang="fr-FR" sz="180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ON DELETE CASCADE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Calibri"/>
              <a:buNone/>
            </a:pPr>
            <a:r>
              <a:rPr b="1" lang="fr-FR" sz="2000" u="sng">
                <a:solidFill>
                  <a:srgbClr val="17365D"/>
                </a:solidFill>
              </a:rPr>
              <a:t>5- Intégrité référentielle :</a:t>
            </a:r>
            <a:br>
              <a:rPr b="1" lang="fr-FR" sz="2000" u="sng">
                <a:solidFill>
                  <a:srgbClr val="17365D"/>
                </a:solidFill>
              </a:rPr>
            </a:br>
            <a:br>
              <a:rPr b="1" lang="fr-FR" sz="2000" u="sng">
                <a:solidFill>
                  <a:srgbClr val="17365D"/>
                </a:solidFill>
              </a:rPr>
            </a:br>
            <a:r>
              <a:rPr b="1" lang="fr-FR" sz="2000" u="sng">
                <a:solidFill>
                  <a:srgbClr val="17365D"/>
                </a:solidFill>
              </a:rPr>
              <a:t>5-3 Références à des colonnes multiples</a:t>
            </a:r>
            <a:br>
              <a:rPr lang="fr-FR" sz="2000"/>
            </a:br>
            <a:endParaRPr sz="2000"/>
          </a:p>
        </p:txBody>
      </p:sp>
      <p:sp>
        <p:nvSpPr>
          <p:cNvPr id="212" name="Google Shape;212;p17"/>
          <p:cNvSpPr/>
          <p:nvPr/>
        </p:nvSpPr>
        <p:spPr>
          <a:xfrm>
            <a:off x="357150" y="4810425"/>
            <a:ext cx="7715400" cy="178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RESERVATION  ( id_resa Number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PRIMARYKEY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id_hotel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num_ch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date Date NOT NULL,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FOREIGN KEY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(id_hotel, num_ch)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CHAMBRE (id_hotel, num_ch)  );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214282" y="1214422"/>
            <a:ext cx="8001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arrive qu'une clé primaire, composée de plusieurs colonnes, soit elle-même clé étrangère d'une autre  table. 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214282" y="3286124"/>
            <a:ext cx="8429684" cy="129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indique alors cette clé étrangère composée après la définition des colonnes, grâce au mot clé 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suivi des colonnes clés étrangères, puis de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 nom de la table référencée  ainsi que le nom des colonnes référencées entre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parenthèses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85786" y="1857364"/>
            <a:ext cx="67866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soit le schéma relationnel suivant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CHAMBRE(</a:t>
            </a: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id_hotel, num_ch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tarif)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RESERVATION(</a:t>
            </a: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id_resa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#id_hotel, #num_ch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date)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457200" y="1600200"/>
            <a:ext cx="8229600" cy="27574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LIGNE_COMMANDE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id_commande    Number REFERENCES COMMANDE(id_commande),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ref_produit         Varchar2(10) REFERENCES PRODUIT(ref_prod),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quantité             Number DEFAULT 1,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(id_commande, ref_produit)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Calibri"/>
              <a:buNone/>
            </a:pPr>
            <a:r>
              <a:rPr b="1" lang="fr-FR" sz="2000" u="sng">
                <a:solidFill>
                  <a:srgbClr val="17365D"/>
                </a:solidFill>
              </a:rPr>
              <a:t>5- Intégrité référentielle :</a:t>
            </a:r>
            <a:br>
              <a:rPr b="1" lang="fr-FR" sz="2000" u="sng">
                <a:solidFill>
                  <a:srgbClr val="17365D"/>
                </a:solidFill>
              </a:rPr>
            </a:br>
            <a:br>
              <a:rPr b="1" lang="fr-FR" sz="2000" u="sng">
                <a:solidFill>
                  <a:srgbClr val="17365D"/>
                </a:solidFill>
              </a:rPr>
            </a:br>
            <a:r>
              <a:rPr b="1" lang="fr-FR" sz="2000" u="sng">
                <a:solidFill>
                  <a:srgbClr val="17365D"/>
                </a:solidFill>
              </a:rPr>
              <a:t>5-4 La clé primaire est composée de plusieurs clés étrangères</a:t>
            </a:r>
            <a:endParaRPr b="1" sz="2000" u="sng">
              <a:solidFill>
                <a:srgbClr val="17365D"/>
              </a:solidFill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642910" y="4786322"/>
            <a:ext cx="79296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Remarque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la table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PRODUIT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référence est codée par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ref_prod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dans la table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c'est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ref_produit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214282" y="0"/>
            <a:ext cx="8443914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Calibri"/>
              <a:buNone/>
            </a:pPr>
            <a:r>
              <a:rPr b="1" lang="fr-FR" sz="2800">
                <a:solidFill>
                  <a:srgbClr val="538CD5"/>
                </a:solidFill>
              </a:rPr>
              <a:t>🡪 Ajout/ modification ou suppression  d'une contrainte</a:t>
            </a:r>
            <a:endParaRPr sz="2800"/>
          </a:p>
        </p:txBody>
      </p:sp>
      <p:sp>
        <p:nvSpPr>
          <p:cNvPr id="228" name="Google Shape;228;p19"/>
          <p:cNvSpPr/>
          <p:nvPr/>
        </p:nvSpPr>
        <p:spPr>
          <a:xfrm>
            <a:off x="0" y="4429132"/>
            <a:ext cx="87154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2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On ajoute la contrainte de vérification de l'âge d'une personne: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lang="fr-F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Sql&gt;    ALTER TABLE PERSONNE ADD CONSTAINT verif_age CHECK (age &lt;= 130);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0" y="3055150"/>
            <a:ext cx="907259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Exemple1 : O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ajoute la contrainte d'intégrité référentielle dans la table COMMANDE.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fr-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Sql&gt; ALTER TABLE COMMANDE ADD CONSTAINT FK_idclient  FOREIGN KEY (id_client) REFERENCES CLIENT(id_client);</a:t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1928802"/>
            <a:ext cx="9144000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Syntaxe générale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b="1" lang="fr-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nom_table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fr-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 CONSTRAINT 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Nom_Constraint </a:t>
            </a:r>
            <a:r>
              <a:rPr b="1" lang="fr-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TYPE_CONTRAINTE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(colonne(s));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fr-FR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nom_table</a:t>
            </a:r>
            <a:r>
              <a:rPr lang="fr-FR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-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DROP CONSTRAINT </a:t>
            </a:r>
            <a:r>
              <a:rPr b="1" lang="fr-FR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&lt;Nom_constaint&gt;;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0" y="857232"/>
            <a:ext cx="87154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ajouter/supprimer ou modifier 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contrainte à une table existante, il suffit d'utiliser la commande: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🡪 </a:t>
            </a:r>
            <a:r>
              <a:rPr b="1" lang="fr-F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142876" y="5500702"/>
            <a:ext cx="8215338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3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Supprimer la contrainte de vérification de l'âge d'une personne: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Sql&gt; ALTER TABLE PERSONNE Drop CONSTAINT verif_age);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357158" y="642918"/>
            <a:ext cx="8286808" cy="6000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125729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fr-FR" sz="2200"/>
              <a:t>SQL ne se résume pas aux requêtes d'interrogation d'une base. </a:t>
            </a:r>
            <a:br>
              <a:rPr lang="fr-FR" sz="2200"/>
            </a:br>
            <a:r>
              <a:rPr lang="fr-FR" sz="2200"/>
              <a:t>Ce langage permet aussi de :</a:t>
            </a:r>
            <a:br>
              <a:rPr lang="fr-FR" sz="2200"/>
            </a:br>
            <a:r>
              <a:rPr b="1" lang="fr-FR" sz="2200"/>
              <a:t>- créer des tables</a:t>
            </a:r>
            <a:br>
              <a:rPr b="1" lang="fr-FR" sz="2200"/>
            </a:br>
            <a:r>
              <a:rPr b="1" lang="fr-FR" sz="2200"/>
              <a:t>- de modifier la structure de tables existantes</a:t>
            </a:r>
            <a:br>
              <a:rPr b="1" lang="fr-FR" sz="2200"/>
            </a:br>
            <a:r>
              <a:rPr b="1" lang="fr-FR" sz="2200"/>
              <a:t>- de modifier le contenu des tables</a:t>
            </a:r>
            <a:br>
              <a:rPr b="1" lang="fr-FR" sz="2200"/>
            </a:br>
            <a:br>
              <a:rPr lang="fr-FR" sz="2200"/>
            </a:br>
            <a:r>
              <a:rPr lang="fr-FR" sz="2200"/>
              <a:t>Le </a:t>
            </a:r>
            <a:r>
              <a:rPr b="1" lang="fr-FR" sz="2200"/>
              <a:t>LDD</a:t>
            </a:r>
            <a:r>
              <a:rPr lang="fr-FR" sz="2200"/>
              <a:t> est le </a:t>
            </a:r>
            <a:r>
              <a:rPr b="1" lang="fr-FR" sz="2200"/>
              <a:t>L</a:t>
            </a:r>
            <a:r>
              <a:rPr lang="fr-FR" sz="2200"/>
              <a:t>angage de </a:t>
            </a:r>
            <a:r>
              <a:rPr b="1" lang="fr-FR" sz="2200"/>
              <a:t>D</a:t>
            </a:r>
            <a:r>
              <a:rPr lang="fr-FR" sz="2200"/>
              <a:t>éfinition de </a:t>
            </a:r>
            <a:r>
              <a:rPr b="1" lang="fr-FR" sz="2200"/>
              <a:t>D</a:t>
            </a:r>
            <a:r>
              <a:rPr lang="fr-FR" sz="2200"/>
              <a:t>onnées (DDL en anglais).</a:t>
            </a:r>
            <a:br>
              <a:rPr lang="fr-FR" sz="2200"/>
            </a:br>
            <a:r>
              <a:rPr lang="fr-FR" sz="2200"/>
              <a:t>Il permet de:</a:t>
            </a:r>
            <a:br>
              <a:rPr lang="fr-FR" sz="2200"/>
            </a:br>
            <a:r>
              <a:rPr lang="fr-FR" sz="2200"/>
              <a:t>  🡪  créer des tables par l'instruction </a:t>
            </a:r>
            <a:r>
              <a:rPr b="1" lang="fr-FR" sz="2200"/>
              <a:t>CREATE TABLE </a:t>
            </a:r>
            <a:r>
              <a:rPr lang="fr-FR" sz="2200"/>
              <a:t>et de:</a:t>
            </a:r>
            <a:br>
              <a:rPr lang="fr-FR" sz="2200"/>
            </a:br>
            <a:r>
              <a:rPr lang="fr-FR" sz="2200"/>
              <a:t>  🡪  Modifier la STRUCTURE  (et non le contenu) des TABLES avec </a:t>
            </a:r>
            <a:r>
              <a:rPr b="1" lang="fr-FR" sz="2200"/>
              <a:t>ALTER TABLE </a:t>
            </a:r>
            <a:br>
              <a:rPr lang="fr-FR" sz="2200"/>
            </a:br>
            <a:r>
              <a:rPr lang="fr-FR" sz="2200"/>
              <a:t>  🡪 Supprimer une table avec  </a:t>
            </a:r>
            <a:r>
              <a:rPr b="1" lang="fr-FR" sz="2200"/>
              <a:t>DROP TABLE</a:t>
            </a:r>
            <a:r>
              <a:rPr lang="fr-FR" sz="2200"/>
              <a:t>.</a:t>
            </a:r>
            <a:br>
              <a:rPr lang="fr-FR" sz="2200"/>
            </a:br>
            <a:br>
              <a:rPr lang="fr-FR" sz="2200"/>
            </a:br>
            <a:r>
              <a:rPr lang="fr-FR" sz="2200"/>
              <a:t>Le </a:t>
            </a:r>
            <a:r>
              <a:rPr b="1" lang="fr-FR" sz="2200"/>
              <a:t>LMD</a:t>
            </a:r>
            <a:r>
              <a:rPr lang="fr-FR" sz="2200"/>
              <a:t> est le langage de manipulation de données. Parfois on inclut le LID (langage d'interrogation de données) dans cette partie. Il permet de modifier le CONTENU d'une table en </a:t>
            </a:r>
            <a:br>
              <a:rPr lang="fr-FR" sz="2200"/>
            </a:br>
            <a:r>
              <a:rPr lang="fr-FR" sz="2200"/>
              <a:t>🡪  Ajoutant de nouvelles lignes </a:t>
            </a:r>
            <a:r>
              <a:rPr b="1" lang="fr-FR" sz="2200"/>
              <a:t>INSERT INTO nom_table</a:t>
            </a:r>
            <a:br>
              <a:rPr lang="fr-FR" sz="2200"/>
            </a:br>
            <a:r>
              <a:rPr lang="fr-FR" sz="2200"/>
              <a:t>🡪 Modifiant une ou plusieurs lignes </a:t>
            </a:r>
            <a:r>
              <a:rPr b="1" lang="fr-FR" sz="2200"/>
              <a:t>UPDATE nom_table SET</a:t>
            </a:r>
            <a:br>
              <a:rPr lang="fr-FR" sz="2200"/>
            </a:br>
            <a:r>
              <a:rPr lang="fr-FR" sz="2200"/>
              <a:t>🡪  Supprimant des lignes </a:t>
            </a:r>
            <a:r>
              <a:rPr b="1" lang="fr-FR" sz="2200"/>
              <a:t>DELETE FROM nom_table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2000232" y="214290"/>
            <a:ext cx="55007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Chapitre 2: SQL : LDD, LMD et contraintes 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214282" y="0"/>
            <a:ext cx="8929718" cy="71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fr-FR" sz="2800">
                <a:solidFill>
                  <a:schemeClr val="dk2"/>
                </a:solidFill>
              </a:rPr>
              <a:t>                </a:t>
            </a:r>
            <a:r>
              <a:rPr b="1" lang="fr-FR" sz="2800">
                <a:solidFill>
                  <a:schemeClr val="dk2"/>
                </a:solidFill>
              </a:rPr>
              <a:t>Exercices d’application(TD/TP 1)</a:t>
            </a:r>
            <a:br>
              <a:rPr lang="fr-FR" sz="2800"/>
            </a:br>
            <a:r>
              <a:rPr lang="fr-FR" sz="2800"/>
              <a:t>Soit le schéma logique suivant </a:t>
            </a:r>
            <a:endParaRPr sz="2800"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785794"/>
            <a:ext cx="7143800" cy="307183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 txBox="1"/>
          <p:nvPr/>
        </p:nvSpPr>
        <p:spPr>
          <a:xfrm>
            <a:off x="428596" y="4082671"/>
            <a:ext cx="821537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Créer les tables en respectant le type de donnée de chaque attribut. La création va se faire comme suite: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</a:t>
            </a:r>
            <a:r>
              <a:rPr baseline="30000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Créer la table  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 déclarant la Clés primaire en même temps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baseline="30000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ém</a:t>
            </a:r>
            <a:r>
              <a:rPr baseline="30000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la table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 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déclarant la Clés primaire en même temps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baseline="30000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ém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la table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sans mentionner les clés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r>
              <a:rPr baseline="30000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ém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la table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sans mentionner les clés 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357158" y="5925941"/>
            <a:ext cx="80724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En utilisant les contraintes, déclarer les clés primaires et étrangères pour les deux tables : ALBUM 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 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7215206" y="642918"/>
            <a:ext cx="19288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P=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clé primaire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 Clé étrangère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P=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deux clés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/>
          <p:nvPr/>
        </p:nvSpPr>
        <p:spPr>
          <a:xfrm>
            <a:off x="285720" y="857232"/>
            <a:ext cx="842968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 Ajouter une colonne Role de type quelconque  à la table STYLE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 Ajouter une contrainte  à la colonne PRICE de la table  ALBUM ( PRICE&gt; 30)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Affecter la valeur 0 à tous les RANK de tous les ALBUM existants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Modifier la colonne RANK de la table Album pour qu'elle prenne la valeur 0 par défaut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7- Supprimer la colonne Role de la table STYLE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Ajouter: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- un nouveau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- un nouveau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- un nouveau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- un nouveau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Donner les albums dont le prix est inférieur à 9 euros.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Donner les albums qui sont sortis après le 18 mai 1999.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Donner les artistes dont l’album a atteint un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supérieur ou égal à 25000.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Changer le rang de l’artiste  «  BOB » à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142844" y="142852"/>
            <a:ext cx="8229600" cy="71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20000"/>
              <a:buFont typeface="Calibri"/>
              <a:buNone/>
            </a:pPr>
            <a:r>
              <a:rPr lang="fr-FR">
                <a:solidFill>
                  <a:schemeClr val="dk2"/>
                </a:solidFill>
              </a:rPr>
              <a:t>                Exercices d’application (Suite)</a:t>
            </a:r>
            <a:br>
              <a:rPr lang="fr-FR"/>
            </a:b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571472" y="2357430"/>
            <a:ext cx="6429420" cy="28623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ASIN INT (38) NOT NULL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TITLE VARCHAR (30) NOT NULL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IDARTIST INT (38) NOT NULL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PRICE number(10)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`RELEASE` DATE,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RANK number (28)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IDLABEL number (38) NOT NULL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642910" y="428604"/>
            <a:ext cx="5929354" cy="1477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ID Number  (38) NOT NULL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NOM VARCHAR (30) NOT NULL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357190" y="5357826"/>
            <a:ext cx="892971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ALBUM ADD CONSTRAINT  PK_ALBUM PRIMARY KEY (ASIN);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ALBUM ADD CONSTRAINT FK_ALBUM_ARTIST Foreign Key  (IDARTIST) REFERENCES ARTIST (ID);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ALBUM ADD CONSTRAINT FK_ALBUM_LABEL Foreign Key  (IDLABEL) REFERENCES LABEL (ID);</a:t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0" y="1928802"/>
            <a:ext cx="7572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ARTIST ADD CONSTRAINT  PK_ARTIST PRIMARY KEY (ID);</a:t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2571736" y="0"/>
            <a:ext cx="43494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Exercices d’application (Creation des tables))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>
            <a:off x="285720" y="4643446"/>
            <a:ext cx="857256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STYLE ADD CONSTRAINT  PK_STYLE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(ASIN);</a:t>
            </a:r>
            <a:b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STYLE ADD CONSTRAINT FK_STYLE_ALBUM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Foreign Key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ASIN)REFERENCES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ALBUM (ASIN);</a:t>
            </a:r>
            <a:b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STYLE ADD CONSTRAINT FK_STYLE_STYLES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Foreign Key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(STYLE)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STYLES (STYLE);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14282" y="928670"/>
            <a:ext cx="7000924" cy="1477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STYLES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STYLE VARCHAR (24) NOT NULL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STYLES ADD CONSTRAINT  PK_STYLES PRIMARY KEY (STYLE);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428596" y="2786058"/>
            <a:ext cx="5429288" cy="1477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STYLE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ASIN INT (38) NOT NULL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STYLE VARCHAR (24) NOT NULL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);</a:t>
            </a:r>
            <a:endParaRPr/>
          </a:p>
        </p:txBody>
      </p:sp>
      <p:sp>
        <p:nvSpPr>
          <p:cNvPr id="265" name="Google Shape;265;p23"/>
          <p:cNvSpPr txBox="1"/>
          <p:nvPr>
            <p:ph type="title"/>
          </p:nvPr>
        </p:nvSpPr>
        <p:spPr>
          <a:xfrm>
            <a:off x="457200" y="274638"/>
            <a:ext cx="67681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fr-FR" sz="2400">
                <a:solidFill>
                  <a:schemeClr val="dk2"/>
                </a:solidFill>
              </a:rPr>
              <a:t>Exercices d’application (Création des tables  suite …)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214282" y="1857364"/>
            <a:ext cx="3000396" cy="25717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671482" y="0"/>
            <a:ext cx="8472518" cy="101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100"/>
              <a:buFont typeface="Calibri"/>
              <a:buNone/>
            </a:pPr>
            <a:r>
              <a:rPr lang="fr-FR" sz="3100">
                <a:solidFill>
                  <a:srgbClr val="0070C0"/>
                </a:solidFill>
              </a:rPr>
              <a:t>Langage de Définition de Données ( LDD)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285720" y="1285860"/>
            <a:ext cx="3214710" cy="2928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fr-FR">
                <a:solidFill>
                  <a:srgbClr val="0070C0"/>
                </a:solidFill>
              </a:rPr>
              <a:t>Syntaxe simple 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200"/>
              <a:t>  CREATE TABLE </a:t>
            </a:r>
            <a:r>
              <a:rPr lang="fr-FR" sz="2200"/>
              <a:t>nom_table</a:t>
            </a:r>
            <a:endParaRPr sz="2200"/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200"/>
              <a:t>    (</a:t>
            </a:r>
            <a:endParaRPr/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200"/>
              <a:t>nom_col_1 type_col_1,</a:t>
            </a:r>
            <a:endParaRPr/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200"/>
              <a:t>nom_col_2 type_col_2,</a:t>
            </a:r>
            <a:endParaRPr/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200"/>
              <a:t>    …</a:t>
            </a:r>
            <a:endParaRPr/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200"/>
              <a:t>nom_col_n type_col_n</a:t>
            </a:r>
            <a:endParaRPr sz="2200"/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200"/>
              <a:t>     );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57158" y="857232"/>
            <a:ext cx="5429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d'une table : CREATE TABLE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357522" y="1142984"/>
            <a:ext cx="5786478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Les principaux types autorisés sont :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Char(n)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Chaîne de caractè. de long fixe = n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Varchar(n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Chaîne de caractè. longueur variable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Entier ou réel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(p)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Entier (d’au plus p chiffres)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Number(p,d)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Décimal sur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positions en tout (séparateur décimal compris), dont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chiffres décimaux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format dépend de la configuration d'Oracle. Le plus souvent c'est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jj/mm/aaaa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Chaîne longue ; restriction : par table, pas plus d’une  colonne de type long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2071670" y="55600"/>
            <a:ext cx="6357982" cy="24622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Exemple1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empno           	number(8) not null,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nom                	varchar2(20),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Fonction       	 varchar2(10),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Sal                  	number(8,2),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code_service 	char(3),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date_embauche      date  ) 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214282" y="2621427"/>
            <a:ext cx="8606190" cy="254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Les autres propriétés possibles ( quelques Contraintes d’intégrité fonctionnelles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Indique qu'on est obligé de mettre une valeur dans la colonne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Indique que les valeurs dans la colonne doivent être toutes différentes (comme pour les clés, sauf  que ce n'est pas une clé)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Permet d'indiquer une valeur par défaut à la création d'une nouvelle ligne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2138736" y="5099093"/>
            <a:ext cx="6207317" cy="15551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Exemple 2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num_cpte NUMBER(11) NOT NULL,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type_cpt VARCHAR2(8) DEFAULT ‘chèque’,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solde NUMBER(10, 2) DEFAULT 0  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>
            <a:off x="71438" y="1000108"/>
            <a:ext cx="907259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Ajouter /Supprimer une ou plusieurs colonne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nom_table 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(nom_colonne1 type_colonne1, nom_colonne2 type_colonne, ….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nom_table 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(nom_colonne1 , nom_colonne2, …);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Noto Sans Symbols"/>
              <a:buChar char="🡪"/>
            </a:pPr>
            <a:r>
              <a:rPr b="1" lang="fr-FR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1" lang="fr-FR" sz="18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r>
              <a:rPr b="1" lang="fr-FR" sz="18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(budget number(6), sous_traitant varchar2(30) 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1" lang="fr-FR" sz="18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</a:t>
            </a:r>
            <a:r>
              <a:rPr b="1" lang="fr-FR" sz="18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DROP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(RUNK) ;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357290" y="119698"/>
            <a:ext cx="63905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 modification d'une table : ALTER TABLE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71406" y="4071942"/>
            <a:ext cx="892971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Modifier le type ou tout autre propriété d'une colonne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ALTER  table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nom_table  </a:t>
            </a:r>
            <a:r>
              <a:rPr b="1" lang="fr-FR" sz="18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Rename COLUMN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nom_colonne</a:t>
            </a:r>
            <a:r>
              <a:rPr b="1" lang="fr-FR" sz="18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  to New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nom_colonne</a:t>
            </a:r>
            <a:endParaRPr b="1" sz="180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nom_table </a:t>
            </a:r>
            <a:r>
              <a:rPr b="1" lang="fr-FR" sz="18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(nom_colonne nouveau_type_et/ou_nouvelle_propriété);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Noto Sans Symbols"/>
              <a:buChar char="🡪"/>
            </a:pPr>
            <a:r>
              <a:rPr b="1" lang="fr-FR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Exemples: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       1)   </a:t>
            </a:r>
            <a:r>
              <a:rPr b="1" lang="fr-FR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 </a:t>
            </a:r>
            <a:r>
              <a:rPr b="1" lang="fr-FR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(sal number(10,2), fonction varchar2(30) 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2)   </a:t>
            </a:r>
            <a:r>
              <a:rPr b="1" lang="fr-FR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ALTER TABLE 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   </a:t>
            </a:r>
            <a:r>
              <a:rPr b="1" lang="fr-FR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MODIFY  </a:t>
            </a:r>
            <a:r>
              <a:rPr lang="fr-FR" sz="18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(job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</a:pPr>
            <a:r>
              <a:rPr b="1" lang="fr-F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Renommer et supprimer une table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500034" y="1357298"/>
            <a:ext cx="8001056" cy="385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1" lang="fr-FR" sz="2400">
                <a:solidFill>
                  <a:schemeClr val="dk2"/>
                </a:solidFill>
              </a:rPr>
              <a:t>Supprimer une table</a:t>
            </a:r>
            <a:endParaRPr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rgbClr val="538CD5"/>
              </a:buClr>
              <a:buSzPct val="100000"/>
              <a:buNone/>
            </a:pPr>
            <a:r>
              <a:rPr lang="fr-FR" sz="2400">
                <a:solidFill>
                  <a:srgbClr val="538CD5"/>
                </a:solidFill>
              </a:rPr>
              <a:t>DROP</a:t>
            </a:r>
            <a:r>
              <a:rPr lang="fr-FR" sz="2400"/>
              <a:t> </a:t>
            </a:r>
            <a:r>
              <a:rPr lang="fr-FR" sz="2400">
                <a:solidFill>
                  <a:srgbClr val="538CD5"/>
                </a:solidFill>
              </a:rPr>
              <a:t>TABLE </a:t>
            </a:r>
            <a:r>
              <a:rPr lang="fr-FR" sz="2400"/>
              <a:t>nom_table;</a:t>
            </a:r>
            <a:endParaRPr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400"/>
              <a:t> 🡪 </a:t>
            </a:r>
            <a:r>
              <a:rPr b="1" lang="fr-FR" sz="2400"/>
              <a:t>Exemple</a:t>
            </a:r>
            <a:r>
              <a:rPr lang="fr-FR" sz="2400"/>
              <a:t>  : </a:t>
            </a:r>
            <a:r>
              <a:rPr lang="fr-FR" sz="2400">
                <a:solidFill>
                  <a:srgbClr val="538CD5"/>
                </a:solidFill>
              </a:rPr>
              <a:t>DROP table </a:t>
            </a:r>
            <a:r>
              <a:rPr lang="fr-FR" sz="2400"/>
              <a:t>employe ;</a:t>
            </a:r>
            <a:endParaRPr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⮚"/>
            </a:pPr>
            <a:r>
              <a:rPr b="1" lang="fr-FR" sz="2400">
                <a:solidFill>
                  <a:schemeClr val="dk2"/>
                </a:solidFill>
              </a:rPr>
              <a:t>Renommer une table:</a:t>
            </a:r>
            <a:endParaRPr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538CD5"/>
              </a:buClr>
              <a:buSzPct val="100000"/>
              <a:buChar char="•"/>
            </a:pPr>
            <a:r>
              <a:rPr lang="fr-FR" sz="2400">
                <a:solidFill>
                  <a:srgbClr val="538CD5"/>
                </a:solidFill>
              </a:rPr>
              <a:t>RENAME TABLE </a:t>
            </a:r>
            <a:r>
              <a:rPr lang="fr-FR" sz="2400"/>
              <a:t>nom_table</a:t>
            </a:r>
            <a:r>
              <a:rPr lang="fr-FR" sz="2400">
                <a:solidFill>
                  <a:srgbClr val="538CD5"/>
                </a:solidFill>
              </a:rPr>
              <a:t> TO </a:t>
            </a:r>
            <a:r>
              <a:rPr lang="fr-FR" sz="2400"/>
              <a:t>nouveau_nom_table</a:t>
            </a:r>
            <a:r>
              <a:rPr lang="fr-FR"/>
              <a:t>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400"/>
              <a:t>🡪 Exemple : </a:t>
            </a:r>
            <a:r>
              <a:rPr lang="fr-FR" sz="2400">
                <a:solidFill>
                  <a:srgbClr val="538CD5"/>
                </a:solidFill>
              </a:rPr>
              <a:t>RENAME</a:t>
            </a:r>
            <a:r>
              <a:rPr lang="fr-FR"/>
              <a:t> </a:t>
            </a:r>
            <a:r>
              <a:rPr lang="fr-FR" sz="2400">
                <a:solidFill>
                  <a:srgbClr val="538CD5"/>
                </a:solidFill>
              </a:rPr>
              <a:t>TABLE</a:t>
            </a:r>
            <a:r>
              <a:rPr lang="fr-FR"/>
              <a:t> employe </a:t>
            </a:r>
            <a:r>
              <a:rPr lang="fr-FR" sz="2400">
                <a:solidFill>
                  <a:srgbClr val="538CD5"/>
                </a:solidFill>
              </a:rPr>
              <a:t>to</a:t>
            </a:r>
            <a:r>
              <a:rPr lang="fr-FR"/>
              <a:t> salarie 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285720" y="71438"/>
            <a:ext cx="8401080" cy="5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b="1" lang="fr-FR" sz="3200">
                <a:solidFill>
                  <a:srgbClr val="0070C0"/>
                </a:solidFill>
              </a:rPr>
              <a:t>Le LDD Avancée</a:t>
            </a:r>
            <a:endParaRPr b="1" sz="3200"/>
          </a:p>
        </p:txBody>
      </p:sp>
      <p:sp>
        <p:nvSpPr>
          <p:cNvPr id="130" name="Google Shape;130;p7"/>
          <p:cNvSpPr/>
          <p:nvPr/>
        </p:nvSpPr>
        <p:spPr>
          <a:xfrm>
            <a:off x="0" y="500042"/>
            <a:ext cx="9144000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🡪 Les contraintes d'intégrité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contrainte d'intégrité est une règle qui permet d'assurer la validité (cohérence) des données stockées  dans une base.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SGBD contrôle les contraintes d'intégrité à chaque modification dans les tables (saisies, modification  ou suppression).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différentes contraintes que l'on peut définir sont :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nullité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(obligation) :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 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colonne ne peut pas contenir de valeurs NULL.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unicité : UNIQUE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Toutes les valeurs de la (des) colonnes doivent être différentes ou NULL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clé primaire 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: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= unique + not null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valeur par défaut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DEFAULT Permet de spécifier une valeur par défaut à la colonne (dans le cas où aucune valeur n'est  explicitement donnée)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intégrité de domaine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CHECK Permet de spécifier les valeurs acceptables pour une colonne.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intégrité référentielle (clé étrangère)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FOREIGN KEY Cette colonne fait référence à une colonne clé d'une autre 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0" y="600076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Attention,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ne met pas de virgule entre la définition de la colonne et celle de la contrainte.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28596" y="85723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100000"/>
              <a:buFont typeface="Calibri"/>
              <a:buNone/>
            </a:pPr>
            <a:r>
              <a:rPr b="1" lang="fr-FR">
                <a:solidFill>
                  <a:srgbClr val="538CD5"/>
                </a:solidFill>
              </a:rPr>
              <a:t>🡪 Les contraintes d'intégrité</a:t>
            </a:r>
            <a:br>
              <a:rPr b="1" lang="fr-FR">
                <a:solidFill>
                  <a:srgbClr val="538CD5"/>
                </a:solidFill>
              </a:rPr>
            </a:br>
            <a:br>
              <a:rPr b="1" lang="fr-FR">
                <a:solidFill>
                  <a:srgbClr val="538CD5"/>
                </a:solidFill>
              </a:rPr>
            </a:br>
            <a:r>
              <a:rPr b="1" lang="fr-FR" sz="2000">
                <a:solidFill>
                  <a:srgbClr val="538CD5"/>
                </a:solidFill>
              </a:rPr>
              <a:t> </a:t>
            </a:r>
            <a:br>
              <a:rPr b="1" lang="fr-FR">
                <a:solidFill>
                  <a:srgbClr val="538CD5"/>
                </a:solidFill>
              </a:rPr>
            </a:b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251520" y="1412776"/>
            <a:ext cx="8358246" cy="478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Cette contrainte permet de rendre obligatoire la saisie d'une colonne.</a:t>
            </a:r>
            <a:endParaRPr/>
          </a:p>
          <a:p>
            <a:pPr indent="-342900" lvl="0" marL="3429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600"/>
              <a:t>🡪 Exemple :</a:t>
            </a:r>
            <a:endParaRPr/>
          </a:p>
          <a:p>
            <a:pPr indent="-342900" lvl="0" marL="342900" rtl="0" algn="l">
              <a:spcBef>
                <a:spcPts val="3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300"/>
              <a:t>                                             CREATE TABLE PERSONNE</a:t>
            </a:r>
            <a:endParaRPr/>
          </a:p>
          <a:p>
            <a:pPr indent="-342900" lvl="0" marL="342900" rtl="0" algn="l">
              <a:spcBef>
                <a:spcPts val="3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300"/>
              <a:t>				(</a:t>
            </a:r>
            <a:endParaRPr/>
          </a:p>
          <a:p>
            <a:pPr indent="-342900" lvl="0" marL="342900" rtl="0" algn="l">
              <a:spcBef>
                <a:spcPts val="3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300"/>
              <a:t>					NomPers Varchar2(30) NOT NULL,</a:t>
            </a:r>
            <a:endParaRPr/>
          </a:p>
          <a:p>
            <a:pPr indent="-342900" lvl="0" marL="342900" rtl="0" algn="l">
              <a:spcBef>
                <a:spcPts val="3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300"/>
              <a:t> 					PrénomPers Varchar2(30)</a:t>
            </a:r>
            <a:endParaRPr/>
          </a:p>
          <a:p>
            <a:pPr indent="-342900" lvl="0" marL="342900" rtl="0" algn="l">
              <a:spcBef>
                <a:spcPts val="3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300"/>
              <a:t>				);</a:t>
            </a:r>
            <a:endParaRPr/>
          </a:p>
          <a:p>
            <a:pPr indent="-342900" lvl="0" marL="342900" rtl="0" algn="l">
              <a:spcBef>
                <a:spcPts val="3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3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300"/>
              <a:t>D’après cette contrainte on aura : 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600"/>
              <a:t>INSERT INTO PERSONNE VALUES ('Dupont', 'Jean');            </a:t>
            </a:r>
            <a:r>
              <a:rPr b="1" lang="fr-FR" sz="3100">
                <a:solidFill>
                  <a:srgbClr val="00B050"/>
                </a:solidFill>
              </a:rPr>
              <a:t>autorisé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600"/>
              <a:t>INSERT INTO PERSONNE VALUES ('Martin', NULL);              </a:t>
            </a:r>
            <a:r>
              <a:rPr b="1" lang="fr-FR" sz="3100">
                <a:solidFill>
                  <a:srgbClr val="00B050"/>
                </a:solidFill>
              </a:rPr>
              <a:t>autorisé</a:t>
            </a:r>
            <a:endParaRPr b="1" sz="3100"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600"/>
              <a:t>INSERT INTO PERSONNE VALUES (NULL, 'toto');                    </a:t>
            </a:r>
            <a:r>
              <a:rPr b="1" lang="fr-FR" sz="3100">
                <a:solidFill>
                  <a:srgbClr val="C00000"/>
                </a:solidFill>
              </a:rPr>
              <a:t>refusé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600"/>
              <a:t>INSERT INTO PERSONNE(PrénomPers) VALUES ('titi');          </a:t>
            </a:r>
            <a:r>
              <a:rPr b="1" lang="fr-FR" sz="3100">
                <a:solidFill>
                  <a:srgbClr val="C00000"/>
                </a:solidFill>
              </a:rPr>
              <a:t>refusé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3100"/>
              <a:t>Question</a:t>
            </a:r>
            <a:r>
              <a:rPr b="1" lang="fr-FR" sz="3100">
                <a:solidFill>
                  <a:srgbClr val="C00000"/>
                </a:solidFill>
              </a:rPr>
              <a:t> :</a:t>
            </a:r>
            <a:endParaRPr/>
          </a:p>
          <a:p>
            <a:pPr indent="-342900" lvl="0" marL="342900" rtl="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400"/>
              <a:t>INSERT INTO PERSONNE(</a:t>
            </a:r>
            <a:r>
              <a:rPr b="1" lang="fr-FR" sz="2400"/>
              <a:t>NomPers</a:t>
            </a:r>
            <a:r>
              <a:rPr lang="fr-FR" sz="2400"/>
              <a:t>) VALUES (‘</a:t>
            </a:r>
            <a:r>
              <a:rPr b="1" lang="fr-FR" sz="2400"/>
              <a:t>Harish</a:t>
            </a:r>
            <a:r>
              <a:rPr lang="fr-FR" sz="2400"/>
              <a:t>');          </a:t>
            </a:r>
            <a:r>
              <a:rPr b="1" lang="fr-FR" sz="3600">
                <a:solidFill>
                  <a:srgbClr val="C00000"/>
                </a:solidFill>
              </a:rPr>
              <a:t>refusé/ </a:t>
            </a:r>
            <a:r>
              <a:rPr b="1" lang="fr-FR" sz="3600">
                <a:solidFill>
                  <a:srgbClr val="00B050"/>
                </a:solidFill>
              </a:rPr>
              <a:t>autorisé ?</a:t>
            </a:r>
            <a:endParaRPr b="1" sz="3600">
              <a:solidFill>
                <a:srgbClr val="C00000"/>
              </a:solidFill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251520" y="908720"/>
            <a:ext cx="5074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2400" u="sng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1- Contrainte d'obligation : NOT NULL </a:t>
            </a:r>
            <a:endParaRPr sz="2400" u="sng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179512" y="6165304"/>
            <a:ext cx="7858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il faut obligatoirement que le nom ait une valeur.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500034" y="357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100000"/>
              <a:buFont typeface="Calibri"/>
              <a:buNone/>
            </a:pPr>
            <a:r>
              <a:rPr b="1" lang="fr-FR">
                <a:solidFill>
                  <a:srgbClr val="538CD5"/>
                </a:solidFill>
              </a:rPr>
              <a:t>🡪 Les contraintes d'intégrité</a:t>
            </a:r>
            <a:br>
              <a:rPr b="1" lang="fr-FR">
                <a:solidFill>
                  <a:srgbClr val="538CD5"/>
                </a:solidFill>
              </a:rPr>
            </a:br>
            <a:br>
              <a:rPr b="1" lang="fr-FR">
                <a:solidFill>
                  <a:srgbClr val="538CD5"/>
                </a:solidFill>
              </a:rPr>
            </a:br>
            <a:r>
              <a:rPr b="1" lang="fr-FR" sz="2000">
                <a:solidFill>
                  <a:srgbClr val="538CD5"/>
                </a:solidFill>
              </a:rPr>
              <a:t> </a:t>
            </a:r>
            <a:br>
              <a:rPr b="1" lang="fr-FR">
                <a:solidFill>
                  <a:srgbClr val="538CD5"/>
                </a:solidFill>
              </a:rPr>
            </a:b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142844" y="2071678"/>
            <a:ext cx="8229600" cy="414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fr-FR" u="sng">
                <a:solidFill>
                  <a:srgbClr val="0070C0"/>
                </a:solidFill>
              </a:rPr>
              <a:t>Sur une seule colonne</a:t>
            </a:r>
            <a:endParaRPr/>
          </a:p>
          <a:p>
            <a:pPr indent="-228600" lvl="7" marL="34290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900"/>
              <a:t>CREATE TABLE PERSONNE</a:t>
            </a:r>
            <a:endParaRPr/>
          </a:p>
          <a:p>
            <a:pPr indent="-228600" lvl="7" marL="34290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900"/>
              <a:t>(…</a:t>
            </a:r>
            <a:endParaRPr/>
          </a:p>
          <a:p>
            <a:pPr indent="-228600" lvl="7" marL="34290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900"/>
              <a:t>Téléphone CHAR(10) UNIQUE</a:t>
            </a:r>
            <a:endParaRPr/>
          </a:p>
          <a:p>
            <a:pPr indent="-228600" lvl="7" marL="34290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900"/>
              <a:t>);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fr-FR" u="sng">
                <a:solidFill>
                  <a:srgbClr val="0070C0"/>
                </a:solidFill>
              </a:rPr>
              <a:t>Sur plusieurs colonnes :</a:t>
            </a:r>
            <a:endParaRPr/>
          </a:p>
          <a:p>
            <a:pPr indent="-228600" lvl="7" marL="34290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900"/>
              <a:t>CREATE TABLE PERSONNE</a:t>
            </a:r>
            <a:endParaRPr/>
          </a:p>
          <a:p>
            <a:pPr indent="-228600" lvl="7" marL="34290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900"/>
              <a:t>( NomPers Varchar2(30) NOT NULL,</a:t>
            </a:r>
            <a:endParaRPr/>
          </a:p>
          <a:p>
            <a:pPr indent="-228600" lvl="7" marL="34290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900"/>
              <a:t>PrénomPers Varchar2(30),</a:t>
            </a:r>
            <a:endParaRPr/>
          </a:p>
          <a:p>
            <a:pPr indent="-228600" lvl="7" marL="34290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900"/>
              <a:t>UNIQUE (NomPers, PrénomPers)</a:t>
            </a:r>
            <a:endParaRPr/>
          </a:p>
          <a:p>
            <a:pPr indent="-228600" lvl="7" marL="34290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900"/>
              <a:t> );</a:t>
            </a:r>
            <a:endParaRPr sz="2900"/>
          </a:p>
        </p:txBody>
      </p:sp>
      <p:sp>
        <p:nvSpPr>
          <p:cNvPr id="146" name="Google Shape;146;p9"/>
          <p:cNvSpPr/>
          <p:nvPr/>
        </p:nvSpPr>
        <p:spPr>
          <a:xfrm>
            <a:off x="142844" y="5864386"/>
            <a:ext cx="80724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telle contrainte indique qu'on ne pourra pas avoir deux personnes ayant le 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même nom et le même  prénom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500042"/>
            <a:ext cx="835821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 u="sng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2 Contrainte d'unicité : UNIQUE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contrainte permet de contrôler que chaque ligne a une valeur unique pour la colonne ou l'ensemble  de colonne unique (pas de doublons)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2014-09-27T12:08:08Z</dcterms:created>
  <dc:creator>hp</dc:creator>
</cp:coreProperties>
</file>