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57" r:id="rId5"/>
    <p:sldId id="258"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47824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260981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364723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616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120671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172245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352567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3495310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90372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425742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314527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211228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395310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202286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205612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211471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26A58D-6F76-4903-98F2-8F5EFAF41122}" type="datetimeFigureOut">
              <a:rPr lang="fr-FR" smtClean="0"/>
              <a:pPr/>
              <a:t>12/12/2020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4E0616-0F58-4623-9012-A82AC4314CD6}" type="slidenum">
              <a:rPr lang="fr-FR" smtClean="0"/>
              <a:pPr/>
              <a:t>‹N°›</a:t>
            </a:fld>
            <a:endParaRPr lang="fr-FR"/>
          </a:p>
        </p:txBody>
      </p:sp>
    </p:spTree>
    <p:extLst>
      <p:ext uri="{BB962C8B-B14F-4D97-AF65-F5344CB8AC3E}">
        <p14:creationId xmlns:p14="http://schemas.microsoft.com/office/powerpoint/2010/main" val="137000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26A58D-6F76-4903-98F2-8F5EFAF41122}" type="datetimeFigureOut">
              <a:rPr lang="fr-FR" smtClean="0"/>
              <a:pPr/>
              <a:t>12/12/2020</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4E0616-0F58-4623-9012-A82AC4314CD6}" type="slidenum">
              <a:rPr lang="fr-FR" smtClean="0"/>
              <a:pPr/>
              <a:t>‹N°›</a:t>
            </a:fld>
            <a:endParaRPr lang="fr-FR"/>
          </a:p>
        </p:txBody>
      </p:sp>
    </p:spTree>
    <p:extLst>
      <p:ext uri="{BB962C8B-B14F-4D97-AF65-F5344CB8AC3E}">
        <p14:creationId xmlns:p14="http://schemas.microsoft.com/office/powerpoint/2010/main" val="1160449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79376" y="214292"/>
            <a:ext cx="11233248" cy="1500197"/>
          </a:xfrm>
        </p:spPr>
        <p:txBody>
          <a:bodyPr/>
          <a:lstStyle/>
          <a:p>
            <a:pPr algn="ctr"/>
            <a:r>
              <a:rPr lang="fr-FR" dirty="0"/>
              <a:t>Plan </a:t>
            </a:r>
          </a:p>
        </p:txBody>
      </p:sp>
      <p:sp>
        <p:nvSpPr>
          <p:cNvPr id="3" name="Sous-titre 2"/>
          <p:cNvSpPr>
            <a:spLocks noGrp="1"/>
          </p:cNvSpPr>
          <p:nvPr>
            <p:ph type="subTitle" idx="1"/>
          </p:nvPr>
        </p:nvSpPr>
        <p:spPr>
          <a:xfrm>
            <a:off x="623392" y="1844824"/>
            <a:ext cx="10873208" cy="3798754"/>
          </a:xfrm>
        </p:spPr>
        <p:txBody>
          <a:bodyPr>
            <a:normAutofit/>
          </a:bodyPr>
          <a:lstStyle/>
          <a:p>
            <a:r>
              <a:rPr lang="fr-FR" sz="2800" dirty="0">
                <a:solidFill>
                  <a:schemeClr val="tx1"/>
                </a:solidFill>
              </a:rPr>
              <a:t> </a:t>
            </a:r>
          </a:p>
          <a:p>
            <a:pPr>
              <a:buFont typeface="Wingdings" pitchFamily="2" charset="2"/>
              <a:buChar char="§"/>
            </a:pPr>
            <a:r>
              <a:rPr lang="fr-FR" sz="2800" dirty="0">
                <a:solidFill>
                  <a:schemeClr val="tx1"/>
                </a:solidFill>
              </a:rPr>
              <a:t>   L’évolution du marketing</a:t>
            </a:r>
          </a:p>
          <a:p>
            <a:pPr>
              <a:buFont typeface="Wingdings" pitchFamily="2" charset="2"/>
              <a:buChar char="§"/>
            </a:pPr>
            <a:r>
              <a:rPr lang="fr-FR" sz="2800" dirty="0">
                <a:solidFill>
                  <a:schemeClr val="tx1"/>
                </a:solidFill>
              </a:rPr>
              <a:t>   Définition du marketing</a:t>
            </a:r>
          </a:p>
          <a:p>
            <a:pPr>
              <a:buFont typeface="Wingdings" pitchFamily="2" charset="2"/>
              <a:buChar char="§"/>
            </a:pPr>
            <a:r>
              <a:rPr lang="fr-FR" sz="2800" dirty="0">
                <a:solidFill>
                  <a:schemeClr val="tx1"/>
                </a:solidFill>
              </a:rPr>
              <a:t>   Schéma de la démarche du marketing </a:t>
            </a:r>
          </a:p>
          <a:p>
            <a:pPr>
              <a:buFont typeface="Wingdings" pitchFamily="2" charset="2"/>
              <a:buChar char="§"/>
            </a:pPr>
            <a:r>
              <a:rPr lang="fr-FR" sz="2800" dirty="0">
                <a:solidFill>
                  <a:schemeClr val="tx1"/>
                </a:solidFill>
              </a:rPr>
              <a:t>   Domaines  d’application </a:t>
            </a:r>
          </a:p>
          <a:p>
            <a:pPr>
              <a:buFont typeface="Wingdings" pitchFamily="2" charset="2"/>
              <a:buChar char="§"/>
            </a:pPr>
            <a:endParaRPr lang="fr-FR" sz="2800" dirty="0">
              <a:solidFill>
                <a:schemeClr val="tx1"/>
              </a:solidFill>
            </a:endParaRPr>
          </a:p>
          <a:p>
            <a:endParaRPr lang="fr-FR" sz="2800" dirty="0"/>
          </a:p>
        </p:txBody>
      </p:sp>
      <p:pic>
        <p:nvPicPr>
          <p:cNvPr id="4" name="~PP267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156825" y="6346825"/>
            <a:ext cx="304800" cy="30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63"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48"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5361" y="452718"/>
            <a:ext cx="11665296" cy="1400530"/>
          </a:xfrm>
        </p:spPr>
        <p:txBody>
          <a:bodyPr>
            <a:normAutofit/>
          </a:bodyPr>
          <a:lstStyle/>
          <a:p>
            <a:pPr algn="ctr"/>
            <a:r>
              <a:rPr lang="fr-FR" dirty="0">
                <a:solidFill>
                  <a:srgbClr val="92D050"/>
                </a:solidFill>
              </a:rPr>
              <a:t>Les concepts clés du marketing</a:t>
            </a:r>
          </a:p>
        </p:txBody>
      </p:sp>
      <p:sp>
        <p:nvSpPr>
          <p:cNvPr id="3" name="Espace réservé du contenu 2"/>
          <p:cNvSpPr>
            <a:spLocks noGrp="1"/>
          </p:cNvSpPr>
          <p:nvPr>
            <p:ph idx="1"/>
          </p:nvPr>
        </p:nvSpPr>
        <p:spPr>
          <a:xfrm>
            <a:off x="328610" y="1412776"/>
            <a:ext cx="11449270" cy="5256584"/>
          </a:xfrm>
        </p:spPr>
        <p:txBody>
          <a:bodyPr>
            <a:normAutofit/>
          </a:bodyPr>
          <a:lstStyle/>
          <a:p>
            <a:pPr>
              <a:lnSpc>
                <a:spcPct val="110000"/>
              </a:lnSpc>
            </a:pPr>
            <a:r>
              <a:rPr lang="fr-FR" dirty="0">
                <a:solidFill>
                  <a:schemeClr val="accent2"/>
                </a:solidFill>
              </a:rPr>
              <a:t>Besoin : </a:t>
            </a:r>
            <a:r>
              <a:rPr lang="fr-FR" sz="2800" dirty="0"/>
              <a:t>suit un sentiment de manque (manger, se vêtir, s’abriter….) le besoin n’est pas crée par la société ou le marketing, il est inhérent à la nature humaine.</a:t>
            </a:r>
          </a:p>
          <a:p>
            <a:pPr>
              <a:lnSpc>
                <a:spcPct val="110000"/>
              </a:lnSpc>
            </a:pPr>
            <a:r>
              <a:rPr lang="fr-FR" sz="2800" b="1" dirty="0">
                <a:solidFill>
                  <a:schemeClr val="accent2"/>
                </a:solidFill>
              </a:rPr>
              <a:t>désir :</a:t>
            </a:r>
            <a:r>
              <a:rPr lang="fr-FR" sz="2800" dirty="0"/>
              <a:t> moyen privilégié de satisfaire un besoin. Les besoins sont en nombre limité, les désirs culturellement différenciés sont infinis.</a:t>
            </a:r>
          </a:p>
          <a:p>
            <a:pPr>
              <a:lnSpc>
                <a:spcPct val="110000"/>
              </a:lnSpc>
            </a:pPr>
            <a:r>
              <a:rPr lang="fr-FR" sz="2800" b="1" dirty="0">
                <a:solidFill>
                  <a:schemeClr val="accent2"/>
                </a:solidFill>
              </a:rPr>
              <a:t>Demande</a:t>
            </a:r>
            <a:r>
              <a:rPr lang="fr-FR" sz="2800" dirty="0"/>
              <a:t>: correspond au désir d’acheter certains produits soutenu par un vouloir et un pouvoir d’achat. Pour choisir entre différents produits susceptibles de satisfaire le même besoin, le consommateur en vue de maximiser sa satisfaction.</a:t>
            </a:r>
            <a:endParaRPr lang="fr-FR" sz="28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6739" y="214290"/>
            <a:ext cx="11138521" cy="904580"/>
          </a:xfrm>
        </p:spPr>
        <p:txBody>
          <a:bodyPr/>
          <a:lstStyle/>
          <a:p>
            <a:pPr algn="ctr"/>
            <a:r>
              <a:rPr lang="fr-FR" dirty="0">
                <a:solidFill>
                  <a:srgbClr val="92D050"/>
                </a:solidFill>
              </a:rPr>
              <a:t>Les concepts clés du marketing</a:t>
            </a:r>
          </a:p>
        </p:txBody>
      </p:sp>
      <p:sp>
        <p:nvSpPr>
          <p:cNvPr id="3" name="Espace réservé du contenu 2"/>
          <p:cNvSpPr>
            <a:spLocks noGrp="1"/>
          </p:cNvSpPr>
          <p:nvPr>
            <p:ph idx="1"/>
          </p:nvPr>
        </p:nvSpPr>
        <p:spPr>
          <a:xfrm>
            <a:off x="191344" y="1357298"/>
            <a:ext cx="11809312" cy="5286412"/>
          </a:xfrm>
        </p:spPr>
        <p:txBody>
          <a:bodyPr>
            <a:normAutofit/>
          </a:bodyPr>
          <a:lstStyle/>
          <a:p>
            <a:r>
              <a:rPr lang="fr-FR" sz="2600" b="1" dirty="0">
                <a:solidFill>
                  <a:schemeClr val="accent2"/>
                </a:solidFill>
              </a:rPr>
              <a:t>Produit</a:t>
            </a:r>
            <a:r>
              <a:rPr lang="fr-FR" sz="2600" dirty="0"/>
              <a:t>: toute entité susceptible de satisfaire un besoin ou un désir: objet, service, idée.</a:t>
            </a:r>
          </a:p>
          <a:p>
            <a:r>
              <a:rPr lang="fr-FR" sz="2600" b="1" dirty="0">
                <a:solidFill>
                  <a:schemeClr val="accent2"/>
                </a:solidFill>
              </a:rPr>
              <a:t>Echange</a:t>
            </a:r>
            <a:r>
              <a:rPr lang="fr-FR" sz="2600" dirty="0"/>
              <a:t>: acte qui consiste à obtenir quelque chose de quelqu’un en contrepartie d’autre chose. Si l’accord intervient entre différentes parties qui échangent, il y a transaction. Lorsque des accords entre les parties se prolongent pour constituer un partenariat durable, on peut parler de relations : passage du marketing transactionnel ou marketing relationnel.</a:t>
            </a:r>
          </a:p>
          <a:p>
            <a:r>
              <a:rPr lang="fr-FR" sz="2600" b="1" dirty="0">
                <a:solidFill>
                  <a:schemeClr val="accent2"/>
                </a:solidFill>
              </a:rPr>
              <a:t>Marketing</a:t>
            </a:r>
            <a:r>
              <a:rPr lang="fr-FR" sz="2600" dirty="0"/>
              <a:t>: marketing et marché sont deux notions indissociables: le marketing s’intéresse à des marchés, définis par des possibilités d’échange en vue de satisfaire des besoins et des désir.</a:t>
            </a:r>
          </a:p>
          <a:p>
            <a:endParaRPr lang="fr-FR" sz="2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4751" y="357166"/>
            <a:ext cx="10922497" cy="1008047"/>
          </a:xfrm>
        </p:spPr>
        <p:txBody>
          <a:bodyPr/>
          <a:lstStyle/>
          <a:p>
            <a:pPr algn="ctr"/>
            <a:r>
              <a:rPr lang="fr-FR" dirty="0">
                <a:solidFill>
                  <a:srgbClr val="92D050"/>
                </a:solidFill>
              </a:rPr>
              <a:t>Evolution du marketing</a:t>
            </a:r>
          </a:p>
        </p:txBody>
      </p:sp>
      <p:sp>
        <p:nvSpPr>
          <p:cNvPr id="3" name="Espace réservé du contenu 2"/>
          <p:cNvSpPr>
            <a:spLocks noGrp="1"/>
          </p:cNvSpPr>
          <p:nvPr>
            <p:ph idx="1"/>
          </p:nvPr>
        </p:nvSpPr>
        <p:spPr>
          <a:xfrm>
            <a:off x="299355" y="1365212"/>
            <a:ext cx="11593287" cy="5135621"/>
          </a:xfrm>
        </p:spPr>
        <p:txBody>
          <a:bodyPr>
            <a:normAutofit/>
          </a:bodyPr>
          <a:lstStyle/>
          <a:p>
            <a:pPr>
              <a:lnSpc>
                <a:spcPct val="150000"/>
              </a:lnSpc>
            </a:pPr>
            <a:r>
              <a:rPr lang="fr-FR" sz="2400" dirty="0"/>
              <a:t>Le terme «marketing » est apparu aux Etats-Unis dans les années 50. si aujourd’hui le marketing semble indispensable au succès de toute entreprise, il n’en a pas toujours été de même.</a:t>
            </a:r>
          </a:p>
          <a:p>
            <a:pPr>
              <a:buNone/>
            </a:pPr>
            <a:r>
              <a:rPr lang="fr-FR" sz="2400" b="1" dirty="0"/>
              <a:t>               </a:t>
            </a:r>
            <a:r>
              <a:rPr lang="fr-FR" sz="2400" b="1" u="sng" dirty="0"/>
              <a:t>Evolution du marketing</a:t>
            </a:r>
            <a:r>
              <a:rPr lang="fr-FR" sz="2400" b="1" dirty="0"/>
              <a:t> </a:t>
            </a:r>
          </a:p>
          <a:p>
            <a:pPr>
              <a:buNone/>
            </a:pPr>
            <a:r>
              <a:rPr lang="fr-FR" sz="2400" dirty="0"/>
              <a:t>     phase de production                                                    phase de marketing</a:t>
            </a:r>
          </a:p>
          <a:p>
            <a:pPr>
              <a:buNone/>
            </a:pPr>
            <a:r>
              <a:rPr lang="fr-FR" sz="2400" dirty="0"/>
              <a:t>      (fin du 19eme </a:t>
            </a:r>
            <a:r>
              <a:rPr lang="fr-FR" sz="2400" dirty="0" err="1"/>
              <a:t>siecle</a:t>
            </a:r>
            <a:r>
              <a:rPr lang="fr-FR" sz="2400" dirty="0"/>
              <a:t>)                                                        (1950+)</a:t>
            </a:r>
          </a:p>
          <a:p>
            <a:pPr>
              <a:buNone/>
            </a:pPr>
            <a:r>
              <a:rPr lang="fr-FR" sz="2400" b="1" dirty="0"/>
              <a:t>                                                              </a:t>
            </a:r>
          </a:p>
          <a:p>
            <a:pPr>
              <a:buNone/>
            </a:pPr>
            <a:endParaRPr lang="fr-FR" sz="2400" b="1" dirty="0"/>
          </a:p>
          <a:p>
            <a:endParaRPr lang="fr-FR" sz="2400" dirty="0"/>
          </a:p>
        </p:txBody>
      </p:sp>
      <p:sp>
        <p:nvSpPr>
          <p:cNvPr id="4" name="Flèche droite 3"/>
          <p:cNvSpPr/>
          <p:nvPr/>
        </p:nvSpPr>
        <p:spPr>
          <a:xfrm>
            <a:off x="2345505" y="5076031"/>
            <a:ext cx="7072362" cy="100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  phase de vente</a:t>
            </a:r>
          </a:p>
        </p:txBody>
      </p:sp>
      <p:sp>
        <p:nvSpPr>
          <p:cNvPr id="5" name="Ellipse 4"/>
          <p:cNvSpPr/>
          <p:nvPr/>
        </p:nvSpPr>
        <p:spPr>
          <a:xfrm>
            <a:off x="3071664" y="4797152"/>
            <a:ext cx="357190"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5738810" y="4797152"/>
            <a:ext cx="285752"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7896200" y="4725714"/>
            <a:ext cx="21431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P104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156825" y="6346825"/>
            <a:ext cx="304800" cy="30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27"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1000"/>
                                        <p:tgtEl>
                                          <p:spTgt spid="7"/>
                                        </p:tgtEl>
                                      </p:cBhvr>
                                    </p:animEffect>
                                    <p:anim calcmode="lin" valueType="num">
                                      <p:cBhvr>
                                        <p:cTn id="66" dur="1000" fill="hold"/>
                                        <p:tgtEl>
                                          <p:spTgt spid="7"/>
                                        </p:tgtEl>
                                        <p:attrNameLst>
                                          <p:attrName>ppt_x</p:attrName>
                                        </p:attrNameLst>
                                      </p:cBhvr>
                                      <p:tavLst>
                                        <p:tav tm="0">
                                          <p:val>
                                            <p:strVal val="#ppt_x"/>
                                          </p:val>
                                        </p:tav>
                                        <p:tav tm="100000">
                                          <p:val>
                                            <p:strVal val="#ppt_x"/>
                                          </p:val>
                                        </p:tav>
                                      </p:tavLst>
                                    </p:anim>
                                    <p:anim calcmode="lin" valueType="num">
                                      <p:cBhvr>
                                        <p:cTn id="6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anim calcmode="lin" valueType="num">
                                      <p:cBhvr>
                                        <p:cTn id="73" dur="1000" fill="hold"/>
                                        <p:tgtEl>
                                          <p:spTgt spid="4"/>
                                        </p:tgtEl>
                                        <p:attrNameLst>
                                          <p:attrName>ppt_x</p:attrName>
                                        </p:attrNameLst>
                                      </p:cBhvr>
                                      <p:tavLst>
                                        <p:tav tm="0">
                                          <p:val>
                                            <p:strVal val="#ppt_x"/>
                                          </p:val>
                                        </p:tav>
                                        <p:tav tm="100000">
                                          <p:val>
                                            <p:strVal val="#ppt_x"/>
                                          </p:val>
                                        </p:tav>
                                      </p:tavLst>
                                    </p:anim>
                                    <p:anim calcmode="lin" valueType="num">
                                      <p:cBhvr>
                                        <p:cTn id="7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5" fill="hold" display="0">
                  <p:stCondLst>
                    <p:cond delay="indefinite"/>
                  </p:stCondLst>
                  <p:endCondLst>
                    <p:cond evt="onPrev" delay="0">
                      <p:tgtEl>
                        <p:sldTgt/>
                      </p:tgtEl>
                    </p:cond>
                    <p:cond evt="onStopAudio" delay="0">
                      <p:tgtEl>
                        <p:sldTgt/>
                      </p:tgtEl>
                    </p:cond>
                  </p:endCondLst>
                </p:cTn>
                <p:tgtEl>
                  <p:spTgt spid="8"/>
                </p:tgtEl>
              </p:cMediaNode>
            </p:audio>
          </p:childTnLst>
        </p:cTn>
      </p:par>
    </p:tnLst>
    <p:bldLst>
      <p:bldP spid="2" grpId="0"/>
      <p:bldP spid="3" grpId="0" build="p"/>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9336" y="260649"/>
            <a:ext cx="12072664" cy="6480719"/>
          </a:xfrm>
        </p:spPr>
        <p:txBody>
          <a:bodyPr/>
          <a:lstStyle/>
          <a:p>
            <a:pPr>
              <a:buNone/>
            </a:pPr>
            <a:endParaRPr lang="fr-FR" dirty="0"/>
          </a:p>
          <a:p>
            <a:pPr>
              <a:buNone/>
            </a:pPr>
            <a:endParaRPr lang="fr-FR" dirty="0"/>
          </a:p>
        </p:txBody>
      </p:sp>
      <p:sp>
        <p:nvSpPr>
          <p:cNvPr id="4" name="Rectangle à coins arrondis 3"/>
          <p:cNvSpPr/>
          <p:nvPr/>
        </p:nvSpPr>
        <p:spPr>
          <a:xfrm>
            <a:off x="2024034" y="1500174"/>
            <a:ext cx="15716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de production</a:t>
            </a:r>
          </a:p>
        </p:txBody>
      </p:sp>
      <p:sp>
        <p:nvSpPr>
          <p:cNvPr id="5" name="Rectangle 4"/>
          <p:cNvSpPr/>
          <p:nvPr/>
        </p:nvSpPr>
        <p:spPr>
          <a:xfrm>
            <a:off x="3524232" y="1571612"/>
            <a:ext cx="585791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Offre &lt;Demande  c’est l’</a:t>
            </a:r>
            <a:r>
              <a:rPr lang="fr-FR" dirty="0" err="1"/>
              <a:t>ére</a:t>
            </a:r>
            <a:r>
              <a:rPr lang="fr-FR" dirty="0"/>
              <a:t> du taylorisme et du fordisme </a:t>
            </a:r>
          </a:p>
        </p:txBody>
      </p:sp>
      <p:sp>
        <p:nvSpPr>
          <p:cNvPr id="6" name="Rectangle à coins arrondis 5"/>
          <p:cNvSpPr/>
          <p:nvPr/>
        </p:nvSpPr>
        <p:spPr>
          <a:xfrm>
            <a:off x="2024034" y="2357430"/>
            <a:ext cx="150019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de vente </a:t>
            </a:r>
          </a:p>
        </p:txBody>
      </p:sp>
      <p:sp>
        <p:nvSpPr>
          <p:cNvPr id="7" name="Rectangle 6"/>
          <p:cNvSpPr/>
          <p:nvPr/>
        </p:nvSpPr>
        <p:spPr>
          <a:xfrm>
            <a:off x="3452794" y="2357430"/>
            <a:ext cx="592935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 la fin de la crise de 1929 à 1950.</a:t>
            </a:r>
          </a:p>
          <a:p>
            <a:pPr algn="ctr"/>
            <a:r>
              <a:rPr lang="fr-FR" dirty="0"/>
              <a:t>Les entreprises prennent conscience qu’il n’est plus suffisant de produire pour vendre </a:t>
            </a:r>
          </a:p>
        </p:txBody>
      </p:sp>
      <p:sp>
        <p:nvSpPr>
          <p:cNvPr id="8" name="Rectangle à coins arrondis 7"/>
          <p:cNvSpPr/>
          <p:nvPr/>
        </p:nvSpPr>
        <p:spPr>
          <a:xfrm flipH="1">
            <a:off x="2024034" y="3286124"/>
            <a:ext cx="1428760" cy="1571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de marketing </a:t>
            </a:r>
          </a:p>
        </p:txBody>
      </p:sp>
      <p:sp>
        <p:nvSpPr>
          <p:cNvPr id="9" name="Rectangle 8"/>
          <p:cNvSpPr/>
          <p:nvPr/>
        </p:nvSpPr>
        <p:spPr>
          <a:xfrm>
            <a:off x="3452794" y="3286124"/>
            <a:ext cx="5929354"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début des années 50 et après la seconde guerre mondiale </a:t>
            </a:r>
          </a:p>
          <a:p>
            <a:pPr algn="ctr"/>
            <a:r>
              <a:rPr lang="fr-FR" dirty="0"/>
              <a:t>Accroissement du pouvoir d’achat et de la demande de biens et services.</a:t>
            </a:r>
          </a:p>
          <a:p>
            <a:pPr algn="ctr"/>
            <a:r>
              <a:rPr lang="fr-FR" dirty="0"/>
              <a:t>Connaitre la demande pour orienter l’offre.</a:t>
            </a:r>
          </a:p>
        </p:txBody>
      </p:sp>
      <p:sp>
        <p:nvSpPr>
          <p:cNvPr id="10" name="Rectangle à coins arrondis 9"/>
          <p:cNvSpPr/>
          <p:nvPr/>
        </p:nvSpPr>
        <p:spPr>
          <a:xfrm>
            <a:off x="2024034" y="4643446"/>
            <a:ext cx="1428760" cy="1143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Marketing sociétal</a:t>
            </a:r>
          </a:p>
        </p:txBody>
      </p:sp>
      <p:sp>
        <p:nvSpPr>
          <p:cNvPr id="11" name="Organigramme : Processus 10"/>
          <p:cNvSpPr/>
          <p:nvPr/>
        </p:nvSpPr>
        <p:spPr>
          <a:xfrm>
            <a:off x="3452794" y="4643446"/>
            <a:ext cx="5929354" cy="1000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Marketing écologique ou marketing vert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10706473" cy="1400530"/>
          </a:xfrm>
        </p:spPr>
        <p:txBody>
          <a:bodyPr/>
          <a:lstStyle/>
          <a:p>
            <a:pPr algn="ctr"/>
            <a:r>
              <a:rPr lang="fr-FR" dirty="0">
                <a:solidFill>
                  <a:srgbClr val="92D050"/>
                </a:solidFill>
              </a:rPr>
              <a:t> Marketing définition</a:t>
            </a:r>
          </a:p>
        </p:txBody>
      </p:sp>
      <p:sp>
        <p:nvSpPr>
          <p:cNvPr id="3" name="Espace réservé du contenu 2"/>
          <p:cNvSpPr>
            <a:spLocks noGrp="1"/>
          </p:cNvSpPr>
          <p:nvPr>
            <p:ph idx="1"/>
          </p:nvPr>
        </p:nvSpPr>
        <p:spPr>
          <a:xfrm>
            <a:off x="263352" y="1556792"/>
            <a:ext cx="11737304" cy="4691607"/>
          </a:xfrm>
        </p:spPr>
        <p:txBody>
          <a:bodyPr>
            <a:normAutofit/>
          </a:bodyPr>
          <a:lstStyle/>
          <a:p>
            <a:pPr>
              <a:lnSpc>
                <a:spcPct val="200000"/>
              </a:lnSpc>
            </a:pPr>
            <a:r>
              <a:rPr lang="fr-FR" dirty="0"/>
              <a:t>« effort d’adaptation des organisations à des marchés concurrentiels, pour influencer en leur faveur le comportement des publics dont elles dépondent, par une offre dont la valeur perçue est durablement supérieure à celle des concurrents. </a:t>
            </a:r>
          </a:p>
          <a:p>
            <a:pPr>
              <a:lnSpc>
                <a:spcPct val="200000"/>
              </a:lnSpc>
              <a:buNone/>
            </a:pPr>
            <a:r>
              <a:rPr lang="fr-FR" dirty="0"/>
              <a:t>Dans le secteur marchand, le rôle marketing est de créer de la valeur économique pour l’entreprise en créant de la valeur perçus par les clients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3432" y="285728"/>
            <a:ext cx="9404723" cy="1127048"/>
          </a:xfrm>
        </p:spPr>
        <p:txBody>
          <a:bodyPr/>
          <a:lstStyle/>
          <a:p>
            <a:pPr algn="ctr"/>
            <a:r>
              <a:rPr lang="fr-FR" dirty="0">
                <a:solidFill>
                  <a:srgbClr val="92D050"/>
                </a:solidFill>
              </a:rPr>
              <a:t> Marketing définition</a:t>
            </a:r>
          </a:p>
        </p:txBody>
      </p:sp>
      <p:sp>
        <p:nvSpPr>
          <p:cNvPr id="3" name="Espace réservé du contenu 2"/>
          <p:cNvSpPr>
            <a:spLocks noGrp="1"/>
          </p:cNvSpPr>
          <p:nvPr>
            <p:ph idx="1"/>
          </p:nvPr>
        </p:nvSpPr>
        <p:spPr>
          <a:xfrm>
            <a:off x="191344" y="1700808"/>
            <a:ext cx="11809312" cy="4871464"/>
          </a:xfrm>
        </p:spPr>
        <p:txBody>
          <a:bodyPr>
            <a:noAutofit/>
          </a:bodyPr>
          <a:lstStyle/>
          <a:p>
            <a:pPr>
              <a:lnSpc>
                <a:spcPct val="150000"/>
              </a:lnSpc>
            </a:pPr>
            <a:r>
              <a:rPr lang="fr-FR" sz="2610" dirty="0">
                <a:solidFill>
                  <a:schemeClr val="accent2"/>
                </a:solidFill>
              </a:rPr>
              <a:t>Selon Ph. </a:t>
            </a:r>
            <a:r>
              <a:rPr lang="fr-FR" sz="2610" dirty="0" err="1">
                <a:solidFill>
                  <a:schemeClr val="accent2"/>
                </a:solidFill>
              </a:rPr>
              <a:t>Kotler</a:t>
            </a:r>
            <a:r>
              <a:rPr lang="fr-FR" sz="2610" dirty="0">
                <a:solidFill>
                  <a:schemeClr val="accent2"/>
                </a:solidFill>
              </a:rPr>
              <a:t> </a:t>
            </a:r>
            <a:r>
              <a:rPr lang="fr-FR" sz="2610" dirty="0"/>
              <a:t>« le marketing est l’ensemble des études et techniques d’applications qui ont pour but de prévoir, constater, susciter, renouveler ou stimuler les besoins des consommateurs et adapter de manière continue l’appareil productif et commercial aux besoins ainsi déterminés ». </a:t>
            </a:r>
          </a:p>
          <a:p>
            <a:r>
              <a:rPr lang="fr-FR" sz="2610" dirty="0"/>
              <a:t>Autrement dit, le marketing consiste à adapter la production et la distribution aux besoins des consommateurs.</a:t>
            </a:r>
          </a:p>
          <a:p>
            <a:r>
              <a:rPr lang="fr-FR" sz="2610" dirty="0"/>
              <a:t>Le besoin du consommateur est au centre de la démarche marketing</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3432" y="857233"/>
            <a:ext cx="10009112" cy="5268931"/>
          </a:xfrm>
        </p:spPr>
        <p:txBody>
          <a:bodyPr/>
          <a:lstStyle/>
          <a:p>
            <a:endParaRPr lang="fr-FR" dirty="0"/>
          </a:p>
          <a:p>
            <a:endParaRPr lang="fr-FR" dirty="0"/>
          </a:p>
          <a:p>
            <a:endParaRPr lang="fr-FR" dirty="0"/>
          </a:p>
          <a:p>
            <a:pPr algn="ctr">
              <a:buNone/>
            </a:pPr>
            <a:endParaRPr lang="fr-FR" dirty="0"/>
          </a:p>
          <a:p>
            <a:pPr algn="ctr">
              <a:buNone/>
            </a:pPr>
            <a:r>
              <a:rPr lang="fr-FR" dirty="0"/>
              <a:t>           l’entreprise doit tenir compte de 2 éléments   </a:t>
            </a:r>
          </a:p>
          <a:p>
            <a:pPr algn="ctr">
              <a:buNone/>
            </a:pPr>
            <a:r>
              <a:rPr lang="fr-FR" dirty="0"/>
              <a:t>                                            </a:t>
            </a:r>
          </a:p>
        </p:txBody>
      </p:sp>
      <p:sp>
        <p:nvSpPr>
          <p:cNvPr id="4" name="Ellipse 3"/>
          <p:cNvSpPr/>
          <p:nvPr/>
        </p:nvSpPr>
        <p:spPr>
          <a:xfrm>
            <a:off x="2166910" y="1285860"/>
            <a:ext cx="3786214"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Besoin du consommateur </a:t>
            </a:r>
          </a:p>
        </p:txBody>
      </p:sp>
      <p:sp>
        <p:nvSpPr>
          <p:cNvPr id="5" name="Rectangle 4"/>
          <p:cNvSpPr/>
          <p:nvPr/>
        </p:nvSpPr>
        <p:spPr>
          <a:xfrm>
            <a:off x="7310446" y="1214422"/>
            <a:ext cx="242889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Démarche Marketing</a:t>
            </a:r>
          </a:p>
        </p:txBody>
      </p:sp>
      <p:cxnSp>
        <p:nvCxnSpPr>
          <p:cNvPr id="11" name="Connecteur droit avec flèche 10"/>
          <p:cNvCxnSpPr>
            <a:stCxn id="5" idx="1"/>
          </p:cNvCxnSpPr>
          <p:nvPr/>
        </p:nvCxnSpPr>
        <p:spPr>
          <a:xfrm rot="10800000" flipV="1">
            <a:off x="6024562" y="1678769"/>
            <a:ext cx="1285884" cy="321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09720" y="3857628"/>
            <a:ext cx="4714908"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Le consommateur </a:t>
            </a:r>
          </a:p>
          <a:p>
            <a:pPr algn="ctr"/>
            <a:r>
              <a:rPr lang="fr-FR" dirty="0"/>
              <a:t>de plus en plus exigeant et réfléchi dans ses décisions d’achat et de plus en plus sollicité par les offres présentes  sur le marché.</a:t>
            </a:r>
          </a:p>
        </p:txBody>
      </p:sp>
      <p:sp>
        <p:nvSpPr>
          <p:cNvPr id="13" name="Organigramme : Processus 12"/>
          <p:cNvSpPr/>
          <p:nvPr/>
        </p:nvSpPr>
        <p:spPr>
          <a:xfrm>
            <a:off x="6738942" y="3857628"/>
            <a:ext cx="3714776" cy="13573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L’environnement </a:t>
            </a:r>
          </a:p>
          <a:p>
            <a:pPr algn="ctr"/>
            <a:r>
              <a:rPr lang="fr-FR" dirty="0"/>
              <a:t>En mutation permanente qu’il  faut surveiller pour détecter les opportunités et identifier les menaces.</a:t>
            </a:r>
          </a:p>
        </p:txBody>
      </p:sp>
      <p:cxnSp>
        <p:nvCxnSpPr>
          <p:cNvPr id="15" name="Connecteur droit avec flèche 14"/>
          <p:cNvCxnSpPr/>
          <p:nvPr/>
        </p:nvCxnSpPr>
        <p:spPr>
          <a:xfrm rot="10800000" flipV="1">
            <a:off x="5381620" y="3500438"/>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6953256" y="3429000"/>
            <a:ext cx="50006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9376" y="1331259"/>
            <a:ext cx="11521280" cy="4195481"/>
          </a:xfrm>
        </p:spPr>
        <p:txBody>
          <a:bodyPr>
            <a:normAutofit/>
          </a:bodyPr>
          <a:lstStyle/>
          <a:p>
            <a:pPr>
              <a:lnSpc>
                <a:spcPct val="150000"/>
              </a:lnSpc>
            </a:pPr>
            <a:r>
              <a:rPr lang="fr-FR" sz="2800" dirty="0"/>
              <a:t>L’entreprise doit chercher à satisfaire le consommateur par: </a:t>
            </a:r>
          </a:p>
          <a:p>
            <a:pPr>
              <a:lnSpc>
                <a:spcPct val="150000"/>
              </a:lnSpc>
              <a:buFontTx/>
              <a:buChar char="-"/>
            </a:pPr>
            <a:r>
              <a:rPr lang="fr-FR" sz="2800" dirty="0"/>
              <a:t>Des </a:t>
            </a:r>
            <a:r>
              <a:rPr lang="fr-FR" sz="2800" b="1" dirty="0"/>
              <a:t>offres commerciales attractives</a:t>
            </a:r>
            <a:r>
              <a:rPr lang="fr-FR" sz="2800" dirty="0"/>
              <a:t>: ce qui implique la mise en place de recherche et développement</a:t>
            </a:r>
          </a:p>
          <a:p>
            <a:pPr>
              <a:lnSpc>
                <a:spcPct val="150000"/>
              </a:lnSpc>
              <a:buFontTx/>
              <a:buChar char="-"/>
            </a:pPr>
            <a:r>
              <a:rPr lang="fr-FR" sz="2800" dirty="0"/>
              <a:t>Et par </a:t>
            </a:r>
            <a:r>
              <a:rPr lang="fr-FR" sz="2800" b="1" dirty="0"/>
              <a:t>l’innovation permanente</a:t>
            </a:r>
            <a:r>
              <a:rPr lang="fr-FR" sz="2800" dirty="0"/>
              <a:t>: les produits que possède l’entreprise devant évoluer sans cesse afin de les adapter aux besoins, sans cesse renouvelées, du consommateur</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5361" y="131024"/>
            <a:ext cx="11470785" cy="1000132"/>
          </a:xfrm>
        </p:spPr>
        <p:txBody>
          <a:bodyPr>
            <a:normAutofit/>
          </a:bodyPr>
          <a:lstStyle/>
          <a:p>
            <a:pPr algn="ctr"/>
            <a:r>
              <a:rPr lang="fr-FR" sz="3600" dirty="0">
                <a:solidFill>
                  <a:srgbClr val="92D050"/>
                </a:solidFill>
              </a:rPr>
              <a:t>Schéma de la démarche du marketing</a:t>
            </a:r>
          </a:p>
        </p:txBody>
      </p:sp>
      <p:sp>
        <p:nvSpPr>
          <p:cNvPr id="3" name="Espace réservé du contenu 2"/>
          <p:cNvSpPr>
            <a:spLocks noGrp="1"/>
          </p:cNvSpPr>
          <p:nvPr>
            <p:ph idx="1"/>
          </p:nvPr>
        </p:nvSpPr>
        <p:spPr>
          <a:xfrm>
            <a:off x="335361" y="2205875"/>
            <a:ext cx="11449271" cy="4195481"/>
          </a:xfrm>
        </p:spPr>
        <p:txBody>
          <a:bodyPr/>
          <a:lstStyle/>
          <a:p>
            <a:endParaRPr lang="fr-FR" dirty="0"/>
          </a:p>
          <a:p>
            <a:endParaRPr lang="fr-FR" dirty="0"/>
          </a:p>
          <a:p>
            <a:endParaRPr lang="fr-FR" dirty="0"/>
          </a:p>
          <a:p>
            <a:endParaRPr lang="fr-FR" dirty="0"/>
          </a:p>
          <a:p>
            <a:pPr>
              <a:buNone/>
            </a:pPr>
            <a:endParaRPr lang="fr-FR" dirty="0"/>
          </a:p>
          <a:p>
            <a:pPr>
              <a:buNone/>
            </a:pPr>
            <a:r>
              <a:rPr lang="fr-FR" sz="2800" dirty="0"/>
              <a:t>   Marketing                                      Marketing</a:t>
            </a:r>
          </a:p>
          <a:p>
            <a:pPr>
              <a:buNone/>
            </a:pPr>
            <a:r>
              <a:rPr lang="fr-FR" sz="2800" dirty="0"/>
              <a:t>   stratégique                                   opérationnel                                                                                    </a:t>
            </a:r>
          </a:p>
        </p:txBody>
      </p:sp>
      <p:sp>
        <p:nvSpPr>
          <p:cNvPr id="4" name="Organigramme : Processus 3"/>
          <p:cNvSpPr/>
          <p:nvPr/>
        </p:nvSpPr>
        <p:spPr>
          <a:xfrm>
            <a:off x="2309786" y="1643050"/>
            <a:ext cx="2000264" cy="1000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Détecter les besoins </a:t>
            </a:r>
          </a:p>
        </p:txBody>
      </p:sp>
      <p:sp>
        <p:nvSpPr>
          <p:cNvPr id="5" name="Organigramme : Processus 4"/>
          <p:cNvSpPr/>
          <p:nvPr/>
        </p:nvSpPr>
        <p:spPr>
          <a:xfrm>
            <a:off x="6953256" y="1857364"/>
            <a:ext cx="1785950" cy="7858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Agir</a:t>
            </a:r>
          </a:p>
        </p:txBody>
      </p:sp>
      <p:sp>
        <p:nvSpPr>
          <p:cNvPr id="6" name="Organigramme : Processus 5"/>
          <p:cNvSpPr/>
          <p:nvPr/>
        </p:nvSpPr>
        <p:spPr>
          <a:xfrm>
            <a:off x="2309786" y="3286124"/>
            <a:ext cx="2143140" cy="12144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Définir une politique générale et des choix stratégique </a:t>
            </a:r>
          </a:p>
        </p:txBody>
      </p:sp>
      <p:sp>
        <p:nvSpPr>
          <p:cNvPr id="7" name="Organigramme : Processus 6"/>
          <p:cNvSpPr/>
          <p:nvPr/>
        </p:nvSpPr>
        <p:spPr>
          <a:xfrm>
            <a:off x="6881818" y="3429000"/>
            <a:ext cx="1785950" cy="7858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Contrôler </a:t>
            </a:r>
          </a:p>
        </p:txBody>
      </p:sp>
      <p:sp>
        <p:nvSpPr>
          <p:cNvPr id="8" name="Flèche vers le bas 7"/>
          <p:cNvSpPr/>
          <p:nvPr/>
        </p:nvSpPr>
        <p:spPr>
          <a:xfrm>
            <a:off x="3095604" y="2714620"/>
            <a:ext cx="48463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7667636" y="2714620"/>
            <a:ext cx="357190"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flipV="1">
            <a:off x="4595802" y="2428868"/>
            <a:ext cx="2286016"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11138521" cy="1400530"/>
          </a:xfrm>
        </p:spPr>
        <p:txBody>
          <a:bodyPr>
            <a:normAutofit/>
          </a:bodyPr>
          <a:lstStyle/>
          <a:p>
            <a:pPr algn="ctr"/>
            <a:r>
              <a:rPr lang="fr-FR" dirty="0">
                <a:solidFill>
                  <a:srgbClr val="92D050"/>
                </a:solidFill>
              </a:rPr>
              <a:t>Les domaines d’application du marketing </a:t>
            </a:r>
          </a:p>
        </p:txBody>
      </p:sp>
      <p:sp>
        <p:nvSpPr>
          <p:cNvPr id="3" name="Espace réservé du contenu 2"/>
          <p:cNvSpPr>
            <a:spLocks noGrp="1"/>
          </p:cNvSpPr>
          <p:nvPr>
            <p:ph idx="1"/>
          </p:nvPr>
        </p:nvSpPr>
        <p:spPr>
          <a:xfrm>
            <a:off x="191344" y="2052918"/>
            <a:ext cx="11737304" cy="4195481"/>
          </a:xfrm>
        </p:spPr>
        <p:txBody>
          <a:bodyPr>
            <a:normAutofit/>
          </a:bodyPr>
          <a:lstStyle/>
          <a:p>
            <a:pPr>
              <a:lnSpc>
                <a:spcPct val="150000"/>
              </a:lnSpc>
            </a:pPr>
            <a:r>
              <a:rPr lang="fr-FR" sz="2800" dirty="0"/>
              <a:t> marketing industriel </a:t>
            </a:r>
          </a:p>
          <a:p>
            <a:pPr>
              <a:lnSpc>
                <a:spcPct val="150000"/>
              </a:lnSpc>
            </a:pPr>
            <a:r>
              <a:rPr lang="fr-FR" sz="2800" dirty="0"/>
              <a:t> marketing de grand consommation </a:t>
            </a:r>
          </a:p>
          <a:p>
            <a:pPr>
              <a:lnSpc>
                <a:spcPct val="150000"/>
              </a:lnSpc>
            </a:pPr>
            <a:r>
              <a:rPr lang="fr-FR" sz="2800" dirty="0"/>
              <a:t>Marketing des services</a:t>
            </a:r>
          </a:p>
          <a:p>
            <a:pPr>
              <a:lnSpc>
                <a:spcPct val="150000"/>
              </a:lnSpc>
            </a:pPr>
            <a:r>
              <a:rPr lang="fr-FR" sz="2800" dirty="0"/>
              <a:t>Marketing international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2902</TotalTime>
  <Words>677</Words>
  <Application>Microsoft Office PowerPoint</Application>
  <PresentationFormat>Grand écran</PresentationFormat>
  <Paragraphs>71</Paragraphs>
  <Slides>11</Slides>
  <Notes>0</Notes>
  <HiddenSlides>0</HiddenSlides>
  <MMClips>2</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Century Gothic</vt:lpstr>
      <vt:lpstr>Wingdings</vt:lpstr>
      <vt:lpstr>Wingdings 3</vt:lpstr>
      <vt:lpstr>Ion</vt:lpstr>
      <vt:lpstr>Plan </vt:lpstr>
      <vt:lpstr>Evolution du marketing</vt:lpstr>
      <vt:lpstr>Présentation PowerPoint</vt:lpstr>
      <vt:lpstr> Marketing définition</vt:lpstr>
      <vt:lpstr> Marketing définition</vt:lpstr>
      <vt:lpstr>Présentation PowerPoint</vt:lpstr>
      <vt:lpstr>Présentation PowerPoint</vt:lpstr>
      <vt:lpstr>Schéma de la démarche du marketing</vt:lpstr>
      <vt:lpstr>Les domaines d’application du marketing </vt:lpstr>
      <vt:lpstr>Les concepts clés du marketing</vt:lpstr>
      <vt:lpstr>Les concepts clés du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Minfo</dc:creator>
  <cp:lastModifiedBy>w7</cp:lastModifiedBy>
  <cp:revision>15</cp:revision>
  <dcterms:created xsi:type="dcterms:W3CDTF">2019-10-06T11:14:50Z</dcterms:created>
  <dcterms:modified xsi:type="dcterms:W3CDTF">2020-12-12T17:46:36Z</dcterms:modified>
</cp:coreProperties>
</file>