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26"/>
  </p:notesMasterIdLst>
  <p:sldIdLst>
    <p:sldId id="311" r:id="rId2"/>
    <p:sldId id="258" r:id="rId3"/>
    <p:sldId id="259" r:id="rId4"/>
    <p:sldId id="260" r:id="rId5"/>
    <p:sldId id="261" r:id="rId6"/>
    <p:sldId id="263" r:id="rId7"/>
    <p:sldId id="264" r:id="rId8"/>
    <p:sldId id="312" r:id="rId9"/>
    <p:sldId id="417" r:id="rId10"/>
    <p:sldId id="317" r:id="rId11"/>
    <p:sldId id="265" r:id="rId12"/>
    <p:sldId id="266" r:id="rId13"/>
    <p:sldId id="267" r:id="rId14"/>
    <p:sldId id="268" r:id="rId15"/>
    <p:sldId id="269" r:id="rId16"/>
    <p:sldId id="270" r:id="rId17"/>
    <p:sldId id="271" r:id="rId18"/>
    <p:sldId id="272" r:id="rId19"/>
    <p:sldId id="418" r:id="rId20"/>
    <p:sldId id="419" r:id="rId21"/>
    <p:sldId id="420" r:id="rId22"/>
    <p:sldId id="273" r:id="rId23"/>
    <p:sldId id="274" r:id="rId24"/>
    <p:sldId id="275" r:id="rId25"/>
    <p:sldId id="276" r:id="rId26"/>
    <p:sldId id="422" r:id="rId27"/>
    <p:sldId id="314" r:id="rId28"/>
    <p:sldId id="277" r:id="rId29"/>
    <p:sldId id="313" r:id="rId30"/>
    <p:sldId id="278" r:id="rId31"/>
    <p:sldId id="315" r:id="rId32"/>
    <p:sldId id="316" r:id="rId33"/>
    <p:sldId id="279" r:id="rId34"/>
    <p:sldId id="280" r:id="rId35"/>
    <p:sldId id="326" r:id="rId36"/>
    <p:sldId id="327" r:id="rId37"/>
    <p:sldId id="328" r:id="rId38"/>
    <p:sldId id="351" r:id="rId39"/>
    <p:sldId id="352" r:id="rId40"/>
    <p:sldId id="329" r:id="rId41"/>
    <p:sldId id="330" r:id="rId42"/>
    <p:sldId id="331" r:id="rId43"/>
    <p:sldId id="332" r:id="rId44"/>
    <p:sldId id="353" r:id="rId45"/>
    <p:sldId id="333" r:id="rId46"/>
    <p:sldId id="334" r:id="rId47"/>
    <p:sldId id="346" r:id="rId48"/>
    <p:sldId id="335" r:id="rId49"/>
    <p:sldId id="336" r:id="rId50"/>
    <p:sldId id="337" r:id="rId51"/>
    <p:sldId id="338" r:id="rId52"/>
    <p:sldId id="339" r:id="rId53"/>
    <p:sldId id="340" r:id="rId54"/>
    <p:sldId id="341" r:id="rId55"/>
    <p:sldId id="322" r:id="rId56"/>
    <p:sldId id="347" r:id="rId57"/>
    <p:sldId id="342" r:id="rId58"/>
    <p:sldId id="343" r:id="rId59"/>
    <p:sldId id="344" r:id="rId60"/>
    <p:sldId id="345" r:id="rId61"/>
    <p:sldId id="325" r:id="rId62"/>
    <p:sldId id="349" r:id="rId63"/>
    <p:sldId id="348" r:id="rId64"/>
    <p:sldId id="441" r:id="rId65"/>
    <p:sldId id="442" r:id="rId66"/>
    <p:sldId id="443" r:id="rId67"/>
    <p:sldId id="444" r:id="rId68"/>
    <p:sldId id="423" r:id="rId69"/>
    <p:sldId id="319" r:id="rId70"/>
    <p:sldId id="424" r:id="rId71"/>
    <p:sldId id="321" r:id="rId72"/>
    <p:sldId id="427" r:id="rId73"/>
    <p:sldId id="354" r:id="rId74"/>
    <p:sldId id="362" r:id="rId75"/>
    <p:sldId id="366" r:id="rId76"/>
    <p:sldId id="364" r:id="rId77"/>
    <p:sldId id="363" r:id="rId78"/>
    <p:sldId id="367" r:id="rId79"/>
    <p:sldId id="370" r:id="rId80"/>
    <p:sldId id="369" r:id="rId81"/>
    <p:sldId id="368" r:id="rId82"/>
    <p:sldId id="371" r:id="rId83"/>
    <p:sldId id="372" r:id="rId84"/>
    <p:sldId id="428" r:id="rId85"/>
    <p:sldId id="320" r:id="rId86"/>
    <p:sldId id="355" r:id="rId87"/>
    <p:sldId id="356" r:id="rId88"/>
    <p:sldId id="357" r:id="rId89"/>
    <p:sldId id="358" r:id="rId90"/>
    <p:sldId id="429" r:id="rId91"/>
    <p:sldId id="359" r:id="rId92"/>
    <p:sldId id="431" r:id="rId93"/>
    <p:sldId id="361" r:id="rId94"/>
    <p:sldId id="430" r:id="rId95"/>
    <p:sldId id="432" r:id="rId96"/>
    <p:sldId id="395" r:id="rId97"/>
    <p:sldId id="394" r:id="rId98"/>
    <p:sldId id="402" r:id="rId99"/>
    <p:sldId id="403" r:id="rId100"/>
    <p:sldId id="401" r:id="rId101"/>
    <p:sldId id="416" r:id="rId102"/>
    <p:sldId id="400" r:id="rId103"/>
    <p:sldId id="399" r:id="rId104"/>
    <p:sldId id="408" r:id="rId105"/>
    <p:sldId id="407" r:id="rId106"/>
    <p:sldId id="406" r:id="rId107"/>
    <p:sldId id="405" r:id="rId108"/>
    <p:sldId id="409" r:id="rId109"/>
    <p:sldId id="410" r:id="rId110"/>
    <p:sldId id="436" r:id="rId111"/>
    <p:sldId id="411" r:id="rId112"/>
    <p:sldId id="433" r:id="rId113"/>
    <p:sldId id="435" r:id="rId114"/>
    <p:sldId id="437" r:id="rId115"/>
    <p:sldId id="438" r:id="rId116"/>
    <p:sldId id="413" r:id="rId117"/>
    <p:sldId id="404" r:id="rId118"/>
    <p:sldId id="398" r:id="rId119"/>
    <p:sldId id="397" r:id="rId120"/>
    <p:sldId id="439" r:id="rId121"/>
    <p:sldId id="440" r:id="rId122"/>
    <p:sldId id="396" r:id="rId123"/>
    <p:sldId id="414" r:id="rId124"/>
    <p:sldId id="415" r:id="rId125"/>
  </p:sldIdLst>
  <p:sldSz cx="4597400" cy="3454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16">
          <p15:clr>
            <a:srgbClr val="A4A3A4"/>
          </p15:clr>
        </p15:guide>
        <p15:guide id="2" pos="2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92" autoAdjust="0"/>
  </p:normalViewPr>
  <p:slideViewPr>
    <p:cSldViewPr>
      <p:cViewPr>
        <p:scale>
          <a:sx n="140" d="100"/>
          <a:sy n="140" d="100"/>
        </p:scale>
        <p:origin x="1374" y="102"/>
      </p:cViewPr>
      <p:guideLst>
        <p:guide orient="horz" pos="3016"/>
        <p:guide pos="232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C1F9A-EB15-481F-8C27-F984FAC04558}" type="datetimeFigureOut">
              <a:rPr lang="fr-FR" smtClean="0"/>
              <a:pPr/>
              <a:t>28/05/2021</a:t>
            </a:fld>
            <a:endParaRPr lang="fr-FR"/>
          </a:p>
        </p:txBody>
      </p:sp>
      <p:sp>
        <p:nvSpPr>
          <p:cNvPr id="4" name="Espace réservé de l'image des diapositives 3"/>
          <p:cNvSpPr>
            <a:spLocks noGrp="1" noRot="1" noChangeAspect="1"/>
          </p:cNvSpPr>
          <p:nvPr>
            <p:ph type="sldImg" idx="2"/>
          </p:nvPr>
        </p:nvSpPr>
        <p:spPr>
          <a:xfrm>
            <a:off x="1147763" y="685800"/>
            <a:ext cx="4562475"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4667F5-751D-42BF-B163-2546880EC97F}" type="slidenum">
              <a:rPr lang="fr-FR" smtClean="0"/>
              <a:pPr/>
              <a:t>‹N°›</a:t>
            </a:fld>
            <a:endParaRPr lang="fr-FR"/>
          </a:p>
        </p:txBody>
      </p:sp>
    </p:spTree>
    <p:extLst>
      <p:ext uri="{BB962C8B-B14F-4D97-AF65-F5344CB8AC3E}">
        <p14:creationId xmlns:p14="http://schemas.microsoft.com/office/powerpoint/2010/main" val="672513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set </a:t>
            </a:r>
            <a:r>
              <a:rPr lang="fr-FR" dirty="0" err="1" smtClean="0"/>
              <a:t>serveroutput</a:t>
            </a:r>
            <a:r>
              <a:rPr lang="fr-FR" dirty="0" smtClean="0"/>
              <a:t> on;</a:t>
            </a:r>
          </a:p>
          <a:p>
            <a:endParaRPr lang="fr-FR" dirty="0" smtClean="0"/>
          </a:p>
          <a:p>
            <a:r>
              <a:rPr lang="fr-FR" dirty="0" err="1" smtClean="0"/>
              <a:t>declare</a:t>
            </a:r>
            <a:r>
              <a:rPr lang="fr-FR" dirty="0" smtClean="0"/>
              <a:t> </a:t>
            </a:r>
          </a:p>
          <a:p>
            <a:r>
              <a:rPr lang="fr-FR" dirty="0" smtClean="0"/>
              <a:t>n1  </a:t>
            </a:r>
            <a:r>
              <a:rPr lang="fr-FR" dirty="0" err="1" smtClean="0"/>
              <a:t>number</a:t>
            </a:r>
            <a:r>
              <a:rPr lang="fr-FR" dirty="0" smtClean="0"/>
              <a:t>;</a:t>
            </a:r>
          </a:p>
          <a:p>
            <a:r>
              <a:rPr lang="fr-FR" dirty="0" smtClean="0"/>
              <a:t>n2  </a:t>
            </a:r>
            <a:r>
              <a:rPr lang="fr-FR" dirty="0" err="1" smtClean="0"/>
              <a:t>number</a:t>
            </a:r>
            <a:r>
              <a:rPr lang="fr-FR" dirty="0" smtClean="0"/>
              <a:t>;</a:t>
            </a:r>
          </a:p>
          <a:p>
            <a:r>
              <a:rPr lang="fr-FR" dirty="0" smtClean="0"/>
              <a:t>r   </a:t>
            </a:r>
            <a:r>
              <a:rPr lang="fr-FR" dirty="0" err="1" smtClean="0"/>
              <a:t>number</a:t>
            </a:r>
            <a:r>
              <a:rPr lang="fr-FR" dirty="0" smtClean="0"/>
              <a:t>;</a:t>
            </a:r>
          </a:p>
          <a:p>
            <a:r>
              <a:rPr lang="fr-FR" dirty="0" err="1" smtClean="0"/>
              <a:t>begin</a:t>
            </a:r>
            <a:endParaRPr lang="fr-FR" dirty="0" smtClean="0"/>
          </a:p>
          <a:p>
            <a:r>
              <a:rPr lang="fr-FR" dirty="0" smtClean="0"/>
              <a:t>n1:=0;</a:t>
            </a:r>
          </a:p>
          <a:p>
            <a:r>
              <a:rPr lang="fr-FR" dirty="0" smtClean="0"/>
              <a:t>n2:=6;</a:t>
            </a:r>
          </a:p>
          <a:p>
            <a:r>
              <a:rPr lang="fr-FR" dirty="0" smtClean="0"/>
              <a:t>r:=n2/n1;</a:t>
            </a:r>
          </a:p>
          <a:p>
            <a:r>
              <a:rPr lang="fr-FR" dirty="0" err="1" smtClean="0"/>
              <a:t>dbms_output</a:t>
            </a:r>
            <a:r>
              <a:rPr lang="fr-FR" dirty="0" smtClean="0"/>
              <a:t>.</a:t>
            </a:r>
            <a:r>
              <a:rPr lang="fr-FR" dirty="0" err="1" smtClean="0"/>
              <a:t>put_line</a:t>
            </a:r>
            <a:r>
              <a:rPr lang="fr-FR" dirty="0" smtClean="0"/>
              <a:t>('</a:t>
            </a:r>
            <a:r>
              <a:rPr lang="fr-FR" dirty="0" err="1" smtClean="0"/>
              <a:t>rrr</a:t>
            </a:r>
            <a:r>
              <a:rPr lang="fr-FR" dirty="0" smtClean="0"/>
              <a:t> est </a:t>
            </a:r>
            <a:r>
              <a:rPr lang="fr-FR" dirty="0" err="1" smtClean="0"/>
              <a:t>egale</a:t>
            </a:r>
            <a:r>
              <a:rPr lang="fr-FR" dirty="0" smtClean="0"/>
              <a:t> à : '||r);</a:t>
            </a:r>
          </a:p>
          <a:p>
            <a:r>
              <a:rPr lang="fr-FR" dirty="0" smtClean="0"/>
              <a:t>exception </a:t>
            </a:r>
          </a:p>
          <a:p>
            <a:r>
              <a:rPr lang="fr-FR" dirty="0" err="1" smtClean="0"/>
              <a:t>when</a:t>
            </a:r>
            <a:r>
              <a:rPr lang="fr-FR" dirty="0" smtClean="0"/>
              <a:t> </a:t>
            </a:r>
            <a:r>
              <a:rPr lang="fr-FR" dirty="0" err="1" smtClean="0"/>
              <a:t>zero_divide</a:t>
            </a:r>
            <a:r>
              <a:rPr lang="fr-FR" dirty="0" smtClean="0"/>
              <a:t>   </a:t>
            </a:r>
            <a:r>
              <a:rPr lang="fr-FR" dirty="0" err="1" smtClean="0"/>
              <a:t>then</a:t>
            </a:r>
            <a:r>
              <a:rPr lang="fr-FR" dirty="0" smtClean="0"/>
              <a:t> </a:t>
            </a:r>
          </a:p>
          <a:p>
            <a:r>
              <a:rPr lang="fr-FR" dirty="0" err="1" smtClean="0"/>
              <a:t>dbms_output</a:t>
            </a:r>
            <a:r>
              <a:rPr lang="fr-FR" dirty="0" smtClean="0"/>
              <a:t>.</a:t>
            </a:r>
            <a:r>
              <a:rPr lang="fr-FR" dirty="0" err="1" smtClean="0"/>
              <a:t>put_line</a:t>
            </a:r>
            <a:r>
              <a:rPr lang="fr-FR" dirty="0" smtClean="0"/>
              <a:t>('ERROR §§§');</a:t>
            </a:r>
          </a:p>
          <a:p>
            <a:r>
              <a:rPr lang="fr-FR" dirty="0" smtClean="0"/>
              <a:t>end ;</a:t>
            </a:r>
            <a:endParaRPr lang="fr-FR" dirty="0"/>
          </a:p>
        </p:txBody>
      </p:sp>
      <p:sp>
        <p:nvSpPr>
          <p:cNvPr id="4" name="Espace réservé du numéro de diapositive 3"/>
          <p:cNvSpPr>
            <a:spLocks noGrp="1"/>
          </p:cNvSpPr>
          <p:nvPr>
            <p:ph type="sldNum" sz="quarter" idx="10"/>
          </p:nvPr>
        </p:nvSpPr>
        <p:spPr/>
        <p:txBody>
          <a:bodyPr/>
          <a:lstStyle/>
          <a:p>
            <a:fld id="{4E4667F5-751D-42BF-B163-2546880EC97F}" type="slidenum">
              <a:rPr lang="fr-FR" smtClean="0"/>
              <a:pPr/>
              <a:t>7</a:t>
            </a:fld>
            <a:endParaRPr lang="fr-FR"/>
          </a:p>
        </p:txBody>
      </p:sp>
    </p:spTree>
    <p:extLst>
      <p:ext uri="{BB962C8B-B14F-4D97-AF65-F5344CB8AC3E}">
        <p14:creationId xmlns:p14="http://schemas.microsoft.com/office/powerpoint/2010/main" val="1052104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47500" lnSpcReduction="20000"/>
          </a:bodyPr>
          <a:lstStyle/>
          <a:p>
            <a:endParaRPr lang="fr-FR" dirty="0" smtClean="0"/>
          </a:p>
          <a:p>
            <a:r>
              <a:rPr lang="fr-FR" dirty="0" smtClean="0"/>
              <a:t>drop table commande</a:t>
            </a:r>
          </a:p>
          <a:p>
            <a:endParaRPr lang="fr-FR" dirty="0" smtClean="0"/>
          </a:p>
          <a:p>
            <a:r>
              <a:rPr lang="fr-FR" dirty="0" err="1" smtClean="0"/>
              <a:t>create</a:t>
            </a:r>
            <a:r>
              <a:rPr lang="fr-FR" dirty="0" smtClean="0"/>
              <a:t> table stocks ( </a:t>
            </a:r>
            <a:r>
              <a:rPr lang="fr-FR" dirty="0" err="1" smtClean="0"/>
              <a:t>id_prod</a:t>
            </a:r>
            <a:r>
              <a:rPr lang="fr-FR" dirty="0" smtClean="0"/>
              <a:t> </a:t>
            </a:r>
            <a:r>
              <a:rPr lang="fr-FR" dirty="0" err="1" smtClean="0"/>
              <a:t>number</a:t>
            </a:r>
            <a:r>
              <a:rPr lang="fr-FR" dirty="0" smtClean="0"/>
              <a:t> </a:t>
            </a:r>
            <a:r>
              <a:rPr lang="fr-FR" dirty="0" err="1" smtClean="0"/>
              <a:t>primary</a:t>
            </a:r>
            <a:r>
              <a:rPr lang="fr-FR" dirty="0" smtClean="0"/>
              <a:t> </a:t>
            </a:r>
            <a:r>
              <a:rPr lang="fr-FR" dirty="0" err="1" smtClean="0"/>
              <a:t>key,nom_prod</a:t>
            </a:r>
            <a:r>
              <a:rPr lang="fr-FR" dirty="0" smtClean="0"/>
              <a:t> </a:t>
            </a:r>
            <a:r>
              <a:rPr lang="fr-FR" dirty="0" err="1" smtClean="0"/>
              <a:t>varchar</a:t>
            </a:r>
            <a:r>
              <a:rPr lang="fr-FR" dirty="0" smtClean="0"/>
              <a:t>(15), </a:t>
            </a:r>
            <a:r>
              <a:rPr lang="fr-FR" dirty="0" err="1" smtClean="0"/>
              <a:t>Qtt_Prod_en_Stock</a:t>
            </a:r>
            <a:r>
              <a:rPr lang="fr-FR" dirty="0" smtClean="0"/>
              <a:t>  </a:t>
            </a:r>
            <a:r>
              <a:rPr lang="fr-FR" dirty="0" err="1" smtClean="0"/>
              <a:t>number</a:t>
            </a:r>
            <a:r>
              <a:rPr lang="fr-FR" dirty="0" smtClean="0"/>
              <a:t> )</a:t>
            </a:r>
          </a:p>
          <a:p>
            <a:endParaRPr lang="fr-FR" dirty="0" smtClean="0"/>
          </a:p>
          <a:p>
            <a:r>
              <a:rPr lang="fr-FR" dirty="0" err="1" smtClean="0"/>
              <a:t>create</a:t>
            </a:r>
            <a:r>
              <a:rPr lang="fr-FR" dirty="0" smtClean="0"/>
              <a:t> table commande ( </a:t>
            </a:r>
            <a:r>
              <a:rPr lang="fr-FR" dirty="0" err="1" smtClean="0"/>
              <a:t>id_cli</a:t>
            </a:r>
            <a:r>
              <a:rPr lang="fr-FR" dirty="0" smtClean="0"/>
              <a:t> </a:t>
            </a:r>
            <a:r>
              <a:rPr lang="fr-FR" dirty="0" err="1" smtClean="0"/>
              <a:t>number</a:t>
            </a:r>
            <a:r>
              <a:rPr lang="fr-FR" dirty="0" smtClean="0"/>
              <a:t> , </a:t>
            </a:r>
            <a:r>
              <a:rPr lang="fr-FR" dirty="0" err="1" smtClean="0"/>
              <a:t>id_prod_cm</a:t>
            </a:r>
            <a:r>
              <a:rPr lang="fr-FR" dirty="0" smtClean="0"/>
              <a:t> </a:t>
            </a:r>
            <a:r>
              <a:rPr lang="fr-FR" dirty="0" err="1" smtClean="0"/>
              <a:t>number</a:t>
            </a:r>
            <a:r>
              <a:rPr lang="fr-FR" dirty="0" smtClean="0"/>
              <a:t> , </a:t>
            </a:r>
            <a:r>
              <a:rPr lang="fr-FR" dirty="0" err="1" smtClean="0"/>
              <a:t>Qtt_commandee</a:t>
            </a:r>
            <a:r>
              <a:rPr lang="fr-FR" dirty="0" smtClean="0"/>
              <a:t> </a:t>
            </a:r>
            <a:r>
              <a:rPr lang="fr-FR" dirty="0" err="1" smtClean="0"/>
              <a:t>number</a:t>
            </a:r>
            <a:r>
              <a:rPr lang="fr-FR" dirty="0" smtClean="0"/>
              <a:t>,</a:t>
            </a:r>
          </a:p>
          <a:p>
            <a:endParaRPr lang="fr-FR" dirty="0" smtClean="0"/>
          </a:p>
          <a:p>
            <a:r>
              <a:rPr lang="fr-FR" dirty="0" err="1" smtClean="0"/>
              <a:t>foreign</a:t>
            </a:r>
            <a:r>
              <a:rPr lang="fr-FR" dirty="0" smtClean="0"/>
              <a:t> key(</a:t>
            </a:r>
            <a:r>
              <a:rPr lang="fr-FR" dirty="0" err="1" smtClean="0"/>
              <a:t>id_prod_cm</a:t>
            </a:r>
            <a:r>
              <a:rPr lang="fr-FR" dirty="0" smtClean="0"/>
              <a:t>) </a:t>
            </a:r>
            <a:r>
              <a:rPr lang="fr-FR" dirty="0" err="1" smtClean="0"/>
              <a:t>references</a:t>
            </a:r>
            <a:r>
              <a:rPr lang="fr-FR" dirty="0" smtClean="0"/>
              <a:t> stocks(</a:t>
            </a:r>
            <a:r>
              <a:rPr lang="fr-FR" dirty="0" err="1" smtClean="0"/>
              <a:t>id_prod</a:t>
            </a:r>
            <a:r>
              <a:rPr lang="fr-FR" dirty="0" smtClean="0"/>
              <a:t>))</a:t>
            </a:r>
          </a:p>
          <a:p>
            <a:endParaRPr lang="fr-FR" dirty="0" smtClean="0"/>
          </a:p>
          <a:p>
            <a:endParaRPr lang="fr-FR" dirty="0" smtClean="0"/>
          </a:p>
          <a:p>
            <a:r>
              <a:rPr lang="fr-FR" dirty="0" smtClean="0"/>
              <a:t>insert </a:t>
            </a:r>
            <a:r>
              <a:rPr lang="fr-FR" dirty="0" err="1" smtClean="0"/>
              <a:t>into</a:t>
            </a:r>
            <a:r>
              <a:rPr lang="fr-FR" dirty="0" smtClean="0"/>
              <a:t> stocks values( 111,'UC HP', 300);</a:t>
            </a:r>
          </a:p>
          <a:p>
            <a:r>
              <a:rPr lang="fr-FR" dirty="0" smtClean="0"/>
              <a:t>insert </a:t>
            </a:r>
            <a:r>
              <a:rPr lang="fr-FR" dirty="0" err="1" smtClean="0"/>
              <a:t>into</a:t>
            </a:r>
            <a:r>
              <a:rPr lang="fr-FR" dirty="0" smtClean="0"/>
              <a:t> stocks values( 222,'Souris </a:t>
            </a:r>
            <a:r>
              <a:rPr lang="fr-FR" dirty="0" err="1" smtClean="0"/>
              <a:t>Bth</a:t>
            </a:r>
            <a:r>
              <a:rPr lang="fr-FR" dirty="0" smtClean="0"/>
              <a:t>', 400);</a:t>
            </a:r>
          </a:p>
          <a:p>
            <a:r>
              <a:rPr lang="fr-FR" dirty="0" smtClean="0"/>
              <a:t>insert </a:t>
            </a:r>
            <a:r>
              <a:rPr lang="fr-FR" dirty="0" err="1" smtClean="0"/>
              <a:t>into</a:t>
            </a:r>
            <a:r>
              <a:rPr lang="fr-FR" dirty="0" smtClean="0"/>
              <a:t> stocks values( 333,'Moniteur HP 17', 500);</a:t>
            </a:r>
          </a:p>
          <a:p>
            <a:r>
              <a:rPr lang="fr-FR" dirty="0" smtClean="0"/>
              <a:t>insert </a:t>
            </a:r>
            <a:r>
              <a:rPr lang="fr-FR" dirty="0" err="1" smtClean="0"/>
              <a:t>into</a:t>
            </a:r>
            <a:r>
              <a:rPr lang="fr-FR" dirty="0" smtClean="0"/>
              <a:t> stocks values( 444,'Moniteur HP 21', 500);</a:t>
            </a:r>
          </a:p>
          <a:p>
            <a:r>
              <a:rPr lang="fr-FR" dirty="0" smtClean="0"/>
              <a:t>insert </a:t>
            </a:r>
            <a:r>
              <a:rPr lang="fr-FR" dirty="0" err="1" smtClean="0"/>
              <a:t>into</a:t>
            </a:r>
            <a:r>
              <a:rPr lang="fr-FR" dirty="0" smtClean="0"/>
              <a:t> stocks values( 555,'USB 64 GO', 100);</a:t>
            </a:r>
          </a:p>
          <a:p>
            <a:endParaRPr lang="fr-FR" dirty="0" smtClean="0"/>
          </a:p>
          <a:p>
            <a:r>
              <a:rPr lang="fr-FR" dirty="0" smtClean="0"/>
              <a:t>select * </a:t>
            </a:r>
            <a:r>
              <a:rPr lang="fr-FR" dirty="0" err="1" smtClean="0"/>
              <a:t>from</a:t>
            </a:r>
            <a:r>
              <a:rPr lang="fr-FR" dirty="0" smtClean="0"/>
              <a:t> stocks</a:t>
            </a:r>
          </a:p>
          <a:p>
            <a:endParaRPr lang="fr-FR" dirty="0" smtClean="0"/>
          </a:p>
          <a:p>
            <a:r>
              <a:rPr lang="fr-FR" dirty="0" smtClean="0"/>
              <a:t>select * </a:t>
            </a:r>
            <a:r>
              <a:rPr lang="fr-FR" dirty="0" err="1" smtClean="0"/>
              <a:t>from</a:t>
            </a:r>
            <a:r>
              <a:rPr lang="fr-FR" dirty="0" smtClean="0"/>
              <a:t> commande </a:t>
            </a:r>
          </a:p>
          <a:p>
            <a:endParaRPr lang="fr-FR" dirty="0" smtClean="0"/>
          </a:p>
          <a:p>
            <a:r>
              <a:rPr lang="fr-FR" dirty="0" smtClean="0"/>
              <a:t>insert </a:t>
            </a:r>
            <a:r>
              <a:rPr lang="fr-FR" dirty="0" err="1" smtClean="0"/>
              <a:t>into</a:t>
            </a:r>
            <a:r>
              <a:rPr lang="fr-FR" dirty="0" smtClean="0"/>
              <a:t> commande values( 6 , 222, 200);</a:t>
            </a:r>
          </a:p>
          <a:p>
            <a:endParaRPr lang="fr-FR" dirty="0" smtClean="0"/>
          </a:p>
          <a:p>
            <a:r>
              <a:rPr lang="fr-FR" dirty="0" smtClean="0"/>
              <a:t>update commande set  </a:t>
            </a:r>
            <a:r>
              <a:rPr lang="fr-FR" dirty="0" err="1" smtClean="0"/>
              <a:t>Qtt_commandee</a:t>
            </a:r>
            <a:r>
              <a:rPr lang="fr-FR" dirty="0" smtClean="0"/>
              <a:t>= 100 </a:t>
            </a:r>
            <a:r>
              <a:rPr lang="fr-FR" dirty="0" err="1" smtClean="0"/>
              <a:t>where</a:t>
            </a:r>
            <a:r>
              <a:rPr lang="fr-FR" dirty="0" smtClean="0"/>
              <a:t>  </a:t>
            </a:r>
            <a:r>
              <a:rPr lang="fr-FR" dirty="0" err="1" smtClean="0"/>
              <a:t>id_cli</a:t>
            </a:r>
            <a:r>
              <a:rPr lang="fr-FR" dirty="0" smtClean="0"/>
              <a:t>=6 and </a:t>
            </a:r>
            <a:r>
              <a:rPr lang="fr-FR" dirty="0" err="1" smtClean="0"/>
              <a:t>id_prod_cm</a:t>
            </a:r>
            <a:r>
              <a:rPr lang="fr-FR" dirty="0" smtClean="0"/>
              <a:t>= 222;</a:t>
            </a:r>
          </a:p>
          <a:p>
            <a:endParaRPr lang="fr-FR" dirty="0" smtClean="0"/>
          </a:p>
          <a:p>
            <a:r>
              <a:rPr lang="fr-FR" dirty="0" err="1" smtClean="0"/>
              <a:t>delete</a:t>
            </a:r>
            <a:r>
              <a:rPr lang="fr-FR" dirty="0" smtClean="0"/>
              <a:t> </a:t>
            </a:r>
            <a:r>
              <a:rPr lang="fr-FR" dirty="0" err="1" smtClean="0"/>
              <a:t>from</a:t>
            </a:r>
            <a:r>
              <a:rPr lang="fr-FR" dirty="0" smtClean="0"/>
              <a:t> commande </a:t>
            </a:r>
            <a:r>
              <a:rPr lang="fr-FR" dirty="0" err="1" smtClean="0"/>
              <a:t>where</a:t>
            </a:r>
            <a:r>
              <a:rPr lang="fr-FR" dirty="0" smtClean="0"/>
              <a:t>  </a:t>
            </a:r>
            <a:r>
              <a:rPr lang="fr-FR" dirty="0" err="1" smtClean="0"/>
              <a:t>id_cli</a:t>
            </a:r>
            <a:r>
              <a:rPr lang="fr-FR" dirty="0" smtClean="0"/>
              <a:t>=6 and </a:t>
            </a:r>
            <a:r>
              <a:rPr lang="fr-FR" dirty="0" err="1" smtClean="0"/>
              <a:t>id_prod_cm</a:t>
            </a:r>
            <a:r>
              <a:rPr lang="fr-FR" dirty="0" smtClean="0"/>
              <a:t>= 222;</a:t>
            </a:r>
          </a:p>
          <a:p>
            <a:endParaRPr lang="fr-FR" dirty="0" smtClean="0"/>
          </a:p>
          <a:p>
            <a:r>
              <a:rPr lang="fr-FR" dirty="0" smtClean="0"/>
              <a:t>CREATE or replace  TRIGGER </a:t>
            </a:r>
            <a:r>
              <a:rPr lang="fr-FR" dirty="0" err="1" smtClean="0"/>
              <a:t>Ventes_trig</a:t>
            </a:r>
            <a:r>
              <a:rPr lang="fr-FR" dirty="0" smtClean="0"/>
              <a:t> </a:t>
            </a:r>
            <a:r>
              <a:rPr lang="fr-FR" dirty="0" err="1" smtClean="0"/>
              <a:t>before</a:t>
            </a:r>
            <a:r>
              <a:rPr lang="fr-FR" dirty="0" smtClean="0"/>
              <a:t> INSERT or update or </a:t>
            </a:r>
            <a:r>
              <a:rPr lang="fr-FR" dirty="0" err="1" smtClean="0"/>
              <a:t>delete</a:t>
            </a:r>
            <a:r>
              <a:rPr lang="fr-FR" dirty="0" smtClean="0"/>
              <a:t> ON commande</a:t>
            </a:r>
          </a:p>
          <a:p>
            <a:r>
              <a:rPr lang="fr-FR" dirty="0" smtClean="0"/>
              <a:t>REFERENCING  NEW AS </a:t>
            </a:r>
            <a:r>
              <a:rPr lang="fr-FR" dirty="0" err="1" smtClean="0"/>
              <a:t>nouv</a:t>
            </a:r>
            <a:r>
              <a:rPr lang="fr-FR" dirty="0" smtClean="0"/>
              <a:t> OLD as </a:t>
            </a:r>
            <a:r>
              <a:rPr lang="fr-FR" dirty="0" err="1" smtClean="0"/>
              <a:t>encient</a:t>
            </a:r>
            <a:r>
              <a:rPr lang="fr-FR" dirty="0" smtClean="0"/>
              <a:t> </a:t>
            </a:r>
          </a:p>
          <a:p>
            <a:r>
              <a:rPr lang="fr-FR" dirty="0" smtClean="0"/>
              <a:t>FOR EACH ROW </a:t>
            </a:r>
          </a:p>
          <a:p>
            <a:r>
              <a:rPr lang="fr-FR" dirty="0" err="1" smtClean="0"/>
              <a:t>begin</a:t>
            </a:r>
            <a:r>
              <a:rPr lang="fr-FR" dirty="0" smtClean="0"/>
              <a:t> </a:t>
            </a:r>
          </a:p>
          <a:p>
            <a:r>
              <a:rPr lang="fr-FR" dirty="0" smtClean="0"/>
              <a:t>UPDATE Stocks </a:t>
            </a:r>
          </a:p>
          <a:p>
            <a:r>
              <a:rPr lang="fr-FR" dirty="0" smtClean="0"/>
              <a:t>SET </a:t>
            </a:r>
            <a:r>
              <a:rPr lang="fr-FR" dirty="0" err="1" smtClean="0"/>
              <a:t>Stocks.Qtt_Prod_en_Stock</a:t>
            </a:r>
            <a:r>
              <a:rPr lang="fr-FR" dirty="0" smtClean="0"/>
              <a:t> = </a:t>
            </a:r>
            <a:r>
              <a:rPr lang="fr-FR" dirty="0" err="1" smtClean="0"/>
              <a:t>Stocks.Qtt_Prod_en_Stock</a:t>
            </a:r>
            <a:r>
              <a:rPr lang="fr-FR" dirty="0" smtClean="0"/>
              <a:t> - ( </a:t>
            </a:r>
            <a:r>
              <a:rPr lang="fr-FR" dirty="0" err="1" smtClean="0"/>
              <a:t>nvl</a:t>
            </a:r>
            <a:r>
              <a:rPr lang="fr-FR" dirty="0" smtClean="0"/>
              <a:t>(:nouv.qtt_commandee,0) - </a:t>
            </a:r>
            <a:r>
              <a:rPr lang="fr-FR" dirty="0" err="1" smtClean="0"/>
              <a:t>nvl</a:t>
            </a:r>
            <a:r>
              <a:rPr lang="fr-FR" dirty="0" smtClean="0"/>
              <a:t>(:encient.qtt_commandee,0))</a:t>
            </a:r>
          </a:p>
          <a:p>
            <a:r>
              <a:rPr lang="fr-FR" dirty="0" smtClean="0"/>
              <a:t>WHERE </a:t>
            </a:r>
            <a:r>
              <a:rPr lang="fr-FR" dirty="0" err="1" smtClean="0"/>
              <a:t>Stocks.ID_prod</a:t>
            </a:r>
            <a:r>
              <a:rPr lang="fr-FR" dirty="0" smtClean="0"/>
              <a:t> in ( :</a:t>
            </a:r>
            <a:r>
              <a:rPr lang="fr-FR" dirty="0" err="1" smtClean="0"/>
              <a:t>nouv.id_prod_cm</a:t>
            </a:r>
            <a:r>
              <a:rPr lang="fr-FR" dirty="0" smtClean="0"/>
              <a:t> , :</a:t>
            </a:r>
            <a:r>
              <a:rPr lang="fr-FR" dirty="0" err="1" smtClean="0"/>
              <a:t>encient.id_prod_cm</a:t>
            </a:r>
            <a:r>
              <a:rPr lang="fr-FR" dirty="0" smtClean="0"/>
              <a:t> );</a:t>
            </a:r>
          </a:p>
          <a:p>
            <a:r>
              <a:rPr lang="fr-FR" dirty="0" smtClean="0"/>
              <a:t>end;</a:t>
            </a:r>
          </a:p>
          <a:p>
            <a:endParaRPr lang="fr-FR" dirty="0" smtClean="0"/>
          </a:p>
          <a:p>
            <a:endParaRPr lang="fr-FR" dirty="0" smtClean="0"/>
          </a:p>
          <a:p>
            <a:r>
              <a:rPr lang="fr-FR" dirty="0" smtClean="0"/>
              <a:t>CREATE or replace  TRIGGER more_than_4_USB AFTER INSERT ON commande</a:t>
            </a:r>
          </a:p>
          <a:p>
            <a:r>
              <a:rPr lang="fr-FR" dirty="0" smtClean="0"/>
              <a:t>FOR EACH ROW </a:t>
            </a:r>
          </a:p>
          <a:p>
            <a:r>
              <a:rPr lang="fr-FR" dirty="0" smtClean="0"/>
              <a:t>WHEN (</a:t>
            </a:r>
            <a:r>
              <a:rPr lang="fr-FR" dirty="0" err="1" smtClean="0"/>
              <a:t>NEW.id_prod_cm</a:t>
            </a:r>
            <a:r>
              <a:rPr lang="fr-FR" dirty="0" smtClean="0"/>
              <a:t> = 555)</a:t>
            </a:r>
          </a:p>
          <a:p>
            <a:r>
              <a:rPr lang="fr-FR" dirty="0" err="1" smtClean="0"/>
              <a:t>begin</a:t>
            </a:r>
            <a:r>
              <a:rPr lang="fr-FR" dirty="0" smtClean="0"/>
              <a:t> </a:t>
            </a:r>
          </a:p>
          <a:p>
            <a:r>
              <a:rPr lang="fr-FR" dirty="0" smtClean="0"/>
              <a:t>if :</a:t>
            </a:r>
            <a:r>
              <a:rPr lang="fr-FR" dirty="0" err="1" smtClean="0"/>
              <a:t>new.Qtt_commandee</a:t>
            </a:r>
            <a:r>
              <a:rPr lang="fr-FR" dirty="0" smtClean="0"/>
              <a:t> &lt;=3  </a:t>
            </a:r>
            <a:r>
              <a:rPr lang="fr-FR" dirty="0" err="1" smtClean="0"/>
              <a:t>then</a:t>
            </a:r>
            <a:r>
              <a:rPr lang="fr-FR" dirty="0" smtClean="0"/>
              <a:t> </a:t>
            </a:r>
          </a:p>
          <a:p>
            <a:r>
              <a:rPr lang="fr-FR" dirty="0" smtClean="0"/>
              <a:t>RAISE_APPLICATION_ERROR(-20550,'il faut commander au moins 4 articles de ce produit' ) ;</a:t>
            </a:r>
          </a:p>
          <a:p>
            <a:r>
              <a:rPr lang="fr-FR" dirty="0" smtClean="0"/>
              <a:t>end if;</a:t>
            </a:r>
          </a:p>
          <a:p>
            <a:r>
              <a:rPr lang="fr-FR" dirty="0" smtClean="0"/>
              <a:t>end;</a:t>
            </a:r>
          </a:p>
          <a:p>
            <a:endParaRPr lang="fr-FR" dirty="0" smtClean="0"/>
          </a:p>
          <a:p>
            <a:r>
              <a:rPr lang="fr-FR" dirty="0" smtClean="0"/>
              <a:t>insert </a:t>
            </a:r>
            <a:r>
              <a:rPr lang="fr-FR" dirty="0" err="1" smtClean="0"/>
              <a:t>into</a:t>
            </a:r>
            <a:r>
              <a:rPr lang="fr-FR" dirty="0" smtClean="0"/>
              <a:t> commande values ( 1,444,2)</a:t>
            </a:r>
          </a:p>
          <a:p>
            <a:endParaRPr lang="fr-FR" dirty="0" smtClean="0"/>
          </a:p>
          <a:p>
            <a:r>
              <a:rPr lang="fr-FR" dirty="0" smtClean="0"/>
              <a:t>drop trigger </a:t>
            </a:r>
            <a:r>
              <a:rPr lang="fr-FR" dirty="0" err="1" smtClean="0"/>
              <a:t>secure_emp</a:t>
            </a:r>
            <a:endParaRPr lang="fr-FR" dirty="0" smtClean="0"/>
          </a:p>
          <a:p>
            <a:endParaRPr lang="fr-FR" dirty="0" smtClean="0"/>
          </a:p>
          <a:p>
            <a:r>
              <a:rPr lang="fr-FR" dirty="0" smtClean="0"/>
              <a:t>select * </a:t>
            </a:r>
            <a:r>
              <a:rPr lang="fr-FR" dirty="0" err="1" smtClean="0"/>
              <a:t>from</a:t>
            </a:r>
            <a:r>
              <a:rPr lang="fr-FR" dirty="0" smtClean="0"/>
              <a:t> stocks</a:t>
            </a:r>
          </a:p>
          <a:p>
            <a:endParaRPr lang="fr-FR" dirty="0"/>
          </a:p>
        </p:txBody>
      </p:sp>
      <p:sp>
        <p:nvSpPr>
          <p:cNvPr id="4" name="Espace réservé du numéro de diapositive 3"/>
          <p:cNvSpPr>
            <a:spLocks noGrp="1"/>
          </p:cNvSpPr>
          <p:nvPr>
            <p:ph type="sldNum" sz="quarter" idx="10"/>
          </p:nvPr>
        </p:nvSpPr>
        <p:spPr/>
        <p:txBody>
          <a:bodyPr/>
          <a:lstStyle/>
          <a:p>
            <a:fld id="{4E4667F5-751D-42BF-B163-2546880EC97F}" type="slidenum">
              <a:rPr lang="fr-FR" smtClean="0"/>
              <a:pPr/>
              <a:t>114</a:t>
            </a:fld>
            <a:endParaRPr lang="fr-FR"/>
          </a:p>
        </p:txBody>
      </p:sp>
    </p:spTree>
    <p:extLst>
      <p:ext uri="{BB962C8B-B14F-4D97-AF65-F5344CB8AC3E}">
        <p14:creationId xmlns:p14="http://schemas.microsoft.com/office/powerpoint/2010/main" val="851229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E4667F5-751D-42BF-B163-2546880EC97F}" type="slidenum">
              <a:rPr lang="fr-FR" smtClean="0"/>
              <a:pPr/>
              <a:t>120</a:t>
            </a:fld>
            <a:endParaRPr lang="fr-FR"/>
          </a:p>
        </p:txBody>
      </p:sp>
    </p:spTree>
    <p:extLst>
      <p:ext uri="{BB962C8B-B14F-4D97-AF65-F5344CB8AC3E}">
        <p14:creationId xmlns:p14="http://schemas.microsoft.com/office/powerpoint/2010/main" val="3286119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E4667F5-751D-42BF-B163-2546880EC97F}" type="slidenum">
              <a:rPr lang="fr-FR" smtClean="0"/>
              <a:pPr/>
              <a:t>121</a:t>
            </a:fld>
            <a:endParaRPr lang="fr-FR"/>
          </a:p>
        </p:txBody>
      </p:sp>
    </p:spTree>
    <p:extLst>
      <p:ext uri="{BB962C8B-B14F-4D97-AF65-F5344CB8AC3E}">
        <p14:creationId xmlns:p14="http://schemas.microsoft.com/office/powerpoint/2010/main" val="1753078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set </a:t>
            </a:r>
            <a:r>
              <a:rPr lang="fr-FR" dirty="0" err="1" smtClean="0"/>
              <a:t>serveroutput</a:t>
            </a:r>
            <a:r>
              <a:rPr lang="fr-FR" dirty="0" smtClean="0"/>
              <a:t> on;</a:t>
            </a:r>
          </a:p>
          <a:p>
            <a:r>
              <a:rPr lang="fr-FR" dirty="0" smtClean="0"/>
              <a:t>set </a:t>
            </a:r>
            <a:r>
              <a:rPr lang="fr-FR" dirty="0" err="1" smtClean="0"/>
              <a:t>serveroutput</a:t>
            </a:r>
            <a:r>
              <a:rPr lang="fr-FR" dirty="0" smtClean="0"/>
              <a:t> on;</a:t>
            </a:r>
          </a:p>
          <a:p>
            <a:r>
              <a:rPr lang="fr-FR" dirty="0" smtClean="0"/>
              <a:t>----</a:t>
            </a:r>
            <a:r>
              <a:rPr lang="fr-FR" dirty="0" err="1" smtClean="0"/>
              <a:t>Pragma</a:t>
            </a:r>
            <a:r>
              <a:rPr lang="fr-FR" dirty="0" smtClean="0"/>
              <a:t> </a:t>
            </a:r>
            <a:r>
              <a:rPr lang="fr-FR" dirty="0" err="1" smtClean="0"/>
              <a:t>serially_reusable</a:t>
            </a:r>
            <a:r>
              <a:rPr lang="fr-FR" dirty="0" smtClean="0"/>
              <a:t>;</a:t>
            </a:r>
          </a:p>
          <a:p>
            <a:r>
              <a:rPr lang="fr-FR" dirty="0" smtClean="0"/>
              <a:t>-- </a:t>
            </a:r>
            <a:r>
              <a:rPr lang="fr-FR" dirty="0" err="1" smtClean="0"/>
              <a:t>clear</a:t>
            </a:r>
            <a:endParaRPr lang="fr-FR" dirty="0" smtClean="0"/>
          </a:p>
          <a:p>
            <a:r>
              <a:rPr lang="fr-FR" dirty="0" smtClean="0"/>
              <a:t>PROMPT "calcul de n1/n2 "</a:t>
            </a:r>
          </a:p>
          <a:p>
            <a:r>
              <a:rPr lang="fr-FR" dirty="0" smtClean="0"/>
              <a:t>ACCEPT n1 PROMPT "calcul de n1/n2 entrer la valeur de n2 "</a:t>
            </a:r>
          </a:p>
          <a:p>
            <a:r>
              <a:rPr lang="fr-FR" dirty="0" smtClean="0"/>
              <a:t>ACCEPT n2 PROMPT  "calcul de n1/n2 entrer la valeur de n1 "</a:t>
            </a:r>
          </a:p>
          <a:p>
            <a:r>
              <a:rPr lang="fr-FR" dirty="0" err="1" smtClean="0"/>
              <a:t>declare</a:t>
            </a:r>
            <a:endParaRPr lang="fr-FR" dirty="0" smtClean="0"/>
          </a:p>
          <a:p>
            <a:r>
              <a:rPr lang="fr-FR" dirty="0" smtClean="0"/>
              <a:t>    r   </a:t>
            </a:r>
            <a:r>
              <a:rPr lang="fr-FR" dirty="0" err="1" smtClean="0"/>
              <a:t>number</a:t>
            </a:r>
            <a:r>
              <a:rPr lang="fr-FR" dirty="0" smtClean="0"/>
              <a:t>;</a:t>
            </a:r>
          </a:p>
          <a:p>
            <a:r>
              <a:rPr lang="fr-FR" dirty="0" smtClean="0"/>
              <a:t>  </a:t>
            </a:r>
            <a:r>
              <a:rPr lang="fr-FR" dirty="0" err="1" smtClean="0"/>
              <a:t>begin</a:t>
            </a:r>
            <a:endParaRPr lang="fr-FR" dirty="0" smtClean="0"/>
          </a:p>
          <a:p>
            <a:r>
              <a:rPr lang="fr-FR" dirty="0" smtClean="0"/>
              <a:t>  r:=&amp;n2/&amp;n1;</a:t>
            </a:r>
          </a:p>
          <a:p>
            <a:r>
              <a:rPr lang="fr-FR" dirty="0" smtClean="0"/>
              <a:t>  </a:t>
            </a:r>
            <a:r>
              <a:rPr lang="fr-FR" dirty="0" err="1" smtClean="0"/>
              <a:t>dbms_output</a:t>
            </a:r>
            <a:r>
              <a:rPr lang="fr-FR" dirty="0" smtClean="0"/>
              <a:t>.</a:t>
            </a:r>
            <a:r>
              <a:rPr lang="fr-FR" dirty="0" err="1" smtClean="0"/>
              <a:t>put_line</a:t>
            </a:r>
            <a:r>
              <a:rPr lang="fr-FR" dirty="0" smtClean="0"/>
              <a:t>('</a:t>
            </a:r>
            <a:r>
              <a:rPr lang="fr-FR" dirty="0" err="1" smtClean="0"/>
              <a:t>rrr</a:t>
            </a:r>
            <a:r>
              <a:rPr lang="fr-FR" dirty="0" smtClean="0"/>
              <a:t> est </a:t>
            </a:r>
            <a:r>
              <a:rPr lang="fr-FR" dirty="0" err="1" smtClean="0"/>
              <a:t>egale</a:t>
            </a:r>
            <a:r>
              <a:rPr lang="fr-FR" dirty="0" smtClean="0"/>
              <a:t> à : '||r);</a:t>
            </a:r>
          </a:p>
          <a:p>
            <a:r>
              <a:rPr lang="fr-FR" dirty="0" smtClean="0"/>
              <a:t>  exception</a:t>
            </a:r>
          </a:p>
          <a:p>
            <a:r>
              <a:rPr lang="fr-FR" dirty="0" smtClean="0"/>
              <a:t>  </a:t>
            </a:r>
            <a:r>
              <a:rPr lang="fr-FR" dirty="0" err="1" smtClean="0"/>
              <a:t>when</a:t>
            </a:r>
            <a:r>
              <a:rPr lang="fr-FR" dirty="0" smtClean="0"/>
              <a:t> </a:t>
            </a:r>
            <a:r>
              <a:rPr lang="fr-FR" dirty="0" err="1" smtClean="0"/>
              <a:t>zero_divide</a:t>
            </a:r>
            <a:r>
              <a:rPr lang="fr-FR" dirty="0" smtClean="0"/>
              <a:t>   </a:t>
            </a:r>
            <a:r>
              <a:rPr lang="fr-FR" dirty="0" err="1" smtClean="0"/>
              <a:t>then</a:t>
            </a:r>
            <a:endParaRPr lang="fr-FR" dirty="0" smtClean="0"/>
          </a:p>
          <a:p>
            <a:r>
              <a:rPr lang="fr-FR" dirty="0" smtClean="0"/>
              <a:t>  </a:t>
            </a:r>
            <a:r>
              <a:rPr lang="fr-FR" dirty="0" err="1" smtClean="0"/>
              <a:t>dbms_output</a:t>
            </a:r>
            <a:r>
              <a:rPr lang="fr-FR" dirty="0" smtClean="0"/>
              <a:t>.</a:t>
            </a:r>
            <a:r>
              <a:rPr lang="fr-FR" dirty="0" err="1" smtClean="0"/>
              <a:t>put_line</a:t>
            </a:r>
            <a:r>
              <a:rPr lang="fr-FR" dirty="0" smtClean="0"/>
              <a:t>(‘</a:t>
            </a:r>
            <a:r>
              <a:rPr lang="fr-FR" dirty="0" err="1" smtClean="0"/>
              <a:t>divison</a:t>
            </a:r>
            <a:r>
              <a:rPr lang="fr-FR" dirty="0" smtClean="0"/>
              <a:t> par 0 est impossible');</a:t>
            </a:r>
          </a:p>
          <a:p>
            <a:r>
              <a:rPr lang="fr-FR" dirty="0" smtClean="0"/>
              <a:t>  end ;</a:t>
            </a:r>
          </a:p>
          <a:p>
            <a:r>
              <a:rPr lang="fr-FR" dirty="0" smtClean="0"/>
              <a:t> /</a:t>
            </a:r>
          </a:p>
          <a:p>
            <a:endParaRPr lang="fr-FR" dirty="0"/>
          </a:p>
        </p:txBody>
      </p:sp>
      <p:sp>
        <p:nvSpPr>
          <p:cNvPr id="4" name="Espace réservé du numéro de diapositive 3"/>
          <p:cNvSpPr>
            <a:spLocks noGrp="1"/>
          </p:cNvSpPr>
          <p:nvPr>
            <p:ph type="sldNum" sz="quarter" idx="10"/>
          </p:nvPr>
        </p:nvSpPr>
        <p:spPr/>
        <p:txBody>
          <a:bodyPr/>
          <a:lstStyle/>
          <a:p>
            <a:fld id="{4E4667F5-751D-42BF-B163-2546880EC97F}" type="slidenum">
              <a:rPr lang="fr-FR" smtClean="0"/>
              <a:pPr/>
              <a:t>10</a:t>
            </a:fld>
            <a:endParaRPr lang="fr-FR"/>
          </a:p>
        </p:txBody>
      </p:sp>
    </p:spTree>
    <p:extLst>
      <p:ext uri="{BB962C8B-B14F-4D97-AF65-F5344CB8AC3E}">
        <p14:creationId xmlns:p14="http://schemas.microsoft.com/office/powerpoint/2010/main" val="345181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smtClean="0"/>
              <a:t>SQL&gt; insert into departments(</a:t>
            </a:r>
            <a:r>
              <a:rPr lang="en-US" dirty="0" err="1" smtClean="0"/>
              <a:t>department_id,department_name,manager_id,location_id</a:t>
            </a:r>
            <a:r>
              <a:rPr lang="en-US" dirty="0" smtClean="0"/>
              <a:t>) </a:t>
            </a:r>
          </a:p>
          <a:p>
            <a:r>
              <a:rPr lang="en-US" dirty="0" smtClean="0"/>
              <a:t>values (2000,'EEEE',NULL,NULL);</a:t>
            </a:r>
            <a:endParaRPr lang="fr-FR" dirty="0"/>
          </a:p>
        </p:txBody>
      </p:sp>
      <p:sp>
        <p:nvSpPr>
          <p:cNvPr id="4" name="Espace réservé du numéro de diapositive 3"/>
          <p:cNvSpPr>
            <a:spLocks noGrp="1"/>
          </p:cNvSpPr>
          <p:nvPr>
            <p:ph type="sldNum" sz="quarter" idx="10"/>
          </p:nvPr>
        </p:nvSpPr>
        <p:spPr/>
        <p:txBody>
          <a:bodyPr/>
          <a:lstStyle/>
          <a:p>
            <a:fld id="{4E4667F5-751D-42BF-B163-2546880EC97F}" type="slidenum">
              <a:rPr lang="fr-FR" smtClean="0"/>
              <a:pPr/>
              <a:t>19</a:t>
            </a:fld>
            <a:endParaRPr lang="fr-FR"/>
          </a:p>
        </p:txBody>
      </p:sp>
    </p:spTree>
    <p:extLst>
      <p:ext uri="{BB962C8B-B14F-4D97-AF65-F5344CB8AC3E}">
        <p14:creationId xmlns:p14="http://schemas.microsoft.com/office/powerpoint/2010/main" val="606338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E4667F5-751D-42BF-B163-2546880EC97F}" type="slidenum">
              <a:rPr lang="fr-FR" smtClean="0"/>
              <a:pPr/>
              <a:t>27</a:t>
            </a:fld>
            <a:endParaRPr lang="fr-FR"/>
          </a:p>
        </p:txBody>
      </p:sp>
    </p:spTree>
    <p:extLst>
      <p:ext uri="{BB962C8B-B14F-4D97-AF65-F5344CB8AC3E}">
        <p14:creationId xmlns:p14="http://schemas.microsoft.com/office/powerpoint/2010/main" val="4261519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E4667F5-751D-42BF-B163-2546880EC97F}" type="slidenum">
              <a:rPr lang="fr-FR" smtClean="0"/>
              <a:pPr/>
              <a:t>39</a:t>
            </a:fld>
            <a:endParaRPr lang="fr-FR"/>
          </a:p>
        </p:txBody>
      </p:sp>
    </p:spTree>
    <p:extLst>
      <p:ext uri="{BB962C8B-B14F-4D97-AF65-F5344CB8AC3E}">
        <p14:creationId xmlns:p14="http://schemas.microsoft.com/office/powerpoint/2010/main" val="857924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E4667F5-751D-42BF-B163-2546880EC97F}" type="slidenum">
              <a:rPr lang="fr-FR" smtClean="0"/>
              <a:pPr/>
              <a:t>44</a:t>
            </a:fld>
            <a:endParaRPr lang="fr-FR"/>
          </a:p>
        </p:txBody>
      </p:sp>
    </p:spTree>
    <p:extLst>
      <p:ext uri="{BB962C8B-B14F-4D97-AF65-F5344CB8AC3E}">
        <p14:creationId xmlns:p14="http://schemas.microsoft.com/office/powerpoint/2010/main" val="1487307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E4667F5-751D-42BF-B163-2546880EC97F}" type="slidenum">
              <a:rPr lang="fr-FR" smtClean="0"/>
              <a:pPr/>
              <a:t>71</a:t>
            </a:fld>
            <a:endParaRPr lang="fr-FR"/>
          </a:p>
        </p:txBody>
      </p:sp>
    </p:spTree>
    <p:extLst>
      <p:ext uri="{BB962C8B-B14F-4D97-AF65-F5344CB8AC3E}">
        <p14:creationId xmlns:p14="http://schemas.microsoft.com/office/powerpoint/2010/main" val="2840860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55000" lnSpcReduction="20000"/>
          </a:bodyPr>
          <a:lstStyle/>
          <a:p>
            <a:r>
              <a:rPr lang="fr-FR" dirty="0" smtClean="0"/>
              <a:t>drop table commande</a:t>
            </a:r>
          </a:p>
          <a:p>
            <a:endParaRPr lang="fr-FR" dirty="0" smtClean="0"/>
          </a:p>
          <a:p>
            <a:r>
              <a:rPr lang="fr-FR" dirty="0" err="1" smtClean="0"/>
              <a:t>create</a:t>
            </a:r>
            <a:r>
              <a:rPr lang="fr-FR" dirty="0" smtClean="0"/>
              <a:t> table stocks ( </a:t>
            </a:r>
            <a:r>
              <a:rPr lang="fr-FR" dirty="0" err="1" smtClean="0"/>
              <a:t>id_prod</a:t>
            </a:r>
            <a:r>
              <a:rPr lang="fr-FR" dirty="0" smtClean="0"/>
              <a:t> </a:t>
            </a:r>
            <a:r>
              <a:rPr lang="fr-FR" dirty="0" err="1" smtClean="0"/>
              <a:t>number</a:t>
            </a:r>
            <a:r>
              <a:rPr lang="fr-FR" dirty="0" smtClean="0"/>
              <a:t> </a:t>
            </a:r>
            <a:r>
              <a:rPr lang="fr-FR" dirty="0" err="1" smtClean="0"/>
              <a:t>primary</a:t>
            </a:r>
            <a:r>
              <a:rPr lang="fr-FR" dirty="0" smtClean="0"/>
              <a:t> </a:t>
            </a:r>
            <a:r>
              <a:rPr lang="fr-FR" dirty="0" err="1" smtClean="0"/>
              <a:t>key,nom_prod</a:t>
            </a:r>
            <a:r>
              <a:rPr lang="fr-FR" dirty="0" smtClean="0"/>
              <a:t> </a:t>
            </a:r>
            <a:r>
              <a:rPr lang="fr-FR" dirty="0" err="1" smtClean="0"/>
              <a:t>varchar</a:t>
            </a:r>
            <a:r>
              <a:rPr lang="fr-FR" dirty="0" smtClean="0"/>
              <a:t>(15), </a:t>
            </a:r>
            <a:r>
              <a:rPr lang="fr-FR" dirty="0" err="1" smtClean="0"/>
              <a:t>Qtt_Prod_en_Stock</a:t>
            </a:r>
            <a:r>
              <a:rPr lang="fr-FR" dirty="0" smtClean="0"/>
              <a:t>  </a:t>
            </a:r>
            <a:r>
              <a:rPr lang="fr-FR" dirty="0" err="1" smtClean="0"/>
              <a:t>number</a:t>
            </a:r>
            <a:r>
              <a:rPr lang="fr-FR" dirty="0" smtClean="0"/>
              <a:t> )</a:t>
            </a:r>
          </a:p>
          <a:p>
            <a:endParaRPr lang="fr-FR" dirty="0" smtClean="0"/>
          </a:p>
          <a:p>
            <a:r>
              <a:rPr lang="fr-FR" dirty="0" err="1" smtClean="0"/>
              <a:t>create</a:t>
            </a:r>
            <a:r>
              <a:rPr lang="fr-FR" dirty="0" smtClean="0"/>
              <a:t> table commande ( </a:t>
            </a:r>
            <a:r>
              <a:rPr lang="fr-FR" dirty="0" err="1" smtClean="0"/>
              <a:t>id_cli</a:t>
            </a:r>
            <a:r>
              <a:rPr lang="fr-FR" dirty="0" smtClean="0"/>
              <a:t> </a:t>
            </a:r>
            <a:r>
              <a:rPr lang="fr-FR" dirty="0" err="1" smtClean="0"/>
              <a:t>number</a:t>
            </a:r>
            <a:r>
              <a:rPr lang="fr-FR" dirty="0" smtClean="0"/>
              <a:t> , </a:t>
            </a:r>
            <a:r>
              <a:rPr lang="fr-FR" dirty="0" err="1" smtClean="0"/>
              <a:t>id_prod_cm</a:t>
            </a:r>
            <a:r>
              <a:rPr lang="fr-FR" dirty="0" smtClean="0"/>
              <a:t> </a:t>
            </a:r>
            <a:r>
              <a:rPr lang="fr-FR" dirty="0" err="1" smtClean="0"/>
              <a:t>number</a:t>
            </a:r>
            <a:r>
              <a:rPr lang="fr-FR" dirty="0" smtClean="0"/>
              <a:t> , </a:t>
            </a:r>
            <a:r>
              <a:rPr lang="fr-FR" dirty="0" err="1" smtClean="0"/>
              <a:t>Qtt_commandee</a:t>
            </a:r>
            <a:r>
              <a:rPr lang="fr-FR" dirty="0" smtClean="0"/>
              <a:t> </a:t>
            </a:r>
            <a:r>
              <a:rPr lang="fr-FR" dirty="0" err="1" smtClean="0"/>
              <a:t>number</a:t>
            </a:r>
            <a:r>
              <a:rPr lang="fr-FR" dirty="0" smtClean="0"/>
              <a:t>,</a:t>
            </a:r>
          </a:p>
          <a:p>
            <a:endParaRPr lang="fr-FR" dirty="0" smtClean="0"/>
          </a:p>
          <a:p>
            <a:r>
              <a:rPr lang="fr-FR" dirty="0" err="1" smtClean="0"/>
              <a:t>foreign</a:t>
            </a:r>
            <a:r>
              <a:rPr lang="fr-FR" dirty="0" smtClean="0"/>
              <a:t> key(</a:t>
            </a:r>
            <a:r>
              <a:rPr lang="fr-FR" dirty="0" err="1" smtClean="0"/>
              <a:t>id_prod_cm</a:t>
            </a:r>
            <a:r>
              <a:rPr lang="fr-FR" dirty="0" smtClean="0"/>
              <a:t>) </a:t>
            </a:r>
            <a:r>
              <a:rPr lang="fr-FR" dirty="0" err="1" smtClean="0"/>
              <a:t>references</a:t>
            </a:r>
            <a:r>
              <a:rPr lang="fr-FR" dirty="0" smtClean="0"/>
              <a:t> stocks(</a:t>
            </a:r>
            <a:r>
              <a:rPr lang="fr-FR" dirty="0" err="1" smtClean="0"/>
              <a:t>id_prod</a:t>
            </a:r>
            <a:r>
              <a:rPr lang="fr-FR" dirty="0" smtClean="0"/>
              <a:t>))</a:t>
            </a:r>
          </a:p>
          <a:p>
            <a:endParaRPr lang="fr-FR" dirty="0" smtClean="0"/>
          </a:p>
          <a:p>
            <a:endParaRPr lang="fr-FR" dirty="0" smtClean="0"/>
          </a:p>
          <a:p>
            <a:r>
              <a:rPr lang="fr-FR" dirty="0" smtClean="0"/>
              <a:t>insert </a:t>
            </a:r>
            <a:r>
              <a:rPr lang="fr-FR" dirty="0" err="1" smtClean="0"/>
              <a:t>into</a:t>
            </a:r>
            <a:r>
              <a:rPr lang="fr-FR" dirty="0" smtClean="0"/>
              <a:t> stocks values( 111,'UC HP', 300);</a:t>
            </a:r>
          </a:p>
          <a:p>
            <a:r>
              <a:rPr lang="fr-FR" dirty="0" smtClean="0"/>
              <a:t>insert </a:t>
            </a:r>
            <a:r>
              <a:rPr lang="fr-FR" dirty="0" err="1" smtClean="0"/>
              <a:t>into</a:t>
            </a:r>
            <a:r>
              <a:rPr lang="fr-FR" dirty="0" smtClean="0"/>
              <a:t> stocks values( 222,'Souris </a:t>
            </a:r>
            <a:r>
              <a:rPr lang="fr-FR" dirty="0" err="1" smtClean="0"/>
              <a:t>Bth</a:t>
            </a:r>
            <a:r>
              <a:rPr lang="fr-FR" dirty="0" smtClean="0"/>
              <a:t>', 400);</a:t>
            </a:r>
          </a:p>
          <a:p>
            <a:r>
              <a:rPr lang="fr-FR" dirty="0" smtClean="0"/>
              <a:t>insert </a:t>
            </a:r>
            <a:r>
              <a:rPr lang="fr-FR" dirty="0" err="1" smtClean="0"/>
              <a:t>into</a:t>
            </a:r>
            <a:r>
              <a:rPr lang="fr-FR" dirty="0" smtClean="0"/>
              <a:t> stocks values( 333,'Moniteur HP 17', 500);</a:t>
            </a:r>
          </a:p>
          <a:p>
            <a:r>
              <a:rPr lang="fr-FR" dirty="0" smtClean="0"/>
              <a:t>insert </a:t>
            </a:r>
            <a:r>
              <a:rPr lang="fr-FR" dirty="0" err="1" smtClean="0"/>
              <a:t>into</a:t>
            </a:r>
            <a:r>
              <a:rPr lang="fr-FR" dirty="0" smtClean="0"/>
              <a:t> stocks values( 444,'Moniteur HP 21', 500);</a:t>
            </a:r>
          </a:p>
          <a:p>
            <a:r>
              <a:rPr lang="fr-FR" dirty="0" smtClean="0"/>
              <a:t>insert </a:t>
            </a:r>
            <a:r>
              <a:rPr lang="fr-FR" dirty="0" err="1" smtClean="0"/>
              <a:t>into</a:t>
            </a:r>
            <a:r>
              <a:rPr lang="fr-FR" dirty="0" smtClean="0"/>
              <a:t> stocks values( 555,'USB 64 GO', 100);</a:t>
            </a:r>
          </a:p>
          <a:p>
            <a:endParaRPr lang="fr-FR" dirty="0" smtClean="0"/>
          </a:p>
          <a:p>
            <a:r>
              <a:rPr lang="fr-FR" dirty="0" smtClean="0"/>
              <a:t>select * </a:t>
            </a:r>
            <a:r>
              <a:rPr lang="fr-FR" dirty="0" err="1" smtClean="0"/>
              <a:t>from</a:t>
            </a:r>
            <a:r>
              <a:rPr lang="fr-FR" dirty="0" smtClean="0"/>
              <a:t> stocks</a:t>
            </a:r>
          </a:p>
          <a:p>
            <a:endParaRPr lang="fr-FR" dirty="0" smtClean="0"/>
          </a:p>
          <a:p>
            <a:r>
              <a:rPr lang="fr-FR" dirty="0" smtClean="0"/>
              <a:t>select * </a:t>
            </a:r>
            <a:r>
              <a:rPr lang="fr-FR" dirty="0" err="1" smtClean="0"/>
              <a:t>from</a:t>
            </a:r>
            <a:r>
              <a:rPr lang="fr-FR" dirty="0" smtClean="0"/>
              <a:t> commande</a:t>
            </a:r>
          </a:p>
          <a:p>
            <a:endParaRPr lang="fr-FR" dirty="0" smtClean="0"/>
          </a:p>
          <a:p>
            <a:endParaRPr lang="fr-FR" dirty="0" smtClean="0"/>
          </a:p>
          <a:p>
            <a:r>
              <a:rPr lang="fr-FR" dirty="0" smtClean="0"/>
              <a:t>CREATE or replace  TRIGGER </a:t>
            </a:r>
            <a:r>
              <a:rPr lang="fr-FR" dirty="0" err="1" smtClean="0"/>
              <a:t>Ventes_trig</a:t>
            </a:r>
            <a:r>
              <a:rPr lang="fr-FR" dirty="0" smtClean="0"/>
              <a:t> </a:t>
            </a:r>
            <a:r>
              <a:rPr lang="fr-FR" dirty="0" err="1" smtClean="0"/>
              <a:t>before</a:t>
            </a:r>
            <a:r>
              <a:rPr lang="fr-FR" dirty="0" smtClean="0"/>
              <a:t> INSERT or update or </a:t>
            </a:r>
            <a:r>
              <a:rPr lang="fr-FR" dirty="0" err="1" smtClean="0"/>
              <a:t>delete</a:t>
            </a:r>
            <a:r>
              <a:rPr lang="fr-FR" dirty="0" smtClean="0"/>
              <a:t> ON commande</a:t>
            </a:r>
          </a:p>
          <a:p>
            <a:r>
              <a:rPr lang="fr-FR" dirty="0" smtClean="0"/>
              <a:t>REFERENCING  NEW AS </a:t>
            </a:r>
            <a:r>
              <a:rPr lang="fr-FR" dirty="0" err="1" smtClean="0"/>
              <a:t>nouv</a:t>
            </a:r>
            <a:r>
              <a:rPr lang="fr-FR" dirty="0" smtClean="0"/>
              <a:t> OLD as </a:t>
            </a:r>
            <a:r>
              <a:rPr lang="fr-FR" dirty="0" err="1" smtClean="0"/>
              <a:t>encient</a:t>
            </a:r>
            <a:r>
              <a:rPr lang="fr-FR" dirty="0" smtClean="0"/>
              <a:t> </a:t>
            </a:r>
          </a:p>
          <a:p>
            <a:r>
              <a:rPr lang="fr-FR" dirty="0" smtClean="0"/>
              <a:t>FOR EACH ROW </a:t>
            </a:r>
          </a:p>
          <a:p>
            <a:r>
              <a:rPr lang="fr-FR" dirty="0" err="1" smtClean="0"/>
              <a:t>begin</a:t>
            </a:r>
            <a:r>
              <a:rPr lang="fr-FR" dirty="0" smtClean="0"/>
              <a:t> </a:t>
            </a:r>
          </a:p>
          <a:p>
            <a:r>
              <a:rPr lang="fr-FR" dirty="0" smtClean="0"/>
              <a:t>UPDATE Stocks </a:t>
            </a:r>
          </a:p>
          <a:p>
            <a:r>
              <a:rPr lang="fr-FR" dirty="0" smtClean="0"/>
              <a:t>SET </a:t>
            </a:r>
            <a:r>
              <a:rPr lang="fr-FR" dirty="0" err="1" smtClean="0"/>
              <a:t>Stocks.Qtt_Prod_en_Stock</a:t>
            </a:r>
            <a:r>
              <a:rPr lang="fr-FR" dirty="0" smtClean="0"/>
              <a:t> = </a:t>
            </a:r>
            <a:r>
              <a:rPr lang="fr-FR" dirty="0" err="1" smtClean="0"/>
              <a:t>Stocks.Qtt_Prod_en_Stock</a:t>
            </a:r>
            <a:r>
              <a:rPr lang="fr-FR" dirty="0" smtClean="0"/>
              <a:t> - ( </a:t>
            </a:r>
            <a:r>
              <a:rPr lang="fr-FR" dirty="0" err="1" smtClean="0"/>
              <a:t>nvl</a:t>
            </a:r>
            <a:r>
              <a:rPr lang="fr-FR" dirty="0" smtClean="0"/>
              <a:t>(:nouv.qtt_commandee,0) - </a:t>
            </a:r>
            <a:r>
              <a:rPr lang="fr-FR" dirty="0" err="1" smtClean="0"/>
              <a:t>nvl</a:t>
            </a:r>
            <a:r>
              <a:rPr lang="fr-FR" dirty="0" smtClean="0"/>
              <a:t>(:encient.qtt_commandee,0))</a:t>
            </a:r>
          </a:p>
          <a:p>
            <a:r>
              <a:rPr lang="fr-FR" dirty="0" smtClean="0"/>
              <a:t>WHERE </a:t>
            </a:r>
            <a:r>
              <a:rPr lang="fr-FR" dirty="0" err="1" smtClean="0"/>
              <a:t>Stocks.ID_prod</a:t>
            </a:r>
            <a:r>
              <a:rPr lang="fr-FR" dirty="0" smtClean="0"/>
              <a:t> in ( :</a:t>
            </a:r>
            <a:r>
              <a:rPr lang="fr-FR" dirty="0" err="1" smtClean="0"/>
              <a:t>nouv.id_prod_cm</a:t>
            </a:r>
            <a:r>
              <a:rPr lang="fr-FR" dirty="0" smtClean="0"/>
              <a:t> , :</a:t>
            </a:r>
            <a:r>
              <a:rPr lang="fr-FR" dirty="0" err="1" smtClean="0"/>
              <a:t>encient.id_prod_cm</a:t>
            </a:r>
            <a:r>
              <a:rPr lang="fr-FR" dirty="0" smtClean="0"/>
              <a:t> );</a:t>
            </a:r>
          </a:p>
          <a:p>
            <a:r>
              <a:rPr lang="fr-FR" dirty="0" smtClean="0"/>
              <a:t>end;</a:t>
            </a:r>
          </a:p>
          <a:p>
            <a:endParaRPr lang="fr-FR" dirty="0" smtClean="0"/>
          </a:p>
          <a:p>
            <a:endParaRPr lang="fr-FR" dirty="0" smtClean="0"/>
          </a:p>
          <a:p>
            <a:r>
              <a:rPr lang="fr-FR" dirty="0" smtClean="0"/>
              <a:t>CREATE or replace  TRIGGER more_than_4 AFTER INSERT ON commande</a:t>
            </a:r>
          </a:p>
          <a:p>
            <a:r>
              <a:rPr lang="fr-FR" dirty="0" smtClean="0"/>
              <a:t>FOR EACH ROW </a:t>
            </a:r>
          </a:p>
          <a:p>
            <a:r>
              <a:rPr lang="fr-FR" dirty="0" smtClean="0"/>
              <a:t>WHEN (</a:t>
            </a:r>
            <a:r>
              <a:rPr lang="fr-FR" dirty="0" err="1" smtClean="0"/>
              <a:t>NEW.id_prod_cm</a:t>
            </a:r>
            <a:r>
              <a:rPr lang="fr-FR" dirty="0" smtClean="0"/>
              <a:t> = 555)</a:t>
            </a:r>
          </a:p>
          <a:p>
            <a:r>
              <a:rPr lang="fr-FR" dirty="0" err="1" smtClean="0"/>
              <a:t>begin</a:t>
            </a:r>
            <a:r>
              <a:rPr lang="fr-FR" dirty="0" smtClean="0"/>
              <a:t> </a:t>
            </a:r>
          </a:p>
          <a:p>
            <a:r>
              <a:rPr lang="fr-FR" dirty="0" smtClean="0"/>
              <a:t>if :</a:t>
            </a:r>
            <a:r>
              <a:rPr lang="fr-FR" dirty="0" err="1" smtClean="0"/>
              <a:t>new.Qtt_commandee</a:t>
            </a:r>
            <a:r>
              <a:rPr lang="fr-FR" dirty="0" smtClean="0"/>
              <a:t> &lt;=3  </a:t>
            </a:r>
            <a:r>
              <a:rPr lang="fr-FR" dirty="0" err="1" smtClean="0"/>
              <a:t>then</a:t>
            </a:r>
            <a:r>
              <a:rPr lang="fr-FR" dirty="0" smtClean="0"/>
              <a:t> </a:t>
            </a:r>
          </a:p>
          <a:p>
            <a:r>
              <a:rPr lang="fr-FR" dirty="0" err="1" smtClean="0"/>
              <a:t>delete</a:t>
            </a:r>
            <a:r>
              <a:rPr lang="fr-FR" dirty="0" smtClean="0"/>
              <a:t> </a:t>
            </a:r>
            <a:r>
              <a:rPr lang="fr-FR" dirty="0" err="1" smtClean="0"/>
              <a:t>from</a:t>
            </a:r>
            <a:r>
              <a:rPr lang="fr-FR" dirty="0" smtClean="0"/>
              <a:t>  commande  </a:t>
            </a:r>
            <a:r>
              <a:rPr lang="fr-FR" dirty="0" err="1" smtClean="0"/>
              <a:t>where</a:t>
            </a:r>
            <a:r>
              <a:rPr lang="fr-FR" dirty="0" smtClean="0"/>
              <a:t> </a:t>
            </a:r>
            <a:r>
              <a:rPr lang="fr-FR" dirty="0" err="1" smtClean="0"/>
              <a:t>id_prod_cm</a:t>
            </a:r>
            <a:r>
              <a:rPr lang="fr-FR" dirty="0" smtClean="0"/>
              <a:t>=:</a:t>
            </a:r>
            <a:r>
              <a:rPr lang="fr-FR" dirty="0" err="1" smtClean="0"/>
              <a:t>new.id_prod_cm</a:t>
            </a:r>
            <a:r>
              <a:rPr lang="fr-FR" dirty="0" smtClean="0"/>
              <a:t>;</a:t>
            </a:r>
          </a:p>
          <a:p>
            <a:r>
              <a:rPr lang="fr-FR" dirty="0" err="1" smtClean="0"/>
              <a:t>dbms_output.put_line</a:t>
            </a:r>
            <a:r>
              <a:rPr lang="fr-FR" dirty="0" smtClean="0"/>
              <a:t> ( 'il faut commande au moins 4 articles' ) ; </a:t>
            </a:r>
          </a:p>
          <a:p>
            <a:r>
              <a:rPr lang="fr-FR" dirty="0" smtClean="0"/>
              <a:t>end if;</a:t>
            </a:r>
          </a:p>
          <a:p>
            <a:r>
              <a:rPr lang="fr-FR" dirty="0" smtClean="0"/>
              <a:t>end;</a:t>
            </a:r>
          </a:p>
          <a:p>
            <a:endParaRPr lang="fr-FR" dirty="0" smtClean="0"/>
          </a:p>
          <a:p>
            <a:r>
              <a:rPr lang="fr-FR" dirty="0" smtClean="0"/>
              <a:t>insert </a:t>
            </a:r>
            <a:r>
              <a:rPr lang="fr-FR" dirty="0" err="1" smtClean="0"/>
              <a:t>into</a:t>
            </a:r>
            <a:r>
              <a:rPr lang="fr-FR" dirty="0" smtClean="0"/>
              <a:t> commande values ( 1,444,2)</a:t>
            </a:r>
          </a:p>
          <a:p>
            <a:endParaRPr lang="fr-FR" dirty="0" smtClean="0"/>
          </a:p>
          <a:p>
            <a:r>
              <a:rPr lang="fr-FR" dirty="0" smtClean="0"/>
              <a:t>drop trigger more_than_4</a:t>
            </a:r>
          </a:p>
          <a:p>
            <a:endParaRPr lang="fr-FR" dirty="0" smtClean="0"/>
          </a:p>
          <a:p>
            <a:r>
              <a:rPr lang="fr-FR" dirty="0" smtClean="0"/>
              <a:t>select * </a:t>
            </a:r>
            <a:r>
              <a:rPr lang="fr-FR" dirty="0" err="1" smtClean="0"/>
              <a:t>from</a:t>
            </a:r>
            <a:r>
              <a:rPr lang="fr-FR" dirty="0" smtClean="0"/>
              <a:t> stocks</a:t>
            </a:r>
          </a:p>
          <a:p>
            <a:endParaRPr lang="fr-FR" dirty="0"/>
          </a:p>
        </p:txBody>
      </p:sp>
      <p:sp>
        <p:nvSpPr>
          <p:cNvPr id="4" name="Espace réservé du numéro de diapositive 3"/>
          <p:cNvSpPr>
            <a:spLocks noGrp="1"/>
          </p:cNvSpPr>
          <p:nvPr>
            <p:ph type="sldNum" sz="quarter" idx="10"/>
          </p:nvPr>
        </p:nvSpPr>
        <p:spPr/>
        <p:txBody>
          <a:bodyPr/>
          <a:lstStyle/>
          <a:p>
            <a:fld id="{4E4667F5-751D-42BF-B163-2546880EC97F}" type="slidenum">
              <a:rPr lang="fr-FR" smtClean="0"/>
              <a:pPr/>
              <a:t>111</a:t>
            </a:fld>
            <a:endParaRPr lang="fr-FR"/>
          </a:p>
        </p:txBody>
      </p:sp>
    </p:spTree>
    <p:extLst>
      <p:ext uri="{BB962C8B-B14F-4D97-AF65-F5344CB8AC3E}">
        <p14:creationId xmlns:p14="http://schemas.microsoft.com/office/powerpoint/2010/main" val="1079351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E4667F5-751D-42BF-B163-2546880EC97F}" type="slidenum">
              <a:rPr lang="fr-FR" smtClean="0"/>
              <a:pPr/>
              <a:t>113</a:t>
            </a:fld>
            <a:endParaRPr lang="fr-FR"/>
          </a:p>
        </p:txBody>
      </p:sp>
    </p:spTree>
    <p:extLst>
      <p:ext uri="{BB962C8B-B14F-4D97-AF65-F5344CB8AC3E}">
        <p14:creationId xmlns:p14="http://schemas.microsoft.com/office/powerpoint/2010/main" val="3721803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2450" y="2974705"/>
            <a:ext cx="6261100" cy="2052590"/>
          </a:xfrm>
        </p:spPr>
        <p:txBody>
          <a:bodyPr/>
          <a:lstStyle/>
          <a:p>
            <a:r>
              <a:rPr lang="en-US" smtClean="0"/>
              <a:t>Click to edit Master title style</a:t>
            </a:r>
            <a:endParaRPr lang="en-CA"/>
          </a:p>
        </p:txBody>
      </p:sp>
      <p:sp>
        <p:nvSpPr>
          <p:cNvPr id="3" name="Subtitle 2"/>
          <p:cNvSpPr>
            <a:spLocks noGrp="1"/>
          </p:cNvSpPr>
          <p:nvPr>
            <p:ph type="subTitle" idx="1"/>
          </p:nvPr>
        </p:nvSpPr>
        <p:spPr>
          <a:xfrm>
            <a:off x="1104900" y="5426288"/>
            <a:ext cx="5156200" cy="244714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5988523B-E035-4CAE-A96A-58211FC229D1}" type="datetimeFigureOut">
              <a:rPr lang="en-US" smtClean="0"/>
              <a:pPr/>
              <a:t>5/28/2021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pPr/>
              <a:t>‹N°›</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988523B-E035-4CAE-A96A-58211FC229D1}" type="datetimeFigureOut">
              <a:rPr lang="en-US" smtClean="0"/>
              <a:pPr/>
              <a:t>5/28/2021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pPr/>
              <a:t>‹N°›</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40350" y="536423"/>
            <a:ext cx="1657350" cy="1140672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68300" y="536423"/>
            <a:ext cx="4849283" cy="114067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988523B-E035-4CAE-A96A-58211FC229D1}" type="datetimeFigureOut">
              <a:rPr lang="en-US" smtClean="0"/>
              <a:pPr/>
              <a:t>5/28/2021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pPr/>
              <a:t>‹N°›</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988523B-E035-4CAE-A96A-58211FC229D1}" type="datetimeFigureOut">
              <a:rPr lang="en-US" smtClean="0"/>
              <a:pPr/>
              <a:t>5/28/2021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pPr/>
              <a:t>‹N°›</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1863" y="6153339"/>
            <a:ext cx="6261100" cy="1901860"/>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581863" y="4058633"/>
            <a:ext cx="6261100" cy="209470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88523B-E035-4CAE-A96A-58211FC229D1}" type="datetimeFigureOut">
              <a:rPr lang="en-US" smtClean="0"/>
              <a:pPr/>
              <a:t>5/28/2021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pPr/>
              <a:t>‹N°›</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368300" y="2234355"/>
            <a:ext cx="3253317" cy="631958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3744383" y="2234355"/>
            <a:ext cx="3253317" cy="631958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988523B-E035-4CAE-A96A-58211FC229D1}" type="datetimeFigureOut">
              <a:rPr lang="en-US" smtClean="0"/>
              <a:pPr/>
              <a:t>5/28/2021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C7DFF54-6BA4-4515-87CA-28703F844993}" type="slidenum">
              <a:rPr lang="en-CA" smtClean="0"/>
              <a:pPr/>
              <a:t>‹N°›</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368300" y="2143474"/>
            <a:ext cx="3254596" cy="8932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68300" y="3036771"/>
            <a:ext cx="3254596" cy="5517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3741827" y="2143474"/>
            <a:ext cx="3255874" cy="8932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41827" y="3036771"/>
            <a:ext cx="3255874" cy="5517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5988523B-E035-4CAE-A96A-58211FC229D1}" type="datetimeFigureOut">
              <a:rPr lang="en-US" smtClean="0"/>
              <a:pPr/>
              <a:t>5/28/2021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C7DFF54-6BA4-4515-87CA-28703F844993}" type="slidenum">
              <a:rPr lang="en-CA" smtClean="0"/>
              <a:pPr/>
              <a:t>‹N°›</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5988523B-E035-4CAE-A96A-58211FC229D1}" type="datetimeFigureOut">
              <a:rPr lang="en-US" smtClean="0"/>
              <a:pPr/>
              <a:t>5/28/2021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C7DFF54-6BA4-4515-87CA-28703F844993}" type="slidenum">
              <a:rPr lang="en-CA" smtClean="0"/>
              <a:pPr/>
              <a:t>‹N°›</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8523B-E035-4CAE-A96A-58211FC229D1}" type="datetimeFigureOut">
              <a:rPr lang="en-US" smtClean="0"/>
              <a:pPr/>
              <a:t>5/28/2021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C7DFF54-6BA4-4515-87CA-28703F844993}" type="slidenum">
              <a:rPr lang="en-CA" smtClean="0"/>
              <a:pPr/>
              <a:t>‹N°›</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8301" y="381259"/>
            <a:ext cx="2423363" cy="1622566"/>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2879901" y="381259"/>
            <a:ext cx="4117799" cy="81726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368301" y="2003825"/>
            <a:ext cx="2423363" cy="65501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88523B-E035-4CAE-A96A-58211FC229D1}" type="datetimeFigureOut">
              <a:rPr lang="en-US" smtClean="0"/>
              <a:pPr/>
              <a:t>5/28/2021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C7DFF54-6BA4-4515-87CA-28703F844993}" type="slidenum">
              <a:rPr lang="en-CA" smtClean="0"/>
              <a:pPr/>
              <a:t>‹N°›</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3788" y="6703060"/>
            <a:ext cx="4419600" cy="791334"/>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443788" y="855615"/>
            <a:ext cx="4419600" cy="57454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443788" y="7494394"/>
            <a:ext cx="4419600" cy="11238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88523B-E035-4CAE-A96A-58211FC229D1}" type="datetimeFigureOut">
              <a:rPr lang="en-US" smtClean="0"/>
              <a:pPr/>
              <a:t>5/28/2021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C7DFF54-6BA4-4515-87CA-28703F844993}" type="slidenum">
              <a:rPr lang="en-CA" smtClean="0"/>
              <a:pPr/>
              <a:t>‹N°›</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83477"/>
            <a:ext cx="6629400" cy="1595967"/>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368300" y="2234355"/>
            <a:ext cx="6629400" cy="63195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368300" y="8875350"/>
            <a:ext cx="1718733" cy="509823"/>
          </a:xfrm>
          <a:prstGeom prst="rect">
            <a:avLst/>
          </a:prstGeom>
        </p:spPr>
        <p:txBody>
          <a:bodyPr vert="horz" lIns="91440" tIns="45720" rIns="91440" bIns="45720" rtlCol="0" anchor="ctr"/>
          <a:lstStyle>
            <a:lvl1pPr algn="l">
              <a:defRPr sz="1200">
                <a:solidFill>
                  <a:schemeClr val="tx1">
                    <a:tint val="75000"/>
                  </a:schemeClr>
                </a:solidFill>
              </a:defRPr>
            </a:lvl1pPr>
          </a:lstStyle>
          <a:p>
            <a:fld id="{5988523B-E035-4CAE-A96A-58211FC229D1}" type="datetimeFigureOut">
              <a:rPr lang="en-US" smtClean="0"/>
              <a:pPr/>
              <a:t>5/28/2021</a:t>
            </a:fld>
            <a:endParaRPr lang="en-CA"/>
          </a:p>
        </p:txBody>
      </p:sp>
      <p:sp>
        <p:nvSpPr>
          <p:cNvPr id="5" name="Footer Placeholder 4"/>
          <p:cNvSpPr>
            <a:spLocks noGrp="1"/>
          </p:cNvSpPr>
          <p:nvPr>
            <p:ph type="ftr" sz="quarter" idx="3"/>
          </p:nvPr>
        </p:nvSpPr>
        <p:spPr>
          <a:xfrm>
            <a:off x="2516717" y="8875350"/>
            <a:ext cx="2332567" cy="50982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5278967" y="8875350"/>
            <a:ext cx="1718733" cy="509823"/>
          </a:xfrm>
          <a:prstGeom prst="rect">
            <a:avLst/>
          </a:prstGeom>
        </p:spPr>
        <p:txBody>
          <a:bodyPr vert="horz" lIns="91440" tIns="45720" rIns="91440" bIns="45720" rtlCol="0" anchor="ctr"/>
          <a:lstStyle>
            <a:lvl1pPr algn="r">
              <a:defRPr sz="1200">
                <a:solidFill>
                  <a:schemeClr val="tx1">
                    <a:tint val="75000"/>
                  </a:schemeClr>
                </a:solidFill>
              </a:defRPr>
            </a:lvl1pPr>
          </a:lstStyle>
          <a:p>
            <a:fld id="{2C7DFF54-6BA4-4515-87CA-28703F844993}" type="slidenum">
              <a:rPr lang="en-CA" smtClean="0"/>
              <a:pPr/>
              <a:t>‹N°›</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Document_Microsoft_Word_97_-_20031.doc"/><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7064" y="227002"/>
            <a:ext cx="2876311" cy="341062"/>
          </a:xfrm>
        </p:spPr>
        <p:txBody>
          <a:bodyPr>
            <a:noAutofit/>
          </a:bodyPr>
          <a:lstStyle/>
          <a:p>
            <a:r>
              <a:rPr lang="fr-FR" sz="2400" dirty="0" smtClean="0"/>
              <a:t>CHAPITRE 4 PL/SQL</a:t>
            </a:r>
            <a:endParaRPr lang="fr-FR" sz="2400" dirty="0"/>
          </a:p>
        </p:txBody>
      </p:sp>
      <p:sp>
        <p:nvSpPr>
          <p:cNvPr id="3" name="Espace réservé du texte 2"/>
          <p:cNvSpPr>
            <a:spLocks noGrp="1"/>
          </p:cNvSpPr>
          <p:nvPr>
            <p:ph type="body" idx="1"/>
          </p:nvPr>
        </p:nvSpPr>
        <p:spPr>
          <a:xfrm>
            <a:off x="155560" y="1012820"/>
            <a:ext cx="4143404" cy="1643074"/>
          </a:xfrm>
        </p:spPr>
        <p:style>
          <a:lnRef idx="2">
            <a:schemeClr val="accent1"/>
          </a:lnRef>
          <a:fillRef idx="1">
            <a:schemeClr val="lt1"/>
          </a:fillRef>
          <a:effectRef idx="0">
            <a:schemeClr val="accent1"/>
          </a:effectRef>
          <a:fontRef idx="minor">
            <a:schemeClr val="dk1"/>
          </a:fontRef>
        </p:style>
        <p:txBody>
          <a:bodyPr numCol="1">
            <a:normAutofit fontScale="77500" lnSpcReduction="20000"/>
          </a:bodyPr>
          <a:lstStyle/>
          <a:p>
            <a:pPr>
              <a:buFont typeface="Wingdings" pitchFamily="2" charset="2"/>
              <a:buChar char="v"/>
            </a:pPr>
            <a:r>
              <a:rPr lang="fr-FR" sz="1000" b="1" dirty="0" smtClean="0"/>
              <a:t>Langage SQL en mode procédural (PL/SQL):</a:t>
            </a:r>
          </a:p>
          <a:p>
            <a:pPr>
              <a:buNone/>
            </a:pPr>
            <a:endParaRPr lang="fr-FR" sz="1000" b="1" dirty="0" smtClean="0"/>
          </a:p>
          <a:p>
            <a:pPr marL="690052" lvl="2" indent="-230017">
              <a:lnSpc>
                <a:spcPct val="150000"/>
              </a:lnSpc>
              <a:buFont typeface="+mj-lt"/>
              <a:buAutoNum type="arabicParenR"/>
            </a:pPr>
            <a:r>
              <a:rPr lang="fr-FR" sz="1000" b="1" dirty="0" smtClean="0"/>
              <a:t>Introduction  et Blocs  PL/SQL</a:t>
            </a:r>
          </a:p>
          <a:p>
            <a:pPr marL="690052" lvl="2" indent="-230017">
              <a:lnSpc>
                <a:spcPct val="150000"/>
              </a:lnSpc>
              <a:buFont typeface="+mj-lt"/>
              <a:buAutoNum type="arabicParenR"/>
            </a:pPr>
            <a:r>
              <a:rPr lang="fr-FR" sz="1000" b="1" dirty="0" smtClean="0"/>
              <a:t>PL/SQL Déclaration des variables , boucle, alternatives, affichage , GOTO</a:t>
            </a:r>
          </a:p>
          <a:p>
            <a:pPr marL="690052" lvl="2" indent="-230017">
              <a:lnSpc>
                <a:spcPct val="150000"/>
              </a:lnSpc>
              <a:buFont typeface="+mj-lt"/>
              <a:buAutoNum type="arabicParenR"/>
            </a:pPr>
            <a:r>
              <a:rPr lang="fr-FR" sz="1000" b="1" dirty="0" smtClean="0"/>
              <a:t>La gestion des exceptions  </a:t>
            </a:r>
          </a:p>
          <a:p>
            <a:pPr marL="690052" lvl="2" indent="-230017">
              <a:lnSpc>
                <a:spcPct val="150000"/>
              </a:lnSpc>
              <a:buFont typeface="+mj-lt"/>
              <a:buAutoNum type="arabicParenR"/>
            </a:pPr>
            <a:r>
              <a:rPr lang="fr-FR" sz="1000" b="1" dirty="0" smtClean="0"/>
              <a:t>Curseurs</a:t>
            </a:r>
          </a:p>
          <a:p>
            <a:pPr marL="690052" lvl="2" indent="-230017">
              <a:lnSpc>
                <a:spcPct val="150000"/>
              </a:lnSpc>
              <a:buFont typeface="+mj-lt"/>
              <a:buAutoNum type="arabicParenR"/>
            </a:pPr>
            <a:r>
              <a:rPr lang="fr-FR" sz="1000" b="1" dirty="0" smtClean="0"/>
              <a:t>Procédures et fonctions stockées</a:t>
            </a:r>
          </a:p>
          <a:p>
            <a:pPr marL="690052" lvl="2" indent="-230017">
              <a:lnSpc>
                <a:spcPct val="150000"/>
              </a:lnSpc>
              <a:buFont typeface="+mj-lt"/>
              <a:buAutoNum type="arabicParenR"/>
            </a:pPr>
            <a:r>
              <a:rPr lang="fr-FR" sz="1000" b="1" dirty="0" smtClean="0"/>
              <a:t>Sous-blocs PL/SQL</a:t>
            </a:r>
          </a:p>
          <a:p>
            <a:pPr marL="690052" lvl="2" indent="-230017">
              <a:lnSpc>
                <a:spcPct val="150000"/>
              </a:lnSpc>
              <a:buFont typeface="+mj-lt"/>
              <a:buAutoNum type="arabicParenR"/>
            </a:pPr>
            <a:r>
              <a:rPr lang="fr-FR" sz="1000" b="1" dirty="0" smtClean="0"/>
              <a:t>Les Déclencheurs (Triggers)</a:t>
            </a:r>
          </a:p>
        </p:txBody>
      </p:sp>
      <p:pic>
        <p:nvPicPr>
          <p:cNvPr id="5" name="Image 4" descr="Penguins.jpg"/>
          <p:cNvPicPr>
            <a:picLocks noChangeAspect="1"/>
          </p:cNvPicPr>
          <p:nvPr/>
        </p:nvPicPr>
        <p:blipFill>
          <a:blip r:embed="rId2" cstate="print"/>
          <a:stretch>
            <a:fillRect/>
          </a:stretch>
        </p:blipFill>
        <p:spPr>
          <a:xfrm>
            <a:off x="226998" y="227002"/>
            <a:ext cx="571504" cy="34312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560" y="655630"/>
            <a:ext cx="4000528" cy="2862322"/>
          </a:xfrm>
          <a:prstGeom prst="rect">
            <a:avLst/>
          </a:prstGeom>
        </p:spPr>
        <p:txBody>
          <a:bodyPr wrap="square">
            <a:spAutoFit/>
          </a:bodyPr>
          <a:lstStyle/>
          <a:p>
            <a:r>
              <a:rPr lang="fr-FR" sz="1200" dirty="0" smtClean="0"/>
              <a:t>set </a:t>
            </a:r>
            <a:r>
              <a:rPr lang="fr-FR" sz="1200" dirty="0" err="1" smtClean="0"/>
              <a:t>serveroutput</a:t>
            </a:r>
            <a:r>
              <a:rPr lang="fr-FR" sz="1200" dirty="0" smtClean="0"/>
              <a:t> on;</a:t>
            </a:r>
          </a:p>
          <a:p>
            <a:r>
              <a:rPr lang="fr-FR" sz="1200" b="1" dirty="0" err="1" smtClean="0"/>
              <a:t>declare</a:t>
            </a:r>
            <a:r>
              <a:rPr lang="fr-FR" sz="1200" b="1" dirty="0" smtClean="0"/>
              <a:t> </a:t>
            </a:r>
          </a:p>
          <a:p>
            <a:r>
              <a:rPr lang="fr-FR" sz="1200" dirty="0" smtClean="0"/>
              <a:t>r   </a:t>
            </a:r>
            <a:r>
              <a:rPr lang="fr-FR" sz="1200" dirty="0" err="1" smtClean="0"/>
              <a:t>number</a:t>
            </a:r>
            <a:r>
              <a:rPr lang="fr-FR" sz="1200" dirty="0" smtClean="0"/>
              <a:t>;</a:t>
            </a:r>
          </a:p>
          <a:p>
            <a:r>
              <a:rPr lang="fr-FR" sz="1200" dirty="0" smtClean="0"/>
              <a:t>n1 </a:t>
            </a:r>
            <a:r>
              <a:rPr lang="fr-FR" sz="1200" dirty="0" err="1" smtClean="0"/>
              <a:t>number</a:t>
            </a:r>
            <a:r>
              <a:rPr lang="fr-FR" sz="1200" dirty="0" smtClean="0"/>
              <a:t>;</a:t>
            </a:r>
          </a:p>
          <a:p>
            <a:r>
              <a:rPr lang="fr-FR" sz="1200" dirty="0" smtClean="0"/>
              <a:t>n2 </a:t>
            </a:r>
            <a:r>
              <a:rPr lang="fr-FR" sz="1200" dirty="0" err="1" smtClean="0"/>
              <a:t>number</a:t>
            </a:r>
            <a:r>
              <a:rPr lang="fr-FR" sz="1200" dirty="0" smtClean="0"/>
              <a:t>;</a:t>
            </a:r>
          </a:p>
          <a:p>
            <a:r>
              <a:rPr lang="fr-FR" sz="1200" b="1" dirty="0" smtClean="0"/>
              <a:t>Begin</a:t>
            </a:r>
          </a:p>
          <a:p>
            <a:r>
              <a:rPr lang="fr-FR" sz="1200" dirty="0" smtClean="0"/>
              <a:t>n1:=6;</a:t>
            </a:r>
          </a:p>
          <a:p>
            <a:r>
              <a:rPr lang="fr-FR" sz="1200" dirty="0" smtClean="0"/>
              <a:t>n2 </a:t>
            </a:r>
            <a:r>
              <a:rPr lang="fr-FR" sz="1200" b="1" dirty="0" smtClean="0"/>
              <a:t>:= 12;</a:t>
            </a:r>
          </a:p>
          <a:p>
            <a:r>
              <a:rPr lang="fr-FR" sz="1200" dirty="0" smtClean="0"/>
              <a:t>r:=n2/n1;</a:t>
            </a:r>
          </a:p>
          <a:p>
            <a:r>
              <a:rPr lang="fr-FR" sz="1200" dirty="0" err="1" smtClean="0"/>
              <a:t>dbms_output</a:t>
            </a:r>
            <a:r>
              <a:rPr lang="fr-FR" sz="1200" dirty="0" smtClean="0"/>
              <a:t>.</a:t>
            </a:r>
            <a:r>
              <a:rPr lang="fr-FR" sz="1200" dirty="0" err="1" smtClean="0"/>
              <a:t>put_line</a:t>
            </a:r>
            <a:r>
              <a:rPr lang="fr-FR" sz="1200" dirty="0" smtClean="0"/>
              <a:t>('</a:t>
            </a:r>
            <a:r>
              <a:rPr lang="fr-FR" sz="1200" dirty="0" err="1" smtClean="0"/>
              <a:t>rrr</a:t>
            </a:r>
            <a:r>
              <a:rPr lang="fr-FR" sz="1200" dirty="0" smtClean="0"/>
              <a:t> est </a:t>
            </a:r>
            <a:r>
              <a:rPr lang="fr-FR" sz="1200" dirty="0" err="1" smtClean="0"/>
              <a:t>egale</a:t>
            </a:r>
            <a:r>
              <a:rPr lang="fr-FR" sz="1200" dirty="0" smtClean="0"/>
              <a:t> à : '||r);</a:t>
            </a:r>
          </a:p>
          <a:p>
            <a:r>
              <a:rPr lang="fr-FR" sz="1200" b="1" dirty="0" smtClean="0"/>
              <a:t>exception </a:t>
            </a:r>
          </a:p>
          <a:p>
            <a:r>
              <a:rPr lang="fr-FR" sz="1200" dirty="0" err="1" smtClean="0"/>
              <a:t>when</a:t>
            </a:r>
            <a:r>
              <a:rPr lang="fr-FR" sz="1200" dirty="0" smtClean="0"/>
              <a:t> </a:t>
            </a:r>
            <a:r>
              <a:rPr lang="fr-FR" sz="1200" dirty="0" err="1" smtClean="0"/>
              <a:t>zero_divide</a:t>
            </a:r>
            <a:r>
              <a:rPr lang="fr-FR" sz="1200" dirty="0" smtClean="0"/>
              <a:t>   </a:t>
            </a:r>
            <a:r>
              <a:rPr lang="fr-FR" sz="1200" dirty="0" err="1" smtClean="0"/>
              <a:t>then</a:t>
            </a:r>
            <a:r>
              <a:rPr lang="fr-FR" sz="1200" dirty="0" smtClean="0"/>
              <a:t> </a:t>
            </a:r>
          </a:p>
          <a:p>
            <a:r>
              <a:rPr lang="fr-FR" sz="1200" dirty="0" err="1" smtClean="0"/>
              <a:t>dbms_output</a:t>
            </a:r>
            <a:r>
              <a:rPr lang="fr-FR" sz="1200" dirty="0" smtClean="0"/>
              <a:t>.</a:t>
            </a:r>
            <a:r>
              <a:rPr lang="fr-FR" sz="1200" dirty="0" err="1" smtClean="0"/>
              <a:t>put_line</a:t>
            </a:r>
            <a:r>
              <a:rPr lang="fr-FR" sz="1200" dirty="0" smtClean="0"/>
              <a:t>(‘impossible de diviser par 0’);</a:t>
            </a:r>
          </a:p>
          <a:p>
            <a:r>
              <a:rPr lang="fr-FR" sz="1200" dirty="0" smtClean="0"/>
              <a:t>end ;</a:t>
            </a:r>
          </a:p>
          <a:p>
            <a:r>
              <a:rPr lang="fr-FR" sz="1200" dirty="0" smtClean="0"/>
              <a:t>/</a:t>
            </a:r>
            <a:endParaRPr lang="fr-FR" sz="1200" dirty="0"/>
          </a:p>
        </p:txBody>
      </p:sp>
      <p:sp>
        <p:nvSpPr>
          <p:cNvPr id="5" name="Rectangle 4"/>
          <p:cNvSpPr/>
          <p:nvPr/>
        </p:nvSpPr>
        <p:spPr>
          <a:xfrm>
            <a:off x="1227130" y="317076"/>
            <a:ext cx="3095271" cy="338554"/>
          </a:xfrm>
          <a:prstGeom prst="rect">
            <a:avLst/>
          </a:prstGeom>
        </p:spPr>
        <p:txBody>
          <a:bodyPr wrap="none">
            <a:spAutoFit/>
          </a:bodyPr>
          <a:lstStyle/>
          <a:p>
            <a:r>
              <a:rPr lang="fr-FR" sz="1600" b="1" dirty="0" smtClean="0"/>
              <a:t>Exemple de base d’un bloc PL/SQL</a:t>
            </a:r>
          </a:p>
        </p:txBody>
      </p:sp>
      <p:pic>
        <p:nvPicPr>
          <p:cNvPr id="6" name="Image 5" descr="Penguins.jpg"/>
          <p:cNvPicPr>
            <a:picLocks noChangeAspect="1"/>
          </p:cNvPicPr>
          <p:nvPr/>
        </p:nvPicPr>
        <p:blipFill>
          <a:blip r:embed="rId3" cstate="print"/>
          <a:stretch>
            <a:fillRect/>
          </a:stretch>
        </p:blipFill>
        <p:spPr>
          <a:xfrm>
            <a:off x="226998" y="227002"/>
            <a:ext cx="571504" cy="343122"/>
          </a:xfrm>
          <a:prstGeom prst="rect">
            <a:avLst/>
          </a:prstGeom>
        </p:spPr>
      </p:pic>
      <p:sp>
        <p:nvSpPr>
          <p:cNvPr id="7" name="ZoneTexte 6"/>
          <p:cNvSpPr txBox="1"/>
          <p:nvPr/>
        </p:nvSpPr>
        <p:spPr>
          <a:xfrm>
            <a:off x="1084254" y="12688"/>
            <a:ext cx="235745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a:t>
            </a:r>
            <a:endParaRPr lang="fr-FR" b="1" dirty="0">
              <a:solidFill>
                <a:srgbClr val="002060"/>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1438" y="889426"/>
            <a:ext cx="4584716" cy="2123658"/>
          </a:xfrm>
          <a:prstGeom prst="rect">
            <a:avLst/>
          </a:prstGeom>
          <a:noFill/>
        </p:spPr>
        <p:txBody>
          <a:bodyPr wrap="square" rtlCol="0">
            <a:spAutoFit/>
          </a:bodyPr>
          <a:lstStyle/>
          <a:p>
            <a:r>
              <a:rPr lang="en-US" sz="1200" b="1" dirty="0" err="1" smtClean="0">
                <a:solidFill>
                  <a:schemeClr val="tx2">
                    <a:lumMod val="75000"/>
                  </a:schemeClr>
                </a:solidFill>
                <a:latin typeface="Times New Roman" pitchFamily="18" charset="0"/>
                <a:cs typeface="Times New Roman" pitchFamily="18" charset="0"/>
              </a:rPr>
              <a:t>nom_</a:t>
            </a:r>
            <a:r>
              <a:rPr lang="en-US" sz="1200" b="1" i="1" dirty="0" err="1" smtClean="0">
                <a:solidFill>
                  <a:schemeClr val="tx2">
                    <a:lumMod val="75000"/>
                  </a:schemeClr>
                </a:solidFill>
                <a:latin typeface="Times New Roman" pitchFamily="18" charset="0"/>
                <a:cs typeface="Times New Roman" pitchFamily="18" charset="0"/>
              </a:rPr>
              <a:t>trigger</a:t>
            </a:r>
            <a:r>
              <a:rPr lang="en-US" sz="1200" i="1"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 unique pour les trigger du meme </a:t>
            </a:r>
            <a:r>
              <a:rPr lang="en-US" sz="1200" dirty="0" err="1" smtClean="0">
                <a:latin typeface="Times New Roman" pitchFamily="18" charset="0"/>
                <a:cs typeface="Times New Roman" pitchFamily="18" charset="0"/>
              </a:rPr>
              <a:t>schéma</a:t>
            </a:r>
            <a:r>
              <a:rPr lang="en-US" sz="1200" dirty="0" smtClean="0">
                <a:latin typeface="Times New Roman" pitchFamily="18" charset="0"/>
                <a:cs typeface="Times New Roman" pitchFamily="18" charset="0"/>
              </a:rPr>
              <a:t>. </a:t>
            </a:r>
          </a:p>
          <a:p>
            <a:r>
              <a:rPr lang="en-US" sz="1200" b="1" dirty="0" smtClean="0">
                <a:solidFill>
                  <a:schemeClr val="tx2">
                    <a:lumMod val="75000"/>
                  </a:schemeClr>
                </a:solidFill>
                <a:latin typeface="Times New Roman" pitchFamily="18" charset="0"/>
                <a:cs typeface="Times New Roman" pitchFamily="18" charset="0"/>
              </a:rPr>
              <a:t>Quant</a:t>
            </a:r>
            <a:r>
              <a:rPr lang="en-US" sz="1200" i="1" dirty="0" smtClean="0">
                <a:latin typeface="Times New Roman" pitchFamily="18" charset="0"/>
                <a:cs typeface="Times New Roman" pitchFamily="18" charset="0"/>
              </a:rPr>
              <a:t>              : </a:t>
            </a:r>
            <a:r>
              <a:rPr lang="en-US" sz="1200" dirty="0" err="1" smtClean="0">
                <a:latin typeface="Times New Roman" pitchFamily="18" charset="0"/>
                <a:cs typeface="Times New Roman" pitchFamily="18" charset="0"/>
              </a:rPr>
              <a:t>indique</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quand</a:t>
            </a:r>
            <a:r>
              <a:rPr lang="en-US" sz="1200" dirty="0" smtClean="0">
                <a:latin typeface="Times New Roman" pitchFamily="18" charset="0"/>
                <a:cs typeface="Times New Roman" pitchFamily="18" charset="0"/>
              </a:rPr>
              <a:t> le trigger </a:t>
            </a:r>
            <a:r>
              <a:rPr lang="en-US" sz="1200" dirty="0" err="1" smtClean="0">
                <a:latin typeface="Times New Roman" pitchFamily="18" charset="0"/>
                <a:cs typeface="Times New Roman" pitchFamily="18" charset="0"/>
              </a:rPr>
              <a:t>va</a:t>
            </a:r>
            <a:r>
              <a:rPr lang="en-US" sz="1200" dirty="0" smtClean="0">
                <a:latin typeface="Times New Roman" pitchFamily="18" charset="0"/>
                <a:cs typeface="Times New Roman" pitchFamily="18" charset="0"/>
              </a:rPr>
              <a:t> se </a:t>
            </a:r>
            <a:r>
              <a:rPr lang="en-US" sz="1200" dirty="0" err="1" smtClean="0">
                <a:latin typeface="Times New Roman" pitchFamily="18" charset="0"/>
                <a:cs typeface="Times New Roman" pitchFamily="18" charset="0"/>
              </a:rPr>
              <a:t>déclancher</a:t>
            </a:r>
            <a:r>
              <a:rPr lang="en-US" sz="1200" dirty="0" smtClean="0">
                <a:latin typeface="Times New Roman" pitchFamily="18" charset="0"/>
                <a:cs typeface="Times New Roman" pitchFamily="18" charset="0"/>
              </a:rPr>
              <a:t> en </a:t>
            </a:r>
            <a:r>
              <a:rPr lang="en-US" sz="1200" dirty="0" err="1" smtClean="0">
                <a:latin typeface="Times New Roman" pitchFamily="18" charset="0"/>
                <a:cs typeface="Times New Roman" pitchFamily="18" charset="0"/>
              </a:rPr>
              <a:t>fonction</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                          avec </a:t>
            </a:r>
            <a:r>
              <a:rPr lang="en-US" sz="1200" dirty="0" err="1" smtClean="0">
                <a:latin typeface="Times New Roman" pitchFamily="18" charset="0"/>
                <a:cs typeface="Times New Roman" pitchFamily="18" charset="0"/>
              </a:rPr>
              <a:t>l’evenement</a:t>
            </a:r>
            <a:r>
              <a:rPr lang="en-US" sz="1200" dirty="0" smtClean="0">
                <a:latin typeface="Times New Roman" pitchFamily="18" charset="0"/>
                <a:cs typeface="Times New Roman" pitchFamily="18" charset="0"/>
              </a:rPr>
              <a:t> qui </a:t>
            </a:r>
            <a:r>
              <a:rPr lang="en-US" sz="1200" dirty="0" err="1" smtClean="0">
                <a:latin typeface="Times New Roman" pitchFamily="18" charset="0"/>
                <a:cs typeface="Times New Roman" pitchFamily="18" charset="0"/>
              </a:rPr>
              <a:t>va</a:t>
            </a:r>
            <a:r>
              <a:rPr lang="en-US" sz="1200" dirty="0" smtClean="0">
                <a:latin typeface="Times New Roman" pitchFamily="18" charset="0"/>
                <a:cs typeface="Times New Roman" pitchFamily="18" charset="0"/>
              </a:rPr>
              <a:t> se  passer </a:t>
            </a:r>
            <a:r>
              <a:rPr lang="en-US" sz="1200" dirty="0" err="1" smtClean="0">
                <a:latin typeface="Times New Roman" pitchFamily="18" charset="0"/>
                <a:cs typeface="Times New Roman" pitchFamily="18" charset="0"/>
              </a:rPr>
              <a:t>dans</a:t>
            </a:r>
            <a:r>
              <a:rPr lang="en-US" sz="1200" dirty="0" smtClean="0">
                <a:latin typeface="Times New Roman" pitchFamily="18" charset="0"/>
                <a:cs typeface="Times New Roman" pitchFamily="18" charset="0"/>
              </a:rPr>
              <a:t> la BD :</a:t>
            </a:r>
            <a:br>
              <a:rPr lang="en-US" sz="1200" dirty="0" smtClean="0">
                <a:latin typeface="Times New Roman" pitchFamily="18" charset="0"/>
                <a:cs typeface="Times New Roman" pitchFamily="18" charset="0"/>
              </a:rPr>
            </a:br>
            <a:endParaRPr lang="en-US" sz="1200" dirty="0" smtClean="0">
              <a:latin typeface="Times New Roman" pitchFamily="18" charset="0"/>
              <a:cs typeface="Times New Roman" pitchFamily="18" charset="0"/>
            </a:endParaRPr>
          </a:p>
          <a:p>
            <a:r>
              <a:rPr lang="en-US" sz="1200" dirty="0" smtClean="0">
                <a:latin typeface="Courier New" pitchFamily="49" charset="0"/>
              </a:rPr>
              <a:t>            </a:t>
            </a:r>
            <a:r>
              <a:rPr lang="en-US" sz="1200" b="1" dirty="0" smtClean="0">
                <a:solidFill>
                  <a:schemeClr val="tx2">
                    <a:lumMod val="75000"/>
                  </a:schemeClr>
                </a:solidFill>
                <a:latin typeface="Times New Roman" pitchFamily="18" charset="0"/>
                <a:cs typeface="Times New Roman" pitchFamily="18" charset="0"/>
              </a:rPr>
              <a:t>BEFORE, AFTER</a:t>
            </a:r>
            <a:r>
              <a:rPr lang="en-US" sz="1200" dirty="0" smtClean="0">
                <a:latin typeface="Arial" pitchFamily="34" charset="0"/>
              </a:rPr>
              <a:t>, et </a:t>
            </a:r>
            <a:r>
              <a:rPr lang="en-US" sz="1200" b="1" dirty="0" smtClean="0">
                <a:solidFill>
                  <a:schemeClr val="tx2">
                    <a:lumMod val="75000"/>
                  </a:schemeClr>
                </a:solidFill>
                <a:latin typeface="Times New Roman" pitchFamily="18" charset="0"/>
                <a:cs typeface="Times New Roman" pitchFamily="18" charset="0"/>
              </a:rPr>
              <a:t>INSTEAD OF.</a:t>
            </a:r>
          </a:p>
          <a:p>
            <a:endParaRPr lang="en-US" sz="1200" dirty="0" smtClean="0">
              <a:latin typeface="Arial" pitchFamily="34" charset="0"/>
            </a:endParaRPr>
          </a:p>
          <a:p>
            <a:r>
              <a:rPr lang="en-US" sz="1200" b="1" dirty="0" err="1" smtClean="0">
                <a:solidFill>
                  <a:schemeClr val="tx2">
                    <a:lumMod val="75000"/>
                  </a:schemeClr>
                </a:solidFill>
                <a:latin typeface="Times New Roman" pitchFamily="18" charset="0"/>
                <a:cs typeface="Times New Roman" pitchFamily="18" charset="0"/>
              </a:rPr>
              <a:t>Evenement</a:t>
            </a:r>
            <a:r>
              <a:rPr lang="en-US" sz="1200" b="1" dirty="0" smtClean="0">
                <a:solidFill>
                  <a:schemeClr val="tx2">
                    <a:lumMod val="75000"/>
                  </a:schemeClr>
                </a:solidFill>
                <a:latin typeface="Times New Roman" pitchFamily="18" charset="0"/>
                <a:cs typeface="Times New Roman" pitchFamily="18" charset="0"/>
              </a:rPr>
              <a:t> </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identifie</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l’opération</a:t>
            </a:r>
            <a:r>
              <a:rPr lang="en-US" sz="1200" dirty="0" smtClean="0">
                <a:latin typeface="Times New Roman" pitchFamily="18" charset="0"/>
                <a:cs typeface="Times New Roman" pitchFamily="18" charset="0"/>
              </a:rPr>
              <a:t> DML qui </a:t>
            </a:r>
            <a:r>
              <a:rPr lang="en-US" sz="1200" dirty="0" err="1" smtClean="0">
                <a:latin typeface="Times New Roman" pitchFamily="18" charset="0"/>
                <a:cs typeface="Times New Roman" pitchFamily="18" charset="0"/>
              </a:rPr>
              <a:t>provoque</a:t>
            </a:r>
            <a:r>
              <a:rPr lang="en-US" sz="1200" dirty="0" smtClean="0">
                <a:latin typeface="Times New Roman" pitchFamily="18" charset="0"/>
                <a:cs typeface="Times New Roman" pitchFamily="18" charset="0"/>
              </a:rPr>
              <a:t> le </a:t>
            </a:r>
            <a:r>
              <a:rPr lang="en-US" sz="1200" dirty="0" err="1" smtClean="0">
                <a:latin typeface="Times New Roman" pitchFamily="18" charset="0"/>
                <a:cs typeface="Times New Roman" pitchFamily="18" charset="0"/>
              </a:rPr>
              <a:t>declenchement</a:t>
            </a:r>
            <a:r>
              <a:rPr lang="en-US" sz="1200" dirty="0" smtClean="0">
                <a:latin typeface="Times New Roman" pitchFamily="18" charset="0"/>
                <a:cs typeface="Times New Roman" pitchFamily="18" charset="0"/>
              </a:rPr>
              <a:t> </a:t>
            </a:r>
          </a:p>
          <a:p>
            <a:r>
              <a:rPr lang="en-US" sz="1200" dirty="0" smtClean="0">
                <a:latin typeface="Courier New" pitchFamily="49" charset="0"/>
              </a:rPr>
              <a:t>         </a:t>
            </a:r>
            <a:br>
              <a:rPr lang="en-US" sz="1200" dirty="0" smtClean="0">
                <a:latin typeface="Courier New" pitchFamily="49" charset="0"/>
              </a:rPr>
            </a:br>
            <a:r>
              <a:rPr lang="en-US" sz="1200" dirty="0" smtClean="0">
                <a:latin typeface="Courier New" pitchFamily="49" charset="0"/>
              </a:rPr>
              <a:t>          </a:t>
            </a:r>
            <a:r>
              <a:rPr lang="en-US" sz="1200" b="1" dirty="0" smtClean="0">
                <a:solidFill>
                  <a:schemeClr val="tx2">
                    <a:lumMod val="75000"/>
                  </a:schemeClr>
                </a:solidFill>
                <a:latin typeface="Times New Roman" pitchFamily="18" charset="0"/>
                <a:cs typeface="Times New Roman" pitchFamily="18" charset="0"/>
              </a:rPr>
              <a:t>INSERT, UPDATE [OF column], et DELETE</a:t>
            </a:r>
            <a:r>
              <a:rPr lang="en-US" sz="1200" dirty="0" smtClean="0">
                <a:latin typeface="Arial" pitchFamily="34" charset="0"/>
              </a:rPr>
              <a:t>.</a:t>
            </a:r>
          </a:p>
          <a:p>
            <a:endParaRPr lang="en-US" sz="1200" dirty="0" smtClean="0">
              <a:latin typeface="Arial" pitchFamily="34" charset="0"/>
            </a:endParaRPr>
          </a:p>
          <a:p>
            <a:r>
              <a:rPr lang="en-US" sz="1200" b="1" dirty="0" err="1" smtClean="0">
                <a:solidFill>
                  <a:schemeClr val="tx2">
                    <a:lumMod val="75000"/>
                  </a:schemeClr>
                </a:solidFill>
                <a:latin typeface="Times New Roman" pitchFamily="18" charset="0"/>
                <a:cs typeface="Times New Roman" pitchFamily="18" charset="0"/>
              </a:rPr>
              <a:t>Nom_objet</a:t>
            </a:r>
            <a:r>
              <a:rPr lang="en-US" sz="1200" i="1" dirty="0" smtClean="0">
                <a:latin typeface="Courier New" pitchFamily="49" charset="0"/>
              </a:rPr>
              <a:t> : </a:t>
            </a:r>
            <a:r>
              <a:rPr lang="en-US" sz="1200" dirty="0" err="1" smtClean="0">
                <a:latin typeface="Times New Roman" pitchFamily="18" charset="0"/>
                <a:cs typeface="Times New Roman" pitchFamily="18" charset="0"/>
              </a:rPr>
              <a:t>indique</a:t>
            </a:r>
            <a:r>
              <a:rPr lang="en-US" sz="1200" dirty="0" smtClean="0">
                <a:latin typeface="Times New Roman" pitchFamily="18" charset="0"/>
                <a:cs typeface="Times New Roman" pitchFamily="18" charset="0"/>
              </a:rPr>
              <a:t> la  table </a:t>
            </a:r>
            <a:r>
              <a:rPr lang="en-US" sz="1200" dirty="0" err="1" smtClean="0">
                <a:latin typeface="Times New Roman" pitchFamily="18" charset="0"/>
                <a:cs typeface="Times New Roman" pitchFamily="18" charset="0"/>
              </a:rPr>
              <a:t>ou</a:t>
            </a:r>
            <a:r>
              <a:rPr lang="en-US" sz="1200" dirty="0" smtClean="0">
                <a:latin typeface="Times New Roman" pitchFamily="18" charset="0"/>
                <a:cs typeface="Times New Roman" pitchFamily="18" charset="0"/>
              </a:rPr>
              <a:t> la </a:t>
            </a:r>
            <a:r>
              <a:rPr lang="en-US" sz="1200" dirty="0" err="1" smtClean="0">
                <a:latin typeface="Times New Roman" pitchFamily="18" charset="0"/>
                <a:cs typeface="Times New Roman" pitchFamily="18" charset="0"/>
              </a:rPr>
              <a:t>vue</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associés</a:t>
            </a:r>
            <a:r>
              <a:rPr lang="en-US" sz="1200" dirty="0" smtClean="0">
                <a:latin typeface="Times New Roman" pitchFamily="18" charset="0"/>
                <a:cs typeface="Times New Roman" pitchFamily="18" charset="0"/>
              </a:rPr>
              <a:t> au trigger.</a:t>
            </a:r>
          </a:p>
        </p:txBody>
      </p:sp>
      <p:sp>
        <p:nvSpPr>
          <p:cNvPr id="4" name="Rectangle 3"/>
          <p:cNvSpPr/>
          <p:nvPr/>
        </p:nvSpPr>
        <p:spPr>
          <a:xfrm>
            <a:off x="226998" y="490729"/>
            <a:ext cx="4071966" cy="276999"/>
          </a:xfrm>
          <a:prstGeom prst="rect">
            <a:avLst/>
          </a:prstGeom>
        </p:spPr>
        <p:txBody>
          <a:bodyPr wrap="square">
            <a:spAutoFit/>
          </a:bodyPr>
          <a:lstStyle/>
          <a:p>
            <a:r>
              <a:rPr lang="en-US" sz="1200" b="1" dirty="0" smtClean="0">
                <a:solidFill>
                  <a:srgbClr val="C00000"/>
                </a:solidFill>
                <a:latin typeface="Times New Roman" pitchFamily="18" charset="0"/>
                <a:cs typeface="Times New Roman" pitchFamily="18" charset="0"/>
              </a:rPr>
              <a:t>Les </a:t>
            </a:r>
            <a:r>
              <a:rPr lang="en-US" sz="1200" b="1" dirty="0" err="1" smtClean="0">
                <a:solidFill>
                  <a:srgbClr val="C00000"/>
                </a:solidFill>
                <a:latin typeface="Times New Roman" pitchFamily="18" charset="0"/>
                <a:cs typeface="Times New Roman" pitchFamily="18" charset="0"/>
              </a:rPr>
              <a:t>composantes</a:t>
            </a:r>
            <a:r>
              <a:rPr lang="en-US" sz="1200" b="1" dirty="0" smtClean="0">
                <a:solidFill>
                  <a:srgbClr val="C00000"/>
                </a:solidFill>
                <a:latin typeface="Times New Roman" pitchFamily="18" charset="0"/>
                <a:cs typeface="Times New Roman" pitchFamily="18" charset="0"/>
              </a:rPr>
              <a:t> de la </a:t>
            </a:r>
            <a:r>
              <a:rPr lang="en-US" sz="1200" b="1" dirty="0" err="1" smtClean="0">
                <a:solidFill>
                  <a:srgbClr val="C00000"/>
                </a:solidFill>
                <a:latin typeface="Times New Roman" pitchFamily="18" charset="0"/>
                <a:cs typeface="Times New Roman" pitchFamily="18" charset="0"/>
              </a:rPr>
              <a:t>syntaxe</a:t>
            </a:r>
            <a:r>
              <a:rPr lang="en-US" sz="1200" b="1" dirty="0" smtClean="0">
                <a:solidFill>
                  <a:srgbClr val="C00000"/>
                </a:solidFill>
                <a:latin typeface="Times New Roman" pitchFamily="18" charset="0"/>
                <a:cs typeface="Times New Roman" pitchFamily="18" charset="0"/>
              </a:rPr>
              <a:t> de  creation de Triggers : </a:t>
            </a:r>
          </a:p>
        </p:txBody>
      </p:sp>
      <p:sp>
        <p:nvSpPr>
          <p:cNvPr id="5" name="Rectangle 4"/>
          <p:cNvSpPr/>
          <p:nvPr/>
        </p:nvSpPr>
        <p:spPr>
          <a:xfrm>
            <a:off x="155560" y="84126"/>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1438" y="877284"/>
            <a:ext cx="4584716" cy="2492990"/>
          </a:xfrm>
          <a:prstGeom prst="rect">
            <a:avLst/>
          </a:prstGeom>
          <a:noFill/>
        </p:spPr>
        <p:txBody>
          <a:bodyPr wrap="square" rtlCol="0">
            <a:spAutoFit/>
          </a:bodyPr>
          <a:lstStyle/>
          <a:p>
            <a:r>
              <a:rPr lang="en-US" sz="1200" dirty="0" smtClean="0">
                <a:latin typeface="Times New Roman" pitchFamily="18" charset="0"/>
                <a:cs typeface="Times New Roman" pitchFamily="18" charset="0"/>
              </a:rPr>
              <a:t>Pour le trigger </a:t>
            </a:r>
            <a:r>
              <a:rPr lang="en-US" sz="1200" dirty="0" err="1" smtClean="0">
                <a:latin typeface="Times New Roman" pitchFamily="18" charset="0"/>
                <a:cs typeface="Times New Roman" pitchFamily="18" charset="0"/>
              </a:rPr>
              <a:t>ligne</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vous</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pouvez</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specifier</a:t>
            </a:r>
            <a:r>
              <a:rPr lang="en-US" sz="1200" dirty="0" smtClean="0">
                <a:latin typeface="Times New Roman" pitchFamily="18" charset="0"/>
                <a:cs typeface="Times New Roman" pitchFamily="18" charset="0"/>
              </a:rPr>
              <a:t> :</a:t>
            </a:r>
          </a:p>
          <a:p>
            <a:endParaRPr lang="en-US" sz="1200" dirty="0" smtClean="0">
              <a:latin typeface="Times New Roman" pitchFamily="18" charset="0"/>
              <a:cs typeface="Times New Roman" pitchFamily="18" charset="0"/>
            </a:endParaRPr>
          </a:p>
          <a:p>
            <a:r>
              <a:rPr lang="en-US" sz="1200" b="1" dirty="0" smtClean="0">
                <a:solidFill>
                  <a:schemeClr val="tx2">
                    <a:lumMod val="75000"/>
                  </a:schemeClr>
                </a:solidFill>
                <a:latin typeface="Times New Roman" pitchFamily="18" charset="0"/>
                <a:cs typeface="Times New Roman" pitchFamily="18" charset="0"/>
              </a:rPr>
              <a:t>REFERENCING</a:t>
            </a:r>
            <a:r>
              <a:rPr lang="en-US" sz="1200" dirty="0" smtClean="0">
                <a:latin typeface="Times New Roman" pitchFamily="18" charset="0"/>
                <a:cs typeface="Times New Roman" pitchFamily="18" charset="0"/>
              </a:rPr>
              <a:t>  :  pour </a:t>
            </a:r>
            <a:r>
              <a:rPr lang="en-US" sz="1200" dirty="0" err="1" smtClean="0">
                <a:latin typeface="Times New Roman" pitchFamily="18" charset="0"/>
                <a:cs typeface="Times New Roman" pitchFamily="18" charset="0"/>
              </a:rPr>
              <a:t>corréler</a:t>
            </a:r>
            <a:r>
              <a:rPr lang="en-US" sz="1200" dirty="0" smtClean="0">
                <a:latin typeface="Times New Roman" pitchFamily="18" charset="0"/>
                <a:cs typeface="Times New Roman" pitchFamily="18" charset="0"/>
              </a:rPr>
              <a:t> les </a:t>
            </a:r>
            <a:r>
              <a:rPr lang="en-US" sz="1200" dirty="0" err="1" smtClean="0">
                <a:latin typeface="Times New Roman" pitchFamily="18" charset="0"/>
                <a:cs typeface="Times New Roman" pitchFamily="18" charset="0"/>
              </a:rPr>
              <a:t>valeur</a:t>
            </a:r>
            <a:r>
              <a:rPr lang="en-US" sz="1200" dirty="0" smtClean="0">
                <a:latin typeface="Times New Roman" pitchFamily="18" charset="0"/>
                <a:cs typeface="Times New Roman" pitchFamily="18" charset="0"/>
              </a:rPr>
              <a:t> old et new pour la </a:t>
            </a:r>
            <a:r>
              <a:rPr lang="en-US" sz="1200" dirty="0" err="1" smtClean="0">
                <a:latin typeface="Times New Roman" pitchFamily="18" charset="0"/>
                <a:cs typeface="Times New Roman" pitchFamily="18" charset="0"/>
              </a:rPr>
              <a:t>ligne</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                                   courante (par default </a:t>
            </a:r>
            <a:r>
              <a:rPr lang="en-US" sz="1200" b="1" dirty="0" smtClean="0">
                <a:solidFill>
                  <a:schemeClr val="tx2">
                    <a:lumMod val="75000"/>
                  </a:schemeClr>
                </a:solidFill>
                <a:latin typeface="Times New Roman" pitchFamily="18" charset="0"/>
                <a:cs typeface="Times New Roman" pitchFamily="18" charset="0"/>
              </a:rPr>
              <a:t>OLD et NEW</a:t>
            </a:r>
            <a:r>
              <a:rPr lang="en-US" sz="1200" dirty="0" smtClean="0">
                <a:latin typeface="Times New Roman" pitchFamily="18" charset="0"/>
                <a:cs typeface="Times New Roman" pitchFamily="18" charset="0"/>
              </a:rPr>
              <a:t>)</a:t>
            </a:r>
          </a:p>
          <a:p>
            <a:r>
              <a:rPr lang="en-US" sz="1200" b="1" dirty="0" smtClean="0">
                <a:solidFill>
                  <a:schemeClr val="tx2">
                    <a:lumMod val="75000"/>
                  </a:schemeClr>
                </a:solidFill>
                <a:latin typeface="Times New Roman" pitchFamily="18" charset="0"/>
                <a:cs typeface="Times New Roman" pitchFamily="18" charset="0"/>
              </a:rPr>
              <a:t>FOR EACH ROW </a:t>
            </a:r>
            <a:r>
              <a:rPr lang="en-US" sz="1200" dirty="0" smtClean="0">
                <a:latin typeface="Times New Roman" pitchFamily="18" charset="0"/>
                <a:cs typeface="Times New Roman" pitchFamily="18" charset="0"/>
              </a:rPr>
              <a:t>: pour </a:t>
            </a:r>
            <a:r>
              <a:rPr lang="en-US" sz="1200" dirty="0" err="1" smtClean="0">
                <a:latin typeface="Times New Roman" pitchFamily="18" charset="0"/>
                <a:cs typeface="Times New Roman" pitchFamily="18" charset="0"/>
              </a:rPr>
              <a:t>indiquer</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que</a:t>
            </a:r>
            <a:r>
              <a:rPr lang="en-US" sz="1200" dirty="0" smtClean="0">
                <a:latin typeface="Times New Roman" pitchFamily="18" charset="0"/>
                <a:cs typeface="Times New Roman" pitchFamily="18" charset="0"/>
              </a:rPr>
              <a:t> le trigger </a:t>
            </a:r>
            <a:r>
              <a:rPr lang="en-US" sz="1200" dirty="0" err="1" smtClean="0">
                <a:latin typeface="Times New Roman" pitchFamily="18" charset="0"/>
                <a:cs typeface="Times New Roman" pitchFamily="18" charset="0"/>
              </a:rPr>
              <a:t>est</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une</a:t>
            </a:r>
            <a:r>
              <a:rPr lang="en-US" sz="1200" dirty="0" smtClean="0">
                <a:latin typeface="Times New Roman" pitchFamily="18" charset="0"/>
                <a:cs typeface="Times New Roman" pitchFamily="18" charset="0"/>
              </a:rPr>
              <a:t> trigger </a:t>
            </a:r>
            <a:r>
              <a:rPr lang="en-US" sz="1200" dirty="0" err="1" smtClean="0">
                <a:latin typeface="Times New Roman" pitchFamily="18" charset="0"/>
                <a:cs typeface="Times New Roman" pitchFamily="18" charset="0"/>
              </a:rPr>
              <a:t>ligne</a:t>
            </a:r>
            <a:endParaRPr lang="en-US" sz="1200" dirty="0" smtClean="0">
              <a:latin typeface="Times New Roman" pitchFamily="18" charset="0"/>
              <a:cs typeface="Times New Roman" pitchFamily="18" charset="0"/>
            </a:endParaRPr>
          </a:p>
          <a:p>
            <a:r>
              <a:rPr lang="en-US" sz="1200" b="1" dirty="0" smtClean="0">
                <a:solidFill>
                  <a:schemeClr val="tx2">
                    <a:lumMod val="75000"/>
                  </a:schemeClr>
                </a:solidFill>
                <a:latin typeface="Times New Roman" pitchFamily="18" charset="0"/>
                <a:cs typeface="Times New Roman" pitchFamily="18" charset="0"/>
              </a:rPr>
              <a:t>WHEN </a:t>
            </a:r>
            <a:r>
              <a:rPr lang="en-US" sz="1200" dirty="0" smtClean="0">
                <a:latin typeface="Times New Roman" pitchFamily="18" charset="0"/>
                <a:cs typeface="Times New Roman" pitchFamily="18" charset="0"/>
              </a:rPr>
              <a:t>                   :  clause pour </a:t>
            </a:r>
            <a:r>
              <a:rPr lang="en-US" sz="1200" dirty="0" err="1" smtClean="0">
                <a:latin typeface="Times New Roman" pitchFamily="18" charset="0"/>
                <a:cs typeface="Times New Roman" pitchFamily="18" charset="0"/>
              </a:rPr>
              <a:t>appliquer</a:t>
            </a:r>
            <a:r>
              <a:rPr lang="en-US" sz="1200" dirty="0" smtClean="0">
                <a:latin typeface="Times New Roman" pitchFamily="18" charset="0"/>
                <a:cs typeface="Times New Roman" pitchFamily="18" charset="0"/>
              </a:rPr>
              <a:t> un </a:t>
            </a:r>
            <a:r>
              <a:rPr lang="en-US" sz="1200" dirty="0" err="1" smtClean="0">
                <a:latin typeface="Times New Roman" pitchFamily="18" charset="0"/>
                <a:cs typeface="Times New Roman" pitchFamily="18" charset="0"/>
              </a:rPr>
              <a:t>filtre</a:t>
            </a:r>
            <a:r>
              <a:rPr lang="en-US" sz="1200" dirty="0" smtClean="0">
                <a:latin typeface="Times New Roman" pitchFamily="18" charset="0"/>
                <a:cs typeface="Times New Roman" pitchFamily="18" charset="0"/>
              </a:rPr>
              <a:t>, qui sera </a:t>
            </a:r>
            <a:r>
              <a:rPr lang="en-US" sz="1200" dirty="0" err="1" smtClean="0">
                <a:latin typeface="Times New Roman" pitchFamily="18" charset="0"/>
                <a:cs typeface="Times New Roman" pitchFamily="18" charset="0"/>
              </a:rPr>
              <a:t>mis</a:t>
            </a:r>
            <a:r>
              <a:rPr lang="en-US" sz="1200" dirty="0" smtClean="0">
                <a:latin typeface="Times New Roman" pitchFamily="18" charset="0"/>
                <a:cs typeface="Times New Roman" pitchFamily="18" charset="0"/>
              </a:rPr>
              <a:t> entre</a:t>
            </a:r>
          </a:p>
          <a:p>
            <a:r>
              <a:rPr lang="en-US" sz="1200" dirty="0" smtClean="0">
                <a:latin typeface="Times New Roman" pitchFamily="18" charset="0"/>
                <a:cs typeface="Times New Roman" pitchFamily="18" charset="0"/>
              </a:rPr>
              <a:t>                                      parentheses, </a:t>
            </a:r>
          </a:p>
          <a:p>
            <a:r>
              <a:rPr lang="en-US" sz="1200" b="1" dirty="0" smtClean="0">
                <a:solidFill>
                  <a:schemeClr val="tx2">
                    <a:lumMod val="75000"/>
                  </a:schemeClr>
                </a:solidFill>
                <a:latin typeface="Times New Roman" pitchFamily="18" charset="0"/>
                <a:cs typeface="Times New Roman" pitchFamily="18" charset="0"/>
              </a:rPr>
              <a:t>Corps de trigger     : </a:t>
            </a:r>
            <a:r>
              <a:rPr lang="en-US" sz="1200" dirty="0" err="1" smtClean="0">
                <a:latin typeface="Times New Roman" pitchFamily="18" charset="0"/>
                <a:cs typeface="Times New Roman" pitchFamily="18" charset="0"/>
              </a:rPr>
              <a:t>C’est</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l’action</a:t>
            </a:r>
            <a:r>
              <a:rPr lang="en-US" sz="1200" dirty="0" smtClean="0">
                <a:latin typeface="Times New Roman" pitchFamily="18" charset="0"/>
                <a:cs typeface="Times New Roman" pitchFamily="18" charset="0"/>
              </a:rPr>
              <a:t> à </a:t>
            </a:r>
            <a:r>
              <a:rPr lang="en-US" sz="1200" dirty="0" err="1" smtClean="0">
                <a:latin typeface="Times New Roman" pitchFamily="18" charset="0"/>
                <a:cs typeface="Times New Roman" pitchFamily="18" charset="0"/>
              </a:rPr>
              <a:t>efectuer</a:t>
            </a:r>
            <a:r>
              <a:rPr lang="en-US" sz="1200" dirty="0" smtClean="0">
                <a:latin typeface="Times New Roman" pitchFamily="18" charset="0"/>
                <a:cs typeface="Times New Roman" pitchFamily="18" charset="0"/>
              </a:rPr>
              <a:t> par le trigger, qui </a:t>
            </a:r>
            <a:r>
              <a:rPr lang="en-US" sz="1200" dirty="0" err="1" smtClean="0">
                <a:latin typeface="Times New Roman" pitchFamily="18" charset="0"/>
                <a:cs typeface="Times New Roman" pitchFamily="18" charset="0"/>
              </a:rPr>
              <a:t>est</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implementé</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comme</a:t>
            </a:r>
            <a:r>
              <a:rPr lang="en-US" sz="1200" dirty="0" smtClean="0">
                <a:latin typeface="Times New Roman" pitchFamily="18" charset="0"/>
                <a:cs typeface="Times New Roman" pitchFamily="18" charset="0"/>
              </a:rPr>
              <a:t> suit:</a:t>
            </a:r>
          </a:p>
          <a:p>
            <a:pPr lvl="3">
              <a:buFont typeface="Wingdings" pitchFamily="2" charset="2"/>
              <a:buChar char="ü"/>
            </a:pPr>
            <a:r>
              <a:rPr lang="en-US" sz="1200" dirty="0" smtClean="0">
                <a:latin typeface="Times New Roman" pitchFamily="18" charset="0"/>
                <a:cs typeface="Times New Roman" pitchFamily="18" charset="0"/>
              </a:rPr>
              <a:t>  Un bloc </a:t>
            </a:r>
            <a:r>
              <a:rPr lang="en-US" sz="1200" dirty="0" err="1" smtClean="0">
                <a:latin typeface="Times New Roman" pitchFamily="18" charset="0"/>
                <a:cs typeface="Times New Roman" pitchFamily="18" charset="0"/>
              </a:rPr>
              <a:t>anonyme</a:t>
            </a:r>
            <a:r>
              <a:rPr lang="en-US" sz="1200" dirty="0" smtClean="0">
                <a:latin typeface="Times New Roman" pitchFamily="18" charset="0"/>
                <a:cs typeface="Times New Roman" pitchFamily="18" charset="0"/>
              </a:rPr>
              <a:t> PL/SQL (</a:t>
            </a:r>
            <a:r>
              <a:rPr lang="en-US" sz="1200" b="1" dirty="0" smtClean="0">
                <a:solidFill>
                  <a:schemeClr val="tx2">
                    <a:lumMod val="75000"/>
                  </a:schemeClr>
                </a:solidFill>
                <a:latin typeface="Times New Roman" pitchFamily="18" charset="0"/>
                <a:cs typeface="Times New Roman" pitchFamily="18" charset="0"/>
              </a:rPr>
              <a:t>DECLARE </a:t>
            </a:r>
            <a:r>
              <a:rPr lang="en-US" sz="1200" b="1" dirty="0" err="1" smtClean="0">
                <a:solidFill>
                  <a:schemeClr val="tx2">
                    <a:lumMod val="75000"/>
                  </a:schemeClr>
                </a:solidFill>
                <a:latin typeface="Times New Roman" pitchFamily="18" charset="0"/>
                <a:cs typeface="Times New Roman" pitchFamily="18" charset="0"/>
              </a:rPr>
              <a:t>ou</a:t>
            </a:r>
            <a:r>
              <a:rPr lang="en-US" sz="1200" b="1" dirty="0" smtClean="0">
                <a:solidFill>
                  <a:schemeClr val="tx2">
                    <a:lumMod val="75000"/>
                  </a:schemeClr>
                </a:solidFill>
                <a:latin typeface="Times New Roman" pitchFamily="18" charset="0"/>
                <a:cs typeface="Times New Roman" pitchFamily="18" charset="0"/>
              </a:rPr>
              <a:t>  BEGIN, et un END</a:t>
            </a:r>
            <a:r>
              <a:rPr lang="en-US" sz="1200" dirty="0" smtClean="0">
                <a:latin typeface="Times New Roman" pitchFamily="18" charset="0"/>
                <a:cs typeface="Times New Roman" pitchFamily="18" charset="0"/>
              </a:rPr>
              <a:t>)</a:t>
            </a:r>
          </a:p>
          <a:p>
            <a:pPr lvl="3">
              <a:buFont typeface="Wingdings" pitchFamily="2" charset="2"/>
              <a:buChar char="ü"/>
            </a:pP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Appel</a:t>
            </a:r>
            <a:r>
              <a:rPr lang="en-US" sz="1200" dirty="0" smtClean="0">
                <a:latin typeface="Times New Roman" pitchFamily="18" charset="0"/>
                <a:cs typeface="Times New Roman" pitchFamily="18" charset="0"/>
              </a:rPr>
              <a:t> à </a:t>
            </a:r>
            <a:r>
              <a:rPr lang="en-US" sz="1200" dirty="0" err="1" smtClean="0">
                <a:latin typeface="Times New Roman" pitchFamily="18" charset="0"/>
                <a:cs typeface="Times New Roman" pitchFamily="18" charset="0"/>
              </a:rPr>
              <a:t>une</a:t>
            </a:r>
            <a:r>
              <a:rPr lang="en-US" sz="1200" dirty="0" smtClean="0">
                <a:latin typeface="Times New Roman" pitchFamily="18" charset="0"/>
                <a:cs typeface="Times New Roman" pitchFamily="18" charset="0"/>
              </a:rPr>
              <a:t> procedure/</a:t>
            </a:r>
            <a:r>
              <a:rPr lang="en-US" sz="1200" dirty="0" err="1" smtClean="0">
                <a:latin typeface="Times New Roman" pitchFamily="18" charset="0"/>
                <a:cs typeface="Times New Roman" pitchFamily="18" charset="0"/>
              </a:rPr>
              <a:t>fonction</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stoquée</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ou</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bien</a:t>
            </a:r>
            <a:r>
              <a:rPr lang="en-US" sz="1200" dirty="0" smtClean="0">
                <a:latin typeface="Times New Roman" pitchFamily="18" charset="0"/>
                <a:cs typeface="Times New Roman" pitchFamily="18" charset="0"/>
              </a:rPr>
              <a:t> un package (</a:t>
            </a:r>
            <a:r>
              <a:rPr lang="en-US" sz="1200" b="1" dirty="0" smtClean="0">
                <a:solidFill>
                  <a:schemeClr val="tx2">
                    <a:lumMod val="75000"/>
                  </a:schemeClr>
                </a:solidFill>
                <a:latin typeface="Times New Roman" pitchFamily="18" charset="0"/>
                <a:cs typeface="Times New Roman" pitchFamily="18" charset="0"/>
              </a:rPr>
              <a:t>CALL , EXECUTE</a:t>
            </a:r>
            <a:r>
              <a:rPr lang="en-US" sz="1200" dirty="0" smtClean="0">
                <a:latin typeface="Times New Roman" pitchFamily="18" charset="0"/>
                <a:cs typeface="Times New Roman" pitchFamily="18" charset="0"/>
              </a:rPr>
              <a:t>)</a:t>
            </a:r>
            <a:endParaRPr lang="fr-FR" sz="1200" dirty="0">
              <a:latin typeface="Times New Roman" pitchFamily="18" charset="0"/>
              <a:cs typeface="Times New Roman" pitchFamily="18" charset="0"/>
            </a:endParaRPr>
          </a:p>
        </p:txBody>
      </p:sp>
      <p:sp>
        <p:nvSpPr>
          <p:cNvPr id="4" name="Rectangle 3"/>
          <p:cNvSpPr/>
          <p:nvPr/>
        </p:nvSpPr>
        <p:spPr>
          <a:xfrm>
            <a:off x="226998" y="490729"/>
            <a:ext cx="4071966" cy="461665"/>
          </a:xfrm>
          <a:prstGeom prst="rect">
            <a:avLst/>
          </a:prstGeom>
        </p:spPr>
        <p:txBody>
          <a:bodyPr wrap="square">
            <a:spAutoFit/>
          </a:bodyPr>
          <a:lstStyle/>
          <a:p>
            <a:r>
              <a:rPr lang="en-US" sz="1200" b="1" dirty="0" smtClean="0">
                <a:solidFill>
                  <a:srgbClr val="C00000"/>
                </a:solidFill>
                <a:latin typeface="Times New Roman" pitchFamily="18" charset="0"/>
                <a:cs typeface="Times New Roman" pitchFamily="18" charset="0"/>
              </a:rPr>
              <a:t>Les </a:t>
            </a:r>
            <a:r>
              <a:rPr lang="en-US" sz="1200" b="1" dirty="0" err="1" smtClean="0">
                <a:solidFill>
                  <a:srgbClr val="C00000"/>
                </a:solidFill>
                <a:latin typeface="Times New Roman" pitchFamily="18" charset="0"/>
                <a:cs typeface="Times New Roman" pitchFamily="18" charset="0"/>
              </a:rPr>
              <a:t>composantes</a:t>
            </a:r>
            <a:r>
              <a:rPr lang="en-US" sz="1200" b="1" dirty="0" smtClean="0">
                <a:solidFill>
                  <a:srgbClr val="C00000"/>
                </a:solidFill>
                <a:latin typeface="Times New Roman" pitchFamily="18" charset="0"/>
                <a:cs typeface="Times New Roman" pitchFamily="18" charset="0"/>
              </a:rPr>
              <a:t> de la </a:t>
            </a:r>
            <a:r>
              <a:rPr lang="en-US" sz="1200" b="1" dirty="0" err="1" smtClean="0">
                <a:solidFill>
                  <a:srgbClr val="C00000"/>
                </a:solidFill>
                <a:latin typeface="Times New Roman" pitchFamily="18" charset="0"/>
                <a:cs typeface="Times New Roman" pitchFamily="18" charset="0"/>
              </a:rPr>
              <a:t>syntaxe</a:t>
            </a:r>
            <a:r>
              <a:rPr lang="en-US" sz="1200" b="1" dirty="0" smtClean="0">
                <a:solidFill>
                  <a:srgbClr val="C00000"/>
                </a:solidFill>
                <a:latin typeface="Times New Roman" pitchFamily="18" charset="0"/>
                <a:cs typeface="Times New Roman" pitchFamily="18" charset="0"/>
              </a:rPr>
              <a:t> de  creation de Triggers (Suite) : </a:t>
            </a:r>
          </a:p>
        </p:txBody>
      </p:sp>
      <p:sp>
        <p:nvSpPr>
          <p:cNvPr id="5" name="Rectangle 4"/>
          <p:cNvSpPr/>
          <p:nvPr/>
        </p:nvSpPr>
        <p:spPr>
          <a:xfrm>
            <a:off x="155560" y="84126"/>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84122" y="584192"/>
            <a:ext cx="4513278" cy="2769989"/>
          </a:xfrm>
          <a:prstGeom prst="rect">
            <a:avLst/>
          </a:prstGeom>
          <a:noFill/>
        </p:spPr>
        <p:txBody>
          <a:bodyPr wrap="square" rtlCol="0">
            <a:spAutoFit/>
          </a:bodyPr>
          <a:lstStyle/>
          <a:p>
            <a:pPr>
              <a:lnSpc>
                <a:spcPct val="150000"/>
              </a:lnSpc>
            </a:pPr>
            <a:r>
              <a:rPr lang="en-US" sz="1200" dirty="0" smtClean="0"/>
              <a:t>Le type de trigger DML determine Si le Corps de trigger </a:t>
            </a:r>
            <a:r>
              <a:rPr lang="en-US" sz="1200" dirty="0" err="1" smtClean="0"/>
              <a:t>s’exécute</a:t>
            </a:r>
            <a:r>
              <a:rPr lang="en-US" sz="1200" dirty="0" smtClean="0"/>
              <a:t> pour </a:t>
            </a:r>
            <a:r>
              <a:rPr lang="en-US" sz="1200" dirty="0" err="1" smtClean="0"/>
              <a:t>chaque</a:t>
            </a:r>
            <a:r>
              <a:rPr lang="en-US" sz="1200" dirty="0" smtClean="0"/>
              <a:t> </a:t>
            </a:r>
            <a:r>
              <a:rPr lang="en-US" sz="1200" dirty="0" err="1" smtClean="0"/>
              <a:t>ligne</a:t>
            </a:r>
            <a:r>
              <a:rPr lang="en-US" sz="1200" dirty="0" smtClean="0"/>
              <a:t> </a:t>
            </a:r>
            <a:r>
              <a:rPr lang="en-US" sz="1200" dirty="0" err="1" smtClean="0"/>
              <a:t>ou</a:t>
            </a:r>
            <a:r>
              <a:rPr lang="en-US" sz="1200" dirty="0" smtClean="0"/>
              <a:t> </a:t>
            </a:r>
            <a:r>
              <a:rPr lang="en-US" sz="1200" dirty="0" err="1" smtClean="0"/>
              <a:t>une</a:t>
            </a:r>
            <a:r>
              <a:rPr lang="en-US" sz="1200" dirty="0" smtClean="0"/>
              <a:t> </a:t>
            </a:r>
            <a:r>
              <a:rPr lang="en-US" sz="1200" dirty="0" err="1" smtClean="0"/>
              <a:t>seule</a:t>
            </a:r>
            <a:r>
              <a:rPr lang="en-US" sz="1200" dirty="0" smtClean="0"/>
              <a:t> </a:t>
            </a:r>
            <a:r>
              <a:rPr lang="en-US" sz="1200" dirty="0" err="1" smtClean="0"/>
              <a:t>fois</a:t>
            </a:r>
            <a:r>
              <a:rPr lang="en-US" sz="1200" dirty="0" smtClean="0"/>
              <a:t> pour </a:t>
            </a:r>
            <a:r>
              <a:rPr lang="en-US" sz="1200" dirty="0" err="1" smtClean="0"/>
              <a:t>l’evenement</a:t>
            </a:r>
            <a:r>
              <a:rPr lang="en-US" sz="1200" dirty="0" smtClean="0"/>
              <a:t>  </a:t>
            </a:r>
            <a:r>
              <a:rPr lang="en-US" sz="1200" dirty="0" err="1" smtClean="0"/>
              <a:t>déclanchant</a:t>
            </a:r>
            <a:r>
              <a:rPr lang="en-US" sz="1200" dirty="0" smtClean="0"/>
              <a:t>:</a:t>
            </a:r>
          </a:p>
          <a:p>
            <a:pPr>
              <a:lnSpc>
                <a:spcPct val="150000"/>
              </a:lnSpc>
            </a:pPr>
            <a:r>
              <a:rPr lang="en-US" sz="1200" b="1" dirty="0" smtClean="0"/>
              <a:t>Type 1: Les  trigger de table (Trigger STATEMENT) :</a:t>
            </a:r>
          </a:p>
          <a:p>
            <a:pPr>
              <a:lnSpc>
                <a:spcPct val="150000"/>
              </a:lnSpc>
              <a:buFont typeface="Wingdings" pitchFamily="2" charset="2"/>
              <a:buChar char="ü"/>
            </a:pPr>
            <a:r>
              <a:rPr lang="en-US" sz="1200" dirty="0" err="1" smtClean="0"/>
              <a:t>Excecutés</a:t>
            </a:r>
            <a:r>
              <a:rPr lang="en-US" sz="1200" dirty="0" smtClean="0"/>
              <a:t> </a:t>
            </a:r>
            <a:r>
              <a:rPr lang="en-US" sz="1200" dirty="0" err="1" smtClean="0"/>
              <a:t>une</a:t>
            </a:r>
            <a:r>
              <a:rPr lang="en-US" sz="1200" dirty="0" smtClean="0"/>
              <a:t> </a:t>
            </a:r>
            <a:r>
              <a:rPr lang="en-US" sz="1200" dirty="0" err="1" smtClean="0"/>
              <a:t>fois</a:t>
            </a:r>
            <a:r>
              <a:rPr lang="en-US" sz="1200" dirty="0" smtClean="0"/>
              <a:t> pour </a:t>
            </a:r>
            <a:r>
              <a:rPr lang="en-US" sz="1200" dirty="0" err="1" smtClean="0"/>
              <a:t>l’evenement</a:t>
            </a:r>
            <a:r>
              <a:rPr lang="en-US" sz="1200" dirty="0" smtClean="0"/>
              <a:t>  </a:t>
            </a:r>
            <a:r>
              <a:rPr lang="en-US" sz="1200" dirty="0" err="1" smtClean="0"/>
              <a:t>déclanchante</a:t>
            </a:r>
            <a:r>
              <a:rPr lang="en-US" sz="1200" dirty="0" smtClean="0"/>
              <a:t> </a:t>
            </a:r>
          </a:p>
          <a:p>
            <a:pPr>
              <a:lnSpc>
                <a:spcPct val="150000"/>
              </a:lnSpc>
              <a:buFont typeface="Wingdings" pitchFamily="2" charset="2"/>
              <a:buChar char="ü"/>
            </a:pPr>
            <a:r>
              <a:rPr lang="en-US" sz="1200" dirty="0" err="1" smtClean="0"/>
              <a:t>C’est</a:t>
            </a:r>
            <a:r>
              <a:rPr lang="en-US" sz="1200" dirty="0" smtClean="0"/>
              <a:t> le type par </a:t>
            </a:r>
            <a:r>
              <a:rPr lang="en-US" sz="1200" dirty="0" err="1" smtClean="0"/>
              <a:t>défaut</a:t>
            </a:r>
            <a:r>
              <a:rPr lang="en-US" sz="1200" dirty="0" smtClean="0"/>
              <a:t> des triggers</a:t>
            </a:r>
          </a:p>
          <a:p>
            <a:pPr>
              <a:lnSpc>
                <a:spcPct val="150000"/>
              </a:lnSpc>
              <a:buFont typeface="Wingdings" pitchFamily="2" charset="2"/>
              <a:buChar char="ü"/>
            </a:pPr>
            <a:r>
              <a:rPr lang="en-US" sz="1200" dirty="0" err="1" smtClean="0"/>
              <a:t>Déclanchés</a:t>
            </a:r>
            <a:r>
              <a:rPr lang="en-US" sz="1200" dirty="0" smtClean="0"/>
              <a:t> meme </a:t>
            </a:r>
            <a:r>
              <a:rPr lang="en-US" sz="1200" dirty="0" err="1" smtClean="0"/>
              <a:t>s’il</a:t>
            </a:r>
            <a:r>
              <a:rPr lang="en-US" sz="1200" dirty="0" smtClean="0"/>
              <a:t> n y a </a:t>
            </a:r>
            <a:r>
              <a:rPr lang="en-US" sz="1200" dirty="0" err="1" smtClean="0"/>
              <a:t>aucune</a:t>
            </a:r>
            <a:r>
              <a:rPr lang="en-US" sz="1200" dirty="0" smtClean="0"/>
              <a:t> </a:t>
            </a:r>
            <a:r>
              <a:rPr lang="en-US" sz="1200" dirty="0" err="1" smtClean="0"/>
              <a:t>ligne</a:t>
            </a:r>
            <a:r>
              <a:rPr lang="en-US" sz="1200" dirty="0" smtClean="0"/>
              <a:t> </a:t>
            </a:r>
            <a:r>
              <a:rPr lang="en-US" sz="1200" dirty="0" err="1" smtClean="0"/>
              <a:t>affécté</a:t>
            </a:r>
            <a:r>
              <a:rPr lang="en-US" sz="1200" dirty="0" smtClean="0"/>
              <a:t> par </a:t>
            </a:r>
            <a:r>
              <a:rPr lang="en-US" sz="1200" dirty="0" err="1" smtClean="0"/>
              <a:t>l”evnement</a:t>
            </a:r>
            <a:endParaRPr lang="en-US" sz="1200" dirty="0" smtClean="0"/>
          </a:p>
          <a:p>
            <a:r>
              <a:rPr lang="en-US" sz="1200" b="1" dirty="0" smtClean="0"/>
              <a:t>Type 2: Les Triggers </a:t>
            </a:r>
            <a:r>
              <a:rPr lang="en-US" sz="1200" b="1" dirty="0" err="1" smtClean="0"/>
              <a:t>ligne</a:t>
            </a:r>
            <a:r>
              <a:rPr lang="en-US" sz="1200" b="1" dirty="0" smtClean="0"/>
              <a:t> </a:t>
            </a:r>
            <a:r>
              <a:rPr lang="en-US" sz="1200" dirty="0" smtClean="0"/>
              <a:t>:</a:t>
            </a:r>
          </a:p>
          <a:p>
            <a:pPr>
              <a:lnSpc>
                <a:spcPct val="150000"/>
              </a:lnSpc>
              <a:buFont typeface="Wingdings" pitchFamily="2" charset="2"/>
              <a:buChar char="ü"/>
            </a:pPr>
            <a:r>
              <a:rPr lang="fr-FR" sz="1200" dirty="0" smtClean="0"/>
              <a:t>Exécutés « </a:t>
            </a:r>
            <a:r>
              <a:rPr lang="fr-FR" sz="1200" b="1" dirty="0" smtClean="0"/>
              <a:t>séparément</a:t>
            </a:r>
            <a:r>
              <a:rPr lang="fr-FR" sz="1200" dirty="0" smtClean="0"/>
              <a:t> » pour chaque ligne </a:t>
            </a:r>
            <a:r>
              <a:rPr lang="en-US" sz="1200" dirty="0" err="1" smtClean="0"/>
              <a:t>affécté</a:t>
            </a:r>
            <a:r>
              <a:rPr lang="en-US" sz="1200" dirty="0" smtClean="0"/>
              <a:t> par </a:t>
            </a:r>
            <a:r>
              <a:rPr lang="en-US" sz="1200" dirty="0" err="1" smtClean="0"/>
              <a:t>l”evnement</a:t>
            </a:r>
            <a:r>
              <a:rPr lang="en-US" sz="1200" dirty="0" smtClean="0"/>
              <a:t> </a:t>
            </a:r>
          </a:p>
          <a:p>
            <a:pPr>
              <a:lnSpc>
                <a:spcPct val="150000"/>
              </a:lnSpc>
              <a:buFont typeface="Wingdings" pitchFamily="2" charset="2"/>
              <a:buChar char="ü"/>
            </a:pPr>
            <a:r>
              <a:rPr lang="en-US" sz="1200" dirty="0" smtClean="0"/>
              <a:t>Ne </a:t>
            </a:r>
            <a:r>
              <a:rPr lang="en-US" sz="1200" dirty="0" err="1" smtClean="0"/>
              <a:t>sont</a:t>
            </a:r>
            <a:r>
              <a:rPr lang="en-US" sz="1200" dirty="0" smtClean="0"/>
              <a:t> pas </a:t>
            </a:r>
            <a:r>
              <a:rPr lang="en-US" sz="1200" dirty="0" err="1" smtClean="0"/>
              <a:t>executé</a:t>
            </a:r>
            <a:r>
              <a:rPr lang="en-US" sz="1200" dirty="0" smtClean="0"/>
              <a:t> Si </a:t>
            </a:r>
            <a:r>
              <a:rPr lang="en-US" sz="1200" dirty="0" err="1" smtClean="0"/>
              <a:t>l’evenement</a:t>
            </a:r>
            <a:r>
              <a:rPr lang="en-US" sz="1200" dirty="0" smtClean="0"/>
              <a:t>  </a:t>
            </a:r>
            <a:r>
              <a:rPr lang="en-US" sz="1200" dirty="0" err="1" smtClean="0"/>
              <a:t>n’a</a:t>
            </a:r>
            <a:r>
              <a:rPr lang="en-US" sz="1200" dirty="0" smtClean="0"/>
              <a:t> </a:t>
            </a:r>
            <a:r>
              <a:rPr lang="en-US" sz="1200" dirty="0" err="1" smtClean="0"/>
              <a:t>affecté</a:t>
            </a:r>
            <a:r>
              <a:rPr lang="en-US" sz="1200" dirty="0" smtClean="0"/>
              <a:t> </a:t>
            </a:r>
            <a:r>
              <a:rPr lang="en-US" sz="1200" dirty="0" err="1" smtClean="0"/>
              <a:t>aucun</a:t>
            </a:r>
            <a:r>
              <a:rPr lang="en-US" sz="1200" dirty="0" smtClean="0"/>
              <a:t> </a:t>
            </a:r>
            <a:r>
              <a:rPr lang="en-US" sz="1200" dirty="0" err="1" smtClean="0"/>
              <a:t>ligne</a:t>
            </a:r>
            <a:endParaRPr lang="en-US" sz="1200" dirty="0" smtClean="0"/>
          </a:p>
          <a:p>
            <a:pPr>
              <a:lnSpc>
                <a:spcPct val="150000"/>
              </a:lnSpc>
              <a:buFont typeface="Wingdings" pitchFamily="2" charset="2"/>
              <a:buChar char="ü"/>
            </a:pPr>
            <a:r>
              <a:rPr lang="fr-FR" sz="1200" dirty="0" smtClean="0"/>
              <a:t>Sont indiqués en précisant la clause </a:t>
            </a:r>
            <a:r>
              <a:rPr lang="fr-FR" sz="1200" b="1" dirty="0" smtClean="0"/>
              <a:t>FOR EACH ROW</a:t>
            </a:r>
            <a:endParaRPr lang="en-US" sz="1200" b="1" dirty="0" smtClean="0"/>
          </a:p>
        </p:txBody>
      </p:sp>
      <p:sp>
        <p:nvSpPr>
          <p:cNvPr id="4" name="Rectangle 3"/>
          <p:cNvSpPr/>
          <p:nvPr/>
        </p:nvSpPr>
        <p:spPr>
          <a:xfrm>
            <a:off x="226998" y="369878"/>
            <a:ext cx="1924053" cy="307777"/>
          </a:xfrm>
          <a:prstGeom prst="rect">
            <a:avLst/>
          </a:prstGeom>
        </p:spPr>
        <p:txBody>
          <a:bodyPr wrap="none">
            <a:spAutoFit/>
          </a:bodyPr>
          <a:lstStyle/>
          <a:p>
            <a:r>
              <a:rPr lang="en-US" sz="1400" b="1" dirty="0" smtClean="0">
                <a:solidFill>
                  <a:srgbClr val="C00000"/>
                </a:solidFill>
              </a:rPr>
              <a:t>Types de  Triggers DML </a:t>
            </a:r>
            <a:endParaRPr lang="fr-FR" sz="1400" b="1" dirty="0">
              <a:solidFill>
                <a:srgbClr val="C00000"/>
              </a:solidFill>
            </a:endParaRPr>
          </a:p>
        </p:txBody>
      </p:sp>
      <p:sp>
        <p:nvSpPr>
          <p:cNvPr id="5" name="Rectangle 4"/>
          <p:cNvSpPr/>
          <p:nvPr/>
        </p:nvSpPr>
        <p:spPr>
          <a:xfrm>
            <a:off x="214314" y="12688"/>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55560" y="584192"/>
            <a:ext cx="4357718" cy="2492990"/>
          </a:xfrm>
          <a:prstGeom prst="rect">
            <a:avLst/>
          </a:prstGeom>
          <a:noFill/>
        </p:spPr>
        <p:txBody>
          <a:bodyPr wrap="square" rtlCol="0">
            <a:spAutoFit/>
          </a:bodyPr>
          <a:lstStyle/>
          <a:p>
            <a:r>
              <a:rPr lang="en-US" sz="1200" b="1" dirty="0" err="1" smtClean="0">
                <a:solidFill>
                  <a:srgbClr val="C00000"/>
                </a:solidFill>
              </a:rPr>
              <a:t>Quand</a:t>
            </a:r>
            <a:r>
              <a:rPr lang="en-US" sz="1200" b="1" dirty="0" smtClean="0">
                <a:solidFill>
                  <a:srgbClr val="C00000"/>
                </a:solidFill>
              </a:rPr>
              <a:t> le trigger se </a:t>
            </a:r>
            <a:r>
              <a:rPr lang="en-US" sz="1200" b="1" dirty="0" err="1" smtClean="0">
                <a:solidFill>
                  <a:srgbClr val="C00000"/>
                </a:solidFill>
              </a:rPr>
              <a:t>déclence</a:t>
            </a:r>
            <a:r>
              <a:rPr lang="en-US" sz="1200" b="1" dirty="0" smtClean="0">
                <a:solidFill>
                  <a:srgbClr val="C00000"/>
                </a:solidFill>
              </a:rPr>
              <a:t> </a:t>
            </a:r>
            <a:r>
              <a:rPr lang="en-US" sz="1200" dirty="0" smtClean="0"/>
              <a:t>?</a:t>
            </a:r>
          </a:p>
          <a:p>
            <a:endParaRPr lang="en-US" sz="1200" dirty="0" smtClean="0"/>
          </a:p>
          <a:p>
            <a:r>
              <a:rPr lang="en-US" sz="1200" b="1" dirty="0" smtClean="0">
                <a:latin typeface="Courier New" pitchFamily="49" charset="0"/>
              </a:rPr>
              <a:t>BEFORE</a:t>
            </a:r>
            <a:r>
              <a:rPr lang="en-US" sz="1200" dirty="0" smtClean="0"/>
              <a:t>: (</a:t>
            </a:r>
            <a:r>
              <a:rPr lang="en-US" sz="1200" dirty="0" err="1" smtClean="0"/>
              <a:t>Avant</a:t>
            </a:r>
            <a:r>
              <a:rPr lang="en-US" sz="1200" dirty="0" smtClean="0"/>
              <a:t>) Executer le trigger </a:t>
            </a:r>
            <a:r>
              <a:rPr lang="en-US" sz="1200" b="1" dirty="0" err="1" smtClean="0"/>
              <a:t>avant</a:t>
            </a:r>
            <a:r>
              <a:rPr lang="en-US" sz="1200" dirty="0" smtClean="0"/>
              <a:t> de </a:t>
            </a:r>
            <a:r>
              <a:rPr lang="en-US" sz="1200" dirty="0" err="1" smtClean="0"/>
              <a:t>proceder</a:t>
            </a:r>
            <a:r>
              <a:rPr lang="en-US" sz="1200" dirty="0" smtClean="0"/>
              <a:t> à </a:t>
            </a:r>
            <a:r>
              <a:rPr lang="en-US" sz="1200" dirty="0" err="1" smtClean="0"/>
              <a:t>l’evenement</a:t>
            </a:r>
            <a:r>
              <a:rPr lang="en-US" sz="1200" dirty="0" smtClean="0"/>
              <a:t> </a:t>
            </a:r>
            <a:r>
              <a:rPr lang="en-US" sz="1200" b="1" dirty="0" smtClean="0"/>
              <a:t>DML</a:t>
            </a:r>
            <a:r>
              <a:rPr lang="en-US" sz="1200" dirty="0" smtClean="0"/>
              <a:t> </a:t>
            </a:r>
            <a:r>
              <a:rPr lang="en-US" sz="1200" dirty="0" err="1" smtClean="0"/>
              <a:t>sur</a:t>
            </a:r>
            <a:r>
              <a:rPr lang="en-US" sz="1200" dirty="0" smtClean="0"/>
              <a:t> la table.</a:t>
            </a:r>
          </a:p>
          <a:p>
            <a:r>
              <a:rPr lang="en-US" sz="1200" b="1" dirty="0" smtClean="0">
                <a:latin typeface="Courier New" pitchFamily="49" charset="0"/>
              </a:rPr>
              <a:t>AFTER</a:t>
            </a:r>
            <a:r>
              <a:rPr lang="en-US" sz="1200" dirty="0" smtClean="0"/>
              <a:t> (</a:t>
            </a:r>
            <a:r>
              <a:rPr lang="en-US" sz="1200" dirty="0" err="1" smtClean="0"/>
              <a:t>Aprés</a:t>
            </a:r>
            <a:r>
              <a:rPr lang="en-US" sz="1200" dirty="0" smtClean="0"/>
              <a:t>) Executer le trigger </a:t>
            </a:r>
            <a:r>
              <a:rPr lang="en-US" sz="1200" b="1" dirty="0" err="1" smtClean="0"/>
              <a:t>aprés</a:t>
            </a:r>
            <a:r>
              <a:rPr lang="en-US" sz="1200" dirty="0" smtClean="0"/>
              <a:t> </a:t>
            </a:r>
            <a:r>
              <a:rPr lang="en-US" sz="1200" dirty="0" err="1" smtClean="0"/>
              <a:t>l’evenement</a:t>
            </a:r>
            <a:r>
              <a:rPr lang="en-US" sz="1200" dirty="0" smtClean="0"/>
              <a:t> </a:t>
            </a:r>
            <a:r>
              <a:rPr lang="en-US" sz="1200" b="1" dirty="0" smtClean="0"/>
              <a:t>DML</a:t>
            </a:r>
            <a:r>
              <a:rPr lang="en-US" sz="1200" dirty="0" smtClean="0"/>
              <a:t> </a:t>
            </a:r>
            <a:r>
              <a:rPr lang="en-US" sz="1200" dirty="0" err="1" smtClean="0"/>
              <a:t>sur</a:t>
            </a:r>
            <a:r>
              <a:rPr lang="en-US" sz="1200" dirty="0" smtClean="0"/>
              <a:t> la table.</a:t>
            </a:r>
          </a:p>
          <a:p>
            <a:r>
              <a:rPr lang="en-US" sz="1200" b="1" dirty="0" smtClean="0">
                <a:latin typeface="Courier New" pitchFamily="49" charset="0"/>
              </a:rPr>
              <a:t>INSTEAD</a:t>
            </a:r>
            <a:r>
              <a:rPr lang="en-US" sz="1200" b="1" dirty="0" smtClean="0"/>
              <a:t> </a:t>
            </a:r>
            <a:r>
              <a:rPr lang="en-US" sz="1200" b="1" dirty="0" smtClean="0">
                <a:latin typeface="Courier New" pitchFamily="49" charset="0"/>
              </a:rPr>
              <a:t>OF</a:t>
            </a:r>
            <a:r>
              <a:rPr lang="en-US" sz="1200" dirty="0" smtClean="0"/>
              <a:t>: (</a:t>
            </a:r>
            <a:r>
              <a:rPr lang="en-US" sz="1200" b="1" dirty="0" smtClean="0"/>
              <a:t>au lieu de</a:t>
            </a:r>
            <a:r>
              <a:rPr lang="en-US" sz="1200" dirty="0" smtClean="0"/>
              <a:t>)  Executer le corps de </a:t>
            </a:r>
            <a:r>
              <a:rPr lang="en-US" sz="1200" b="1" dirty="0" smtClean="0"/>
              <a:t>trigger</a:t>
            </a:r>
            <a:r>
              <a:rPr lang="en-US" sz="1200" dirty="0" smtClean="0"/>
              <a:t>  </a:t>
            </a:r>
            <a:r>
              <a:rPr lang="en-US" sz="1200" b="1" dirty="0" smtClean="0"/>
              <a:t>au lieu de </a:t>
            </a:r>
            <a:r>
              <a:rPr lang="en-US" sz="1200" dirty="0" err="1" smtClean="0"/>
              <a:t>l’évenement</a:t>
            </a:r>
            <a:r>
              <a:rPr lang="en-US" sz="1200" dirty="0" smtClean="0"/>
              <a:t>. </a:t>
            </a:r>
            <a:r>
              <a:rPr lang="en-US" sz="1200" dirty="0" err="1" smtClean="0"/>
              <a:t>Ceci</a:t>
            </a:r>
            <a:r>
              <a:rPr lang="en-US" sz="1200" dirty="0" smtClean="0"/>
              <a:t> </a:t>
            </a:r>
            <a:r>
              <a:rPr lang="en-US" sz="1200" dirty="0" err="1" smtClean="0"/>
              <a:t>est</a:t>
            </a:r>
            <a:r>
              <a:rPr lang="en-US" sz="1200" dirty="0" smtClean="0"/>
              <a:t> </a:t>
            </a:r>
            <a:r>
              <a:rPr lang="en-US" sz="1200" dirty="0" err="1" smtClean="0"/>
              <a:t>utilisé</a:t>
            </a:r>
            <a:r>
              <a:rPr lang="en-US" sz="1200" dirty="0" smtClean="0"/>
              <a:t>  pour les VUES qui ne </a:t>
            </a:r>
            <a:r>
              <a:rPr lang="en-US" sz="1200" dirty="0" err="1" smtClean="0"/>
              <a:t>sont</a:t>
            </a:r>
            <a:r>
              <a:rPr lang="en-US" sz="1200" dirty="0" smtClean="0"/>
              <a:t> pas modifiable </a:t>
            </a:r>
          </a:p>
          <a:p>
            <a:endParaRPr lang="en-US" sz="1200" dirty="0" smtClean="0"/>
          </a:p>
          <a:p>
            <a:r>
              <a:rPr lang="en-US" sz="1200" dirty="0" smtClean="0"/>
              <a:t>Note: Si </a:t>
            </a:r>
            <a:r>
              <a:rPr lang="en-US" sz="1200" dirty="0" err="1" smtClean="0"/>
              <a:t>plusieurs</a:t>
            </a:r>
            <a:r>
              <a:rPr lang="en-US" sz="1200" dirty="0" smtClean="0"/>
              <a:t> Triggers </a:t>
            </a:r>
            <a:r>
              <a:rPr lang="en-US" sz="1200" dirty="0" err="1" smtClean="0"/>
              <a:t>sont</a:t>
            </a:r>
            <a:r>
              <a:rPr lang="en-US" sz="1200" dirty="0" smtClean="0"/>
              <a:t> </a:t>
            </a:r>
            <a:r>
              <a:rPr lang="en-US" sz="1200" dirty="0" err="1" smtClean="0"/>
              <a:t>définis</a:t>
            </a:r>
            <a:r>
              <a:rPr lang="en-US" sz="1200" dirty="0" smtClean="0"/>
              <a:t> pour un meme objet </a:t>
            </a:r>
            <a:r>
              <a:rPr lang="en-US" sz="1200" dirty="0" err="1" smtClean="0"/>
              <a:t>leurs</a:t>
            </a:r>
            <a:r>
              <a:rPr lang="en-US" sz="1200" dirty="0" smtClean="0"/>
              <a:t> </a:t>
            </a:r>
            <a:r>
              <a:rPr lang="en-US" sz="1200" dirty="0" err="1" smtClean="0"/>
              <a:t>déclancement</a:t>
            </a:r>
            <a:r>
              <a:rPr lang="en-US" sz="1200" dirty="0" smtClean="0"/>
              <a:t> </a:t>
            </a:r>
            <a:r>
              <a:rPr lang="en-US" sz="1200" dirty="0" err="1" smtClean="0"/>
              <a:t>est</a:t>
            </a:r>
            <a:r>
              <a:rPr lang="en-US" sz="1200" dirty="0" smtClean="0"/>
              <a:t> </a:t>
            </a:r>
            <a:r>
              <a:rPr lang="en-US" sz="1200" dirty="0" err="1" smtClean="0"/>
              <a:t>arbitraire</a:t>
            </a:r>
            <a:r>
              <a:rPr lang="en-US" sz="1200" dirty="0" smtClean="0"/>
              <a:t> </a:t>
            </a:r>
          </a:p>
          <a:p>
            <a:endParaRPr lang="fr-FR" sz="1200" dirty="0"/>
          </a:p>
        </p:txBody>
      </p:sp>
      <p:sp>
        <p:nvSpPr>
          <p:cNvPr id="4" name="Rectangle 3"/>
          <p:cNvSpPr/>
          <p:nvPr/>
        </p:nvSpPr>
        <p:spPr>
          <a:xfrm>
            <a:off x="214314" y="12688"/>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436" y="512754"/>
            <a:ext cx="3286148" cy="276999"/>
          </a:xfrm>
          <a:prstGeom prst="rect">
            <a:avLst/>
          </a:prstGeom>
        </p:spPr>
        <p:txBody>
          <a:bodyPr wrap="square">
            <a:spAutoFit/>
          </a:bodyPr>
          <a:lstStyle/>
          <a:p>
            <a:r>
              <a:rPr lang="fr-FR" sz="1200" b="1" dirty="0" smtClean="0">
                <a:solidFill>
                  <a:srgbClr val="C00000"/>
                </a:solidFill>
              </a:rPr>
              <a:t>Séquence de déclenchement de Trigger</a:t>
            </a:r>
            <a:endParaRPr lang="fr-FR" sz="1200" b="1" dirty="0">
              <a:solidFill>
                <a:srgbClr val="C00000"/>
              </a:solidFill>
            </a:endParaRPr>
          </a:p>
        </p:txBody>
      </p:sp>
      <p:sp>
        <p:nvSpPr>
          <p:cNvPr id="3" name="Rectangle 2"/>
          <p:cNvSpPr/>
          <p:nvPr/>
        </p:nvSpPr>
        <p:spPr>
          <a:xfrm>
            <a:off x="142876" y="798506"/>
            <a:ext cx="4084650" cy="461665"/>
          </a:xfrm>
          <a:prstGeom prst="rect">
            <a:avLst/>
          </a:prstGeom>
        </p:spPr>
        <p:txBody>
          <a:bodyPr wrap="square">
            <a:spAutoFit/>
          </a:bodyPr>
          <a:lstStyle/>
          <a:p>
            <a:r>
              <a:rPr lang="fr-FR" sz="1200" dirty="0" smtClean="0"/>
              <a:t>Utilisez la séquence de déclenchement suivante pour un Trigger</a:t>
            </a:r>
            <a:r>
              <a:rPr lang="fr-FR" sz="1200" b="1" dirty="0" smtClean="0">
                <a:solidFill>
                  <a:srgbClr val="C00000"/>
                </a:solidFill>
              </a:rPr>
              <a:t> </a:t>
            </a:r>
            <a:r>
              <a:rPr lang="fr-FR" sz="1200" dirty="0" smtClean="0"/>
              <a:t>sur une table quand une seule ligne est manipulé:</a:t>
            </a:r>
            <a:endParaRPr lang="en-US" sz="1200" dirty="0" smtClean="0"/>
          </a:p>
        </p:txBody>
      </p:sp>
      <p:sp>
        <p:nvSpPr>
          <p:cNvPr id="4" name="Rectangle 18"/>
          <p:cNvSpPr>
            <a:spLocks noChangeArrowheads="1"/>
          </p:cNvSpPr>
          <p:nvPr/>
        </p:nvSpPr>
        <p:spPr bwMode="blackGray">
          <a:xfrm>
            <a:off x="84122" y="1298573"/>
            <a:ext cx="4214842" cy="357190"/>
          </a:xfrm>
          <a:prstGeom prst="rect">
            <a:avLst/>
          </a:prstGeom>
          <a:solidFill>
            <a:srgbClr val="92D050"/>
          </a:solidFill>
          <a:ln w="28575">
            <a:solidFill>
              <a:schemeClr val="tx1"/>
            </a:solidFill>
            <a:miter lim="800000"/>
            <a:headEnd/>
            <a:tailEnd/>
          </a:ln>
        </p:spPr>
        <p:txBody>
          <a:bodyPr/>
          <a:lstStyle/>
          <a:p>
            <a:pPr algn="l" defTabSz="228600">
              <a:lnSpc>
                <a:spcPct val="85000"/>
              </a:lnSpc>
            </a:pPr>
            <a:r>
              <a:rPr lang="en-US" sz="1200" dirty="0">
                <a:solidFill>
                  <a:srgbClr val="000000"/>
                </a:solidFill>
              </a:rPr>
              <a:t>INSERT INTO departments </a:t>
            </a:r>
            <a:r>
              <a:rPr lang="en-US" sz="1200" dirty="0" smtClean="0">
                <a:solidFill>
                  <a:srgbClr val="000000"/>
                </a:solidFill>
              </a:rPr>
              <a:t> </a:t>
            </a:r>
            <a:r>
              <a:rPr lang="en-US" sz="1200" dirty="0">
                <a:solidFill>
                  <a:srgbClr val="000000"/>
                </a:solidFill>
              </a:rPr>
              <a:t>(</a:t>
            </a:r>
            <a:r>
              <a:rPr lang="en-US" sz="1200" dirty="0" err="1">
                <a:solidFill>
                  <a:srgbClr val="000000"/>
                </a:solidFill>
              </a:rPr>
              <a:t>department_id,department_name</a:t>
            </a:r>
            <a:r>
              <a:rPr lang="en-US" sz="1200" dirty="0">
                <a:solidFill>
                  <a:srgbClr val="000000"/>
                </a:solidFill>
              </a:rPr>
              <a:t>, </a:t>
            </a:r>
            <a:r>
              <a:rPr lang="en-US" sz="1200" dirty="0" err="1" smtClean="0">
                <a:solidFill>
                  <a:srgbClr val="000000"/>
                </a:solidFill>
              </a:rPr>
              <a:t>location_id</a:t>
            </a:r>
            <a:r>
              <a:rPr lang="en-US" sz="1200" dirty="0" smtClean="0">
                <a:solidFill>
                  <a:srgbClr val="000000"/>
                </a:solidFill>
              </a:rPr>
              <a:t>) VALUES </a:t>
            </a:r>
            <a:r>
              <a:rPr lang="en-US" sz="1200" dirty="0">
                <a:solidFill>
                  <a:srgbClr val="000000"/>
                </a:solidFill>
              </a:rPr>
              <a:t>(400, 'CONSULTING', 2400);</a:t>
            </a:r>
          </a:p>
        </p:txBody>
      </p:sp>
      <p:grpSp>
        <p:nvGrpSpPr>
          <p:cNvPr id="5" name="Group 35"/>
          <p:cNvGrpSpPr>
            <a:grpSpLocks/>
          </p:cNvGrpSpPr>
          <p:nvPr/>
        </p:nvGrpSpPr>
        <p:grpSpPr bwMode="auto">
          <a:xfrm>
            <a:off x="0" y="1870709"/>
            <a:ext cx="2941642" cy="1356690"/>
            <a:chOff x="265" y="2631"/>
            <a:chExt cx="2961" cy="1073"/>
          </a:xfrm>
        </p:grpSpPr>
        <p:sp>
          <p:nvSpPr>
            <p:cNvPr id="6" name="Text Box 22"/>
            <p:cNvSpPr txBox="1">
              <a:spLocks noChangeArrowheads="1"/>
            </p:cNvSpPr>
            <p:nvPr/>
          </p:nvSpPr>
          <p:spPr bwMode="gray">
            <a:xfrm>
              <a:off x="564" y="2687"/>
              <a:ext cx="503" cy="402"/>
            </a:xfrm>
            <a:prstGeom prst="rect">
              <a:avLst/>
            </a:prstGeom>
            <a:noFill/>
            <a:ln w="25400">
              <a:noFill/>
              <a:miter lim="800000"/>
              <a:headEnd type="none" w="sm" len="sm"/>
              <a:tailEnd type="none" w="med" len="lg"/>
            </a:ln>
          </p:spPr>
          <p:txBody>
            <a:bodyPr wrap="square" lIns="12700" tIns="12700" rIns="12700" bIns="12700">
              <a:spAutoFit/>
            </a:bodyPr>
            <a:lstStyle/>
            <a:p>
              <a:pPr algn="ctr" defTabSz="822325">
                <a:buClr>
                  <a:srgbClr val="000000"/>
                </a:buClr>
                <a:buFont typeface="Arial" pitchFamily="34" charset="0"/>
                <a:buNone/>
              </a:pPr>
              <a:r>
                <a:rPr lang="en-US" sz="2400" dirty="0" smtClean="0"/>
                <a:t>.…</a:t>
              </a:r>
              <a:endParaRPr lang="en-US" sz="2400" dirty="0"/>
            </a:p>
          </p:txBody>
        </p:sp>
        <p:pic>
          <p:nvPicPr>
            <p:cNvPr id="7" name="Picture 23" descr="D:\AFTER_EARLY_ADAPTER\PLSf\images\PLPU\09_11sB1.gif"/>
            <p:cNvPicPr>
              <a:picLocks noChangeAspect="1" noChangeArrowheads="1"/>
            </p:cNvPicPr>
            <p:nvPr/>
          </p:nvPicPr>
          <p:blipFill>
            <a:blip r:embed="rId2" cstate="print"/>
            <a:srcRect l="583"/>
            <a:stretch>
              <a:fillRect/>
            </a:stretch>
          </p:blipFill>
          <p:spPr bwMode="gray">
            <a:xfrm>
              <a:off x="278" y="2631"/>
              <a:ext cx="2948" cy="684"/>
            </a:xfrm>
            <a:prstGeom prst="rect">
              <a:avLst/>
            </a:prstGeom>
            <a:noFill/>
            <a:ln w="9525">
              <a:noFill/>
              <a:miter lim="800000"/>
              <a:headEnd/>
              <a:tailEnd/>
            </a:ln>
          </p:spPr>
        </p:pic>
        <p:pic>
          <p:nvPicPr>
            <p:cNvPr id="8" name="Picture 24" descr="D:\AFTER_EARLY_ADAPTER\PLSf\images\PLPU\09_11sB2.gif"/>
            <p:cNvPicPr>
              <a:picLocks noChangeAspect="1" noChangeArrowheads="1"/>
            </p:cNvPicPr>
            <p:nvPr/>
          </p:nvPicPr>
          <p:blipFill>
            <a:blip r:embed="rId3" cstate="print"/>
            <a:srcRect l="583"/>
            <a:stretch>
              <a:fillRect/>
            </a:stretch>
          </p:blipFill>
          <p:spPr bwMode="gray">
            <a:xfrm>
              <a:off x="265" y="3488"/>
              <a:ext cx="2948" cy="216"/>
            </a:xfrm>
            <a:prstGeom prst="rect">
              <a:avLst/>
            </a:prstGeom>
            <a:noFill/>
            <a:ln w="9525">
              <a:noFill/>
              <a:miter lim="800000"/>
              <a:headEnd/>
              <a:tailEnd/>
            </a:ln>
          </p:spPr>
        </p:pic>
      </p:grpSp>
      <p:sp>
        <p:nvSpPr>
          <p:cNvPr id="9" name="Line 5"/>
          <p:cNvSpPr>
            <a:spLocks noChangeShapeType="1"/>
          </p:cNvSpPr>
          <p:nvPr/>
        </p:nvSpPr>
        <p:spPr bwMode="auto">
          <a:xfrm flipV="1">
            <a:off x="2870204" y="2084390"/>
            <a:ext cx="142876" cy="45719"/>
          </a:xfrm>
          <a:prstGeom prst="line">
            <a:avLst/>
          </a:prstGeom>
          <a:noFill/>
          <a:ln w="28575">
            <a:solidFill>
              <a:schemeClr val="tx1"/>
            </a:solidFill>
            <a:round/>
            <a:headEnd type="none" w="sm" len="sm"/>
            <a:tailEnd type="triangle" w="sm" len="sm"/>
          </a:ln>
        </p:spPr>
        <p:txBody>
          <a:bodyPr/>
          <a:lstStyle/>
          <a:p>
            <a:endParaRPr lang="fr-FR"/>
          </a:p>
        </p:txBody>
      </p:sp>
      <p:sp>
        <p:nvSpPr>
          <p:cNvPr id="10" name="Rectangle 6"/>
          <p:cNvSpPr>
            <a:spLocks noChangeArrowheads="1"/>
          </p:cNvSpPr>
          <p:nvPr/>
        </p:nvSpPr>
        <p:spPr bwMode="auto">
          <a:xfrm>
            <a:off x="3013080" y="1870076"/>
            <a:ext cx="1643074" cy="2314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92075" tIns="46038" rIns="92075" bIns="46038">
            <a:spAutoFit/>
          </a:bodyPr>
          <a:lstStyle/>
          <a:p>
            <a:pPr algn="l"/>
            <a:r>
              <a:rPr lang="en-US" sz="900" b="1" dirty="0" smtClean="0"/>
              <a:t>BEFORE </a:t>
            </a:r>
            <a:r>
              <a:rPr lang="en-US" sz="900" b="1" dirty="0" err="1" smtClean="0"/>
              <a:t>avant</a:t>
            </a:r>
            <a:r>
              <a:rPr lang="en-US" sz="900" b="1" dirty="0" smtClean="0"/>
              <a:t> </a:t>
            </a:r>
            <a:r>
              <a:rPr lang="en-US" sz="900" dirty="0" smtClean="0"/>
              <a:t>le trigger tables</a:t>
            </a:r>
            <a:endParaRPr lang="en-US" sz="900" dirty="0"/>
          </a:p>
        </p:txBody>
      </p:sp>
      <p:sp>
        <p:nvSpPr>
          <p:cNvPr id="11" name="Line 8"/>
          <p:cNvSpPr>
            <a:spLocks noChangeShapeType="1"/>
          </p:cNvSpPr>
          <p:nvPr/>
        </p:nvSpPr>
        <p:spPr bwMode="auto">
          <a:xfrm flipV="1">
            <a:off x="2870204" y="2798770"/>
            <a:ext cx="142876" cy="214314"/>
          </a:xfrm>
          <a:prstGeom prst="line">
            <a:avLst/>
          </a:prstGeom>
          <a:noFill/>
          <a:ln w="28575">
            <a:solidFill>
              <a:schemeClr val="tx1"/>
            </a:solidFill>
            <a:round/>
            <a:headEnd type="none" w="sm" len="sm"/>
            <a:tailEnd type="triangle" w="sm" len="sm"/>
          </a:ln>
        </p:spPr>
        <p:txBody>
          <a:bodyPr/>
          <a:lstStyle/>
          <a:p>
            <a:endParaRPr lang="fr-FR"/>
          </a:p>
        </p:txBody>
      </p:sp>
      <p:sp>
        <p:nvSpPr>
          <p:cNvPr id="12" name="Rectangle 9"/>
          <p:cNvSpPr>
            <a:spLocks noChangeArrowheads="1"/>
          </p:cNvSpPr>
          <p:nvPr/>
        </p:nvSpPr>
        <p:spPr bwMode="auto">
          <a:xfrm>
            <a:off x="3025764" y="2584456"/>
            <a:ext cx="1571636" cy="2314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92075" tIns="46038" rIns="92075" bIns="46038">
            <a:spAutoFit/>
          </a:bodyPr>
          <a:lstStyle/>
          <a:p>
            <a:r>
              <a:rPr lang="en-US" sz="900" b="1" dirty="0" smtClean="0"/>
              <a:t>BEFORE </a:t>
            </a:r>
            <a:r>
              <a:rPr lang="en-US" sz="900" b="1" dirty="0" err="1" smtClean="0"/>
              <a:t>avant</a:t>
            </a:r>
            <a:r>
              <a:rPr lang="en-US" sz="900" b="1" dirty="0" smtClean="0"/>
              <a:t> </a:t>
            </a:r>
            <a:r>
              <a:rPr lang="en-US" sz="900" dirty="0" smtClean="0"/>
              <a:t>le trigger </a:t>
            </a:r>
            <a:r>
              <a:rPr lang="en-US" sz="900" dirty="0" err="1" smtClean="0"/>
              <a:t>ligne</a:t>
            </a:r>
            <a:endParaRPr lang="en-US" sz="900" b="1" dirty="0"/>
          </a:p>
        </p:txBody>
      </p:sp>
      <p:sp>
        <p:nvSpPr>
          <p:cNvPr id="13" name="Line 11"/>
          <p:cNvSpPr>
            <a:spLocks noChangeShapeType="1"/>
          </p:cNvSpPr>
          <p:nvPr/>
        </p:nvSpPr>
        <p:spPr bwMode="auto">
          <a:xfrm flipV="1">
            <a:off x="2870204" y="3013084"/>
            <a:ext cx="214314" cy="214314"/>
          </a:xfrm>
          <a:prstGeom prst="line">
            <a:avLst/>
          </a:prstGeom>
          <a:noFill/>
          <a:ln w="28575">
            <a:solidFill>
              <a:schemeClr val="tx1"/>
            </a:solidFill>
            <a:round/>
            <a:headEnd type="none" w="sm" len="sm"/>
            <a:tailEnd type="triangle" w="sm" len="sm"/>
          </a:ln>
        </p:spPr>
        <p:txBody>
          <a:bodyPr/>
          <a:lstStyle/>
          <a:p>
            <a:endParaRPr lang="fr-FR"/>
          </a:p>
        </p:txBody>
      </p:sp>
      <p:sp>
        <p:nvSpPr>
          <p:cNvPr id="14" name="Rectangle 12"/>
          <p:cNvSpPr>
            <a:spLocks noChangeArrowheads="1"/>
          </p:cNvSpPr>
          <p:nvPr/>
        </p:nvSpPr>
        <p:spPr bwMode="auto">
          <a:xfrm>
            <a:off x="3109762" y="2870208"/>
            <a:ext cx="1487638" cy="2314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92075" tIns="46038" rIns="92075" bIns="46038">
            <a:spAutoFit/>
          </a:bodyPr>
          <a:lstStyle/>
          <a:p>
            <a:r>
              <a:rPr lang="en-US" sz="900" b="1" dirty="0"/>
              <a:t>AFTER </a:t>
            </a:r>
            <a:r>
              <a:rPr lang="en-US" sz="900" b="1" dirty="0" err="1" smtClean="0"/>
              <a:t>Aprés</a:t>
            </a:r>
            <a:r>
              <a:rPr lang="en-US" sz="900" b="1" dirty="0" smtClean="0"/>
              <a:t> </a:t>
            </a:r>
            <a:r>
              <a:rPr lang="en-US" sz="900" dirty="0" smtClean="0"/>
              <a:t>le trigger </a:t>
            </a:r>
            <a:r>
              <a:rPr lang="en-US" sz="900" dirty="0" err="1" smtClean="0"/>
              <a:t>ligne</a:t>
            </a:r>
            <a:endParaRPr lang="en-US" sz="900" b="1" dirty="0"/>
          </a:p>
        </p:txBody>
      </p:sp>
      <p:sp>
        <p:nvSpPr>
          <p:cNvPr id="15" name="Rectangle 14"/>
          <p:cNvSpPr>
            <a:spLocks noChangeArrowheads="1"/>
          </p:cNvSpPr>
          <p:nvPr/>
        </p:nvSpPr>
        <p:spPr bwMode="auto">
          <a:xfrm>
            <a:off x="3084518" y="3200833"/>
            <a:ext cx="1525916" cy="2314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92075" tIns="46038" rIns="92075" bIns="46038">
            <a:spAutoFit/>
          </a:bodyPr>
          <a:lstStyle/>
          <a:p>
            <a:r>
              <a:rPr lang="en-US" sz="900" b="1" dirty="0"/>
              <a:t>AFTER </a:t>
            </a:r>
            <a:r>
              <a:rPr lang="en-US" sz="900" b="1" dirty="0" err="1" smtClean="0"/>
              <a:t>Aprés</a:t>
            </a:r>
            <a:r>
              <a:rPr lang="en-US" sz="900" dirty="0" err="1" smtClean="0"/>
              <a:t>le</a:t>
            </a:r>
            <a:r>
              <a:rPr lang="en-US" sz="900" dirty="0" smtClean="0"/>
              <a:t> trigger tables</a:t>
            </a:r>
          </a:p>
        </p:txBody>
      </p:sp>
      <p:sp>
        <p:nvSpPr>
          <p:cNvPr id="16" name="Line 15"/>
          <p:cNvSpPr>
            <a:spLocks noChangeShapeType="1"/>
          </p:cNvSpPr>
          <p:nvPr/>
        </p:nvSpPr>
        <p:spPr bwMode="auto">
          <a:xfrm flipV="1">
            <a:off x="2798766" y="3298835"/>
            <a:ext cx="285752" cy="45719"/>
          </a:xfrm>
          <a:prstGeom prst="line">
            <a:avLst/>
          </a:prstGeom>
          <a:noFill/>
          <a:ln w="28575">
            <a:solidFill>
              <a:schemeClr val="tx1"/>
            </a:solidFill>
            <a:round/>
            <a:headEnd type="none" w="sm" len="sm"/>
            <a:tailEnd type="triangle" w="sm" len="sm"/>
          </a:ln>
        </p:spPr>
        <p:txBody>
          <a:bodyPr/>
          <a:lstStyle/>
          <a:p>
            <a:endParaRPr lang="fr-FR"/>
          </a:p>
        </p:txBody>
      </p:sp>
      <p:sp>
        <p:nvSpPr>
          <p:cNvPr id="17" name="ZoneTexte 16"/>
          <p:cNvSpPr txBox="1"/>
          <p:nvPr/>
        </p:nvSpPr>
        <p:spPr>
          <a:xfrm>
            <a:off x="369874" y="2715190"/>
            <a:ext cx="357190" cy="369332"/>
          </a:xfrm>
          <a:prstGeom prst="rect">
            <a:avLst/>
          </a:prstGeom>
          <a:noFill/>
        </p:spPr>
        <p:txBody>
          <a:bodyPr wrap="square" rtlCol="0">
            <a:spAutoFit/>
          </a:bodyPr>
          <a:lstStyle/>
          <a:p>
            <a:r>
              <a:rPr lang="fr-FR" dirty="0" smtClean="0"/>
              <a:t>…</a:t>
            </a:r>
            <a:endParaRPr lang="fr-FR" dirty="0"/>
          </a:p>
        </p:txBody>
      </p:sp>
      <p:sp>
        <p:nvSpPr>
          <p:cNvPr id="18" name="ZoneTexte 17"/>
          <p:cNvSpPr txBox="1"/>
          <p:nvPr/>
        </p:nvSpPr>
        <p:spPr>
          <a:xfrm>
            <a:off x="1084254" y="2715190"/>
            <a:ext cx="357190" cy="369332"/>
          </a:xfrm>
          <a:prstGeom prst="rect">
            <a:avLst/>
          </a:prstGeom>
          <a:noFill/>
        </p:spPr>
        <p:txBody>
          <a:bodyPr wrap="square" rtlCol="0">
            <a:spAutoFit/>
          </a:bodyPr>
          <a:lstStyle/>
          <a:p>
            <a:r>
              <a:rPr lang="fr-FR" dirty="0" smtClean="0"/>
              <a:t>…</a:t>
            </a:r>
            <a:endParaRPr lang="fr-FR" dirty="0"/>
          </a:p>
        </p:txBody>
      </p:sp>
      <p:sp>
        <p:nvSpPr>
          <p:cNvPr id="19" name="ZoneTexte 18"/>
          <p:cNvSpPr txBox="1"/>
          <p:nvPr/>
        </p:nvSpPr>
        <p:spPr>
          <a:xfrm>
            <a:off x="2441576" y="2715190"/>
            <a:ext cx="357190" cy="369332"/>
          </a:xfrm>
          <a:prstGeom prst="rect">
            <a:avLst/>
          </a:prstGeom>
          <a:noFill/>
        </p:spPr>
        <p:txBody>
          <a:bodyPr wrap="square" rtlCol="0">
            <a:spAutoFit/>
          </a:bodyPr>
          <a:lstStyle/>
          <a:p>
            <a:r>
              <a:rPr lang="fr-FR" dirty="0" smtClean="0"/>
              <a:t>…</a:t>
            </a:r>
            <a:endParaRPr lang="fr-FR" dirty="0"/>
          </a:p>
        </p:txBody>
      </p:sp>
      <p:sp>
        <p:nvSpPr>
          <p:cNvPr id="20" name="Rectangle 19"/>
          <p:cNvSpPr/>
          <p:nvPr/>
        </p:nvSpPr>
        <p:spPr>
          <a:xfrm>
            <a:off x="155560" y="7198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26" descr="D:\AFTER_EARLY_ADAPTER\PLSf\images\PLPU\09_12sB.gif"/>
          <p:cNvPicPr>
            <a:picLocks noChangeAspect="1" noChangeArrowheads="1"/>
          </p:cNvPicPr>
          <p:nvPr/>
        </p:nvPicPr>
        <p:blipFill>
          <a:blip r:embed="rId2" cstate="print"/>
          <a:srcRect l="385"/>
          <a:stretch>
            <a:fillRect/>
          </a:stretch>
        </p:blipFill>
        <p:spPr bwMode="gray">
          <a:xfrm>
            <a:off x="151427" y="1512886"/>
            <a:ext cx="2575901" cy="1428760"/>
          </a:xfrm>
          <a:prstGeom prst="rect">
            <a:avLst/>
          </a:prstGeom>
          <a:noFill/>
          <a:ln w="9525">
            <a:noFill/>
            <a:miter lim="800000"/>
            <a:headEnd/>
            <a:tailEnd/>
          </a:ln>
        </p:spPr>
      </p:pic>
      <p:sp>
        <p:nvSpPr>
          <p:cNvPr id="15" name="Rectangle 1028"/>
          <p:cNvSpPr>
            <a:spLocks noChangeArrowheads="1"/>
          </p:cNvSpPr>
          <p:nvPr/>
        </p:nvSpPr>
        <p:spPr bwMode="blackGray">
          <a:xfrm>
            <a:off x="298436" y="655631"/>
            <a:ext cx="4071966" cy="428627"/>
          </a:xfrm>
          <a:prstGeom prst="rect">
            <a:avLst/>
          </a:prstGeom>
          <a:solidFill>
            <a:srgbClr val="92D050"/>
          </a:solidFill>
          <a:ln w="28575">
            <a:solidFill>
              <a:schemeClr val="tx1"/>
            </a:solidFill>
            <a:miter lim="800000"/>
            <a:headEnd/>
            <a:tailEnd/>
          </a:ln>
        </p:spPr>
        <p:txBody>
          <a:bodyPr lIns="92075" tIns="46038" rIns="92075" bIns="46038"/>
          <a:lstStyle/>
          <a:p>
            <a:pPr algn="l" defTabSz="400050">
              <a:lnSpc>
                <a:spcPct val="85000"/>
              </a:lnSpc>
              <a:tabLst>
                <a:tab pos="400050" algn="r"/>
                <a:tab pos="519113" algn="l"/>
              </a:tabLst>
            </a:pPr>
            <a:r>
              <a:rPr lang="en-US" sz="1200" dirty="0">
                <a:solidFill>
                  <a:srgbClr val="000000"/>
                </a:solidFill>
              </a:rPr>
              <a:t>UPDATE </a:t>
            </a:r>
            <a:r>
              <a:rPr lang="en-US" sz="1200" dirty="0" smtClean="0">
                <a:solidFill>
                  <a:srgbClr val="000000"/>
                </a:solidFill>
              </a:rPr>
              <a:t>employees  </a:t>
            </a:r>
            <a:r>
              <a:rPr lang="en-US" sz="1200" dirty="0">
                <a:solidFill>
                  <a:srgbClr val="000000"/>
                </a:solidFill>
              </a:rPr>
              <a:t>SET salary = salary * 1.1</a:t>
            </a:r>
          </a:p>
          <a:p>
            <a:pPr algn="l" defTabSz="400050">
              <a:lnSpc>
                <a:spcPct val="85000"/>
              </a:lnSpc>
              <a:tabLst>
                <a:tab pos="400050" algn="r"/>
                <a:tab pos="519113" algn="l"/>
              </a:tabLst>
            </a:pPr>
            <a:r>
              <a:rPr lang="en-US" sz="1200" dirty="0">
                <a:solidFill>
                  <a:srgbClr val="000000"/>
                </a:solidFill>
              </a:rPr>
              <a:t>  WHERE </a:t>
            </a:r>
            <a:r>
              <a:rPr lang="en-US" sz="1200" dirty="0" err="1">
                <a:solidFill>
                  <a:srgbClr val="000000"/>
                </a:solidFill>
              </a:rPr>
              <a:t>department_id</a:t>
            </a:r>
            <a:r>
              <a:rPr lang="en-US" sz="1200" dirty="0">
                <a:solidFill>
                  <a:srgbClr val="000000"/>
                </a:solidFill>
              </a:rPr>
              <a:t> = 30;</a:t>
            </a:r>
          </a:p>
        </p:txBody>
      </p:sp>
      <p:sp>
        <p:nvSpPr>
          <p:cNvPr id="17" name="Rectangle 6"/>
          <p:cNvSpPr>
            <a:spLocks noChangeArrowheads="1"/>
          </p:cNvSpPr>
          <p:nvPr/>
        </p:nvSpPr>
        <p:spPr bwMode="auto">
          <a:xfrm>
            <a:off x="2954326" y="1307976"/>
            <a:ext cx="1487514" cy="21608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92075" tIns="46038" rIns="92075" bIns="46038">
            <a:spAutoFit/>
          </a:bodyPr>
          <a:lstStyle/>
          <a:p>
            <a:pPr algn="l"/>
            <a:r>
              <a:rPr lang="en-US" sz="800" b="1" dirty="0" smtClean="0"/>
              <a:t>BEFORE </a:t>
            </a:r>
            <a:r>
              <a:rPr lang="en-US" sz="800" b="1" dirty="0" err="1" smtClean="0"/>
              <a:t>avant</a:t>
            </a:r>
            <a:r>
              <a:rPr lang="en-US" sz="800" b="1" dirty="0" smtClean="0"/>
              <a:t> </a:t>
            </a:r>
            <a:r>
              <a:rPr lang="en-US" sz="800" dirty="0" smtClean="0"/>
              <a:t>le trigger tables</a:t>
            </a:r>
            <a:endParaRPr lang="en-US" sz="800" dirty="0"/>
          </a:p>
        </p:txBody>
      </p:sp>
      <p:sp>
        <p:nvSpPr>
          <p:cNvPr id="22" name="Rectangle 21"/>
          <p:cNvSpPr>
            <a:spLocks noChangeArrowheads="1"/>
          </p:cNvSpPr>
          <p:nvPr/>
        </p:nvSpPr>
        <p:spPr bwMode="auto">
          <a:xfrm>
            <a:off x="3058800" y="2995923"/>
            <a:ext cx="1668792" cy="2314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92075" tIns="46038" rIns="92075" bIns="46038">
            <a:spAutoFit/>
          </a:bodyPr>
          <a:lstStyle/>
          <a:p>
            <a:r>
              <a:rPr lang="en-US" sz="900" b="1" dirty="0"/>
              <a:t>AFTER </a:t>
            </a:r>
            <a:r>
              <a:rPr lang="en-US" sz="900" b="1" dirty="0" smtClean="0"/>
              <a:t>(</a:t>
            </a:r>
            <a:r>
              <a:rPr lang="en-US" sz="900" b="1" dirty="0" err="1" smtClean="0"/>
              <a:t>Aprés</a:t>
            </a:r>
            <a:r>
              <a:rPr lang="en-US" sz="900" b="1" dirty="0" smtClean="0"/>
              <a:t> )</a:t>
            </a:r>
            <a:r>
              <a:rPr lang="en-US" sz="900" dirty="0" smtClean="0"/>
              <a:t>le trigger tables</a:t>
            </a:r>
          </a:p>
        </p:txBody>
      </p:sp>
      <p:sp>
        <p:nvSpPr>
          <p:cNvPr id="23" name="Line 1032"/>
          <p:cNvSpPr>
            <a:spLocks noChangeShapeType="1"/>
          </p:cNvSpPr>
          <p:nvPr/>
        </p:nvSpPr>
        <p:spPr bwMode="auto">
          <a:xfrm>
            <a:off x="2441576" y="1441448"/>
            <a:ext cx="519113" cy="0"/>
          </a:xfrm>
          <a:prstGeom prst="line">
            <a:avLst/>
          </a:prstGeom>
          <a:noFill/>
          <a:ln w="28575">
            <a:solidFill>
              <a:schemeClr val="tx1"/>
            </a:solidFill>
            <a:round/>
            <a:headEnd type="none" w="sm" len="sm"/>
            <a:tailEnd type="triangle" w="sm" len="sm"/>
          </a:ln>
        </p:spPr>
        <p:txBody>
          <a:bodyPr/>
          <a:lstStyle/>
          <a:p>
            <a:endParaRPr lang="fr-FR"/>
          </a:p>
        </p:txBody>
      </p:sp>
      <p:sp>
        <p:nvSpPr>
          <p:cNvPr id="24" name="Line 1032"/>
          <p:cNvSpPr>
            <a:spLocks noChangeShapeType="1"/>
          </p:cNvSpPr>
          <p:nvPr/>
        </p:nvSpPr>
        <p:spPr bwMode="auto">
          <a:xfrm>
            <a:off x="2708281" y="1798638"/>
            <a:ext cx="519113" cy="0"/>
          </a:xfrm>
          <a:prstGeom prst="line">
            <a:avLst/>
          </a:prstGeom>
          <a:noFill/>
          <a:ln w="28575">
            <a:solidFill>
              <a:schemeClr val="tx1"/>
            </a:solidFill>
            <a:round/>
            <a:headEnd type="none" w="sm" len="sm"/>
            <a:tailEnd type="triangle" w="sm" len="sm"/>
          </a:ln>
        </p:spPr>
        <p:txBody>
          <a:bodyPr/>
          <a:lstStyle/>
          <a:p>
            <a:endParaRPr lang="fr-FR"/>
          </a:p>
        </p:txBody>
      </p:sp>
      <p:sp>
        <p:nvSpPr>
          <p:cNvPr id="25" name="Line 1032"/>
          <p:cNvSpPr>
            <a:spLocks noChangeShapeType="1"/>
          </p:cNvSpPr>
          <p:nvPr/>
        </p:nvSpPr>
        <p:spPr bwMode="auto">
          <a:xfrm>
            <a:off x="2708281" y="1951038"/>
            <a:ext cx="519113" cy="0"/>
          </a:xfrm>
          <a:prstGeom prst="line">
            <a:avLst/>
          </a:prstGeom>
          <a:noFill/>
          <a:ln w="28575">
            <a:solidFill>
              <a:schemeClr val="tx1"/>
            </a:solidFill>
            <a:round/>
            <a:headEnd type="none" w="sm" len="sm"/>
            <a:tailEnd type="triangle" w="sm" len="sm"/>
          </a:ln>
        </p:spPr>
        <p:txBody>
          <a:bodyPr/>
          <a:lstStyle/>
          <a:p>
            <a:endParaRPr lang="fr-FR"/>
          </a:p>
        </p:txBody>
      </p:sp>
      <p:sp>
        <p:nvSpPr>
          <p:cNvPr id="26" name="Rectangle 25"/>
          <p:cNvSpPr/>
          <p:nvPr/>
        </p:nvSpPr>
        <p:spPr>
          <a:xfrm>
            <a:off x="3155956" y="1655762"/>
            <a:ext cx="1506540" cy="215444"/>
          </a:xfrm>
          <a:prstGeom prst="rect">
            <a:avLst/>
          </a:prstGeom>
        </p:spPr>
        <p:txBody>
          <a:bodyPr wrap="square">
            <a:spAutoFit/>
          </a:bodyPr>
          <a:lstStyle/>
          <a:p>
            <a:r>
              <a:rPr lang="en-US" sz="800" b="1" dirty="0" smtClean="0"/>
              <a:t>BEFORE (</a:t>
            </a:r>
            <a:r>
              <a:rPr lang="en-US" sz="800" b="1" dirty="0" err="1" smtClean="0"/>
              <a:t>avant</a:t>
            </a:r>
            <a:r>
              <a:rPr lang="en-US" sz="800" b="1" dirty="0" smtClean="0"/>
              <a:t>) </a:t>
            </a:r>
            <a:r>
              <a:rPr lang="en-US" sz="800" dirty="0" smtClean="0"/>
              <a:t>le trigger </a:t>
            </a:r>
            <a:r>
              <a:rPr lang="en-US" sz="800" dirty="0" err="1" smtClean="0"/>
              <a:t>ligne</a:t>
            </a:r>
            <a:endParaRPr lang="en-US" sz="800" b="1" dirty="0"/>
          </a:p>
        </p:txBody>
      </p:sp>
      <p:sp>
        <p:nvSpPr>
          <p:cNvPr id="27" name="Rectangle 26"/>
          <p:cNvSpPr/>
          <p:nvPr/>
        </p:nvSpPr>
        <p:spPr>
          <a:xfrm>
            <a:off x="3149614" y="1870076"/>
            <a:ext cx="1447786" cy="215444"/>
          </a:xfrm>
          <a:prstGeom prst="rect">
            <a:avLst/>
          </a:prstGeom>
        </p:spPr>
        <p:txBody>
          <a:bodyPr wrap="square">
            <a:spAutoFit/>
          </a:bodyPr>
          <a:lstStyle/>
          <a:p>
            <a:r>
              <a:rPr lang="en-US" sz="800" b="1" dirty="0" smtClean="0"/>
              <a:t>AFTER (</a:t>
            </a:r>
            <a:r>
              <a:rPr lang="en-US" sz="800" b="1" dirty="0" err="1" smtClean="0"/>
              <a:t>aprés</a:t>
            </a:r>
            <a:r>
              <a:rPr lang="en-US" sz="800" b="1" dirty="0" smtClean="0"/>
              <a:t>) </a:t>
            </a:r>
            <a:r>
              <a:rPr lang="en-US" sz="800" dirty="0" smtClean="0"/>
              <a:t>le trigger </a:t>
            </a:r>
            <a:r>
              <a:rPr lang="en-US" sz="800" dirty="0" err="1" smtClean="0"/>
              <a:t>ligne</a:t>
            </a:r>
            <a:endParaRPr lang="en-US" sz="800" b="1" dirty="0"/>
          </a:p>
        </p:txBody>
      </p:sp>
      <p:sp>
        <p:nvSpPr>
          <p:cNvPr id="28" name="Rectangle 27"/>
          <p:cNvSpPr/>
          <p:nvPr/>
        </p:nvSpPr>
        <p:spPr>
          <a:xfrm>
            <a:off x="3227394" y="2584456"/>
            <a:ext cx="1500198" cy="215444"/>
          </a:xfrm>
          <a:prstGeom prst="rect">
            <a:avLst/>
          </a:prstGeom>
        </p:spPr>
        <p:txBody>
          <a:bodyPr wrap="square">
            <a:spAutoFit/>
          </a:bodyPr>
          <a:lstStyle/>
          <a:p>
            <a:r>
              <a:rPr lang="en-US" sz="800" b="1" dirty="0" smtClean="0"/>
              <a:t>BEFORE (</a:t>
            </a:r>
            <a:r>
              <a:rPr lang="en-US" sz="800" b="1" dirty="0" err="1" smtClean="0"/>
              <a:t>avant</a:t>
            </a:r>
            <a:r>
              <a:rPr lang="en-US" sz="800" b="1" dirty="0" smtClean="0"/>
              <a:t>) </a:t>
            </a:r>
            <a:r>
              <a:rPr lang="en-US" sz="800" dirty="0" smtClean="0"/>
              <a:t>le trigger </a:t>
            </a:r>
            <a:r>
              <a:rPr lang="en-US" sz="800" dirty="0" err="1" smtClean="0"/>
              <a:t>ligne</a:t>
            </a:r>
            <a:endParaRPr lang="en-US" sz="800" b="1" dirty="0"/>
          </a:p>
        </p:txBody>
      </p:sp>
      <p:sp>
        <p:nvSpPr>
          <p:cNvPr id="29" name="Line 1032"/>
          <p:cNvSpPr>
            <a:spLocks noChangeShapeType="1"/>
          </p:cNvSpPr>
          <p:nvPr/>
        </p:nvSpPr>
        <p:spPr bwMode="auto">
          <a:xfrm>
            <a:off x="2565405" y="3084522"/>
            <a:ext cx="519113" cy="0"/>
          </a:xfrm>
          <a:prstGeom prst="line">
            <a:avLst/>
          </a:prstGeom>
          <a:noFill/>
          <a:ln w="28575">
            <a:solidFill>
              <a:schemeClr val="tx1"/>
            </a:solidFill>
            <a:round/>
            <a:headEnd type="none" w="sm" len="sm"/>
            <a:tailEnd type="triangle" w="sm" len="sm"/>
          </a:ln>
        </p:spPr>
        <p:txBody>
          <a:bodyPr/>
          <a:lstStyle/>
          <a:p>
            <a:endParaRPr lang="fr-FR"/>
          </a:p>
        </p:txBody>
      </p:sp>
      <p:sp>
        <p:nvSpPr>
          <p:cNvPr id="31" name="Line 1032"/>
          <p:cNvSpPr>
            <a:spLocks noChangeShapeType="1"/>
          </p:cNvSpPr>
          <p:nvPr/>
        </p:nvSpPr>
        <p:spPr bwMode="auto">
          <a:xfrm>
            <a:off x="2727328" y="2727332"/>
            <a:ext cx="519113" cy="0"/>
          </a:xfrm>
          <a:prstGeom prst="line">
            <a:avLst/>
          </a:prstGeom>
          <a:noFill/>
          <a:ln w="28575">
            <a:solidFill>
              <a:schemeClr val="tx1"/>
            </a:solidFill>
            <a:round/>
            <a:headEnd type="none" w="sm" len="sm"/>
            <a:tailEnd type="triangle" w="sm" len="sm"/>
          </a:ln>
        </p:spPr>
        <p:txBody>
          <a:bodyPr/>
          <a:lstStyle/>
          <a:p>
            <a:endParaRPr lang="fr-FR"/>
          </a:p>
        </p:txBody>
      </p:sp>
      <p:sp>
        <p:nvSpPr>
          <p:cNvPr id="32" name="Line 1032"/>
          <p:cNvSpPr>
            <a:spLocks noChangeShapeType="1"/>
          </p:cNvSpPr>
          <p:nvPr/>
        </p:nvSpPr>
        <p:spPr bwMode="auto">
          <a:xfrm>
            <a:off x="2727328" y="2879732"/>
            <a:ext cx="519113" cy="0"/>
          </a:xfrm>
          <a:prstGeom prst="line">
            <a:avLst/>
          </a:prstGeom>
          <a:noFill/>
          <a:ln w="28575">
            <a:solidFill>
              <a:schemeClr val="tx1"/>
            </a:solidFill>
            <a:round/>
            <a:headEnd type="none" w="sm" len="sm"/>
            <a:tailEnd type="triangle" w="sm" len="sm"/>
          </a:ln>
        </p:spPr>
        <p:txBody>
          <a:bodyPr/>
          <a:lstStyle/>
          <a:p>
            <a:endParaRPr lang="fr-FR"/>
          </a:p>
        </p:txBody>
      </p:sp>
      <p:sp>
        <p:nvSpPr>
          <p:cNvPr id="33" name="Rectangle 32"/>
          <p:cNvSpPr/>
          <p:nvPr/>
        </p:nvSpPr>
        <p:spPr>
          <a:xfrm>
            <a:off x="3208368" y="2797640"/>
            <a:ext cx="1447786" cy="215444"/>
          </a:xfrm>
          <a:prstGeom prst="rect">
            <a:avLst/>
          </a:prstGeom>
        </p:spPr>
        <p:txBody>
          <a:bodyPr wrap="square">
            <a:spAutoFit/>
          </a:bodyPr>
          <a:lstStyle/>
          <a:p>
            <a:r>
              <a:rPr lang="en-US" sz="800" b="1" dirty="0" smtClean="0"/>
              <a:t>AFTER (</a:t>
            </a:r>
            <a:r>
              <a:rPr lang="en-US" sz="800" b="1" dirty="0" err="1" smtClean="0"/>
              <a:t>aprés</a:t>
            </a:r>
            <a:r>
              <a:rPr lang="en-US" sz="800" b="1" dirty="0" smtClean="0"/>
              <a:t>) </a:t>
            </a:r>
            <a:r>
              <a:rPr lang="en-US" sz="800" dirty="0" smtClean="0"/>
              <a:t>le trigger </a:t>
            </a:r>
            <a:r>
              <a:rPr lang="en-US" sz="800" dirty="0" err="1" smtClean="0"/>
              <a:t>ligne</a:t>
            </a:r>
            <a:endParaRPr lang="en-US" sz="800" b="1" dirty="0"/>
          </a:p>
        </p:txBody>
      </p:sp>
      <p:sp>
        <p:nvSpPr>
          <p:cNvPr id="34" name="ZoneTexte 33"/>
          <p:cNvSpPr txBox="1"/>
          <p:nvPr/>
        </p:nvSpPr>
        <p:spPr>
          <a:xfrm>
            <a:off x="3298832" y="2009563"/>
            <a:ext cx="428628" cy="646331"/>
          </a:xfrm>
          <a:prstGeom prst="rect">
            <a:avLst/>
          </a:prstGeom>
          <a:noFill/>
        </p:spPr>
        <p:txBody>
          <a:bodyPr wrap="square" rtlCol="0">
            <a:spAutoFit/>
          </a:bodyPr>
          <a:lstStyle/>
          <a:p>
            <a:r>
              <a:rPr lang="fr-FR" dirty="0" smtClean="0"/>
              <a:t>….</a:t>
            </a:r>
          </a:p>
          <a:p>
            <a:r>
              <a:rPr lang="fr-FR" dirty="0" smtClean="0"/>
              <a:t>….</a:t>
            </a:r>
            <a:endParaRPr lang="fr-FR" dirty="0"/>
          </a:p>
        </p:txBody>
      </p:sp>
      <p:sp>
        <p:nvSpPr>
          <p:cNvPr id="35" name="Rectangle 34"/>
          <p:cNvSpPr/>
          <p:nvPr/>
        </p:nvSpPr>
        <p:spPr>
          <a:xfrm>
            <a:off x="155560" y="7198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26998" y="521507"/>
            <a:ext cx="3643338" cy="276999"/>
          </a:xfrm>
          <a:prstGeom prst="rect">
            <a:avLst/>
          </a:prstGeom>
          <a:noFill/>
        </p:spPr>
        <p:txBody>
          <a:bodyPr wrap="square" rtlCol="0">
            <a:spAutoFit/>
          </a:bodyPr>
          <a:lstStyle/>
          <a:p>
            <a:r>
              <a:rPr lang="fr-FR" sz="1200" b="1" dirty="0" smtClean="0">
                <a:solidFill>
                  <a:srgbClr val="C00000"/>
                </a:solidFill>
              </a:rPr>
              <a:t>Les types d’événement et le corps de triggers</a:t>
            </a:r>
            <a:endParaRPr lang="fr-FR" sz="1200" b="1" dirty="0">
              <a:solidFill>
                <a:srgbClr val="C00000"/>
              </a:solidFill>
            </a:endParaRPr>
          </a:p>
        </p:txBody>
      </p:sp>
      <p:sp>
        <p:nvSpPr>
          <p:cNvPr id="3" name="Rectangle 2"/>
          <p:cNvSpPr/>
          <p:nvPr/>
        </p:nvSpPr>
        <p:spPr>
          <a:xfrm>
            <a:off x="155560" y="869944"/>
            <a:ext cx="3929090" cy="2308324"/>
          </a:xfrm>
          <a:prstGeom prst="rect">
            <a:avLst/>
          </a:prstGeom>
        </p:spPr>
        <p:txBody>
          <a:bodyPr wrap="square">
            <a:spAutoFit/>
          </a:bodyPr>
          <a:lstStyle/>
          <a:p>
            <a:pPr>
              <a:buFont typeface="Wingdings" pitchFamily="2" charset="2"/>
              <a:buChar char="v"/>
            </a:pPr>
            <a:r>
              <a:rPr lang="fr-FR" sz="1200" b="1" dirty="0" smtClean="0">
                <a:solidFill>
                  <a:srgbClr val="0070C0"/>
                </a:solidFill>
              </a:rPr>
              <a:t>Événement </a:t>
            </a:r>
            <a:r>
              <a:rPr lang="en-US" sz="1200" b="1" dirty="0" smtClean="0">
                <a:solidFill>
                  <a:srgbClr val="0070C0"/>
                </a:solidFill>
              </a:rPr>
              <a:t> de trigger </a:t>
            </a:r>
            <a:r>
              <a:rPr lang="en-US" sz="1200" dirty="0" smtClean="0"/>
              <a:t>:</a:t>
            </a:r>
          </a:p>
          <a:p>
            <a:endParaRPr lang="en-US" sz="1200" dirty="0" smtClean="0"/>
          </a:p>
          <a:p>
            <a:pPr>
              <a:buFont typeface="Wingdings" pitchFamily="2" charset="2"/>
              <a:buChar char="Ø"/>
            </a:pPr>
            <a:r>
              <a:rPr lang="en-US" sz="1200" dirty="0" smtClean="0"/>
              <a:t>Determine </a:t>
            </a:r>
            <a:r>
              <a:rPr lang="en-US" sz="1200" dirty="0" err="1" smtClean="0"/>
              <a:t>quel</a:t>
            </a:r>
            <a:r>
              <a:rPr lang="en-US" sz="1200" dirty="0" smtClean="0"/>
              <a:t> Order DML </a:t>
            </a:r>
            <a:r>
              <a:rPr lang="en-US" sz="1200" dirty="0" err="1" smtClean="0"/>
              <a:t>va</a:t>
            </a:r>
            <a:r>
              <a:rPr lang="en-US" sz="1200" dirty="0" smtClean="0"/>
              <a:t> </a:t>
            </a:r>
            <a:r>
              <a:rPr lang="en-US" sz="1200" dirty="0" err="1" smtClean="0"/>
              <a:t>déclencher</a:t>
            </a:r>
            <a:r>
              <a:rPr lang="en-US" sz="1200" dirty="0" smtClean="0"/>
              <a:t> </a:t>
            </a:r>
            <a:r>
              <a:rPr lang="en-US" sz="1200" dirty="0" err="1" smtClean="0"/>
              <a:t>l’execution</a:t>
            </a:r>
            <a:r>
              <a:rPr lang="en-US" sz="1200" dirty="0" smtClean="0"/>
              <a:t> de trigger. </a:t>
            </a:r>
            <a:r>
              <a:rPr lang="en-US" sz="1200" dirty="0" err="1" smtClean="0"/>
              <a:t>Ils</a:t>
            </a:r>
            <a:r>
              <a:rPr lang="en-US" sz="1200" dirty="0" smtClean="0"/>
              <a:t> </a:t>
            </a:r>
            <a:r>
              <a:rPr lang="en-US" sz="1200" dirty="0" err="1" smtClean="0"/>
              <a:t>sont</a:t>
            </a:r>
            <a:r>
              <a:rPr lang="en-US" sz="1200" dirty="0" smtClean="0"/>
              <a:t> :</a:t>
            </a:r>
          </a:p>
          <a:p>
            <a:pPr lvl="2"/>
            <a:r>
              <a:rPr lang="en-US" sz="1200" b="1" dirty="0" smtClean="0">
                <a:latin typeface="Courier New" pitchFamily="49" charset="0"/>
              </a:rPr>
              <a:t>INSERT</a:t>
            </a:r>
          </a:p>
          <a:p>
            <a:pPr lvl="2"/>
            <a:r>
              <a:rPr lang="en-US" sz="1200" b="1" dirty="0" smtClean="0">
                <a:latin typeface="Courier New" pitchFamily="49" charset="0"/>
              </a:rPr>
              <a:t>UPDATE [OF column]</a:t>
            </a:r>
            <a:endParaRPr lang="en-US" sz="1200" b="1" dirty="0" smtClean="0"/>
          </a:p>
          <a:p>
            <a:pPr lvl="2"/>
            <a:r>
              <a:rPr lang="en-US" sz="1200" b="1" dirty="0" smtClean="0">
                <a:latin typeface="Courier New" pitchFamily="49" charset="0"/>
              </a:rPr>
              <a:t>DELETE</a:t>
            </a:r>
          </a:p>
          <a:p>
            <a:pPr lvl="2"/>
            <a:endParaRPr lang="en-US" sz="1200" b="1" dirty="0" smtClean="0">
              <a:latin typeface="Courier New" pitchFamily="49" charset="0"/>
            </a:endParaRPr>
          </a:p>
          <a:p>
            <a:pPr>
              <a:buFont typeface="Wingdings" pitchFamily="2" charset="2"/>
              <a:buChar char="v"/>
            </a:pPr>
            <a:r>
              <a:rPr lang="fr-FR" sz="1200" b="1" dirty="0" smtClean="0">
                <a:solidFill>
                  <a:srgbClr val="0070C0"/>
                </a:solidFill>
              </a:rPr>
              <a:t>Corps de triggers </a:t>
            </a:r>
            <a:r>
              <a:rPr lang="en-US" sz="1200" dirty="0" smtClean="0">
                <a:solidFill>
                  <a:srgbClr val="0070C0"/>
                </a:solidFill>
              </a:rPr>
              <a:t>:</a:t>
            </a:r>
          </a:p>
          <a:p>
            <a:endParaRPr lang="en-US" sz="1200" dirty="0" smtClean="0">
              <a:solidFill>
                <a:srgbClr val="0070C0"/>
              </a:solidFill>
            </a:endParaRPr>
          </a:p>
          <a:p>
            <a:pPr>
              <a:buFont typeface="Wingdings" pitchFamily="2" charset="2"/>
              <a:buChar char="Ø"/>
            </a:pPr>
            <a:r>
              <a:rPr lang="fr-FR" sz="1200" dirty="0" smtClean="0"/>
              <a:t>Détermine l'action a effectuée</a:t>
            </a:r>
          </a:p>
          <a:p>
            <a:pPr>
              <a:buFont typeface="Wingdings" pitchFamily="2" charset="2"/>
              <a:buChar char="Ø"/>
            </a:pPr>
            <a:r>
              <a:rPr lang="fr-FR" sz="1200" dirty="0" smtClean="0"/>
              <a:t>Est-ce un bloc  PL / SQL ou un appel à une procédure</a:t>
            </a:r>
            <a:endParaRPr lang="en-US" sz="1200" dirty="0" smtClean="0"/>
          </a:p>
        </p:txBody>
      </p:sp>
      <p:sp>
        <p:nvSpPr>
          <p:cNvPr id="4" name="Rectangle 3"/>
          <p:cNvSpPr/>
          <p:nvPr/>
        </p:nvSpPr>
        <p:spPr>
          <a:xfrm>
            <a:off x="155560" y="7198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rrowheads="1"/>
          </p:cNvSpPr>
          <p:nvPr/>
        </p:nvSpPr>
        <p:spPr bwMode="blackWhite">
          <a:xfrm>
            <a:off x="84122" y="761677"/>
            <a:ext cx="1870072" cy="571504"/>
          </a:xfrm>
          <a:prstGeom prst="roundRect">
            <a:avLst>
              <a:gd name="adj" fmla="val 12431"/>
            </a:avLst>
          </a:prstGeom>
          <a:solidFill>
            <a:srgbClr val="99CCFF"/>
          </a:solidFill>
          <a:ln w="28575">
            <a:solidFill>
              <a:srgbClr val="000000"/>
            </a:solidFill>
            <a:round/>
            <a:headEnd/>
            <a:tailEnd/>
          </a:ln>
        </p:spPr>
        <p:txBody>
          <a:bodyPr wrap="none" anchorCtr="1"/>
          <a:lstStyle/>
          <a:p>
            <a:pPr algn="ctr" defTabSz="228600"/>
            <a:r>
              <a:rPr lang="en-US" sz="1000" dirty="0"/>
              <a:t>Application</a:t>
            </a:r>
          </a:p>
        </p:txBody>
      </p:sp>
      <p:sp>
        <p:nvSpPr>
          <p:cNvPr id="3" name="AutoShape 6"/>
          <p:cNvSpPr>
            <a:spLocks noChangeArrowheads="1"/>
          </p:cNvSpPr>
          <p:nvPr/>
        </p:nvSpPr>
        <p:spPr bwMode="blackGray">
          <a:xfrm>
            <a:off x="163180" y="1009329"/>
            <a:ext cx="1714512" cy="285752"/>
          </a:xfrm>
          <a:prstGeom prst="roundRect">
            <a:avLst>
              <a:gd name="adj" fmla="val 8532"/>
            </a:avLst>
          </a:prstGeom>
          <a:solidFill>
            <a:srgbClr val="92D050"/>
          </a:solidFill>
          <a:ln w="28575">
            <a:solidFill>
              <a:srgbClr val="000000"/>
            </a:solidFill>
            <a:round/>
            <a:headEnd/>
            <a:tailEnd/>
          </a:ln>
        </p:spPr>
        <p:txBody>
          <a:bodyPr wrap="none" lIns="92075" tIns="92075" rIns="92075" bIns="92075" anchor="ctr"/>
          <a:lstStyle/>
          <a:p>
            <a:pPr>
              <a:tabLst>
                <a:tab pos="1200150" algn="l"/>
              </a:tabLst>
            </a:pPr>
            <a:r>
              <a:rPr lang="en-US" sz="1000" dirty="0">
                <a:solidFill>
                  <a:srgbClr val="000000"/>
                </a:solidFill>
              </a:rPr>
              <a:t>INSERT INTO EMPLOYEES...;</a:t>
            </a:r>
          </a:p>
        </p:txBody>
      </p:sp>
      <p:sp>
        <p:nvSpPr>
          <p:cNvPr id="4" name="Rectangle 7"/>
          <p:cNvSpPr>
            <a:spLocks noChangeArrowheads="1"/>
          </p:cNvSpPr>
          <p:nvPr/>
        </p:nvSpPr>
        <p:spPr bwMode="auto">
          <a:xfrm>
            <a:off x="2941642" y="904553"/>
            <a:ext cx="1409529" cy="246863"/>
          </a:xfrm>
          <a:prstGeom prst="rect">
            <a:avLst/>
          </a:prstGeom>
          <a:noFill/>
          <a:ln w="9525">
            <a:noFill/>
            <a:miter lim="800000"/>
            <a:headEnd/>
            <a:tailEnd/>
          </a:ln>
        </p:spPr>
        <p:txBody>
          <a:bodyPr wrap="square" lIns="92075" tIns="46038" rIns="92075" bIns="46038">
            <a:spAutoFit/>
          </a:bodyPr>
          <a:lstStyle/>
          <a:p>
            <a:r>
              <a:rPr lang="en-US" sz="1000" dirty="0" smtClean="0"/>
              <a:t>table  EMPLOYEES</a:t>
            </a:r>
            <a:endParaRPr lang="en-US" sz="1000" dirty="0"/>
          </a:p>
        </p:txBody>
      </p:sp>
      <p:sp>
        <p:nvSpPr>
          <p:cNvPr id="5" name="Rectangle 8"/>
          <p:cNvSpPr>
            <a:spLocks noChangeArrowheads="1"/>
          </p:cNvSpPr>
          <p:nvPr/>
        </p:nvSpPr>
        <p:spPr bwMode="auto">
          <a:xfrm>
            <a:off x="-58754" y="1761809"/>
            <a:ext cx="1428760" cy="246863"/>
          </a:xfrm>
          <a:prstGeom prst="rect">
            <a:avLst/>
          </a:prstGeom>
          <a:noFill/>
          <a:ln w="9525">
            <a:noFill/>
            <a:miter lim="800000"/>
            <a:headEnd/>
            <a:tailEnd/>
          </a:ln>
        </p:spPr>
        <p:txBody>
          <a:bodyPr wrap="square" lIns="92075" tIns="46038" rIns="92075" bIns="46038">
            <a:spAutoFit/>
          </a:bodyPr>
          <a:lstStyle/>
          <a:p>
            <a:r>
              <a:rPr lang="en-US" sz="1000" b="1" dirty="0" smtClean="0">
                <a:solidFill>
                  <a:srgbClr val="C00000"/>
                </a:solidFill>
              </a:rPr>
              <a:t> trigger SECURE_EMP</a:t>
            </a:r>
            <a:endParaRPr lang="en-US" sz="1000" b="1" dirty="0">
              <a:solidFill>
                <a:srgbClr val="C00000"/>
              </a:solidFill>
            </a:endParaRPr>
          </a:p>
        </p:txBody>
      </p:sp>
      <p:pic>
        <p:nvPicPr>
          <p:cNvPr id="6" name="Picture 25" descr="Documents: File"/>
          <p:cNvPicPr>
            <a:picLocks noChangeAspect="1" noChangeArrowheads="1"/>
          </p:cNvPicPr>
          <p:nvPr/>
        </p:nvPicPr>
        <p:blipFill>
          <a:blip r:embed="rId2" cstate="print"/>
          <a:srcRect/>
          <a:stretch>
            <a:fillRect/>
          </a:stretch>
        </p:blipFill>
        <p:spPr bwMode="gray">
          <a:xfrm>
            <a:off x="1227130" y="1404619"/>
            <a:ext cx="357190" cy="819150"/>
          </a:xfrm>
          <a:prstGeom prst="rect">
            <a:avLst/>
          </a:prstGeom>
          <a:noFill/>
          <a:ln w="9525">
            <a:noFill/>
            <a:miter lim="800000"/>
            <a:headEnd/>
            <a:tailEnd/>
          </a:ln>
        </p:spPr>
      </p:pic>
      <p:pic>
        <p:nvPicPr>
          <p:cNvPr id="7" name="Picture 35"/>
          <p:cNvPicPr>
            <a:picLocks noChangeAspect="1" noChangeArrowheads="1"/>
          </p:cNvPicPr>
          <p:nvPr/>
        </p:nvPicPr>
        <p:blipFill>
          <a:blip r:embed="rId3" cstate="print"/>
          <a:srcRect/>
          <a:stretch>
            <a:fillRect/>
          </a:stretch>
        </p:blipFill>
        <p:spPr bwMode="gray">
          <a:xfrm>
            <a:off x="2012948" y="1169675"/>
            <a:ext cx="2584452" cy="949324"/>
          </a:xfrm>
          <a:prstGeom prst="rect">
            <a:avLst/>
          </a:prstGeom>
          <a:noFill/>
          <a:ln w="28575">
            <a:noFill/>
            <a:miter lim="800000"/>
            <a:headEnd/>
            <a:tailEnd/>
          </a:ln>
        </p:spPr>
      </p:pic>
      <p:sp>
        <p:nvSpPr>
          <p:cNvPr id="8" name="Rectangle 37"/>
          <p:cNvSpPr>
            <a:spLocks noChangeArrowheads="1"/>
          </p:cNvSpPr>
          <p:nvPr/>
        </p:nvSpPr>
        <p:spPr bwMode="blackGray">
          <a:xfrm>
            <a:off x="642516" y="2245715"/>
            <a:ext cx="3643338" cy="1139415"/>
          </a:xfrm>
          <a:prstGeom prst="rect">
            <a:avLst/>
          </a:prstGeom>
          <a:solidFill>
            <a:srgbClr val="92D050"/>
          </a:solidFill>
          <a:ln w="28575">
            <a:solidFill>
              <a:schemeClr val="tx1"/>
            </a:solidFill>
            <a:miter lim="800000"/>
            <a:headEnd/>
            <a:tailEnd/>
          </a:ln>
        </p:spPr>
        <p:txBody>
          <a:bodyPr wrap="square" lIns="92075" tIns="46038" rIns="92075" bIns="46038">
            <a:spAutoFit/>
          </a:bodyPr>
          <a:lstStyle/>
          <a:p>
            <a:pPr defTabSz="400050">
              <a:lnSpc>
                <a:spcPct val="85000"/>
              </a:lnSpc>
              <a:tabLst>
                <a:tab pos="400050" algn="r"/>
                <a:tab pos="519113" algn="l"/>
              </a:tabLst>
            </a:pPr>
            <a:r>
              <a:rPr lang="en-US" sz="800" b="1" dirty="0" smtClean="0">
                <a:solidFill>
                  <a:srgbClr val="000000"/>
                </a:solidFill>
              </a:rPr>
              <a:t>CREATE OR REPLACE TRIGGER </a:t>
            </a:r>
            <a:r>
              <a:rPr lang="en-US" sz="800" b="1" dirty="0" err="1" smtClean="0">
                <a:solidFill>
                  <a:srgbClr val="000000"/>
                </a:solidFill>
              </a:rPr>
              <a:t>secure_emp</a:t>
            </a:r>
            <a:endParaRPr lang="en-US" sz="800" b="1" dirty="0" smtClean="0">
              <a:solidFill>
                <a:srgbClr val="000000"/>
              </a:solidFill>
            </a:endParaRPr>
          </a:p>
          <a:p>
            <a:pPr defTabSz="400050">
              <a:lnSpc>
                <a:spcPct val="85000"/>
              </a:lnSpc>
              <a:tabLst>
                <a:tab pos="400050" algn="r"/>
                <a:tab pos="519113" algn="l"/>
              </a:tabLst>
            </a:pPr>
            <a:r>
              <a:rPr lang="en-US" sz="800" b="1" dirty="0" smtClean="0">
                <a:solidFill>
                  <a:srgbClr val="000000"/>
                </a:solidFill>
              </a:rPr>
              <a:t>BEFORE INSERT ON employees </a:t>
            </a:r>
          </a:p>
          <a:p>
            <a:pPr defTabSz="400050">
              <a:lnSpc>
                <a:spcPct val="85000"/>
              </a:lnSpc>
              <a:tabLst>
                <a:tab pos="400050" algn="r"/>
                <a:tab pos="519113" algn="l"/>
              </a:tabLst>
            </a:pPr>
            <a:r>
              <a:rPr lang="en-US" sz="800" b="1" dirty="0" smtClean="0">
                <a:solidFill>
                  <a:srgbClr val="000000"/>
                </a:solidFill>
              </a:rPr>
              <a:t>BEGIN</a:t>
            </a:r>
          </a:p>
          <a:p>
            <a:pPr defTabSz="400050">
              <a:lnSpc>
                <a:spcPct val="85000"/>
              </a:lnSpc>
              <a:tabLst>
                <a:tab pos="400050" algn="r"/>
                <a:tab pos="519113" algn="l"/>
              </a:tabLst>
            </a:pPr>
            <a:r>
              <a:rPr lang="en-US" sz="800" b="1" dirty="0" smtClean="0">
                <a:solidFill>
                  <a:srgbClr val="000000"/>
                </a:solidFill>
              </a:rPr>
              <a:t> IF  (TO_CHAR(SYSDATE,'DY') IN ('DIM.','SAM.')) OR  (TO_CHAR(SYSDATE,'HH24:MI')  NOT BETWEEN '08:00' AND ‘18:00') </a:t>
            </a:r>
          </a:p>
          <a:p>
            <a:pPr defTabSz="400050">
              <a:lnSpc>
                <a:spcPct val="85000"/>
              </a:lnSpc>
              <a:tabLst>
                <a:tab pos="400050" algn="r"/>
                <a:tab pos="519113" algn="l"/>
              </a:tabLst>
            </a:pPr>
            <a:r>
              <a:rPr lang="en-US" sz="800" b="1" dirty="0" smtClean="0">
                <a:solidFill>
                  <a:srgbClr val="000000"/>
                </a:solidFill>
              </a:rPr>
              <a:t>  then</a:t>
            </a:r>
          </a:p>
          <a:p>
            <a:pPr defTabSz="400050">
              <a:lnSpc>
                <a:spcPct val="85000"/>
              </a:lnSpc>
              <a:tabLst>
                <a:tab pos="400050" algn="r"/>
                <a:tab pos="519113" algn="l"/>
              </a:tabLst>
            </a:pPr>
            <a:r>
              <a:rPr lang="en-US" sz="800" b="1" dirty="0" smtClean="0">
                <a:solidFill>
                  <a:srgbClr val="000000"/>
                </a:solidFill>
              </a:rPr>
              <a:t>  RAISE_APPLICATION_ERROR(-20500,'Vous ne </a:t>
            </a:r>
            <a:r>
              <a:rPr lang="en-US" sz="800" b="1" dirty="0" err="1" smtClean="0">
                <a:solidFill>
                  <a:srgbClr val="000000"/>
                </a:solidFill>
              </a:rPr>
              <a:t>pouvez</a:t>
            </a:r>
            <a:r>
              <a:rPr lang="en-US" sz="800" b="1" dirty="0" smtClean="0">
                <a:solidFill>
                  <a:srgbClr val="000000"/>
                </a:solidFill>
              </a:rPr>
              <a:t>  </a:t>
            </a:r>
            <a:r>
              <a:rPr lang="en-US" sz="800" b="1" dirty="0" err="1" smtClean="0">
                <a:solidFill>
                  <a:srgbClr val="000000"/>
                </a:solidFill>
              </a:rPr>
              <a:t>inserer</a:t>
            </a:r>
            <a:r>
              <a:rPr lang="en-US" sz="800" b="1" dirty="0" smtClean="0">
                <a:solidFill>
                  <a:srgbClr val="000000"/>
                </a:solidFill>
              </a:rPr>
              <a:t> </a:t>
            </a:r>
            <a:r>
              <a:rPr lang="en-US" sz="800" b="1" dirty="0" err="1" smtClean="0">
                <a:solidFill>
                  <a:srgbClr val="000000"/>
                </a:solidFill>
              </a:rPr>
              <a:t>dans</a:t>
            </a:r>
            <a:r>
              <a:rPr lang="en-US" sz="800" b="1" dirty="0" smtClean="0">
                <a:solidFill>
                  <a:srgbClr val="000000"/>
                </a:solidFill>
              </a:rPr>
              <a:t> la table </a:t>
            </a:r>
            <a:r>
              <a:rPr lang="en-US" sz="800" b="1" dirty="0" err="1" smtClean="0">
                <a:solidFill>
                  <a:srgbClr val="000000"/>
                </a:solidFill>
              </a:rPr>
              <a:t>employes</a:t>
            </a:r>
            <a:r>
              <a:rPr lang="en-US" sz="800" b="1" dirty="0" smtClean="0">
                <a:solidFill>
                  <a:srgbClr val="000000"/>
                </a:solidFill>
              </a:rPr>
              <a:t> </a:t>
            </a:r>
            <a:r>
              <a:rPr lang="en-US" sz="800" b="1" dirty="0" err="1" smtClean="0">
                <a:solidFill>
                  <a:srgbClr val="000000"/>
                </a:solidFill>
              </a:rPr>
              <a:t>que</a:t>
            </a:r>
            <a:r>
              <a:rPr lang="en-US" sz="800" b="1" dirty="0" smtClean="0">
                <a:solidFill>
                  <a:srgbClr val="000000"/>
                </a:solidFill>
              </a:rPr>
              <a:t> </a:t>
            </a:r>
            <a:r>
              <a:rPr lang="en-US" sz="800" b="1" dirty="0" err="1" smtClean="0">
                <a:solidFill>
                  <a:srgbClr val="000000"/>
                </a:solidFill>
              </a:rPr>
              <a:t>durant</a:t>
            </a:r>
            <a:r>
              <a:rPr lang="en-US" sz="800" b="1" dirty="0" smtClean="0">
                <a:solidFill>
                  <a:srgbClr val="000000"/>
                </a:solidFill>
              </a:rPr>
              <a:t> les </a:t>
            </a:r>
            <a:r>
              <a:rPr lang="en-US" sz="800" b="1" dirty="0" err="1" smtClean="0">
                <a:solidFill>
                  <a:srgbClr val="000000"/>
                </a:solidFill>
              </a:rPr>
              <a:t>heures</a:t>
            </a:r>
            <a:r>
              <a:rPr lang="en-US" sz="800" b="1" dirty="0" smtClean="0">
                <a:solidFill>
                  <a:srgbClr val="000000"/>
                </a:solidFill>
              </a:rPr>
              <a:t> de travail');</a:t>
            </a:r>
          </a:p>
          <a:p>
            <a:pPr defTabSz="400050">
              <a:lnSpc>
                <a:spcPct val="85000"/>
              </a:lnSpc>
              <a:tabLst>
                <a:tab pos="400050" algn="r"/>
                <a:tab pos="519113" algn="l"/>
              </a:tabLst>
            </a:pPr>
            <a:r>
              <a:rPr lang="en-US" sz="800" b="1" dirty="0" smtClean="0">
                <a:solidFill>
                  <a:srgbClr val="000000"/>
                </a:solidFill>
              </a:rPr>
              <a:t> END IF;</a:t>
            </a:r>
          </a:p>
          <a:p>
            <a:pPr defTabSz="400050">
              <a:lnSpc>
                <a:spcPct val="85000"/>
              </a:lnSpc>
              <a:tabLst>
                <a:tab pos="400050" algn="r"/>
                <a:tab pos="519113" algn="l"/>
              </a:tabLst>
            </a:pPr>
            <a:r>
              <a:rPr lang="en-US" sz="800" b="1" dirty="0" smtClean="0">
                <a:solidFill>
                  <a:srgbClr val="000000"/>
                </a:solidFill>
              </a:rPr>
              <a:t>END;</a:t>
            </a:r>
            <a:endParaRPr lang="en-US" sz="800" b="1" dirty="0">
              <a:solidFill>
                <a:srgbClr val="000000"/>
              </a:solidFill>
            </a:endParaRPr>
          </a:p>
        </p:txBody>
      </p:sp>
      <p:sp>
        <p:nvSpPr>
          <p:cNvPr id="9" name="Freeform 38"/>
          <p:cNvSpPr>
            <a:spLocks/>
          </p:cNvSpPr>
          <p:nvPr/>
        </p:nvSpPr>
        <p:spPr bwMode="auto">
          <a:xfrm>
            <a:off x="1967228" y="935033"/>
            <a:ext cx="887736" cy="246863"/>
          </a:xfrm>
          <a:custGeom>
            <a:avLst/>
            <a:gdLst>
              <a:gd name="T0" fmla="*/ 0 w 480"/>
              <a:gd name="T1" fmla="*/ 0 h 144"/>
              <a:gd name="T2" fmla="*/ 2147483647 w 480"/>
              <a:gd name="T3" fmla="*/ 0 h 144"/>
              <a:gd name="T4" fmla="*/ 2147483647 w 480"/>
              <a:gd name="T5" fmla="*/ 2147483647 h 144"/>
              <a:gd name="T6" fmla="*/ 0 60000 65536"/>
              <a:gd name="T7" fmla="*/ 0 60000 65536"/>
              <a:gd name="T8" fmla="*/ 0 60000 65536"/>
              <a:gd name="T9" fmla="*/ 0 w 480"/>
              <a:gd name="T10" fmla="*/ 0 h 144"/>
              <a:gd name="T11" fmla="*/ 480 w 480"/>
              <a:gd name="T12" fmla="*/ 144 h 144"/>
            </a:gdLst>
            <a:ahLst/>
            <a:cxnLst>
              <a:cxn ang="T6">
                <a:pos x="T0" y="T1"/>
              </a:cxn>
              <a:cxn ang="T7">
                <a:pos x="T2" y="T3"/>
              </a:cxn>
              <a:cxn ang="T8">
                <a:pos x="T4" y="T5"/>
              </a:cxn>
            </a:cxnLst>
            <a:rect l="T9" t="T10" r="T11" b="T12"/>
            <a:pathLst>
              <a:path w="480" h="144">
                <a:moveTo>
                  <a:pt x="0" y="0"/>
                </a:moveTo>
                <a:lnTo>
                  <a:pt x="480" y="0"/>
                </a:lnTo>
                <a:lnTo>
                  <a:pt x="480" y="144"/>
                </a:lnTo>
              </a:path>
            </a:pathLst>
          </a:custGeom>
          <a:noFill/>
          <a:ln w="28575">
            <a:solidFill>
              <a:schemeClr val="tx1"/>
            </a:solidFill>
            <a:round/>
            <a:headEnd/>
            <a:tailEnd type="triangle" w="sm" len="sm"/>
          </a:ln>
        </p:spPr>
        <p:txBody>
          <a:bodyPr wrap="square" lIns="92075" tIns="46038" rIns="92075" bIns="46038">
            <a:spAutoFit/>
          </a:bodyPr>
          <a:lstStyle/>
          <a:p>
            <a:endParaRPr lang="ar-SA" sz="1000"/>
          </a:p>
        </p:txBody>
      </p:sp>
      <p:sp>
        <p:nvSpPr>
          <p:cNvPr id="10" name="Line 39"/>
          <p:cNvSpPr>
            <a:spLocks noChangeShapeType="1"/>
          </p:cNvSpPr>
          <p:nvPr/>
        </p:nvSpPr>
        <p:spPr bwMode="auto">
          <a:xfrm flipH="1">
            <a:off x="1441444" y="1833247"/>
            <a:ext cx="777671" cy="0"/>
          </a:xfrm>
          <a:prstGeom prst="line">
            <a:avLst/>
          </a:prstGeom>
          <a:noFill/>
          <a:ln w="28575">
            <a:solidFill>
              <a:schemeClr val="tx1"/>
            </a:solidFill>
            <a:round/>
            <a:headEnd/>
            <a:tailEnd type="triangle" w="sm" len="sm"/>
          </a:ln>
        </p:spPr>
        <p:txBody>
          <a:bodyPr wrap="square" lIns="92075" tIns="46038" rIns="92075" bIns="46038">
            <a:spAutoFit/>
          </a:bodyPr>
          <a:lstStyle/>
          <a:p>
            <a:endParaRPr lang="fr-FR" sz="1000"/>
          </a:p>
        </p:txBody>
      </p:sp>
      <p:sp>
        <p:nvSpPr>
          <p:cNvPr id="12" name="Rectangle 11"/>
          <p:cNvSpPr/>
          <p:nvPr/>
        </p:nvSpPr>
        <p:spPr>
          <a:xfrm>
            <a:off x="155560" y="7198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
        <p:nvSpPr>
          <p:cNvPr id="13" name="ZoneTexte 12"/>
          <p:cNvSpPr txBox="1"/>
          <p:nvPr/>
        </p:nvSpPr>
        <p:spPr>
          <a:xfrm>
            <a:off x="66452" y="503064"/>
            <a:ext cx="4643470" cy="276999"/>
          </a:xfrm>
          <a:prstGeom prst="rect">
            <a:avLst/>
          </a:prstGeom>
          <a:noFill/>
        </p:spPr>
        <p:txBody>
          <a:bodyPr wrap="square" rtlCol="0">
            <a:spAutoFit/>
          </a:bodyPr>
          <a:lstStyle/>
          <a:p>
            <a:r>
              <a:rPr lang="fr-FR" sz="1200" b="1" dirty="0" smtClean="0">
                <a:solidFill>
                  <a:srgbClr val="C00000"/>
                </a:solidFill>
              </a:rPr>
              <a:t>Création d’un trigger pour sécurisé l’insertion dans la table </a:t>
            </a:r>
            <a:r>
              <a:rPr lang="fr-FR" sz="1200" b="1" dirty="0" err="1" smtClean="0">
                <a:solidFill>
                  <a:srgbClr val="C00000"/>
                </a:solidFill>
              </a:rPr>
              <a:t>employees</a:t>
            </a:r>
            <a:r>
              <a:rPr lang="fr-FR" sz="1200" b="1" dirty="0" smtClean="0">
                <a:solidFill>
                  <a:srgbClr val="C00000"/>
                </a:solidFill>
              </a:rPr>
              <a:t>  </a:t>
            </a:r>
            <a:endParaRPr lang="fr-FR" sz="1200" b="1" dirty="0">
              <a:solidFill>
                <a:srgbClr val="C00000"/>
              </a:solidFil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blackGray">
          <a:xfrm>
            <a:off x="155560" y="941382"/>
            <a:ext cx="4286280" cy="714380"/>
          </a:xfrm>
          <a:prstGeom prst="rect">
            <a:avLst/>
          </a:prstGeom>
          <a:solidFill>
            <a:srgbClr val="92D050"/>
          </a:solidFill>
          <a:ln w="28575">
            <a:solidFill>
              <a:schemeClr val="tx1"/>
            </a:solidFill>
            <a:miter lim="800000"/>
            <a:headEnd/>
            <a:tailEnd/>
          </a:ln>
        </p:spPr>
        <p:txBody>
          <a:bodyPr lIns="92075" tIns="46038" rIns="92075" bIns="46038"/>
          <a:lstStyle/>
          <a:p>
            <a:pPr algn="l" defTabSz="400050">
              <a:tabLst>
                <a:tab pos="400050" algn="r"/>
                <a:tab pos="519113" algn="l"/>
              </a:tabLst>
            </a:pPr>
            <a:r>
              <a:rPr lang="en-US" sz="1100" dirty="0"/>
              <a:t>INSERT INTO employees (</a:t>
            </a:r>
            <a:r>
              <a:rPr lang="en-US" sz="1100" dirty="0" err="1"/>
              <a:t>employee_id</a:t>
            </a:r>
            <a:r>
              <a:rPr lang="en-US" sz="1100" dirty="0"/>
              <a:t>, </a:t>
            </a:r>
            <a:r>
              <a:rPr lang="en-US" sz="1100" dirty="0" err="1"/>
              <a:t>last_name</a:t>
            </a:r>
            <a:r>
              <a:rPr lang="en-US" sz="1100" dirty="0"/>
              <a:t>, 				</a:t>
            </a:r>
            <a:r>
              <a:rPr lang="en-US" sz="1100" dirty="0" smtClean="0"/>
              <a:t> </a:t>
            </a:r>
            <a:r>
              <a:rPr lang="en-US" sz="1100" dirty="0" err="1" smtClean="0"/>
              <a:t>first_name</a:t>
            </a:r>
            <a:r>
              <a:rPr lang="en-US" sz="1100" dirty="0"/>
              <a:t>, email, </a:t>
            </a:r>
            <a:r>
              <a:rPr lang="en-US" sz="1100" dirty="0" err="1"/>
              <a:t>hire_date</a:t>
            </a:r>
            <a:r>
              <a:rPr lang="en-US" sz="1100" dirty="0"/>
              <a:t>, </a:t>
            </a:r>
            <a:r>
              <a:rPr lang="en-US" sz="1100" dirty="0" err="1" smtClean="0"/>
              <a:t>job_id</a:t>
            </a:r>
            <a:r>
              <a:rPr lang="en-US" sz="1100" dirty="0"/>
              <a:t>, salary, </a:t>
            </a:r>
            <a:r>
              <a:rPr lang="en-US" sz="1100" dirty="0" err="1"/>
              <a:t>department_id</a:t>
            </a:r>
            <a:r>
              <a:rPr lang="en-US" sz="1100" dirty="0"/>
              <a:t>)</a:t>
            </a:r>
          </a:p>
          <a:p>
            <a:pPr algn="l" defTabSz="400050">
              <a:tabLst>
                <a:tab pos="400050" algn="r"/>
                <a:tab pos="519113" algn="l"/>
              </a:tabLst>
            </a:pPr>
            <a:r>
              <a:rPr lang="en-US" sz="1100" dirty="0"/>
              <a:t>VALUES (300, 'Smith', 'Rob', 'RSMITH', SYSDATE, </a:t>
            </a:r>
            <a:r>
              <a:rPr lang="en-US" sz="1100" dirty="0" smtClean="0"/>
              <a:t>‘'IT_PROG',  </a:t>
            </a:r>
            <a:r>
              <a:rPr lang="en-US" sz="1100" dirty="0"/>
              <a:t>4500, 60);</a:t>
            </a:r>
          </a:p>
        </p:txBody>
      </p:sp>
      <p:sp>
        <p:nvSpPr>
          <p:cNvPr id="5" name="Rectangle 4"/>
          <p:cNvSpPr/>
          <p:nvPr/>
        </p:nvSpPr>
        <p:spPr>
          <a:xfrm>
            <a:off x="155560" y="7198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
        <p:nvSpPr>
          <p:cNvPr id="6" name="ZoneTexte 5"/>
          <p:cNvSpPr txBox="1"/>
          <p:nvPr/>
        </p:nvSpPr>
        <p:spPr>
          <a:xfrm>
            <a:off x="84122" y="441316"/>
            <a:ext cx="4643470" cy="276999"/>
          </a:xfrm>
          <a:prstGeom prst="rect">
            <a:avLst/>
          </a:prstGeom>
          <a:noFill/>
        </p:spPr>
        <p:txBody>
          <a:bodyPr wrap="square" rtlCol="0">
            <a:spAutoFit/>
          </a:bodyPr>
          <a:lstStyle/>
          <a:p>
            <a:r>
              <a:rPr lang="fr-FR" sz="1200" b="1" dirty="0" smtClean="0">
                <a:solidFill>
                  <a:srgbClr val="C00000"/>
                </a:solidFill>
              </a:rPr>
              <a:t>Testons notre trigger </a:t>
            </a:r>
            <a:endParaRPr lang="fr-FR" sz="1200" b="1" dirty="0">
              <a:solidFill>
                <a:srgbClr val="C00000"/>
              </a:solidFill>
            </a:endParaRPr>
          </a:p>
        </p:txBody>
      </p:sp>
      <p:sp>
        <p:nvSpPr>
          <p:cNvPr id="7" name="Rectangle 6"/>
          <p:cNvSpPr/>
          <p:nvPr/>
        </p:nvSpPr>
        <p:spPr>
          <a:xfrm>
            <a:off x="84122" y="1799208"/>
            <a:ext cx="4370402" cy="1015663"/>
          </a:xfrm>
          <a:prstGeom prst="rect">
            <a:avLst/>
          </a:prstGeom>
        </p:spPr>
        <p:txBody>
          <a:bodyPr wrap="square">
            <a:spAutoFit/>
          </a:bodyPr>
          <a:lstStyle/>
          <a:p>
            <a:r>
              <a:rPr lang="fr-FR" sz="1200" b="1" dirty="0" smtClean="0"/>
              <a:t>Rapport d'erreur -</a:t>
            </a:r>
          </a:p>
          <a:p>
            <a:r>
              <a:rPr lang="fr-FR" sz="1200" b="1" dirty="0" smtClean="0"/>
              <a:t>Erreur SQL : ORA-20500: </a:t>
            </a:r>
            <a:r>
              <a:rPr lang="fr-FR" sz="1200" b="1" dirty="0" smtClean="0">
                <a:solidFill>
                  <a:srgbClr val="FF0000"/>
                </a:solidFill>
              </a:rPr>
              <a:t>Vous ne pouvez  </a:t>
            </a:r>
            <a:r>
              <a:rPr lang="fr-FR" sz="1200" b="1" dirty="0" err="1" smtClean="0">
                <a:solidFill>
                  <a:srgbClr val="FF0000"/>
                </a:solidFill>
              </a:rPr>
              <a:t>inserer</a:t>
            </a:r>
            <a:r>
              <a:rPr lang="fr-FR" sz="1200" b="1" dirty="0" smtClean="0">
                <a:solidFill>
                  <a:srgbClr val="FF0000"/>
                </a:solidFill>
              </a:rPr>
              <a:t> dans la table </a:t>
            </a:r>
            <a:r>
              <a:rPr lang="fr-FR" sz="1200" b="1" dirty="0" err="1" smtClean="0">
                <a:solidFill>
                  <a:srgbClr val="FF0000"/>
                </a:solidFill>
              </a:rPr>
              <a:t>employes</a:t>
            </a:r>
            <a:r>
              <a:rPr lang="fr-FR" sz="1200" b="1" dirty="0" smtClean="0">
                <a:solidFill>
                  <a:srgbClr val="FF0000"/>
                </a:solidFill>
              </a:rPr>
              <a:t> que durant les heures de travail</a:t>
            </a:r>
          </a:p>
          <a:p>
            <a:r>
              <a:rPr lang="fr-FR" sz="1200" b="1" dirty="0" smtClean="0"/>
              <a:t>ORA-06512: </a:t>
            </a:r>
            <a:r>
              <a:rPr lang="fr-FR" sz="1200" b="1" dirty="0" err="1" smtClean="0"/>
              <a:t>at</a:t>
            </a:r>
            <a:r>
              <a:rPr lang="fr-FR" sz="1200" b="1" dirty="0" smtClean="0"/>
              <a:t> "HR.SECURE_EMP", line 4</a:t>
            </a:r>
          </a:p>
          <a:p>
            <a:r>
              <a:rPr lang="fr-FR" sz="1200" b="1" dirty="0" smtClean="0"/>
              <a:t>ORA-04088: </a:t>
            </a:r>
            <a:r>
              <a:rPr lang="fr-FR" sz="1200" b="1" dirty="0" err="1" smtClean="0"/>
              <a:t>error</a:t>
            </a:r>
            <a:r>
              <a:rPr lang="fr-FR" sz="1200" b="1" dirty="0" smtClean="0"/>
              <a:t> </a:t>
            </a:r>
            <a:r>
              <a:rPr lang="fr-FR" sz="1200" b="1" dirty="0" err="1" smtClean="0"/>
              <a:t>during</a:t>
            </a:r>
            <a:r>
              <a:rPr lang="fr-FR" sz="1200" b="1" dirty="0" smtClean="0"/>
              <a:t> </a:t>
            </a:r>
            <a:r>
              <a:rPr lang="fr-FR" sz="1200" b="1" dirty="0" err="1" smtClean="0"/>
              <a:t>execution</a:t>
            </a:r>
            <a:r>
              <a:rPr lang="fr-FR" sz="1200" b="1" dirty="0" smtClean="0"/>
              <a:t> of trigger 'HR.SECURE_EMP'</a:t>
            </a:r>
            <a:endParaRPr lang="fr-FR" sz="1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4122" y="969784"/>
            <a:ext cx="4357718" cy="2186176"/>
          </a:xfrm>
          <a:prstGeom prst="rect">
            <a:avLst/>
          </a:prstGeom>
          <a:solidFill>
            <a:srgbClr val="92D050"/>
          </a:solidFill>
        </p:spPr>
        <p:txBody>
          <a:bodyPr wrap="square" rtlCol="0">
            <a:spAutoFit/>
          </a:bodyPr>
          <a:lstStyle/>
          <a:p>
            <a:pPr>
              <a:lnSpc>
                <a:spcPct val="85000"/>
              </a:lnSpc>
            </a:pPr>
            <a:r>
              <a:rPr lang="en-US" sz="800" dirty="0" smtClean="0">
                <a:solidFill>
                  <a:srgbClr val="000000"/>
                </a:solidFill>
              </a:rPr>
              <a:t>CREATE OR REPLACE TRIGGER </a:t>
            </a:r>
            <a:r>
              <a:rPr lang="en-US" sz="800" dirty="0" err="1" smtClean="0">
                <a:solidFill>
                  <a:srgbClr val="000000"/>
                </a:solidFill>
              </a:rPr>
              <a:t>secure_emp</a:t>
            </a:r>
            <a:r>
              <a:rPr lang="en-US" sz="800" dirty="0" smtClean="0">
                <a:solidFill>
                  <a:srgbClr val="000000"/>
                </a:solidFill>
              </a:rPr>
              <a:t> BEFORE</a:t>
            </a:r>
          </a:p>
          <a:p>
            <a:pPr>
              <a:lnSpc>
                <a:spcPct val="85000"/>
              </a:lnSpc>
            </a:pPr>
            <a:r>
              <a:rPr lang="en-US" sz="800" dirty="0" smtClean="0">
                <a:solidFill>
                  <a:srgbClr val="000000"/>
                </a:solidFill>
              </a:rPr>
              <a:t>INSERT OR UPDATE OR DELETE ON employees </a:t>
            </a:r>
          </a:p>
          <a:p>
            <a:pPr>
              <a:lnSpc>
                <a:spcPct val="85000"/>
              </a:lnSpc>
            </a:pPr>
            <a:r>
              <a:rPr lang="en-US" sz="800" dirty="0" smtClean="0">
                <a:solidFill>
                  <a:srgbClr val="000000"/>
                </a:solidFill>
              </a:rPr>
              <a:t>BEGIN </a:t>
            </a:r>
          </a:p>
          <a:p>
            <a:pPr>
              <a:lnSpc>
                <a:spcPct val="85000"/>
              </a:lnSpc>
            </a:pPr>
            <a:r>
              <a:rPr lang="en-US" sz="800" dirty="0" smtClean="0">
                <a:solidFill>
                  <a:srgbClr val="000000"/>
                </a:solidFill>
              </a:rPr>
              <a:t> IF (TO_CHAR(SYSDATE,'DY') IN ('SAM.','DIM.')) OR (TO_CHAR(SYSDATE,'HH24') NOT BETWEEN '08' AND '18') THEN</a:t>
            </a:r>
          </a:p>
          <a:p>
            <a:pPr>
              <a:lnSpc>
                <a:spcPct val="85000"/>
              </a:lnSpc>
            </a:pPr>
            <a:r>
              <a:rPr lang="en-US" sz="800" dirty="0" smtClean="0">
                <a:solidFill>
                  <a:srgbClr val="000000"/>
                </a:solidFill>
              </a:rPr>
              <a:t> IF </a:t>
            </a:r>
            <a:r>
              <a:rPr lang="en-US" sz="800" b="1" dirty="0" smtClean="0">
                <a:solidFill>
                  <a:srgbClr val="FF0000"/>
                </a:solidFill>
              </a:rPr>
              <a:t>DELETING</a:t>
            </a:r>
            <a:r>
              <a:rPr lang="en-US" sz="800" dirty="0" smtClean="0">
                <a:solidFill>
                  <a:srgbClr val="000000"/>
                </a:solidFill>
              </a:rPr>
              <a:t> THEN RAISE_APPLICATION_ERROR(-20502, '</a:t>
            </a:r>
            <a:r>
              <a:rPr lang="en-US" sz="800" dirty="0" err="1" smtClean="0">
                <a:solidFill>
                  <a:srgbClr val="000000"/>
                </a:solidFill>
              </a:rPr>
              <a:t>Vous</a:t>
            </a:r>
            <a:r>
              <a:rPr lang="en-US" sz="800" dirty="0" smtClean="0">
                <a:solidFill>
                  <a:srgbClr val="000000"/>
                </a:solidFill>
              </a:rPr>
              <a:t> ne </a:t>
            </a:r>
            <a:r>
              <a:rPr lang="en-US" sz="800" dirty="0" err="1" smtClean="0">
                <a:solidFill>
                  <a:srgbClr val="000000"/>
                </a:solidFill>
              </a:rPr>
              <a:t>pouvezSupprimer</a:t>
            </a:r>
            <a:r>
              <a:rPr lang="en-US" sz="800" dirty="0" smtClean="0">
                <a:solidFill>
                  <a:srgbClr val="000000"/>
                </a:solidFill>
              </a:rPr>
              <a:t> </a:t>
            </a:r>
            <a:r>
              <a:rPr lang="en-US" sz="800" dirty="0" err="1" smtClean="0">
                <a:solidFill>
                  <a:srgbClr val="000000"/>
                </a:solidFill>
              </a:rPr>
              <a:t>dans</a:t>
            </a:r>
            <a:r>
              <a:rPr lang="en-US" sz="800" dirty="0" smtClean="0">
                <a:solidFill>
                  <a:srgbClr val="000000"/>
                </a:solidFill>
              </a:rPr>
              <a:t> la table </a:t>
            </a:r>
            <a:r>
              <a:rPr lang="en-US" sz="800" dirty="0" err="1" smtClean="0">
                <a:solidFill>
                  <a:srgbClr val="000000"/>
                </a:solidFill>
              </a:rPr>
              <a:t>employes</a:t>
            </a:r>
            <a:r>
              <a:rPr lang="en-US" sz="800" dirty="0" smtClean="0">
                <a:solidFill>
                  <a:srgbClr val="000000"/>
                </a:solidFill>
              </a:rPr>
              <a:t> </a:t>
            </a:r>
            <a:r>
              <a:rPr lang="en-US" sz="800" dirty="0" err="1" smtClean="0">
                <a:solidFill>
                  <a:srgbClr val="000000"/>
                </a:solidFill>
              </a:rPr>
              <a:t>que</a:t>
            </a:r>
            <a:r>
              <a:rPr lang="en-US" sz="800" dirty="0" smtClean="0">
                <a:solidFill>
                  <a:srgbClr val="000000"/>
                </a:solidFill>
              </a:rPr>
              <a:t> </a:t>
            </a:r>
          </a:p>
          <a:p>
            <a:pPr>
              <a:lnSpc>
                <a:spcPct val="85000"/>
              </a:lnSpc>
            </a:pPr>
            <a:r>
              <a:rPr lang="en-US" sz="800" dirty="0" smtClean="0">
                <a:solidFill>
                  <a:srgbClr val="000000"/>
                </a:solidFill>
              </a:rPr>
              <a:t> </a:t>
            </a:r>
            <a:r>
              <a:rPr lang="en-US" sz="800" dirty="0" err="1" smtClean="0">
                <a:solidFill>
                  <a:srgbClr val="000000"/>
                </a:solidFill>
              </a:rPr>
              <a:t>durant</a:t>
            </a:r>
            <a:r>
              <a:rPr lang="en-US" sz="800" dirty="0" smtClean="0">
                <a:solidFill>
                  <a:srgbClr val="000000"/>
                </a:solidFill>
              </a:rPr>
              <a:t> les </a:t>
            </a:r>
            <a:r>
              <a:rPr lang="en-US" sz="800" dirty="0" err="1" smtClean="0">
                <a:solidFill>
                  <a:srgbClr val="000000"/>
                </a:solidFill>
              </a:rPr>
              <a:t>heures</a:t>
            </a:r>
            <a:r>
              <a:rPr lang="en-US" sz="800" dirty="0" smtClean="0">
                <a:solidFill>
                  <a:srgbClr val="000000"/>
                </a:solidFill>
              </a:rPr>
              <a:t> de travail');</a:t>
            </a:r>
          </a:p>
          <a:p>
            <a:pPr>
              <a:lnSpc>
                <a:spcPct val="85000"/>
              </a:lnSpc>
            </a:pPr>
            <a:r>
              <a:rPr lang="en-US" sz="800" dirty="0" smtClean="0">
                <a:solidFill>
                  <a:srgbClr val="000000"/>
                </a:solidFill>
              </a:rPr>
              <a:t> </a:t>
            </a:r>
          </a:p>
          <a:p>
            <a:pPr>
              <a:lnSpc>
                <a:spcPct val="85000"/>
              </a:lnSpc>
            </a:pPr>
            <a:r>
              <a:rPr lang="en-US" sz="800" dirty="0" smtClean="0">
                <a:solidFill>
                  <a:srgbClr val="000000"/>
                </a:solidFill>
              </a:rPr>
              <a:t> ELSIF </a:t>
            </a:r>
            <a:r>
              <a:rPr lang="en-US" sz="800" b="1" dirty="0" smtClean="0">
                <a:solidFill>
                  <a:srgbClr val="FF0000"/>
                </a:solidFill>
              </a:rPr>
              <a:t>INSERTING</a:t>
            </a:r>
            <a:r>
              <a:rPr lang="en-US" sz="800" dirty="0" smtClean="0">
                <a:solidFill>
                  <a:srgbClr val="000000"/>
                </a:solidFill>
              </a:rPr>
              <a:t> THEN RAISE_APPLICATION_ERROR(-20500, '</a:t>
            </a:r>
            <a:r>
              <a:rPr lang="en-US" sz="800" dirty="0" err="1" smtClean="0">
                <a:solidFill>
                  <a:srgbClr val="000000"/>
                </a:solidFill>
              </a:rPr>
              <a:t>Vous</a:t>
            </a:r>
            <a:r>
              <a:rPr lang="en-US" sz="800" dirty="0" smtClean="0">
                <a:solidFill>
                  <a:srgbClr val="000000"/>
                </a:solidFill>
              </a:rPr>
              <a:t> ne </a:t>
            </a:r>
            <a:r>
              <a:rPr lang="en-US" sz="800" dirty="0" err="1" smtClean="0">
                <a:solidFill>
                  <a:srgbClr val="000000"/>
                </a:solidFill>
              </a:rPr>
              <a:t>pouvez</a:t>
            </a:r>
            <a:r>
              <a:rPr lang="en-US" sz="800" dirty="0" smtClean="0">
                <a:solidFill>
                  <a:srgbClr val="000000"/>
                </a:solidFill>
              </a:rPr>
              <a:t>  </a:t>
            </a:r>
            <a:r>
              <a:rPr lang="en-US" sz="800" dirty="0" err="1" smtClean="0">
                <a:solidFill>
                  <a:srgbClr val="000000"/>
                </a:solidFill>
              </a:rPr>
              <a:t>inserer</a:t>
            </a:r>
            <a:r>
              <a:rPr lang="en-US" sz="800" dirty="0" smtClean="0">
                <a:solidFill>
                  <a:srgbClr val="000000"/>
                </a:solidFill>
              </a:rPr>
              <a:t> </a:t>
            </a:r>
            <a:r>
              <a:rPr lang="en-US" sz="800" dirty="0" err="1" smtClean="0">
                <a:solidFill>
                  <a:srgbClr val="000000"/>
                </a:solidFill>
              </a:rPr>
              <a:t>dans</a:t>
            </a:r>
            <a:r>
              <a:rPr lang="en-US" sz="800" dirty="0" smtClean="0">
                <a:solidFill>
                  <a:srgbClr val="000000"/>
                </a:solidFill>
              </a:rPr>
              <a:t> la table </a:t>
            </a:r>
            <a:r>
              <a:rPr lang="en-US" sz="800" dirty="0" err="1" smtClean="0">
                <a:solidFill>
                  <a:srgbClr val="000000"/>
                </a:solidFill>
              </a:rPr>
              <a:t>employes</a:t>
            </a:r>
            <a:r>
              <a:rPr lang="en-US" sz="800" dirty="0" smtClean="0">
                <a:solidFill>
                  <a:srgbClr val="000000"/>
                </a:solidFill>
              </a:rPr>
              <a:t> </a:t>
            </a:r>
            <a:r>
              <a:rPr lang="en-US" sz="800" dirty="0" err="1" smtClean="0">
                <a:solidFill>
                  <a:srgbClr val="000000"/>
                </a:solidFill>
              </a:rPr>
              <a:t>que</a:t>
            </a:r>
            <a:endParaRPr lang="en-US" sz="800" dirty="0" smtClean="0">
              <a:solidFill>
                <a:srgbClr val="000000"/>
              </a:solidFill>
            </a:endParaRPr>
          </a:p>
          <a:p>
            <a:pPr>
              <a:lnSpc>
                <a:spcPct val="85000"/>
              </a:lnSpc>
            </a:pPr>
            <a:r>
              <a:rPr lang="en-US" sz="800" dirty="0" smtClean="0">
                <a:solidFill>
                  <a:srgbClr val="000000"/>
                </a:solidFill>
              </a:rPr>
              <a:t> </a:t>
            </a:r>
            <a:r>
              <a:rPr lang="en-US" sz="800" dirty="0" err="1" smtClean="0">
                <a:solidFill>
                  <a:srgbClr val="000000"/>
                </a:solidFill>
              </a:rPr>
              <a:t>durant</a:t>
            </a:r>
            <a:r>
              <a:rPr lang="en-US" sz="800" dirty="0" smtClean="0">
                <a:solidFill>
                  <a:srgbClr val="000000"/>
                </a:solidFill>
              </a:rPr>
              <a:t> les </a:t>
            </a:r>
            <a:r>
              <a:rPr lang="en-US" sz="800" dirty="0" err="1" smtClean="0">
                <a:solidFill>
                  <a:srgbClr val="000000"/>
                </a:solidFill>
              </a:rPr>
              <a:t>heures</a:t>
            </a:r>
            <a:r>
              <a:rPr lang="en-US" sz="800" dirty="0" smtClean="0">
                <a:solidFill>
                  <a:srgbClr val="000000"/>
                </a:solidFill>
              </a:rPr>
              <a:t> de </a:t>
            </a:r>
            <a:r>
              <a:rPr lang="en-US" sz="800" dirty="0" err="1" smtClean="0">
                <a:solidFill>
                  <a:srgbClr val="000000"/>
                </a:solidFill>
              </a:rPr>
              <a:t>travai</a:t>
            </a:r>
            <a:r>
              <a:rPr lang="en-US" sz="800" dirty="0" smtClean="0">
                <a:solidFill>
                  <a:srgbClr val="000000"/>
                </a:solidFill>
              </a:rPr>
              <a:t>.');  </a:t>
            </a:r>
          </a:p>
          <a:p>
            <a:pPr>
              <a:lnSpc>
                <a:spcPct val="85000"/>
              </a:lnSpc>
            </a:pPr>
            <a:r>
              <a:rPr lang="en-US" sz="800" dirty="0" smtClean="0">
                <a:solidFill>
                  <a:srgbClr val="000000"/>
                </a:solidFill>
              </a:rPr>
              <a:t> </a:t>
            </a:r>
          </a:p>
          <a:p>
            <a:pPr>
              <a:lnSpc>
                <a:spcPct val="85000"/>
              </a:lnSpc>
            </a:pPr>
            <a:r>
              <a:rPr lang="en-US" sz="800" dirty="0" smtClean="0">
                <a:solidFill>
                  <a:srgbClr val="000000"/>
                </a:solidFill>
              </a:rPr>
              <a:t> ELSIF </a:t>
            </a:r>
            <a:r>
              <a:rPr lang="en-US" sz="800" b="1" dirty="0" smtClean="0">
                <a:solidFill>
                  <a:srgbClr val="FF0000"/>
                </a:solidFill>
              </a:rPr>
              <a:t>UPDATING('SALARY') </a:t>
            </a:r>
            <a:r>
              <a:rPr lang="en-US" sz="800" dirty="0" smtClean="0">
                <a:solidFill>
                  <a:srgbClr val="000000"/>
                </a:solidFill>
              </a:rPr>
              <a:t>THEN  RAISE_APPLICATION_ERROR(-20503, '</a:t>
            </a:r>
            <a:r>
              <a:rPr lang="en-US" sz="800" dirty="0" err="1" smtClean="0">
                <a:solidFill>
                  <a:srgbClr val="000000"/>
                </a:solidFill>
              </a:rPr>
              <a:t>Vous</a:t>
            </a:r>
            <a:r>
              <a:rPr lang="en-US" sz="800" dirty="0" smtClean="0">
                <a:solidFill>
                  <a:srgbClr val="000000"/>
                </a:solidFill>
              </a:rPr>
              <a:t> ne </a:t>
            </a:r>
            <a:r>
              <a:rPr lang="en-US" sz="800" dirty="0" err="1" smtClean="0">
                <a:solidFill>
                  <a:srgbClr val="000000"/>
                </a:solidFill>
              </a:rPr>
              <a:t>pouvez</a:t>
            </a:r>
            <a:r>
              <a:rPr lang="en-US" sz="800" dirty="0" smtClean="0">
                <a:solidFill>
                  <a:srgbClr val="000000"/>
                </a:solidFill>
              </a:rPr>
              <a:t>  changer </a:t>
            </a:r>
            <a:r>
              <a:rPr lang="en-US" sz="800" dirty="0" err="1" smtClean="0">
                <a:solidFill>
                  <a:srgbClr val="000000"/>
                </a:solidFill>
              </a:rPr>
              <a:t>dans</a:t>
            </a:r>
            <a:r>
              <a:rPr lang="en-US" sz="800" dirty="0" smtClean="0">
                <a:solidFill>
                  <a:srgbClr val="000000"/>
                </a:solidFill>
              </a:rPr>
              <a:t> la table  </a:t>
            </a:r>
            <a:r>
              <a:rPr lang="en-US" sz="800" dirty="0" err="1" smtClean="0">
                <a:solidFill>
                  <a:srgbClr val="000000"/>
                </a:solidFill>
              </a:rPr>
              <a:t>employes</a:t>
            </a:r>
            <a:r>
              <a:rPr lang="en-US" sz="800" dirty="0" smtClean="0">
                <a:solidFill>
                  <a:srgbClr val="000000"/>
                </a:solidFill>
              </a:rPr>
              <a:t> </a:t>
            </a:r>
            <a:r>
              <a:rPr lang="en-US" sz="800" dirty="0" err="1" smtClean="0">
                <a:solidFill>
                  <a:srgbClr val="000000"/>
                </a:solidFill>
              </a:rPr>
              <a:t>que</a:t>
            </a:r>
            <a:r>
              <a:rPr lang="en-US" sz="800" dirty="0" smtClean="0">
                <a:solidFill>
                  <a:srgbClr val="000000"/>
                </a:solidFill>
              </a:rPr>
              <a:t> </a:t>
            </a:r>
            <a:r>
              <a:rPr lang="en-US" sz="800" dirty="0" err="1" smtClean="0">
                <a:solidFill>
                  <a:srgbClr val="000000"/>
                </a:solidFill>
              </a:rPr>
              <a:t>durant</a:t>
            </a:r>
            <a:r>
              <a:rPr lang="en-US" sz="800" dirty="0" smtClean="0">
                <a:solidFill>
                  <a:srgbClr val="000000"/>
                </a:solidFill>
              </a:rPr>
              <a:t> les </a:t>
            </a:r>
            <a:r>
              <a:rPr lang="en-US" sz="800" dirty="0" err="1" smtClean="0">
                <a:solidFill>
                  <a:srgbClr val="000000"/>
                </a:solidFill>
              </a:rPr>
              <a:t>heures</a:t>
            </a:r>
            <a:r>
              <a:rPr lang="en-US" sz="800" dirty="0" smtClean="0">
                <a:solidFill>
                  <a:srgbClr val="000000"/>
                </a:solidFill>
              </a:rPr>
              <a:t> de </a:t>
            </a:r>
            <a:r>
              <a:rPr lang="en-US" sz="800" dirty="0" err="1" smtClean="0">
                <a:solidFill>
                  <a:srgbClr val="000000"/>
                </a:solidFill>
              </a:rPr>
              <a:t>travai</a:t>
            </a:r>
            <a:r>
              <a:rPr lang="en-US" sz="800" dirty="0" smtClean="0">
                <a:solidFill>
                  <a:srgbClr val="000000"/>
                </a:solidFill>
              </a:rPr>
              <a:t>.');</a:t>
            </a:r>
          </a:p>
          <a:p>
            <a:pPr>
              <a:lnSpc>
                <a:spcPct val="85000"/>
              </a:lnSpc>
            </a:pPr>
            <a:r>
              <a:rPr lang="en-US" sz="800" dirty="0" smtClean="0">
                <a:solidFill>
                  <a:srgbClr val="000000"/>
                </a:solidFill>
              </a:rPr>
              <a:t>ELSE RAISE_APPLICATION_ERROR(-20504, '</a:t>
            </a:r>
            <a:r>
              <a:rPr lang="en-US" sz="800" dirty="0" err="1" smtClean="0">
                <a:solidFill>
                  <a:srgbClr val="000000"/>
                </a:solidFill>
              </a:rPr>
              <a:t>Vous</a:t>
            </a:r>
            <a:r>
              <a:rPr lang="en-US" sz="800" dirty="0" smtClean="0">
                <a:solidFill>
                  <a:srgbClr val="000000"/>
                </a:solidFill>
              </a:rPr>
              <a:t> ne </a:t>
            </a:r>
            <a:r>
              <a:rPr lang="en-US" sz="800" dirty="0" err="1" smtClean="0">
                <a:solidFill>
                  <a:srgbClr val="000000"/>
                </a:solidFill>
              </a:rPr>
              <a:t>pouvez</a:t>
            </a:r>
            <a:r>
              <a:rPr lang="en-US" sz="800" dirty="0" smtClean="0">
                <a:solidFill>
                  <a:srgbClr val="000000"/>
                </a:solidFill>
              </a:rPr>
              <a:t>  changer </a:t>
            </a:r>
            <a:r>
              <a:rPr lang="en-US" sz="800" dirty="0" err="1" smtClean="0">
                <a:solidFill>
                  <a:srgbClr val="000000"/>
                </a:solidFill>
              </a:rPr>
              <a:t>dans</a:t>
            </a:r>
            <a:r>
              <a:rPr lang="en-US" sz="800" dirty="0" smtClean="0">
                <a:solidFill>
                  <a:srgbClr val="000000"/>
                </a:solidFill>
              </a:rPr>
              <a:t> la table </a:t>
            </a:r>
            <a:r>
              <a:rPr lang="en-US" sz="800" dirty="0" err="1" smtClean="0">
                <a:solidFill>
                  <a:srgbClr val="000000"/>
                </a:solidFill>
              </a:rPr>
              <a:t>employes</a:t>
            </a:r>
            <a:r>
              <a:rPr lang="en-US" sz="800" dirty="0" smtClean="0">
                <a:solidFill>
                  <a:srgbClr val="000000"/>
                </a:solidFill>
              </a:rPr>
              <a:t> </a:t>
            </a:r>
            <a:r>
              <a:rPr lang="en-US" sz="800" dirty="0" err="1" smtClean="0">
                <a:solidFill>
                  <a:srgbClr val="000000"/>
                </a:solidFill>
              </a:rPr>
              <a:t>que</a:t>
            </a:r>
            <a:r>
              <a:rPr lang="en-US" sz="800" dirty="0" smtClean="0">
                <a:solidFill>
                  <a:srgbClr val="000000"/>
                </a:solidFill>
              </a:rPr>
              <a:t> </a:t>
            </a:r>
            <a:r>
              <a:rPr lang="en-US" sz="800" dirty="0" err="1" smtClean="0">
                <a:solidFill>
                  <a:srgbClr val="000000"/>
                </a:solidFill>
              </a:rPr>
              <a:t>durant</a:t>
            </a:r>
            <a:r>
              <a:rPr lang="en-US" sz="800" dirty="0" smtClean="0">
                <a:solidFill>
                  <a:srgbClr val="000000"/>
                </a:solidFill>
              </a:rPr>
              <a:t> les </a:t>
            </a:r>
            <a:r>
              <a:rPr lang="en-US" sz="800" dirty="0" err="1" smtClean="0">
                <a:solidFill>
                  <a:srgbClr val="000000"/>
                </a:solidFill>
              </a:rPr>
              <a:t>heures</a:t>
            </a:r>
            <a:r>
              <a:rPr lang="en-US" sz="800" dirty="0" smtClean="0">
                <a:solidFill>
                  <a:srgbClr val="000000"/>
                </a:solidFill>
              </a:rPr>
              <a:t> </a:t>
            </a:r>
            <a:r>
              <a:rPr lang="en-US" sz="800" dirty="0" err="1" smtClean="0">
                <a:solidFill>
                  <a:srgbClr val="000000"/>
                </a:solidFill>
              </a:rPr>
              <a:t>Normales</a:t>
            </a:r>
            <a:r>
              <a:rPr lang="en-US" sz="800" dirty="0" smtClean="0">
                <a:solidFill>
                  <a:srgbClr val="000000"/>
                </a:solidFill>
              </a:rPr>
              <a:t> ');</a:t>
            </a:r>
          </a:p>
          <a:p>
            <a:pPr>
              <a:lnSpc>
                <a:spcPct val="85000"/>
              </a:lnSpc>
            </a:pPr>
            <a:r>
              <a:rPr lang="en-US" sz="800" dirty="0" smtClean="0">
                <a:solidFill>
                  <a:srgbClr val="000000"/>
                </a:solidFill>
              </a:rPr>
              <a:t> end if;</a:t>
            </a:r>
          </a:p>
          <a:p>
            <a:pPr>
              <a:lnSpc>
                <a:spcPct val="85000"/>
              </a:lnSpc>
            </a:pPr>
            <a:r>
              <a:rPr lang="en-US" sz="800" dirty="0" smtClean="0">
                <a:solidFill>
                  <a:srgbClr val="000000"/>
                </a:solidFill>
              </a:rPr>
              <a:t> END IF;</a:t>
            </a:r>
          </a:p>
          <a:p>
            <a:pPr>
              <a:lnSpc>
                <a:spcPct val="85000"/>
              </a:lnSpc>
            </a:pPr>
            <a:r>
              <a:rPr lang="en-US" sz="800" dirty="0" smtClean="0">
                <a:solidFill>
                  <a:srgbClr val="000000"/>
                </a:solidFill>
              </a:rPr>
              <a:t>END;</a:t>
            </a:r>
          </a:p>
        </p:txBody>
      </p:sp>
      <p:sp>
        <p:nvSpPr>
          <p:cNvPr id="3" name="Rectangle 2"/>
          <p:cNvSpPr/>
          <p:nvPr/>
        </p:nvSpPr>
        <p:spPr>
          <a:xfrm>
            <a:off x="226998" y="562167"/>
            <a:ext cx="4000528" cy="307777"/>
          </a:xfrm>
          <a:prstGeom prst="rect">
            <a:avLst/>
          </a:prstGeom>
        </p:spPr>
        <p:txBody>
          <a:bodyPr wrap="square">
            <a:spAutoFit/>
          </a:bodyPr>
          <a:lstStyle/>
          <a:p>
            <a:r>
              <a:rPr lang="fr-FR" sz="1400" b="1" dirty="0" smtClean="0">
                <a:solidFill>
                  <a:srgbClr val="FF0000"/>
                </a:solidFill>
              </a:rPr>
              <a:t>Utilisation de prédicats conditionnels</a:t>
            </a:r>
            <a:endParaRPr lang="fr-FR" sz="1400" b="1" dirty="0">
              <a:solidFill>
                <a:srgbClr val="FF0000"/>
              </a:solidFill>
            </a:endParaRPr>
          </a:p>
        </p:txBody>
      </p:sp>
      <p:sp>
        <p:nvSpPr>
          <p:cNvPr id="4" name="Rectangle 3"/>
          <p:cNvSpPr/>
          <p:nvPr/>
        </p:nvSpPr>
        <p:spPr>
          <a:xfrm>
            <a:off x="155560" y="7198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89322" y="584192"/>
            <a:ext cx="2595262" cy="436017"/>
          </a:xfrm>
          <a:prstGeom prst="rect">
            <a:avLst/>
          </a:prstGeom>
          <a:noFill/>
        </p:spPr>
        <p:txBody>
          <a:bodyPr vert="horz" wrap="none" lIns="0" tIns="0" rIns="0" bIns="0" rtlCol="0">
            <a:spAutoFit/>
          </a:bodyPr>
          <a:lstStyle/>
          <a:p>
            <a:pPr>
              <a:lnSpc>
                <a:spcPts val="1665"/>
              </a:lnSpc>
            </a:pPr>
            <a:r>
              <a:rPr lang="en-CA" sz="1100" b="1" dirty="0" err="1" smtClean="0">
                <a:solidFill>
                  <a:srgbClr val="000000"/>
                </a:solidFill>
                <a:latin typeface="Arial"/>
                <a:cs typeface="Arial"/>
              </a:rPr>
              <a:t>Déclaration</a:t>
            </a:r>
            <a:r>
              <a:rPr lang="en-CA" sz="1100" b="1" dirty="0" smtClean="0">
                <a:solidFill>
                  <a:srgbClr val="000000"/>
                </a:solidFill>
                <a:latin typeface="Arial"/>
                <a:cs typeface="Arial"/>
              </a:rPr>
              <a:t>, initialisation des variables</a:t>
            </a:r>
          </a:p>
          <a:p>
            <a:pPr>
              <a:lnSpc>
                <a:spcPts val="1665"/>
              </a:lnSpc>
            </a:pPr>
            <a:endParaRPr lang="en-CA" sz="1434" dirty="0">
              <a:solidFill>
                <a:srgbClr val="000000"/>
              </a:solidFill>
            </a:endParaRPr>
          </a:p>
        </p:txBody>
      </p:sp>
      <p:sp>
        <p:nvSpPr>
          <p:cNvPr id="4" name="TextBox 4"/>
          <p:cNvSpPr txBox="1"/>
          <p:nvPr/>
        </p:nvSpPr>
        <p:spPr>
          <a:xfrm>
            <a:off x="584188" y="1042092"/>
            <a:ext cx="1492396" cy="256480"/>
          </a:xfrm>
          <a:prstGeom prst="rect">
            <a:avLst/>
          </a:prstGeom>
          <a:noFill/>
        </p:spPr>
        <p:txBody>
          <a:bodyPr vert="horz" wrap="none" lIns="0" tIns="0" rIns="0" bIns="0" rtlCol="0">
            <a:spAutoFit/>
          </a:bodyPr>
          <a:lstStyle/>
          <a:p>
            <a:pPr>
              <a:lnSpc>
                <a:spcPts val="1035"/>
              </a:lnSpc>
              <a:buFont typeface="Wingdings" pitchFamily="2" charset="2"/>
              <a:buChar char="q"/>
            </a:pPr>
            <a:r>
              <a:rPr lang="en-CA" sz="1000" b="1" spc="-10" dirty="0" smtClean="0">
                <a:solidFill>
                  <a:srgbClr val="0070C0"/>
                </a:solidFill>
                <a:latin typeface="Arial"/>
                <a:cs typeface="Arial"/>
              </a:rPr>
              <a:t> </a:t>
            </a:r>
            <a:r>
              <a:rPr lang="en-CA" sz="1000" b="1" spc="-10" dirty="0" err="1" smtClean="0">
                <a:solidFill>
                  <a:srgbClr val="0070C0"/>
                </a:solidFill>
                <a:latin typeface="Arial"/>
                <a:cs typeface="Arial"/>
              </a:rPr>
              <a:t>Identificateurs</a:t>
            </a:r>
            <a:r>
              <a:rPr lang="en-CA" sz="1000" b="1" spc="-10" dirty="0" smtClean="0">
                <a:solidFill>
                  <a:srgbClr val="0070C0"/>
                </a:solidFill>
                <a:latin typeface="Arial"/>
                <a:cs typeface="Arial"/>
              </a:rPr>
              <a:t> Oracle </a:t>
            </a:r>
            <a:r>
              <a:rPr lang="en-CA" sz="1000" spc="-10" dirty="0" smtClean="0">
                <a:solidFill>
                  <a:srgbClr val="0070C0"/>
                </a:solidFill>
                <a:latin typeface="Arial"/>
                <a:cs typeface="Arial"/>
              </a:rPr>
              <a:t>:</a:t>
            </a:r>
          </a:p>
          <a:p>
            <a:pPr>
              <a:lnSpc>
                <a:spcPts val="1035"/>
              </a:lnSpc>
            </a:pPr>
            <a:endParaRPr lang="en-CA" sz="896" dirty="0">
              <a:solidFill>
                <a:srgbClr val="000000"/>
              </a:solidFill>
            </a:endParaRPr>
          </a:p>
        </p:txBody>
      </p:sp>
      <p:sp>
        <p:nvSpPr>
          <p:cNvPr id="5" name="TextBox 5"/>
          <p:cNvSpPr txBox="1"/>
          <p:nvPr/>
        </p:nvSpPr>
        <p:spPr>
          <a:xfrm>
            <a:off x="863600" y="1298572"/>
            <a:ext cx="1198085" cy="230832"/>
          </a:xfrm>
          <a:prstGeom prst="rect">
            <a:avLst/>
          </a:prstGeom>
          <a:noFill/>
        </p:spPr>
        <p:txBody>
          <a:bodyPr vert="horz" wrap="none" lIns="0" tIns="0" rIns="0" bIns="0" rtlCol="0">
            <a:spAutoFit/>
          </a:bodyPr>
          <a:lstStyle/>
          <a:p>
            <a:pPr>
              <a:lnSpc>
                <a:spcPts val="920"/>
              </a:lnSpc>
              <a:buFont typeface="Wingdings" pitchFamily="2" charset="2"/>
              <a:buChar char="Ø"/>
            </a:pPr>
            <a:r>
              <a:rPr lang="en-CA" sz="900" spc="-10" dirty="0" smtClean="0">
                <a:solidFill>
                  <a:srgbClr val="000000"/>
                </a:solidFill>
                <a:latin typeface="Arial"/>
                <a:cs typeface="Arial"/>
              </a:rPr>
              <a:t>30 </a:t>
            </a:r>
            <a:r>
              <a:rPr lang="en-CA" sz="900" spc="-10" dirty="0" err="1" smtClean="0">
                <a:solidFill>
                  <a:srgbClr val="000000"/>
                </a:solidFill>
                <a:latin typeface="Arial"/>
                <a:cs typeface="Arial"/>
              </a:rPr>
              <a:t>caractères</a:t>
            </a:r>
            <a:r>
              <a:rPr lang="en-CA" sz="900" spc="-10" dirty="0" smtClean="0">
                <a:solidFill>
                  <a:srgbClr val="000000"/>
                </a:solidFill>
                <a:latin typeface="Arial"/>
                <a:cs typeface="Arial"/>
              </a:rPr>
              <a:t> au plus,</a:t>
            </a:r>
          </a:p>
          <a:p>
            <a:pPr>
              <a:lnSpc>
                <a:spcPts val="920"/>
              </a:lnSpc>
            </a:pPr>
            <a:endParaRPr lang="en-CA" sz="797" dirty="0">
              <a:solidFill>
                <a:srgbClr val="000000"/>
              </a:solidFill>
            </a:endParaRPr>
          </a:p>
        </p:txBody>
      </p:sp>
      <p:sp>
        <p:nvSpPr>
          <p:cNvPr id="6" name="TextBox 6"/>
          <p:cNvSpPr txBox="1"/>
          <p:nvPr/>
        </p:nvSpPr>
        <p:spPr>
          <a:xfrm>
            <a:off x="869940" y="1567806"/>
            <a:ext cx="1368644" cy="230832"/>
          </a:xfrm>
          <a:prstGeom prst="rect">
            <a:avLst/>
          </a:prstGeom>
          <a:noFill/>
        </p:spPr>
        <p:txBody>
          <a:bodyPr vert="horz" wrap="none" lIns="0" tIns="0" rIns="0" bIns="0" rtlCol="0">
            <a:spAutoFit/>
          </a:bodyPr>
          <a:lstStyle/>
          <a:p>
            <a:pPr>
              <a:lnSpc>
                <a:spcPts val="895"/>
              </a:lnSpc>
              <a:buFont typeface="Wingdings" pitchFamily="2" charset="2"/>
              <a:buChar char="Ø"/>
            </a:pPr>
            <a:r>
              <a:rPr lang="en-CA" sz="900" spc="-10" dirty="0" smtClean="0">
                <a:solidFill>
                  <a:srgbClr val="000000"/>
                </a:solidFill>
                <a:latin typeface="Arial"/>
                <a:cs typeface="Arial"/>
              </a:rPr>
              <a:t>commence par </a:t>
            </a:r>
            <a:r>
              <a:rPr lang="en-CA" sz="900" spc="-10" dirty="0" err="1" smtClean="0">
                <a:solidFill>
                  <a:srgbClr val="000000"/>
                </a:solidFill>
                <a:latin typeface="Arial"/>
                <a:cs typeface="Arial"/>
              </a:rPr>
              <a:t>une</a:t>
            </a:r>
            <a:r>
              <a:rPr lang="en-CA" sz="900" spc="-10" dirty="0" smtClean="0">
                <a:solidFill>
                  <a:srgbClr val="000000"/>
                </a:solidFill>
                <a:latin typeface="Arial"/>
                <a:cs typeface="Arial"/>
              </a:rPr>
              <a:t> </a:t>
            </a:r>
            <a:r>
              <a:rPr lang="en-CA" sz="900" spc="-10" dirty="0" err="1" smtClean="0">
                <a:solidFill>
                  <a:srgbClr val="000000"/>
                </a:solidFill>
                <a:latin typeface="Arial"/>
                <a:cs typeface="Arial"/>
              </a:rPr>
              <a:t>lettre</a:t>
            </a:r>
            <a:r>
              <a:rPr lang="en-CA" sz="900" spc="-10" dirty="0" smtClean="0">
                <a:solidFill>
                  <a:srgbClr val="000000"/>
                </a:solidFill>
                <a:latin typeface="Arial"/>
                <a:cs typeface="Arial"/>
              </a:rPr>
              <a:t>,</a:t>
            </a:r>
          </a:p>
          <a:p>
            <a:pPr>
              <a:lnSpc>
                <a:spcPts val="895"/>
              </a:lnSpc>
            </a:pPr>
            <a:endParaRPr lang="en-CA" sz="797" dirty="0">
              <a:solidFill>
                <a:srgbClr val="000000"/>
              </a:solidFill>
            </a:endParaRPr>
          </a:p>
        </p:txBody>
      </p:sp>
      <p:sp>
        <p:nvSpPr>
          <p:cNvPr id="7" name="TextBox 7"/>
          <p:cNvSpPr txBox="1"/>
          <p:nvPr/>
        </p:nvSpPr>
        <p:spPr>
          <a:xfrm>
            <a:off x="863600" y="1870076"/>
            <a:ext cx="3363926" cy="230832"/>
          </a:xfrm>
          <a:prstGeom prst="rect">
            <a:avLst/>
          </a:prstGeom>
          <a:noFill/>
        </p:spPr>
        <p:txBody>
          <a:bodyPr vert="horz" wrap="square" lIns="0" tIns="0" rIns="0" bIns="0" rtlCol="0">
            <a:spAutoFit/>
          </a:bodyPr>
          <a:lstStyle/>
          <a:p>
            <a:pPr>
              <a:lnSpc>
                <a:spcPts val="900"/>
              </a:lnSpc>
              <a:buFont typeface="Wingdings" pitchFamily="2" charset="2"/>
              <a:buChar char="Ø"/>
              <a:tabLst>
                <a:tab pos="1397000" algn="l"/>
              </a:tabLst>
            </a:pPr>
            <a:r>
              <a:rPr lang="en-CA" sz="900" dirty="0" err="1" smtClean="0">
                <a:solidFill>
                  <a:srgbClr val="000000"/>
                </a:solidFill>
                <a:latin typeface="Arial"/>
                <a:cs typeface="Arial"/>
              </a:rPr>
              <a:t>peut</a:t>
            </a:r>
            <a:r>
              <a:rPr lang="en-CA" sz="900" dirty="0" smtClean="0">
                <a:solidFill>
                  <a:srgbClr val="000000"/>
                </a:solidFill>
                <a:latin typeface="Arial"/>
                <a:cs typeface="Arial"/>
              </a:rPr>
              <a:t> </a:t>
            </a:r>
            <a:r>
              <a:rPr lang="en-CA" sz="900" dirty="0" err="1" smtClean="0">
                <a:solidFill>
                  <a:srgbClr val="000000"/>
                </a:solidFill>
                <a:latin typeface="Arial"/>
                <a:cs typeface="Arial"/>
              </a:rPr>
              <a:t>contenir</a:t>
            </a:r>
            <a:r>
              <a:rPr lang="en-CA" sz="900" dirty="0" smtClean="0">
                <a:solidFill>
                  <a:srgbClr val="000000"/>
                </a:solidFill>
                <a:latin typeface="Arial"/>
                <a:cs typeface="Arial"/>
              </a:rPr>
              <a:t> </a:t>
            </a:r>
            <a:r>
              <a:rPr lang="en-CA" sz="900" dirty="0" err="1" smtClean="0">
                <a:solidFill>
                  <a:srgbClr val="000000"/>
                </a:solidFill>
                <a:latin typeface="Arial"/>
                <a:cs typeface="Arial"/>
              </a:rPr>
              <a:t>lettres</a:t>
            </a:r>
            <a:r>
              <a:rPr lang="en-CA" sz="900" dirty="0" smtClean="0">
                <a:solidFill>
                  <a:srgbClr val="000000"/>
                </a:solidFill>
                <a:latin typeface="Arial"/>
                <a:cs typeface="Arial"/>
              </a:rPr>
              <a:t>, </a:t>
            </a:r>
            <a:r>
              <a:rPr lang="en-CA" sz="900" dirty="0" err="1" smtClean="0">
                <a:solidFill>
                  <a:srgbClr val="000000"/>
                </a:solidFill>
                <a:latin typeface="Arial"/>
                <a:cs typeface="Arial"/>
              </a:rPr>
              <a:t>chiffres</a:t>
            </a:r>
            <a:r>
              <a:rPr lang="en-CA" sz="900" dirty="0" smtClean="0">
                <a:solidFill>
                  <a:srgbClr val="000000"/>
                </a:solidFill>
                <a:latin typeface="Arial"/>
                <a:cs typeface="Arial"/>
              </a:rPr>
              <a:t>,_ $ et #</a:t>
            </a:r>
            <a:r>
              <a:rPr lang="en-CA" sz="900" dirty="0" smtClean="0">
                <a:solidFill>
                  <a:srgbClr val="000000"/>
                </a:solidFill>
                <a:latin typeface="Times New Roman"/>
                <a:cs typeface="Arial"/>
              </a:rPr>
              <a:t> </a:t>
            </a:r>
            <a:r>
              <a:rPr lang="en-CA" sz="900" spc="-10" dirty="0" smtClean="0">
                <a:solidFill>
                  <a:srgbClr val="000000"/>
                </a:solidFill>
                <a:latin typeface="Arial"/>
                <a:cs typeface="Arial"/>
              </a:rPr>
              <a:t>pas sensible à la </a:t>
            </a:r>
            <a:r>
              <a:rPr lang="en-CA" sz="900" spc="-10" dirty="0" err="1" smtClean="0">
                <a:solidFill>
                  <a:srgbClr val="000000"/>
                </a:solidFill>
                <a:latin typeface="Arial"/>
                <a:cs typeface="Arial"/>
              </a:rPr>
              <a:t>casse</a:t>
            </a:r>
            <a:r>
              <a:rPr lang="en-CA" sz="900" spc="-10" dirty="0" smtClean="0">
                <a:solidFill>
                  <a:srgbClr val="000000"/>
                </a:solidFill>
                <a:latin typeface="Arial"/>
                <a:cs typeface="Arial"/>
              </a:rPr>
              <a:t>.</a:t>
            </a:r>
          </a:p>
          <a:p>
            <a:pPr>
              <a:lnSpc>
                <a:spcPts val="900"/>
              </a:lnSpc>
            </a:pPr>
            <a:endParaRPr lang="en-CA" sz="797" dirty="0">
              <a:solidFill>
                <a:srgbClr val="000000"/>
              </a:solidFill>
            </a:endParaRPr>
          </a:p>
        </p:txBody>
      </p:sp>
      <p:sp>
        <p:nvSpPr>
          <p:cNvPr id="8" name="TextBox 8"/>
          <p:cNvSpPr txBox="1"/>
          <p:nvPr/>
        </p:nvSpPr>
        <p:spPr>
          <a:xfrm>
            <a:off x="609600" y="2327976"/>
            <a:ext cx="2285562" cy="256480"/>
          </a:xfrm>
          <a:prstGeom prst="rect">
            <a:avLst/>
          </a:prstGeom>
          <a:noFill/>
        </p:spPr>
        <p:txBody>
          <a:bodyPr vert="horz" wrap="none" lIns="0" tIns="0" rIns="0" bIns="0" rtlCol="0">
            <a:spAutoFit/>
          </a:bodyPr>
          <a:lstStyle/>
          <a:p>
            <a:pPr>
              <a:lnSpc>
                <a:spcPts val="1035"/>
              </a:lnSpc>
              <a:buFont typeface="Wingdings" pitchFamily="2" charset="2"/>
              <a:buChar char="q"/>
            </a:pPr>
            <a:r>
              <a:rPr lang="en-CA" sz="1000" spc="-10" dirty="0" smtClean="0">
                <a:solidFill>
                  <a:srgbClr val="0070C0"/>
                </a:solidFill>
                <a:latin typeface="Arial"/>
                <a:cs typeface="Arial"/>
              </a:rPr>
              <a:t> </a:t>
            </a:r>
            <a:r>
              <a:rPr lang="en-CA" sz="1000" spc="-10" dirty="0" err="1" smtClean="0">
                <a:solidFill>
                  <a:srgbClr val="0070C0"/>
                </a:solidFill>
                <a:latin typeface="Arial"/>
                <a:cs typeface="Arial"/>
              </a:rPr>
              <a:t>Portée</a:t>
            </a:r>
            <a:r>
              <a:rPr lang="en-CA" sz="1000" spc="-10" dirty="0" smtClean="0">
                <a:solidFill>
                  <a:srgbClr val="0070C0"/>
                </a:solidFill>
                <a:latin typeface="Arial"/>
                <a:cs typeface="Arial"/>
              </a:rPr>
              <a:t> </a:t>
            </a:r>
            <a:r>
              <a:rPr lang="en-CA" sz="1000" spc="-10" dirty="0" err="1" smtClean="0">
                <a:solidFill>
                  <a:srgbClr val="0070C0"/>
                </a:solidFill>
                <a:latin typeface="Arial"/>
                <a:cs typeface="Arial"/>
              </a:rPr>
              <a:t>habituelle</a:t>
            </a:r>
            <a:r>
              <a:rPr lang="en-CA" sz="1000" spc="-10" dirty="0" smtClean="0">
                <a:solidFill>
                  <a:srgbClr val="0070C0"/>
                </a:solidFill>
                <a:latin typeface="Arial"/>
                <a:cs typeface="Arial"/>
              </a:rPr>
              <a:t> des </a:t>
            </a:r>
            <a:r>
              <a:rPr lang="en-CA" sz="1000" spc="-10" dirty="0" err="1" smtClean="0">
                <a:solidFill>
                  <a:srgbClr val="0070C0"/>
                </a:solidFill>
                <a:latin typeface="Arial"/>
                <a:cs typeface="Arial"/>
              </a:rPr>
              <a:t>langages</a:t>
            </a:r>
            <a:r>
              <a:rPr lang="en-CA" sz="1000" spc="-10" dirty="0" smtClean="0">
                <a:solidFill>
                  <a:srgbClr val="0070C0"/>
                </a:solidFill>
                <a:latin typeface="Arial"/>
                <a:cs typeface="Arial"/>
              </a:rPr>
              <a:t> à blocs</a:t>
            </a:r>
          </a:p>
          <a:p>
            <a:pPr>
              <a:lnSpc>
                <a:spcPts val="1035"/>
              </a:lnSpc>
            </a:pPr>
            <a:endParaRPr lang="en-CA" sz="896" dirty="0">
              <a:solidFill>
                <a:srgbClr val="000000"/>
              </a:solidFill>
            </a:endParaRPr>
          </a:p>
        </p:txBody>
      </p:sp>
      <p:sp>
        <p:nvSpPr>
          <p:cNvPr id="9" name="TextBox 9"/>
          <p:cNvSpPr txBox="1"/>
          <p:nvPr/>
        </p:nvSpPr>
        <p:spPr>
          <a:xfrm>
            <a:off x="609600" y="2828042"/>
            <a:ext cx="2563522" cy="256480"/>
          </a:xfrm>
          <a:prstGeom prst="rect">
            <a:avLst/>
          </a:prstGeom>
          <a:noFill/>
        </p:spPr>
        <p:txBody>
          <a:bodyPr vert="horz" wrap="none" lIns="0" tIns="0" rIns="0" bIns="0" rtlCol="0">
            <a:spAutoFit/>
          </a:bodyPr>
          <a:lstStyle/>
          <a:p>
            <a:pPr>
              <a:lnSpc>
                <a:spcPts val="1035"/>
              </a:lnSpc>
              <a:buFont typeface="Wingdings" pitchFamily="2" charset="2"/>
              <a:buChar char="q"/>
            </a:pPr>
            <a:r>
              <a:rPr lang="en-CA" sz="1000" spc="-10" dirty="0" smtClean="0">
                <a:solidFill>
                  <a:srgbClr val="0070C0"/>
                </a:solidFill>
                <a:latin typeface="Arial"/>
                <a:cs typeface="Arial"/>
              </a:rPr>
              <a:t> </a:t>
            </a:r>
            <a:r>
              <a:rPr lang="en-CA" sz="1000" spc="-10" dirty="0" err="1" smtClean="0">
                <a:solidFill>
                  <a:srgbClr val="0070C0"/>
                </a:solidFill>
                <a:latin typeface="Arial"/>
                <a:cs typeface="Arial"/>
              </a:rPr>
              <a:t>Doivent</a:t>
            </a:r>
            <a:r>
              <a:rPr lang="en-CA" sz="1000" spc="-10" dirty="0" smtClean="0">
                <a:solidFill>
                  <a:srgbClr val="0070C0"/>
                </a:solidFill>
                <a:latin typeface="Arial"/>
                <a:cs typeface="Arial"/>
              </a:rPr>
              <a:t> </a:t>
            </a:r>
            <a:r>
              <a:rPr lang="en-CA" sz="1000" spc="-10" dirty="0" err="1" smtClean="0">
                <a:solidFill>
                  <a:srgbClr val="0070C0"/>
                </a:solidFill>
                <a:latin typeface="Arial"/>
                <a:cs typeface="Arial"/>
              </a:rPr>
              <a:t>être</a:t>
            </a:r>
            <a:r>
              <a:rPr lang="en-CA" sz="1000" spc="-10" dirty="0" smtClean="0">
                <a:solidFill>
                  <a:srgbClr val="0070C0"/>
                </a:solidFill>
                <a:latin typeface="Arial"/>
                <a:cs typeface="Arial"/>
              </a:rPr>
              <a:t> </a:t>
            </a:r>
            <a:r>
              <a:rPr lang="en-CA" sz="1000" spc="-10" dirty="0" err="1" smtClean="0">
                <a:solidFill>
                  <a:srgbClr val="0070C0"/>
                </a:solidFill>
                <a:latin typeface="Arial"/>
                <a:cs typeface="Arial"/>
              </a:rPr>
              <a:t>déclarées</a:t>
            </a:r>
            <a:r>
              <a:rPr lang="en-CA" sz="1000" spc="-10" dirty="0" smtClean="0">
                <a:solidFill>
                  <a:srgbClr val="0070C0"/>
                </a:solidFill>
                <a:latin typeface="Arial"/>
                <a:cs typeface="Arial"/>
              </a:rPr>
              <a:t> </a:t>
            </a:r>
            <a:r>
              <a:rPr lang="en-CA" sz="1000" spc="-10" dirty="0" err="1" smtClean="0">
                <a:solidFill>
                  <a:srgbClr val="0070C0"/>
                </a:solidFill>
                <a:latin typeface="Arial"/>
                <a:cs typeface="Arial"/>
              </a:rPr>
              <a:t>avant</a:t>
            </a:r>
            <a:r>
              <a:rPr lang="en-CA" sz="1000" spc="-10" dirty="0" smtClean="0">
                <a:solidFill>
                  <a:srgbClr val="0070C0"/>
                </a:solidFill>
                <a:latin typeface="Arial"/>
                <a:cs typeface="Arial"/>
              </a:rPr>
              <a:t> d’être </a:t>
            </a:r>
            <a:r>
              <a:rPr lang="en-CA" sz="1000" spc="-10" dirty="0" err="1" smtClean="0">
                <a:solidFill>
                  <a:srgbClr val="0070C0"/>
                </a:solidFill>
                <a:latin typeface="Arial"/>
                <a:cs typeface="Arial"/>
              </a:rPr>
              <a:t>utilisées</a:t>
            </a:r>
            <a:endParaRPr lang="en-CA" sz="1000" spc="-10" dirty="0" smtClean="0">
              <a:solidFill>
                <a:srgbClr val="0070C0"/>
              </a:solidFill>
              <a:latin typeface="Arial"/>
              <a:cs typeface="Arial"/>
            </a:endParaRPr>
          </a:p>
          <a:p>
            <a:pPr>
              <a:lnSpc>
                <a:spcPts val="1035"/>
              </a:lnSpc>
            </a:pPr>
            <a:endParaRPr lang="en-CA" sz="896" dirty="0">
              <a:solidFill>
                <a:srgbClr val="000000"/>
              </a:solidFill>
            </a:endParaRPr>
          </a:p>
        </p:txBody>
      </p:sp>
      <p:pic>
        <p:nvPicPr>
          <p:cNvPr id="14" name="Image 13" descr="Penguins.jpg"/>
          <p:cNvPicPr>
            <a:picLocks noChangeAspect="1"/>
          </p:cNvPicPr>
          <p:nvPr/>
        </p:nvPicPr>
        <p:blipFill>
          <a:blip r:embed="rId2" cstate="print"/>
          <a:stretch>
            <a:fillRect/>
          </a:stretch>
        </p:blipFill>
        <p:spPr>
          <a:xfrm>
            <a:off x="226998" y="227002"/>
            <a:ext cx="571504" cy="343122"/>
          </a:xfrm>
          <a:prstGeom prst="rect">
            <a:avLst/>
          </a:prstGeom>
        </p:spPr>
      </p:pic>
      <p:sp>
        <p:nvSpPr>
          <p:cNvPr id="16" name="ZoneTexte 15"/>
          <p:cNvSpPr txBox="1"/>
          <p:nvPr/>
        </p:nvSpPr>
        <p:spPr>
          <a:xfrm>
            <a:off x="1084254" y="12688"/>
            <a:ext cx="235745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a:t>
            </a:r>
            <a:endParaRPr lang="fr-FR" b="1" dirty="0">
              <a:solidFill>
                <a:srgbClr val="002060"/>
              </a:solidFill>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460" y="1007120"/>
            <a:ext cx="4143404" cy="600164"/>
          </a:xfrm>
          <a:prstGeom prst="rect">
            <a:avLst/>
          </a:prstGeom>
        </p:spPr>
        <p:txBody>
          <a:bodyPr wrap="square">
            <a:spAutoFit/>
          </a:bodyPr>
          <a:lstStyle/>
          <a:p>
            <a:pPr>
              <a:buFont typeface="Wingdings" pitchFamily="2" charset="2"/>
              <a:buChar char="ü"/>
            </a:pPr>
            <a:r>
              <a:rPr lang="fr-FR" sz="1100" b="1" dirty="0" smtClean="0"/>
              <a:t>INSERT</a:t>
            </a:r>
            <a:r>
              <a:rPr lang="fr-FR" sz="1100" dirty="0" smtClean="0"/>
              <a:t>    : Pas d’accès à l’élément </a:t>
            </a:r>
            <a:r>
              <a:rPr lang="fr-FR" sz="1100" b="1" dirty="0" smtClean="0"/>
              <a:t>OLD</a:t>
            </a:r>
            <a:r>
              <a:rPr lang="fr-FR" sz="1100" dirty="0" smtClean="0"/>
              <a:t> (qui n’existe pas)</a:t>
            </a:r>
          </a:p>
          <a:p>
            <a:pPr>
              <a:buFont typeface="Wingdings" pitchFamily="2" charset="2"/>
              <a:buChar char="ü"/>
            </a:pPr>
            <a:r>
              <a:rPr lang="fr-FR" sz="1100" b="1" dirty="0" smtClean="0"/>
              <a:t>UPDATE</a:t>
            </a:r>
            <a:r>
              <a:rPr lang="fr-FR" sz="1100" dirty="0" smtClean="0"/>
              <a:t>   : Accès possible à l’élément </a:t>
            </a:r>
            <a:r>
              <a:rPr lang="fr-FR" sz="1100" b="1" dirty="0" smtClean="0"/>
              <a:t>OLD</a:t>
            </a:r>
            <a:r>
              <a:rPr lang="fr-FR" sz="1100" dirty="0" smtClean="0"/>
              <a:t> et </a:t>
            </a:r>
            <a:r>
              <a:rPr lang="fr-FR" sz="1100" b="1" dirty="0" smtClean="0"/>
              <a:t>NEW</a:t>
            </a:r>
          </a:p>
          <a:p>
            <a:pPr>
              <a:buFont typeface="Wingdings" pitchFamily="2" charset="2"/>
              <a:buChar char="ü"/>
            </a:pPr>
            <a:r>
              <a:rPr lang="fr-FR" sz="1100" b="1" dirty="0" smtClean="0"/>
              <a:t>DELETE</a:t>
            </a:r>
            <a:r>
              <a:rPr lang="fr-FR" sz="1100" dirty="0" smtClean="0"/>
              <a:t>    : Pas d’accès à l’élément </a:t>
            </a:r>
            <a:r>
              <a:rPr lang="fr-FR" sz="1100" b="1" dirty="0" smtClean="0"/>
              <a:t>NEW</a:t>
            </a:r>
            <a:r>
              <a:rPr lang="fr-FR" sz="1100" dirty="0" smtClean="0"/>
              <a:t> (qui n’existe plus)</a:t>
            </a:r>
            <a:endParaRPr lang="fr-FR" sz="1100" dirty="0"/>
          </a:p>
        </p:txBody>
      </p:sp>
      <p:sp>
        <p:nvSpPr>
          <p:cNvPr id="3" name="Rectangle 2"/>
          <p:cNvSpPr/>
          <p:nvPr/>
        </p:nvSpPr>
        <p:spPr>
          <a:xfrm>
            <a:off x="56414" y="1810645"/>
            <a:ext cx="4357718" cy="1643755"/>
          </a:xfrm>
          <a:prstGeom prst="rect">
            <a:avLst/>
          </a:prstGeom>
          <a:solidFill>
            <a:srgbClr val="92D050"/>
          </a:solidFill>
        </p:spPr>
        <p:txBody>
          <a:bodyPr wrap="square">
            <a:spAutoFit/>
          </a:bodyPr>
          <a:lstStyle/>
          <a:p>
            <a:pPr>
              <a:lnSpc>
                <a:spcPct val="110000"/>
              </a:lnSpc>
            </a:pPr>
            <a:r>
              <a:rPr lang="en-US" sz="900" dirty="0" smtClean="0">
                <a:solidFill>
                  <a:srgbClr val="000000"/>
                </a:solidFill>
              </a:rPr>
              <a:t>CREATE OR REPLACE TRIGGER </a:t>
            </a:r>
            <a:r>
              <a:rPr lang="en-US" sz="900" dirty="0" err="1" smtClean="0">
                <a:solidFill>
                  <a:srgbClr val="000000"/>
                </a:solidFill>
              </a:rPr>
              <a:t>audit_emp_values</a:t>
            </a:r>
            <a:endParaRPr lang="en-US" sz="900" dirty="0" smtClean="0">
              <a:solidFill>
                <a:srgbClr val="000000"/>
              </a:solidFill>
            </a:endParaRPr>
          </a:p>
          <a:p>
            <a:pPr>
              <a:lnSpc>
                <a:spcPct val="110000"/>
              </a:lnSpc>
            </a:pPr>
            <a:r>
              <a:rPr lang="en-US" sz="900" dirty="0" smtClean="0">
                <a:solidFill>
                  <a:srgbClr val="000000"/>
                </a:solidFill>
              </a:rPr>
              <a:t>AFTER DELETE OR INSERT OR UPDATE ON employees</a:t>
            </a:r>
          </a:p>
          <a:p>
            <a:pPr>
              <a:lnSpc>
                <a:spcPct val="110000"/>
              </a:lnSpc>
            </a:pPr>
            <a:r>
              <a:rPr lang="en-US" sz="900" b="1" dirty="0" smtClean="0">
                <a:solidFill>
                  <a:srgbClr val="000000"/>
                </a:solidFill>
              </a:rPr>
              <a:t>FOR EACH ROW</a:t>
            </a:r>
          </a:p>
          <a:p>
            <a:pPr>
              <a:lnSpc>
                <a:spcPct val="110000"/>
              </a:lnSpc>
            </a:pPr>
            <a:r>
              <a:rPr lang="en-US" sz="900" dirty="0" smtClean="0">
                <a:solidFill>
                  <a:srgbClr val="000000"/>
                </a:solidFill>
              </a:rPr>
              <a:t>BEGIN</a:t>
            </a:r>
          </a:p>
          <a:p>
            <a:pPr>
              <a:lnSpc>
                <a:spcPct val="110000"/>
              </a:lnSpc>
            </a:pPr>
            <a:r>
              <a:rPr lang="en-US" sz="900" dirty="0" smtClean="0">
                <a:solidFill>
                  <a:srgbClr val="000000"/>
                </a:solidFill>
              </a:rPr>
              <a:t>INSERT INTO</a:t>
            </a:r>
          </a:p>
          <a:p>
            <a:pPr>
              <a:lnSpc>
                <a:spcPct val="110000"/>
              </a:lnSpc>
            </a:pPr>
            <a:r>
              <a:rPr lang="en-US" sz="900" dirty="0" smtClean="0">
                <a:solidFill>
                  <a:srgbClr val="000000"/>
                </a:solidFill>
              </a:rPr>
              <a:t> </a:t>
            </a:r>
            <a:r>
              <a:rPr lang="en-US" sz="900" dirty="0" err="1" smtClean="0">
                <a:solidFill>
                  <a:srgbClr val="000000"/>
                </a:solidFill>
              </a:rPr>
              <a:t>audit_emp</a:t>
            </a:r>
            <a:r>
              <a:rPr lang="en-US" sz="900" dirty="0" smtClean="0">
                <a:solidFill>
                  <a:srgbClr val="000000"/>
                </a:solidFill>
              </a:rPr>
              <a:t>(</a:t>
            </a:r>
            <a:r>
              <a:rPr lang="en-US" sz="900" dirty="0" err="1" smtClean="0">
                <a:solidFill>
                  <a:srgbClr val="000000"/>
                </a:solidFill>
              </a:rPr>
              <a:t>user_name</a:t>
            </a:r>
            <a:r>
              <a:rPr lang="en-US" sz="900" dirty="0" smtClean="0">
                <a:solidFill>
                  <a:srgbClr val="000000"/>
                </a:solidFill>
              </a:rPr>
              <a:t>, </a:t>
            </a:r>
            <a:r>
              <a:rPr lang="en-US" sz="900" dirty="0" err="1" smtClean="0">
                <a:solidFill>
                  <a:srgbClr val="000000"/>
                </a:solidFill>
              </a:rPr>
              <a:t>time_stamp</a:t>
            </a:r>
            <a:r>
              <a:rPr lang="en-US" sz="900" dirty="0" smtClean="0">
                <a:solidFill>
                  <a:srgbClr val="000000"/>
                </a:solidFill>
              </a:rPr>
              <a:t>, id, </a:t>
            </a:r>
            <a:r>
              <a:rPr lang="en-US" sz="900" dirty="0" err="1" smtClean="0">
                <a:solidFill>
                  <a:srgbClr val="000000"/>
                </a:solidFill>
              </a:rPr>
              <a:t>old_last_name</a:t>
            </a:r>
            <a:r>
              <a:rPr lang="en-US" sz="900" dirty="0" smtClean="0">
                <a:solidFill>
                  <a:srgbClr val="000000"/>
                </a:solidFill>
              </a:rPr>
              <a:t>, </a:t>
            </a:r>
            <a:r>
              <a:rPr lang="en-US" sz="900" dirty="0" err="1" smtClean="0">
                <a:solidFill>
                  <a:srgbClr val="000000"/>
                </a:solidFill>
              </a:rPr>
              <a:t>new_last_name</a:t>
            </a:r>
            <a:r>
              <a:rPr lang="en-US" sz="900" dirty="0" smtClean="0">
                <a:solidFill>
                  <a:srgbClr val="000000"/>
                </a:solidFill>
              </a:rPr>
              <a:t>, </a:t>
            </a:r>
            <a:r>
              <a:rPr lang="en-US" sz="900" dirty="0" err="1" smtClean="0">
                <a:solidFill>
                  <a:srgbClr val="000000"/>
                </a:solidFill>
              </a:rPr>
              <a:t>old_title</a:t>
            </a:r>
            <a:r>
              <a:rPr lang="en-US" sz="900" dirty="0" smtClean="0">
                <a:solidFill>
                  <a:srgbClr val="000000"/>
                </a:solidFill>
              </a:rPr>
              <a:t>,</a:t>
            </a:r>
          </a:p>
          <a:p>
            <a:pPr>
              <a:lnSpc>
                <a:spcPct val="110000"/>
              </a:lnSpc>
            </a:pPr>
            <a:r>
              <a:rPr lang="en-US" sz="900" dirty="0" smtClean="0">
                <a:solidFill>
                  <a:srgbClr val="000000"/>
                </a:solidFill>
              </a:rPr>
              <a:t>  </a:t>
            </a:r>
            <a:r>
              <a:rPr lang="en-US" sz="900" dirty="0" err="1" smtClean="0">
                <a:solidFill>
                  <a:srgbClr val="000000"/>
                </a:solidFill>
              </a:rPr>
              <a:t>new_title</a:t>
            </a:r>
            <a:r>
              <a:rPr lang="en-US" sz="900" dirty="0" smtClean="0">
                <a:solidFill>
                  <a:srgbClr val="000000"/>
                </a:solidFill>
              </a:rPr>
              <a:t>, </a:t>
            </a:r>
            <a:r>
              <a:rPr lang="en-US" sz="900" dirty="0" err="1" smtClean="0">
                <a:solidFill>
                  <a:srgbClr val="000000"/>
                </a:solidFill>
              </a:rPr>
              <a:t>old_salary</a:t>
            </a:r>
            <a:r>
              <a:rPr lang="en-US" sz="900" dirty="0" smtClean="0">
                <a:solidFill>
                  <a:srgbClr val="000000"/>
                </a:solidFill>
              </a:rPr>
              <a:t>, </a:t>
            </a:r>
            <a:r>
              <a:rPr lang="en-US" sz="900" dirty="0" err="1" smtClean="0">
                <a:solidFill>
                  <a:srgbClr val="000000"/>
                </a:solidFill>
              </a:rPr>
              <a:t>new_salary</a:t>
            </a:r>
            <a:r>
              <a:rPr lang="en-US" sz="900" dirty="0" smtClean="0">
                <a:solidFill>
                  <a:srgbClr val="000000"/>
                </a:solidFill>
              </a:rPr>
              <a:t>)</a:t>
            </a:r>
          </a:p>
          <a:p>
            <a:pPr>
              <a:lnSpc>
                <a:spcPct val="110000"/>
              </a:lnSpc>
            </a:pPr>
            <a:r>
              <a:rPr lang="en-US" sz="900" dirty="0" smtClean="0">
                <a:solidFill>
                  <a:srgbClr val="000000"/>
                </a:solidFill>
              </a:rPr>
              <a:t>  VALUES (USER, SYSDATE, :</a:t>
            </a:r>
            <a:r>
              <a:rPr lang="en-US" sz="900" dirty="0" err="1" smtClean="0">
                <a:solidFill>
                  <a:srgbClr val="000000"/>
                </a:solidFill>
              </a:rPr>
              <a:t>OLD.employee_id</a:t>
            </a:r>
            <a:r>
              <a:rPr lang="en-US" sz="900" dirty="0" smtClean="0">
                <a:solidFill>
                  <a:srgbClr val="000000"/>
                </a:solidFill>
              </a:rPr>
              <a:t>, :</a:t>
            </a:r>
            <a:r>
              <a:rPr lang="en-US" sz="900" dirty="0" err="1" smtClean="0">
                <a:solidFill>
                  <a:srgbClr val="000000"/>
                </a:solidFill>
              </a:rPr>
              <a:t>OLD.last_name</a:t>
            </a:r>
            <a:r>
              <a:rPr lang="en-US" sz="900" dirty="0" smtClean="0">
                <a:solidFill>
                  <a:srgbClr val="000000"/>
                </a:solidFill>
              </a:rPr>
              <a:t>, :</a:t>
            </a:r>
            <a:r>
              <a:rPr lang="en-US" sz="900" dirty="0" err="1" smtClean="0">
                <a:solidFill>
                  <a:srgbClr val="000000"/>
                </a:solidFill>
              </a:rPr>
              <a:t>NEW.last_name</a:t>
            </a:r>
            <a:r>
              <a:rPr lang="en-US" sz="900" dirty="0" smtClean="0">
                <a:solidFill>
                  <a:srgbClr val="000000"/>
                </a:solidFill>
              </a:rPr>
              <a:t>, </a:t>
            </a:r>
            <a:r>
              <a:rPr lang="en-US" sz="900" b="1" dirty="0" smtClean="0">
                <a:solidFill>
                  <a:srgbClr val="000000"/>
                </a:solidFill>
              </a:rPr>
              <a:t>:</a:t>
            </a:r>
            <a:r>
              <a:rPr lang="en-US" sz="900" b="1" dirty="0" err="1" smtClean="0">
                <a:solidFill>
                  <a:srgbClr val="000000"/>
                </a:solidFill>
              </a:rPr>
              <a:t>OLD.</a:t>
            </a:r>
            <a:r>
              <a:rPr lang="en-US" sz="900" dirty="0" err="1" smtClean="0">
                <a:solidFill>
                  <a:srgbClr val="000000"/>
                </a:solidFill>
              </a:rPr>
              <a:t>job_id</a:t>
            </a:r>
            <a:r>
              <a:rPr lang="en-US" sz="900" dirty="0" smtClean="0">
                <a:solidFill>
                  <a:srgbClr val="000000"/>
                </a:solidFill>
              </a:rPr>
              <a:t>,  </a:t>
            </a:r>
            <a:r>
              <a:rPr lang="en-US" sz="900" b="1" dirty="0" smtClean="0">
                <a:solidFill>
                  <a:srgbClr val="000000"/>
                </a:solidFill>
              </a:rPr>
              <a:t>:</a:t>
            </a:r>
            <a:r>
              <a:rPr lang="en-US" sz="900" b="1" dirty="0" err="1" smtClean="0">
                <a:solidFill>
                  <a:srgbClr val="000000"/>
                </a:solidFill>
              </a:rPr>
              <a:t>NEW.</a:t>
            </a:r>
            <a:r>
              <a:rPr lang="en-US" sz="900" dirty="0" err="1" smtClean="0">
                <a:solidFill>
                  <a:srgbClr val="000000"/>
                </a:solidFill>
              </a:rPr>
              <a:t>job_id</a:t>
            </a:r>
            <a:r>
              <a:rPr lang="en-US" sz="900" dirty="0" smtClean="0">
                <a:solidFill>
                  <a:srgbClr val="000000"/>
                </a:solidFill>
              </a:rPr>
              <a:t>, :</a:t>
            </a:r>
            <a:r>
              <a:rPr lang="en-US" sz="900" b="1" dirty="0" err="1" smtClean="0">
                <a:solidFill>
                  <a:srgbClr val="000000"/>
                </a:solidFill>
              </a:rPr>
              <a:t>OLD.</a:t>
            </a:r>
            <a:r>
              <a:rPr lang="en-US" sz="900" dirty="0" err="1" smtClean="0">
                <a:solidFill>
                  <a:srgbClr val="000000"/>
                </a:solidFill>
              </a:rPr>
              <a:t>salary</a:t>
            </a:r>
            <a:r>
              <a:rPr lang="en-US" sz="900" dirty="0" smtClean="0">
                <a:solidFill>
                  <a:srgbClr val="000000"/>
                </a:solidFill>
              </a:rPr>
              <a:t>, </a:t>
            </a:r>
            <a:r>
              <a:rPr lang="en-US" sz="900" b="1" dirty="0" smtClean="0">
                <a:solidFill>
                  <a:srgbClr val="FF0000"/>
                </a:solidFill>
              </a:rPr>
              <a:t>:</a:t>
            </a:r>
            <a:r>
              <a:rPr lang="en-US" sz="900" b="1" dirty="0" err="1" smtClean="0"/>
              <a:t>NEW.</a:t>
            </a:r>
            <a:r>
              <a:rPr lang="en-US" sz="900" dirty="0" err="1" smtClean="0">
                <a:solidFill>
                  <a:srgbClr val="000000"/>
                </a:solidFill>
              </a:rPr>
              <a:t>salary</a:t>
            </a:r>
            <a:r>
              <a:rPr lang="en-US" sz="900" dirty="0" smtClean="0">
                <a:solidFill>
                  <a:srgbClr val="000000"/>
                </a:solidFill>
              </a:rPr>
              <a:t>);</a:t>
            </a:r>
          </a:p>
          <a:p>
            <a:pPr>
              <a:lnSpc>
                <a:spcPct val="110000"/>
              </a:lnSpc>
            </a:pPr>
            <a:r>
              <a:rPr lang="en-US" sz="900" dirty="0" smtClean="0">
                <a:solidFill>
                  <a:srgbClr val="000000"/>
                </a:solidFill>
              </a:rPr>
              <a:t>END;</a:t>
            </a:r>
          </a:p>
        </p:txBody>
      </p:sp>
      <p:sp>
        <p:nvSpPr>
          <p:cNvPr id="4" name="Rectangle 3"/>
          <p:cNvSpPr/>
          <p:nvPr/>
        </p:nvSpPr>
        <p:spPr>
          <a:xfrm>
            <a:off x="138460" y="647080"/>
            <a:ext cx="3929090" cy="430887"/>
          </a:xfrm>
          <a:prstGeom prst="rect">
            <a:avLst/>
          </a:prstGeom>
        </p:spPr>
        <p:txBody>
          <a:bodyPr wrap="square">
            <a:spAutoFit/>
          </a:bodyPr>
          <a:lstStyle/>
          <a:p>
            <a:pPr>
              <a:buFont typeface="Wingdings" pitchFamily="2" charset="2"/>
              <a:buChar char="v"/>
            </a:pPr>
            <a:r>
              <a:rPr lang="fr-FR" sz="1100" b="1" dirty="0" smtClean="0"/>
              <a:t>Il ne sont utilisé que pour le trigger ligne </a:t>
            </a:r>
          </a:p>
          <a:p>
            <a:pPr>
              <a:buFont typeface="Wingdings" pitchFamily="2" charset="2"/>
              <a:buChar char="v"/>
            </a:pPr>
            <a:r>
              <a:rPr lang="fr-FR" sz="1100" b="1" dirty="0" smtClean="0"/>
              <a:t>lorsqu’un trigger ligne est mentionné à</a:t>
            </a:r>
            <a:endParaRPr lang="fr-FR" sz="1100" b="1" dirty="0"/>
          </a:p>
        </p:txBody>
      </p:sp>
      <p:sp>
        <p:nvSpPr>
          <p:cNvPr id="5" name="Rectangle 4"/>
          <p:cNvSpPr/>
          <p:nvPr/>
        </p:nvSpPr>
        <p:spPr>
          <a:xfrm>
            <a:off x="155560" y="480847"/>
            <a:ext cx="2857520" cy="246221"/>
          </a:xfrm>
          <a:prstGeom prst="rect">
            <a:avLst/>
          </a:prstGeom>
        </p:spPr>
        <p:txBody>
          <a:bodyPr wrap="square">
            <a:spAutoFit/>
          </a:bodyPr>
          <a:lstStyle/>
          <a:p>
            <a:r>
              <a:rPr lang="fr-FR" sz="1000" b="1" dirty="0" smtClean="0">
                <a:solidFill>
                  <a:srgbClr val="FF0000"/>
                </a:solidFill>
              </a:rPr>
              <a:t>Utilisation des qualificatifs : OLD et NEW</a:t>
            </a:r>
            <a:endParaRPr lang="fr-FR" sz="1000" b="1" dirty="0">
              <a:solidFill>
                <a:srgbClr val="FF0000"/>
              </a:solidFill>
            </a:endParaRPr>
          </a:p>
        </p:txBody>
      </p:sp>
      <p:sp>
        <p:nvSpPr>
          <p:cNvPr id="6" name="Rectangle 5"/>
          <p:cNvSpPr/>
          <p:nvPr/>
        </p:nvSpPr>
        <p:spPr>
          <a:xfrm>
            <a:off x="155560" y="7198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
        <p:nvSpPr>
          <p:cNvPr id="7" name="Rectangle 6"/>
          <p:cNvSpPr/>
          <p:nvPr/>
        </p:nvSpPr>
        <p:spPr>
          <a:xfrm>
            <a:off x="1146572" y="1511176"/>
            <a:ext cx="906530" cy="307777"/>
          </a:xfrm>
          <a:prstGeom prst="rect">
            <a:avLst/>
          </a:prstGeom>
        </p:spPr>
        <p:txBody>
          <a:bodyPr wrap="none">
            <a:spAutoFit/>
          </a:bodyPr>
          <a:lstStyle/>
          <a:p>
            <a:r>
              <a:rPr lang="fr-FR" sz="1400" b="1" dirty="0" smtClean="0"/>
              <a:t>Exemple: </a:t>
            </a:r>
            <a:endParaRPr lang="fr-F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24" y="1586194"/>
            <a:ext cx="3522836" cy="1144929"/>
          </a:xfrm>
          <a:prstGeom prst="rect">
            <a:avLst/>
          </a:prstGeom>
          <a:solidFill>
            <a:srgbClr val="92D050"/>
          </a:solidFill>
        </p:spPr>
        <p:txBody>
          <a:bodyPr wrap="square">
            <a:spAutoFit/>
          </a:bodyPr>
          <a:lstStyle/>
          <a:p>
            <a:pPr defTabSz="400050">
              <a:lnSpc>
                <a:spcPct val="95000"/>
              </a:lnSpc>
              <a:tabLst>
                <a:tab pos="400050" algn="r"/>
                <a:tab pos="519113" algn="l"/>
              </a:tabLst>
            </a:pPr>
            <a:r>
              <a:rPr lang="fr-FR" sz="900" dirty="0" smtClean="0"/>
              <a:t>CREATE or replace  TRIGGER </a:t>
            </a:r>
            <a:r>
              <a:rPr lang="fr-FR" sz="900" dirty="0" err="1" smtClean="0"/>
              <a:t>Ventes_trig</a:t>
            </a:r>
            <a:r>
              <a:rPr lang="fr-FR" sz="900" dirty="0" smtClean="0"/>
              <a:t> AFTER INSERT ON commandes</a:t>
            </a:r>
          </a:p>
          <a:p>
            <a:pPr defTabSz="400050">
              <a:lnSpc>
                <a:spcPct val="95000"/>
              </a:lnSpc>
              <a:tabLst>
                <a:tab pos="400050" algn="r"/>
                <a:tab pos="519113" algn="l"/>
              </a:tabLst>
            </a:pPr>
            <a:r>
              <a:rPr lang="fr-FR" sz="900" dirty="0" smtClean="0"/>
              <a:t>REFERENCING  NEW AS </a:t>
            </a:r>
            <a:r>
              <a:rPr lang="fr-FR" sz="900" dirty="0" err="1" smtClean="0"/>
              <a:t>nouv</a:t>
            </a:r>
            <a:endParaRPr lang="fr-FR" sz="900" dirty="0" smtClean="0"/>
          </a:p>
          <a:p>
            <a:pPr defTabSz="400050">
              <a:lnSpc>
                <a:spcPct val="95000"/>
              </a:lnSpc>
              <a:tabLst>
                <a:tab pos="400050" algn="r"/>
                <a:tab pos="519113" algn="l"/>
              </a:tabLst>
            </a:pPr>
            <a:r>
              <a:rPr lang="fr-FR" sz="900" dirty="0" smtClean="0"/>
              <a:t>FOR EACH ROW </a:t>
            </a:r>
          </a:p>
          <a:p>
            <a:pPr defTabSz="400050">
              <a:lnSpc>
                <a:spcPct val="95000"/>
              </a:lnSpc>
              <a:tabLst>
                <a:tab pos="400050" algn="r"/>
                <a:tab pos="519113" algn="l"/>
              </a:tabLst>
            </a:pPr>
            <a:r>
              <a:rPr lang="fr-FR" sz="900" dirty="0" err="1" smtClean="0"/>
              <a:t>begin</a:t>
            </a:r>
            <a:r>
              <a:rPr lang="fr-FR" sz="900" dirty="0" smtClean="0"/>
              <a:t> </a:t>
            </a:r>
          </a:p>
          <a:p>
            <a:pPr defTabSz="400050">
              <a:lnSpc>
                <a:spcPct val="95000"/>
              </a:lnSpc>
              <a:tabLst>
                <a:tab pos="400050" algn="r"/>
                <a:tab pos="519113" algn="l"/>
              </a:tabLst>
            </a:pPr>
            <a:r>
              <a:rPr lang="fr-FR" sz="900" dirty="0" smtClean="0"/>
              <a:t>UPDATE Stocks </a:t>
            </a:r>
          </a:p>
          <a:p>
            <a:pPr defTabSz="400050">
              <a:lnSpc>
                <a:spcPct val="95000"/>
              </a:lnSpc>
              <a:tabLst>
                <a:tab pos="400050" algn="r"/>
                <a:tab pos="519113" algn="l"/>
              </a:tabLst>
            </a:pPr>
            <a:r>
              <a:rPr lang="fr-FR" sz="900" dirty="0" smtClean="0"/>
              <a:t>SET </a:t>
            </a:r>
            <a:r>
              <a:rPr lang="fr-FR" sz="900" dirty="0" err="1" smtClean="0"/>
              <a:t>Stocks.qtt_produit</a:t>
            </a:r>
            <a:r>
              <a:rPr lang="fr-FR" sz="900" dirty="0" smtClean="0"/>
              <a:t> = </a:t>
            </a:r>
            <a:r>
              <a:rPr lang="fr-FR" sz="900" dirty="0" err="1" smtClean="0"/>
              <a:t>Stocks.qtt_produit</a:t>
            </a:r>
            <a:r>
              <a:rPr lang="fr-FR" sz="900" dirty="0" smtClean="0"/>
              <a:t> - :</a:t>
            </a:r>
            <a:r>
              <a:rPr lang="fr-FR" sz="900" dirty="0" err="1" smtClean="0"/>
              <a:t>nouv.qtt_commande</a:t>
            </a:r>
            <a:r>
              <a:rPr lang="fr-FR" sz="900" dirty="0" smtClean="0"/>
              <a:t> WHERE </a:t>
            </a:r>
            <a:r>
              <a:rPr lang="fr-FR" sz="900" dirty="0" err="1" smtClean="0"/>
              <a:t>Stocks.IDproduit</a:t>
            </a:r>
            <a:r>
              <a:rPr lang="fr-FR" sz="900" dirty="0" smtClean="0"/>
              <a:t> = :</a:t>
            </a:r>
            <a:r>
              <a:rPr lang="fr-FR" sz="900" dirty="0" err="1" smtClean="0"/>
              <a:t>nouv.IDproduit</a:t>
            </a:r>
            <a:r>
              <a:rPr lang="fr-FR" sz="900" dirty="0" smtClean="0"/>
              <a:t> ;</a:t>
            </a:r>
          </a:p>
          <a:p>
            <a:pPr defTabSz="400050">
              <a:lnSpc>
                <a:spcPct val="95000"/>
              </a:lnSpc>
              <a:tabLst>
                <a:tab pos="400050" algn="r"/>
                <a:tab pos="519113" algn="l"/>
              </a:tabLst>
            </a:pPr>
            <a:r>
              <a:rPr lang="fr-FR" sz="900" dirty="0" smtClean="0"/>
              <a:t>end;</a:t>
            </a:r>
          </a:p>
        </p:txBody>
      </p:sp>
      <p:sp>
        <p:nvSpPr>
          <p:cNvPr id="3" name="Rectangle 2"/>
          <p:cNvSpPr/>
          <p:nvPr/>
        </p:nvSpPr>
        <p:spPr>
          <a:xfrm>
            <a:off x="0" y="503064"/>
            <a:ext cx="2730748" cy="523220"/>
          </a:xfrm>
          <a:prstGeom prst="rect">
            <a:avLst/>
          </a:prstGeom>
        </p:spPr>
        <p:txBody>
          <a:bodyPr wrap="square">
            <a:spAutoFit/>
          </a:bodyPr>
          <a:lstStyle/>
          <a:p>
            <a:r>
              <a:rPr lang="fr-FR" sz="1400" b="1" dirty="0" smtClean="0">
                <a:solidFill>
                  <a:srgbClr val="FF0000"/>
                </a:solidFill>
              </a:rPr>
              <a:t>Trigger ligne avec OLD et New (1/4) </a:t>
            </a:r>
            <a:endParaRPr lang="fr-FR" sz="1400" b="1" dirty="0">
              <a:solidFill>
                <a:srgbClr val="FF0000"/>
              </a:solidFill>
            </a:endParaRPr>
          </a:p>
        </p:txBody>
      </p:sp>
      <p:sp>
        <p:nvSpPr>
          <p:cNvPr id="4" name="Rectangle 3"/>
          <p:cNvSpPr/>
          <p:nvPr/>
        </p:nvSpPr>
        <p:spPr>
          <a:xfrm>
            <a:off x="155560" y="7198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
        <p:nvSpPr>
          <p:cNvPr id="5" name="ZoneTexte 4"/>
          <p:cNvSpPr txBox="1"/>
          <p:nvPr/>
        </p:nvSpPr>
        <p:spPr>
          <a:xfrm>
            <a:off x="0" y="1079128"/>
            <a:ext cx="2730748" cy="507831"/>
          </a:xfrm>
          <a:prstGeom prst="rect">
            <a:avLst/>
          </a:prstGeom>
          <a:noFill/>
        </p:spPr>
        <p:txBody>
          <a:bodyPr wrap="square" rtlCol="0">
            <a:spAutoFit/>
          </a:bodyPr>
          <a:lstStyle/>
          <a:p>
            <a:r>
              <a:rPr lang="fr-FR" sz="900" b="1" dirty="0" smtClean="0"/>
              <a:t>Soit le schéma suivant:</a:t>
            </a:r>
          </a:p>
          <a:p>
            <a:r>
              <a:rPr lang="fr-FR" sz="900" dirty="0" smtClean="0"/>
              <a:t>- Stock (#</a:t>
            </a:r>
            <a:r>
              <a:rPr lang="fr-FR" sz="900" dirty="0" err="1" smtClean="0"/>
              <a:t>Idproduit</a:t>
            </a:r>
            <a:r>
              <a:rPr lang="fr-FR" sz="900" dirty="0" smtClean="0"/>
              <a:t>, </a:t>
            </a:r>
            <a:r>
              <a:rPr lang="fr-FR" sz="900" dirty="0" err="1" smtClean="0"/>
              <a:t>nom_prod,qtt_produit</a:t>
            </a:r>
            <a:r>
              <a:rPr lang="fr-FR" sz="900" dirty="0" smtClean="0"/>
              <a:t>)</a:t>
            </a:r>
          </a:p>
          <a:p>
            <a:r>
              <a:rPr lang="fr-FR" sz="900" dirty="0" smtClean="0"/>
              <a:t>- Commande((#</a:t>
            </a:r>
            <a:r>
              <a:rPr lang="fr-FR" sz="900" dirty="0" err="1" smtClean="0"/>
              <a:t>Idproduit</a:t>
            </a:r>
            <a:r>
              <a:rPr lang="fr-FR" sz="900" dirty="0" smtClean="0"/>
              <a:t>, #</a:t>
            </a:r>
            <a:r>
              <a:rPr lang="fr-FR" sz="900" dirty="0" err="1" smtClean="0"/>
              <a:t>id_client,qtt_commande</a:t>
            </a:r>
            <a:r>
              <a:rPr lang="fr-FR" sz="900" dirty="0" smtClean="0"/>
              <a:t>)</a:t>
            </a:r>
            <a:endParaRPr lang="fr-FR" sz="900" dirty="0"/>
          </a:p>
        </p:txBody>
      </p:sp>
      <p:sp>
        <p:nvSpPr>
          <p:cNvPr id="6" name="ZoneTexte 5"/>
          <p:cNvSpPr txBox="1"/>
          <p:nvPr/>
        </p:nvSpPr>
        <p:spPr>
          <a:xfrm>
            <a:off x="0" y="2777123"/>
            <a:ext cx="4530948" cy="246221"/>
          </a:xfrm>
          <a:prstGeom prst="rect">
            <a:avLst/>
          </a:prstGeom>
          <a:noFill/>
        </p:spPr>
        <p:txBody>
          <a:bodyPr wrap="square" rtlCol="0">
            <a:spAutoFit/>
          </a:bodyPr>
          <a:lstStyle/>
          <a:p>
            <a:r>
              <a:rPr lang="fr-FR" sz="1000" dirty="0" smtClean="0"/>
              <a:t>Faisons un test ensemble!:  </a:t>
            </a:r>
            <a:r>
              <a:rPr lang="fr-FR" sz="1000" b="1" dirty="0" smtClean="0"/>
              <a:t>insert </a:t>
            </a:r>
            <a:r>
              <a:rPr lang="fr-FR" sz="1000" b="1" dirty="0" err="1" smtClean="0"/>
              <a:t>into</a:t>
            </a:r>
            <a:r>
              <a:rPr lang="fr-FR" sz="1000" b="1" dirty="0" smtClean="0"/>
              <a:t> commandes values ( 111 , 555 , 100);</a:t>
            </a:r>
            <a:endParaRPr lang="fr-FR" sz="1000" b="1" dirty="0"/>
          </a:p>
        </p:txBody>
      </p:sp>
      <p:sp>
        <p:nvSpPr>
          <p:cNvPr id="8" name="ZoneTexte 7"/>
          <p:cNvSpPr txBox="1"/>
          <p:nvPr/>
        </p:nvSpPr>
        <p:spPr>
          <a:xfrm>
            <a:off x="13854" y="2997128"/>
            <a:ext cx="4392488" cy="400110"/>
          </a:xfrm>
          <a:prstGeom prst="rect">
            <a:avLst/>
          </a:prstGeom>
          <a:noFill/>
        </p:spPr>
        <p:txBody>
          <a:bodyPr wrap="square" rtlCol="0">
            <a:spAutoFit/>
          </a:bodyPr>
          <a:lstStyle/>
          <a:p>
            <a:r>
              <a:rPr lang="fr-FR" sz="1000" b="1" dirty="0" smtClean="0"/>
              <a:t>Question : </a:t>
            </a:r>
            <a:r>
              <a:rPr lang="fr-FR" sz="1000" b="1" dirty="0" smtClean="0">
                <a:solidFill>
                  <a:srgbClr val="FF0000"/>
                </a:solidFill>
              </a:rPr>
              <a:t>Que ce que va se passer si le client a changé la quantité commandée d’un produit ? </a:t>
            </a:r>
            <a:endParaRPr lang="fr-FR" sz="1000" b="1" dirty="0">
              <a:solidFill>
                <a:srgbClr val="FF0000"/>
              </a:solidFill>
            </a:endParaRPr>
          </a:p>
        </p:txBody>
      </p:sp>
      <p:pic>
        <p:nvPicPr>
          <p:cNvPr id="186370" name="Picture 2"/>
          <p:cNvPicPr>
            <a:picLocks noChangeAspect="1" noChangeArrowheads="1"/>
          </p:cNvPicPr>
          <p:nvPr/>
        </p:nvPicPr>
        <p:blipFill>
          <a:blip r:embed="rId3" cstate="print"/>
          <a:srcRect/>
          <a:stretch>
            <a:fillRect/>
          </a:stretch>
        </p:blipFill>
        <p:spPr bwMode="auto">
          <a:xfrm>
            <a:off x="2586732" y="503064"/>
            <a:ext cx="2010668" cy="108012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024" y="1267668"/>
            <a:ext cx="3522836" cy="1539652"/>
          </a:xfrm>
          <a:prstGeom prst="rect">
            <a:avLst/>
          </a:prstGeom>
          <a:solidFill>
            <a:srgbClr val="92D050"/>
          </a:solidFill>
        </p:spPr>
        <p:txBody>
          <a:bodyPr wrap="square">
            <a:spAutoFit/>
          </a:bodyPr>
          <a:lstStyle/>
          <a:p>
            <a:pPr defTabSz="400050">
              <a:lnSpc>
                <a:spcPct val="95000"/>
              </a:lnSpc>
              <a:tabLst>
                <a:tab pos="400050" algn="r"/>
                <a:tab pos="519113" algn="l"/>
              </a:tabLst>
            </a:pPr>
            <a:r>
              <a:rPr lang="fr-FR" sz="900" dirty="0" smtClean="0"/>
              <a:t>CREATE or replace TRIGGER </a:t>
            </a:r>
            <a:r>
              <a:rPr lang="fr-FR" sz="900" dirty="0" err="1" smtClean="0"/>
              <a:t>Ventes_diff</a:t>
            </a:r>
            <a:r>
              <a:rPr lang="fr-FR" sz="900" dirty="0" smtClean="0"/>
              <a:t> </a:t>
            </a:r>
          </a:p>
          <a:p>
            <a:pPr defTabSz="400050">
              <a:lnSpc>
                <a:spcPct val="95000"/>
              </a:lnSpc>
              <a:tabLst>
                <a:tab pos="400050" algn="r"/>
                <a:tab pos="519113" algn="l"/>
              </a:tabLst>
            </a:pPr>
            <a:r>
              <a:rPr lang="fr-FR" sz="900" dirty="0" smtClean="0"/>
              <a:t>BEFORE UPDATE of  </a:t>
            </a:r>
            <a:r>
              <a:rPr lang="fr-FR" sz="900" dirty="0" err="1" smtClean="0"/>
              <a:t>qtt_commande</a:t>
            </a:r>
            <a:r>
              <a:rPr lang="fr-FR" sz="900" dirty="0" smtClean="0"/>
              <a:t> ON commandes </a:t>
            </a:r>
          </a:p>
          <a:p>
            <a:pPr defTabSz="400050">
              <a:lnSpc>
                <a:spcPct val="95000"/>
              </a:lnSpc>
              <a:tabLst>
                <a:tab pos="400050" algn="r"/>
                <a:tab pos="519113" algn="l"/>
              </a:tabLst>
            </a:pPr>
            <a:r>
              <a:rPr lang="fr-FR" sz="900" dirty="0" smtClean="0"/>
              <a:t>REFERENCING NEW as </a:t>
            </a:r>
            <a:r>
              <a:rPr lang="fr-FR" sz="900" dirty="0" err="1" smtClean="0"/>
              <a:t>nouv</a:t>
            </a:r>
            <a:r>
              <a:rPr lang="fr-FR" sz="900" dirty="0" smtClean="0"/>
              <a:t>   OLD AS </a:t>
            </a:r>
            <a:r>
              <a:rPr lang="fr-FR" sz="900" dirty="0" err="1" smtClean="0"/>
              <a:t>enci</a:t>
            </a:r>
            <a:r>
              <a:rPr lang="fr-FR" sz="900" dirty="0" smtClean="0"/>
              <a:t>  </a:t>
            </a:r>
          </a:p>
          <a:p>
            <a:pPr defTabSz="400050">
              <a:lnSpc>
                <a:spcPct val="95000"/>
              </a:lnSpc>
              <a:tabLst>
                <a:tab pos="400050" algn="r"/>
                <a:tab pos="519113" algn="l"/>
              </a:tabLst>
            </a:pPr>
            <a:r>
              <a:rPr lang="fr-FR" sz="900" dirty="0" smtClean="0"/>
              <a:t>FOR EACH ROW </a:t>
            </a:r>
          </a:p>
          <a:p>
            <a:pPr defTabSz="400050">
              <a:lnSpc>
                <a:spcPct val="95000"/>
              </a:lnSpc>
              <a:tabLst>
                <a:tab pos="400050" algn="r"/>
                <a:tab pos="519113" algn="l"/>
              </a:tabLst>
            </a:pPr>
            <a:r>
              <a:rPr lang="fr-FR" sz="900" dirty="0" err="1" smtClean="0"/>
              <a:t>declare</a:t>
            </a:r>
            <a:endParaRPr lang="fr-FR" sz="900" dirty="0" smtClean="0"/>
          </a:p>
          <a:p>
            <a:pPr defTabSz="400050">
              <a:lnSpc>
                <a:spcPct val="95000"/>
              </a:lnSpc>
              <a:tabLst>
                <a:tab pos="400050" algn="r"/>
                <a:tab pos="519113" algn="l"/>
              </a:tabLst>
            </a:pPr>
            <a:r>
              <a:rPr lang="fr-FR" sz="900" dirty="0" err="1" smtClean="0"/>
              <a:t>diff</a:t>
            </a:r>
            <a:r>
              <a:rPr lang="fr-FR" sz="900" dirty="0" smtClean="0"/>
              <a:t> </a:t>
            </a:r>
            <a:r>
              <a:rPr lang="fr-FR" sz="900" dirty="0" err="1" smtClean="0"/>
              <a:t>number</a:t>
            </a:r>
            <a:r>
              <a:rPr lang="fr-FR" sz="900" dirty="0" smtClean="0"/>
              <a:t>(10) ;</a:t>
            </a:r>
          </a:p>
          <a:p>
            <a:pPr defTabSz="400050">
              <a:lnSpc>
                <a:spcPct val="95000"/>
              </a:lnSpc>
              <a:tabLst>
                <a:tab pos="400050" algn="r"/>
                <a:tab pos="519113" algn="l"/>
              </a:tabLst>
            </a:pPr>
            <a:r>
              <a:rPr lang="fr-FR" sz="900" dirty="0" err="1" smtClean="0"/>
              <a:t>begin</a:t>
            </a:r>
            <a:endParaRPr lang="fr-FR" sz="900" dirty="0" smtClean="0"/>
          </a:p>
          <a:p>
            <a:pPr defTabSz="400050">
              <a:lnSpc>
                <a:spcPct val="95000"/>
              </a:lnSpc>
              <a:tabLst>
                <a:tab pos="400050" algn="r"/>
                <a:tab pos="519113" algn="l"/>
              </a:tabLst>
            </a:pPr>
            <a:r>
              <a:rPr lang="fr-FR" sz="900" dirty="0" err="1" smtClean="0"/>
              <a:t>diff</a:t>
            </a:r>
            <a:r>
              <a:rPr lang="fr-FR" sz="900" dirty="0" smtClean="0"/>
              <a:t>:= :</a:t>
            </a:r>
            <a:r>
              <a:rPr lang="fr-FR" sz="900" dirty="0" err="1" smtClean="0"/>
              <a:t>nouv.qtt_commande</a:t>
            </a:r>
            <a:r>
              <a:rPr lang="fr-FR" sz="900" dirty="0" smtClean="0"/>
              <a:t> - :</a:t>
            </a:r>
            <a:r>
              <a:rPr lang="fr-FR" sz="900" dirty="0" err="1" smtClean="0"/>
              <a:t>enci.qtt_commande</a:t>
            </a:r>
            <a:r>
              <a:rPr lang="fr-FR" sz="900" dirty="0" smtClean="0"/>
              <a:t> ; </a:t>
            </a:r>
          </a:p>
          <a:p>
            <a:pPr defTabSz="400050">
              <a:lnSpc>
                <a:spcPct val="95000"/>
              </a:lnSpc>
              <a:tabLst>
                <a:tab pos="400050" algn="r"/>
                <a:tab pos="519113" algn="l"/>
              </a:tabLst>
            </a:pPr>
            <a:r>
              <a:rPr lang="fr-FR" sz="900" dirty="0" smtClean="0"/>
              <a:t>UPDATE Stocks SET </a:t>
            </a:r>
            <a:r>
              <a:rPr lang="fr-FR" sz="900" dirty="0" err="1" smtClean="0"/>
              <a:t>Stocks.qtt_produit</a:t>
            </a:r>
            <a:r>
              <a:rPr lang="fr-FR" sz="900" dirty="0" smtClean="0"/>
              <a:t>=</a:t>
            </a:r>
            <a:r>
              <a:rPr lang="fr-FR" sz="900" dirty="0" err="1" smtClean="0"/>
              <a:t>Stocks.qtt_produit</a:t>
            </a:r>
            <a:r>
              <a:rPr lang="fr-FR" sz="900" dirty="0" smtClean="0"/>
              <a:t>-</a:t>
            </a:r>
            <a:r>
              <a:rPr lang="fr-FR" sz="900" dirty="0" err="1" smtClean="0"/>
              <a:t>diff</a:t>
            </a:r>
            <a:endParaRPr lang="fr-FR" sz="900" dirty="0" smtClean="0"/>
          </a:p>
          <a:p>
            <a:pPr defTabSz="400050">
              <a:lnSpc>
                <a:spcPct val="95000"/>
              </a:lnSpc>
              <a:tabLst>
                <a:tab pos="400050" algn="r"/>
                <a:tab pos="519113" algn="l"/>
              </a:tabLst>
            </a:pPr>
            <a:r>
              <a:rPr lang="fr-FR" sz="900" dirty="0" smtClean="0"/>
              <a:t>WHERE </a:t>
            </a:r>
            <a:r>
              <a:rPr lang="fr-FR" sz="900" dirty="0" err="1" smtClean="0"/>
              <a:t>Stocks.IDproduit</a:t>
            </a:r>
            <a:r>
              <a:rPr lang="fr-FR" sz="900" dirty="0" smtClean="0"/>
              <a:t> = :</a:t>
            </a:r>
            <a:r>
              <a:rPr lang="fr-FR" sz="900" dirty="0" err="1" smtClean="0"/>
              <a:t>nouv.IDproduit</a:t>
            </a:r>
            <a:r>
              <a:rPr lang="fr-FR" sz="900" dirty="0" smtClean="0"/>
              <a:t> ;</a:t>
            </a:r>
          </a:p>
          <a:p>
            <a:pPr defTabSz="400050">
              <a:lnSpc>
                <a:spcPct val="95000"/>
              </a:lnSpc>
              <a:tabLst>
                <a:tab pos="400050" algn="r"/>
                <a:tab pos="519113" algn="l"/>
              </a:tabLst>
            </a:pPr>
            <a:r>
              <a:rPr lang="fr-FR" sz="900" dirty="0" smtClean="0"/>
              <a:t>end;</a:t>
            </a:r>
          </a:p>
        </p:txBody>
      </p:sp>
      <p:sp>
        <p:nvSpPr>
          <p:cNvPr id="4" name="Rectangle 3"/>
          <p:cNvSpPr/>
          <p:nvPr/>
        </p:nvSpPr>
        <p:spPr>
          <a:xfrm>
            <a:off x="155560" y="7198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
        <p:nvSpPr>
          <p:cNvPr id="5" name="ZoneTexte 4"/>
          <p:cNvSpPr txBox="1"/>
          <p:nvPr/>
        </p:nvSpPr>
        <p:spPr>
          <a:xfrm>
            <a:off x="210468" y="719088"/>
            <a:ext cx="786532" cy="261610"/>
          </a:xfrm>
          <a:prstGeom prst="rect">
            <a:avLst/>
          </a:prstGeom>
          <a:noFill/>
        </p:spPr>
        <p:txBody>
          <a:bodyPr wrap="square" rtlCol="0">
            <a:spAutoFit/>
          </a:bodyPr>
          <a:lstStyle/>
          <a:p>
            <a:r>
              <a:rPr lang="fr-FR" sz="1100" b="1" dirty="0" smtClean="0"/>
              <a:t>Réponse :</a:t>
            </a:r>
            <a:endParaRPr lang="fr-FR" sz="1100" dirty="0">
              <a:solidFill>
                <a:srgbClr val="00B050"/>
              </a:solidFill>
            </a:endParaRPr>
          </a:p>
        </p:txBody>
      </p:sp>
      <p:sp>
        <p:nvSpPr>
          <p:cNvPr id="6" name="ZoneTexte 5"/>
          <p:cNvSpPr txBox="1"/>
          <p:nvPr/>
        </p:nvSpPr>
        <p:spPr>
          <a:xfrm>
            <a:off x="0" y="2735312"/>
            <a:ext cx="4530948" cy="861774"/>
          </a:xfrm>
          <a:prstGeom prst="rect">
            <a:avLst/>
          </a:prstGeom>
          <a:noFill/>
        </p:spPr>
        <p:txBody>
          <a:bodyPr wrap="square" rtlCol="0">
            <a:spAutoFit/>
          </a:bodyPr>
          <a:lstStyle/>
          <a:p>
            <a:r>
              <a:rPr lang="fr-FR" sz="1000" dirty="0" smtClean="0"/>
              <a:t>Faisons un test ensemble!:</a:t>
            </a:r>
          </a:p>
          <a:p>
            <a:r>
              <a:rPr lang="fr-FR" sz="1000" b="1" dirty="0" smtClean="0"/>
              <a:t>1</a:t>
            </a:r>
            <a:r>
              <a:rPr lang="fr-FR" sz="1000" b="1" baseline="30000" dirty="0" smtClean="0"/>
              <a:t>er</a:t>
            </a:r>
            <a:r>
              <a:rPr lang="fr-FR" sz="1000" b="1" dirty="0" smtClean="0"/>
              <a:t> test) update commandes set </a:t>
            </a:r>
            <a:r>
              <a:rPr lang="fr-FR" sz="1000" b="1" dirty="0" err="1" smtClean="0"/>
              <a:t>qtt_commande</a:t>
            </a:r>
            <a:r>
              <a:rPr lang="fr-FR" sz="1000" b="1" dirty="0" smtClean="0"/>
              <a:t>=200 </a:t>
            </a:r>
            <a:r>
              <a:rPr lang="fr-FR" sz="1000" b="1" dirty="0" err="1" smtClean="0"/>
              <a:t>where</a:t>
            </a:r>
            <a:r>
              <a:rPr lang="fr-FR" sz="1000" b="1" dirty="0" smtClean="0"/>
              <a:t> </a:t>
            </a:r>
            <a:r>
              <a:rPr lang="fr-FR" sz="1000" b="1" dirty="0" err="1" smtClean="0"/>
              <a:t>IDproduit</a:t>
            </a:r>
            <a:r>
              <a:rPr lang="fr-FR" sz="1000" b="1" dirty="0" smtClean="0"/>
              <a:t>=111</a:t>
            </a:r>
          </a:p>
          <a:p>
            <a:r>
              <a:rPr lang="fr-FR" sz="1000" b="1" dirty="0" smtClean="0"/>
              <a:t>2</a:t>
            </a:r>
            <a:r>
              <a:rPr lang="fr-FR" sz="1000" b="1" baseline="30000" dirty="0" smtClean="0"/>
              <a:t>er</a:t>
            </a:r>
            <a:r>
              <a:rPr lang="fr-FR" sz="1000" b="1" dirty="0" smtClean="0"/>
              <a:t> test) update commandes set </a:t>
            </a:r>
            <a:r>
              <a:rPr lang="fr-FR" sz="1000" b="1" dirty="0" err="1" smtClean="0"/>
              <a:t>qtt_commande</a:t>
            </a:r>
            <a:r>
              <a:rPr lang="fr-FR" sz="1000" b="1" dirty="0" smtClean="0"/>
              <a:t>=50 </a:t>
            </a:r>
            <a:r>
              <a:rPr lang="fr-FR" sz="1000" b="1" dirty="0" err="1" smtClean="0"/>
              <a:t>where</a:t>
            </a:r>
            <a:r>
              <a:rPr lang="fr-FR" sz="1000" b="1" dirty="0" smtClean="0"/>
              <a:t> </a:t>
            </a:r>
            <a:r>
              <a:rPr lang="fr-FR" sz="1000" b="1" dirty="0" err="1" smtClean="0"/>
              <a:t>IDproduit</a:t>
            </a:r>
            <a:r>
              <a:rPr lang="fr-FR" sz="1000" b="1" dirty="0" smtClean="0"/>
              <a:t>=111</a:t>
            </a:r>
          </a:p>
          <a:p>
            <a:r>
              <a:rPr lang="fr-FR" sz="1000" b="1" dirty="0" smtClean="0"/>
              <a:t>Après voir la table stock </a:t>
            </a:r>
          </a:p>
          <a:p>
            <a:endParaRPr lang="fr-FR" sz="1000" b="1" dirty="0"/>
          </a:p>
        </p:txBody>
      </p:sp>
      <p:sp>
        <p:nvSpPr>
          <p:cNvPr id="8" name="Rectangle 7"/>
          <p:cNvSpPr/>
          <p:nvPr/>
        </p:nvSpPr>
        <p:spPr>
          <a:xfrm>
            <a:off x="117759" y="444910"/>
            <a:ext cx="4000528" cy="307777"/>
          </a:xfrm>
          <a:prstGeom prst="rect">
            <a:avLst/>
          </a:prstGeom>
        </p:spPr>
        <p:txBody>
          <a:bodyPr wrap="square">
            <a:spAutoFit/>
          </a:bodyPr>
          <a:lstStyle/>
          <a:p>
            <a:r>
              <a:rPr lang="fr-FR" sz="1400" b="1" dirty="0" smtClean="0">
                <a:solidFill>
                  <a:srgbClr val="FF0000"/>
                </a:solidFill>
              </a:rPr>
              <a:t>Trigger ligne avec OLD et New (2/4) </a:t>
            </a:r>
            <a:endParaRPr lang="fr-FR" sz="1400" b="1" dirty="0">
              <a:solidFill>
                <a:srgbClr val="FF0000"/>
              </a:solidFill>
            </a:endParaRPr>
          </a:p>
        </p:txBody>
      </p:sp>
      <p:sp>
        <p:nvSpPr>
          <p:cNvPr id="9" name="Rectangle 8"/>
          <p:cNvSpPr/>
          <p:nvPr/>
        </p:nvSpPr>
        <p:spPr>
          <a:xfrm>
            <a:off x="930548" y="719088"/>
            <a:ext cx="2797200" cy="369332"/>
          </a:xfrm>
          <a:prstGeom prst="rect">
            <a:avLst/>
          </a:prstGeom>
        </p:spPr>
        <p:txBody>
          <a:bodyPr wrap="square">
            <a:spAutoFit/>
          </a:bodyPr>
          <a:lstStyle/>
          <a:p>
            <a:r>
              <a:rPr lang="fr-FR" sz="900" b="1" dirty="0" smtClean="0">
                <a:solidFill>
                  <a:srgbClr val="00B050"/>
                </a:solidFill>
              </a:rPr>
              <a:t>on tombe dans une incohérence, </a:t>
            </a:r>
          </a:p>
          <a:p>
            <a:r>
              <a:rPr lang="fr-FR" sz="900" b="1" dirty="0" smtClean="0">
                <a:solidFill>
                  <a:srgbClr val="00B050"/>
                </a:solidFill>
              </a:rPr>
              <a:t>il faut donc créer un trigger de mise à jour ( UPDATE) </a:t>
            </a:r>
            <a:r>
              <a:rPr lang="fr-FR" sz="900" dirty="0" smtClean="0">
                <a:solidFill>
                  <a:srgbClr val="00B050"/>
                </a:solidFill>
              </a:rPr>
              <a:t>? </a:t>
            </a:r>
            <a:endParaRPr lang="fr-FR" sz="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452" y="1339676"/>
            <a:ext cx="4386932" cy="1144929"/>
          </a:xfrm>
          <a:prstGeom prst="rect">
            <a:avLst/>
          </a:prstGeom>
          <a:solidFill>
            <a:srgbClr val="92D050"/>
          </a:solidFill>
        </p:spPr>
        <p:txBody>
          <a:bodyPr wrap="square">
            <a:spAutoFit/>
          </a:bodyPr>
          <a:lstStyle/>
          <a:p>
            <a:pPr defTabSz="400050">
              <a:lnSpc>
                <a:spcPct val="95000"/>
              </a:lnSpc>
              <a:tabLst>
                <a:tab pos="400050" algn="r"/>
                <a:tab pos="519113" algn="l"/>
              </a:tabLst>
            </a:pPr>
            <a:r>
              <a:rPr lang="fr-FR" sz="900" dirty="0" smtClean="0"/>
              <a:t>CREATE or replace TRIGGER </a:t>
            </a:r>
            <a:r>
              <a:rPr lang="fr-FR" sz="900" dirty="0" err="1" smtClean="0"/>
              <a:t>Ventes_dell</a:t>
            </a:r>
            <a:endParaRPr lang="fr-FR" sz="900" dirty="0" smtClean="0"/>
          </a:p>
          <a:p>
            <a:pPr defTabSz="400050">
              <a:lnSpc>
                <a:spcPct val="95000"/>
              </a:lnSpc>
              <a:tabLst>
                <a:tab pos="400050" algn="r"/>
                <a:tab pos="519113" algn="l"/>
              </a:tabLst>
            </a:pPr>
            <a:r>
              <a:rPr lang="fr-FR" sz="900" dirty="0" err="1" smtClean="0"/>
              <a:t>before</a:t>
            </a:r>
            <a:r>
              <a:rPr lang="fr-FR" sz="900" dirty="0" smtClean="0"/>
              <a:t>   </a:t>
            </a:r>
            <a:r>
              <a:rPr lang="fr-FR" sz="900" dirty="0" err="1" smtClean="0"/>
              <a:t>delete</a:t>
            </a:r>
            <a:r>
              <a:rPr lang="fr-FR" sz="900" dirty="0" smtClean="0"/>
              <a:t> ON commandes </a:t>
            </a:r>
          </a:p>
          <a:p>
            <a:pPr defTabSz="400050">
              <a:lnSpc>
                <a:spcPct val="95000"/>
              </a:lnSpc>
              <a:tabLst>
                <a:tab pos="400050" algn="r"/>
                <a:tab pos="519113" algn="l"/>
              </a:tabLst>
            </a:pPr>
            <a:r>
              <a:rPr lang="fr-FR" sz="900" dirty="0" smtClean="0"/>
              <a:t>REFERENCING NEW as </a:t>
            </a:r>
            <a:r>
              <a:rPr lang="fr-FR" sz="900" dirty="0" err="1" smtClean="0"/>
              <a:t>nouv</a:t>
            </a:r>
            <a:r>
              <a:rPr lang="fr-FR" sz="900" dirty="0" smtClean="0"/>
              <a:t>   OLD AS </a:t>
            </a:r>
            <a:r>
              <a:rPr lang="fr-FR" sz="900" dirty="0" err="1" smtClean="0"/>
              <a:t>enci</a:t>
            </a:r>
            <a:r>
              <a:rPr lang="fr-FR" sz="900" dirty="0" smtClean="0"/>
              <a:t>  </a:t>
            </a:r>
          </a:p>
          <a:p>
            <a:pPr defTabSz="400050">
              <a:lnSpc>
                <a:spcPct val="95000"/>
              </a:lnSpc>
              <a:tabLst>
                <a:tab pos="400050" algn="r"/>
                <a:tab pos="519113" algn="l"/>
              </a:tabLst>
            </a:pPr>
            <a:r>
              <a:rPr lang="fr-FR" sz="900" dirty="0" smtClean="0"/>
              <a:t>FOR EACH ROW </a:t>
            </a:r>
          </a:p>
          <a:p>
            <a:pPr defTabSz="400050">
              <a:lnSpc>
                <a:spcPct val="95000"/>
              </a:lnSpc>
              <a:tabLst>
                <a:tab pos="400050" algn="r"/>
                <a:tab pos="519113" algn="l"/>
              </a:tabLst>
            </a:pPr>
            <a:r>
              <a:rPr lang="fr-FR" sz="900" dirty="0" err="1" smtClean="0"/>
              <a:t>begin</a:t>
            </a:r>
            <a:endParaRPr lang="fr-FR" sz="900" dirty="0" smtClean="0"/>
          </a:p>
          <a:p>
            <a:pPr defTabSz="400050">
              <a:lnSpc>
                <a:spcPct val="95000"/>
              </a:lnSpc>
              <a:tabLst>
                <a:tab pos="400050" algn="r"/>
                <a:tab pos="519113" algn="l"/>
              </a:tabLst>
            </a:pPr>
            <a:r>
              <a:rPr lang="fr-FR" sz="900" dirty="0" smtClean="0"/>
              <a:t>UPDATE Stocks SET </a:t>
            </a:r>
            <a:r>
              <a:rPr lang="fr-FR" sz="900" dirty="0" err="1" smtClean="0"/>
              <a:t>Stocks.qtt_produit</a:t>
            </a:r>
            <a:r>
              <a:rPr lang="fr-FR" sz="900" dirty="0" smtClean="0"/>
              <a:t>=</a:t>
            </a:r>
            <a:r>
              <a:rPr lang="fr-FR" sz="900" dirty="0" err="1" smtClean="0"/>
              <a:t>Stocks.qtt_produit</a:t>
            </a:r>
            <a:r>
              <a:rPr lang="fr-FR" sz="900" dirty="0" smtClean="0"/>
              <a:t>+ :</a:t>
            </a:r>
            <a:r>
              <a:rPr lang="fr-FR" sz="900" dirty="0" err="1" smtClean="0"/>
              <a:t>enci.qtt_commande</a:t>
            </a:r>
            <a:r>
              <a:rPr lang="fr-FR" sz="900" dirty="0" smtClean="0"/>
              <a:t> </a:t>
            </a:r>
          </a:p>
          <a:p>
            <a:pPr defTabSz="400050">
              <a:lnSpc>
                <a:spcPct val="95000"/>
              </a:lnSpc>
              <a:tabLst>
                <a:tab pos="400050" algn="r"/>
                <a:tab pos="519113" algn="l"/>
              </a:tabLst>
            </a:pPr>
            <a:r>
              <a:rPr lang="fr-FR" sz="900" dirty="0" smtClean="0"/>
              <a:t>WHERE </a:t>
            </a:r>
            <a:r>
              <a:rPr lang="fr-FR" sz="900" dirty="0" err="1" smtClean="0"/>
              <a:t>Stocks.IDproduit</a:t>
            </a:r>
            <a:r>
              <a:rPr lang="fr-FR" sz="900" dirty="0" smtClean="0"/>
              <a:t> = :</a:t>
            </a:r>
            <a:r>
              <a:rPr lang="fr-FR" sz="900" dirty="0" err="1" smtClean="0"/>
              <a:t>enci.IDproduit</a:t>
            </a:r>
            <a:r>
              <a:rPr lang="fr-FR" sz="900" dirty="0" smtClean="0"/>
              <a:t> ;</a:t>
            </a:r>
          </a:p>
          <a:p>
            <a:pPr defTabSz="400050">
              <a:lnSpc>
                <a:spcPct val="95000"/>
              </a:lnSpc>
              <a:tabLst>
                <a:tab pos="400050" algn="r"/>
                <a:tab pos="519113" algn="l"/>
              </a:tabLst>
            </a:pPr>
            <a:r>
              <a:rPr lang="fr-FR" sz="900" dirty="0" smtClean="0"/>
              <a:t>end;</a:t>
            </a:r>
          </a:p>
        </p:txBody>
      </p:sp>
      <p:sp>
        <p:nvSpPr>
          <p:cNvPr id="4" name="Rectangle 3"/>
          <p:cNvSpPr/>
          <p:nvPr/>
        </p:nvSpPr>
        <p:spPr>
          <a:xfrm>
            <a:off x="155560" y="7198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
        <p:nvSpPr>
          <p:cNvPr id="6" name="ZoneTexte 5"/>
          <p:cNvSpPr txBox="1"/>
          <p:nvPr/>
        </p:nvSpPr>
        <p:spPr>
          <a:xfrm>
            <a:off x="145467" y="2686657"/>
            <a:ext cx="2730748" cy="553998"/>
          </a:xfrm>
          <a:prstGeom prst="rect">
            <a:avLst/>
          </a:prstGeom>
          <a:noFill/>
        </p:spPr>
        <p:txBody>
          <a:bodyPr wrap="square" rtlCol="0">
            <a:spAutoFit/>
          </a:bodyPr>
          <a:lstStyle/>
          <a:p>
            <a:r>
              <a:rPr lang="fr-FR" sz="1000" dirty="0" smtClean="0"/>
              <a:t>Faisons un test ensemble!:</a:t>
            </a:r>
          </a:p>
          <a:p>
            <a:r>
              <a:rPr lang="fr-FR" sz="1000" b="1" dirty="0" err="1" smtClean="0"/>
              <a:t>delete</a:t>
            </a:r>
            <a:r>
              <a:rPr lang="fr-FR" sz="1000" b="1" dirty="0" smtClean="0"/>
              <a:t> </a:t>
            </a:r>
            <a:r>
              <a:rPr lang="fr-FR" sz="1000" b="1" dirty="0" err="1" smtClean="0"/>
              <a:t>from</a:t>
            </a:r>
            <a:r>
              <a:rPr lang="fr-FR" sz="1000" b="1" dirty="0" smtClean="0"/>
              <a:t>  commandes </a:t>
            </a:r>
            <a:r>
              <a:rPr lang="fr-FR" sz="1000" b="1" dirty="0" err="1" smtClean="0"/>
              <a:t>where</a:t>
            </a:r>
            <a:r>
              <a:rPr lang="fr-FR" sz="1000" b="1" dirty="0" smtClean="0"/>
              <a:t> </a:t>
            </a:r>
            <a:r>
              <a:rPr lang="fr-FR" sz="1000" b="1" dirty="0" err="1" smtClean="0"/>
              <a:t>IDproduit</a:t>
            </a:r>
            <a:r>
              <a:rPr lang="fr-FR" sz="1000" b="1" dirty="0" smtClean="0"/>
              <a:t>=111</a:t>
            </a:r>
          </a:p>
          <a:p>
            <a:r>
              <a:rPr lang="fr-FR" sz="1000" b="1" dirty="0" smtClean="0"/>
              <a:t>Après vérifier les quantités dans    la table stock </a:t>
            </a:r>
          </a:p>
        </p:txBody>
      </p:sp>
      <p:sp>
        <p:nvSpPr>
          <p:cNvPr id="7" name="ZoneTexte 6"/>
          <p:cNvSpPr txBox="1"/>
          <p:nvPr/>
        </p:nvSpPr>
        <p:spPr>
          <a:xfrm>
            <a:off x="-5556" y="691604"/>
            <a:ext cx="1512168" cy="400110"/>
          </a:xfrm>
          <a:prstGeom prst="rect">
            <a:avLst/>
          </a:prstGeom>
          <a:noFill/>
        </p:spPr>
        <p:txBody>
          <a:bodyPr wrap="square" rtlCol="0">
            <a:spAutoFit/>
          </a:bodyPr>
          <a:lstStyle/>
          <a:p>
            <a:r>
              <a:rPr lang="fr-FR" sz="1000" b="1" dirty="0" smtClean="0"/>
              <a:t>Autre Question à poser laquelle à votre avis ?  </a:t>
            </a:r>
            <a:endParaRPr lang="fr-FR" sz="1000" b="1" dirty="0">
              <a:solidFill>
                <a:srgbClr val="FF0000"/>
              </a:solidFill>
            </a:endParaRPr>
          </a:p>
        </p:txBody>
      </p:sp>
      <p:sp>
        <p:nvSpPr>
          <p:cNvPr id="8" name="ZoneTexte 7"/>
          <p:cNvSpPr txBox="1"/>
          <p:nvPr/>
        </p:nvSpPr>
        <p:spPr>
          <a:xfrm>
            <a:off x="204912" y="1051644"/>
            <a:ext cx="2093788" cy="246221"/>
          </a:xfrm>
          <a:prstGeom prst="rect">
            <a:avLst/>
          </a:prstGeom>
          <a:noFill/>
        </p:spPr>
        <p:txBody>
          <a:bodyPr wrap="square" rtlCol="0">
            <a:spAutoFit/>
          </a:bodyPr>
          <a:lstStyle/>
          <a:p>
            <a:r>
              <a:rPr lang="fr-FR" sz="1000" b="1" dirty="0" smtClean="0"/>
              <a:t>Réponse : Il faut un trigger </a:t>
            </a:r>
            <a:r>
              <a:rPr lang="fr-FR" sz="1000" b="1" dirty="0" err="1" smtClean="0"/>
              <a:t>delete</a:t>
            </a:r>
            <a:endParaRPr lang="fr-FR" sz="1000" b="1" dirty="0">
              <a:solidFill>
                <a:srgbClr val="FF0000"/>
              </a:solidFill>
            </a:endParaRPr>
          </a:p>
        </p:txBody>
      </p:sp>
      <p:sp>
        <p:nvSpPr>
          <p:cNvPr id="9" name="Rectangle 8"/>
          <p:cNvSpPr/>
          <p:nvPr/>
        </p:nvSpPr>
        <p:spPr>
          <a:xfrm>
            <a:off x="1290588" y="691604"/>
            <a:ext cx="3312368" cy="400110"/>
          </a:xfrm>
          <a:prstGeom prst="rect">
            <a:avLst/>
          </a:prstGeom>
        </p:spPr>
        <p:txBody>
          <a:bodyPr wrap="square">
            <a:spAutoFit/>
          </a:bodyPr>
          <a:lstStyle/>
          <a:p>
            <a:r>
              <a:rPr lang="fr-FR" sz="1000" b="1" dirty="0" smtClean="0">
                <a:solidFill>
                  <a:srgbClr val="FF0000"/>
                </a:solidFill>
              </a:rPr>
              <a:t>Que ce que va se passer si le client a carrément annulé une commande d’un ou plusieurs produit  ? </a:t>
            </a:r>
            <a:endParaRPr lang="fr-FR" sz="1000" dirty="0"/>
          </a:p>
        </p:txBody>
      </p:sp>
      <p:sp>
        <p:nvSpPr>
          <p:cNvPr id="10" name="Rectangle 9"/>
          <p:cNvSpPr/>
          <p:nvPr/>
        </p:nvSpPr>
        <p:spPr>
          <a:xfrm>
            <a:off x="117759" y="444910"/>
            <a:ext cx="4000528" cy="307777"/>
          </a:xfrm>
          <a:prstGeom prst="rect">
            <a:avLst/>
          </a:prstGeom>
        </p:spPr>
        <p:txBody>
          <a:bodyPr wrap="square">
            <a:spAutoFit/>
          </a:bodyPr>
          <a:lstStyle/>
          <a:p>
            <a:r>
              <a:rPr lang="fr-FR" sz="1400" b="1" dirty="0" smtClean="0">
                <a:solidFill>
                  <a:srgbClr val="FF0000"/>
                </a:solidFill>
              </a:rPr>
              <a:t>Trigger ligne avec OLD et New (3/4) </a:t>
            </a:r>
            <a:endParaRPr lang="fr-FR"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iterate type="lt">
                                    <p:tmPct val="5000"/>
                                  </p:iterate>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 calcmode="lin" valueType="num">
                                      <p:cBhvr>
                                        <p:cTn id="14" dur="1000" fill="hold"/>
                                        <p:tgtEl>
                                          <p:spTgt spid="9"/>
                                        </p:tgtEl>
                                        <p:attrNameLst>
                                          <p:attrName>style.rotation</p:attrName>
                                        </p:attrNameLst>
                                      </p:cBhvr>
                                      <p:tavLst>
                                        <p:tav tm="0">
                                          <p:val>
                                            <p:fltVal val="90"/>
                                          </p:val>
                                        </p:tav>
                                        <p:tav tm="100000">
                                          <p:val>
                                            <p:fltVal val="0"/>
                                          </p:val>
                                        </p:tav>
                                      </p:tavLst>
                                    </p:anim>
                                    <p:animEffect transition="in" filter="fade">
                                      <p:cBhvr>
                                        <p:cTn id="15" dur="1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wipe(down)">
                                      <p:cBhvr>
                                        <p:cTn id="20" dur="500"/>
                                        <p:tgtEl>
                                          <p:spTgt spid="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heckerboard(across)">
                                      <p:cBhvr>
                                        <p:cTn id="25" dur="500"/>
                                        <p:tgtEl>
                                          <p:spTgt spid="2"/>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heckerboard(across)">
                                      <p:cBhvr>
                                        <p:cTn id="28" dur="500"/>
                                        <p:tgtEl>
                                          <p:spTgt spid="6"/>
                                        </p:tgtEl>
                                      </p:cBhvr>
                                    </p:animEffect>
                                  </p:childTnLst>
                                </p:cTn>
                              </p:par>
                              <p:par>
                                <p:cTn id="29" presetID="5" presetClass="entr" presetSubtype="10" fill="hold" grpId="1" nodeType="with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checkerboard(across)">
                                      <p:cBhvr>
                                        <p:cTn id="3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build="allAtOnce"/>
      <p:bldP spid="8" grpId="0" build="allAtOnce"/>
      <p:bldP spid="8" grpId="1" build="allAtOnce"/>
      <p:bldP spid="9"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560" y="7198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
        <p:nvSpPr>
          <p:cNvPr id="3" name="Rectangle 2"/>
          <p:cNvSpPr/>
          <p:nvPr/>
        </p:nvSpPr>
        <p:spPr>
          <a:xfrm>
            <a:off x="117759" y="444910"/>
            <a:ext cx="4000528" cy="307777"/>
          </a:xfrm>
          <a:prstGeom prst="rect">
            <a:avLst/>
          </a:prstGeom>
        </p:spPr>
        <p:txBody>
          <a:bodyPr wrap="square">
            <a:spAutoFit/>
          </a:bodyPr>
          <a:lstStyle/>
          <a:p>
            <a:r>
              <a:rPr lang="fr-FR" sz="1400" b="1" dirty="0" smtClean="0">
                <a:solidFill>
                  <a:srgbClr val="FF0000"/>
                </a:solidFill>
              </a:rPr>
              <a:t>Trigger ligne avec OLD et New (4/4) </a:t>
            </a:r>
            <a:endParaRPr lang="fr-FR" sz="1400" b="1" dirty="0">
              <a:solidFill>
                <a:srgbClr val="FF0000"/>
              </a:solidFill>
            </a:endParaRPr>
          </a:p>
        </p:txBody>
      </p:sp>
      <p:sp>
        <p:nvSpPr>
          <p:cNvPr id="4" name="ZoneTexte 3"/>
          <p:cNvSpPr txBox="1"/>
          <p:nvPr/>
        </p:nvSpPr>
        <p:spPr>
          <a:xfrm>
            <a:off x="-5556" y="935112"/>
            <a:ext cx="4602956" cy="1077218"/>
          </a:xfrm>
          <a:prstGeom prst="rect">
            <a:avLst/>
          </a:prstGeom>
          <a:noFill/>
        </p:spPr>
        <p:txBody>
          <a:bodyPr wrap="square" rtlCol="0">
            <a:spAutoFit/>
          </a:bodyPr>
          <a:lstStyle/>
          <a:p>
            <a:r>
              <a:rPr lang="fr-FR" sz="1600" dirty="0" smtClean="0"/>
              <a:t>Une </a:t>
            </a:r>
            <a:r>
              <a:rPr lang="fr-FR" sz="1600" b="1" dirty="0" smtClean="0"/>
              <a:t>bonne pratique </a:t>
            </a:r>
            <a:r>
              <a:rPr lang="fr-FR" sz="1600" dirty="0" smtClean="0"/>
              <a:t>stipule :</a:t>
            </a:r>
          </a:p>
          <a:p>
            <a:r>
              <a:rPr lang="fr-FR" sz="1600" dirty="0" smtClean="0"/>
              <a:t>« pour les 3 cas que nous venons de voir, Il ne faut pas créer tout ces triggers»</a:t>
            </a:r>
          </a:p>
          <a:p>
            <a:r>
              <a:rPr lang="fr-FR" sz="1600" b="1" dirty="0" smtClean="0">
                <a:solidFill>
                  <a:srgbClr val="C00000"/>
                </a:solidFill>
              </a:rPr>
              <a:t>Que faire alors ? </a:t>
            </a:r>
            <a:endParaRPr lang="fr-FR" sz="1600" b="1" dirty="0">
              <a:solidFill>
                <a:srgbClr val="C00000"/>
              </a:solidFill>
            </a:endParaRPr>
          </a:p>
        </p:txBody>
      </p:sp>
      <p:sp>
        <p:nvSpPr>
          <p:cNvPr id="5" name="ZoneTexte 4"/>
          <p:cNvSpPr txBox="1"/>
          <p:nvPr/>
        </p:nvSpPr>
        <p:spPr>
          <a:xfrm>
            <a:off x="66452" y="2087240"/>
            <a:ext cx="4392488" cy="1077218"/>
          </a:xfrm>
          <a:prstGeom prst="rect">
            <a:avLst/>
          </a:prstGeom>
          <a:noFill/>
        </p:spPr>
        <p:txBody>
          <a:bodyPr wrap="square" rtlCol="0">
            <a:spAutoFit/>
          </a:bodyPr>
          <a:lstStyle/>
          <a:p>
            <a:r>
              <a:rPr lang="fr-FR" sz="1600" b="1" dirty="0" smtClean="0">
                <a:solidFill>
                  <a:srgbClr val="00B050"/>
                </a:solidFill>
              </a:rPr>
              <a:t>Réponse: </a:t>
            </a:r>
          </a:p>
          <a:p>
            <a:endParaRPr lang="fr-FR" sz="1600" b="1" dirty="0" smtClean="0">
              <a:solidFill>
                <a:srgbClr val="00B050"/>
              </a:solidFill>
            </a:endParaRPr>
          </a:p>
          <a:p>
            <a:r>
              <a:rPr lang="fr-FR" sz="1600" dirty="0" smtClean="0"/>
              <a:t>Il faut créer </a:t>
            </a:r>
            <a:r>
              <a:rPr lang="fr-FR" sz="1600" b="1" dirty="0" smtClean="0"/>
              <a:t>un seul trigger </a:t>
            </a:r>
            <a:r>
              <a:rPr lang="fr-FR" sz="1600" dirty="0" smtClean="0"/>
              <a:t>et qui  répond à toutes ces contraintes</a:t>
            </a:r>
            <a:endParaRPr lang="fr-F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904" y="655630"/>
            <a:ext cx="4464496" cy="646331"/>
          </a:xfrm>
          <a:prstGeom prst="rect">
            <a:avLst/>
          </a:prstGeom>
        </p:spPr>
        <p:txBody>
          <a:bodyPr wrap="square">
            <a:spAutoFit/>
          </a:bodyPr>
          <a:lstStyle/>
          <a:p>
            <a:r>
              <a:rPr lang="fr-FR" sz="1200" dirty="0" smtClean="0"/>
              <a:t>Avec</a:t>
            </a:r>
            <a:r>
              <a:rPr lang="fr-FR" sz="1200" b="1" dirty="0" smtClean="0"/>
              <a:t> BEFORE  et AFTER on </a:t>
            </a:r>
            <a:r>
              <a:rPr lang="fr-FR" sz="1200" dirty="0" smtClean="0"/>
              <a:t>ne peux modifier les valeurs de </a:t>
            </a:r>
            <a:r>
              <a:rPr lang="fr-FR" sz="1200" b="1" dirty="0" smtClean="0"/>
              <a:t>:OLD</a:t>
            </a:r>
            <a:r>
              <a:rPr lang="fr-FR" sz="1200" dirty="0" smtClean="0"/>
              <a:t>. </a:t>
            </a:r>
            <a:br>
              <a:rPr lang="fr-FR" sz="1200" dirty="0" smtClean="0"/>
            </a:br>
            <a:r>
              <a:rPr lang="fr-FR" sz="1200" dirty="0" smtClean="0"/>
              <a:t>Avec </a:t>
            </a:r>
            <a:r>
              <a:rPr lang="fr-FR" sz="1200" b="1" dirty="0" smtClean="0"/>
              <a:t>BEFORE</a:t>
            </a:r>
            <a:r>
              <a:rPr lang="fr-FR" sz="1200" dirty="0" smtClean="0"/>
              <a:t> on peux modifier</a:t>
            </a:r>
            <a:r>
              <a:rPr lang="fr-FR" sz="1200" b="1" dirty="0" smtClean="0"/>
              <a:t> :NEW </a:t>
            </a:r>
          </a:p>
          <a:p>
            <a:r>
              <a:rPr lang="fr-FR" sz="1200" b="1" dirty="0" smtClean="0"/>
              <a:t>Avec </a:t>
            </a:r>
            <a:r>
              <a:rPr lang="fr-FR" sz="1200" b="1" dirty="0"/>
              <a:t>AFTER </a:t>
            </a:r>
            <a:r>
              <a:rPr lang="fr-FR" sz="1200" dirty="0" smtClean="0"/>
              <a:t>on ne </a:t>
            </a:r>
            <a:r>
              <a:rPr lang="fr-FR" sz="1200" dirty="0"/>
              <a:t>peut modifier</a:t>
            </a:r>
            <a:r>
              <a:rPr lang="fr-FR" sz="1200" b="1" dirty="0"/>
              <a:t> :NEW</a:t>
            </a:r>
            <a:r>
              <a:rPr lang="fr-FR" sz="1200" dirty="0" smtClean="0"/>
              <a:t>.</a:t>
            </a:r>
            <a:endParaRPr lang="fr-FR" sz="1200" dirty="0"/>
          </a:p>
        </p:txBody>
      </p:sp>
      <p:sp>
        <p:nvSpPr>
          <p:cNvPr id="3" name="Rectangle 2"/>
          <p:cNvSpPr/>
          <p:nvPr/>
        </p:nvSpPr>
        <p:spPr>
          <a:xfrm>
            <a:off x="84122" y="2613998"/>
            <a:ext cx="4513278" cy="769441"/>
          </a:xfrm>
          <a:prstGeom prst="rect">
            <a:avLst/>
          </a:prstGeom>
        </p:spPr>
        <p:txBody>
          <a:bodyPr wrap="square">
            <a:spAutoFit/>
          </a:bodyPr>
          <a:lstStyle/>
          <a:p>
            <a:r>
              <a:rPr lang="fr-FR" sz="1100" b="1" dirty="0" smtClean="0"/>
              <a:t>BEFORE : </a:t>
            </a:r>
            <a:r>
              <a:rPr lang="fr-FR" sz="1100" dirty="0" smtClean="0"/>
              <a:t>pour autoriser/interdire des traitements (</a:t>
            </a:r>
            <a:r>
              <a:rPr lang="fr-FR" sz="1100" dirty="0" err="1" smtClean="0"/>
              <a:t>raise_application_error</a:t>
            </a:r>
            <a:r>
              <a:rPr lang="fr-FR" sz="1100" dirty="0" smtClean="0"/>
              <a:t>)</a:t>
            </a:r>
          </a:p>
          <a:p>
            <a:r>
              <a:rPr lang="fr-FR" sz="1100" dirty="0" smtClean="0"/>
              <a:t/>
            </a:r>
            <a:br>
              <a:rPr lang="fr-FR" sz="1100" dirty="0" smtClean="0"/>
            </a:br>
            <a:r>
              <a:rPr lang="fr-FR" sz="1100" b="1" dirty="0" smtClean="0"/>
              <a:t>AFTER : </a:t>
            </a:r>
            <a:r>
              <a:rPr lang="fr-FR" sz="1100" dirty="0" smtClean="0"/>
              <a:t>pour compléter les traitements (n'échouent jamais, pas de</a:t>
            </a:r>
          </a:p>
          <a:p>
            <a:r>
              <a:rPr lang="fr-FR" sz="1100" dirty="0" smtClean="0"/>
              <a:t>                          </a:t>
            </a:r>
            <a:r>
              <a:rPr lang="fr-FR" sz="1100" dirty="0" err="1" smtClean="0"/>
              <a:t>raise_application_error</a:t>
            </a:r>
            <a:r>
              <a:rPr lang="fr-FR" sz="1100" dirty="0" smtClean="0"/>
              <a:t>).</a:t>
            </a:r>
            <a:endParaRPr lang="fr-FR" sz="1100" dirty="0"/>
          </a:p>
        </p:txBody>
      </p:sp>
      <p:sp>
        <p:nvSpPr>
          <p:cNvPr id="4" name="Rectangle 3"/>
          <p:cNvSpPr/>
          <p:nvPr/>
        </p:nvSpPr>
        <p:spPr>
          <a:xfrm>
            <a:off x="155560" y="7198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
        <p:nvSpPr>
          <p:cNvPr id="5" name="ZoneTexte 4"/>
          <p:cNvSpPr txBox="1"/>
          <p:nvPr/>
        </p:nvSpPr>
        <p:spPr>
          <a:xfrm>
            <a:off x="298436" y="1155697"/>
            <a:ext cx="4143404" cy="1400383"/>
          </a:xfrm>
          <a:prstGeom prst="rect">
            <a:avLst/>
          </a:prstGeom>
          <a:noFill/>
        </p:spPr>
        <p:txBody>
          <a:bodyPr wrap="square" rtlCol="0">
            <a:spAutoFit/>
          </a:bodyPr>
          <a:lstStyle/>
          <a:p>
            <a:r>
              <a:rPr lang="fr-FR" sz="1100" b="1" dirty="0" smtClean="0">
                <a:solidFill>
                  <a:schemeClr val="tx2"/>
                </a:solidFill>
                <a:latin typeface="Times New Roman" pitchFamily="18" charset="0"/>
                <a:cs typeface="Times New Roman" pitchFamily="18" charset="0"/>
              </a:rPr>
              <a:t>Exemple</a:t>
            </a:r>
            <a:r>
              <a:rPr lang="fr-FR" sz="1100" dirty="0" smtClean="0">
                <a:solidFill>
                  <a:schemeClr val="tx2"/>
                </a:solidFill>
                <a:latin typeface="Times New Roman" pitchFamily="18" charset="0"/>
                <a:cs typeface="Times New Roman" pitchFamily="18" charset="0"/>
              </a:rPr>
              <a:t> : </a:t>
            </a:r>
          </a:p>
          <a:p>
            <a:endParaRPr lang="fr-FR" sz="1100" dirty="0" smtClean="0">
              <a:solidFill>
                <a:schemeClr val="tx2"/>
              </a:solidFill>
              <a:latin typeface="Times New Roman" pitchFamily="18" charset="0"/>
              <a:cs typeface="Times New Roman" pitchFamily="18" charset="0"/>
            </a:endParaRPr>
          </a:p>
          <a:p>
            <a:r>
              <a:rPr lang="en-US" sz="900" dirty="0" smtClean="0">
                <a:solidFill>
                  <a:schemeClr val="tx2"/>
                </a:solidFill>
                <a:latin typeface="Times New Roman" pitchFamily="18" charset="0"/>
                <a:cs typeface="Times New Roman" pitchFamily="18" charset="0"/>
              </a:rPr>
              <a:t>CREATE OR REPLACE TRIGGER </a:t>
            </a:r>
            <a:r>
              <a:rPr lang="en-US" sz="900" dirty="0" err="1" smtClean="0">
                <a:solidFill>
                  <a:schemeClr val="tx2"/>
                </a:solidFill>
                <a:latin typeface="Times New Roman" pitchFamily="18" charset="0"/>
                <a:cs typeface="Times New Roman" pitchFamily="18" charset="0"/>
              </a:rPr>
              <a:t>doubler_la_mise</a:t>
            </a:r>
            <a:endParaRPr lang="en-US" sz="900" dirty="0" smtClean="0">
              <a:solidFill>
                <a:schemeClr val="tx2"/>
              </a:solidFill>
              <a:latin typeface="Times New Roman" pitchFamily="18" charset="0"/>
              <a:cs typeface="Times New Roman" pitchFamily="18" charset="0"/>
            </a:endParaRPr>
          </a:p>
          <a:p>
            <a:r>
              <a:rPr lang="en-US" sz="900" dirty="0" smtClean="0">
                <a:solidFill>
                  <a:schemeClr val="tx2"/>
                </a:solidFill>
                <a:latin typeface="Times New Roman" pitchFamily="18" charset="0"/>
                <a:cs typeface="Times New Roman" pitchFamily="18" charset="0"/>
              </a:rPr>
              <a:t>BEFORE INSERT OR UPDATE ON </a:t>
            </a:r>
            <a:r>
              <a:rPr lang="fr-FR" sz="900" dirty="0">
                <a:solidFill>
                  <a:schemeClr val="tx2"/>
                </a:solidFill>
                <a:latin typeface="Times New Roman" pitchFamily="18" charset="0"/>
                <a:cs typeface="Times New Roman" pitchFamily="18" charset="0"/>
              </a:rPr>
              <a:t>commande</a:t>
            </a:r>
            <a:r>
              <a:rPr lang="fr-FR" sz="900" dirty="0"/>
              <a:t> </a:t>
            </a:r>
            <a:endParaRPr lang="en-US" sz="900" dirty="0" smtClean="0">
              <a:solidFill>
                <a:schemeClr val="tx2"/>
              </a:solidFill>
              <a:latin typeface="Times New Roman" pitchFamily="18" charset="0"/>
              <a:cs typeface="Times New Roman" pitchFamily="18" charset="0"/>
            </a:endParaRPr>
          </a:p>
          <a:p>
            <a:r>
              <a:rPr lang="en-US" sz="900" dirty="0" smtClean="0">
                <a:solidFill>
                  <a:schemeClr val="tx2"/>
                </a:solidFill>
                <a:latin typeface="Times New Roman" pitchFamily="18" charset="0"/>
                <a:cs typeface="Times New Roman" pitchFamily="18" charset="0"/>
              </a:rPr>
              <a:t>REFERENCING  NEW AS </a:t>
            </a:r>
            <a:r>
              <a:rPr lang="en-US" sz="900" dirty="0" err="1" smtClean="0">
                <a:solidFill>
                  <a:schemeClr val="tx2"/>
                </a:solidFill>
                <a:latin typeface="Times New Roman" pitchFamily="18" charset="0"/>
                <a:cs typeface="Times New Roman" pitchFamily="18" charset="0"/>
              </a:rPr>
              <a:t>nouv</a:t>
            </a:r>
            <a:endParaRPr lang="en-US" sz="900" dirty="0" smtClean="0">
              <a:solidFill>
                <a:schemeClr val="tx2"/>
              </a:solidFill>
              <a:latin typeface="Times New Roman" pitchFamily="18" charset="0"/>
              <a:cs typeface="Times New Roman" pitchFamily="18" charset="0"/>
            </a:endParaRPr>
          </a:p>
          <a:p>
            <a:r>
              <a:rPr lang="en-US" sz="900" dirty="0" smtClean="0">
                <a:solidFill>
                  <a:schemeClr val="tx2"/>
                </a:solidFill>
                <a:latin typeface="Times New Roman" pitchFamily="18" charset="0"/>
                <a:cs typeface="Times New Roman" pitchFamily="18" charset="0"/>
              </a:rPr>
              <a:t>FOR EACH ROW</a:t>
            </a:r>
          </a:p>
          <a:p>
            <a:r>
              <a:rPr lang="en-US" sz="900" dirty="0" smtClean="0">
                <a:solidFill>
                  <a:schemeClr val="tx2"/>
                </a:solidFill>
                <a:latin typeface="Times New Roman" pitchFamily="18" charset="0"/>
                <a:cs typeface="Times New Roman" pitchFamily="18" charset="0"/>
              </a:rPr>
              <a:t>BEGIN</a:t>
            </a:r>
          </a:p>
          <a:p>
            <a:r>
              <a:rPr lang="en-US" sz="900" dirty="0">
                <a:solidFill>
                  <a:schemeClr val="tx2"/>
                </a:solidFill>
                <a:latin typeface="Times New Roman" pitchFamily="18" charset="0"/>
                <a:cs typeface="Times New Roman" pitchFamily="18" charset="0"/>
              </a:rPr>
              <a:t>:</a:t>
            </a:r>
            <a:r>
              <a:rPr lang="en-US" sz="900" dirty="0" err="1">
                <a:solidFill>
                  <a:schemeClr val="tx2"/>
                </a:solidFill>
                <a:latin typeface="Times New Roman" pitchFamily="18" charset="0"/>
                <a:cs typeface="Times New Roman" pitchFamily="18" charset="0"/>
              </a:rPr>
              <a:t>nouv</a:t>
            </a:r>
            <a:r>
              <a:rPr lang="en-US" sz="900" dirty="0">
                <a:solidFill>
                  <a:schemeClr val="tx2"/>
                </a:solidFill>
                <a:latin typeface="Times New Roman" pitchFamily="18" charset="0"/>
                <a:cs typeface="Times New Roman" pitchFamily="18" charset="0"/>
              </a:rPr>
              <a:t>.</a:t>
            </a:r>
            <a:r>
              <a:rPr lang="fr-FR" sz="900" dirty="0" err="1">
                <a:solidFill>
                  <a:schemeClr val="tx2"/>
                </a:solidFill>
                <a:latin typeface="Times New Roman" pitchFamily="18" charset="0"/>
                <a:cs typeface="Times New Roman" pitchFamily="18" charset="0"/>
              </a:rPr>
              <a:t>Qtt_commandee</a:t>
            </a:r>
            <a:r>
              <a:rPr lang="en-US" sz="900" dirty="0" smtClean="0">
                <a:solidFill>
                  <a:schemeClr val="tx2"/>
                </a:solidFill>
                <a:latin typeface="Times New Roman" pitchFamily="18" charset="0"/>
                <a:cs typeface="Times New Roman" pitchFamily="18" charset="0"/>
              </a:rPr>
              <a:t>:=:</a:t>
            </a:r>
            <a:r>
              <a:rPr lang="en-US" sz="900" dirty="0" err="1">
                <a:solidFill>
                  <a:schemeClr val="tx2"/>
                </a:solidFill>
                <a:latin typeface="Times New Roman" pitchFamily="18" charset="0"/>
                <a:cs typeface="Times New Roman" pitchFamily="18" charset="0"/>
              </a:rPr>
              <a:t>nouv</a:t>
            </a:r>
            <a:r>
              <a:rPr lang="en-US" sz="900" dirty="0">
                <a:solidFill>
                  <a:schemeClr val="tx2"/>
                </a:solidFill>
                <a:latin typeface="Times New Roman" pitchFamily="18" charset="0"/>
                <a:cs typeface="Times New Roman" pitchFamily="18" charset="0"/>
              </a:rPr>
              <a:t>.</a:t>
            </a:r>
            <a:r>
              <a:rPr lang="fr-FR" sz="900" dirty="0" err="1" smtClean="0">
                <a:solidFill>
                  <a:schemeClr val="tx2"/>
                </a:solidFill>
                <a:latin typeface="Times New Roman" pitchFamily="18" charset="0"/>
                <a:cs typeface="Times New Roman" pitchFamily="18" charset="0"/>
              </a:rPr>
              <a:t>Qtt_commandee</a:t>
            </a:r>
            <a:r>
              <a:rPr lang="fr-FR" sz="900" dirty="0" smtClean="0">
                <a:solidFill>
                  <a:schemeClr val="tx2"/>
                </a:solidFill>
                <a:latin typeface="Times New Roman" pitchFamily="18" charset="0"/>
                <a:cs typeface="Times New Roman" pitchFamily="18" charset="0"/>
              </a:rPr>
              <a:t> </a:t>
            </a:r>
            <a:r>
              <a:rPr lang="en-US" sz="900" dirty="0">
                <a:solidFill>
                  <a:schemeClr val="tx2"/>
                </a:solidFill>
                <a:latin typeface="Times New Roman" pitchFamily="18" charset="0"/>
                <a:cs typeface="Times New Roman" pitchFamily="18" charset="0"/>
              </a:rPr>
              <a:t>*2</a:t>
            </a:r>
            <a:r>
              <a:rPr lang="en-US" sz="900" dirty="0" smtClean="0">
                <a:solidFill>
                  <a:schemeClr val="tx2"/>
                </a:solidFill>
                <a:latin typeface="Times New Roman" pitchFamily="18" charset="0"/>
                <a:cs typeface="Times New Roman" pitchFamily="18" charset="0"/>
              </a:rPr>
              <a:t>;</a:t>
            </a:r>
          </a:p>
          <a:p>
            <a:r>
              <a:rPr lang="en-US" sz="900" dirty="0" smtClean="0">
                <a:solidFill>
                  <a:schemeClr val="tx2"/>
                </a:solidFill>
                <a:latin typeface="Times New Roman" pitchFamily="18" charset="0"/>
                <a:cs typeface="Times New Roman" pitchFamily="18" charset="0"/>
              </a:rPr>
              <a:t>END;</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122" y="1332232"/>
            <a:ext cx="4273596" cy="1785104"/>
          </a:xfrm>
          <a:prstGeom prst="rect">
            <a:avLst/>
          </a:prstGeom>
          <a:solidFill>
            <a:srgbClr val="92D050"/>
          </a:solidFill>
        </p:spPr>
        <p:txBody>
          <a:bodyPr wrap="square">
            <a:spAutoFit/>
          </a:bodyPr>
          <a:lstStyle/>
          <a:p>
            <a:r>
              <a:rPr lang="en-US" sz="1100" dirty="0" smtClean="0">
                <a:solidFill>
                  <a:srgbClr val="000000"/>
                </a:solidFill>
              </a:rPr>
              <a:t>CREATE OR REPLACE TRIGGER </a:t>
            </a:r>
            <a:r>
              <a:rPr lang="en-US" sz="1100" dirty="0" err="1" smtClean="0">
                <a:solidFill>
                  <a:srgbClr val="000000"/>
                </a:solidFill>
              </a:rPr>
              <a:t>derive_commission_pct</a:t>
            </a:r>
            <a:endParaRPr lang="en-US" sz="1100" dirty="0" smtClean="0">
              <a:solidFill>
                <a:srgbClr val="000000"/>
              </a:solidFill>
            </a:endParaRPr>
          </a:p>
          <a:p>
            <a:r>
              <a:rPr lang="en-US" sz="1100" dirty="0" smtClean="0">
                <a:solidFill>
                  <a:srgbClr val="000000"/>
                </a:solidFill>
              </a:rPr>
              <a:t>BEFORE INSERT OR UPDATE OF salary ON employees</a:t>
            </a:r>
          </a:p>
          <a:p>
            <a:r>
              <a:rPr lang="en-US" sz="1100" dirty="0" smtClean="0">
                <a:solidFill>
                  <a:srgbClr val="000000"/>
                </a:solidFill>
              </a:rPr>
              <a:t>FOR EACH ROW</a:t>
            </a:r>
          </a:p>
          <a:p>
            <a:r>
              <a:rPr lang="en-US" sz="1100" dirty="0" smtClean="0">
                <a:solidFill>
                  <a:srgbClr val="000000"/>
                </a:solidFill>
              </a:rPr>
              <a:t>WHEN (</a:t>
            </a:r>
            <a:r>
              <a:rPr lang="en-US" sz="1100" dirty="0" err="1" smtClean="0">
                <a:solidFill>
                  <a:srgbClr val="000000"/>
                </a:solidFill>
              </a:rPr>
              <a:t>NEW.job_id</a:t>
            </a:r>
            <a:r>
              <a:rPr lang="en-US" sz="1100" dirty="0" smtClean="0">
                <a:solidFill>
                  <a:srgbClr val="000000"/>
                </a:solidFill>
              </a:rPr>
              <a:t> = 'SA_REP')</a:t>
            </a:r>
          </a:p>
          <a:p>
            <a:r>
              <a:rPr lang="en-US" sz="1100" dirty="0" smtClean="0">
                <a:solidFill>
                  <a:srgbClr val="000000"/>
                </a:solidFill>
              </a:rPr>
              <a:t>BEGIN</a:t>
            </a:r>
          </a:p>
          <a:p>
            <a:r>
              <a:rPr lang="en-US" sz="1100" dirty="0" smtClean="0">
                <a:solidFill>
                  <a:srgbClr val="000000"/>
                </a:solidFill>
              </a:rPr>
              <a:t> IF INSERTING THEN  :</a:t>
            </a:r>
            <a:r>
              <a:rPr lang="en-US" sz="1100" dirty="0" err="1" smtClean="0">
                <a:solidFill>
                  <a:srgbClr val="000000"/>
                </a:solidFill>
              </a:rPr>
              <a:t>NEW.commission_pct</a:t>
            </a:r>
            <a:r>
              <a:rPr lang="en-US" sz="1100" dirty="0" smtClean="0">
                <a:solidFill>
                  <a:srgbClr val="000000"/>
                </a:solidFill>
              </a:rPr>
              <a:t> := 0;</a:t>
            </a:r>
          </a:p>
          <a:p>
            <a:r>
              <a:rPr lang="en-US" sz="1100" dirty="0" smtClean="0">
                <a:solidFill>
                  <a:srgbClr val="000000"/>
                </a:solidFill>
              </a:rPr>
              <a:t> ELSIF :</a:t>
            </a:r>
            <a:r>
              <a:rPr lang="en-US" sz="1100" dirty="0" err="1" smtClean="0">
                <a:solidFill>
                  <a:srgbClr val="000000"/>
                </a:solidFill>
              </a:rPr>
              <a:t>OLD.commission_pct</a:t>
            </a:r>
            <a:r>
              <a:rPr lang="en-US" sz="1100" dirty="0" smtClean="0">
                <a:solidFill>
                  <a:srgbClr val="000000"/>
                </a:solidFill>
              </a:rPr>
              <a:t> IS NULL THEN :</a:t>
            </a:r>
            <a:r>
              <a:rPr lang="en-US" sz="1100" dirty="0" err="1" smtClean="0">
                <a:solidFill>
                  <a:srgbClr val="000000"/>
                </a:solidFill>
              </a:rPr>
              <a:t>NEW.commission_pct</a:t>
            </a:r>
            <a:r>
              <a:rPr lang="en-US" sz="1100" dirty="0" smtClean="0">
                <a:solidFill>
                  <a:srgbClr val="000000"/>
                </a:solidFill>
              </a:rPr>
              <a:t> := 0;</a:t>
            </a:r>
          </a:p>
          <a:p>
            <a:r>
              <a:rPr lang="en-US" sz="1100" dirty="0" smtClean="0">
                <a:solidFill>
                  <a:srgbClr val="000000"/>
                </a:solidFill>
              </a:rPr>
              <a:t> ELSE  :</a:t>
            </a:r>
            <a:r>
              <a:rPr lang="en-US" sz="1100" dirty="0" err="1" smtClean="0">
                <a:solidFill>
                  <a:srgbClr val="000000"/>
                </a:solidFill>
              </a:rPr>
              <a:t>NEW.commission_pct</a:t>
            </a:r>
            <a:r>
              <a:rPr lang="en-US" sz="1100" dirty="0" smtClean="0">
                <a:solidFill>
                  <a:srgbClr val="000000"/>
                </a:solidFill>
              </a:rPr>
              <a:t> := :OLD.commission_pct+0.05;</a:t>
            </a:r>
          </a:p>
          <a:p>
            <a:r>
              <a:rPr lang="en-US" sz="1100" dirty="0" smtClean="0">
                <a:solidFill>
                  <a:srgbClr val="000000"/>
                </a:solidFill>
              </a:rPr>
              <a:t> END IF;</a:t>
            </a:r>
          </a:p>
          <a:p>
            <a:r>
              <a:rPr lang="en-US" sz="1100" dirty="0" smtClean="0">
                <a:solidFill>
                  <a:srgbClr val="000000"/>
                </a:solidFill>
              </a:rPr>
              <a:t>END;</a:t>
            </a:r>
          </a:p>
        </p:txBody>
      </p:sp>
      <p:sp>
        <p:nvSpPr>
          <p:cNvPr id="3" name="Rectangle 2"/>
          <p:cNvSpPr/>
          <p:nvPr/>
        </p:nvSpPr>
        <p:spPr>
          <a:xfrm>
            <a:off x="155560" y="7198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
        <p:nvSpPr>
          <p:cNvPr id="4" name="Rectangle 3"/>
          <p:cNvSpPr/>
          <p:nvPr/>
        </p:nvSpPr>
        <p:spPr>
          <a:xfrm>
            <a:off x="155560" y="495924"/>
            <a:ext cx="4298964" cy="861774"/>
          </a:xfrm>
          <a:prstGeom prst="rect">
            <a:avLst/>
          </a:prstGeom>
        </p:spPr>
        <p:txBody>
          <a:bodyPr wrap="square">
            <a:spAutoFit/>
          </a:bodyPr>
          <a:lstStyle/>
          <a:p>
            <a:r>
              <a:rPr lang="fr-FR" sz="1000" b="1" dirty="0" smtClean="0">
                <a:solidFill>
                  <a:srgbClr val="C00000"/>
                </a:solidFill>
                <a:latin typeface="Times New Roman" pitchFamily="18" charset="0"/>
                <a:cs typeface="Times New Roman" pitchFamily="18" charset="0"/>
              </a:rPr>
              <a:t>Restriction (Filtre) d'un Trigger ligne</a:t>
            </a:r>
          </a:p>
          <a:p>
            <a:endParaRPr lang="fr-FR" sz="1000" b="1" dirty="0" smtClean="0">
              <a:solidFill>
                <a:srgbClr val="C00000"/>
              </a:solidFill>
              <a:latin typeface="Times New Roman" pitchFamily="18" charset="0"/>
              <a:cs typeface="Times New Roman" pitchFamily="18" charset="0"/>
            </a:endParaRPr>
          </a:p>
          <a:p>
            <a:r>
              <a:rPr lang="fr-FR" sz="1000" dirty="0" smtClean="0">
                <a:solidFill>
                  <a:schemeClr val="tx2"/>
                </a:solidFill>
                <a:latin typeface="Times New Roman" pitchFamily="18" charset="0"/>
                <a:cs typeface="Times New Roman" pitchFamily="18" charset="0"/>
              </a:rPr>
              <a:t>On peut restreindre un traitement  sur  un enregistrement bien particulier</a:t>
            </a:r>
          </a:p>
          <a:p>
            <a:endParaRPr lang="fr-FR" sz="1000" dirty="0" smtClean="0">
              <a:solidFill>
                <a:schemeClr val="tx2"/>
              </a:solidFill>
              <a:latin typeface="Times New Roman" pitchFamily="18" charset="0"/>
              <a:cs typeface="Times New Roman" pitchFamily="18" charset="0"/>
            </a:endParaRPr>
          </a:p>
          <a:p>
            <a:r>
              <a:rPr lang="fr-FR" sz="1000" b="1" dirty="0" smtClean="0">
                <a:solidFill>
                  <a:srgbClr val="C00000"/>
                </a:solidFill>
                <a:latin typeface="Times New Roman" pitchFamily="18" charset="0"/>
                <a:cs typeface="Times New Roman" pitchFamily="18" charset="0"/>
              </a:rPr>
              <a:t> Exemple</a:t>
            </a:r>
            <a:endParaRPr lang="fr-FR" sz="1000" dirty="0">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blackGray">
          <a:xfrm>
            <a:off x="298436" y="869944"/>
            <a:ext cx="3714776" cy="500066"/>
          </a:xfrm>
          <a:prstGeom prst="rect">
            <a:avLst/>
          </a:prstGeom>
          <a:solidFill>
            <a:srgbClr val="92D050"/>
          </a:solidFill>
          <a:ln w="28575">
            <a:solidFill>
              <a:schemeClr val="tx1"/>
            </a:solidFill>
            <a:miter lim="800000"/>
            <a:headEnd/>
            <a:tailEnd/>
          </a:ln>
        </p:spPr>
        <p:txBody>
          <a:bodyPr wrap="none" lIns="92075" tIns="46038" rIns="92075" bIns="46038"/>
          <a:lstStyle/>
          <a:p>
            <a:pPr algn="l">
              <a:lnSpc>
                <a:spcPct val="90000"/>
              </a:lnSpc>
            </a:pPr>
            <a:r>
              <a:rPr lang="en-US" sz="1100" dirty="0">
                <a:solidFill>
                  <a:srgbClr val="000000"/>
                </a:solidFill>
              </a:rPr>
              <a:t>UPDATE employees SET </a:t>
            </a:r>
            <a:r>
              <a:rPr lang="en-US" sz="1100" dirty="0" err="1"/>
              <a:t>department_id</a:t>
            </a:r>
            <a:r>
              <a:rPr lang="en-US" sz="1100" dirty="0"/>
              <a:t> = 999</a:t>
            </a:r>
            <a:r>
              <a:rPr lang="en-US" sz="1100" dirty="0">
                <a:solidFill>
                  <a:srgbClr val="000000"/>
                </a:solidFill>
              </a:rPr>
              <a:t> </a:t>
            </a:r>
          </a:p>
          <a:p>
            <a:pPr algn="l">
              <a:lnSpc>
                <a:spcPct val="90000"/>
              </a:lnSpc>
            </a:pPr>
            <a:r>
              <a:rPr lang="en-US" sz="1100" dirty="0">
                <a:solidFill>
                  <a:srgbClr val="000000"/>
                </a:solidFill>
              </a:rPr>
              <a:t> WHERE </a:t>
            </a:r>
            <a:r>
              <a:rPr lang="en-US" sz="1100" dirty="0" err="1">
                <a:solidFill>
                  <a:srgbClr val="000000"/>
                </a:solidFill>
              </a:rPr>
              <a:t>employee_id</a:t>
            </a:r>
            <a:r>
              <a:rPr lang="en-US" sz="1100" dirty="0">
                <a:solidFill>
                  <a:srgbClr val="000000"/>
                </a:solidFill>
              </a:rPr>
              <a:t> = </a:t>
            </a:r>
            <a:r>
              <a:rPr lang="en-US" sz="1100" dirty="0" smtClean="0">
                <a:solidFill>
                  <a:srgbClr val="000000"/>
                </a:solidFill>
              </a:rPr>
              <a:t>102;  </a:t>
            </a:r>
            <a:endParaRPr lang="en-US" sz="1100" dirty="0">
              <a:solidFill>
                <a:srgbClr val="000000"/>
              </a:solidFill>
            </a:endParaRPr>
          </a:p>
          <a:p>
            <a:pPr algn="l">
              <a:lnSpc>
                <a:spcPct val="90000"/>
              </a:lnSpc>
            </a:pPr>
            <a:r>
              <a:rPr lang="en-US" sz="1100" dirty="0"/>
              <a:t>-- Integrity constraint violation error</a:t>
            </a:r>
          </a:p>
        </p:txBody>
      </p:sp>
      <p:sp>
        <p:nvSpPr>
          <p:cNvPr id="3" name="Rectangle 3"/>
          <p:cNvSpPr>
            <a:spLocks noChangeArrowheads="1"/>
          </p:cNvSpPr>
          <p:nvPr/>
        </p:nvSpPr>
        <p:spPr bwMode="blackGray">
          <a:xfrm>
            <a:off x="226998" y="1441448"/>
            <a:ext cx="4143404" cy="1520200"/>
          </a:xfrm>
          <a:prstGeom prst="rect">
            <a:avLst/>
          </a:prstGeom>
          <a:solidFill>
            <a:srgbClr val="92D050"/>
          </a:solidFill>
          <a:ln w="28575">
            <a:solidFill>
              <a:schemeClr val="tx1"/>
            </a:solidFill>
            <a:miter lim="800000"/>
            <a:headEnd/>
            <a:tailEnd/>
          </a:ln>
        </p:spPr>
        <p:txBody>
          <a:bodyPr wrap="none" lIns="92075" tIns="46038" rIns="92075" bIns="46038"/>
          <a:lstStyle/>
          <a:p>
            <a:pPr algn="l">
              <a:lnSpc>
                <a:spcPct val="85000"/>
              </a:lnSpc>
            </a:pPr>
            <a:r>
              <a:rPr lang="en-US" sz="1100" dirty="0">
                <a:solidFill>
                  <a:srgbClr val="000000"/>
                </a:solidFill>
              </a:rPr>
              <a:t>CREATE OR REPLACE TRIGGER </a:t>
            </a:r>
            <a:r>
              <a:rPr lang="en-US" sz="1100" dirty="0" err="1">
                <a:solidFill>
                  <a:srgbClr val="000000"/>
                </a:solidFill>
              </a:rPr>
              <a:t>employee_dept_fk_trg</a:t>
            </a:r>
            <a:endParaRPr lang="en-US" sz="1100" dirty="0">
              <a:solidFill>
                <a:srgbClr val="000000"/>
              </a:solidFill>
            </a:endParaRPr>
          </a:p>
          <a:p>
            <a:pPr algn="l">
              <a:lnSpc>
                <a:spcPct val="85000"/>
              </a:lnSpc>
            </a:pPr>
            <a:r>
              <a:rPr lang="en-US" sz="1100" dirty="0">
                <a:solidFill>
                  <a:srgbClr val="000000"/>
                </a:solidFill>
              </a:rPr>
              <a:t>AFTER UPDATE OF </a:t>
            </a:r>
            <a:r>
              <a:rPr lang="en-US" sz="1100" dirty="0" err="1">
                <a:solidFill>
                  <a:srgbClr val="000000"/>
                </a:solidFill>
              </a:rPr>
              <a:t>department_id</a:t>
            </a:r>
            <a:r>
              <a:rPr lang="en-US" sz="1100" dirty="0">
                <a:solidFill>
                  <a:srgbClr val="000000"/>
                </a:solidFill>
              </a:rPr>
              <a:t/>
            </a:r>
            <a:br>
              <a:rPr lang="en-US" sz="1100" dirty="0">
                <a:solidFill>
                  <a:srgbClr val="000000"/>
                </a:solidFill>
              </a:rPr>
            </a:br>
            <a:r>
              <a:rPr lang="en-US" sz="1100" dirty="0">
                <a:solidFill>
                  <a:srgbClr val="000000"/>
                </a:solidFill>
              </a:rPr>
              <a:t>ON employees FOR EACH ROW</a:t>
            </a:r>
          </a:p>
          <a:p>
            <a:pPr algn="l">
              <a:lnSpc>
                <a:spcPct val="85000"/>
              </a:lnSpc>
            </a:pPr>
            <a:r>
              <a:rPr lang="en-US" sz="1100" dirty="0">
                <a:solidFill>
                  <a:srgbClr val="000000"/>
                </a:solidFill>
              </a:rPr>
              <a:t>BEGIN</a:t>
            </a:r>
          </a:p>
          <a:p>
            <a:pPr algn="l">
              <a:lnSpc>
                <a:spcPct val="85000"/>
              </a:lnSpc>
            </a:pPr>
            <a:r>
              <a:rPr lang="en-US" sz="1100" dirty="0">
                <a:solidFill>
                  <a:srgbClr val="000000"/>
                </a:solidFill>
              </a:rPr>
              <a:t> INSERT INTO departments VALUES(:</a:t>
            </a:r>
            <a:r>
              <a:rPr lang="en-US" sz="1100" dirty="0" err="1">
                <a:solidFill>
                  <a:srgbClr val="000000"/>
                </a:solidFill>
              </a:rPr>
              <a:t>new.department_id</a:t>
            </a:r>
            <a:r>
              <a:rPr lang="en-US" sz="1100" dirty="0">
                <a:solidFill>
                  <a:srgbClr val="000000"/>
                </a:solidFill>
              </a:rPr>
              <a:t>,</a:t>
            </a:r>
            <a:br>
              <a:rPr lang="en-US" sz="1100" dirty="0">
                <a:solidFill>
                  <a:srgbClr val="000000"/>
                </a:solidFill>
              </a:rPr>
            </a:br>
            <a:r>
              <a:rPr lang="en-US" sz="1100" dirty="0">
                <a:solidFill>
                  <a:srgbClr val="000000"/>
                </a:solidFill>
              </a:rPr>
              <a:t>          'Dept '||:</a:t>
            </a:r>
            <a:r>
              <a:rPr lang="en-US" sz="1100" dirty="0" err="1">
                <a:solidFill>
                  <a:srgbClr val="000000"/>
                </a:solidFill>
              </a:rPr>
              <a:t>new.department_id</a:t>
            </a:r>
            <a:r>
              <a:rPr lang="en-US" sz="1100" dirty="0">
                <a:solidFill>
                  <a:srgbClr val="000000"/>
                </a:solidFill>
              </a:rPr>
              <a:t>, NULL, NULL);</a:t>
            </a:r>
          </a:p>
          <a:p>
            <a:pPr algn="l">
              <a:lnSpc>
                <a:spcPct val="85000"/>
              </a:lnSpc>
            </a:pPr>
            <a:r>
              <a:rPr lang="en-US" sz="1100" dirty="0">
                <a:solidFill>
                  <a:srgbClr val="000000"/>
                </a:solidFill>
              </a:rPr>
              <a:t>EXCEPTION</a:t>
            </a:r>
          </a:p>
          <a:p>
            <a:pPr algn="l">
              <a:lnSpc>
                <a:spcPct val="85000"/>
              </a:lnSpc>
            </a:pPr>
            <a:r>
              <a:rPr lang="en-US" sz="1100" dirty="0">
                <a:solidFill>
                  <a:srgbClr val="000000"/>
                </a:solidFill>
              </a:rPr>
              <a:t>   WHEN DUP_VAL_ON_INDEX THEN</a:t>
            </a:r>
          </a:p>
          <a:p>
            <a:pPr algn="l">
              <a:lnSpc>
                <a:spcPct val="85000"/>
              </a:lnSpc>
            </a:pPr>
            <a:r>
              <a:rPr lang="en-US" sz="1100" dirty="0">
                <a:solidFill>
                  <a:srgbClr val="000000"/>
                </a:solidFill>
              </a:rPr>
              <a:t>    NULL; </a:t>
            </a:r>
            <a:r>
              <a:rPr lang="en-US" sz="1100" dirty="0" smtClean="0">
                <a:solidFill>
                  <a:srgbClr val="000000"/>
                </a:solidFill>
              </a:rPr>
              <a:t>-- </a:t>
            </a:r>
            <a:r>
              <a:rPr lang="en-US" sz="1100" dirty="0" err="1" smtClean="0">
                <a:solidFill>
                  <a:srgbClr val="000000"/>
                </a:solidFill>
              </a:rPr>
              <a:t>masquer</a:t>
            </a:r>
            <a:r>
              <a:rPr lang="en-US" sz="1100" dirty="0" smtClean="0">
                <a:solidFill>
                  <a:srgbClr val="000000"/>
                </a:solidFill>
              </a:rPr>
              <a:t>  </a:t>
            </a:r>
            <a:r>
              <a:rPr lang="en-US" sz="1100" dirty="0" err="1" smtClean="0">
                <a:solidFill>
                  <a:srgbClr val="000000"/>
                </a:solidFill>
              </a:rPr>
              <a:t>l’exception</a:t>
            </a:r>
            <a:r>
              <a:rPr lang="en-US" sz="1100" dirty="0" smtClean="0">
                <a:solidFill>
                  <a:srgbClr val="000000"/>
                </a:solidFill>
              </a:rPr>
              <a:t> </a:t>
            </a:r>
            <a:r>
              <a:rPr lang="en-US" sz="1100" dirty="0" err="1" smtClean="0">
                <a:solidFill>
                  <a:srgbClr val="000000"/>
                </a:solidFill>
              </a:rPr>
              <a:t>si</a:t>
            </a:r>
            <a:r>
              <a:rPr lang="en-US" sz="1100" dirty="0" smtClean="0">
                <a:solidFill>
                  <a:srgbClr val="000000"/>
                </a:solidFill>
              </a:rPr>
              <a:t> le  department </a:t>
            </a:r>
            <a:r>
              <a:rPr lang="en-US" sz="1100" dirty="0" err="1" smtClean="0">
                <a:solidFill>
                  <a:srgbClr val="000000"/>
                </a:solidFill>
              </a:rPr>
              <a:t>existe</a:t>
            </a:r>
            <a:r>
              <a:rPr lang="en-US" sz="1100" dirty="0" smtClean="0">
                <a:solidFill>
                  <a:srgbClr val="000000"/>
                </a:solidFill>
              </a:rPr>
              <a:t> </a:t>
            </a:r>
            <a:r>
              <a:rPr lang="en-US" sz="1100" dirty="0" err="1" smtClean="0">
                <a:solidFill>
                  <a:srgbClr val="000000"/>
                </a:solidFill>
              </a:rPr>
              <a:t>déja</a:t>
            </a:r>
            <a:r>
              <a:rPr lang="en-US" sz="1100" dirty="0" smtClean="0">
                <a:solidFill>
                  <a:srgbClr val="000000"/>
                </a:solidFill>
              </a:rPr>
              <a:t> </a:t>
            </a:r>
            <a:endParaRPr lang="en-US" sz="1100" dirty="0">
              <a:solidFill>
                <a:srgbClr val="000000"/>
              </a:solidFill>
            </a:endParaRPr>
          </a:p>
          <a:p>
            <a:pPr algn="l">
              <a:lnSpc>
                <a:spcPct val="85000"/>
              </a:lnSpc>
            </a:pPr>
            <a:r>
              <a:rPr lang="en-US" sz="1100" dirty="0">
                <a:solidFill>
                  <a:srgbClr val="000000"/>
                </a:solidFill>
              </a:rPr>
              <a:t>END</a:t>
            </a:r>
            <a:r>
              <a:rPr lang="en-US" sz="1100" dirty="0" smtClean="0">
                <a:solidFill>
                  <a:srgbClr val="000000"/>
                </a:solidFill>
              </a:rPr>
              <a:t>;</a:t>
            </a:r>
            <a:endParaRPr lang="en-US" sz="1100" dirty="0">
              <a:solidFill>
                <a:srgbClr val="000000"/>
              </a:solidFill>
            </a:endParaRPr>
          </a:p>
        </p:txBody>
      </p:sp>
      <p:sp>
        <p:nvSpPr>
          <p:cNvPr id="4" name="Rectangle 4"/>
          <p:cNvSpPr>
            <a:spLocks noChangeArrowheads="1"/>
          </p:cNvSpPr>
          <p:nvPr/>
        </p:nvSpPr>
        <p:spPr bwMode="blackGray">
          <a:xfrm>
            <a:off x="84122" y="3104357"/>
            <a:ext cx="4429156" cy="265917"/>
          </a:xfrm>
          <a:prstGeom prst="rect">
            <a:avLst/>
          </a:prstGeom>
          <a:solidFill>
            <a:schemeClr val="tx2">
              <a:lumMod val="20000"/>
              <a:lumOff val="80000"/>
            </a:schemeClr>
          </a:solidFill>
          <a:ln w="28575">
            <a:solidFill>
              <a:schemeClr val="tx1"/>
            </a:solidFill>
            <a:miter lim="800000"/>
            <a:headEnd/>
            <a:tailEnd/>
          </a:ln>
        </p:spPr>
        <p:txBody>
          <a:bodyPr wrap="none" lIns="92075" tIns="46038" rIns="92075" bIns="46038"/>
          <a:lstStyle/>
          <a:p>
            <a:pPr algn="l">
              <a:lnSpc>
                <a:spcPct val="90000"/>
              </a:lnSpc>
            </a:pPr>
            <a:r>
              <a:rPr lang="en-US" sz="1100" b="1" dirty="0">
                <a:solidFill>
                  <a:srgbClr val="000000"/>
                </a:solidFill>
              </a:rPr>
              <a:t>UPDATE employees SET </a:t>
            </a:r>
            <a:r>
              <a:rPr lang="en-US" sz="1100" b="1" dirty="0" err="1"/>
              <a:t>department_id</a:t>
            </a:r>
            <a:r>
              <a:rPr lang="en-US" sz="1100" b="1" dirty="0"/>
              <a:t> = 999</a:t>
            </a:r>
            <a:r>
              <a:rPr lang="en-US" sz="1100" b="1" dirty="0">
                <a:solidFill>
                  <a:srgbClr val="000000"/>
                </a:solidFill>
              </a:rPr>
              <a:t> </a:t>
            </a:r>
            <a:r>
              <a:rPr lang="en-US" sz="1100" b="1" dirty="0" smtClean="0">
                <a:solidFill>
                  <a:srgbClr val="000000"/>
                </a:solidFill>
              </a:rPr>
              <a:t> WHERE </a:t>
            </a:r>
            <a:r>
              <a:rPr lang="en-US" sz="1100" b="1" dirty="0" err="1">
                <a:solidFill>
                  <a:srgbClr val="000000"/>
                </a:solidFill>
              </a:rPr>
              <a:t>employee_id</a:t>
            </a:r>
            <a:r>
              <a:rPr lang="en-US" sz="1100" b="1" dirty="0">
                <a:solidFill>
                  <a:srgbClr val="000000"/>
                </a:solidFill>
              </a:rPr>
              <a:t> = </a:t>
            </a:r>
            <a:r>
              <a:rPr lang="en-US" sz="1100" b="1" dirty="0" smtClean="0">
                <a:solidFill>
                  <a:srgbClr val="000000"/>
                </a:solidFill>
              </a:rPr>
              <a:t>102</a:t>
            </a:r>
            <a:endParaRPr lang="en-US" sz="1100" b="1" dirty="0">
              <a:solidFill>
                <a:srgbClr val="000000"/>
              </a:solidFill>
            </a:endParaRPr>
          </a:p>
        </p:txBody>
      </p:sp>
      <p:sp>
        <p:nvSpPr>
          <p:cNvPr id="5" name="Rectangle 4"/>
          <p:cNvSpPr/>
          <p:nvPr/>
        </p:nvSpPr>
        <p:spPr>
          <a:xfrm>
            <a:off x="155560" y="7198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
        <p:nvSpPr>
          <p:cNvPr id="6" name="Rectangle 5"/>
          <p:cNvSpPr/>
          <p:nvPr/>
        </p:nvSpPr>
        <p:spPr>
          <a:xfrm>
            <a:off x="0" y="450069"/>
            <a:ext cx="4799030" cy="276999"/>
          </a:xfrm>
          <a:prstGeom prst="rect">
            <a:avLst/>
          </a:prstGeom>
        </p:spPr>
        <p:txBody>
          <a:bodyPr wrap="square">
            <a:spAutoFit/>
          </a:bodyPr>
          <a:lstStyle/>
          <a:p>
            <a:r>
              <a:rPr lang="fr-FR" sz="1200" b="1" dirty="0" smtClean="0">
                <a:solidFill>
                  <a:srgbClr val="FF0000"/>
                </a:solidFill>
              </a:rPr>
              <a:t>Implémentation d’un trigger pour respecter une contrainte d’</a:t>
            </a:r>
            <a:r>
              <a:rPr lang="fr-FR" sz="1200" b="1" dirty="0" err="1" smtClean="0">
                <a:solidFill>
                  <a:srgbClr val="FF0000"/>
                </a:solidFill>
              </a:rPr>
              <a:t>integrité</a:t>
            </a:r>
            <a:r>
              <a:rPr lang="fr-FR" sz="1200" b="1" dirty="0" smtClean="0">
                <a:solidFill>
                  <a:srgbClr val="FF0000"/>
                </a:solidFill>
              </a:rPr>
              <a:t> </a:t>
            </a:r>
            <a:endParaRPr lang="fr-FR" sz="1200" b="1" dirty="0">
              <a:solidFill>
                <a:srgbClr val="FF0000"/>
              </a:solidFill>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AutoShape 3"/>
          <p:cNvSpPr>
            <a:spLocks noChangeArrowheads="1"/>
          </p:cNvSpPr>
          <p:nvPr/>
        </p:nvSpPr>
        <p:spPr bwMode="blackWhite">
          <a:xfrm>
            <a:off x="12684" y="869944"/>
            <a:ext cx="2357454" cy="642942"/>
          </a:xfrm>
          <a:prstGeom prst="roundRect">
            <a:avLst>
              <a:gd name="adj" fmla="val 12431"/>
            </a:avLst>
          </a:prstGeom>
          <a:solidFill>
            <a:srgbClr val="99CCFF"/>
          </a:solidFill>
          <a:ln w="28575">
            <a:solidFill>
              <a:srgbClr val="000000"/>
            </a:solidFill>
            <a:round/>
            <a:headEnd/>
            <a:tailEnd/>
          </a:ln>
        </p:spPr>
        <p:txBody>
          <a:bodyPr wrap="none" anchor="ctr"/>
          <a:lstStyle/>
          <a:p>
            <a:endParaRPr lang="ar-SA" sz="1200"/>
          </a:p>
        </p:txBody>
      </p:sp>
      <p:sp>
        <p:nvSpPr>
          <p:cNvPr id="44" name="Rectangle 4"/>
          <p:cNvSpPr>
            <a:spLocks noChangeArrowheads="1"/>
          </p:cNvSpPr>
          <p:nvPr/>
        </p:nvSpPr>
        <p:spPr bwMode="auto">
          <a:xfrm>
            <a:off x="584188" y="869944"/>
            <a:ext cx="917815" cy="277641"/>
          </a:xfrm>
          <a:prstGeom prst="rect">
            <a:avLst/>
          </a:prstGeom>
          <a:noFill/>
          <a:ln w="9525">
            <a:noFill/>
            <a:miter lim="800000"/>
            <a:headEnd/>
            <a:tailEnd/>
          </a:ln>
        </p:spPr>
        <p:txBody>
          <a:bodyPr wrap="square" lIns="92075" tIns="46038" rIns="92075" bIns="46038">
            <a:spAutoFit/>
          </a:bodyPr>
          <a:lstStyle/>
          <a:p>
            <a:r>
              <a:rPr lang="en-US" sz="1200" b="1" dirty="0"/>
              <a:t>Application</a:t>
            </a:r>
          </a:p>
        </p:txBody>
      </p:sp>
      <p:sp>
        <p:nvSpPr>
          <p:cNvPr id="45" name="AutoShape 5"/>
          <p:cNvSpPr>
            <a:spLocks noChangeArrowheads="1"/>
          </p:cNvSpPr>
          <p:nvPr/>
        </p:nvSpPr>
        <p:spPr bwMode="blackGray">
          <a:xfrm>
            <a:off x="214314" y="1084258"/>
            <a:ext cx="1857388" cy="357189"/>
          </a:xfrm>
          <a:prstGeom prst="roundRect">
            <a:avLst>
              <a:gd name="adj" fmla="val 12431"/>
            </a:avLst>
          </a:prstGeom>
          <a:solidFill>
            <a:srgbClr val="92D050"/>
          </a:solidFill>
          <a:ln w="28575">
            <a:solidFill>
              <a:srgbClr val="000000"/>
            </a:solidFill>
            <a:round/>
            <a:headEnd/>
            <a:tailEnd/>
          </a:ln>
        </p:spPr>
        <p:txBody>
          <a:bodyPr wrap="none" lIns="92075" tIns="92075" rIns="92075" bIns="92075" anchorCtr="1"/>
          <a:lstStyle/>
          <a:p>
            <a:pPr>
              <a:tabLst>
                <a:tab pos="1200150" algn="l"/>
              </a:tabLst>
            </a:pPr>
            <a:r>
              <a:rPr lang="en-US" sz="1200" dirty="0">
                <a:solidFill>
                  <a:srgbClr val="000000"/>
                </a:solidFill>
              </a:rPr>
              <a:t>INSERT INTO </a:t>
            </a:r>
            <a:r>
              <a:rPr lang="en-US" sz="1200" dirty="0" err="1" smtClean="0">
                <a:solidFill>
                  <a:srgbClr val="000000"/>
                </a:solidFill>
              </a:rPr>
              <a:t>ma_view</a:t>
            </a:r>
            <a:r>
              <a:rPr lang="en-US" sz="1200" dirty="0" smtClean="0">
                <a:solidFill>
                  <a:srgbClr val="000000"/>
                </a:solidFill>
              </a:rPr>
              <a:t> . . .;</a:t>
            </a:r>
            <a:endParaRPr lang="en-US" sz="1200" dirty="0">
              <a:solidFill>
                <a:srgbClr val="000000"/>
              </a:solidFill>
            </a:endParaRPr>
          </a:p>
          <a:p>
            <a:pPr>
              <a:tabLst>
                <a:tab pos="1200150" algn="l"/>
              </a:tabLst>
            </a:pPr>
            <a:r>
              <a:rPr lang="en-US" sz="1200" dirty="0">
                <a:solidFill>
                  <a:srgbClr val="000000"/>
                </a:solidFill>
              </a:rPr>
              <a:t>  </a:t>
            </a:r>
          </a:p>
        </p:txBody>
      </p:sp>
      <p:sp>
        <p:nvSpPr>
          <p:cNvPr id="46" name="Line 7"/>
          <p:cNvSpPr>
            <a:spLocks noChangeShapeType="1"/>
          </p:cNvSpPr>
          <p:nvPr/>
        </p:nvSpPr>
        <p:spPr bwMode="auto">
          <a:xfrm flipH="1">
            <a:off x="967096" y="1512887"/>
            <a:ext cx="45719" cy="928693"/>
          </a:xfrm>
          <a:prstGeom prst="line">
            <a:avLst/>
          </a:prstGeom>
          <a:noFill/>
          <a:ln w="28575">
            <a:solidFill>
              <a:schemeClr val="tx1"/>
            </a:solidFill>
            <a:round/>
            <a:headEnd type="none" w="sm" len="sm"/>
            <a:tailEnd type="triangle" w="sm" len="sm"/>
          </a:ln>
        </p:spPr>
        <p:txBody>
          <a:bodyPr/>
          <a:lstStyle/>
          <a:p>
            <a:endParaRPr lang="fr-FR" sz="1200"/>
          </a:p>
        </p:txBody>
      </p:sp>
      <p:sp>
        <p:nvSpPr>
          <p:cNvPr id="47" name="Rectangle 8"/>
          <p:cNvSpPr>
            <a:spLocks noChangeArrowheads="1"/>
          </p:cNvSpPr>
          <p:nvPr/>
        </p:nvSpPr>
        <p:spPr bwMode="auto">
          <a:xfrm>
            <a:off x="655626" y="3176759"/>
            <a:ext cx="1462088" cy="277641"/>
          </a:xfrm>
          <a:prstGeom prst="rect">
            <a:avLst/>
          </a:prstGeom>
          <a:noFill/>
          <a:ln w="9525">
            <a:noFill/>
            <a:miter lim="800000"/>
            <a:headEnd/>
            <a:tailEnd/>
          </a:ln>
        </p:spPr>
        <p:txBody>
          <a:bodyPr lIns="92075" tIns="46038" rIns="92075" bIns="46038">
            <a:spAutoFit/>
          </a:bodyPr>
          <a:lstStyle/>
          <a:p>
            <a:r>
              <a:rPr lang="en-US" sz="1200" dirty="0" smtClean="0"/>
              <a:t>MA_VIEW</a:t>
            </a:r>
            <a:endParaRPr lang="en-US" sz="1200" dirty="0"/>
          </a:p>
        </p:txBody>
      </p:sp>
      <p:sp>
        <p:nvSpPr>
          <p:cNvPr id="49" name="Rectangle 24"/>
          <p:cNvSpPr>
            <a:spLocks noChangeArrowheads="1"/>
          </p:cNvSpPr>
          <p:nvPr/>
        </p:nvSpPr>
        <p:spPr bwMode="auto">
          <a:xfrm>
            <a:off x="1155692" y="1727200"/>
            <a:ext cx="1357322" cy="431529"/>
          </a:xfrm>
          <a:prstGeom prst="rect">
            <a:avLst/>
          </a:prstGeom>
          <a:noFill/>
          <a:ln w="9525">
            <a:noFill/>
            <a:miter lim="800000"/>
            <a:headEnd/>
            <a:tailEnd/>
          </a:ln>
        </p:spPr>
        <p:txBody>
          <a:bodyPr wrap="square" lIns="92075" tIns="46038" rIns="92075" bIns="46038">
            <a:spAutoFit/>
          </a:bodyPr>
          <a:lstStyle/>
          <a:p>
            <a:r>
              <a:rPr lang="en-US" sz="1100" b="1" dirty="0" smtClean="0"/>
              <a:t>Trigger de type</a:t>
            </a:r>
          </a:p>
          <a:p>
            <a:r>
              <a:rPr lang="en-US" sz="1100" b="1" dirty="0" smtClean="0"/>
              <a:t> INSTEAD OF</a:t>
            </a:r>
            <a:endParaRPr lang="en-US" sz="1100" b="1" dirty="0"/>
          </a:p>
        </p:txBody>
      </p:sp>
      <p:sp>
        <p:nvSpPr>
          <p:cNvPr id="50" name="Rectangle 25"/>
          <p:cNvSpPr>
            <a:spLocks noChangeArrowheads="1"/>
          </p:cNvSpPr>
          <p:nvPr/>
        </p:nvSpPr>
        <p:spPr bwMode="auto">
          <a:xfrm>
            <a:off x="2941642" y="1584324"/>
            <a:ext cx="642942" cy="431529"/>
          </a:xfrm>
          <a:prstGeom prst="rect">
            <a:avLst/>
          </a:prstGeom>
          <a:noFill/>
          <a:ln w="9525">
            <a:noFill/>
            <a:miter lim="800000"/>
            <a:headEnd/>
            <a:tailEnd/>
          </a:ln>
        </p:spPr>
        <p:txBody>
          <a:bodyPr wrap="square" lIns="92075" tIns="46038" rIns="92075" bIns="46038">
            <a:spAutoFit/>
          </a:bodyPr>
          <a:lstStyle/>
          <a:p>
            <a:r>
              <a:rPr lang="en-US" sz="1200" b="1" dirty="0"/>
              <a:t>INSERT</a:t>
            </a:r>
            <a:r>
              <a:rPr lang="en-US" sz="1200" dirty="0"/>
              <a:t> </a:t>
            </a:r>
            <a:r>
              <a:rPr lang="en-US" sz="1000" b="1" dirty="0" smtClean="0"/>
              <a:t>TABLE1</a:t>
            </a:r>
            <a:endParaRPr lang="en-US" sz="1000" b="1" dirty="0"/>
          </a:p>
        </p:txBody>
      </p:sp>
      <p:sp>
        <p:nvSpPr>
          <p:cNvPr id="51" name="Rectangle 37"/>
          <p:cNvSpPr>
            <a:spLocks noChangeArrowheads="1"/>
          </p:cNvSpPr>
          <p:nvPr/>
        </p:nvSpPr>
        <p:spPr bwMode="auto">
          <a:xfrm>
            <a:off x="3084518" y="2513018"/>
            <a:ext cx="731834" cy="431529"/>
          </a:xfrm>
          <a:prstGeom prst="rect">
            <a:avLst/>
          </a:prstGeom>
          <a:noFill/>
          <a:ln w="9525">
            <a:noFill/>
            <a:miter lim="800000"/>
            <a:headEnd/>
            <a:tailEnd/>
          </a:ln>
        </p:spPr>
        <p:txBody>
          <a:bodyPr wrap="square" lIns="92075" tIns="46038" rIns="92075" bIns="46038">
            <a:spAutoFit/>
          </a:bodyPr>
          <a:lstStyle/>
          <a:p>
            <a:r>
              <a:rPr lang="en-US" sz="1100" b="1" dirty="0"/>
              <a:t>UPDATE TABLE2</a:t>
            </a:r>
          </a:p>
        </p:txBody>
      </p:sp>
      <p:pic>
        <p:nvPicPr>
          <p:cNvPr id="52" name="Picture 51" descr="Symbols: Red Xmark, No, Cancel"/>
          <p:cNvPicPr>
            <a:picLocks noChangeAspect="1" noChangeArrowheads="1"/>
          </p:cNvPicPr>
          <p:nvPr/>
        </p:nvPicPr>
        <p:blipFill>
          <a:blip r:embed="rId2" cstate="print"/>
          <a:srcRect/>
          <a:stretch>
            <a:fillRect/>
          </a:stretch>
        </p:blipFill>
        <p:spPr bwMode="gray">
          <a:xfrm>
            <a:off x="735005" y="1655762"/>
            <a:ext cx="492125" cy="563562"/>
          </a:xfrm>
          <a:prstGeom prst="rect">
            <a:avLst/>
          </a:prstGeom>
          <a:noFill/>
          <a:ln w="9525">
            <a:noFill/>
            <a:miter lim="800000"/>
            <a:headEnd/>
            <a:tailEnd/>
          </a:ln>
        </p:spPr>
      </p:pic>
      <p:grpSp>
        <p:nvGrpSpPr>
          <p:cNvPr id="53" name="Group 97"/>
          <p:cNvGrpSpPr>
            <a:grpSpLocks/>
          </p:cNvGrpSpPr>
          <p:nvPr/>
        </p:nvGrpSpPr>
        <p:grpSpPr bwMode="auto">
          <a:xfrm>
            <a:off x="3727460" y="1798638"/>
            <a:ext cx="571504" cy="428629"/>
            <a:chOff x="4492" y="2361"/>
            <a:chExt cx="404" cy="667"/>
          </a:xfrm>
          <a:solidFill>
            <a:srgbClr val="92D050"/>
          </a:solidFill>
        </p:grpSpPr>
        <p:sp>
          <p:nvSpPr>
            <p:cNvPr id="54" name="Rectangle 58"/>
            <p:cNvSpPr>
              <a:spLocks noChangeArrowheads="1"/>
            </p:cNvSpPr>
            <p:nvPr/>
          </p:nvSpPr>
          <p:spPr bwMode="blackWhite">
            <a:xfrm>
              <a:off x="4492" y="2361"/>
              <a:ext cx="404" cy="667"/>
            </a:xfrm>
            <a:prstGeom prst="rect">
              <a:avLst/>
            </a:prstGeom>
            <a:grpFill/>
            <a:ln w="28575">
              <a:solidFill>
                <a:srgbClr val="000000"/>
              </a:solidFill>
              <a:miter lim="800000"/>
              <a:headEnd/>
              <a:tailEnd/>
            </a:ln>
          </p:spPr>
          <p:txBody>
            <a:bodyPr wrap="none" anchor="ctr"/>
            <a:lstStyle/>
            <a:p>
              <a:endParaRPr lang="ar-SA" sz="1200"/>
            </a:p>
          </p:txBody>
        </p:sp>
        <p:grpSp>
          <p:nvGrpSpPr>
            <p:cNvPr id="55" name="Group 75"/>
            <p:cNvGrpSpPr>
              <a:grpSpLocks/>
            </p:cNvGrpSpPr>
            <p:nvPr/>
          </p:nvGrpSpPr>
          <p:grpSpPr bwMode="auto">
            <a:xfrm>
              <a:off x="4498" y="2361"/>
              <a:ext cx="398" cy="666"/>
              <a:chOff x="4498" y="2361"/>
              <a:chExt cx="398" cy="666"/>
            </a:xfrm>
            <a:grpFill/>
          </p:grpSpPr>
          <p:sp>
            <p:nvSpPr>
              <p:cNvPr id="56" name="Line 59"/>
              <p:cNvSpPr>
                <a:spLocks noChangeShapeType="1"/>
              </p:cNvSpPr>
              <p:nvPr/>
            </p:nvSpPr>
            <p:spPr bwMode="blackWhite">
              <a:xfrm>
                <a:off x="4600" y="2361"/>
                <a:ext cx="0" cy="666"/>
              </a:xfrm>
              <a:prstGeom prst="line">
                <a:avLst/>
              </a:prstGeom>
              <a:grpFill/>
              <a:ln w="28575">
                <a:solidFill>
                  <a:srgbClr val="000000"/>
                </a:solidFill>
                <a:round/>
                <a:headEnd type="none" w="sm" len="sm"/>
                <a:tailEnd type="none" w="sm" len="sm"/>
              </a:ln>
            </p:spPr>
            <p:txBody>
              <a:bodyPr/>
              <a:lstStyle/>
              <a:p>
                <a:endParaRPr lang="fr-FR" sz="1200"/>
              </a:p>
            </p:txBody>
          </p:sp>
          <p:sp>
            <p:nvSpPr>
              <p:cNvPr id="57" name="Line 60"/>
              <p:cNvSpPr>
                <a:spLocks noChangeShapeType="1"/>
              </p:cNvSpPr>
              <p:nvPr/>
            </p:nvSpPr>
            <p:spPr bwMode="blackWhite">
              <a:xfrm>
                <a:off x="4757" y="2361"/>
                <a:ext cx="0" cy="666"/>
              </a:xfrm>
              <a:prstGeom prst="line">
                <a:avLst/>
              </a:prstGeom>
              <a:grpFill/>
              <a:ln w="28575">
                <a:solidFill>
                  <a:srgbClr val="000000"/>
                </a:solidFill>
                <a:round/>
                <a:headEnd type="none" w="sm" len="sm"/>
                <a:tailEnd type="none" w="sm" len="sm"/>
              </a:ln>
            </p:spPr>
            <p:txBody>
              <a:bodyPr/>
              <a:lstStyle/>
              <a:p>
                <a:endParaRPr lang="fr-FR" sz="1200"/>
              </a:p>
            </p:txBody>
          </p:sp>
          <p:sp>
            <p:nvSpPr>
              <p:cNvPr id="58" name="Line 61"/>
              <p:cNvSpPr>
                <a:spLocks noChangeShapeType="1"/>
              </p:cNvSpPr>
              <p:nvPr/>
            </p:nvSpPr>
            <p:spPr bwMode="blackWhite">
              <a:xfrm>
                <a:off x="4498" y="2475"/>
                <a:ext cx="398" cy="0"/>
              </a:xfrm>
              <a:prstGeom prst="line">
                <a:avLst/>
              </a:prstGeom>
              <a:grpFill/>
              <a:ln w="28575">
                <a:solidFill>
                  <a:srgbClr val="000000"/>
                </a:solidFill>
                <a:round/>
                <a:headEnd type="none" w="sm" len="sm"/>
                <a:tailEnd type="none" w="sm" len="sm"/>
              </a:ln>
            </p:spPr>
            <p:txBody>
              <a:bodyPr/>
              <a:lstStyle/>
              <a:p>
                <a:endParaRPr lang="fr-FR" sz="1200"/>
              </a:p>
            </p:txBody>
          </p:sp>
          <p:sp>
            <p:nvSpPr>
              <p:cNvPr id="59" name="Line 62"/>
              <p:cNvSpPr>
                <a:spLocks noChangeShapeType="1"/>
              </p:cNvSpPr>
              <p:nvPr/>
            </p:nvSpPr>
            <p:spPr bwMode="blackWhite">
              <a:xfrm>
                <a:off x="4498" y="2598"/>
                <a:ext cx="398" cy="0"/>
              </a:xfrm>
              <a:prstGeom prst="line">
                <a:avLst/>
              </a:prstGeom>
              <a:grpFill/>
              <a:ln w="28575">
                <a:solidFill>
                  <a:srgbClr val="000000"/>
                </a:solidFill>
                <a:round/>
                <a:headEnd type="none" w="sm" len="sm"/>
                <a:tailEnd type="none" w="sm" len="sm"/>
              </a:ln>
            </p:spPr>
            <p:txBody>
              <a:bodyPr/>
              <a:lstStyle/>
              <a:p>
                <a:endParaRPr lang="fr-FR" sz="1200"/>
              </a:p>
            </p:txBody>
          </p:sp>
          <p:sp>
            <p:nvSpPr>
              <p:cNvPr id="60" name="Line 63"/>
              <p:cNvSpPr>
                <a:spLocks noChangeShapeType="1"/>
              </p:cNvSpPr>
              <p:nvPr/>
            </p:nvSpPr>
            <p:spPr bwMode="blackWhite">
              <a:xfrm>
                <a:off x="4498" y="2707"/>
                <a:ext cx="398" cy="0"/>
              </a:xfrm>
              <a:prstGeom prst="line">
                <a:avLst/>
              </a:prstGeom>
              <a:grpFill/>
              <a:ln w="28575">
                <a:solidFill>
                  <a:srgbClr val="000000"/>
                </a:solidFill>
                <a:round/>
                <a:headEnd type="none" w="sm" len="sm"/>
                <a:tailEnd type="none" w="sm" len="sm"/>
              </a:ln>
            </p:spPr>
            <p:txBody>
              <a:bodyPr/>
              <a:lstStyle/>
              <a:p>
                <a:endParaRPr lang="fr-FR" sz="1200"/>
              </a:p>
            </p:txBody>
          </p:sp>
          <p:sp>
            <p:nvSpPr>
              <p:cNvPr id="61" name="Line 64"/>
              <p:cNvSpPr>
                <a:spLocks noChangeShapeType="1"/>
              </p:cNvSpPr>
              <p:nvPr/>
            </p:nvSpPr>
            <p:spPr bwMode="blackWhite">
              <a:xfrm>
                <a:off x="4498" y="2819"/>
                <a:ext cx="398" cy="0"/>
              </a:xfrm>
              <a:prstGeom prst="line">
                <a:avLst/>
              </a:prstGeom>
              <a:grpFill/>
              <a:ln w="28575">
                <a:solidFill>
                  <a:srgbClr val="000000"/>
                </a:solidFill>
                <a:round/>
                <a:headEnd type="none" w="sm" len="sm"/>
                <a:tailEnd type="none" w="sm" len="sm"/>
              </a:ln>
            </p:spPr>
            <p:txBody>
              <a:bodyPr/>
              <a:lstStyle/>
              <a:p>
                <a:endParaRPr lang="fr-FR" sz="1200"/>
              </a:p>
            </p:txBody>
          </p:sp>
          <p:sp>
            <p:nvSpPr>
              <p:cNvPr id="62" name="Line 65"/>
              <p:cNvSpPr>
                <a:spLocks noChangeShapeType="1"/>
              </p:cNvSpPr>
              <p:nvPr/>
            </p:nvSpPr>
            <p:spPr bwMode="blackWhite">
              <a:xfrm>
                <a:off x="4498" y="2938"/>
                <a:ext cx="398" cy="0"/>
              </a:xfrm>
              <a:prstGeom prst="line">
                <a:avLst/>
              </a:prstGeom>
              <a:grpFill/>
              <a:ln w="28575">
                <a:solidFill>
                  <a:srgbClr val="000000"/>
                </a:solidFill>
                <a:round/>
                <a:headEnd type="none" w="sm" len="sm"/>
                <a:tailEnd type="none" w="sm" len="sm"/>
              </a:ln>
            </p:spPr>
            <p:txBody>
              <a:bodyPr/>
              <a:lstStyle/>
              <a:p>
                <a:endParaRPr lang="fr-FR" sz="1200"/>
              </a:p>
            </p:txBody>
          </p:sp>
        </p:grpSp>
      </p:grpSp>
      <p:grpSp>
        <p:nvGrpSpPr>
          <p:cNvPr id="63" name="Group 96"/>
          <p:cNvGrpSpPr>
            <a:grpSpLocks/>
          </p:cNvGrpSpPr>
          <p:nvPr/>
        </p:nvGrpSpPr>
        <p:grpSpPr bwMode="auto">
          <a:xfrm>
            <a:off x="3727460" y="2798770"/>
            <a:ext cx="569912" cy="428628"/>
            <a:chOff x="4492" y="3264"/>
            <a:chExt cx="404" cy="667"/>
          </a:xfrm>
        </p:grpSpPr>
        <p:sp>
          <p:nvSpPr>
            <p:cNvPr id="64" name="Rectangle 76"/>
            <p:cNvSpPr>
              <a:spLocks noChangeArrowheads="1"/>
            </p:cNvSpPr>
            <p:nvPr/>
          </p:nvSpPr>
          <p:spPr bwMode="blackWhite">
            <a:xfrm>
              <a:off x="4492" y="3264"/>
              <a:ext cx="404" cy="667"/>
            </a:xfrm>
            <a:prstGeom prst="rect">
              <a:avLst/>
            </a:prstGeom>
            <a:solidFill>
              <a:srgbClr val="92D050"/>
            </a:solidFill>
            <a:ln w="28575">
              <a:solidFill>
                <a:srgbClr val="000000"/>
              </a:solidFill>
              <a:miter lim="800000"/>
              <a:headEnd/>
              <a:tailEnd/>
            </a:ln>
          </p:spPr>
          <p:txBody>
            <a:bodyPr wrap="none" anchor="ctr"/>
            <a:lstStyle/>
            <a:p>
              <a:endParaRPr lang="ar-SA" sz="1200"/>
            </a:p>
          </p:txBody>
        </p:sp>
        <p:grpSp>
          <p:nvGrpSpPr>
            <p:cNvPr id="65" name="Group 77"/>
            <p:cNvGrpSpPr>
              <a:grpSpLocks/>
            </p:cNvGrpSpPr>
            <p:nvPr/>
          </p:nvGrpSpPr>
          <p:grpSpPr bwMode="auto">
            <a:xfrm>
              <a:off x="4498" y="3264"/>
              <a:ext cx="398" cy="666"/>
              <a:chOff x="4498" y="2361"/>
              <a:chExt cx="398" cy="666"/>
            </a:xfrm>
          </p:grpSpPr>
          <p:sp>
            <p:nvSpPr>
              <p:cNvPr id="66" name="Line 78"/>
              <p:cNvSpPr>
                <a:spLocks noChangeShapeType="1"/>
              </p:cNvSpPr>
              <p:nvPr/>
            </p:nvSpPr>
            <p:spPr bwMode="blackWhite">
              <a:xfrm>
                <a:off x="4600" y="2361"/>
                <a:ext cx="0" cy="666"/>
              </a:xfrm>
              <a:prstGeom prst="line">
                <a:avLst/>
              </a:prstGeom>
              <a:noFill/>
              <a:ln w="28575">
                <a:solidFill>
                  <a:srgbClr val="000000"/>
                </a:solidFill>
                <a:round/>
                <a:headEnd type="none" w="sm" len="sm"/>
                <a:tailEnd type="none" w="sm" len="sm"/>
              </a:ln>
            </p:spPr>
            <p:txBody>
              <a:bodyPr/>
              <a:lstStyle/>
              <a:p>
                <a:endParaRPr lang="fr-FR" sz="1200"/>
              </a:p>
            </p:txBody>
          </p:sp>
          <p:sp>
            <p:nvSpPr>
              <p:cNvPr id="67" name="Line 79"/>
              <p:cNvSpPr>
                <a:spLocks noChangeShapeType="1"/>
              </p:cNvSpPr>
              <p:nvPr/>
            </p:nvSpPr>
            <p:spPr bwMode="blackWhite">
              <a:xfrm>
                <a:off x="4757" y="2361"/>
                <a:ext cx="0" cy="666"/>
              </a:xfrm>
              <a:prstGeom prst="line">
                <a:avLst/>
              </a:prstGeom>
              <a:noFill/>
              <a:ln w="28575">
                <a:solidFill>
                  <a:srgbClr val="000000"/>
                </a:solidFill>
                <a:round/>
                <a:headEnd type="none" w="sm" len="sm"/>
                <a:tailEnd type="none" w="sm" len="sm"/>
              </a:ln>
            </p:spPr>
            <p:txBody>
              <a:bodyPr/>
              <a:lstStyle/>
              <a:p>
                <a:endParaRPr lang="fr-FR" sz="1200"/>
              </a:p>
            </p:txBody>
          </p:sp>
          <p:sp>
            <p:nvSpPr>
              <p:cNvPr id="68" name="Line 80"/>
              <p:cNvSpPr>
                <a:spLocks noChangeShapeType="1"/>
              </p:cNvSpPr>
              <p:nvPr/>
            </p:nvSpPr>
            <p:spPr bwMode="blackWhite">
              <a:xfrm>
                <a:off x="4498" y="2475"/>
                <a:ext cx="398" cy="0"/>
              </a:xfrm>
              <a:prstGeom prst="line">
                <a:avLst/>
              </a:prstGeom>
              <a:noFill/>
              <a:ln w="28575">
                <a:solidFill>
                  <a:srgbClr val="000000"/>
                </a:solidFill>
                <a:round/>
                <a:headEnd type="none" w="sm" len="sm"/>
                <a:tailEnd type="none" w="sm" len="sm"/>
              </a:ln>
            </p:spPr>
            <p:txBody>
              <a:bodyPr/>
              <a:lstStyle/>
              <a:p>
                <a:endParaRPr lang="fr-FR" sz="1200"/>
              </a:p>
            </p:txBody>
          </p:sp>
          <p:sp>
            <p:nvSpPr>
              <p:cNvPr id="69" name="Line 81"/>
              <p:cNvSpPr>
                <a:spLocks noChangeShapeType="1"/>
              </p:cNvSpPr>
              <p:nvPr/>
            </p:nvSpPr>
            <p:spPr bwMode="blackWhite">
              <a:xfrm>
                <a:off x="4498" y="2598"/>
                <a:ext cx="398" cy="0"/>
              </a:xfrm>
              <a:prstGeom prst="line">
                <a:avLst/>
              </a:prstGeom>
              <a:noFill/>
              <a:ln w="28575">
                <a:solidFill>
                  <a:srgbClr val="000000"/>
                </a:solidFill>
                <a:round/>
                <a:headEnd type="none" w="sm" len="sm"/>
                <a:tailEnd type="none" w="sm" len="sm"/>
              </a:ln>
            </p:spPr>
            <p:txBody>
              <a:bodyPr/>
              <a:lstStyle/>
              <a:p>
                <a:endParaRPr lang="fr-FR" sz="1200"/>
              </a:p>
            </p:txBody>
          </p:sp>
          <p:sp>
            <p:nvSpPr>
              <p:cNvPr id="70" name="Line 82"/>
              <p:cNvSpPr>
                <a:spLocks noChangeShapeType="1"/>
              </p:cNvSpPr>
              <p:nvPr/>
            </p:nvSpPr>
            <p:spPr bwMode="blackWhite">
              <a:xfrm>
                <a:off x="4498" y="2707"/>
                <a:ext cx="398" cy="0"/>
              </a:xfrm>
              <a:prstGeom prst="line">
                <a:avLst/>
              </a:prstGeom>
              <a:noFill/>
              <a:ln w="28575">
                <a:solidFill>
                  <a:srgbClr val="000000"/>
                </a:solidFill>
                <a:round/>
                <a:headEnd type="none" w="sm" len="sm"/>
                <a:tailEnd type="none" w="sm" len="sm"/>
              </a:ln>
            </p:spPr>
            <p:txBody>
              <a:bodyPr/>
              <a:lstStyle/>
              <a:p>
                <a:endParaRPr lang="fr-FR" sz="1200"/>
              </a:p>
            </p:txBody>
          </p:sp>
          <p:sp>
            <p:nvSpPr>
              <p:cNvPr id="71" name="Line 83"/>
              <p:cNvSpPr>
                <a:spLocks noChangeShapeType="1"/>
              </p:cNvSpPr>
              <p:nvPr/>
            </p:nvSpPr>
            <p:spPr bwMode="blackWhite">
              <a:xfrm>
                <a:off x="4498" y="2819"/>
                <a:ext cx="398" cy="0"/>
              </a:xfrm>
              <a:prstGeom prst="line">
                <a:avLst/>
              </a:prstGeom>
              <a:noFill/>
              <a:ln w="28575">
                <a:solidFill>
                  <a:srgbClr val="000000"/>
                </a:solidFill>
                <a:round/>
                <a:headEnd type="none" w="sm" len="sm"/>
                <a:tailEnd type="none" w="sm" len="sm"/>
              </a:ln>
            </p:spPr>
            <p:txBody>
              <a:bodyPr/>
              <a:lstStyle/>
              <a:p>
                <a:endParaRPr lang="fr-FR" sz="1200"/>
              </a:p>
            </p:txBody>
          </p:sp>
          <p:sp>
            <p:nvSpPr>
              <p:cNvPr id="72" name="Line 84"/>
              <p:cNvSpPr>
                <a:spLocks noChangeShapeType="1"/>
              </p:cNvSpPr>
              <p:nvPr/>
            </p:nvSpPr>
            <p:spPr bwMode="blackWhite">
              <a:xfrm>
                <a:off x="4498" y="2938"/>
                <a:ext cx="398" cy="0"/>
              </a:xfrm>
              <a:prstGeom prst="line">
                <a:avLst/>
              </a:prstGeom>
              <a:noFill/>
              <a:ln w="28575">
                <a:solidFill>
                  <a:srgbClr val="000000"/>
                </a:solidFill>
                <a:round/>
                <a:headEnd type="none" w="sm" len="sm"/>
                <a:tailEnd type="none" w="sm" len="sm"/>
              </a:ln>
            </p:spPr>
            <p:txBody>
              <a:bodyPr/>
              <a:lstStyle/>
              <a:p>
                <a:endParaRPr lang="fr-FR" sz="1200"/>
              </a:p>
            </p:txBody>
          </p:sp>
        </p:grpSp>
      </p:grpSp>
      <p:grpSp>
        <p:nvGrpSpPr>
          <p:cNvPr id="74" name="Group 98"/>
          <p:cNvGrpSpPr>
            <a:grpSpLocks/>
          </p:cNvGrpSpPr>
          <p:nvPr/>
        </p:nvGrpSpPr>
        <p:grpSpPr bwMode="auto">
          <a:xfrm>
            <a:off x="727064" y="2395537"/>
            <a:ext cx="641350" cy="617547"/>
            <a:chOff x="4492" y="3264"/>
            <a:chExt cx="404" cy="667"/>
          </a:xfrm>
        </p:grpSpPr>
        <p:sp>
          <p:nvSpPr>
            <p:cNvPr id="75" name="Rectangle 99"/>
            <p:cNvSpPr>
              <a:spLocks noChangeArrowheads="1"/>
            </p:cNvSpPr>
            <p:nvPr/>
          </p:nvSpPr>
          <p:spPr bwMode="blackWhite">
            <a:xfrm>
              <a:off x="4492" y="3264"/>
              <a:ext cx="404" cy="667"/>
            </a:xfrm>
            <a:prstGeom prst="rect">
              <a:avLst/>
            </a:prstGeom>
            <a:solidFill>
              <a:schemeClr val="accent1"/>
            </a:solidFill>
            <a:ln w="28575">
              <a:solidFill>
                <a:srgbClr val="000000"/>
              </a:solidFill>
              <a:miter lim="800000"/>
              <a:headEnd/>
              <a:tailEnd/>
            </a:ln>
          </p:spPr>
          <p:txBody>
            <a:bodyPr wrap="none" anchor="ctr"/>
            <a:lstStyle/>
            <a:p>
              <a:endParaRPr lang="ar-SA" sz="1200"/>
            </a:p>
          </p:txBody>
        </p:sp>
        <p:grpSp>
          <p:nvGrpSpPr>
            <p:cNvPr id="76" name="Group 100"/>
            <p:cNvGrpSpPr>
              <a:grpSpLocks/>
            </p:cNvGrpSpPr>
            <p:nvPr/>
          </p:nvGrpSpPr>
          <p:grpSpPr bwMode="auto">
            <a:xfrm>
              <a:off x="4498" y="3264"/>
              <a:ext cx="398" cy="666"/>
              <a:chOff x="4498" y="2361"/>
              <a:chExt cx="398" cy="666"/>
            </a:xfrm>
          </p:grpSpPr>
          <p:sp>
            <p:nvSpPr>
              <p:cNvPr id="77" name="Line 101"/>
              <p:cNvSpPr>
                <a:spLocks noChangeShapeType="1"/>
              </p:cNvSpPr>
              <p:nvPr/>
            </p:nvSpPr>
            <p:spPr bwMode="blackWhite">
              <a:xfrm>
                <a:off x="4600" y="2361"/>
                <a:ext cx="0" cy="666"/>
              </a:xfrm>
              <a:prstGeom prst="line">
                <a:avLst/>
              </a:prstGeom>
              <a:noFill/>
              <a:ln w="28575">
                <a:solidFill>
                  <a:srgbClr val="000000"/>
                </a:solidFill>
                <a:round/>
                <a:headEnd type="none" w="sm" len="sm"/>
                <a:tailEnd type="none" w="sm" len="sm"/>
              </a:ln>
            </p:spPr>
            <p:txBody>
              <a:bodyPr/>
              <a:lstStyle/>
              <a:p>
                <a:endParaRPr lang="fr-FR" sz="1200"/>
              </a:p>
            </p:txBody>
          </p:sp>
          <p:sp>
            <p:nvSpPr>
              <p:cNvPr id="78" name="Line 102"/>
              <p:cNvSpPr>
                <a:spLocks noChangeShapeType="1"/>
              </p:cNvSpPr>
              <p:nvPr/>
            </p:nvSpPr>
            <p:spPr bwMode="blackWhite">
              <a:xfrm>
                <a:off x="4757" y="2361"/>
                <a:ext cx="0" cy="666"/>
              </a:xfrm>
              <a:prstGeom prst="line">
                <a:avLst/>
              </a:prstGeom>
              <a:noFill/>
              <a:ln w="28575">
                <a:solidFill>
                  <a:srgbClr val="000000"/>
                </a:solidFill>
                <a:round/>
                <a:headEnd type="none" w="sm" len="sm"/>
                <a:tailEnd type="none" w="sm" len="sm"/>
              </a:ln>
            </p:spPr>
            <p:txBody>
              <a:bodyPr/>
              <a:lstStyle/>
              <a:p>
                <a:endParaRPr lang="fr-FR" sz="1200"/>
              </a:p>
            </p:txBody>
          </p:sp>
          <p:sp>
            <p:nvSpPr>
              <p:cNvPr id="79" name="Line 103"/>
              <p:cNvSpPr>
                <a:spLocks noChangeShapeType="1"/>
              </p:cNvSpPr>
              <p:nvPr/>
            </p:nvSpPr>
            <p:spPr bwMode="blackWhite">
              <a:xfrm>
                <a:off x="4498" y="2475"/>
                <a:ext cx="398" cy="0"/>
              </a:xfrm>
              <a:prstGeom prst="line">
                <a:avLst/>
              </a:prstGeom>
              <a:noFill/>
              <a:ln w="28575">
                <a:solidFill>
                  <a:srgbClr val="000000"/>
                </a:solidFill>
                <a:round/>
                <a:headEnd type="none" w="sm" len="sm"/>
                <a:tailEnd type="none" w="sm" len="sm"/>
              </a:ln>
            </p:spPr>
            <p:txBody>
              <a:bodyPr/>
              <a:lstStyle/>
              <a:p>
                <a:endParaRPr lang="fr-FR" sz="1200"/>
              </a:p>
            </p:txBody>
          </p:sp>
          <p:sp>
            <p:nvSpPr>
              <p:cNvPr id="80" name="Line 104"/>
              <p:cNvSpPr>
                <a:spLocks noChangeShapeType="1"/>
              </p:cNvSpPr>
              <p:nvPr/>
            </p:nvSpPr>
            <p:spPr bwMode="blackWhite">
              <a:xfrm>
                <a:off x="4498" y="2598"/>
                <a:ext cx="398" cy="0"/>
              </a:xfrm>
              <a:prstGeom prst="line">
                <a:avLst/>
              </a:prstGeom>
              <a:noFill/>
              <a:ln w="28575">
                <a:solidFill>
                  <a:srgbClr val="000000"/>
                </a:solidFill>
                <a:round/>
                <a:headEnd type="none" w="sm" len="sm"/>
                <a:tailEnd type="none" w="sm" len="sm"/>
              </a:ln>
            </p:spPr>
            <p:txBody>
              <a:bodyPr/>
              <a:lstStyle/>
              <a:p>
                <a:endParaRPr lang="fr-FR" sz="1200"/>
              </a:p>
            </p:txBody>
          </p:sp>
          <p:sp>
            <p:nvSpPr>
              <p:cNvPr id="81" name="Line 105"/>
              <p:cNvSpPr>
                <a:spLocks noChangeShapeType="1"/>
              </p:cNvSpPr>
              <p:nvPr/>
            </p:nvSpPr>
            <p:spPr bwMode="blackWhite">
              <a:xfrm>
                <a:off x="4498" y="2707"/>
                <a:ext cx="398" cy="0"/>
              </a:xfrm>
              <a:prstGeom prst="line">
                <a:avLst/>
              </a:prstGeom>
              <a:noFill/>
              <a:ln w="28575">
                <a:solidFill>
                  <a:srgbClr val="000000"/>
                </a:solidFill>
                <a:round/>
                <a:headEnd type="none" w="sm" len="sm"/>
                <a:tailEnd type="none" w="sm" len="sm"/>
              </a:ln>
            </p:spPr>
            <p:txBody>
              <a:bodyPr/>
              <a:lstStyle/>
              <a:p>
                <a:endParaRPr lang="fr-FR" sz="1200"/>
              </a:p>
            </p:txBody>
          </p:sp>
          <p:sp>
            <p:nvSpPr>
              <p:cNvPr id="82" name="Line 106"/>
              <p:cNvSpPr>
                <a:spLocks noChangeShapeType="1"/>
              </p:cNvSpPr>
              <p:nvPr/>
            </p:nvSpPr>
            <p:spPr bwMode="blackWhite">
              <a:xfrm>
                <a:off x="4498" y="2819"/>
                <a:ext cx="398" cy="0"/>
              </a:xfrm>
              <a:prstGeom prst="line">
                <a:avLst/>
              </a:prstGeom>
              <a:noFill/>
              <a:ln w="28575">
                <a:solidFill>
                  <a:srgbClr val="000000"/>
                </a:solidFill>
                <a:round/>
                <a:headEnd type="none" w="sm" len="sm"/>
                <a:tailEnd type="none" w="sm" len="sm"/>
              </a:ln>
            </p:spPr>
            <p:txBody>
              <a:bodyPr/>
              <a:lstStyle/>
              <a:p>
                <a:endParaRPr lang="fr-FR" sz="1200"/>
              </a:p>
            </p:txBody>
          </p:sp>
          <p:sp>
            <p:nvSpPr>
              <p:cNvPr id="83" name="Line 107"/>
              <p:cNvSpPr>
                <a:spLocks noChangeShapeType="1"/>
              </p:cNvSpPr>
              <p:nvPr/>
            </p:nvSpPr>
            <p:spPr bwMode="blackWhite">
              <a:xfrm>
                <a:off x="4498" y="2938"/>
                <a:ext cx="398" cy="0"/>
              </a:xfrm>
              <a:prstGeom prst="line">
                <a:avLst/>
              </a:prstGeom>
              <a:noFill/>
              <a:ln w="28575">
                <a:solidFill>
                  <a:srgbClr val="000000"/>
                </a:solidFill>
                <a:round/>
                <a:headEnd type="none" w="sm" len="sm"/>
                <a:tailEnd type="none" w="sm" len="sm"/>
              </a:ln>
            </p:spPr>
            <p:txBody>
              <a:bodyPr/>
              <a:lstStyle/>
              <a:p>
                <a:endParaRPr lang="fr-FR" sz="1200"/>
              </a:p>
            </p:txBody>
          </p:sp>
        </p:grpSp>
      </p:grpSp>
      <p:cxnSp>
        <p:nvCxnSpPr>
          <p:cNvPr id="85" name="Connecteur droit avec flèche 84"/>
          <p:cNvCxnSpPr/>
          <p:nvPr/>
        </p:nvCxnSpPr>
        <p:spPr>
          <a:xfrm>
            <a:off x="2155824" y="2012952"/>
            <a:ext cx="1580124" cy="85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7" name="Connecteur en angle 86"/>
          <p:cNvCxnSpPr>
            <a:endCxn id="64" idx="1"/>
          </p:cNvCxnSpPr>
          <p:nvPr/>
        </p:nvCxnSpPr>
        <p:spPr>
          <a:xfrm>
            <a:off x="2370138" y="2012952"/>
            <a:ext cx="1357322" cy="1000132"/>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97" name="Rectangle 96"/>
          <p:cNvSpPr/>
          <p:nvPr/>
        </p:nvSpPr>
        <p:spPr>
          <a:xfrm>
            <a:off x="175538" y="419291"/>
            <a:ext cx="1980286" cy="307777"/>
          </a:xfrm>
          <a:prstGeom prst="rect">
            <a:avLst/>
          </a:prstGeom>
        </p:spPr>
        <p:txBody>
          <a:bodyPr wrap="none">
            <a:spAutoFit/>
          </a:bodyPr>
          <a:lstStyle/>
          <a:p>
            <a:r>
              <a:rPr lang="en-US" sz="1400" dirty="0" smtClean="0">
                <a:solidFill>
                  <a:srgbClr val="FF0000"/>
                </a:solidFill>
              </a:rPr>
              <a:t>Le Trigger </a:t>
            </a:r>
            <a:r>
              <a:rPr lang="en-US" sz="1400" b="1" dirty="0" smtClean="0">
                <a:solidFill>
                  <a:srgbClr val="FF0000"/>
                </a:solidFill>
                <a:latin typeface="Courier New" pitchFamily="49" charset="0"/>
              </a:rPr>
              <a:t>INSTEAD</a:t>
            </a:r>
            <a:r>
              <a:rPr lang="en-US" sz="1400" b="1" dirty="0" smtClean="0">
                <a:solidFill>
                  <a:srgbClr val="FF0000"/>
                </a:solidFill>
              </a:rPr>
              <a:t> </a:t>
            </a:r>
            <a:r>
              <a:rPr lang="en-US" sz="1400" b="1" dirty="0" smtClean="0">
                <a:solidFill>
                  <a:srgbClr val="FF0000"/>
                </a:solidFill>
                <a:latin typeface="Courier New" pitchFamily="49" charset="0"/>
              </a:rPr>
              <a:t>OF</a:t>
            </a:r>
            <a:r>
              <a:rPr lang="en-US" sz="1400" b="1" dirty="0" smtClean="0">
                <a:solidFill>
                  <a:srgbClr val="FF0000"/>
                </a:solidFill>
              </a:rPr>
              <a:t> </a:t>
            </a:r>
            <a:endParaRPr lang="fr-FR" sz="1400" b="1" dirty="0">
              <a:solidFill>
                <a:srgbClr val="FF0000"/>
              </a:solidFill>
            </a:endParaRPr>
          </a:p>
        </p:txBody>
      </p:sp>
      <p:sp>
        <p:nvSpPr>
          <p:cNvPr id="98" name="Rectangle 97"/>
          <p:cNvSpPr/>
          <p:nvPr/>
        </p:nvSpPr>
        <p:spPr>
          <a:xfrm>
            <a:off x="155560" y="7198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560" y="7198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
        <p:nvSpPr>
          <p:cNvPr id="3" name="Rectangle 2"/>
          <p:cNvSpPr/>
          <p:nvPr/>
        </p:nvSpPr>
        <p:spPr>
          <a:xfrm>
            <a:off x="155560" y="836907"/>
            <a:ext cx="4143404"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200" dirty="0" smtClean="0"/>
              <a:t>create view </a:t>
            </a:r>
            <a:r>
              <a:rPr lang="en-US" sz="1200" dirty="0" err="1" smtClean="0"/>
              <a:t>nom_emp</a:t>
            </a:r>
            <a:r>
              <a:rPr lang="en-US" sz="1200" dirty="0" smtClean="0"/>
              <a:t> as select </a:t>
            </a:r>
            <a:r>
              <a:rPr lang="en-US" sz="1200" dirty="0" err="1" smtClean="0"/>
              <a:t>employee_id,last_name,job_id</a:t>
            </a:r>
            <a:r>
              <a:rPr lang="en-US" sz="1200" dirty="0" smtClean="0"/>
              <a:t> from employees;</a:t>
            </a:r>
            <a:endParaRPr lang="fr-FR" sz="1200" dirty="0"/>
          </a:p>
        </p:txBody>
      </p:sp>
      <p:sp>
        <p:nvSpPr>
          <p:cNvPr id="4" name="Rectangle 3"/>
          <p:cNvSpPr/>
          <p:nvPr/>
        </p:nvSpPr>
        <p:spPr>
          <a:xfrm>
            <a:off x="155560" y="1378763"/>
            <a:ext cx="4227526" cy="276999"/>
          </a:xfrm>
          <a:prstGeom prst="rect">
            <a:avLst/>
          </a:prstGeom>
          <a:solidFill>
            <a:srgbClr val="92D050"/>
          </a:solidFill>
          <a:ln>
            <a:solidFill>
              <a:srgbClr val="92D050"/>
            </a:solidFill>
          </a:ln>
        </p:spPr>
        <p:txBody>
          <a:bodyPr wrap="square">
            <a:spAutoFit/>
          </a:bodyPr>
          <a:lstStyle/>
          <a:p>
            <a:r>
              <a:rPr lang="fr-FR" sz="1200" dirty="0" smtClean="0"/>
              <a:t>insert </a:t>
            </a:r>
            <a:r>
              <a:rPr lang="fr-FR" sz="1200" dirty="0" err="1" smtClean="0"/>
              <a:t>into</a:t>
            </a:r>
            <a:r>
              <a:rPr lang="fr-FR" sz="1200" dirty="0" smtClean="0"/>
              <a:t> </a:t>
            </a:r>
            <a:r>
              <a:rPr lang="fr-FR" sz="1200" dirty="0" err="1" smtClean="0"/>
              <a:t>nom_emp</a:t>
            </a:r>
            <a:r>
              <a:rPr lang="fr-FR" sz="1200" dirty="0" smtClean="0"/>
              <a:t> values(7878,'LOLO','IT_PROG');</a:t>
            </a:r>
            <a:endParaRPr lang="fr-FR" sz="1200" dirty="0"/>
          </a:p>
        </p:txBody>
      </p:sp>
      <p:sp>
        <p:nvSpPr>
          <p:cNvPr id="5" name="Rectangle 4"/>
          <p:cNvSpPr/>
          <p:nvPr/>
        </p:nvSpPr>
        <p:spPr>
          <a:xfrm>
            <a:off x="155560" y="1727200"/>
            <a:ext cx="4214842" cy="1384995"/>
          </a:xfrm>
          <a:prstGeom prst="rect">
            <a:avLst/>
          </a:prstGeom>
          <a:solidFill>
            <a:schemeClr val="tx2">
              <a:lumMod val="20000"/>
              <a:lumOff val="80000"/>
            </a:schemeClr>
          </a:solidFill>
          <a:ln>
            <a:solidFill>
              <a:schemeClr val="accent1">
                <a:lumMod val="20000"/>
                <a:lumOff val="80000"/>
              </a:schemeClr>
            </a:solidFill>
          </a:ln>
        </p:spPr>
        <p:txBody>
          <a:bodyPr wrap="square">
            <a:spAutoFit/>
          </a:bodyPr>
          <a:lstStyle/>
          <a:p>
            <a:r>
              <a:rPr lang="fr-FR" sz="1200" dirty="0" err="1" smtClean="0"/>
              <a:t>create</a:t>
            </a:r>
            <a:r>
              <a:rPr lang="fr-FR" sz="1200" dirty="0" smtClean="0"/>
              <a:t> or replace trigger </a:t>
            </a:r>
            <a:r>
              <a:rPr lang="fr-FR" sz="1200" dirty="0" err="1" smtClean="0"/>
              <a:t>ins_view_nom_emp</a:t>
            </a:r>
            <a:r>
              <a:rPr lang="fr-FR" sz="1200" dirty="0" smtClean="0"/>
              <a:t> </a:t>
            </a:r>
          </a:p>
          <a:p>
            <a:r>
              <a:rPr lang="fr-FR" sz="1200" dirty="0" err="1" smtClean="0"/>
              <a:t>instead</a:t>
            </a:r>
            <a:r>
              <a:rPr lang="fr-FR" sz="1200" dirty="0" smtClean="0"/>
              <a:t> of insert on  </a:t>
            </a:r>
            <a:r>
              <a:rPr lang="fr-FR" sz="1200" dirty="0" err="1" smtClean="0"/>
              <a:t>nom_emp</a:t>
            </a:r>
            <a:endParaRPr lang="fr-FR" sz="1200" dirty="0" smtClean="0"/>
          </a:p>
          <a:p>
            <a:r>
              <a:rPr lang="fr-FR" sz="1200" dirty="0" err="1" smtClean="0"/>
              <a:t>begin</a:t>
            </a:r>
            <a:endParaRPr lang="fr-FR" sz="1200" dirty="0" smtClean="0"/>
          </a:p>
          <a:p>
            <a:r>
              <a:rPr lang="fr-FR" sz="1200" dirty="0" smtClean="0"/>
              <a:t>insert </a:t>
            </a:r>
            <a:r>
              <a:rPr lang="fr-FR" sz="1200" dirty="0" err="1" smtClean="0"/>
              <a:t>into</a:t>
            </a:r>
            <a:r>
              <a:rPr lang="fr-FR" sz="1200" dirty="0" smtClean="0"/>
              <a:t> </a:t>
            </a:r>
            <a:r>
              <a:rPr lang="fr-FR" sz="1200" dirty="0" err="1" smtClean="0"/>
              <a:t>employees</a:t>
            </a:r>
            <a:r>
              <a:rPr lang="fr-FR" sz="1200" dirty="0" smtClean="0"/>
              <a:t> values(:</a:t>
            </a:r>
            <a:r>
              <a:rPr lang="fr-FR" sz="1200" dirty="0" err="1" smtClean="0"/>
              <a:t>new.employee_id,null</a:t>
            </a:r>
            <a:r>
              <a:rPr lang="fr-FR" sz="1200" dirty="0" smtClean="0"/>
              <a:t>, :new.</a:t>
            </a:r>
            <a:r>
              <a:rPr lang="fr-FR" sz="1200" dirty="0" err="1" smtClean="0"/>
              <a:t>last_name</a:t>
            </a:r>
            <a:r>
              <a:rPr lang="fr-FR" sz="1200" dirty="0" smtClean="0"/>
              <a:t>, 'email'||:new.</a:t>
            </a:r>
            <a:r>
              <a:rPr lang="fr-FR" sz="1200" dirty="0" err="1" smtClean="0"/>
              <a:t>last_name</a:t>
            </a:r>
            <a:r>
              <a:rPr lang="fr-FR" sz="1200" dirty="0" smtClean="0"/>
              <a:t>,</a:t>
            </a:r>
          </a:p>
          <a:p>
            <a:r>
              <a:rPr lang="fr-FR" sz="1200" dirty="0" err="1" smtClean="0"/>
              <a:t>null</a:t>
            </a:r>
            <a:r>
              <a:rPr lang="fr-FR" sz="1200" dirty="0" smtClean="0"/>
              <a:t>, </a:t>
            </a:r>
            <a:r>
              <a:rPr lang="fr-FR" sz="1200" dirty="0" err="1" smtClean="0"/>
              <a:t>sysdate</a:t>
            </a:r>
            <a:r>
              <a:rPr lang="fr-FR" sz="1200" dirty="0" smtClean="0"/>
              <a:t>, 	'IT_PROG', </a:t>
            </a:r>
            <a:r>
              <a:rPr lang="fr-FR" sz="1200" dirty="0" err="1" smtClean="0"/>
              <a:t>null</a:t>
            </a:r>
            <a:r>
              <a:rPr lang="fr-FR" sz="1200" dirty="0" smtClean="0"/>
              <a:t>, </a:t>
            </a:r>
            <a:r>
              <a:rPr lang="fr-FR" sz="1200" dirty="0" err="1" smtClean="0"/>
              <a:t>null,null,null</a:t>
            </a:r>
            <a:r>
              <a:rPr lang="fr-FR" sz="1200" dirty="0" smtClean="0"/>
              <a:t>);</a:t>
            </a:r>
          </a:p>
          <a:p>
            <a:r>
              <a:rPr lang="fr-FR" sz="1200" dirty="0" smtClean="0"/>
              <a:t>end;</a:t>
            </a:r>
            <a:endParaRPr lang="fr-FR" sz="1200" dirty="0"/>
          </a:p>
        </p:txBody>
      </p:sp>
      <p:sp>
        <p:nvSpPr>
          <p:cNvPr id="6" name="Rectangle 5"/>
          <p:cNvSpPr/>
          <p:nvPr/>
        </p:nvSpPr>
        <p:spPr>
          <a:xfrm>
            <a:off x="298436" y="512754"/>
            <a:ext cx="2865208" cy="307777"/>
          </a:xfrm>
          <a:prstGeom prst="rect">
            <a:avLst/>
          </a:prstGeom>
        </p:spPr>
        <p:txBody>
          <a:bodyPr wrap="none">
            <a:spAutoFit/>
          </a:bodyPr>
          <a:lstStyle/>
          <a:p>
            <a:r>
              <a:rPr lang="en-US" sz="1400" dirty="0" err="1" smtClean="0">
                <a:solidFill>
                  <a:srgbClr val="FF0000"/>
                </a:solidFill>
              </a:rPr>
              <a:t>Exemple</a:t>
            </a:r>
            <a:r>
              <a:rPr lang="en-US" sz="1400" dirty="0" smtClean="0">
                <a:solidFill>
                  <a:srgbClr val="FF0000"/>
                </a:solidFill>
              </a:rPr>
              <a:t> de Le Trigger </a:t>
            </a:r>
            <a:r>
              <a:rPr lang="en-US" sz="1400" b="1" dirty="0" smtClean="0">
                <a:solidFill>
                  <a:srgbClr val="FF0000"/>
                </a:solidFill>
                <a:latin typeface="Courier New" pitchFamily="49" charset="0"/>
              </a:rPr>
              <a:t>INSTEAD</a:t>
            </a:r>
            <a:r>
              <a:rPr lang="en-US" sz="1400" b="1" dirty="0" smtClean="0">
                <a:solidFill>
                  <a:srgbClr val="FF0000"/>
                </a:solidFill>
              </a:rPr>
              <a:t> </a:t>
            </a:r>
            <a:r>
              <a:rPr lang="en-US" sz="1400" b="1" dirty="0" smtClean="0">
                <a:solidFill>
                  <a:srgbClr val="FF0000"/>
                </a:solidFill>
                <a:latin typeface="Courier New" pitchFamily="49" charset="0"/>
              </a:rPr>
              <a:t>OF</a:t>
            </a:r>
            <a:r>
              <a:rPr lang="en-US" sz="1400" b="1" dirty="0" smtClean="0">
                <a:solidFill>
                  <a:srgbClr val="FF0000"/>
                </a:solidFill>
              </a:rPr>
              <a:t> </a:t>
            </a:r>
            <a:endParaRPr lang="fr-FR" sz="1400" b="1" dirty="0">
              <a:solidFill>
                <a:srgbClr val="FF0000"/>
              </a:solidFill>
            </a:endParaRPr>
          </a:p>
        </p:txBody>
      </p:sp>
      <p:sp>
        <p:nvSpPr>
          <p:cNvPr id="8" name="Rectangle 7"/>
          <p:cNvSpPr/>
          <p:nvPr/>
        </p:nvSpPr>
        <p:spPr>
          <a:xfrm>
            <a:off x="142876" y="3177401"/>
            <a:ext cx="4227526" cy="276999"/>
          </a:xfrm>
          <a:prstGeom prst="rect">
            <a:avLst/>
          </a:prstGeom>
          <a:solidFill>
            <a:srgbClr val="92D050"/>
          </a:solidFill>
          <a:ln>
            <a:solidFill>
              <a:srgbClr val="92D050"/>
            </a:solidFill>
          </a:ln>
        </p:spPr>
        <p:txBody>
          <a:bodyPr wrap="square">
            <a:spAutoFit/>
          </a:bodyPr>
          <a:lstStyle/>
          <a:p>
            <a:r>
              <a:rPr lang="fr-FR" sz="1200" dirty="0" smtClean="0"/>
              <a:t>insert </a:t>
            </a:r>
            <a:r>
              <a:rPr lang="fr-FR" sz="1200" dirty="0" err="1" smtClean="0"/>
              <a:t>into</a:t>
            </a:r>
            <a:r>
              <a:rPr lang="fr-FR" sz="1200" dirty="0" smtClean="0"/>
              <a:t> </a:t>
            </a:r>
            <a:r>
              <a:rPr lang="fr-FR" sz="1200" dirty="0" err="1" smtClean="0"/>
              <a:t>nom_emp</a:t>
            </a:r>
            <a:r>
              <a:rPr lang="fr-FR" sz="1200" dirty="0" smtClean="0"/>
              <a:t> values(7878,'LOLO','IT_PROG');</a:t>
            </a:r>
            <a:endParaRPr lang="fr-FR"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2"/>
          <p:cNvSpPr txBox="1"/>
          <p:nvPr/>
        </p:nvSpPr>
        <p:spPr>
          <a:xfrm>
            <a:off x="609600" y="660400"/>
            <a:ext cx="1468351" cy="256480"/>
          </a:xfrm>
          <a:prstGeom prst="rect">
            <a:avLst/>
          </a:prstGeom>
          <a:noFill/>
        </p:spPr>
        <p:txBody>
          <a:bodyPr vert="horz" wrap="none" lIns="0" tIns="0" rIns="0" bIns="0" rtlCol="0">
            <a:spAutoFit/>
          </a:bodyPr>
          <a:lstStyle/>
          <a:p>
            <a:pPr>
              <a:lnSpc>
                <a:spcPts val="1035"/>
              </a:lnSpc>
            </a:pPr>
            <a:r>
              <a:rPr lang="en-CA" sz="896" b="1" dirty="0" err="1" smtClean="0">
                <a:solidFill>
                  <a:srgbClr val="000000"/>
                </a:solidFill>
                <a:latin typeface="Arial"/>
                <a:cs typeface="Arial"/>
              </a:rPr>
              <a:t>Déclaration</a:t>
            </a:r>
            <a:r>
              <a:rPr lang="en-CA" sz="896" b="1" dirty="0" smtClean="0">
                <a:solidFill>
                  <a:srgbClr val="000000"/>
                </a:solidFill>
                <a:latin typeface="Arial"/>
                <a:cs typeface="Arial"/>
              </a:rPr>
              <a:t> et initialisation</a:t>
            </a:r>
          </a:p>
          <a:p>
            <a:pPr>
              <a:lnSpc>
                <a:spcPts val="1035"/>
              </a:lnSpc>
            </a:pPr>
            <a:endParaRPr lang="en-CA" sz="896" dirty="0">
              <a:solidFill>
                <a:srgbClr val="000000"/>
              </a:solidFill>
            </a:endParaRPr>
          </a:p>
        </p:txBody>
      </p:sp>
      <p:sp>
        <p:nvSpPr>
          <p:cNvPr id="3" name="TextBox 3"/>
          <p:cNvSpPr txBox="1"/>
          <p:nvPr/>
        </p:nvSpPr>
        <p:spPr>
          <a:xfrm>
            <a:off x="863600" y="853426"/>
            <a:ext cx="2649546" cy="230832"/>
          </a:xfrm>
          <a:prstGeom prst="rect">
            <a:avLst/>
          </a:prstGeom>
          <a:noFill/>
        </p:spPr>
        <p:txBody>
          <a:bodyPr vert="horz" wrap="square" lIns="0" tIns="0" rIns="0" bIns="0" rtlCol="0">
            <a:spAutoFit/>
          </a:bodyPr>
          <a:lstStyle/>
          <a:p>
            <a:pPr>
              <a:lnSpc>
                <a:spcPts val="920"/>
              </a:lnSpc>
            </a:pPr>
            <a:r>
              <a:rPr lang="en-CA" sz="797" b="1" dirty="0" err="1" smtClean="0">
                <a:solidFill>
                  <a:srgbClr val="000000"/>
                </a:solidFill>
                <a:latin typeface="Arial"/>
                <a:cs typeface="Arial"/>
              </a:rPr>
              <a:t>Syntaxe</a:t>
            </a:r>
            <a:r>
              <a:rPr lang="en-CA" sz="797" b="1" dirty="0" smtClean="0">
                <a:solidFill>
                  <a:srgbClr val="000000"/>
                </a:solidFill>
                <a:latin typeface="Arial"/>
                <a:cs typeface="Arial"/>
              </a:rPr>
              <a:t> : </a:t>
            </a:r>
            <a:r>
              <a:rPr lang="en-CA" sz="797" dirty="0" err="1" smtClean="0">
                <a:solidFill>
                  <a:srgbClr val="000000"/>
                </a:solidFill>
                <a:latin typeface="Arial"/>
                <a:cs typeface="Arial"/>
              </a:rPr>
              <a:t>Nom_variable</a:t>
            </a:r>
            <a:r>
              <a:rPr lang="en-CA" sz="797" dirty="0" smtClean="0">
                <a:solidFill>
                  <a:srgbClr val="000000"/>
                </a:solidFill>
                <a:latin typeface="Arial"/>
                <a:cs typeface="Arial"/>
              </a:rPr>
              <a:t> </a:t>
            </a:r>
            <a:r>
              <a:rPr lang="en-CA" sz="797" dirty="0" err="1" smtClean="0">
                <a:solidFill>
                  <a:srgbClr val="000000"/>
                </a:solidFill>
                <a:latin typeface="Arial"/>
                <a:cs typeface="Arial"/>
              </a:rPr>
              <a:t>type_variable</a:t>
            </a:r>
            <a:r>
              <a:rPr lang="en-CA" sz="797" dirty="0" smtClean="0">
                <a:solidFill>
                  <a:srgbClr val="000000"/>
                </a:solidFill>
                <a:latin typeface="Arial"/>
                <a:cs typeface="Arial"/>
              </a:rPr>
              <a:t> := </a:t>
            </a:r>
            <a:r>
              <a:rPr lang="en-CA" sz="797" dirty="0" err="1" smtClean="0">
                <a:solidFill>
                  <a:srgbClr val="000000"/>
                </a:solidFill>
                <a:latin typeface="Arial"/>
                <a:cs typeface="Arial"/>
              </a:rPr>
              <a:t>valeur</a:t>
            </a:r>
            <a:r>
              <a:rPr lang="en-CA" sz="797" dirty="0" smtClean="0">
                <a:solidFill>
                  <a:srgbClr val="000000"/>
                </a:solidFill>
                <a:latin typeface="Arial"/>
                <a:cs typeface="Arial"/>
              </a:rPr>
              <a:t>;</a:t>
            </a:r>
          </a:p>
          <a:p>
            <a:pPr>
              <a:lnSpc>
                <a:spcPts val="920"/>
              </a:lnSpc>
            </a:pPr>
            <a:endParaRPr lang="en-CA" sz="797" dirty="0">
              <a:solidFill>
                <a:srgbClr val="000000"/>
              </a:solidFill>
            </a:endParaRPr>
          </a:p>
        </p:txBody>
      </p:sp>
      <p:sp>
        <p:nvSpPr>
          <p:cNvPr id="4" name="TextBox 4"/>
          <p:cNvSpPr txBox="1"/>
          <p:nvPr/>
        </p:nvSpPr>
        <p:spPr>
          <a:xfrm>
            <a:off x="609600" y="1042092"/>
            <a:ext cx="673261" cy="256480"/>
          </a:xfrm>
          <a:prstGeom prst="rect">
            <a:avLst/>
          </a:prstGeom>
          <a:noFill/>
        </p:spPr>
        <p:txBody>
          <a:bodyPr vert="horz" wrap="none" lIns="0" tIns="0" rIns="0" bIns="0" rtlCol="0">
            <a:spAutoFit/>
          </a:bodyPr>
          <a:lstStyle/>
          <a:p>
            <a:pPr>
              <a:lnSpc>
                <a:spcPts val="1035"/>
              </a:lnSpc>
            </a:pPr>
            <a:r>
              <a:rPr lang="en-CA" sz="896" b="1" dirty="0" smtClean="0">
                <a:solidFill>
                  <a:srgbClr val="000000"/>
                </a:solidFill>
                <a:latin typeface="Arial"/>
                <a:cs typeface="Arial"/>
              </a:rPr>
              <a:t>Initialisation</a:t>
            </a:r>
          </a:p>
          <a:p>
            <a:pPr>
              <a:lnSpc>
                <a:spcPts val="1035"/>
              </a:lnSpc>
            </a:pPr>
            <a:endParaRPr lang="en-CA" sz="896" dirty="0">
              <a:solidFill>
                <a:srgbClr val="000000"/>
              </a:solidFill>
            </a:endParaRPr>
          </a:p>
        </p:txBody>
      </p:sp>
      <p:sp>
        <p:nvSpPr>
          <p:cNvPr id="5" name="TextBox 5"/>
          <p:cNvSpPr txBox="1"/>
          <p:nvPr/>
        </p:nvSpPr>
        <p:spPr>
          <a:xfrm>
            <a:off x="863600" y="1243010"/>
            <a:ext cx="1075615" cy="230832"/>
          </a:xfrm>
          <a:prstGeom prst="rect">
            <a:avLst/>
          </a:prstGeom>
          <a:noFill/>
        </p:spPr>
        <p:txBody>
          <a:bodyPr vert="horz" wrap="none" lIns="0" tIns="0" rIns="0" bIns="0" rtlCol="0">
            <a:spAutoFit/>
          </a:bodyPr>
          <a:lstStyle/>
          <a:p>
            <a:pPr>
              <a:lnSpc>
                <a:spcPts val="920"/>
              </a:lnSpc>
            </a:pPr>
            <a:r>
              <a:rPr lang="en-CA" sz="797" dirty="0" err="1" smtClean="0">
                <a:solidFill>
                  <a:srgbClr val="000000"/>
                </a:solidFill>
                <a:latin typeface="Arial"/>
                <a:cs typeface="Arial"/>
              </a:rPr>
              <a:t>Nom_variable</a:t>
            </a:r>
            <a:r>
              <a:rPr lang="en-CA" sz="797" dirty="0" smtClean="0">
                <a:solidFill>
                  <a:srgbClr val="000000"/>
                </a:solidFill>
                <a:latin typeface="Arial"/>
                <a:cs typeface="Arial"/>
              </a:rPr>
              <a:t> := </a:t>
            </a:r>
            <a:r>
              <a:rPr lang="en-CA" sz="797" dirty="0" err="1" smtClean="0">
                <a:solidFill>
                  <a:srgbClr val="000000"/>
                </a:solidFill>
                <a:latin typeface="Arial"/>
                <a:cs typeface="Arial"/>
              </a:rPr>
              <a:t>valeur</a:t>
            </a:r>
            <a:r>
              <a:rPr lang="en-CA" sz="797" dirty="0" smtClean="0">
                <a:solidFill>
                  <a:srgbClr val="000000"/>
                </a:solidFill>
                <a:latin typeface="Arial"/>
                <a:cs typeface="Arial"/>
              </a:rPr>
              <a:t>;</a:t>
            </a:r>
          </a:p>
          <a:p>
            <a:pPr>
              <a:lnSpc>
                <a:spcPts val="920"/>
              </a:lnSpc>
            </a:pPr>
            <a:endParaRPr lang="en-CA" sz="797" dirty="0">
              <a:solidFill>
                <a:srgbClr val="000000"/>
              </a:solidFill>
            </a:endParaRPr>
          </a:p>
        </p:txBody>
      </p:sp>
      <p:sp>
        <p:nvSpPr>
          <p:cNvPr id="6" name="TextBox 6"/>
          <p:cNvSpPr txBox="1"/>
          <p:nvPr/>
        </p:nvSpPr>
        <p:spPr>
          <a:xfrm>
            <a:off x="609600" y="1503362"/>
            <a:ext cx="3987800" cy="152400"/>
          </a:xfrm>
          <a:prstGeom prst="rect">
            <a:avLst/>
          </a:prstGeom>
          <a:noFill/>
        </p:spPr>
        <p:txBody>
          <a:bodyPr vert="horz" wrap="none" lIns="0" tIns="0" rIns="0" bIns="0" rtlCol="0">
            <a:spAutoFit/>
          </a:bodyPr>
          <a:lstStyle/>
          <a:p>
            <a:pPr>
              <a:lnSpc>
                <a:spcPts val="1035"/>
              </a:lnSpc>
            </a:pPr>
            <a:r>
              <a:rPr lang="en-CA" sz="896" dirty="0" err="1" smtClean="0">
                <a:solidFill>
                  <a:srgbClr val="990000"/>
                </a:solidFill>
                <a:latin typeface="Arial"/>
                <a:cs typeface="Arial"/>
              </a:rPr>
              <a:t>Déclarations</a:t>
            </a:r>
            <a:r>
              <a:rPr lang="en-CA" sz="896" dirty="0" smtClean="0">
                <a:solidFill>
                  <a:srgbClr val="990000"/>
                </a:solidFill>
                <a:latin typeface="Arial"/>
                <a:cs typeface="Arial"/>
              </a:rPr>
              <a:t> multiples </a:t>
            </a:r>
            <a:r>
              <a:rPr lang="en-CA" sz="896" dirty="0" err="1" smtClean="0">
                <a:solidFill>
                  <a:srgbClr val="990000"/>
                </a:solidFill>
                <a:latin typeface="Arial"/>
                <a:cs typeface="Arial"/>
              </a:rPr>
              <a:t>interdites</a:t>
            </a:r>
            <a:r>
              <a:rPr lang="en-CA" sz="896" dirty="0" smtClean="0">
                <a:solidFill>
                  <a:srgbClr val="990000"/>
                </a:solidFill>
                <a:latin typeface="Arial"/>
                <a:cs typeface="Arial"/>
              </a:rPr>
              <a:t>.</a:t>
            </a:r>
          </a:p>
          <a:p>
            <a:pPr>
              <a:lnSpc>
                <a:spcPts val="1035"/>
              </a:lnSpc>
            </a:pPr>
            <a:endParaRPr lang="en-CA" sz="896" dirty="0">
              <a:solidFill>
                <a:srgbClr val="000000"/>
              </a:solidFill>
            </a:endParaRPr>
          </a:p>
        </p:txBody>
      </p:sp>
      <p:sp>
        <p:nvSpPr>
          <p:cNvPr id="7" name="TextBox 7"/>
          <p:cNvSpPr txBox="1"/>
          <p:nvPr/>
        </p:nvSpPr>
        <p:spPr>
          <a:xfrm>
            <a:off x="393700" y="1704976"/>
            <a:ext cx="4203700" cy="165100"/>
          </a:xfrm>
          <a:prstGeom prst="rect">
            <a:avLst/>
          </a:prstGeom>
          <a:noFill/>
        </p:spPr>
        <p:txBody>
          <a:bodyPr vert="horz" wrap="none" lIns="0" tIns="0" rIns="0" bIns="0" rtlCol="0">
            <a:spAutoFit/>
          </a:bodyPr>
          <a:lstStyle/>
          <a:p>
            <a:pPr>
              <a:lnSpc>
                <a:spcPts val="1150"/>
              </a:lnSpc>
            </a:pPr>
            <a:r>
              <a:rPr lang="en-CA" sz="996" dirty="0" err="1" smtClean="0">
                <a:solidFill>
                  <a:srgbClr val="009900"/>
                </a:solidFill>
                <a:latin typeface="Arial"/>
                <a:cs typeface="Arial"/>
              </a:rPr>
              <a:t>Exemples</a:t>
            </a:r>
            <a:endParaRPr lang="en-CA" sz="996" dirty="0" smtClean="0">
              <a:solidFill>
                <a:srgbClr val="009900"/>
              </a:solidFill>
              <a:latin typeface="Arial"/>
              <a:cs typeface="Arial"/>
            </a:endParaRPr>
          </a:p>
          <a:p>
            <a:pPr>
              <a:lnSpc>
                <a:spcPts val="1150"/>
              </a:lnSpc>
            </a:pPr>
            <a:endParaRPr lang="en-CA" sz="996" dirty="0">
              <a:solidFill>
                <a:srgbClr val="000000"/>
              </a:solidFill>
            </a:endParaRPr>
          </a:p>
        </p:txBody>
      </p:sp>
      <p:sp>
        <p:nvSpPr>
          <p:cNvPr id="9" name="TextBox 9"/>
          <p:cNvSpPr txBox="1"/>
          <p:nvPr/>
        </p:nvSpPr>
        <p:spPr>
          <a:xfrm>
            <a:off x="512750" y="2100767"/>
            <a:ext cx="1571636" cy="769441"/>
          </a:xfrm>
          <a:prstGeom prst="rect">
            <a:avLst/>
          </a:prstGeom>
          <a:noFill/>
        </p:spPr>
        <p:txBody>
          <a:bodyPr vert="horz" wrap="square" lIns="0" tIns="0" rIns="0" bIns="0" rtlCol="0">
            <a:spAutoFit/>
          </a:bodyPr>
          <a:lstStyle/>
          <a:p>
            <a:pPr>
              <a:lnSpc>
                <a:spcPts val="1035"/>
              </a:lnSpc>
              <a:buFont typeface="Wingdings" pitchFamily="2" charset="2"/>
              <a:buChar char="ü"/>
            </a:pPr>
            <a:r>
              <a:rPr lang="en-CA" sz="896" dirty="0" smtClean="0">
                <a:solidFill>
                  <a:srgbClr val="000000"/>
                </a:solidFill>
                <a:latin typeface="Arial"/>
                <a:cs typeface="Arial"/>
              </a:rPr>
              <a:t>age integer;</a:t>
            </a:r>
          </a:p>
          <a:p>
            <a:pPr>
              <a:lnSpc>
                <a:spcPts val="1035"/>
              </a:lnSpc>
              <a:buFont typeface="Wingdings" pitchFamily="2" charset="2"/>
              <a:buChar char="ü"/>
            </a:pPr>
            <a:r>
              <a:rPr lang="en-CA" sz="896" dirty="0" smtClean="0">
                <a:solidFill>
                  <a:srgbClr val="000000"/>
                </a:solidFill>
                <a:latin typeface="Arial"/>
                <a:cs typeface="Arial"/>
              </a:rPr>
              <a:t>nom </a:t>
            </a:r>
            <a:r>
              <a:rPr lang="en-CA" sz="896" dirty="0" err="1" smtClean="0">
                <a:solidFill>
                  <a:srgbClr val="000000"/>
                </a:solidFill>
                <a:latin typeface="Arial"/>
                <a:cs typeface="Arial"/>
              </a:rPr>
              <a:t>varchar</a:t>
            </a:r>
            <a:r>
              <a:rPr lang="en-CA" sz="896" dirty="0" smtClean="0">
                <a:solidFill>
                  <a:srgbClr val="000000"/>
                </a:solidFill>
                <a:latin typeface="Arial"/>
                <a:cs typeface="Arial"/>
              </a:rPr>
              <a:t>(30);</a:t>
            </a:r>
          </a:p>
          <a:p>
            <a:pPr>
              <a:lnSpc>
                <a:spcPts val="1500"/>
              </a:lnSpc>
              <a:buFont typeface="Wingdings" pitchFamily="2" charset="2"/>
              <a:buChar char="ü"/>
            </a:pPr>
            <a:r>
              <a:rPr lang="en-CA" sz="896" dirty="0" err="1" smtClean="0">
                <a:solidFill>
                  <a:srgbClr val="000000"/>
                </a:solidFill>
                <a:latin typeface="Arial"/>
                <a:cs typeface="Arial"/>
              </a:rPr>
              <a:t>dateNaissance</a:t>
            </a:r>
            <a:r>
              <a:rPr lang="en-CA" sz="896" dirty="0" smtClean="0">
                <a:solidFill>
                  <a:srgbClr val="000000"/>
                </a:solidFill>
                <a:latin typeface="Arial"/>
                <a:cs typeface="Arial"/>
              </a:rPr>
              <a:t> date;</a:t>
            </a:r>
          </a:p>
          <a:p>
            <a:pPr>
              <a:lnSpc>
                <a:spcPts val="1500"/>
              </a:lnSpc>
              <a:buFont typeface="Wingdings" pitchFamily="2" charset="2"/>
              <a:buChar char="ü"/>
            </a:pPr>
            <a:r>
              <a:rPr lang="en-CA" sz="896" dirty="0" smtClean="0">
                <a:solidFill>
                  <a:srgbClr val="000000"/>
                </a:solidFill>
                <a:latin typeface="Times New Roman"/>
                <a:cs typeface="Arial"/>
              </a:rPr>
              <a:t> </a:t>
            </a:r>
            <a:r>
              <a:rPr lang="en-CA" sz="896" dirty="0" smtClean="0">
                <a:solidFill>
                  <a:srgbClr val="000000"/>
                </a:solidFill>
                <a:latin typeface="Arial"/>
                <a:cs typeface="Arial"/>
              </a:rPr>
              <a:t>ok </a:t>
            </a:r>
            <a:r>
              <a:rPr lang="en-CA" sz="896" dirty="0" err="1" smtClean="0">
                <a:solidFill>
                  <a:srgbClr val="000000"/>
                </a:solidFill>
                <a:latin typeface="Arial"/>
                <a:cs typeface="Arial"/>
              </a:rPr>
              <a:t>boolean</a:t>
            </a:r>
            <a:r>
              <a:rPr lang="en-CA" sz="896" dirty="0" smtClean="0">
                <a:solidFill>
                  <a:srgbClr val="000000"/>
                </a:solidFill>
                <a:latin typeface="Arial"/>
                <a:cs typeface="Arial"/>
              </a:rPr>
              <a:t> := true;</a:t>
            </a:r>
          </a:p>
          <a:p>
            <a:pPr>
              <a:lnSpc>
                <a:spcPts val="1035"/>
              </a:lnSpc>
              <a:buFont typeface="Wingdings" pitchFamily="2" charset="2"/>
              <a:buChar char="ü"/>
            </a:pPr>
            <a:endParaRPr lang="en-CA" sz="896" dirty="0">
              <a:solidFill>
                <a:srgbClr val="000000"/>
              </a:solidFill>
            </a:endParaRPr>
          </a:p>
        </p:txBody>
      </p:sp>
      <p:sp>
        <p:nvSpPr>
          <p:cNvPr id="14" name="TextBox 14"/>
          <p:cNvSpPr txBox="1"/>
          <p:nvPr/>
        </p:nvSpPr>
        <p:spPr>
          <a:xfrm>
            <a:off x="800100" y="3378200"/>
            <a:ext cx="3797300" cy="76200"/>
          </a:xfrm>
          <a:prstGeom prst="rect">
            <a:avLst/>
          </a:prstGeom>
          <a:noFill/>
        </p:spPr>
        <p:txBody>
          <a:bodyPr vert="horz" wrap="none" lIns="0" tIns="0" rIns="0" bIns="0" rtlCol="0">
            <a:spAutoFit/>
          </a:bodyPr>
          <a:lstStyle/>
          <a:p>
            <a:pPr>
              <a:lnSpc>
                <a:spcPts val="450"/>
              </a:lnSpc>
            </a:pPr>
            <a:r>
              <a:rPr lang="en-CA" sz="498" smtClean="0">
                <a:solidFill>
                  <a:srgbClr val="BFBFBF"/>
                </a:solidFill>
                <a:latin typeface="Arial"/>
                <a:cs typeface="Arial"/>
              </a:rPr>
              <a:t>▴</a:t>
            </a:r>
          </a:p>
          <a:p>
            <a:pPr>
              <a:lnSpc>
                <a:spcPts val="450"/>
              </a:lnSpc>
            </a:pPr>
            <a:endParaRPr lang="en-CA" sz="498">
              <a:solidFill>
                <a:srgbClr val="000000"/>
              </a:solidFill>
            </a:endParaRPr>
          </a:p>
        </p:txBody>
      </p:sp>
      <p:pic>
        <p:nvPicPr>
          <p:cNvPr id="16" name="Image 15" descr="Penguins.jpg"/>
          <p:cNvPicPr>
            <a:picLocks noChangeAspect="1"/>
          </p:cNvPicPr>
          <p:nvPr/>
        </p:nvPicPr>
        <p:blipFill>
          <a:blip r:embed="rId2" cstate="print"/>
          <a:stretch>
            <a:fillRect/>
          </a:stretch>
        </p:blipFill>
        <p:spPr>
          <a:xfrm>
            <a:off x="226998" y="227002"/>
            <a:ext cx="571504" cy="343122"/>
          </a:xfrm>
          <a:prstGeom prst="rect">
            <a:avLst/>
          </a:prstGeom>
        </p:spPr>
      </p:pic>
      <p:sp>
        <p:nvSpPr>
          <p:cNvPr id="18" name="ZoneTexte 17"/>
          <p:cNvSpPr txBox="1"/>
          <p:nvPr/>
        </p:nvSpPr>
        <p:spPr>
          <a:xfrm>
            <a:off x="1084254" y="12688"/>
            <a:ext cx="235745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a:t>
            </a:r>
            <a:endParaRPr lang="fr-FR" b="1" dirty="0">
              <a:solidFill>
                <a:srgbClr val="002060"/>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538" y="647080"/>
            <a:ext cx="4278986" cy="769441"/>
          </a:xfrm>
          <a:prstGeom prst="rect">
            <a:avLst/>
          </a:prstGeom>
        </p:spPr>
        <p:txBody>
          <a:bodyPr wrap="square">
            <a:spAutoFit/>
          </a:bodyPr>
          <a:lstStyle/>
          <a:p>
            <a:r>
              <a:rPr lang="fr-FR" sz="1100" dirty="0" smtClean="0"/>
              <a:t>• </a:t>
            </a:r>
            <a:r>
              <a:rPr lang="fr-FR" sz="1100" dirty="0"/>
              <a:t>Si </a:t>
            </a:r>
            <a:r>
              <a:rPr lang="fr-FR" sz="1100" dirty="0" smtClean="0"/>
              <a:t>Le trigger traite une  table verrouillée ( </a:t>
            </a:r>
            <a:r>
              <a:rPr lang="fr-FR" sz="1100" dirty="0" err="1" smtClean="0"/>
              <a:t>delete</a:t>
            </a:r>
            <a:r>
              <a:rPr lang="fr-FR" sz="1100" dirty="0" smtClean="0"/>
              <a:t>, Update , insert)  </a:t>
            </a:r>
          </a:p>
          <a:p>
            <a:r>
              <a:rPr lang="fr-FR" sz="1100" dirty="0"/>
              <a:t> </a:t>
            </a:r>
            <a:r>
              <a:rPr lang="fr-FR" sz="1100" dirty="0" smtClean="0"/>
              <a:t>   –  impossible </a:t>
            </a:r>
            <a:r>
              <a:rPr lang="fr-FR" sz="1100" dirty="0"/>
              <a:t>de la modifier ailleurs </a:t>
            </a:r>
            <a:endParaRPr lang="fr-FR" sz="1100" dirty="0" smtClean="0"/>
          </a:p>
          <a:p>
            <a:r>
              <a:rPr lang="fr-FR" sz="1100" dirty="0" smtClean="0"/>
              <a:t>• </a:t>
            </a:r>
            <a:r>
              <a:rPr lang="fr-FR" sz="1100" dirty="0"/>
              <a:t>Si nécessité de modifier un autre enregistrement de cette table, alors rédiger une procédure </a:t>
            </a:r>
          </a:p>
        </p:txBody>
      </p:sp>
      <p:sp>
        <p:nvSpPr>
          <p:cNvPr id="3" name="Rectangle 2"/>
          <p:cNvSpPr/>
          <p:nvPr/>
        </p:nvSpPr>
        <p:spPr>
          <a:xfrm>
            <a:off x="155560" y="7198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
        <p:nvSpPr>
          <p:cNvPr id="4" name="Rectangle 3"/>
          <p:cNvSpPr/>
          <p:nvPr/>
        </p:nvSpPr>
        <p:spPr>
          <a:xfrm>
            <a:off x="175538" y="419291"/>
            <a:ext cx="2117887" cy="307777"/>
          </a:xfrm>
          <a:prstGeom prst="rect">
            <a:avLst/>
          </a:prstGeom>
        </p:spPr>
        <p:txBody>
          <a:bodyPr wrap="none">
            <a:spAutoFit/>
          </a:bodyPr>
          <a:lstStyle/>
          <a:p>
            <a:r>
              <a:rPr lang="fr-FR" sz="1400" b="1" dirty="0" err="1">
                <a:solidFill>
                  <a:srgbClr val="FF0000"/>
                </a:solidFill>
                <a:latin typeface="Courier New" pitchFamily="49" charset="0"/>
              </a:rPr>
              <a:t>Mutating</a:t>
            </a:r>
            <a:r>
              <a:rPr lang="fr-FR" sz="1400" b="1" dirty="0">
                <a:solidFill>
                  <a:srgbClr val="FF0000"/>
                </a:solidFill>
                <a:latin typeface="Courier New" pitchFamily="49" charset="0"/>
              </a:rPr>
              <a:t> trigger </a:t>
            </a:r>
            <a:r>
              <a:rPr lang="fr-FR" sz="1400" b="1" dirty="0" smtClean="0">
                <a:solidFill>
                  <a:srgbClr val="FF0000"/>
                </a:solidFill>
                <a:latin typeface="Courier New" pitchFamily="49" charset="0"/>
              </a:rPr>
              <a:t>:</a:t>
            </a:r>
            <a:endParaRPr lang="fr-FR" sz="1400" b="1" dirty="0">
              <a:solidFill>
                <a:srgbClr val="FF0000"/>
              </a:solidFill>
              <a:latin typeface="Courier New" pitchFamily="49" charset="0"/>
            </a:endParaRPr>
          </a:p>
        </p:txBody>
      </p:sp>
      <p:sp>
        <p:nvSpPr>
          <p:cNvPr id="6" name="Rectangle 5"/>
          <p:cNvSpPr/>
          <p:nvPr/>
        </p:nvSpPr>
        <p:spPr>
          <a:xfrm>
            <a:off x="176768" y="2009715"/>
            <a:ext cx="4355410" cy="144655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100" dirty="0" err="1"/>
              <a:t>Create</a:t>
            </a:r>
            <a:r>
              <a:rPr lang="fr-FR" sz="1100" dirty="0"/>
              <a:t> or replace trigger </a:t>
            </a:r>
            <a:r>
              <a:rPr lang="fr-FR" sz="1100" b="1" dirty="0" err="1" smtClean="0"/>
              <a:t>TR_Marq</a:t>
            </a:r>
            <a:r>
              <a:rPr lang="fr-FR" sz="1100" b="1" dirty="0" smtClean="0"/>
              <a:t> </a:t>
            </a:r>
            <a:r>
              <a:rPr lang="fr-FR" sz="1100" dirty="0" err="1"/>
              <a:t>After</a:t>
            </a:r>
            <a:r>
              <a:rPr lang="fr-FR" sz="1100" dirty="0"/>
              <a:t> INSERT on </a:t>
            </a:r>
            <a:r>
              <a:rPr lang="fr-FR" sz="1100" b="1" dirty="0">
                <a:solidFill>
                  <a:srgbClr val="C00000"/>
                </a:solidFill>
              </a:rPr>
              <a:t>MARQUE</a:t>
            </a:r>
            <a:endParaRPr lang="fr-FR" sz="1100" dirty="0" smtClean="0">
              <a:solidFill>
                <a:srgbClr val="C00000"/>
              </a:solidFill>
            </a:endParaRPr>
          </a:p>
          <a:p>
            <a:r>
              <a:rPr lang="fr-FR" sz="1100" dirty="0" smtClean="0"/>
              <a:t> </a:t>
            </a:r>
            <a:r>
              <a:rPr lang="fr-FR" sz="1100" dirty="0"/>
              <a:t>FOR EACH ROW </a:t>
            </a:r>
            <a:endParaRPr lang="fr-FR" sz="1100" dirty="0" smtClean="0"/>
          </a:p>
          <a:p>
            <a:r>
              <a:rPr lang="fr-FR" sz="1100" dirty="0" smtClean="0"/>
              <a:t>BEGIN </a:t>
            </a:r>
          </a:p>
          <a:p>
            <a:r>
              <a:rPr lang="fr-FR" sz="1100" dirty="0" smtClean="0"/>
              <a:t>IF </a:t>
            </a:r>
            <a:r>
              <a:rPr lang="fr-FR" sz="1100" dirty="0"/>
              <a:t>:</a:t>
            </a:r>
            <a:r>
              <a:rPr lang="fr-FR" sz="1100" dirty="0" err="1" smtClean="0"/>
              <a:t>new.nom_marq</a:t>
            </a:r>
            <a:r>
              <a:rPr lang="fr-FR" sz="1100" b="1" dirty="0" smtClean="0"/>
              <a:t>!= ‘Gold</a:t>
            </a:r>
            <a:r>
              <a:rPr lang="fr-FR" sz="1100" dirty="0" smtClean="0"/>
              <a:t>' and </a:t>
            </a:r>
            <a:r>
              <a:rPr lang="fr-FR" sz="1100" dirty="0"/>
              <a:t>:</a:t>
            </a:r>
            <a:r>
              <a:rPr lang="fr-FR" sz="1100" dirty="0" err="1" smtClean="0"/>
              <a:t>new.nom_marq</a:t>
            </a:r>
            <a:r>
              <a:rPr lang="fr-FR" sz="1100" b="1" dirty="0" smtClean="0"/>
              <a:t>!= ‘</a:t>
            </a:r>
            <a:r>
              <a:rPr lang="fr-FR" sz="1100" b="1" dirty="0" err="1" smtClean="0"/>
              <a:t>BleuH</a:t>
            </a:r>
            <a:r>
              <a:rPr lang="fr-FR" sz="1100" dirty="0" smtClean="0"/>
              <a:t>'  THEN </a:t>
            </a:r>
          </a:p>
          <a:p>
            <a:r>
              <a:rPr lang="fr-FR" sz="1100" b="1" dirty="0" err="1" smtClean="0">
                <a:solidFill>
                  <a:srgbClr val="C00000"/>
                </a:solidFill>
              </a:rPr>
              <a:t>Delete</a:t>
            </a:r>
            <a:r>
              <a:rPr lang="fr-FR" sz="1100" dirty="0" smtClean="0">
                <a:solidFill>
                  <a:srgbClr val="C00000"/>
                </a:solidFill>
              </a:rPr>
              <a:t> </a:t>
            </a:r>
            <a:r>
              <a:rPr lang="fr-FR" sz="1100" dirty="0" err="1"/>
              <a:t>from</a:t>
            </a:r>
            <a:r>
              <a:rPr lang="fr-FR" sz="1100" dirty="0"/>
              <a:t> </a:t>
            </a:r>
            <a:r>
              <a:rPr lang="fr-FR" sz="1100" b="1" dirty="0"/>
              <a:t>MARQUE </a:t>
            </a:r>
            <a:r>
              <a:rPr lang="fr-FR" sz="1100" dirty="0" err="1" smtClean="0"/>
              <a:t>where</a:t>
            </a:r>
            <a:r>
              <a:rPr lang="fr-FR" sz="1100" dirty="0" smtClean="0"/>
              <a:t> </a:t>
            </a:r>
            <a:r>
              <a:rPr lang="fr-FR" sz="1100" b="1" dirty="0" err="1"/>
              <a:t>code_M</a:t>
            </a:r>
            <a:r>
              <a:rPr lang="fr-FR" sz="1100" b="1" dirty="0"/>
              <a:t> </a:t>
            </a:r>
            <a:r>
              <a:rPr lang="fr-FR" sz="1100" b="1" dirty="0" smtClean="0"/>
              <a:t>=:</a:t>
            </a:r>
            <a:r>
              <a:rPr lang="fr-FR" sz="1100" b="1" dirty="0"/>
              <a:t>new</a:t>
            </a:r>
            <a:r>
              <a:rPr lang="fr-FR" sz="1100" b="1" dirty="0" smtClean="0"/>
              <a:t>.</a:t>
            </a:r>
            <a:r>
              <a:rPr lang="fr-FR" sz="1100" b="1" dirty="0"/>
              <a:t> </a:t>
            </a:r>
            <a:r>
              <a:rPr lang="fr-FR" sz="1100" b="1" dirty="0" err="1"/>
              <a:t>code_M</a:t>
            </a:r>
            <a:r>
              <a:rPr lang="fr-FR" sz="1100" dirty="0" smtClean="0"/>
              <a:t>; </a:t>
            </a:r>
          </a:p>
          <a:p>
            <a:r>
              <a:rPr lang="fr-FR" sz="1100" dirty="0" err="1"/>
              <a:t>dbms_output.put_line</a:t>
            </a:r>
            <a:r>
              <a:rPr lang="fr-FR" sz="1100" dirty="0"/>
              <a:t>('nom </a:t>
            </a:r>
            <a:r>
              <a:rPr lang="fr-FR" sz="1100" dirty="0" smtClean="0"/>
              <a:t>de la Marque est  incorrecte'); </a:t>
            </a:r>
          </a:p>
          <a:p>
            <a:r>
              <a:rPr lang="fr-FR" sz="1100" dirty="0" smtClean="0"/>
              <a:t>end if ;</a:t>
            </a:r>
          </a:p>
          <a:p>
            <a:r>
              <a:rPr lang="fr-FR" sz="1100" dirty="0" smtClean="0"/>
              <a:t>END</a:t>
            </a:r>
            <a:r>
              <a:rPr lang="fr-FR" sz="1100" dirty="0"/>
              <a:t>; </a:t>
            </a:r>
          </a:p>
        </p:txBody>
      </p:sp>
      <p:sp>
        <p:nvSpPr>
          <p:cNvPr id="7" name="Rectangle 6"/>
          <p:cNvSpPr/>
          <p:nvPr/>
        </p:nvSpPr>
        <p:spPr>
          <a:xfrm>
            <a:off x="404166" y="1367160"/>
            <a:ext cx="3406702" cy="307777"/>
          </a:xfrm>
          <a:prstGeom prst="rect">
            <a:avLst/>
          </a:prstGeom>
        </p:spPr>
        <p:txBody>
          <a:bodyPr wrap="none">
            <a:spAutoFit/>
          </a:bodyPr>
          <a:lstStyle/>
          <a:p>
            <a:r>
              <a:rPr lang="fr-FR" sz="1400" b="1" dirty="0" smtClean="0">
                <a:solidFill>
                  <a:srgbClr val="FF0000"/>
                </a:solidFill>
                <a:latin typeface="Courier New" pitchFamily="49" charset="0"/>
              </a:rPr>
              <a:t>Exemple de table en </a:t>
            </a:r>
            <a:r>
              <a:rPr lang="fr-FR" sz="1400" b="1" dirty="0" err="1" smtClean="0">
                <a:solidFill>
                  <a:srgbClr val="FF0000"/>
                </a:solidFill>
                <a:latin typeface="Courier New" pitchFamily="49" charset="0"/>
              </a:rPr>
              <a:t>mutatioin</a:t>
            </a:r>
            <a:r>
              <a:rPr lang="fr-FR" sz="1400" b="1" dirty="0" smtClean="0">
                <a:solidFill>
                  <a:srgbClr val="FF0000"/>
                </a:solidFill>
                <a:latin typeface="Courier New" pitchFamily="49" charset="0"/>
              </a:rPr>
              <a:t> </a:t>
            </a:r>
            <a:endParaRPr lang="fr-FR" sz="1400" b="1" dirty="0">
              <a:solidFill>
                <a:srgbClr val="FF0000"/>
              </a:solidFill>
              <a:latin typeface="Courier New" pitchFamily="49" charset="0"/>
            </a:endParaRPr>
          </a:p>
        </p:txBody>
      </p:sp>
      <p:sp>
        <p:nvSpPr>
          <p:cNvPr id="8" name="Rectangle 7"/>
          <p:cNvSpPr/>
          <p:nvPr/>
        </p:nvSpPr>
        <p:spPr>
          <a:xfrm>
            <a:off x="148496" y="1556117"/>
            <a:ext cx="4441839" cy="276999"/>
          </a:xfrm>
          <a:prstGeom prst="rect">
            <a:avLst/>
          </a:prstGeom>
        </p:spPr>
        <p:txBody>
          <a:bodyPr wrap="square">
            <a:spAutoFit/>
          </a:bodyPr>
          <a:lstStyle/>
          <a:p>
            <a:r>
              <a:rPr lang="fr-FR" sz="1200" dirty="0" smtClean="0"/>
              <a:t>Soit la table </a:t>
            </a:r>
            <a:r>
              <a:rPr lang="fr-FR" sz="1200" b="1" dirty="0" smtClean="0"/>
              <a:t>MARQUE</a:t>
            </a:r>
            <a:r>
              <a:rPr lang="fr-FR" sz="1200" dirty="0" smtClean="0"/>
              <a:t>(#</a:t>
            </a:r>
            <a:r>
              <a:rPr lang="fr-FR" sz="1200" dirty="0" err="1" smtClean="0"/>
              <a:t>code_M</a:t>
            </a:r>
            <a:r>
              <a:rPr lang="fr-FR" sz="1200" dirty="0" smtClean="0"/>
              <a:t>, </a:t>
            </a:r>
            <a:r>
              <a:rPr lang="fr-FR" sz="1200" dirty="0" err="1" smtClean="0"/>
              <a:t>NOM_Marq</a:t>
            </a:r>
            <a:r>
              <a:rPr lang="fr-FR" sz="1200" dirty="0" smtClean="0"/>
              <a:t>, PRIX</a:t>
            </a:r>
            <a:r>
              <a:rPr lang="fr-FR" sz="1200" b="1" dirty="0" smtClean="0"/>
              <a:t>) </a:t>
            </a:r>
            <a:endParaRPr lang="fr-FR" sz="1200" b="1" dirty="0"/>
          </a:p>
        </p:txBody>
      </p:sp>
      <p:sp>
        <p:nvSpPr>
          <p:cNvPr id="10" name="ZoneTexte 9"/>
          <p:cNvSpPr txBox="1"/>
          <p:nvPr/>
        </p:nvSpPr>
        <p:spPr>
          <a:xfrm>
            <a:off x="210468" y="1727200"/>
            <a:ext cx="2792496" cy="276999"/>
          </a:xfrm>
          <a:prstGeom prst="rect">
            <a:avLst/>
          </a:prstGeom>
          <a:noFill/>
        </p:spPr>
        <p:txBody>
          <a:bodyPr wrap="none" rtlCol="0">
            <a:spAutoFit/>
          </a:bodyPr>
          <a:lstStyle/>
          <a:p>
            <a:r>
              <a:rPr lang="fr-FR" sz="1200" dirty="0" smtClean="0">
                <a:solidFill>
                  <a:srgbClr val="00B050"/>
                </a:solidFill>
              </a:rPr>
              <a:t>Condition </a:t>
            </a:r>
            <a:r>
              <a:rPr lang="fr-FR" sz="1200" b="1" dirty="0" err="1" smtClean="0">
                <a:solidFill>
                  <a:schemeClr val="tx2"/>
                </a:solidFill>
              </a:rPr>
              <a:t>NOM_Marq</a:t>
            </a:r>
            <a:r>
              <a:rPr lang="fr-FR" sz="1200" dirty="0" smtClean="0">
                <a:solidFill>
                  <a:schemeClr val="tx2"/>
                </a:solidFill>
              </a:rPr>
              <a:t> </a:t>
            </a:r>
            <a:r>
              <a:rPr lang="fr-FR" sz="1200" b="1" dirty="0" smtClean="0">
                <a:solidFill>
                  <a:srgbClr val="00B050"/>
                </a:solidFill>
              </a:rPr>
              <a:t>=</a:t>
            </a:r>
            <a:r>
              <a:rPr lang="fr-FR" sz="1200" dirty="0" smtClean="0">
                <a:solidFill>
                  <a:srgbClr val="00B050"/>
                </a:solidFill>
              </a:rPr>
              <a:t> {</a:t>
            </a:r>
            <a:r>
              <a:rPr lang="fr-FR" sz="1200" b="1" dirty="0" smtClean="0">
                <a:solidFill>
                  <a:srgbClr val="00B050"/>
                </a:solidFill>
              </a:rPr>
              <a:t> </a:t>
            </a:r>
            <a:r>
              <a:rPr lang="fr-FR" sz="1200" b="1" dirty="0" smtClean="0">
                <a:solidFill>
                  <a:schemeClr val="tx2"/>
                </a:solidFill>
              </a:rPr>
              <a:t>Gold</a:t>
            </a:r>
            <a:r>
              <a:rPr lang="fr-FR" sz="1200" b="1" dirty="0" smtClean="0">
                <a:solidFill>
                  <a:srgbClr val="00B050"/>
                </a:solidFill>
              </a:rPr>
              <a:t> ou </a:t>
            </a:r>
            <a:r>
              <a:rPr lang="fr-FR" sz="1200" b="1" dirty="0" err="1" smtClean="0">
                <a:solidFill>
                  <a:schemeClr val="tx2"/>
                </a:solidFill>
              </a:rPr>
              <a:t>BleuH</a:t>
            </a:r>
            <a:r>
              <a:rPr lang="fr-FR" sz="1200" dirty="0" smtClean="0">
                <a:solidFill>
                  <a:srgbClr val="00B050"/>
                </a:solidFill>
              </a:rPr>
              <a:t>}</a:t>
            </a:r>
            <a:endParaRPr lang="fr-FR" sz="1200" dirty="0">
              <a:solidFill>
                <a:srgbClr val="00B050"/>
              </a:solidFill>
            </a:endParaRPr>
          </a:p>
        </p:txBody>
      </p:sp>
    </p:spTree>
    <p:extLst>
      <p:ext uri="{BB962C8B-B14F-4D97-AF65-F5344CB8AC3E}">
        <p14:creationId xmlns:p14="http://schemas.microsoft.com/office/powerpoint/2010/main" val="29344655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56" y="1888683"/>
            <a:ext cx="5184576" cy="134844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685800" rtl="1">
              <a:lnSpc>
                <a:spcPct val="107000"/>
              </a:lnSpc>
              <a:spcAft>
                <a:spcPts val="0"/>
              </a:spcAft>
            </a:pPr>
            <a:r>
              <a:rPr lang="fr-FR" sz="1100" dirty="0" err="1">
                <a:latin typeface="Calibri" panose="020F0502020204030204" pitchFamily="34" charset="0"/>
                <a:ea typeface="Calibri" panose="020F0502020204030204" pitchFamily="34" charset="0"/>
                <a:cs typeface="Arial" panose="020B0604020202020204" pitchFamily="34" charset="0"/>
              </a:rPr>
              <a:t>Create</a:t>
            </a:r>
            <a:r>
              <a:rPr lang="fr-FR" sz="1100" dirty="0">
                <a:latin typeface="Calibri" panose="020F0502020204030204" pitchFamily="34" charset="0"/>
                <a:ea typeface="Calibri" panose="020F0502020204030204" pitchFamily="34" charset="0"/>
                <a:cs typeface="Arial" panose="020B0604020202020204" pitchFamily="34" charset="0"/>
              </a:rPr>
              <a:t> or replace trigger </a:t>
            </a:r>
            <a:r>
              <a:rPr lang="fr-FR" sz="1100" b="1" dirty="0" err="1"/>
              <a:t>TR_Marq</a:t>
            </a:r>
            <a:r>
              <a:rPr lang="fr-FR" sz="1100" b="1" dirty="0"/>
              <a:t> </a:t>
            </a:r>
            <a:r>
              <a:rPr lang="fr-FR" sz="1100" b="1" dirty="0" err="1" smtClean="0">
                <a:solidFill>
                  <a:srgbClr val="C00000"/>
                </a:solidFill>
                <a:latin typeface="Calibri" panose="020F0502020204030204" pitchFamily="34" charset="0"/>
                <a:ea typeface="Calibri" panose="020F0502020204030204" pitchFamily="34" charset="0"/>
                <a:cs typeface="Arial" panose="020B0604020202020204" pitchFamily="34" charset="0"/>
              </a:rPr>
              <a:t>Before</a:t>
            </a:r>
            <a:r>
              <a:rPr lang="fr-FR" sz="1100" dirty="0" smtClean="0">
                <a:solidFill>
                  <a:srgbClr val="C00000"/>
                </a:solidFill>
                <a:latin typeface="Calibri" panose="020F0502020204030204" pitchFamily="34" charset="0"/>
                <a:ea typeface="Calibri" panose="020F0502020204030204" pitchFamily="34" charset="0"/>
                <a:cs typeface="Arial" panose="020B0604020202020204" pitchFamily="34" charset="0"/>
              </a:rPr>
              <a:t> </a:t>
            </a:r>
            <a:r>
              <a:rPr lang="fr-FR" sz="1100" dirty="0" smtClean="0">
                <a:latin typeface="Calibri" panose="020F0502020204030204" pitchFamily="34" charset="0"/>
                <a:ea typeface="Calibri" panose="020F0502020204030204" pitchFamily="34" charset="0"/>
                <a:cs typeface="Arial" panose="020B0604020202020204" pitchFamily="34" charset="0"/>
              </a:rPr>
              <a:t>INSERT </a:t>
            </a:r>
            <a:r>
              <a:rPr lang="fr-FR" sz="1100" dirty="0">
                <a:latin typeface="Calibri" panose="020F0502020204030204" pitchFamily="34" charset="0"/>
                <a:ea typeface="Calibri" panose="020F0502020204030204" pitchFamily="34" charset="0"/>
                <a:cs typeface="Arial" panose="020B0604020202020204" pitchFamily="34" charset="0"/>
              </a:rPr>
              <a:t>on </a:t>
            </a:r>
            <a:r>
              <a:rPr lang="fr-FR" sz="1100" b="1" dirty="0">
                <a:solidFill>
                  <a:srgbClr val="C00000"/>
                </a:solidFill>
              </a:rPr>
              <a:t>MARQUE </a:t>
            </a:r>
            <a:endParaRPr lang="fr-FR" sz="1100" dirty="0">
              <a:latin typeface="Calibri" panose="020F0502020204030204" pitchFamily="34" charset="0"/>
              <a:ea typeface="Calibri" panose="020F0502020204030204" pitchFamily="34" charset="0"/>
              <a:cs typeface="Arial" panose="020B0604020202020204" pitchFamily="34" charset="0"/>
            </a:endParaRPr>
          </a:p>
          <a:p>
            <a:pPr marL="685800" rtl="1">
              <a:lnSpc>
                <a:spcPct val="107000"/>
              </a:lnSpc>
              <a:spcAft>
                <a:spcPts val="0"/>
              </a:spcAft>
            </a:pPr>
            <a:r>
              <a:rPr lang="fr-FR" sz="1100" dirty="0">
                <a:latin typeface="Calibri" panose="020F0502020204030204" pitchFamily="34" charset="0"/>
                <a:ea typeface="Calibri" panose="020F0502020204030204" pitchFamily="34" charset="0"/>
                <a:cs typeface="Arial" panose="020B0604020202020204" pitchFamily="34" charset="0"/>
              </a:rPr>
              <a:t>FOR EACH ROW</a:t>
            </a:r>
          </a:p>
          <a:p>
            <a:pPr marL="685800" rtl="1">
              <a:lnSpc>
                <a:spcPct val="107000"/>
              </a:lnSpc>
              <a:spcAft>
                <a:spcPts val="0"/>
              </a:spcAft>
            </a:pPr>
            <a:r>
              <a:rPr lang="fr-FR" sz="1100" dirty="0" smtClean="0">
                <a:latin typeface="Calibri" panose="020F0502020204030204" pitchFamily="34" charset="0"/>
                <a:ea typeface="Calibri" panose="020F0502020204030204" pitchFamily="34" charset="0"/>
                <a:cs typeface="Arial" panose="020B0604020202020204" pitchFamily="34" charset="0"/>
              </a:rPr>
              <a:t>BEGIN</a:t>
            </a:r>
          </a:p>
          <a:p>
            <a:pPr marL="685800" rtl="1">
              <a:lnSpc>
                <a:spcPct val="107000"/>
              </a:lnSpc>
              <a:spcAft>
                <a:spcPts val="0"/>
              </a:spcAft>
            </a:pPr>
            <a:r>
              <a:rPr lang="fr-FR" sz="1100" dirty="0" smtClean="0"/>
              <a:t>BEGIN </a:t>
            </a:r>
            <a:r>
              <a:rPr lang="fr-FR" sz="1100" dirty="0"/>
              <a:t>IF :</a:t>
            </a:r>
            <a:r>
              <a:rPr lang="fr-FR" sz="1100" dirty="0" err="1"/>
              <a:t>new.nom_marq</a:t>
            </a:r>
            <a:r>
              <a:rPr lang="fr-FR" sz="1100" b="1" dirty="0"/>
              <a:t>!= ‘Gold</a:t>
            </a:r>
            <a:r>
              <a:rPr lang="fr-FR" sz="1100" dirty="0"/>
              <a:t>' and :</a:t>
            </a:r>
            <a:r>
              <a:rPr lang="fr-FR" sz="1100" dirty="0" err="1"/>
              <a:t>new.nom_marq</a:t>
            </a:r>
            <a:r>
              <a:rPr lang="fr-FR" sz="1100" b="1" dirty="0"/>
              <a:t>!= ‘</a:t>
            </a:r>
            <a:r>
              <a:rPr lang="fr-FR" sz="1100" b="1" dirty="0" err="1"/>
              <a:t>BleuH</a:t>
            </a:r>
            <a:r>
              <a:rPr lang="fr-FR" sz="1100" dirty="0"/>
              <a:t>' </a:t>
            </a:r>
            <a:r>
              <a:rPr lang="fr-FR" sz="1100" dirty="0" smtClean="0"/>
              <a:t>THEN </a:t>
            </a:r>
          </a:p>
          <a:p>
            <a:pPr marL="685800" rtl="1">
              <a:lnSpc>
                <a:spcPct val="107000"/>
              </a:lnSpc>
              <a:spcAft>
                <a:spcPts val="0"/>
              </a:spcAft>
            </a:pPr>
            <a:r>
              <a:rPr lang="fr-FR" sz="1100" b="1" dirty="0" smtClean="0">
                <a:solidFill>
                  <a:srgbClr val="FF0000"/>
                </a:solidFill>
                <a:latin typeface="Calibri" panose="020F0502020204030204" pitchFamily="34" charset="0"/>
                <a:ea typeface="Calibri" panose="020F0502020204030204" pitchFamily="34" charset="0"/>
                <a:cs typeface="Arial" panose="020B0604020202020204" pitchFamily="34" charset="0"/>
              </a:rPr>
              <a:t>RAISE_APPLICATION_ERROR</a:t>
            </a:r>
            <a:r>
              <a:rPr lang="fr-FR" sz="1100" dirty="0">
                <a:latin typeface="Calibri" panose="020F0502020204030204" pitchFamily="34" charset="0"/>
                <a:ea typeface="Calibri" panose="020F0502020204030204" pitchFamily="34" charset="0"/>
                <a:cs typeface="Arial" panose="020B0604020202020204" pitchFamily="34" charset="0"/>
              </a:rPr>
              <a:t>(-20500,'nom </a:t>
            </a:r>
            <a:r>
              <a:rPr lang="fr-FR" sz="1100" dirty="0" smtClean="0">
                <a:latin typeface="Calibri" panose="020F0502020204030204" pitchFamily="34" charset="0"/>
                <a:ea typeface="Calibri" panose="020F0502020204030204" pitchFamily="34" charset="0"/>
                <a:cs typeface="Arial" panose="020B0604020202020204" pitchFamily="34" charset="0"/>
              </a:rPr>
              <a:t>de la marque incorrecte</a:t>
            </a:r>
            <a:r>
              <a:rPr lang="fr-FR" sz="1100" dirty="0">
                <a:latin typeface="Calibri" panose="020F0502020204030204" pitchFamily="34" charset="0"/>
                <a:ea typeface="Calibri" panose="020F0502020204030204" pitchFamily="34" charset="0"/>
                <a:cs typeface="Arial" panose="020B0604020202020204" pitchFamily="34" charset="0"/>
              </a:rPr>
              <a:t>');</a:t>
            </a:r>
          </a:p>
          <a:p>
            <a:pPr marL="685800" rtl="1">
              <a:lnSpc>
                <a:spcPct val="107000"/>
              </a:lnSpc>
              <a:spcAft>
                <a:spcPts val="0"/>
              </a:spcAft>
            </a:pPr>
            <a:r>
              <a:rPr lang="fr-FR" sz="1100" dirty="0" smtClean="0">
                <a:latin typeface="Calibri" panose="020F0502020204030204" pitchFamily="34" charset="0"/>
                <a:ea typeface="Calibri" panose="020F0502020204030204" pitchFamily="34" charset="0"/>
                <a:cs typeface="Arial" panose="020B0604020202020204" pitchFamily="34" charset="0"/>
              </a:rPr>
              <a:t>END </a:t>
            </a:r>
            <a:r>
              <a:rPr lang="fr-FR" sz="1100" dirty="0">
                <a:latin typeface="Calibri" panose="020F0502020204030204" pitchFamily="34" charset="0"/>
                <a:ea typeface="Calibri" panose="020F0502020204030204" pitchFamily="34" charset="0"/>
                <a:cs typeface="Arial" panose="020B0604020202020204" pitchFamily="34" charset="0"/>
              </a:rPr>
              <a:t>IF;</a:t>
            </a:r>
          </a:p>
          <a:p>
            <a:pPr rtl="1"/>
            <a:r>
              <a:rPr lang="fr-FR" sz="1100" dirty="0" smtClean="0">
                <a:latin typeface="Calibri" panose="020F0502020204030204" pitchFamily="34" charset="0"/>
                <a:ea typeface="Calibri" panose="020F0502020204030204" pitchFamily="34" charset="0"/>
                <a:cs typeface="Arial" panose="020B0604020202020204" pitchFamily="34" charset="0"/>
              </a:rPr>
              <a:t>end</a:t>
            </a:r>
            <a:r>
              <a:rPr lang="fr-FR" sz="1100" dirty="0">
                <a:latin typeface="Calibri" panose="020F0502020204030204" pitchFamily="34" charset="0"/>
                <a:ea typeface="Calibri" panose="020F0502020204030204" pitchFamily="34" charset="0"/>
                <a:cs typeface="Arial" panose="020B0604020202020204" pitchFamily="34" charset="0"/>
              </a:rPr>
              <a:t>;</a:t>
            </a:r>
            <a:endParaRPr lang="fr-FR" sz="1100" dirty="0"/>
          </a:p>
        </p:txBody>
      </p:sp>
      <p:sp>
        <p:nvSpPr>
          <p:cNvPr id="5" name="Rectangle 1"/>
          <p:cNvSpPr>
            <a:spLocks noChangeArrowheads="1"/>
          </p:cNvSpPr>
          <p:nvPr/>
        </p:nvSpPr>
        <p:spPr bwMode="auto">
          <a:xfrm>
            <a:off x="26684" y="840165"/>
            <a:ext cx="4732386" cy="103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sz="1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ORA</a:t>
            </a:r>
            <a:r>
              <a:rPr kumimoji="0" lang="fr-FR" altLang="fr-FR" sz="1000" b="0"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04091</a:t>
            </a:r>
            <a:r>
              <a:rPr kumimoji="0" lang="fr-FR" altLang="fr-FR" sz="1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table</a:t>
            </a:r>
            <a:r>
              <a:rPr kumimoji="0" lang="fr-FR" altLang="fr-FR" sz="1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a:t>
            </a:r>
            <a:r>
              <a:rPr lang="fr-FR" sz="1000" b="1" dirty="0"/>
              <a:t>MARQUE </a:t>
            </a:r>
            <a:r>
              <a:rPr kumimoji="0" lang="fr-FR" altLang="fr-FR" sz="1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en mutation,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déclencheur</a:t>
            </a:r>
            <a:r>
              <a:rPr kumimoji="0" lang="fr-FR" altLang="fr-FR" sz="1000" b="0"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fonction ne peut la voir </a:t>
            </a:r>
          </a:p>
          <a:p>
            <a:pPr lvl="0" eaLnBrk="0" fontAlgn="base" hangingPunct="0">
              <a:spcBef>
                <a:spcPct val="0"/>
              </a:spcBef>
              <a:spcAft>
                <a:spcPct val="0"/>
              </a:spcAft>
            </a:pPr>
            <a:r>
              <a:rPr kumimoji="0" lang="fr-FR" altLang="fr-FR" sz="1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ORA</a:t>
            </a:r>
            <a:r>
              <a:rPr kumimoji="0" lang="fr-FR" altLang="fr-FR" sz="1000" b="0"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06512</a:t>
            </a:r>
            <a:r>
              <a:rPr kumimoji="0" lang="fr-FR" altLang="fr-FR" sz="1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à </a:t>
            </a:r>
            <a:r>
              <a:rPr kumimoji="0" lang="fr-FR" altLang="fr-FR" sz="10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a:t>
            </a:r>
            <a:r>
              <a:rPr lang="fr-FR" sz="1000" b="1" dirty="0"/>
              <a:t> </a:t>
            </a:r>
            <a:r>
              <a:rPr lang="fr-FR" sz="1000" b="1" dirty="0" err="1"/>
              <a:t>TR_Marq</a:t>
            </a:r>
            <a:r>
              <a:rPr lang="fr-FR" sz="1000" b="1" dirty="0"/>
              <a:t> </a:t>
            </a:r>
            <a:r>
              <a:rPr kumimoji="0" lang="fr-FR" altLang="fr-FR" sz="10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ligne </a:t>
            </a:r>
            <a:r>
              <a:rPr lang="fr-FR" altLang="fr-FR" sz="1000" dirty="0" smtClean="0">
                <a:solidFill>
                  <a:srgbClr val="FF0000"/>
                </a:solidFill>
                <a:latin typeface="Courier New" panose="02070309020205020404" pitchFamily="49" charset="0"/>
                <a:cs typeface="Courier New" panose="02070309020205020404" pitchFamily="49" charset="0"/>
              </a:rPr>
              <a:t>xx</a:t>
            </a:r>
            <a:endParaRPr kumimoji="0" lang="fr-FR" altLang="fr-FR" sz="1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kumimoji="0" lang="fr-FR" altLang="fr-FR" sz="1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ORA</a:t>
            </a:r>
            <a:r>
              <a:rPr kumimoji="0" lang="fr-FR" altLang="fr-FR" sz="1000" b="0" i="0" u="none" strike="noStrike" cap="none" normalizeH="0" baseline="0" dirty="0" smtClean="0">
                <a:ln>
                  <a:noFill/>
                </a:ln>
                <a:solidFill>
                  <a:srgbClr val="7F0055"/>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04088</a:t>
            </a:r>
            <a:r>
              <a:rPr kumimoji="0" lang="fr-FR" altLang="fr-FR" sz="1000" b="0" i="0" u="none" strike="noStrike" cap="none" normalizeH="0" baseline="0" dirty="0" smtClean="0">
                <a:ln>
                  <a:noFill/>
                </a:ln>
                <a:solidFill>
                  <a:srgbClr val="212529"/>
                </a:solidFill>
                <a:effectLst/>
                <a:latin typeface="Courier New" panose="02070309020205020404" pitchFamily="49" charset="0"/>
                <a:cs typeface="Courier New" panose="02070309020205020404" pitchFamily="49" charset="0"/>
              </a:rPr>
              <a:t>: erreur lors d</a:t>
            </a:r>
            <a:r>
              <a:rPr kumimoji="0" lang="fr-FR" altLang="fr-FR" sz="10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'exécution du déclencheur '</a:t>
            </a:r>
            <a:r>
              <a:rPr lang="fr-FR" sz="1000" b="1" dirty="0"/>
              <a:t> </a:t>
            </a:r>
            <a:r>
              <a:rPr lang="fr-FR" sz="1000" b="1" dirty="0" err="1"/>
              <a:t>TR_Marq</a:t>
            </a:r>
            <a:r>
              <a:rPr lang="fr-FR" sz="1000" b="1" dirty="0"/>
              <a:t> </a:t>
            </a:r>
            <a:r>
              <a:rPr kumimoji="0" lang="fr-FR" altLang="fr-FR" sz="1000" b="0" i="0" u="none" strike="noStrike" cap="none" normalizeH="0" baseline="0" dirty="0" smtClean="0">
                <a:ln>
                  <a:noFill/>
                </a:ln>
                <a:solidFill>
                  <a:srgbClr val="2A00FF"/>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endParaRPr lang="fr-FR" altLang="fr-FR" sz="1000" dirty="0">
              <a:solidFill>
                <a:srgbClr val="2A00FF"/>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kumimoji="0" lang="fr-FR" altLang="fr-FR" sz="1400" b="1" i="0" u="none" strike="noStrike" cap="none" normalizeH="0" baseline="0" dirty="0" smtClean="0">
                <a:ln>
                  <a:noFill/>
                </a:ln>
                <a:solidFill>
                  <a:srgbClr val="00B050"/>
                </a:solidFill>
                <a:effectLst/>
                <a:latin typeface="Courier New" panose="02070309020205020404" pitchFamily="49" charset="0"/>
                <a:cs typeface="Courier New" panose="02070309020205020404" pitchFamily="49" charset="0"/>
              </a:rPr>
              <a:t>La solution dans ce cas est </a:t>
            </a:r>
            <a:r>
              <a:rPr kumimoji="0" lang="fr-FR" altLang="fr-FR" sz="1400" b="1" i="0" u="none" strike="noStrike" cap="none" normalizeH="0" baseline="0" dirty="0" smtClean="0">
                <a:ln>
                  <a:noFill/>
                </a:ln>
                <a:solidFill>
                  <a:srgbClr val="00B050"/>
                </a:solidFill>
                <a:effectLst/>
              </a:rPr>
              <a:t> </a:t>
            </a:r>
            <a:endParaRPr kumimoji="0" lang="fr-FR" altLang="fr-FR" sz="1400" b="1" i="0" u="none" strike="noStrike" cap="none" normalizeH="0" baseline="0" dirty="0" smtClean="0">
              <a:ln>
                <a:noFill/>
              </a:ln>
              <a:solidFill>
                <a:srgbClr val="00B050"/>
              </a:solidFill>
              <a:effectLst/>
              <a:latin typeface="Arial" panose="020B0604020202020204" pitchFamily="34" charset="0"/>
            </a:endParaRPr>
          </a:p>
        </p:txBody>
      </p:sp>
      <p:sp>
        <p:nvSpPr>
          <p:cNvPr id="6" name="ZoneTexte 5"/>
          <p:cNvSpPr txBox="1"/>
          <p:nvPr/>
        </p:nvSpPr>
        <p:spPr>
          <a:xfrm>
            <a:off x="0" y="359048"/>
            <a:ext cx="4647426" cy="400110"/>
          </a:xfrm>
          <a:prstGeom prst="rect">
            <a:avLst/>
          </a:prstGeom>
          <a:noFill/>
        </p:spPr>
        <p:txBody>
          <a:bodyPr wrap="none" rtlCol="0">
            <a:spAutoFit/>
          </a:bodyPr>
          <a:lstStyle/>
          <a:p>
            <a:r>
              <a:rPr lang="fr-FR" sz="1000" dirty="0">
                <a:solidFill>
                  <a:srgbClr val="212529"/>
                </a:solidFill>
                <a:latin typeface="Courier New" panose="02070309020205020404" pitchFamily="49" charset="0"/>
                <a:cs typeface="Courier New" panose="02070309020205020404" pitchFamily="49" charset="0"/>
              </a:rPr>
              <a:t>Une fois on </a:t>
            </a:r>
            <a:r>
              <a:rPr lang="fr-FR" sz="1000" dirty="0" smtClean="0">
                <a:solidFill>
                  <a:srgbClr val="212529"/>
                </a:solidFill>
                <a:latin typeface="Courier New" panose="02070309020205020404" pitchFamily="49" charset="0"/>
                <a:cs typeface="Courier New" panose="02070309020205020404" pitchFamily="49" charset="0"/>
              </a:rPr>
              <a:t>insère </a:t>
            </a:r>
            <a:r>
              <a:rPr lang="fr-FR" sz="1000" dirty="0">
                <a:solidFill>
                  <a:srgbClr val="212529"/>
                </a:solidFill>
                <a:latin typeface="Courier New" panose="02070309020205020404" pitchFamily="49" charset="0"/>
                <a:cs typeface="Courier New" panose="02070309020205020404" pitchFamily="49" charset="0"/>
              </a:rPr>
              <a:t>un nouvelle ligne dans la table </a:t>
            </a:r>
            <a:r>
              <a:rPr lang="fr-FR" sz="1000" b="1" dirty="0">
                <a:solidFill>
                  <a:srgbClr val="212529"/>
                </a:solidFill>
                <a:latin typeface="Courier New" panose="02070309020205020404" pitchFamily="49" charset="0"/>
                <a:cs typeface="Courier New" panose="02070309020205020404" pitchFamily="49" charset="0"/>
              </a:rPr>
              <a:t>marque</a:t>
            </a:r>
            <a:r>
              <a:rPr lang="fr-FR" sz="1000" dirty="0">
                <a:solidFill>
                  <a:srgbClr val="212529"/>
                </a:solidFill>
                <a:latin typeface="Courier New" panose="02070309020205020404" pitchFamily="49" charset="0"/>
                <a:cs typeface="Courier New" panose="02070309020205020404" pitchFamily="49" charset="0"/>
              </a:rPr>
              <a:t> </a:t>
            </a:r>
            <a:endParaRPr lang="fr-FR" sz="1000" dirty="0" smtClean="0">
              <a:solidFill>
                <a:srgbClr val="212529"/>
              </a:solidFill>
              <a:latin typeface="Courier New" panose="02070309020205020404" pitchFamily="49" charset="0"/>
              <a:cs typeface="Courier New" panose="02070309020205020404" pitchFamily="49" charset="0"/>
            </a:endParaRPr>
          </a:p>
          <a:p>
            <a:r>
              <a:rPr lang="fr-FR" sz="1000" dirty="0" smtClean="0">
                <a:solidFill>
                  <a:srgbClr val="212529"/>
                </a:solidFill>
                <a:latin typeface="Courier New" panose="02070309020205020404" pitchFamily="49" charset="0"/>
                <a:cs typeface="Courier New" panose="02070309020205020404" pitchFamily="49" charset="0"/>
              </a:rPr>
              <a:t>le </a:t>
            </a:r>
            <a:r>
              <a:rPr lang="fr-FR" sz="1000" dirty="0">
                <a:solidFill>
                  <a:srgbClr val="212529"/>
                </a:solidFill>
                <a:latin typeface="Courier New" panose="02070309020205020404" pitchFamily="49" charset="0"/>
                <a:cs typeface="Courier New" panose="02070309020205020404" pitchFamily="49" charset="0"/>
              </a:rPr>
              <a:t>message d’erreur va </a:t>
            </a:r>
            <a:r>
              <a:rPr lang="fr-FR" sz="1000" dirty="0" smtClean="0">
                <a:solidFill>
                  <a:srgbClr val="212529"/>
                </a:solidFill>
                <a:latin typeface="Courier New" panose="02070309020205020404" pitchFamily="49" charset="0"/>
                <a:cs typeface="Courier New" panose="02070309020205020404" pitchFamily="49" charset="0"/>
              </a:rPr>
              <a:t>apparaitre </a:t>
            </a:r>
            <a:endParaRPr lang="fr-FR" sz="1000" dirty="0">
              <a:solidFill>
                <a:srgbClr val="21252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300493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84122" y="1084258"/>
            <a:ext cx="4357718" cy="1608067"/>
            <a:chOff x="436" y="1249"/>
            <a:chExt cx="4747" cy="846"/>
          </a:xfrm>
        </p:grpSpPr>
        <p:sp>
          <p:nvSpPr>
            <p:cNvPr id="3" name="Rectangle 3"/>
            <p:cNvSpPr>
              <a:spLocks noChangeArrowheads="1"/>
            </p:cNvSpPr>
            <p:nvPr/>
          </p:nvSpPr>
          <p:spPr bwMode="blackWhite">
            <a:xfrm>
              <a:off x="436" y="1250"/>
              <a:ext cx="2294" cy="826"/>
            </a:xfrm>
            <a:prstGeom prst="rect">
              <a:avLst/>
            </a:prstGeom>
            <a:solidFill>
              <a:srgbClr val="99CCFF"/>
            </a:solidFill>
            <a:ln w="25400">
              <a:solidFill>
                <a:srgbClr val="000000"/>
              </a:solidFill>
              <a:miter lim="800000"/>
              <a:headEnd/>
              <a:tailEnd/>
            </a:ln>
          </p:spPr>
          <p:txBody>
            <a:bodyPr wrap="square" lIns="45720" tIns="46038" rIns="45720" bIns="46038">
              <a:spAutoFit/>
            </a:bodyPr>
            <a:lstStyle/>
            <a:p>
              <a:pPr algn="ctr">
                <a:lnSpc>
                  <a:spcPct val="120000"/>
                </a:lnSpc>
                <a:spcBef>
                  <a:spcPct val="60000"/>
                </a:spcBef>
                <a:tabLst>
                  <a:tab pos="1200150" algn="l"/>
                </a:tabLst>
              </a:pPr>
              <a:r>
                <a:rPr lang="en-US" sz="1000" b="1" dirty="0">
                  <a:solidFill>
                    <a:srgbClr val="000000"/>
                  </a:solidFill>
                </a:rPr>
                <a:t>Triggers</a:t>
              </a:r>
            </a:p>
            <a:p>
              <a:pPr algn="l">
                <a:spcBef>
                  <a:spcPct val="60000"/>
                </a:spcBef>
                <a:buFont typeface="Wingdings" pitchFamily="2" charset="2"/>
                <a:buChar char="Ø"/>
                <a:tabLst>
                  <a:tab pos="1200150" algn="l"/>
                </a:tabLst>
              </a:pPr>
              <a:r>
                <a:rPr lang="en-US" sz="1000" dirty="0" err="1" smtClean="0">
                  <a:solidFill>
                    <a:srgbClr val="000000"/>
                  </a:solidFill>
                </a:rPr>
                <a:t>Définit</a:t>
              </a:r>
              <a:r>
                <a:rPr lang="en-US" sz="1000" dirty="0" smtClean="0">
                  <a:solidFill>
                    <a:srgbClr val="000000"/>
                  </a:solidFill>
                </a:rPr>
                <a:t> par CREATE </a:t>
              </a:r>
              <a:r>
                <a:rPr lang="en-US" sz="1000" dirty="0">
                  <a:solidFill>
                    <a:srgbClr val="000000"/>
                  </a:solidFill>
                </a:rPr>
                <a:t>TRIGGER</a:t>
              </a:r>
            </a:p>
            <a:p>
              <a:pPr algn="l">
                <a:spcBef>
                  <a:spcPct val="60000"/>
                </a:spcBef>
                <a:buFont typeface="Wingdings" pitchFamily="2" charset="2"/>
                <a:buChar char="Ø"/>
                <a:tabLst>
                  <a:tab pos="1200150" algn="l"/>
                </a:tabLst>
              </a:pPr>
              <a:r>
                <a:rPr lang="en-US" sz="1000" dirty="0" smtClean="0">
                  <a:solidFill>
                    <a:srgbClr val="000000"/>
                  </a:solidFill>
                </a:rPr>
                <a:t>Le  </a:t>
              </a:r>
              <a:r>
                <a:rPr lang="en-US" sz="1000" dirty="0" err="1" smtClean="0">
                  <a:solidFill>
                    <a:srgbClr val="000000"/>
                  </a:solidFill>
                </a:rPr>
                <a:t>dictionnaire</a:t>
              </a:r>
              <a:r>
                <a:rPr lang="en-US" sz="1000" dirty="0" smtClean="0">
                  <a:solidFill>
                    <a:srgbClr val="000000"/>
                  </a:solidFill>
                </a:rPr>
                <a:t>  de </a:t>
              </a:r>
              <a:r>
                <a:rPr lang="en-US" sz="1000" dirty="0" err="1" smtClean="0">
                  <a:solidFill>
                    <a:srgbClr val="000000"/>
                  </a:solidFill>
                </a:rPr>
                <a:t>données</a:t>
              </a:r>
              <a:r>
                <a:rPr lang="en-US" sz="1000" dirty="0" smtClean="0">
                  <a:solidFill>
                    <a:srgbClr val="000000"/>
                  </a:solidFill>
                </a:rPr>
                <a:t> </a:t>
              </a:r>
              <a:r>
                <a:rPr lang="en-US" sz="1000" dirty="0" err="1" smtClean="0">
                  <a:solidFill>
                    <a:srgbClr val="000000"/>
                  </a:solidFill>
                </a:rPr>
                <a:t>contient</a:t>
              </a:r>
              <a:r>
                <a:rPr lang="en-US" sz="1000" dirty="0" smtClean="0">
                  <a:solidFill>
                    <a:srgbClr val="000000"/>
                  </a:solidFill>
                </a:rPr>
                <a:t> le code source  </a:t>
              </a:r>
              <a:r>
                <a:rPr lang="en-US" sz="1000" dirty="0" err="1" smtClean="0">
                  <a:solidFill>
                    <a:srgbClr val="000000"/>
                  </a:solidFill>
                </a:rPr>
                <a:t>dans</a:t>
              </a:r>
              <a:r>
                <a:rPr lang="en-US" sz="1000" dirty="0" smtClean="0">
                  <a:solidFill>
                    <a:srgbClr val="000000"/>
                  </a:solidFill>
                </a:rPr>
                <a:t> USER_TRIGGERS</a:t>
              </a:r>
              <a:r>
                <a:rPr lang="en-US" sz="1000" dirty="0">
                  <a:solidFill>
                    <a:srgbClr val="000000"/>
                  </a:solidFill>
                </a:rPr>
                <a:t>.</a:t>
              </a:r>
            </a:p>
            <a:p>
              <a:pPr>
                <a:spcBef>
                  <a:spcPct val="60000"/>
                </a:spcBef>
                <a:buFont typeface="Wingdings" pitchFamily="2" charset="2"/>
                <a:buChar char="Ø"/>
                <a:tabLst>
                  <a:tab pos="1200150" algn="l"/>
                </a:tabLst>
              </a:pPr>
              <a:r>
                <a:rPr lang="en-US" sz="1000" dirty="0" err="1" smtClean="0">
                  <a:solidFill>
                    <a:srgbClr val="000000"/>
                  </a:solidFill>
                </a:rPr>
                <a:t>Implicitement</a:t>
              </a:r>
              <a:r>
                <a:rPr lang="en-US" sz="1000" dirty="0" smtClean="0">
                  <a:solidFill>
                    <a:srgbClr val="000000"/>
                  </a:solidFill>
                </a:rPr>
                <a:t> </a:t>
              </a:r>
              <a:r>
                <a:rPr lang="en-US" sz="1000" dirty="0" err="1" smtClean="0">
                  <a:solidFill>
                    <a:srgbClr val="000000"/>
                  </a:solidFill>
                </a:rPr>
                <a:t>invoqué</a:t>
              </a:r>
              <a:endParaRPr lang="en-US" sz="1000" dirty="0">
                <a:solidFill>
                  <a:srgbClr val="000000"/>
                </a:solidFill>
              </a:endParaRPr>
            </a:p>
            <a:p>
              <a:pPr>
                <a:spcBef>
                  <a:spcPct val="60000"/>
                </a:spcBef>
                <a:buFont typeface="Wingdings" pitchFamily="2" charset="2"/>
                <a:buChar char="Ø"/>
                <a:tabLst>
                  <a:tab pos="1200150" algn="l"/>
                </a:tabLst>
              </a:pPr>
              <a:r>
                <a:rPr lang="en-US" sz="1000" dirty="0" smtClean="0">
                  <a:solidFill>
                    <a:srgbClr val="000000"/>
                  </a:solidFill>
                </a:rPr>
                <a:t>Les  COMMIT</a:t>
              </a:r>
              <a:r>
                <a:rPr lang="en-US" sz="1000" dirty="0">
                  <a:solidFill>
                    <a:srgbClr val="000000"/>
                  </a:solidFill>
                </a:rPr>
                <a:t>, SAVEPOINT, </a:t>
              </a:r>
              <a:r>
                <a:rPr lang="en-US" sz="1000" dirty="0" smtClean="0">
                  <a:solidFill>
                    <a:srgbClr val="000000"/>
                  </a:solidFill>
                </a:rPr>
                <a:t>et ROLLBACK ne </a:t>
              </a:r>
              <a:r>
                <a:rPr lang="en-US" sz="1000" dirty="0" err="1" smtClean="0">
                  <a:solidFill>
                    <a:srgbClr val="000000"/>
                  </a:solidFill>
                </a:rPr>
                <a:t>sont</a:t>
              </a:r>
              <a:r>
                <a:rPr lang="en-US" sz="1000" dirty="0" smtClean="0">
                  <a:solidFill>
                    <a:srgbClr val="000000"/>
                  </a:solidFill>
                </a:rPr>
                <a:t> pas </a:t>
              </a:r>
              <a:r>
                <a:rPr lang="en-US" sz="1000" dirty="0" err="1" smtClean="0">
                  <a:solidFill>
                    <a:srgbClr val="000000"/>
                  </a:solidFill>
                </a:rPr>
                <a:t>autorisés</a:t>
              </a:r>
              <a:r>
                <a:rPr lang="en-US" sz="1000" dirty="0" smtClean="0">
                  <a:solidFill>
                    <a:srgbClr val="000000"/>
                  </a:solidFill>
                </a:rPr>
                <a:t>.</a:t>
              </a:r>
              <a:endParaRPr lang="en-US" sz="1000" dirty="0">
                <a:solidFill>
                  <a:srgbClr val="000000"/>
                </a:solidFill>
              </a:endParaRPr>
            </a:p>
          </p:txBody>
        </p:sp>
        <p:sp>
          <p:nvSpPr>
            <p:cNvPr id="4" name="Rectangle 4"/>
            <p:cNvSpPr>
              <a:spLocks noChangeArrowheads="1"/>
            </p:cNvSpPr>
            <p:nvPr/>
          </p:nvSpPr>
          <p:spPr bwMode="blackWhite">
            <a:xfrm>
              <a:off x="2670" y="1249"/>
              <a:ext cx="2513" cy="846"/>
            </a:xfrm>
            <a:prstGeom prst="rect">
              <a:avLst/>
            </a:prstGeom>
            <a:solidFill>
              <a:srgbClr val="99CCFF"/>
            </a:solidFill>
            <a:ln w="25400">
              <a:solidFill>
                <a:srgbClr val="000000"/>
              </a:solidFill>
              <a:miter lim="800000"/>
              <a:headEnd/>
              <a:tailEnd/>
            </a:ln>
          </p:spPr>
          <p:txBody>
            <a:bodyPr wrap="square" lIns="45720" tIns="46038" rIns="45720" bIns="46038">
              <a:spAutoFit/>
            </a:bodyPr>
            <a:lstStyle/>
            <a:p>
              <a:pPr algn="ctr">
                <a:lnSpc>
                  <a:spcPct val="120000"/>
                </a:lnSpc>
                <a:spcBef>
                  <a:spcPct val="60000"/>
                </a:spcBef>
              </a:pPr>
              <a:r>
                <a:rPr lang="en-US" sz="1200" b="1" dirty="0" smtClean="0">
                  <a:solidFill>
                    <a:srgbClr val="000000"/>
                  </a:solidFill>
                </a:rPr>
                <a:t>Procedures/</a:t>
              </a:r>
              <a:r>
                <a:rPr lang="en-US" sz="1200" b="1" dirty="0" err="1" smtClean="0">
                  <a:solidFill>
                    <a:srgbClr val="000000"/>
                  </a:solidFill>
                </a:rPr>
                <a:t>Fonctions</a:t>
              </a:r>
              <a:endParaRPr lang="en-US" sz="1200" b="1" dirty="0">
                <a:solidFill>
                  <a:srgbClr val="000000"/>
                </a:solidFill>
              </a:endParaRPr>
            </a:p>
            <a:p>
              <a:pPr algn="l">
                <a:spcBef>
                  <a:spcPct val="60000"/>
                </a:spcBef>
                <a:buFont typeface="Wingdings" pitchFamily="2" charset="2"/>
                <a:buChar char="Ø"/>
              </a:pPr>
              <a:r>
                <a:rPr lang="en-US" sz="1000" dirty="0">
                  <a:solidFill>
                    <a:srgbClr val="000000"/>
                  </a:solidFill>
                </a:rPr>
                <a:t>Defined with CREATE PROCEDURE</a:t>
              </a:r>
            </a:p>
            <a:p>
              <a:pPr>
                <a:spcBef>
                  <a:spcPct val="60000"/>
                </a:spcBef>
                <a:buFont typeface="Wingdings" pitchFamily="2" charset="2"/>
                <a:buChar char="Ø"/>
              </a:pPr>
              <a:r>
                <a:rPr lang="en-US" sz="1000" dirty="0" smtClean="0">
                  <a:solidFill>
                    <a:srgbClr val="000000"/>
                  </a:solidFill>
                </a:rPr>
                <a:t>Le  </a:t>
              </a:r>
              <a:r>
                <a:rPr lang="en-US" sz="1000" dirty="0" err="1" smtClean="0">
                  <a:solidFill>
                    <a:srgbClr val="000000"/>
                  </a:solidFill>
                </a:rPr>
                <a:t>dictionnaire</a:t>
              </a:r>
              <a:r>
                <a:rPr lang="en-US" sz="1000" dirty="0" smtClean="0">
                  <a:solidFill>
                    <a:srgbClr val="000000"/>
                  </a:solidFill>
                </a:rPr>
                <a:t>  de </a:t>
              </a:r>
              <a:r>
                <a:rPr lang="en-US" sz="1000" dirty="0" err="1" smtClean="0">
                  <a:solidFill>
                    <a:srgbClr val="000000"/>
                  </a:solidFill>
                </a:rPr>
                <a:t>données</a:t>
              </a:r>
              <a:r>
                <a:rPr lang="en-US" sz="1000" dirty="0" smtClean="0">
                  <a:solidFill>
                    <a:srgbClr val="000000"/>
                  </a:solidFill>
                </a:rPr>
                <a:t> </a:t>
              </a:r>
              <a:r>
                <a:rPr lang="en-US" sz="1000" dirty="0" err="1" smtClean="0">
                  <a:solidFill>
                    <a:srgbClr val="000000"/>
                  </a:solidFill>
                </a:rPr>
                <a:t>contient</a:t>
              </a:r>
              <a:r>
                <a:rPr lang="en-US" sz="1000" dirty="0" smtClean="0">
                  <a:solidFill>
                    <a:srgbClr val="000000"/>
                  </a:solidFill>
                </a:rPr>
                <a:t> le code source  </a:t>
              </a:r>
              <a:r>
                <a:rPr lang="en-US" sz="1000" dirty="0" err="1" smtClean="0">
                  <a:solidFill>
                    <a:srgbClr val="000000"/>
                  </a:solidFill>
                </a:rPr>
                <a:t>dans</a:t>
              </a:r>
              <a:r>
                <a:rPr lang="en-US" sz="1000" dirty="0" smtClean="0">
                  <a:solidFill>
                    <a:srgbClr val="000000"/>
                  </a:solidFill>
                </a:rPr>
                <a:t> USER_SOURCE</a:t>
              </a:r>
              <a:r>
                <a:rPr lang="en-US" sz="1000" dirty="0">
                  <a:solidFill>
                    <a:srgbClr val="000000"/>
                  </a:solidFill>
                </a:rPr>
                <a:t>.</a:t>
              </a:r>
            </a:p>
            <a:p>
              <a:pPr>
                <a:spcBef>
                  <a:spcPct val="60000"/>
                </a:spcBef>
                <a:buFont typeface="Wingdings" pitchFamily="2" charset="2"/>
                <a:buChar char="Ø"/>
              </a:pPr>
              <a:r>
                <a:rPr lang="en-US" sz="1000" dirty="0" err="1" smtClean="0">
                  <a:solidFill>
                    <a:srgbClr val="000000"/>
                  </a:solidFill>
                </a:rPr>
                <a:t>explicitement</a:t>
              </a:r>
              <a:r>
                <a:rPr lang="en-US" sz="1000" dirty="0" smtClean="0">
                  <a:solidFill>
                    <a:srgbClr val="000000"/>
                  </a:solidFill>
                </a:rPr>
                <a:t> </a:t>
              </a:r>
              <a:r>
                <a:rPr lang="en-US" sz="1000" dirty="0" err="1" smtClean="0">
                  <a:solidFill>
                    <a:srgbClr val="000000"/>
                  </a:solidFill>
                </a:rPr>
                <a:t>invoqué</a:t>
              </a:r>
              <a:endParaRPr lang="en-US" sz="1000" dirty="0" smtClean="0">
                <a:solidFill>
                  <a:srgbClr val="000000"/>
                </a:solidFill>
              </a:endParaRPr>
            </a:p>
            <a:p>
              <a:pPr>
                <a:spcBef>
                  <a:spcPct val="60000"/>
                </a:spcBef>
                <a:buFont typeface="Wingdings" pitchFamily="2" charset="2"/>
                <a:buChar char="Ø"/>
              </a:pPr>
              <a:r>
                <a:rPr lang="en-US" sz="1000" dirty="0" smtClean="0">
                  <a:solidFill>
                    <a:srgbClr val="000000"/>
                  </a:solidFill>
                </a:rPr>
                <a:t>COMMIT</a:t>
              </a:r>
              <a:r>
                <a:rPr lang="en-US" sz="1000" dirty="0">
                  <a:solidFill>
                    <a:srgbClr val="000000"/>
                  </a:solidFill>
                </a:rPr>
                <a:t>, SAVEPOINT, </a:t>
              </a:r>
              <a:r>
                <a:rPr lang="en-US" sz="1000" dirty="0" smtClean="0">
                  <a:solidFill>
                    <a:srgbClr val="000000"/>
                  </a:solidFill>
                </a:rPr>
                <a:t>et ROLLBACK </a:t>
              </a:r>
              <a:r>
                <a:rPr lang="en-US" sz="1000" dirty="0" err="1" smtClean="0">
                  <a:solidFill>
                    <a:srgbClr val="000000"/>
                  </a:solidFill>
                </a:rPr>
                <a:t>sont</a:t>
              </a:r>
              <a:r>
                <a:rPr lang="en-US" sz="1000" dirty="0" smtClean="0">
                  <a:solidFill>
                    <a:srgbClr val="000000"/>
                  </a:solidFill>
                </a:rPr>
                <a:t> </a:t>
              </a:r>
              <a:r>
                <a:rPr lang="en-US" sz="1000" dirty="0" err="1" smtClean="0">
                  <a:solidFill>
                    <a:srgbClr val="000000"/>
                  </a:solidFill>
                </a:rPr>
                <a:t>autorisés</a:t>
              </a:r>
              <a:r>
                <a:rPr lang="en-US" sz="1000" dirty="0" smtClean="0">
                  <a:solidFill>
                    <a:srgbClr val="000000"/>
                  </a:solidFill>
                </a:rPr>
                <a:t> </a:t>
              </a:r>
              <a:endParaRPr lang="en-US" sz="1000" dirty="0">
                <a:solidFill>
                  <a:srgbClr val="000000"/>
                </a:solidFill>
              </a:endParaRPr>
            </a:p>
          </p:txBody>
        </p:sp>
        <p:sp>
          <p:nvSpPr>
            <p:cNvPr id="5" name="Line 5"/>
            <p:cNvSpPr>
              <a:spLocks noChangeShapeType="1"/>
            </p:cNvSpPr>
            <p:nvPr/>
          </p:nvSpPr>
          <p:spPr bwMode="auto">
            <a:xfrm>
              <a:off x="436" y="1399"/>
              <a:ext cx="4608" cy="0"/>
            </a:xfrm>
            <a:prstGeom prst="line">
              <a:avLst/>
            </a:prstGeom>
            <a:noFill/>
            <a:ln w="57150">
              <a:solidFill>
                <a:srgbClr val="000000"/>
              </a:solidFill>
              <a:round/>
              <a:headEnd type="none" w="sm" len="sm"/>
              <a:tailEnd type="none" w="sm" len="sm"/>
            </a:ln>
          </p:spPr>
          <p:txBody>
            <a:bodyPr/>
            <a:lstStyle/>
            <a:p>
              <a:endParaRPr lang="fr-FR" sz="1200"/>
            </a:p>
          </p:txBody>
        </p:sp>
      </p:grpSp>
      <p:sp>
        <p:nvSpPr>
          <p:cNvPr id="6" name="Rectangle 5"/>
          <p:cNvSpPr/>
          <p:nvPr/>
        </p:nvSpPr>
        <p:spPr>
          <a:xfrm>
            <a:off x="155560" y="521507"/>
            <a:ext cx="4214842" cy="276999"/>
          </a:xfrm>
          <a:prstGeom prst="rect">
            <a:avLst/>
          </a:prstGeom>
        </p:spPr>
        <p:txBody>
          <a:bodyPr wrap="square">
            <a:spAutoFit/>
          </a:bodyPr>
          <a:lstStyle/>
          <a:p>
            <a:r>
              <a:rPr lang="fr-FR" sz="1200" b="1" dirty="0" smtClean="0">
                <a:solidFill>
                  <a:srgbClr val="FF0000"/>
                </a:solidFill>
              </a:rPr>
              <a:t>Comparaison entre TRIGGERS et procédures/fonction  stockées</a:t>
            </a:r>
            <a:endParaRPr lang="fr-FR" sz="1200" b="1" dirty="0">
              <a:solidFill>
                <a:srgbClr val="FF0000"/>
              </a:solidFill>
            </a:endParaRPr>
          </a:p>
        </p:txBody>
      </p:sp>
      <p:sp>
        <p:nvSpPr>
          <p:cNvPr id="7" name="Rectangle 6"/>
          <p:cNvSpPr/>
          <p:nvPr/>
        </p:nvSpPr>
        <p:spPr>
          <a:xfrm>
            <a:off x="155560" y="7198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5"/>
          <p:cNvSpPr txBox="1">
            <a:spLocks noChangeArrowheads="1"/>
          </p:cNvSpPr>
          <p:nvPr/>
        </p:nvSpPr>
        <p:spPr>
          <a:xfrm>
            <a:off x="385762" y="1017590"/>
            <a:ext cx="3650995" cy="1066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1400" b="1" i="0" u="none" strike="noStrike" kern="1200" cap="none" spc="0" normalizeH="0" baseline="0" noProof="0" dirty="0" smtClean="0">
              <a:ln>
                <a:noFill/>
              </a:ln>
              <a:solidFill>
                <a:schemeClr val="tx2">
                  <a:lumMod val="75000"/>
                </a:schemeClr>
              </a:solidFill>
              <a:effectLst/>
              <a:uLnTx/>
              <a:uFillTx/>
              <a:latin typeface="+mj-lt"/>
              <a:ea typeface="+mj-ea"/>
              <a:cs typeface="+mj-cs"/>
            </a:endParaRPr>
          </a:p>
        </p:txBody>
      </p:sp>
      <p:sp>
        <p:nvSpPr>
          <p:cNvPr id="4" name="Rectangle 4"/>
          <p:cNvSpPr>
            <a:spLocks noChangeArrowheads="1"/>
          </p:cNvSpPr>
          <p:nvPr/>
        </p:nvSpPr>
        <p:spPr bwMode="auto">
          <a:xfrm>
            <a:off x="506412" y="2590806"/>
            <a:ext cx="3435362" cy="268408"/>
          </a:xfrm>
          <a:prstGeom prst="rect">
            <a:avLst/>
          </a:prstGeom>
          <a:noFill/>
          <a:ln w="9525">
            <a:noFill/>
            <a:miter lim="800000"/>
            <a:headEnd/>
            <a:tailEnd/>
          </a:ln>
        </p:spPr>
        <p:txBody>
          <a:bodyPr wrap="square" lIns="92075" tIns="46038" rIns="92075" bIns="46038">
            <a:spAutoFit/>
          </a:bodyPr>
          <a:lstStyle/>
          <a:p>
            <a:pPr defTabSz="346075">
              <a:lnSpc>
                <a:spcPct val="95000"/>
              </a:lnSpc>
              <a:spcBef>
                <a:spcPct val="35000"/>
              </a:spcBef>
              <a:tabLst>
                <a:tab pos="576263" algn="l"/>
              </a:tabLst>
            </a:pPr>
            <a:endParaRPr lang="ar-SA" sz="1200"/>
          </a:p>
        </p:txBody>
      </p:sp>
      <p:sp>
        <p:nvSpPr>
          <p:cNvPr id="5" name="Rectangle 2"/>
          <p:cNvSpPr>
            <a:spLocks noChangeArrowheads="1"/>
          </p:cNvSpPr>
          <p:nvPr/>
        </p:nvSpPr>
        <p:spPr bwMode="blackGray">
          <a:xfrm>
            <a:off x="441312" y="1441448"/>
            <a:ext cx="3320899" cy="178790"/>
          </a:xfrm>
          <a:prstGeom prst="rect">
            <a:avLst/>
          </a:prstGeom>
          <a:solidFill>
            <a:srgbClr val="92D050"/>
          </a:solidFill>
          <a:ln w="28575">
            <a:solidFill>
              <a:schemeClr val="tx1"/>
            </a:solidFill>
            <a:miter lim="800000"/>
            <a:headEnd/>
            <a:tailEnd/>
          </a:ln>
        </p:spPr>
        <p:txBody>
          <a:bodyPr wrap="none" lIns="92075" tIns="46038" rIns="92075" bIns="46038" anchor="ctr"/>
          <a:lstStyle/>
          <a:p>
            <a:pPr algn="l"/>
            <a:r>
              <a:rPr lang="en-US" sz="1200" b="1" dirty="0">
                <a:solidFill>
                  <a:srgbClr val="000000"/>
                </a:solidFill>
              </a:rPr>
              <a:t>ALTER TRIGGER </a:t>
            </a:r>
            <a:r>
              <a:rPr lang="en-US" sz="1200" b="1" i="1" dirty="0" err="1">
                <a:solidFill>
                  <a:srgbClr val="000000"/>
                </a:solidFill>
              </a:rPr>
              <a:t>trigger_name</a:t>
            </a:r>
            <a:r>
              <a:rPr lang="en-US" sz="1200" b="1" dirty="0">
                <a:solidFill>
                  <a:srgbClr val="000000"/>
                </a:solidFill>
              </a:rPr>
              <a:t> </a:t>
            </a:r>
            <a:r>
              <a:rPr lang="en-US" sz="1200" b="1" i="1" dirty="0">
                <a:solidFill>
                  <a:srgbClr val="000000"/>
                </a:solidFill>
              </a:rPr>
              <a:t>DISABLE</a:t>
            </a:r>
            <a:r>
              <a:rPr lang="en-US" sz="1200" b="1" dirty="0">
                <a:solidFill>
                  <a:srgbClr val="000000"/>
                </a:solidFill>
              </a:rPr>
              <a:t> | </a:t>
            </a:r>
            <a:r>
              <a:rPr lang="en-US" sz="1200" b="1" i="1" dirty="0">
                <a:solidFill>
                  <a:srgbClr val="000000"/>
                </a:solidFill>
              </a:rPr>
              <a:t>ENABLE</a:t>
            </a:r>
          </a:p>
        </p:txBody>
      </p:sp>
      <p:sp>
        <p:nvSpPr>
          <p:cNvPr id="6" name="Rectangle 5"/>
          <p:cNvSpPr>
            <a:spLocks noChangeArrowheads="1"/>
          </p:cNvSpPr>
          <p:nvPr/>
        </p:nvSpPr>
        <p:spPr bwMode="blackGray">
          <a:xfrm>
            <a:off x="441312" y="2084390"/>
            <a:ext cx="3643338" cy="214314"/>
          </a:xfrm>
          <a:prstGeom prst="rect">
            <a:avLst/>
          </a:prstGeom>
          <a:solidFill>
            <a:srgbClr val="92D050"/>
          </a:solidFill>
          <a:ln w="28575">
            <a:solidFill>
              <a:schemeClr val="tx1"/>
            </a:solidFill>
            <a:miter lim="800000"/>
            <a:headEnd/>
            <a:tailEnd/>
          </a:ln>
        </p:spPr>
        <p:txBody>
          <a:bodyPr lIns="92075" tIns="46038" rIns="92075" bIns="46038"/>
          <a:lstStyle/>
          <a:p>
            <a:pPr algn="l"/>
            <a:r>
              <a:rPr lang="en-US" sz="1100" b="1" dirty="0">
                <a:solidFill>
                  <a:srgbClr val="000000"/>
                </a:solidFill>
              </a:rPr>
              <a:t>ALTER TABLE </a:t>
            </a:r>
            <a:r>
              <a:rPr lang="en-US" sz="1100" b="1" i="1" dirty="0" err="1">
                <a:solidFill>
                  <a:srgbClr val="000000"/>
                </a:solidFill>
              </a:rPr>
              <a:t>table_name</a:t>
            </a:r>
            <a:r>
              <a:rPr lang="en-US" sz="1100" b="1" i="1" dirty="0">
                <a:solidFill>
                  <a:srgbClr val="000000"/>
                </a:solidFill>
              </a:rPr>
              <a:t> DISABLE </a:t>
            </a:r>
            <a:r>
              <a:rPr lang="en-US" sz="1100" b="1" dirty="0">
                <a:solidFill>
                  <a:srgbClr val="000000"/>
                </a:solidFill>
              </a:rPr>
              <a:t>| </a:t>
            </a:r>
            <a:r>
              <a:rPr lang="en-US" sz="1100" b="1" i="1" dirty="0" smtClean="0">
                <a:solidFill>
                  <a:srgbClr val="000000"/>
                </a:solidFill>
              </a:rPr>
              <a:t>ENABLE </a:t>
            </a:r>
            <a:r>
              <a:rPr lang="en-US" sz="1100" b="1" dirty="0" smtClean="0">
                <a:solidFill>
                  <a:srgbClr val="000000"/>
                </a:solidFill>
              </a:rPr>
              <a:t>ALL TRIGGERS </a:t>
            </a:r>
            <a:endParaRPr lang="en-US" sz="1100" b="1" dirty="0">
              <a:solidFill>
                <a:srgbClr val="000000"/>
              </a:solidFill>
            </a:endParaRPr>
          </a:p>
        </p:txBody>
      </p:sp>
      <p:sp>
        <p:nvSpPr>
          <p:cNvPr id="7" name="Rectangle 7"/>
          <p:cNvSpPr>
            <a:spLocks noChangeArrowheads="1"/>
          </p:cNvSpPr>
          <p:nvPr/>
        </p:nvSpPr>
        <p:spPr bwMode="blackGray">
          <a:xfrm>
            <a:off x="477999" y="2870208"/>
            <a:ext cx="3320899" cy="214314"/>
          </a:xfrm>
          <a:prstGeom prst="rect">
            <a:avLst/>
          </a:prstGeom>
          <a:solidFill>
            <a:srgbClr val="92D050"/>
          </a:solidFill>
          <a:ln w="28575">
            <a:solidFill>
              <a:schemeClr val="tx1"/>
            </a:solidFill>
            <a:miter lim="800000"/>
            <a:headEnd/>
            <a:tailEnd/>
          </a:ln>
        </p:spPr>
        <p:txBody>
          <a:bodyPr wrap="none" lIns="92075" tIns="46038" rIns="92075" bIns="46038" anchor="ctr"/>
          <a:lstStyle/>
          <a:p>
            <a:pPr algn="l"/>
            <a:r>
              <a:rPr lang="en-US" sz="1200" b="1" dirty="0">
                <a:solidFill>
                  <a:srgbClr val="000000"/>
                </a:solidFill>
              </a:rPr>
              <a:t>ALTER TRIGGER </a:t>
            </a:r>
            <a:r>
              <a:rPr lang="en-US" sz="1200" b="1" i="1" dirty="0" err="1">
                <a:solidFill>
                  <a:srgbClr val="000000"/>
                </a:solidFill>
              </a:rPr>
              <a:t>trigger_name</a:t>
            </a:r>
            <a:r>
              <a:rPr lang="en-US" sz="1200" b="1" i="1" dirty="0">
                <a:solidFill>
                  <a:srgbClr val="000000"/>
                </a:solidFill>
              </a:rPr>
              <a:t> </a:t>
            </a:r>
            <a:r>
              <a:rPr lang="en-US" sz="1200" b="1" dirty="0">
                <a:solidFill>
                  <a:srgbClr val="000000"/>
                </a:solidFill>
              </a:rPr>
              <a:t>COMPILE</a:t>
            </a:r>
          </a:p>
        </p:txBody>
      </p:sp>
      <p:sp>
        <p:nvSpPr>
          <p:cNvPr id="8" name="Rectangle 7"/>
          <p:cNvSpPr/>
          <p:nvPr/>
        </p:nvSpPr>
        <p:spPr>
          <a:xfrm>
            <a:off x="155560" y="7198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
        <p:nvSpPr>
          <p:cNvPr id="9" name="Rectangle 8"/>
          <p:cNvSpPr/>
          <p:nvPr/>
        </p:nvSpPr>
        <p:spPr>
          <a:xfrm>
            <a:off x="369874" y="572050"/>
            <a:ext cx="215135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lvl="0" algn="ctr">
              <a:spcBef>
                <a:spcPct val="0"/>
              </a:spcBef>
              <a:defRPr/>
            </a:pPr>
            <a:r>
              <a:rPr lang="en-US" b="1" dirty="0" err="1" smtClean="0">
                <a:solidFill>
                  <a:schemeClr val="tx2">
                    <a:lumMod val="75000"/>
                  </a:schemeClr>
                </a:solidFill>
              </a:rPr>
              <a:t>Gestion</a:t>
            </a:r>
            <a:r>
              <a:rPr lang="en-US" b="1" dirty="0" smtClean="0">
                <a:solidFill>
                  <a:schemeClr val="tx2">
                    <a:lumMod val="75000"/>
                  </a:schemeClr>
                </a:solidFill>
              </a:rPr>
              <a:t>  des Triggers</a:t>
            </a:r>
          </a:p>
        </p:txBody>
      </p:sp>
      <p:sp>
        <p:nvSpPr>
          <p:cNvPr id="10" name="Rectangle 9"/>
          <p:cNvSpPr/>
          <p:nvPr/>
        </p:nvSpPr>
        <p:spPr>
          <a:xfrm>
            <a:off x="84122" y="1084258"/>
            <a:ext cx="3000396" cy="276999"/>
          </a:xfrm>
          <a:prstGeom prst="rect">
            <a:avLst/>
          </a:prstGeom>
        </p:spPr>
        <p:txBody>
          <a:bodyPr wrap="square">
            <a:spAutoFit/>
          </a:bodyPr>
          <a:lstStyle/>
          <a:p>
            <a:pPr marL="742950" lvl="1" indent="-285750">
              <a:spcBef>
                <a:spcPct val="20000"/>
              </a:spcBef>
              <a:buFont typeface="Arial" pitchFamily="34" charset="0"/>
              <a:buChar char="–"/>
              <a:defRPr/>
            </a:pPr>
            <a:r>
              <a:rPr lang="en-US" sz="1200" b="1" dirty="0" err="1" smtClean="0"/>
              <a:t>Activer</a:t>
            </a:r>
            <a:r>
              <a:rPr lang="en-US" sz="1200" b="1" dirty="0" smtClean="0"/>
              <a:t> </a:t>
            </a:r>
            <a:r>
              <a:rPr lang="en-US" sz="1200" b="1" dirty="0" err="1" smtClean="0"/>
              <a:t>ou</a:t>
            </a:r>
            <a:r>
              <a:rPr lang="en-US" sz="1200" b="1" dirty="0" smtClean="0"/>
              <a:t> </a:t>
            </a:r>
            <a:r>
              <a:rPr lang="en-US" sz="1200" b="1" dirty="0" err="1" smtClean="0"/>
              <a:t>désactiver</a:t>
            </a:r>
            <a:r>
              <a:rPr lang="en-US" sz="1200" b="1" dirty="0" smtClean="0"/>
              <a:t> un trigger:</a:t>
            </a:r>
          </a:p>
        </p:txBody>
      </p:sp>
      <p:sp>
        <p:nvSpPr>
          <p:cNvPr id="11" name="Rectangle 10"/>
          <p:cNvSpPr/>
          <p:nvPr/>
        </p:nvSpPr>
        <p:spPr>
          <a:xfrm>
            <a:off x="84122" y="1735953"/>
            <a:ext cx="4143404" cy="276999"/>
          </a:xfrm>
          <a:prstGeom prst="rect">
            <a:avLst/>
          </a:prstGeom>
        </p:spPr>
        <p:txBody>
          <a:bodyPr wrap="square">
            <a:spAutoFit/>
          </a:bodyPr>
          <a:lstStyle/>
          <a:p>
            <a:pPr marL="742950" lvl="1" indent="-285750">
              <a:spcBef>
                <a:spcPct val="20000"/>
              </a:spcBef>
              <a:buFont typeface="Arial" pitchFamily="34" charset="0"/>
              <a:buChar char="–"/>
            </a:pPr>
            <a:r>
              <a:rPr lang="en-US" sz="1200" b="1" dirty="0" err="1" smtClean="0"/>
              <a:t>Activer</a:t>
            </a:r>
            <a:r>
              <a:rPr lang="en-US" sz="1200" b="1" dirty="0" smtClean="0"/>
              <a:t> </a:t>
            </a:r>
            <a:r>
              <a:rPr lang="en-US" sz="1200" b="1" dirty="0" err="1" smtClean="0"/>
              <a:t>ou</a:t>
            </a:r>
            <a:r>
              <a:rPr lang="en-US" sz="1200" b="1" dirty="0" smtClean="0"/>
              <a:t> </a:t>
            </a:r>
            <a:r>
              <a:rPr lang="en-US" sz="1200" b="1" dirty="0" err="1" smtClean="0"/>
              <a:t>désactiver</a:t>
            </a:r>
            <a:r>
              <a:rPr lang="en-US" sz="1200" b="1" dirty="0" smtClean="0"/>
              <a:t> tout les triggers </a:t>
            </a:r>
            <a:r>
              <a:rPr lang="en-US" sz="1200" b="1" dirty="0" err="1" smtClean="0"/>
              <a:t>d’une</a:t>
            </a:r>
            <a:r>
              <a:rPr lang="en-US" sz="1200" b="1" dirty="0" smtClean="0"/>
              <a:t> table:</a:t>
            </a:r>
          </a:p>
        </p:txBody>
      </p:sp>
      <p:sp>
        <p:nvSpPr>
          <p:cNvPr id="12" name="Rectangle 11"/>
          <p:cNvSpPr/>
          <p:nvPr/>
        </p:nvSpPr>
        <p:spPr>
          <a:xfrm>
            <a:off x="84122" y="2441580"/>
            <a:ext cx="3429024" cy="276999"/>
          </a:xfrm>
          <a:prstGeom prst="rect">
            <a:avLst/>
          </a:prstGeom>
        </p:spPr>
        <p:txBody>
          <a:bodyPr wrap="square">
            <a:spAutoFit/>
          </a:bodyPr>
          <a:lstStyle/>
          <a:p>
            <a:pPr marL="742950" lvl="1" indent="-285750">
              <a:spcBef>
                <a:spcPct val="20000"/>
              </a:spcBef>
              <a:buFont typeface="Arial" pitchFamily="34" charset="0"/>
              <a:buChar char="–"/>
            </a:pPr>
            <a:r>
              <a:rPr lang="en-US" sz="1200" b="1" dirty="0" err="1" smtClean="0"/>
              <a:t>Recompiler</a:t>
            </a:r>
            <a:r>
              <a:rPr lang="en-US" sz="1200" b="1" dirty="0" smtClean="0"/>
              <a:t> un triggers </a:t>
            </a:r>
            <a:r>
              <a:rPr lang="en-US" sz="1200" b="1" dirty="0" err="1" smtClean="0"/>
              <a:t>d’une</a:t>
            </a:r>
            <a:r>
              <a:rPr lang="en-US" sz="1200" b="1" dirty="0" smtClean="0"/>
              <a:t> table :</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122" y="1012820"/>
            <a:ext cx="4071966" cy="461665"/>
          </a:xfrm>
          <a:prstGeom prst="rect">
            <a:avLst/>
          </a:prstGeom>
        </p:spPr>
        <p:txBody>
          <a:bodyPr wrap="square">
            <a:spAutoFit/>
          </a:bodyPr>
          <a:lstStyle/>
          <a:p>
            <a:r>
              <a:rPr lang="en-US" sz="1200" b="1" dirty="0" smtClean="0"/>
              <a:t>Pour </a:t>
            </a:r>
            <a:r>
              <a:rPr lang="en-US" sz="1200" b="1" dirty="0" err="1" smtClean="0"/>
              <a:t>supprimer</a:t>
            </a:r>
            <a:r>
              <a:rPr lang="en-US" sz="1200" b="1" dirty="0" smtClean="0"/>
              <a:t> un trigger de la base de </a:t>
            </a:r>
            <a:r>
              <a:rPr lang="en-US" sz="1200" b="1" dirty="0" err="1" smtClean="0"/>
              <a:t>données</a:t>
            </a:r>
            <a:r>
              <a:rPr lang="en-US" sz="1200" b="1" dirty="0" smtClean="0"/>
              <a:t> database, on </a:t>
            </a:r>
            <a:r>
              <a:rPr lang="en-US" sz="1200" b="1" dirty="0" err="1" smtClean="0"/>
              <a:t>utilise</a:t>
            </a:r>
            <a:r>
              <a:rPr lang="en-US" sz="1200" b="1" dirty="0" smtClean="0"/>
              <a:t> </a:t>
            </a:r>
            <a:r>
              <a:rPr lang="en-US" sz="1200" b="1" dirty="0" err="1" smtClean="0"/>
              <a:t>l’instruction</a:t>
            </a:r>
            <a:r>
              <a:rPr lang="en-US" sz="1200" b="1" dirty="0" smtClean="0"/>
              <a:t> </a:t>
            </a:r>
            <a:r>
              <a:rPr lang="en-US" sz="1200" b="1" dirty="0" smtClean="0">
                <a:latin typeface="Courier New" pitchFamily="49" charset="0"/>
              </a:rPr>
              <a:t>DROP TRIGGER</a:t>
            </a:r>
            <a:endParaRPr lang="en-US" sz="1200" b="1" dirty="0" smtClean="0"/>
          </a:p>
        </p:txBody>
      </p:sp>
      <p:sp>
        <p:nvSpPr>
          <p:cNvPr id="3" name="Rectangle 13"/>
          <p:cNvSpPr>
            <a:spLocks noChangeArrowheads="1"/>
          </p:cNvSpPr>
          <p:nvPr/>
        </p:nvSpPr>
        <p:spPr bwMode="blackGray">
          <a:xfrm>
            <a:off x="298436" y="1584325"/>
            <a:ext cx="2500330" cy="285751"/>
          </a:xfrm>
          <a:prstGeom prst="rect">
            <a:avLst/>
          </a:prstGeom>
          <a:solidFill>
            <a:srgbClr val="92D050"/>
          </a:solidFill>
          <a:ln w="28575">
            <a:solidFill>
              <a:schemeClr val="tx1"/>
            </a:solidFill>
            <a:miter lim="800000"/>
            <a:headEnd/>
            <a:tailEnd/>
          </a:ln>
        </p:spPr>
        <p:txBody>
          <a:bodyPr wrap="none" lIns="92075" tIns="46038" rIns="92075" bIns="46038" anchor="ctr"/>
          <a:lstStyle/>
          <a:p>
            <a:pPr algn="l"/>
            <a:r>
              <a:rPr lang="en-US" sz="1200" b="1" dirty="0">
                <a:solidFill>
                  <a:srgbClr val="000000"/>
                </a:solidFill>
              </a:rPr>
              <a:t>DROP TRIGGER </a:t>
            </a:r>
            <a:r>
              <a:rPr lang="en-US" sz="1200" b="1" i="1" dirty="0" err="1">
                <a:solidFill>
                  <a:srgbClr val="000000"/>
                </a:solidFill>
              </a:rPr>
              <a:t>trigger_name</a:t>
            </a:r>
            <a:r>
              <a:rPr lang="en-US" sz="1200" b="1" dirty="0">
                <a:solidFill>
                  <a:srgbClr val="000000"/>
                </a:solidFill>
              </a:rPr>
              <a:t>;</a:t>
            </a:r>
          </a:p>
        </p:txBody>
      </p:sp>
      <p:sp>
        <p:nvSpPr>
          <p:cNvPr id="4" name="Rectangle 5"/>
          <p:cNvSpPr>
            <a:spLocks noChangeArrowheads="1"/>
          </p:cNvSpPr>
          <p:nvPr/>
        </p:nvSpPr>
        <p:spPr bwMode="blackGray">
          <a:xfrm>
            <a:off x="298436" y="2336807"/>
            <a:ext cx="2571768" cy="247649"/>
          </a:xfrm>
          <a:prstGeom prst="rect">
            <a:avLst/>
          </a:prstGeom>
          <a:solidFill>
            <a:srgbClr val="92D050"/>
          </a:solidFill>
          <a:ln w="28575">
            <a:solidFill>
              <a:schemeClr val="tx1"/>
            </a:solidFill>
            <a:miter lim="800000"/>
            <a:headEnd/>
            <a:tailEnd/>
          </a:ln>
        </p:spPr>
        <p:txBody>
          <a:bodyPr wrap="none" lIns="92075" tIns="46038" rIns="92075" bIns="46038" anchor="ctr"/>
          <a:lstStyle/>
          <a:p>
            <a:pPr algn="l"/>
            <a:r>
              <a:rPr lang="en-US" sz="1400" b="1" dirty="0">
                <a:solidFill>
                  <a:srgbClr val="000000"/>
                </a:solidFill>
              </a:rPr>
              <a:t>DROP TRIGGER </a:t>
            </a:r>
            <a:r>
              <a:rPr lang="en-US" sz="1400" b="1" dirty="0" err="1">
                <a:solidFill>
                  <a:srgbClr val="000000"/>
                </a:solidFill>
              </a:rPr>
              <a:t>secure_emp</a:t>
            </a:r>
            <a:r>
              <a:rPr lang="en-US" sz="1400" b="1" dirty="0">
                <a:solidFill>
                  <a:srgbClr val="000000"/>
                </a:solidFill>
              </a:rPr>
              <a:t>;</a:t>
            </a:r>
          </a:p>
        </p:txBody>
      </p:sp>
      <p:sp>
        <p:nvSpPr>
          <p:cNvPr id="5" name="Rectangle 4"/>
          <p:cNvSpPr/>
          <p:nvPr/>
        </p:nvSpPr>
        <p:spPr>
          <a:xfrm>
            <a:off x="298436" y="2727332"/>
            <a:ext cx="4000528" cy="430887"/>
          </a:xfrm>
          <a:prstGeom prst="rect">
            <a:avLst/>
          </a:prstGeom>
        </p:spPr>
        <p:txBody>
          <a:bodyPr wrap="square">
            <a:spAutoFit/>
          </a:bodyPr>
          <a:lstStyle/>
          <a:p>
            <a:r>
              <a:rPr lang="en-US" sz="1100" b="1" dirty="0" smtClean="0"/>
              <a:t>NB</a:t>
            </a:r>
            <a:r>
              <a:rPr lang="en-US" sz="1100" dirty="0" smtClean="0"/>
              <a:t>: Tout les triggers </a:t>
            </a:r>
            <a:r>
              <a:rPr lang="en-US" sz="1100" dirty="0" err="1" smtClean="0"/>
              <a:t>d’une</a:t>
            </a:r>
            <a:r>
              <a:rPr lang="en-US" sz="1100" dirty="0" smtClean="0"/>
              <a:t> table </a:t>
            </a:r>
            <a:r>
              <a:rPr lang="en-US" sz="1100" dirty="0" err="1" smtClean="0"/>
              <a:t>sont</a:t>
            </a:r>
            <a:r>
              <a:rPr lang="en-US" sz="1100" dirty="0" smtClean="0"/>
              <a:t> </a:t>
            </a:r>
            <a:r>
              <a:rPr lang="en-US" sz="1100" dirty="0" err="1" smtClean="0"/>
              <a:t>supprimés</a:t>
            </a:r>
            <a:r>
              <a:rPr lang="en-US" sz="1100" dirty="0" smtClean="0"/>
              <a:t> </a:t>
            </a:r>
            <a:r>
              <a:rPr lang="en-US" sz="1100" dirty="0" err="1" smtClean="0"/>
              <a:t>une</a:t>
            </a:r>
            <a:r>
              <a:rPr lang="en-US" sz="1100" dirty="0" smtClean="0"/>
              <a:t> </a:t>
            </a:r>
            <a:r>
              <a:rPr lang="en-US" sz="1100" dirty="0" err="1" smtClean="0"/>
              <a:t>fois</a:t>
            </a:r>
            <a:r>
              <a:rPr lang="en-US" sz="1100" dirty="0" smtClean="0"/>
              <a:t> table </a:t>
            </a:r>
            <a:r>
              <a:rPr lang="en-US" sz="1100" dirty="0" err="1" smtClean="0"/>
              <a:t>est</a:t>
            </a:r>
            <a:r>
              <a:rPr lang="en-US" sz="1100" dirty="0" smtClean="0"/>
              <a:t> </a:t>
            </a:r>
            <a:r>
              <a:rPr lang="en-US" sz="1100" dirty="0" err="1" smtClean="0"/>
              <a:t>supprimée</a:t>
            </a:r>
            <a:r>
              <a:rPr lang="en-US" sz="1100" dirty="0" smtClean="0"/>
              <a:t>.</a:t>
            </a:r>
          </a:p>
        </p:txBody>
      </p:sp>
      <p:sp>
        <p:nvSpPr>
          <p:cNvPr id="6" name="Rectangle 5"/>
          <p:cNvSpPr/>
          <p:nvPr/>
        </p:nvSpPr>
        <p:spPr>
          <a:xfrm>
            <a:off x="298436" y="1894218"/>
            <a:ext cx="785818" cy="261610"/>
          </a:xfrm>
          <a:prstGeom prst="rect">
            <a:avLst/>
          </a:prstGeom>
        </p:spPr>
        <p:txBody>
          <a:bodyPr wrap="square">
            <a:spAutoFit/>
          </a:bodyPr>
          <a:lstStyle/>
          <a:p>
            <a:r>
              <a:rPr lang="en-US" sz="1100" b="1" dirty="0" err="1" smtClean="0"/>
              <a:t>Exemple</a:t>
            </a:r>
            <a:r>
              <a:rPr lang="en-US" sz="1100" b="1" dirty="0" smtClean="0"/>
              <a:t> </a:t>
            </a:r>
          </a:p>
        </p:txBody>
      </p:sp>
      <p:sp>
        <p:nvSpPr>
          <p:cNvPr id="7" name="Rectangle 6"/>
          <p:cNvSpPr/>
          <p:nvPr/>
        </p:nvSpPr>
        <p:spPr>
          <a:xfrm>
            <a:off x="155560" y="7198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
        <p:nvSpPr>
          <p:cNvPr id="8" name="Rectangle 7"/>
          <p:cNvSpPr/>
          <p:nvPr/>
        </p:nvSpPr>
        <p:spPr>
          <a:xfrm>
            <a:off x="369874" y="572050"/>
            <a:ext cx="2523255"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lvl="0" algn="ctr">
              <a:spcBef>
                <a:spcPct val="0"/>
              </a:spcBef>
              <a:defRPr/>
            </a:pPr>
            <a:r>
              <a:rPr lang="en-US" b="1" dirty="0" smtClean="0">
                <a:solidFill>
                  <a:schemeClr val="tx2">
                    <a:lumMod val="75000"/>
                  </a:schemeClr>
                </a:solidFill>
              </a:rPr>
              <a:t>Suppression des Triggers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798502" y="584192"/>
            <a:ext cx="3429024" cy="461665"/>
          </a:xfrm>
          <a:prstGeom prst="rect">
            <a:avLst/>
          </a:prstGeom>
          <a:noFill/>
        </p:spPr>
        <p:txBody>
          <a:bodyPr vert="horz" wrap="square" lIns="0" tIns="0" rIns="0" bIns="0" rtlCol="0">
            <a:spAutoFit/>
          </a:bodyPr>
          <a:lstStyle/>
          <a:p>
            <a:pPr>
              <a:lnSpc>
                <a:spcPts val="1800"/>
              </a:lnSpc>
            </a:pPr>
            <a:r>
              <a:rPr lang="en-CA" sz="1000" b="1" dirty="0" err="1" smtClean="0">
                <a:solidFill>
                  <a:srgbClr val="000000"/>
                </a:solidFill>
                <a:latin typeface="Arial"/>
                <a:cs typeface="Arial"/>
              </a:rPr>
              <a:t>Plusieurs</a:t>
            </a:r>
            <a:r>
              <a:rPr lang="en-CA" sz="1000" b="1" dirty="0" smtClean="0">
                <a:solidFill>
                  <a:srgbClr val="000000"/>
                </a:solidFill>
                <a:latin typeface="Arial"/>
                <a:cs typeface="Arial"/>
              </a:rPr>
              <a:t> </a:t>
            </a:r>
            <a:r>
              <a:rPr lang="en-CA" sz="1000" b="1" dirty="0" err="1" smtClean="0">
                <a:solidFill>
                  <a:srgbClr val="000000"/>
                </a:solidFill>
                <a:latin typeface="Arial"/>
                <a:cs typeface="Arial"/>
              </a:rPr>
              <a:t>façons</a:t>
            </a:r>
            <a:r>
              <a:rPr lang="en-CA" sz="1000" b="1" dirty="0" smtClean="0">
                <a:solidFill>
                  <a:srgbClr val="000000"/>
                </a:solidFill>
                <a:latin typeface="Arial"/>
                <a:cs typeface="Arial"/>
              </a:rPr>
              <a:t> </a:t>
            </a:r>
            <a:r>
              <a:rPr lang="en-CA" sz="1000" b="1" dirty="0" err="1" smtClean="0">
                <a:solidFill>
                  <a:srgbClr val="000000"/>
                </a:solidFill>
                <a:latin typeface="Arial"/>
                <a:cs typeface="Arial"/>
              </a:rPr>
              <a:t>d’affecter</a:t>
            </a:r>
            <a:r>
              <a:rPr lang="en-CA" sz="1000" b="1" dirty="0" smtClean="0">
                <a:solidFill>
                  <a:srgbClr val="000000"/>
                </a:solidFill>
                <a:latin typeface="Arial"/>
                <a:cs typeface="Arial"/>
              </a:rPr>
              <a:t> </a:t>
            </a:r>
            <a:r>
              <a:rPr lang="en-CA" sz="1000" b="1" dirty="0" err="1" smtClean="0">
                <a:solidFill>
                  <a:srgbClr val="000000"/>
                </a:solidFill>
                <a:latin typeface="Arial"/>
                <a:cs typeface="Arial"/>
              </a:rPr>
              <a:t>une</a:t>
            </a:r>
            <a:r>
              <a:rPr lang="en-CA" sz="1000" b="1" dirty="0" smtClean="0">
                <a:solidFill>
                  <a:srgbClr val="000000"/>
                </a:solidFill>
                <a:latin typeface="Arial"/>
                <a:cs typeface="Arial"/>
              </a:rPr>
              <a:t> </a:t>
            </a:r>
            <a:r>
              <a:rPr lang="en-CA" sz="1000" b="1" dirty="0" err="1" smtClean="0">
                <a:solidFill>
                  <a:srgbClr val="000000"/>
                </a:solidFill>
                <a:latin typeface="Arial"/>
                <a:cs typeface="Arial"/>
              </a:rPr>
              <a:t>valeur</a:t>
            </a:r>
            <a:r>
              <a:rPr lang="en-CA" sz="1000" b="1" dirty="0" smtClean="0">
                <a:solidFill>
                  <a:srgbClr val="000000"/>
                </a:solidFill>
                <a:latin typeface="Arial"/>
                <a:cs typeface="Arial"/>
              </a:rPr>
              <a:t> à</a:t>
            </a:r>
            <a:r>
              <a:rPr lang="en-CA" sz="1000" b="1" dirty="0" smtClean="0">
                <a:solidFill>
                  <a:srgbClr val="000000"/>
                </a:solidFill>
                <a:latin typeface="Times New Roman"/>
                <a:cs typeface="Arial"/>
              </a:rPr>
              <a:t> </a:t>
            </a:r>
            <a:r>
              <a:rPr lang="en-CA" sz="1000" b="1" dirty="0" err="1" smtClean="0">
                <a:solidFill>
                  <a:srgbClr val="000000"/>
                </a:solidFill>
                <a:latin typeface="Arial"/>
                <a:cs typeface="Arial"/>
              </a:rPr>
              <a:t>une</a:t>
            </a:r>
            <a:r>
              <a:rPr lang="en-CA" sz="1000" b="1" dirty="0" smtClean="0">
                <a:solidFill>
                  <a:srgbClr val="000000"/>
                </a:solidFill>
                <a:latin typeface="Arial"/>
                <a:cs typeface="Arial"/>
              </a:rPr>
              <a:t> variable</a:t>
            </a:r>
          </a:p>
          <a:p>
            <a:pPr>
              <a:lnSpc>
                <a:spcPts val="1800"/>
              </a:lnSpc>
            </a:pPr>
            <a:endParaRPr lang="en-CA" sz="1434" dirty="0">
              <a:solidFill>
                <a:srgbClr val="000000"/>
              </a:solidFill>
            </a:endParaRPr>
          </a:p>
        </p:txBody>
      </p:sp>
      <p:sp>
        <p:nvSpPr>
          <p:cNvPr id="4" name="TextBox 4"/>
          <p:cNvSpPr txBox="1"/>
          <p:nvPr/>
        </p:nvSpPr>
        <p:spPr>
          <a:xfrm>
            <a:off x="609600" y="869944"/>
            <a:ext cx="1275990" cy="256480"/>
          </a:xfrm>
          <a:prstGeom prst="rect">
            <a:avLst/>
          </a:prstGeom>
          <a:noFill/>
        </p:spPr>
        <p:txBody>
          <a:bodyPr vert="horz" wrap="none" lIns="0" tIns="0" rIns="0" bIns="0" rtlCol="0">
            <a:spAutoFit/>
          </a:bodyPr>
          <a:lstStyle/>
          <a:p>
            <a:pPr>
              <a:lnSpc>
                <a:spcPts val="1035"/>
              </a:lnSpc>
            </a:pPr>
            <a:r>
              <a:rPr lang="en-CA" sz="762" dirty="0" err="1" smtClean="0">
                <a:solidFill>
                  <a:srgbClr val="990000"/>
                </a:solidFill>
                <a:latin typeface="Arial"/>
                <a:cs typeface="Arial"/>
              </a:rPr>
              <a:t>Opérateur</a:t>
            </a:r>
            <a:r>
              <a:rPr lang="en-CA" sz="762" dirty="0" smtClean="0">
                <a:solidFill>
                  <a:srgbClr val="990000"/>
                </a:solidFill>
                <a:latin typeface="Arial"/>
                <a:cs typeface="Arial"/>
              </a:rPr>
              <a:t> </a:t>
            </a:r>
            <a:r>
              <a:rPr lang="en-CA" sz="762" dirty="0" err="1" smtClean="0">
                <a:solidFill>
                  <a:srgbClr val="990000"/>
                </a:solidFill>
                <a:latin typeface="Arial"/>
                <a:cs typeface="Arial"/>
              </a:rPr>
              <a:t>d’affectation</a:t>
            </a:r>
            <a:r>
              <a:rPr lang="en-CA" sz="762" dirty="0" smtClean="0">
                <a:solidFill>
                  <a:srgbClr val="000000"/>
                </a:solidFill>
                <a:latin typeface="Arial"/>
                <a:cs typeface="Arial"/>
              </a:rPr>
              <a:t>    </a:t>
            </a:r>
            <a:r>
              <a:rPr lang="en-CA" sz="762" b="1" dirty="0" smtClean="0">
                <a:solidFill>
                  <a:srgbClr val="000000"/>
                </a:solidFill>
                <a:latin typeface="Arial"/>
                <a:cs typeface="Arial"/>
              </a:rPr>
              <a:t>n:=</a:t>
            </a:r>
          </a:p>
          <a:p>
            <a:pPr>
              <a:lnSpc>
                <a:spcPts val="1035"/>
              </a:lnSpc>
            </a:pPr>
            <a:endParaRPr lang="en-CA" sz="896" dirty="0">
              <a:solidFill>
                <a:srgbClr val="000000"/>
              </a:solidFill>
            </a:endParaRPr>
          </a:p>
        </p:txBody>
      </p:sp>
      <p:sp>
        <p:nvSpPr>
          <p:cNvPr id="5" name="TextBox 5"/>
          <p:cNvSpPr txBox="1"/>
          <p:nvPr/>
        </p:nvSpPr>
        <p:spPr>
          <a:xfrm>
            <a:off x="609600" y="1108704"/>
            <a:ext cx="1633781" cy="118430"/>
          </a:xfrm>
          <a:prstGeom prst="rect">
            <a:avLst/>
          </a:prstGeom>
          <a:noFill/>
        </p:spPr>
        <p:txBody>
          <a:bodyPr vert="horz" wrap="none" lIns="0" tIns="0" rIns="0" bIns="0" rtlCol="0">
            <a:spAutoFit/>
          </a:bodyPr>
          <a:lstStyle/>
          <a:p>
            <a:pPr>
              <a:lnSpc>
                <a:spcPts val="1035"/>
              </a:lnSpc>
            </a:pPr>
            <a:r>
              <a:rPr lang="en-CA" sz="762" spc="-10" dirty="0" smtClean="0">
                <a:solidFill>
                  <a:srgbClr val="990000"/>
                </a:solidFill>
                <a:latin typeface="Arial"/>
                <a:cs typeface="Arial"/>
              </a:rPr>
              <a:t>Directive </a:t>
            </a:r>
            <a:r>
              <a:rPr lang="en-CA" sz="762" b="1" spc="-10" dirty="0" smtClean="0">
                <a:solidFill>
                  <a:srgbClr val="990000"/>
                </a:solidFill>
                <a:latin typeface="Arial"/>
                <a:cs typeface="Arial"/>
              </a:rPr>
              <a:t>INTO</a:t>
            </a:r>
            <a:r>
              <a:rPr lang="en-CA" sz="762" spc="-10" dirty="0" smtClean="0">
                <a:solidFill>
                  <a:srgbClr val="000000"/>
                </a:solidFill>
                <a:latin typeface="Arial"/>
                <a:cs typeface="Arial"/>
              </a:rPr>
              <a:t> de la </a:t>
            </a:r>
            <a:r>
              <a:rPr lang="en-CA" sz="762" spc="-10" dirty="0" err="1" smtClean="0">
                <a:solidFill>
                  <a:srgbClr val="000000"/>
                </a:solidFill>
                <a:latin typeface="Arial"/>
                <a:cs typeface="Arial"/>
              </a:rPr>
              <a:t>requête</a:t>
            </a:r>
            <a:r>
              <a:rPr lang="en-CA" sz="762" spc="-10" dirty="0" smtClean="0">
                <a:solidFill>
                  <a:srgbClr val="000000"/>
                </a:solidFill>
                <a:latin typeface="Arial"/>
                <a:cs typeface="Arial"/>
              </a:rPr>
              <a:t> </a:t>
            </a:r>
            <a:r>
              <a:rPr lang="en-CA" sz="762" b="1" spc="-10" dirty="0" smtClean="0">
                <a:solidFill>
                  <a:srgbClr val="000000"/>
                </a:solidFill>
                <a:latin typeface="Arial"/>
                <a:cs typeface="Arial"/>
              </a:rPr>
              <a:t>SELECT</a:t>
            </a:r>
            <a:r>
              <a:rPr lang="en-CA" sz="762" spc="-10" dirty="0" smtClean="0">
                <a:solidFill>
                  <a:srgbClr val="000000"/>
                </a:solidFill>
                <a:latin typeface="Arial"/>
                <a:cs typeface="Arial"/>
              </a:rPr>
              <a:t>.</a:t>
            </a:r>
          </a:p>
        </p:txBody>
      </p:sp>
      <p:sp>
        <p:nvSpPr>
          <p:cNvPr id="6" name="TextBox 6"/>
          <p:cNvSpPr txBox="1"/>
          <p:nvPr/>
        </p:nvSpPr>
        <p:spPr>
          <a:xfrm>
            <a:off x="452454" y="1298572"/>
            <a:ext cx="988990" cy="140103"/>
          </a:xfrm>
          <a:prstGeom prst="rect">
            <a:avLst/>
          </a:prstGeom>
          <a:noFill/>
        </p:spPr>
        <p:txBody>
          <a:bodyPr vert="horz" wrap="square" lIns="0" tIns="0" rIns="0" bIns="0" rtlCol="0">
            <a:spAutoFit/>
          </a:bodyPr>
          <a:lstStyle/>
          <a:p>
            <a:pPr>
              <a:lnSpc>
                <a:spcPts val="1150"/>
              </a:lnSpc>
            </a:pPr>
            <a:r>
              <a:rPr lang="en-CA" sz="846" b="1" spc="-10" dirty="0" err="1" smtClean="0">
                <a:solidFill>
                  <a:srgbClr val="009900"/>
                </a:solidFill>
                <a:latin typeface="Arial"/>
                <a:cs typeface="Arial"/>
              </a:rPr>
              <a:t>Exemples</a:t>
            </a:r>
            <a:endParaRPr lang="en-CA" sz="846" b="1" spc="-10" dirty="0" smtClean="0">
              <a:solidFill>
                <a:srgbClr val="009900"/>
              </a:solidFill>
              <a:latin typeface="Arial"/>
              <a:cs typeface="Arial"/>
            </a:endParaRPr>
          </a:p>
        </p:txBody>
      </p:sp>
      <p:sp>
        <p:nvSpPr>
          <p:cNvPr id="7" name="TextBox 7"/>
          <p:cNvSpPr txBox="1"/>
          <p:nvPr/>
        </p:nvSpPr>
        <p:spPr>
          <a:xfrm>
            <a:off x="647700" y="1508877"/>
            <a:ext cx="3222636" cy="115416"/>
          </a:xfrm>
          <a:prstGeom prst="rect">
            <a:avLst/>
          </a:prstGeom>
          <a:noFill/>
        </p:spPr>
        <p:txBody>
          <a:bodyPr vert="horz" wrap="square" lIns="0" tIns="0" rIns="0" bIns="0" rtlCol="0">
            <a:spAutoFit/>
          </a:bodyPr>
          <a:lstStyle/>
          <a:p>
            <a:pPr>
              <a:lnSpc>
                <a:spcPts val="850"/>
              </a:lnSpc>
            </a:pPr>
            <a:r>
              <a:rPr lang="en-CA" sz="762" dirty="0" err="1" smtClean="0">
                <a:solidFill>
                  <a:srgbClr val="000000"/>
                </a:solidFill>
                <a:latin typeface="Arial"/>
                <a:cs typeface="Arial"/>
              </a:rPr>
              <a:t>dateNaissance</a:t>
            </a:r>
            <a:r>
              <a:rPr lang="en-CA" sz="762" dirty="0" smtClean="0">
                <a:solidFill>
                  <a:srgbClr val="000000"/>
                </a:solidFill>
                <a:latin typeface="Arial"/>
                <a:cs typeface="Arial"/>
              </a:rPr>
              <a:t> </a:t>
            </a:r>
            <a:r>
              <a:rPr lang="en-CA" sz="762" b="1" dirty="0" smtClean="0">
                <a:solidFill>
                  <a:srgbClr val="000000"/>
                </a:solidFill>
                <a:latin typeface="Arial"/>
                <a:cs typeface="Arial"/>
              </a:rPr>
              <a:t>:=</a:t>
            </a:r>
            <a:r>
              <a:rPr lang="en-CA" sz="762" dirty="0" smtClean="0">
                <a:solidFill>
                  <a:srgbClr val="000000"/>
                </a:solidFill>
                <a:latin typeface="Arial"/>
                <a:cs typeface="Arial"/>
              </a:rPr>
              <a:t> </a:t>
            </a:r>
            <a:r>
              <a:rPr lang="en-CA" sz="762" dirty="0" err="1" smtClean="0">
                <a:solidFill>
                  <a:srgbClr val="000000"/>
                </a:solidFill>
                <a:latin typeface="Arial"/>
                <a:cs typeface="Arial"/>
              </a:rPr>
              <a:t>to_date</a:t>
            </a:r>
            <a:r>
              <a:rPr lang="en-CA" sz="762" dirty="0" smtClean="0">
                <a:solidFill>
                  <a:srgbClr val="000000"/>
                </a:solidFill>
                <a:latin typeface="Arial"/>
                <a:cs typeface="Arial"/>
              </a:rPr>
              <a:t>(’10/10/2004’,’DD/MM/YYYY’);</a:t>
            </a:r>
          </a:p>
        </p:txBody>
      </p:sp>
      <p:sp>
        <p:nvSpPr>
          <p:cNvPr id="10" name="TextBox 10"/>
          <p:cNvSpPr txBox="1"/>
          <p:nvPr/>
        </p:nvSpPr>
        <p:spPr>
          <a:xfrm>
            <a:off x="369874" y="2658667"/>
            <a:ext cx="477695" cy="140103"/>
          </a:xfrm>
          <a:prstGeom prst="rect">
            <a:avLst/>
          </a:prstGeom>
          <a:noFill/>
        </p:spPr>
        <p:txBody>
          <a:bodyPr vert="horz" wrap="none" lIns="0" tIns="0" rIns="0" bIns="0" rtlCol="0">
            <a:spAutoFit/>
          </a:bodyPr>
          <a:lstStyle/>
          <a:p>
            <a:pPr>
              <a:lnSpc>
                <a:spcPts val="1150"/>
              </a:lnSpc>
            </a:pPr>
            <a:r>
              <a:rPr lang="en-CA" sz="846" b="1" dirty="0" smtClean="0">
                <a:solidFill>
                  <a:srgbClr val="990000"/>
                </a:solidFill>
                <a:latin typeface="Arial"/>
                <a:cs typeface="Arial"/>
              </a:rPr>
              <a:t>Attention</a:t>
            </a:r>
          </a:p>
        </p:txBody>
      </p:sp>
      <p:sp>
        <p:nvSpPr>
          <p:cNvPr id="11" name="TextBox 11"/>
          <p:cNvSpPr txBox="1"/>
          <p:nvPr/>
        </p:nvSpPr>
        <p:spPr>
          <a:xfrm>
            <a:off x="441312" y="2888118"/>
            <a:ext cx="3525850" cy="153888"/>
          </a:xfrm>
          <a:prstGeom prst="rect">
            <a:avLst/>
          </a:prstGeom>
          <a:noFill/>
        </p:spPr>
        <p:txBody>
          <a:bodyPr vert="horz" wrap="square" lIns="0" tIns="0" rIns="0" bIns="0" rtlCol="0">
            <a:spAutoFit/>
          </a:bodyPr>
          <a:lstStyle/>
          <a:p>
            <a:pPr>
              <a:lnSpc>
                <a:spcPts val="1200"/>
              </a:lnSpc>
              <a:tabLst>
                <a:tab pos="1524000" algn="l"/>
              </a:tabLst>
            </a:pPr>
            <a:r>
              <a:rPr lang="en-CA" sz="846" spc="-10" dirty="0" smtClean="0">
                <a:solidFill>
                  <a:srgbClr val="990000"/>
                </a:solidFill>
                <a:latin typeface="Arial"/>
                <a:cs typeface="Arial"/>
              </a:rPr>
              <a:t>Pour eviler les </a:t>
            </a:r>
            <a:r>
              <a:rPr lang="en-CA" sz="846" spc="-10" dirty="0" err="1" smtClean="0">
                <a:solidFill>
                  <a:srgbClr val="990000"/>
                </a:solidFill>
                <a:latin typeface="Arial"/>
                <a:cs typeface="Arial"/>
              </a:rPr>
              <a:t>conflits</a:t>
            </a:r>
            <a:r>
              <a:rPr lang="en-CA" sz="846" spc="-10" dirty="0" smtClean="0">
                <a:solidFill>
                  <a:srgbClr val="990000"/>
                </a:solidFill>
                <a:latin typeface="Arial"/>
                <a:cs typeface="Arial"/>
              </a:rPr>
              <a:t> de </a:t>
            </a:r>
            <a:r>
              <a:rPr lang="en-CA" sz="846" spc="-10" dirty="0" err="1" smtClean="0">
                <a:solidFill>
                  <a:srgbClr val="990000"/>
                </a:solidFill>
                <a:latin typeface="Arial"/>
                <a:cs typeface="Arial"/>
              </a:rPr>
              <a:t>nommage</a:t>
            </a:r>
            <a:r>
              <a:rPr lang="en-CA" sz="846" spc="-10" dirty="0" smtClean="0">
                <a:solidFill>
                  <a:srgbClr val="990000"/>
                </a:solidFill>
                <a:latin typeface="Arial"/>
                <a:cs typeface="Arial"/>
              </a:rPr>
              <a:t>, </a:t>
            </a:r>
            <a:r>
              <a:rPr lang="en-CA" sz="846" spc="-10" dirty="0" err="1" smtClean="0">
                <a:solidFill>
                  <a:srgbClr val="990000"/>
                </a:solidFill>
                <a:latin typeface="Arial"/>
                <a:cs typeface="Arial"/>
              </a:rPr>
              <a:t>préfixer</a:t>
            </a:r>
            <a:r>
              <a:rPr lang="en-CA" sz="846" spc="-10" dirty="0" smtClean="0">
                <a:solidFill>
                  <a:srgbClr val="990000"/>
                </a:solidFill>
                <a:latin typeface="Arial"/>
                <a:cs typeface="Arial"/>
              </a:rPr>
              <a:t> les variables PL/SQL</a:t>
            </a:r>
            <a:r>
              <a:rPr lang="en-CA" sz="996" spc="-10" dirty="0" smtClean="0">
                <a:solidFill>
                  <a:srgbClr val="000000"/>
                </a:solidFill>
                <a:latin typeface="Times New Roman"/>
                <a:cs typeface="Arial"/>
              </a:rPr>
              <a:t> </a:t>
            </a:r>
            <a:r>
              <a:rPr lang="en-CA" sz="846" spc="-10" dirty="0" smtClean="0">
                <a:solidFill>
                  <a:srgbClr val="990000"/>
                </a:solidFill>
                <a:latin typeface="Arial"/>
                <a:cs typeface="Arial"/>
              </a:rPr>
              <a:t>par</a:t>
            </a:r>
            <a:r>
              <a:rPr lang="en-CA" sz="846" b="1" spc="-10" dirty="0" smtClean="0">
                <a:solidFill>
                  <a:srgbClr val="990000"/>
                </a:solidFill>
                <a:latin typeface="Arial"/>
                <a:cs typeface="Arial"/>
              </a:rPr>
              <a:t> v_</a:t>
            </a:r>
            <a:endParaRPr lang="en-CA" sz="996" b="1" dirty="0">
              <a:solidFill>
                <a:srgbClr val="000000"/>
              </a:solidFill>
            </a:endParaRPr>
          </a:p>
        </p:txBody>
      </p:sp>
      <p:pic>
        <p:nvPicPr>
          <p:cNvPr id="2050" name="Picture 2"/>
          <p:cNvPicPr>
            <a:picLocks noChangeAspect="1" noChangeArrowheads="1"/>
          </p:cNvPicPr>
          <p:nvPr/>
        </p:nvPicPr>
        <p:blipFill>
          <a:blip r:embed="rId2" cstate="print"/>
          <a:srcRect/>
          <a:stretch>
            <a:fillRect/>
          </a:stretch>
        </p:blipFill>
        <p:spPr bwMode="auto">
          <a:xfrm>
            <a:off x="512750" y="1974853"/>
            <a:ext cx="142875" cy="180975"/>
          </a:xfrm>
          <a:prstGeom prst="rect">
            <a:avLst/>
          </a:prstGeom>
          <a:noFill/>
          <a:ln w="9525">
            <a:noFill/>
            <a:miter lim="800000"/>
            <a:headEnd/>
            <a:tailEnd/>
          </a:ln>
          <a:effectLst/>
        </p:spPr>
      </p:pic>
      <p:sp>
        <p:nvSpPr>
          <p:cNvPr id="21" name="TextBox 7"/>
          <p:cNvSpPr txBox="1"/>
          <p:nvPr/>
        </p:nvSpPr>
        <p:spPr>
          <a:xfrm>
            <a:off x="655626" y="2002313"/>
            <a:ext cx="3222636" cy="115416"/>
          </a:xfrm>
          <a:prstGeom prst="rect">
            <a:avLst/>
          </a:prstGeom>
          <a:noFill/>
        </p:spPr>
        <p:txBody>
          <a:bodyPr vert="horz" wrap="square" lIns="0" tIns="0" rIns="0" bIns="0" rtlCol="0">
            <a:spAutoFit/>
          </a:bodyPr>
          <a:lstStyle/>
          <a:p>
            <a:pPr>
              <a:lnSpc>
                <a:spcPts val="850"/>
              </a:lnSpc>
            </a:pPr>
            <a:r>
              <a:rPr lang="en-CA" sz="762" spc="-10" dirty="0" err="1" smtClean="0">
                <a:solidFill>
                  <a:srgbClr val="000000"/>
                </a:solidFill>
                <a:latin typeface="Arial"/>
                <a:cs typeface="Arial"/>
              </a:rPr>
              <a:t>V_sal</a:t>
            </a:r>
            <a:r>
              <a:rPr lang="en-CA" sz="762" spc="-10" dirty="0" smtClean="0">
                <a:solidFill>
                  <a:srgbClr val="000000"/>
                </a:solidFill>
                <a:latin typeface="Arial"/>
                <a:cs typeface="Arial"/>
              </a:rPr>
              <a:t>:= 4000</a:t>
            </a:r>
          </a:p>
        </p:txBody>
      </p:sp>
      <p:pic>
        <p:nvPicPr>
          <p:cNvPr id="22" name="Picture 2"/>
          <p:cNvPicPr>
            <a:picLocks noChangeAspect="1" noChangeArrowheads="1"/>
          </p:cNvPicPr>
          <p:nvPr/>
        </p:nvPicPr>
        <p:blipFill>
          <a:blip r:embed="rId2" cstate="print"/>
          <a:srcRect/>
          <a:stretch>
            <a:fillRect/>
          </a:stretch>
        </p:blipFill>
        <p:spPr bwMode="auto">
          <a:xfrm>
            <a:off x="512750" y="2189167"/>
            <a:ext cx="142876" cy="180975"/>
          </a:xfrm>
          <a:prstGeom prst="rect">
            <a:avLst/>
          </a:prstGeom>
          <a:noFill/>
          <a:ln w="9525">
            <a:noFill/>
            <a:miter lim="800000"/>
            <a:headEnd/>
            <a:tailEnd/>
          </a:ln>
          <a:effectLst/>
        </p:spPr>
      </p:pic>
      <p:sp>
        <p:nvSpPr>
          <p:cNvPr id="23" name="TextBox 7"/>
          <p:cNvSpPr txBox="1"/>
          <p:nvPr/>
        </p:nvSpPr>
        <p:spPr>
          <a:xfrm>
            <a:off x="612324" y="2196201"/>
            <a:ext cx="3615202" cy="115416"/>
          </a:xfrm>
          <a:prstGeom prst="rect">
            <a:avLst/>
          </a:prstGeom>
          <a:noFill/>
        </p:spPr>
        <p:txBody>
          <a:bodyPr vert="horz" wrap="square" lIns="0" tIns="0" rIns="0" bIns="0" rtlCol="0">
            <a:spAutoFit/>
          </a:bodyPr>
          <a:lstStyle/>
          <a:p>
            <a:pPr>
              <a:lnSpc>
                <a:spcPts val="850"/>
              </a:lnSpc>
            </a:pPr>
            <a:r>
              <a:rPr lang="en-CA" sz="762" b="1" spc="-10" dirty="0" smtClean="0">
                <a:solidFill>
                  <a:srgbClr val="000000"/>
                </a:solidFill>
                <a:latin typeface="Arial"/>
                <a:cs typeface="Arial"/>
              </a:rPr>
              <a:t>Select</a:t>
            </a:r>
            <a:r>
              <a:rPr lang="en-CA" sz="762" spc="-10" dirty="0" smtClean="0">
                <a:solidFill>
                  <a:srgbClr val="000000"/>
                </a:solidFill>
                <a:latin typeface="Arial"/>
                <a:cs typeface="Arial"/>
              </a:rPr>
              <a:t>  </a:t>
            </a:r>
            <a:r>
              <a:rPr lang="en-CA" sz="762" spc="-10" dirty="0" err="1" smtClean="0">
                <a:solidFill>
                  <a:srgbClr val="000000"/>
                </a:solidFill>
                <a:latin typeface="Arial"/>
                <a:cs typeface="Arial"/>
              </a:rPr>
              <a:t>departement_id</a:t>
            </a:r>
            <a:r>
              <a:rPr lang="en-CA" sz="762" spc="-10" dirty="0" smtClean="0">
                <a:solidFill>
                  <a:srgbClr val="000000"/>
                </a:solidFill>
                <a:latin typeface="Arial"/>
                <a:cs typeface="Arial"/>
              </a:rPr>
              <a:t>  into </a:t>
            </a:r>
            <a:r>
              <a:rPr lang="en-CA" sz="762" b="1" spc="-10" dirty="0" err="1" smtClean="0">
                <a:solidFill>
                  <a:srgbClr val="000000"/>
                </a:solidFill>
                <a:latin typeface="Arial"/>
                <a:cs typeface="Arial"/>
              </a:rPr>
              <a:t>det_id</a:t>
            </a:r>
            <a:r>
              <a:rPr lang="en-CA" sz="762" spc="-10" dirty="0" smtClean="0">
                <a:solidFill>
                  <a:srgbClr val="000000"/>
                </a:solidFill>
                <a:latin typeface="Arial"/>
                <a:cs typeface="Arial"/>
              </a:rPr>
              <a:t> from employees where </a:t>
            </a:r>
            <a:r>
              <a:rPr lang="en-CA" sz="700" spc="-10" dirty="0" err="1" smtClean="0">
                <a:solidFill>
                  <a:srgbClr val="000000"/>
                </a:solidFill>
                <a:latin typeface="Arial"/>
                <a:cs typeface="Arial"/>
              </a:rPr>
              <a:t>id_employees</a:t>
            </a:r>
            <a:r>
              <a:rPr lang="en-CA" sz="700" spc="-10" dirty="0" smtClean="0">
                <a:solidFill>
                  <a:srgbClr val="000000"/>
                </a:solidFill>
                <a:latin typeface="Arial"/>
                <a:cs typeface="Arial"/>
              </a:rPr>
              <a:t> =509;</a:t>
            </a:r>
            <a:endParaRPr lang="en-CA" sz="762" spc="-10" dirty="0" smtClean="0">
              <a:solidFill>
                <a:srgbClr val="000000"/>
              </a:solidFill>
              <a:latin typeface="Arial"/>
              <a:cs typeface="Arial"/>
            </a:endParaRPr>
          </a:p>
        </p:txBody>
      </p:sp>
      <p:sp>
        <p:nvSpPr>
          <p:cNvPr id="25" name="Rectangle 24"/>
          <p:cNvSpPr/>
          <p:nvPr/>
        </p:nvSpPr>
        <p:spPr>
          <a:xfrm>
            <a:off x="550116" y="1711994"/>
            <a:ext cx="3643338" cy="207749"/>
          </a:xfrm>
          <a:prstGeom prst="rect">
            <a:avLst/>
          </a:prstGeom>
        </p:spPr>
        <p:txBody>
          <a:bodyPr wrap="square">
            <a:spAutoFit/>
          </a:bodyPr>
          <a:lstStyle/>
          <a:p>
            <a:pPr>
              <a:lnSpc>
                <a:spcPts val="850"/>
              </a:lnSpc>
            </a:pPr>
            <a:r>
              <a:rPr lang="en-CA" sz="800" b="1" spc="-10" dirty="0" smtClean="0">
                <a:solidFill>
                  <a:srgbClr val="000000"/>
                </a:solidFill>
                <a:latin typeface="Arial"/>
                <a:cs typeface="Arial"/>
              </a:rPr>
              <a:t>SELECT</a:t>
            </a:r>
            <a:r>
              <a:rPr lang="en-CA" sz="800" spc="-10" dirty="0" smtClean="0">
                <a:solidFill>
                  <a:srgbClr val="000000"/>
                </a:solidFill>
                <a:latin typeface="Arial"/>
                <a:cs typeface="Arial"/>
              </a:rPr>
              <a:t> nom </a:t>
            </a:r>
            <a:r>
              <a:rPr lang="en-CA" sz="800" b="1" spc="-10" dirty="0" smtClean="0">
                <a:solidFill>
                  <a:srgbClr val="000000"/>
                </a:solidFill>
                <a:latin typeface="Arial"/>
                <a:cs typeface="Arial"/>
              </a:rPr>
              <a:t>INTO</a:t>
            </a:r>
            <a:r>
              <a:rPr lang="en-CA" sz="800" spc="-10" dirty="0" smtClean="0">
                <a:solidFill>
                  <a:srgbClr val="000000"/>
                </a:solidFill>
                <a:latin typeface="Arial"/>
                <a:cs typeface="Arial"/>
              </a:rPr>
              <a:t> </a:t>
            </a:r>
            <a:r>
              <a:rPr lang="en-CA" sz="800" b="1" spc="-10" dirty="0" err="1" smtClean="0">
                <a:solidFill>
                  <a:srgbClr val="000000"/>
                </a:solidFill>
                <a:latin typeface="Arial"/>
                <a:cs typeface="Arial"/>
              </a:rPr>
              <a:t>v_nom</a:t>
            </a:r>
            <a:r>
              <a:rPr lang="en-CA" sz="800" b="1" spc="-10" dirty="0" smtClean="0">
                <a:solidFill>
                  <a:srgbClr val="000000"/>
                </a:solidFill>
                <a:latin typeface="Arial"/>
                <a:cs typeface="Arial"/>
              </a:rPr>
              <a:t> </a:t>
            </a:r>
            <a:r>
              <a:rPr lang="en-CA" sz="800" spc="-20" dirty="0" smtClean="0">
                <a:solidFill>
                  <a:srgbClr val="000000"/>
                </a:solidFill>
                <a:latin typeface="Arial"/>
                <a:cs typeface="Arial"/>
              </a:rPr>
              <a:t>FROM employees  </a:t>
            </a:r>
            <a:r>
              <a:rPr lang="en-CA" sz="800" spc="-10" dirty="0" smtClean="0">
                <a:solidFill>
                  <a:srgbClr val="000000"/>
                </a:solidFill>
                <a:latin typeface="Arial"/>
                <a:cs typeface="Arial"/>
              </a:rPr>
              <a:t>WHERE </a:t>
            </a:r>
            <a:r>
              <a:rPr lang="en-CA" sz="800" spc="-10" dirty="0" err="1" smtClean="0">
                <a:solidFill>
                  <a:srgbClr val="000000"/>
                </a:solidFill>
                <a:latin typeface="Arial"/>
                <a:cs typeface="Arial"/>
              </a:rPr>
              <a:t>id_employees</a:t>
            </a:r>
            <a:r>
              <a:rPr lang="en-CA" sz="800" spc="-10" dirty="0" smtClean="0">
                <a:solidFill>
                  <a:srgbClr val="000000"/>
                </a:solidFill>
                <a:latin typeface="Arial"/>
                <a:cs typeface="Arial"/>
              </a:rPr>
              <a:t> =509;</a:t>
            </a:r>
          </a:p>
        </p:txBody>
      </p:sp>
      <p:pic>
        <p:nvPicPr>
          <p:cNvPr id="27" name="Picture 2"/>
          <p:cNvPicPr>
            <a:picLocks noChangeAspect="1" noChangeArrowheads="1"/>
          </p:cNvPicPr>
          <p:nvPr/>
        </p:nvPicPr>
        <p:blipFill>
          <a:blip r:embed="rId2" cstate="print"/>
          <a:srcRect/>
          <a:stretch>
            <a:fillRect/>
          </a:stretch>
        </p:blipFill>
        <p:spPr bwMode="auto">
          <a:xfrm>
            <a:off x="512750" y="1722693"/>
            <a:ext cx="142875" cy="180975"/>
          </a:xfrm>
          <a:prstGeom prst="rect">
            <a:avLst/>
          </a:prstGeom>
          <a:noFill/>
          <a:ln w="9525">
            <a:noFill/>
            <a:miter lim="800000"/>
            <a:headEnd/>
            <a:tailEnd/>
          </a:ln>
          <a:effectLst/>
        </p:spPr>
      </p:pic>
      <p:pic>
        <p:nvPicPr>
          <p:cNvPr id="28" name="Picture 2"/>
          <p:cNvPicPr>
            <a:picLocks noChangeAspect="1" noChangeArrowheads="1"/>
          </p:cNvPicPr>
          <p:nvPr/>
        </p:nvPicPr>
        <p:blipFill>
          <a:blip r:embed="rId2" cstate="print"/>
          <a:srcRect/>
          <a:stretch>
            <a:fillRect/>
          </a:stretch>
        </p:blipFill>
        <p:spPr bwMode="auto">
          <a:xfrm>
            <a:off x="512750" y="1492247"/>
            <a:ext cx="142875" cy="180975"/>
          </a:xfrm>
          <a:prstGeom prst="rect">
            <a:avLst/>
          </a:prstGeom>
          <a:noFill/>
          <a:ln w="9525">
            <a:noFill/>
            <a:miter lim="800000"/>
            <a:headEnd/>
            <a:tailEnd/>
          </a:ln>
          <a:effectLst/>
        </p:spPr>
      </p:pic>
      <p:pic>
        <p:nvPicPr>
          <p:cNvPr id="24" name="Image 23" descr="Penguins.jpg"/>
          <p:cNvPicPr>
            <a:picLocks noChangeAspect="1"/>
          </p:cNvPicPr>
          <p:nvPr/>
        </p:nvPicPr>
        <p:blipFill>
          <a:blip r:embed="rId3" cstate="print"/>
          <a:stretch>
            <a:fillRect/>
          </a:stretch>
        </p:blipFill>
        <p:spPr>
          <a:xfrm>
            <a:off x="226998" y="155564"/>
            <a:ext cx="571504" cy="343122"/>
          </a:xfrm>
          <a:prstGeom prst="rect">
            <a:avLst/>
          </a:prstGeom>
        </p:spPr>
      </p:pic>
      <p:sp>
        <p:nvSpPr>
          <p:cNvPr id="26" name="ZoneTexte 25"/>
          <p:cNvSpPr txBox="1"/>
          <p:nvPr/>
        </p:nvSpPr>
        <p:spPr>
          <a:xfrm>
            <a:off x="1084254" y="12688"/>
            <a:ext cx="235745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a:t>
            </a:r>
            <a:endParaRPr lang="fr-FR" b="1" dirty="0">
              <a:solidFill>
                <a:srgbClr val="00206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14400" y="584192"/>
            <a:ext cx="1574021" cy="436017"/>
          </a:xfrm>
          <a:prstGeom prst="rect">
            <a:avLst/>
          </a:prstGeom>
          <a:noFill/>
        </p:spPr>
        <p:txBody>
          <a:bodyPr vert="horz" wrap="none" lIns="0" tIns="0" rIns="0" bIns="0" rtlCol="0">
            <a:spAutoFit/>
          </a:bodyPr>
          <a:lstStyle/>
          <a:p>
            <a:pPr>
              <a:lnSpc>
                <a:spcPts val="1665"/>
              </a:lnSpc>
            </a:pPr>
            <a:r>
              <a:rPr lang="en-CA" sz="1434" b="1" dirty="0" smtClean="0">
                <a:solidFill>
                  <a:srgbClr val="000000"/>
                </a:solidFill>
                <a:latin typeface="Arial"/>
                <a:cs typeface="Arial"/>
              </a:rPr>
              <a:t>SELECT ...INTO ...</a:t>
            </a:r>
          </a:p>
          <a:p>
            <a:pPr>
              <a:lnSpc>
                <a:spcPts val="1665"/>
              </a:lnSpc>
            </a:pPr>
            <a:endParaRPr lang="en-CA" sz="1434" dirty="0">
              <a:solidFill>
                <a:srgbClr val="000000"/>
              </a:solidFill>
            </a:endParaRPr>
          </a:p>
        </p:txBody>
      </p:sp>
      <p:sp>
        <p:nvSpPr>
          <p:cNvPr id="4" name="TextBox 4"/>
          <p:cNvSpPr txBox="1"/>
          <p:nvPr/>
        </p:nvSpPr>
        <p:spPr>
          <a:xfrm>
            <a:off x="393700" y="1012820"/>
            <a:ext cx="2382062" cy="461665"/>
          </a:xfrm>
          <a:prstGeom prst="rect">
            <a:avLst/>
          </a:prstGeom>
          <a:noFill/>
        </p:spPr>
        <p:txBody>
          <a:bodyPr vert="horz" wrap="none" lIns="0" tIns="0" rIns="0" bIns="0" rtlCol="0">
            <a:spAutoFit/>
          </a:bodyPr>
          <a:lstStyle/>
          <a:p>
            <a:pPr>
              <a:lnSpc>
                <a:spcPts val="1150"/>
              </a:lnSpc>
            </a:pPr>
            <a:r>
              <a:rPr lang="en-CA" sz="946" b="1" dirty="0" smtClean="0">
                <a:solidFill>
                  <a:srgbClr val="FF0000"/>
                </a:solidFill>
                <a:latin typeface="Arial"/>
                <a:cs typeface="Arial"/>
              </a:rPr>
              <a:t>Instruction</a:t>
            </a:r>
            <a:r>
              <a:rPr lang="en-CA" sz="946" dirty="0" smtClean="0">
                <a:solidFill>
                  <a:srgbClr val="000000"/>
                </a:solidFill>
                <a:latin typeface="Arial"/>
                <a:cs typeface="Arial"/>
              </a:rPr>
              <a:t>   :</a:t>
            </a:r>
          </a:p>
          <a:p>
            <a:pPr>
              <a:lnSpc>
                <a:spcPts val="1150"/>
              </a:lnSpc>
            </a:pPr>
            <a:r>
              <a:rPr lang="en-CA" sz="946" dirty="0" smtClean="0">
                <a:solidFill>
                  <a:srgbClr val="000000"/>
                </a:solidFill>
                <a:latin typeface="Arial"/>
                <a:cs typeface="Arial"/>
              </a:rPr>
              <a:t> </a:t>
            </a:r>
            <a:r>
              <a:rPr lang="en-CA" sz="946" b="1" dirty="0" smtClean="0">
                <a:solidFill>
                  <a:srgbClr val="000000"/>
                </a:solidFill>
                <a:latin typeface="Arial"/>
                <a:cs typeface="Arial"/>
              </a:rPr>
              <a:t>SELECT</a:t>
            </a:r>
            <a:r>
              <a:rPr lang="en-CA" sz="946" dirty="0" smtClean="0">
                <a:solidFill>
                  <a:srgbClr val="000000"/>
                </a:solidFill>
                <a:latin typeface="Arial"/>
                <a:cs typeface="Arial"/>
              </a:rPr>
              <a:t> expr1,expr2, ...</a:t>
            </a:r>
            <a:r>
              <a:rPr lang="en-CA" sz="946" b="1" dirty="0" smtClean="0">
                <a:solidFill>
                  <a:srgbClr val="000000"/>
                </a:solidFill>
                <a:latin typeface="Arial"/>
                <a:cs typeface="Arial"/>
              </a:rPr>
              <a:t>INTO</a:t>
            </a:r>
            <a:r>
              <a:rPr lang="en-CA" sz="946" dirty="0" smtClean="0">
                <a:solidFill>
                  <a:srgbClr val="000000"/>
                </a:solidFill>
                <a:latin typeface="Arial"/>
                <a:cs typeface="Arial"/>
              </a:rPr>
              <a:t> var1, var2, ...</a:t>
            </a:r>
          </a:p>
          <a:p>
            <a:pPr>
              <a:lnSpc>
                <a:spcPts val="1150"/>
              </a:lnSpc>
            </a:pPr>
            <a:endParaRPr lang="en-CA" sz="996" dirty="0">
              <a:solidFill>
                <a:srgbClr val="000000"/>
              </a:solidFill>
            </a:endParaRPr>
          </a:p>
        </p:txBody>
      </p:sp>
      <p:sp>
        <p:nvSpPr>
          <p:cNvPr id="5" name="TextBox 5"/>
          <p:cNvSpPr txBox="1"/>
          <p:nvPr/>
        </p:nvSpPr>
        <p:spPr>
          <a:xfrm>
            <a:off x="298436" y="1594696"/>
            <a:ext cx="3794140" cy="282129"/>
          </a:xfrm>
          <a:prstGeom prst="rect">
            <a:avLst/>
          </a:prstGeom>
          <a:noFill/>
        </p:spPr>
        <p:txBody>
          <a:bodyPr vert="horz" wrap="square" lIns="0" tIns="0" rIns="0" bIns="0" rtlCol="0">
            <a:spAutoFit/>
          </a:bodyPr>
          <a:lstStyle/>
          <a:p>
            <a:pPr>
              <a:lnSpc>
                <a:spcPts val="1100"/>
              </a:lnSpc>
              <a:buFont typeface="Wingdings" pitchFamily="2" charset="2"/>
              <a:buChar char="Ø"/>
            </a:pPr>
            <a:r>
              <a:rPr lang="en-CA" sz="851" spc="-10" dirty="0" smtClean="0">
                <a:solidFill>
                  <a:srgbClr val="000000"/>
                </a:solidFill>
                <a:latin typeface="Arial"/>
                <a:cs typeface="Arial"/>
              </a:rPr>
              <a:t>Met des </a:t>
            </a:r>
            <a:r>
              <a:rPr lang="en-CA" sz="851" spc="-10" dirty="0" err="1" smtClean="0">
                <a:solidFill>
                  <a:srgbClr val="000000"/>
                </a:solidFill>
                <a:latin typeface="Arial"/>
                <a:cs typeface="Arial"/>
              </a:rPr>
              <a:t>valeurs</a:t>
            </a:r>
            <a:r>
              <a:rPr lang="en-CA" sz="851" spc="-10" dirty="0" smtClean="0">
                <a:solidFill>
                  <a:srgbClr val="000000"/>
                </a:solidFill>
                <a:latin typeface="Arial"/>
                <a:cs typeface="Arial"/>
              </a:rPr>
              <a:t> de la BD </a:t>
            </a:r>
            <a:r>
              <a:rPr lang="en-CA" sz="851" spc="-10" dirty="0" err="1" smtClean="0">
                <a:solidFill>
                  <a:srgbClr val="000000"/>
                </a:solidFill>
                <a:latin typeface="Arial"/>
                <a:cs typeface="Arial"/>
              </a:rPr>
              <a:t>dans</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une</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ou</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plusieurs</a:t>
            </a:r>
            <a:r>
              <a:rPr lang="en-CA" sz="851" spc="-10" dirty="0" smtClean="0">
                <a:solidFill>
                  <a:srgbClr val="000000"/>
                </a:solidFill>
                <a:latin typeface="Arial"/>
                <a:cs typeface="Arial"/>
              </a:rPr>
              <a:t> variables var1,</a:t>
            </a:r>
            <a:r>
              <a:rPr lang="en-CA" sz="896" spc="-10" dirty="0" smtClean="0">
                <a:solidFill>
                  <a:srgbClr val="000000"/>
                </a:solidFill>
                <a:latin typeface="Times New Roman"/>
                <a:cs typeface="Arial"/>
              </a:rPr>
              <a:t> </a:t>
            </a:r>
            <a:r>
              <a:rPr lang="en-CA" sz="851" spc="-10" dirty="0" smtClean="0">
                <a:solidFill>
                  <a:srgbClr val="000000"/>
                </a:solidFill>
                <a:latin typeface="Arial"/>
                <a:cs typeface="Arial"/>
              </a:rPr>
              <a:t>var2, ...</a:t>
            </a:r>
          </a:p>
          <a:p>
            <a:pPr>
              <a:lnSpc>
                <a:spcPts val="1100"/>
              </a:lnSpc>
            </a:pPr>
            <a:endParaRPr lang="en-CA" sz="896" dirty="0">
              <a:solidFill>
                <a:srgbClr val="000000"/>
              </a:solidFill>
            </a:endParaRPr>
          </a:p>
        </p:txBody>
      </p:sp>
      <p:sp>
        <p:nvSpPr>
          <p:cNvPr id="6" name="TextBox 6"/>
          <p:cNvSpPr txBox="1"/>
          <p:nvPr/>
        </p:nvSpPr>
        <p:spPr>
          <a:xfrm>
            <a:off x="298436" y="1870076"/>
            <a:ext cx="2350323" cy="256480"/>
          </a:xfrm>
          <a:prstGeom prst="rect">
            <a:avLst/>
          </a:prstGeom>
          <a:noFill/>
        </p:spPr>
        <p:txBody>
          <a:bodyPr vert="horz" wrap="none" lIns="0" tIns="0" rIns="0" bIns="0" rtlCol="0">
            <a:spAutoFit/>
          </a:bodyPr>
          <a:lstStyle/>
          <a:p>
            <a:pPr>
              <a:lnSpc>
                <a:spcPts val="1035"/>
              </a:lnSpc>
              <a:buFont typeface="Wingdings" pitchFamily="2" charset="2"/>
              <a:buChar char="Ø"/>
            </a:pPr>
            <a:r>
              <a:rPr lang="en-CA" sz="851" spc="-10" dirty="0" smtClean="0">
                <a:solidFill>
                  <a:srgbClr val="000000"/>
                </a:solidFill>
                <a:latin typeface="Arial"/>
                <a:cs typeface="Arial"/>
              </a:rPr>
              <a:t>Le SELECT ne </a:t>
            </a:r>
            <a:r>
              <a:rPr lang="en-CA" sz="851" spc="-10" dirty="0" err="1" smtClean="0">
                <a:solidFill>
                  <a:srgbClr val="000000"/>
                </a:solidFill>
                <a:latin typeface="Arial"/>
                <a:cs typeface="Arial"/>
              </a:rPr>
              <a:t>doit</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retourner</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qu’une</a:t>
            </a:r>
            <a:r>
              <a:rPr lang="en-CA" sz="851" spc="-10" dirty="0" smtClean="0">
                <a:solidFill>
                  <a:srgbClr val="000000"/>
                </a:solidFill>
                <a:latin typeface="Arial"/>
                <a:cs typeface="Arial"/>
              </a:rPr>
              <a:t> </a:t>
            </a:r>
            <a:r>
              <a:rPr lang="en-CA" sz="851" b="1" spc="-10" dirty="0" err="1" smtClean="0">
                <a:solidFill>
                  <a:srgbClr val="000000"/>
                </a:solidFill>
                <a:latin typeface="Arial"/>
                <a:cs typeface="Arial"/>
              </a:rPr>
              <a:t>seule</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ligne</a:t>
            </a:r>
            <a:endParaRPr lang="en-CA" sz="851" spc="-10" dirty="0" smtClean="0">
              <a:solidFill>
                <a:srgbClr val="000000"/>
              </a:solidFill>
              <a:latin typeface="Arial"/>
              <a:cs typeface="Arial"/>
            </a:endParaRPr>
          </a:p>
          <a:p>
            <a:pPr>
              <a:lnSpc>
                <a:spcPts val="1035"/>
              </a:lnSpc>
            </a:pPr>
            <a:endParaRPr lang="en-CA" sz="896" dirty="0">
              <a:solidFill>
                <a:srgbClr val="000000"/>
              </a:solidFill>
            </a:endParaRPr>
          </a:p>
        </p:txBody>
      </p:sp>
      <p:sp>
        <p:nvSpPr>
          <p:cNvPr id="7" name="TextBox 7"/>
          <p:cNvSpPr txBox="1"/>
          <p:nvPr/>
        </p:nvSpPr>
        <p:spPr>
          <a:xfrm>
            <a:off x="298436" y="2155828"/>
            <a:ext cx="4156088" cy="423193"/>
          </a:xfrm>
          <a:prstGeom prst="rect">
            <a:avLst/>
          </a:prstGeom>
          <a:noFill/>
        </p:spPr>
        <p:txBody>
          <a:bodyPr vert="horz" wrap="square" lIns="0" tIns="0" rIns="0" bIns="0" rtlCol="0">
            <a:spAutoFit/>
          </a:bodyPr>
          <a:lstStyle/>
          <a:p>
            <a:pPr>
              <a:lnSpc>
                <a:spcPts val="1100"/>
              </a:lnSpc>
              <a:buFont typeface="Wingdings" pitchFamily="2" charset="2"/>
              <a:buChar char="Ø"/>
            </a:pPr>
            <a:r>
              <a:rPr lang="en-CA" sz="851" spc="-10" dirty="0" smtClean="0">
                <a:solidFill>
                  <a:srgbClr val="000000"/>
                </a:solidFill>
                <a:latin typeface="Arial"/>
                <a:cs typeface="Arial"/>
              </a:rPr>
              <a:t>Avec Oracle </a:t>
            </a:r>
            <a:r>
              <a:rPr lang="en-CA" sz="851" spc="-10" dirty="0" err="1" smtClean="0">
                <a:solidFill>
                  <a:srgbClr val="000000"/>
                </a:solidFill>
                <a:latin typeface="Arial"/>
                <a:cs typeface="Arial"/>
              </a:rPr>
              <a:t>il</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n’est</a:t>
            </a:r>
            <a:r>
              <a:rPr lang="en-CA" sz="851" spc="-10" dirty="0" smtClean="0">
                <a:solidFill>
                  <a:srgbClr val="000000"/>
                </a:solidFill>
                <a:latin typeface="Arial"/>
                <a:cs typeface="Arial"/>
              </a:rPr>
              <a:t> pas possible </a:t>
            </a:r>
            <a:r>
              <a:rPr lang="en-CA" sz="851" spc="-10" dirty="0" err="1" smtClean="0">
                <a:solidFill>
                  <a:srgbClr val="000000"/>
                </a:solidFill>
                <a:latin typeface="Arial"/>
                <a:cs typeface="Arial"/>
              </a:rPr>
              <a:t>d’inclure</a:t>
            </a:r>
            <a:r>
              <a:rPr lang="en-CA" sz="851" spc="-10" dirty="0" smtClean="0">
                <a:solidFill>
                  <a:srgbClr val="000000"/>
                </a:solidFill>
                <a:latin typeface="Arial"/>
                <a:cs typeface="Arial"/>
              </a:rPr>
              <a:t> un </a:t>
            </a:r>
            <a:r>
              <a:rPr lang="en-CA" sz="851" b="1" spc="-10" dirty="0" smtClean="0">
                <a:solidFill>
                  <a:srgbClr val="000000"/>
                </a:solidFill>
                <a:latin typeface="Arial"/>
                <a:cs typeface="Arial"/>
              </a:rPr>
              <a:t>SELECT</a:t>
            </a:r>
            <a:r>
              <a:rPr lang="en-CA" sz="851" spc="-10" dirty="0" smtClean="0">
                <a:solidFill>
                  <a:srgbClr val="000000"/>
                </a:solidFill>
                <a:latin typeface="Arial"/>
                <a:cs typeface="Arial"/>
              </a:rPr>
              <a:t> sans </a:t>
            </a:r>
            <a:r>
              <a:rPr lang="en-CA" sz="851" b="1" spc="-10" dirty="0" smtClean="0">
                <a:solidFill>
                  <a:srgbClr val="000000"/>
                </a:solidFill>
                <a:latin typeface="Arial"/>
                <a:cs typeface="Arial"/>
              </a:rPr>
              <a:t>INTO</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dans</a:t>
            </a:r>
            <a:r>
              <a:rPr lang="en-CA" sz="896" spc="-10" dirty="0" smtClean="0">
                <a:solidFill>
                  <a:srgbClr val="000000"/>
                </a:solidFill>
                <a:latin typeface="Times New Roman"/>
                <a:cs typeface="Arial"/>
              </a:rPr>
              <a:t> </a:t>
            </a:r>
            <a:r>
              <a:rPr lang="en-CA" sz="851" spc="-10" dirty="0" smtClean="0">
                <a:solidFill>
                  <a:srgbClr val="000000"/>
                </a:solidFill>
                <a:latin typeface="Arial"/>
                <a:cs typeface="Arial"/>
              </a:rPr>
              <a:t>un programme PL/SQL.</a:t>
            </a:r>
          </a:p>
          <a:p>
            <a:pPr>
              <a:lnSpc>
                <a:spcPts val="1100"/>
              </a:lnSpc>
            </a:pPr>
            <a:endParaRPr lang="en-CA" sz="896" dirty="0">
              <a:solidFill>
                <a:srgbClr val="000000"/>
              </a:solidFill>
            </a:endParaRPr>
          </a:p>
        </p:txBody>
      </p:sp>
      <p:sp>
        <p:nvSpPr>
          <p:cNvPr id="8" name="TextBox 8"/>
          <p:cNvSpPr txBox="1"/>
          <p:nvPr/>
        </p:nvSpPr>
        <p:spPr>
          <a:xfrm>
            <a:off x="298436" y="2513018"/>
            <a:ext cx="3381695" cy="256480"/>
          </a:xfrm>
          <a:prstGeom prst="rect">
            <a:avLst/>
          </a:prstGeom>
          <a:noFill/>
        </p:spPr>
        <p:txBody>
          <a:bodyPr vert="horz" wrap="none" lIns="0" tIns="0" rIns="0" bIns="0" rtlCol="0">
            <a:spAutoFit/>
          </a:bodyPr>
          <a:lstStyle/>
          <a:p>
            <a:pPr>
              <a:lnSpc>
                <a:spcPts val="1035"/>
              </a:lnSpc>
              <a:buFont typeface="Wingdings" pitchFamily="2" charset="2"/>
              <a:buChar char="Ø"/>
            </a:pPr>
            <a:r>
              <a:rPr lang="en-CA" sz="851" spc="-10" dirty="0" smtClean="0">
                <a:solidFill>
                  <a:srgbClr val="000000"/>
                </a:solidFill>
                <a:latin typeface="Arial"/>
                <a:cs typeface="Arial"/>
              </a:rPr>
              <a:t>Pour </a:t>
            </a:r>
            <a:r>
              <a:rPr lang="en-CA" sz="851" spc="-10" dirty="0" err="1" smtClean="0">
                <a:solidFill>
                  <a:srgbClr val="000000"/>
                </a:solidFill>
                <a:latin typeface="Arial"/>
                <a:cs typeface="Arial"/>
              </a:rPr>
              <a:t>retourner</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plusieurs</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lignes</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voir</a:t>
            </a:r>
            <a:r>
              <a:rPr lang="en-CA" sz="851" spc="-10" dirty="0" smtClean="0">
                <a:solidFill>
                  <a:srgbClr val="000000"/>
                </a:solidFill>
                <a:latin typeface="Arial"/>
                <a:cs typeface="Arial"/>
              </a:rPr>
              <a:t> la suite du </a:t>
            </a:r>
            <a:r>
              <a:rPr lang="en-CA" sz="851" spc="-10" dirty="0" err="1" smtClean="0">
                <a:solidFill>
                  <a:srgbClr val="000000"/>
                </a:solidFill>
                <a:latin typeface="Arial"/>
                <a:cs typeface="Arial"/>
              </a:rPr>
              <a:t>cours</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sur</a:t>
            </a:r>
            <a:r>
              <a:rPr lang="en-CA" sz="851" spc="-10" dirty="0" smtClean="0">
                <a:solidFill>
                  <a:srgbClr val="000000"/>
                </a:solidFill>
                <a:latin typeface="Arial"/>
                <a:cs typeface="Arial"/>
              </a:rPr>
              <a:t> les </a:t>
            </a:r>
            <a:r>
              <a:rPr lang="en-CA" sz="851" spc="-10" dirty="0" err="1" smtClean="0">
                <a:solidFill>
                  <a:srgbClr val="000000"/>
                </a:solidFill>
                <a:latin typeface="Arial"/>
                <a:cs typeface="Arial"/>
              </a:rPr>
              <a:t>curseurs</a:t>
            </a:r>
            <a:r>
              <a:rPr lang="en-CA" sz="851" spc="-10" dirty="0" smtClean="0">
                <a:solidFill>
                  <a:srgbClr val="000000"/>
                </a:solidFill>
                <a:latin typeface="Arial"/>
                <a:cs typeface="Arial"/>
              </a:rPr>
              <a:t>.</a:t>
            </a:r>
          </a:p>
          <a:p>
            <a:pPr>
              <a:lnSpc>
                <a:spcPts val="1035"/>
              </a:lnSpc>
            </a:pPr>
            <a:endParaRPr lang="en-CA" sz="896" dirty="0">
              <a:solidFill>
                <a:srgbClr val="000000"/>
              </a:solidFill>
            </a:endParaRPr>
          </a:p>
        </p:txBody>
      </p:sp>
      <p:sp>
        <p:nvSpPr>
          <p:cNvPr id="12" name="TextBox 12"/>
          <p:cNvSpPr txBox="1"/>
          <p:nvPr/>
        </p:nvSpPr>
        <p:spPr>
          <a:xfrm>
            <a:off x="965200" y="3378200"/>
            <a:ext cx="3632200" cy="76200"/>
          </a:xfrm>
          <a:prstGeom prst="rect">
            <a:avLst/>
          </a:prstGeom>
          <a:noFill/>
        </p:spPr>
        <p:txBody>
          <a:bodyPr vert="horz" wrap="none" lIns="0" tIns="0" rIns="0" bIns="0" rtlCol="0">
            <a:spAutoFit/>
          </a:bodyPr>
          <a:lstStyle/>
          <a:p>
            <a:pPr>
              <a:lnSpc>
                <a:spcPts val="450"/>
              </a:lnSpc>
            </a:pPr>
            <a:r>
              <a:rPr lang="en-CA" sz="498" smtClean="0">
                <a:solidFill>
                  <a:srgbClr val="BFBFBF"/>
                </a:solidFill>
                <a:latin typeface="Arial"/>
                <a:cs typeface="Arial"/>
              </a:rPr>
              <a:t>▴</a:t>
            </a:r>
          </a:p>
          <a:p>
            <a:pPr>
              <a:lnSpc>
                <a:spcPts val="450"/>
              </a:lnSpc>
            </a:pPr>
            <a:endParaRPr lang="en-CA" sz="498">
              <a:solidFill>
                <a:srgbClr val="000000"/>
              </a:solidFill>
            </a:endParaRPr>
          </a:p>
        </p:txBody>
      </p:sp>
      <p:pic>
        <p:nvPicPr>
          <p:cNvPr id="13" name="Image 12" descr="Penguins.jpg"/>
          <p:cNvPicPr>
            <a:picLocks noChangeAspect="1"/>
          </p:cNvPicPr>
          <p:nvPr/>
        </p:nvPicPr>
        <p:blipFill>
          <a:blip r:embed="rId2" cstate="print"/>
          <a:stretch>
            <a:fillRect/>
          </a:stretch>
        </p:blipFill>
        <p:spPr>
          <a:xfrm>
            <a:off x="226998" y="227002"/>
            <a:ext cx="571504" cy="343122"/>
          </a:xfrm>
          <a:prstGeom prst="rect">
            <a:avLst/>
          </a:prstGeom>
        </p:spPr>
      </p:pic>
      <p:sp>
        <p:nvSpPr>
          <p:cNvPr id="16" name="ZoneTexte 15"/>
          <p:cNvSpPr txBox="1"/>
          <p:nvPr/>
        </p:nvSpPr>
        <p:spPr>
          <a:xfrm>
            <a:off x="1084254" y="12688"/>
            <a:ext cx="235745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a:t>
            </a:r>
            <a:endParaRPr lang="fr-FR" b="1" dirty="0">
              <a:solidFill>
                <a:srgbClr val="00206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14400" y="512754"/>
            <a:ext cx="1363963" cy="436017"/>
          </a:xfrm>
          <a:prstGeom prst="rect">
            <a:avLst/>
          </a:prstGeom>
          <a:noFill/>
        </p:spPr>
        <p:txBody>
          <a:bodyPr vert="horz" wrap="none" lIns="0" tIns="0" rIns="0" bIns="0" rtlCol="0">
            <a:spAutoFit/>
          </a:bodyPr>
          <a:lstStyle/>
          <a:p>
            <a:pPr>
              <a:lnSpc>
                <a:spcPts val="1665"/>
              </a:lnSpc>
            </a:pPr>
            <a:r>
              <a:rPr lang="en-CA" sz="1200" b="1" dirty="0" smtClean="0">
                <a:solidFill>
                  <a:srgbClr val="000000"/>
                </a:solidFill>
                <a:latin typeface="Arial"/>
                <a:cs typeface="Arial"/>
              </a:rPr>
              <a:t>Types de variables</a:t>
            </a:r>
          </a:p>
          <a:p>
            <a:pPr>
              <a:lnSpc>
                <a:spcPts val="1665"/>
              </a:lnSpc>
            </a:pPr>
            <a:endParaRPr lang="en-CA" sz="1434" dirty="0">
              <a:solidFill>
                <a:srgbClr val="000000"/>
              </a:solidFill>
            </a:endParaRPr>
          </a:p>
        </p:txBody>
      </p:sp>
      <p:sp>
        <p:nvSpPr>
          <p:cNvPr id="4" name="TextBox 4"/>
          <p:cNvSpPr txBox="1"/>
          <p:nvPr/>
        </p:nvSpPr>
        <p:spPr>
          <a:xfrm>
            <a:off x="367823" y="798506"/>
            <a:ext cx="573555" cy="303032"/>
          </a:xfrm>
          <a:prstGeom prst="rect">
            <a:avLst/>
          </a:prstGeom>
          <a:noFill/>
        </p:spPr>
        <p:txBody>
          <a:bodyPr vert="horz" wrap="none" lIns="0" tIns="0" rIns="0" bIns="0" rtlCol="0">
            <a:spAutoFit/>
          </a:bodyPr>
          <a:lstStyle/>
          <a:p>
            <a:pPr>
              <a:lnSpc>
                <a:spcPts val="1150"/>
              </a:lnSpc>
            </a:pPr>
            <a:r>
              <a:rPr lang="en-CA" sz="846" b="1" spc="-30" dirty="0" smtClean="0">
                <a:solidFill>
                  <a:schemeClr val="tx2"/>
                </a:solidFill>
                <a:latin typeface="Arial"/>
                <a:cs typeface="Arial"/>
              </a:rPr>
              <a:t>VARCHAR2</a:t>
            </a:r>
          </a:p>
          <a:p>
            <a:pPr>
              <a:lnSpc>
                <a:spcPts val="1150"/>
              </a:lnSpc>
            </a:pPr>
            <a:endParaRPr lang="en-CA" sz="996" dirty="0">
              <a:solidFill>
                <a:srgbClr val="000000"/>
              </a:solidFill>
            </a:endParaRPr>
          </a:p>
        </p:txBody>
      </p:sp>
      <p:sp>
        <p:nvSpPr>
          <p:cNvPr id="5" name="TextBox 5"/>
          <p:cNvSpPr txBox="1"/>
          <p:nvPr/>
        </p:nvSpPr>
        <p:spPr>
          <a:xfrm>
            <a:off x="647700" y="941382"/>
            <a:ext cx="1651000" cy="703782"/>
          </a:xfrm>
          <a:prstGeom prst="rect">
            <a:avLst/>
          </a:prstGeom>
          <a:noFill/>
        </p:spPr>
        <p:txBody>
          <a:bodyPr vert="horz" wrap="square" lIns="0" tIns="0" rIns="0" bIns="0" rtlCol="0">
            <a:spAutoFit/>
          </a:bodyPr>
          <a:lstStyle/>
          <a:p>
            <a:pPr>
              <a:lnSpc>
                <a:spcPct val="150000"/>
              </a:lnSpc>
            </a:pPr>
            <a:r>
              <a:rPr lang="en-CA" sz="762" spc="-10" dirty="0" err="1" smtClean="0">
                <a:solidFill>
                  <a:srgbClr val="000000"/>
                </a:solidFill>
                <a:latin typeface="Arial"/>
                <a:cs typeface="Arial"/>
              </a:rPr>
              <a:t>Longueur</a:t>
            </a:r>
            <a:r>
              <a:rPr lang="en-CA" sz="762" spc="-10" dirty="0" smtClean="0">
                <a:solidFill>
                  <a:srgbClr val="000000"/>
                </a:solidFill>
                <a:latin typeface="Arial"/>
                <a:cs typeface="Arial"/>
              </a:rPr>
              <a:t> </a:t>
            </a:r>
            <a:r>
              <a:rPr lang="en-CA" sz="762" spc="-10" dirty="0" err="1" smtClean="0">
                <a:solidFill>
                  <a:srgbClr val="000000"/>
                </a:solidFill>
                <a:latin typeface="Arial"/>
                <a:cs typeface="Arial"/>
              </a:rPr>
              <a:t>maximale</a:t>
            </a:r>
            <a:r>
              <a:rPr lang="en-CA" sz="762" spc="-10" dirty="0" smtClean="0">
                <a:solidFill>
                  <a:srgbClr val="000000"/>
                </a:solidFill>
                <a:latin typeface="Arial"/>
                <a:cs typeface="Arial"/>
              </a:rPr>
              <a:t> : 32767 octets ;</a:t>
            </a:r>
            <a:r>
              <a:rPr lang="en-CA" sz="896" dirty="0" smtClean="0">
                <a:solidFill>
                  <a:srgbClr val="000000"/>
                </a:solidFill>
                <a:latin typeface="Times New Roman"/>
              </a:rPr>
              <a:t/>
            </a:r>
            <a:br>
              <a:rPr lang="en-CA" sz="896" dirty="0" smtClean="0">
                <a:solidFill>
                  <a:srgbClr val="000000"/>
                </a:solidFill>
                <a:latin typeface="Times New Roman"/>
              </a:rPr>
            </a:br>
            <a:r>
              <a:rPr lang="en-CA" sz="762" b="1" spc="-10" dirty="0" err="1" smtClean="0">
                <a:latin typeface="Arial"/>
                <a:cs typeface="Arial"/>
              </a:rPr>
              <a:t>Exemples</a:t>
            </a:r>
            <a:r>
              <a:rPr lang="en-CA" sz="762" b="1" spc="-10" dirty="0" smtClean="0">
                <a:latin typeface="Arial"/>
                <a:cs typeface="Arial"/>
              </a:rPr>
              <a:t> :</a:t>
            </a:r>
          </a:p>
          <a:p>
            <a:pPr>
              <a:lnSpc>
                <a:spcPct val="150000"/>
              </a:lnSpc>
            </a:pPr>
            <a:r>
              <a:rPr lang="en-CA" sz="762" b="1" spc="-10" dirty="0" smtClean="0">
                <a:solidFill>
                  <a:srgbClr val="000000"/>
                </a:solidFill>
                <a:latin typeface="Arial"/>
                <a:cs typeface="Arial"/>
              </a:rPr>
              <a:t>name</a:t>
            </a:r>
            <a:r>
              <a:rPr lang="en-CA" sz="762" spc="-10" dirty="0" smtClean="0">
                <a:solidFill>
                  <a:srgbClr val="000000"/>
                </a:solidFill>
                <a:latin typeface="Arial"/>
                <a:cs typeface="Arial"/>
              </a:rPr>
              <a:t> VARCHAR2(30);</a:t>
            </a:r>
          </a:p>
          <a:p>
            <a:pPr>
              <a:lnSpc>
                <a:spcPct val="150000"/>
              </a:lnSpc>
            </a:pPr>
            <a:r>
              <a:rPr lang="en-CA" sz="762" b="1" dirty="0" smtClean="0">
                <a:solidFill>
                  <a:srgbClr val="000000"/>
                </a:solidFill>
                <a:latin typeface="Arial"/>
                <a:cs typeface="Arial"/>
              </a:rPr>
              <a:t>name</a:t>
            </a:r>
            <a:r>
              <a:rPr lang="en-CA" sz="762" dirty="0" smtClean="0">
                <a:solidFill>
                  <a:srgbClr val="000000"/>
                </a:solidFill>
                <a:latin typeface="Arial"/>
                <a:cs typeface="Arial"/>
              </a:rPr>
              <a:t> VARCHAR2(30) := ’</a:t>
            </a:r>
            <a:r>
              <a:rPr lang="en-CA" sz="762" dirty="0" err="1" smtClean="0">
                <a:solidFill>
                  <a:srgbClr val="000000"/>
                </a:solidFill>
                <a:latin typeface="Arial"/>
                <a:cs typeface="Arial"/>
              </a:rPr>
              <a:t>toto</a:t>
            </a:r>
            <a:r>
              <a:rPr lang="en-CA" sz="762" dirty="0" smtClean="0">
                <a:solidFill>
                  <a:srgbClr val="000000"/>
                </a:solidFill>
                <a:latin typeface="Arial"/>
                <a:cs typeface="Arial"/>
              </a:rPr>
              <a:t>’ ;</a:t>
            </a:r>
          </a:p>
        </p:txBody>
      </p:sp>
      <p:sp>
        <p:nvSpPr>
          <p:cNvPr id="8" name="TextBox 8"/>
          <p:cNvSpPr txBox="1"/>
          <p:nvPr/>
        </p:nvSpPr>
        <p:spPr>
          <a:xfrm>
            <a:off x="441312" y="1798638"/>
            <a:ext cx="1668085" cy="959237"/>
          </a:xfrm>
          <a:prstGeom prst="rect">
            <a:avLst/>
          </a:prstGeom>
          <a:noFill/>
        </p:spPr>
        <p:txBody>
          <a:bodyPr vert="horz" wrap="none" lIns="0" tIns="0" rIns="0" bIns="0" rtlCol="0">
            <a:spAutoFit/>
          </a:bodyPr>
          <a:lstStyle/>
          <a:p>
            <a:pPr>
              <a:lnSpc>
                <a:spcPts val="1150"/>
              </a:lnSpc>
            </a:pPr>
            <a:r>
              <a:rPr lang="en-CA" sz="846" b="1" spc="-10" dirty="0" smtClean="0">
                <a:solidFill>
                  <a:schemeClr val="tx2"/>
                </a:solidFill>
                <a:latin typeface="Arial"/>
                <a:cs typeface="Arial"/>
              </a:rPr>
              <a:t>NUMBER(</a:t>
            </a:r>
            <a:r>
              <a:rPr lang="en-CA" sz="846" b="1" spc="-10" dirty="0" err="1" smtClean="0">
                <a:solidFill>
                  <a:schemeClr val="tx2"/>
                </a:solidFill>
                <a:latin typeface="Arial"/>
                <a:cs typeface="Arial"/>
              </a:rPr>
              <a:t>long,dec</a:t>
            </a:r>
            <a:r>
              <a:rPr lang="en-CA" sz="846" b="1" spc="-10" dirty="0" smtClean="0">
                <a:solidFill>
                  <a:schemeClr val="tx2"/>
                </a:solidFill>
                <a:latin typeface="Arial"/>
                <a:cs typeface="Arial"/>
              </a:rPr>
              <a:t>)</a:t>
            </a:r>
          </a:p>
          <a:p>
            <a:pPr>
              <a:lnSpc>
                <a:spcPct val="150000"/>
              </a:lnSpc>
            </a:pPr>
            <a:r>
              <a:rPr lang="en-CA" sz="800" b="1" spc="-10" dirty="0" smtClean="0">
                <a:solidFill>
                  <a:srgbClr val="000000"/>
                </a:solidFill>
                <a:latin typeface="Arial"/>
                <a:cs typeface="Arial"/>
              </a:rPr>
              <a:t>Long</a:t>
            </a:r>
            <a:r>
              <a:rPr lang="en-CA" sz="800" spc="-10" dirty="0" smtClean="0">
                <a:solidFill>
                  <a:srgbClr val="000000"/>
                </a:solidFill>
                <a:latin typeface="Arial"/>
                <a:cs typeface="Arial"/>
              </a:rPr>
              <a:t> : </a:t>
            </a:r>
            <a:r>
              <a:rPr lang="en-CA" sz="800" spc="-10" dirty="0" err="1" smtClean="0">
                <a:solidFill>
                  <a:srgbClr val="000000"/>
                </a:solidFill>
                <a:latin typeface="Arial"/>
                <a:cs typeface="Arial"/>
              </a:rPr>
              <a:t>longueur</a:t>
            </a:r>
            <a:r>
              <a:rPr lang="en-CA" sz="800" spc="-10" dirty="0" smtClean="0">
                <a:solidFill>
                  <a:srgbClr val="000000"/>
                </a:solidFill>
                <a:latin typeface="Arial"/>
                <a:cs typeface="Arial"/>
              </a:rPr>
              <a:t> </a:t>
            </a:r>
            <a:r>
              <a:rPr lang="en-CA" sz="800" spc="-10" dirty="0" err="1" smtClean="0">
                <a:solidFill>
                  <a:srgbClr val="000000"/>
                </a:solidFill>
                <a:latin typeface="Arial"/>
                <a:cs typeface="Arial"/>
              </a:rPr>
              <a:t>maximale</a:t>
            </a:r>
            <a:r>
              <a:rPr lang="en-CA" sz="800" spc="-10" dirty="0" smtClean="0">
                <a:solidFill>
                  <a:srgbClr val="000000"/>
                </a:solidFill>
                <a:latin typeface="Arial"/>
                <a:cs typeface="Arial"/>
              </a:rPr>
              <a:t> ;</a:t>
            </a:r>
          </a:p>
          <a:p>
            <a:pPr>
              <a:lnSpc>
                <a:spcPct val="150000"/>
              </a:lnSpc>
            </a:pPr>
            <a:r>
              <a:rPr lang="en-CA" sz="800" b="1" spc="-10" dirty="0" smtClean="0">
                <a:solidFill>
                  <a:srgbClr val="000000"/>
                </a:solidFill>
                <a:latin typeface="Arial"/>
                <a:cs typeface="Arial"/>
              </a:rPr>
              <a:t>Dec</a:t>
            </a:r>
            <a:r>
              <a:rPr lang="en-CA" sz="800" spc="-10" dirty="0" smtClean="0">
                <a:solidFill>
                  <a:srgbClr val="000000"/>
                </a:solidFill>
                <a:latin typeface="Arial"/>
                <a:cs typeface="Arial"/>
              </a:rPr>
              <a:t> : </a:t>
            </a:r>
            <a:r>
              <a:rPr lang="en-CA" sz="800" spc="-10" dirty="0" err="1" smtClean="0">
                <a:solidFill>
                  <a:srgbClr val="000000"/>
                </a:solidFill>
                <a:latin typeface="Arial"/>
                <a:cs typeface="Arial"/>
              </a:rPr>
              <a:t>longueur</a:t>
            </a:r>
            <a:r>
              <a:rPr lang="en-CA" sz="800" spc="-10" dirty="0" smtClean="0">
                <a:solidFill>
                  <a:srgbClr val="000000"/>
                </a:solidFill>
                <a:latin typeface="Arial"/>
                <a:cs typeface="Arial"/>
              </a:rPr>
              <a:t> de la </a:t>
            </a:r>
            <a:r>
              <a:rPr lang="en-CA" sz="800" spc="-10" dirty="0" err="1" smtClean="0">
                <a:solidFill>
                  <a:srgbClr val="000000"/>
                </a:solidFill>
                <a:latin typeface="Arial"/>
                <a:cs typeface="Arial"/>
              </a:rPr>
              <a:t>partie</a:t>
            </a:r>
            <a:r>
              <a:rPr lang="en-CA" sz="800" spc="-10" dirty="0" smtClean="0">
                <a:solidFill>
                  <a:srgbClr val="000000"/>
                </a:solidFill>
                <a:latin typeface="Arial"/>
                <a:cs typeface="Arial"/>
              </a:rPr>
              <a:t> </a:t>
            </a:r>
            <a:r>
              <a:rPr lang="en-CA" sz="800" spc="-10" dirty="0" err="1" smtClean="0">
                <a:solidFill>
                  <a:srgbClr val="000000"/>
                </a:solidFill>
                <a:latin typeface="Arial"/>
                <a:cs typeface="Arial"/>
              </a:rPr>
              <a:t>décimale</a:t>
            </a:r>
            <a:r>
              <a:rPr lang="en-CA" sz="800" spc="-10" dirty="0" smtClean="0">
                <a:solidFill>
                  <a:srgbClr val="000000"/>
                </a:solidFill>
                <a:latin typeface="Arial"/>
                <a:cs typeface="Arial"/>
              </a:rPr>
              <a:t> ;</a:t>
            </a:r>
          </a:p>
          <a:p>
            <a:pPr>
              <a:lnSpc>
                <a:spcPts val="1035"/>
              </a:lnSpc>
            </a:pPr>
            <a:endParaRPr lang="en-CA" sz="1000" dirty="0" smtClean="0">
              <a:solidFill>
                <a:srgbClr val="000000"/>
              </a:solidFill>
            </a:endParaRPr>
          </a:p>
          <a:p>
            <a:pPr>
              <a:lnSpc>
                <a:spcPts val="1150"/>
              </a:lnSpc>
            </a:pPr>
            <a:endParaRPr lang="en-CA" sz="846" b="1" spc="-10" dirty="0" smtClean="0">
              <a:solidFill>
                <a:schemeClr val="tx2"/>
              </a:solidFill>
              <a:latin typeface="Arial"/>
              <a:cs typeface="Arial"/>
            </a:endParaRPr>
          </a:p>
          <a:p>
            <a:pPr>
              <a:lnSpc>
                <a:spcPts val="1150"/>
              </a:lnSpc>
            </a:pPr>
            <a:endParaRPr lang="en-CA" sz="996" dirty="0">
              <a:solidFill>
                <a:srgbClr val="000000"/>
              </a:solidFill>
            </a:endParaRPr>
          </a:p>
        </p:txBody>
      </p:sp>
      <p:sp>
        <p:nvSpPr>
          <p:cNvPr id="11" name="TextBox 11"/>
          <p:cNvSpPr txBox="1"/>
          <p:nvPr/>
        </p:nvSpPr>
        <p:spPr>
          <a:xfrm>
            <a:off x="933452" y="2370142"/>
            <a:ext cx="2365380" cy="769441"/>
          </a:xfrm>
          <a:prstGeom prst="rect">
            <a:avLst/>
          </a:prstGeom>
          <a:noFill/>
        </p:spPr>
        <p:txBody>
          <a:bodyPr vert="horz" wrap="square" lIns="0" tIns="0" rIns="0" bIns="0" rtlCol="0">
            <a:spAutoFit/>
          </a:bodyPr>
          <a:lstStyle/>
          <a:p>
            <a:pPr>
              <a:lnSpc>
                <a:spcPts val="1015"/>
              </a:lnSpc>
            </a:pPr>
            <a:r>
              <a:rPr lang="en-CA" sz="762" b="1" spc="-10" dirty="0" err="1" smtClean="0">
                <a:solidFill>
                  <a:schemeClr val="tx2"/>
                </a:solidFill>
                <a:latin typeface="Arial"/>
                <a:cs typeface="Arial"/>
              </a:rPr>
              <a:t>Exemples</a:t>
            </a:r>
            <a:r>
              <a:rPr lang="en-CA" sz="762" b="1" spc="-10" dirty="0" smtClean="0">
                <a:solidFill>
                  <a:schemeClr val="tx2"/>
                </a:solidFill>
                <a:latin typeface="Arial"/>
                <a:cs typeface="Arial"/>
              </a:rPr>
              <a:t>.</a:t>
            </a:r>
          </a:p>
          <a:p>
            <a:pPr>
              <a:lnSpc>
                <a:spcPts val="1015"/>
              </a:lnSpc>
            </a:pPr>
            <a:endParaRPr lang="en-CA" sz="762" b="1" dirty="0" smtClean="0">
              <a:solidFill>
                <a:srgbClr val="000000"/>
              </a:solidFill>
              <a:latin typeface="Arial"/>
              <a:cs typeface="Arial"/>
            </a:endParaRPr>
          </a:p>
          <a:p>
            <a:pPr>
              <a:lnSpc>
                <a:spcPts val="1015"/>
              </a:lnSpc>
            </a:pPr>
            <a:r>
              <a:rPr lang="en-CA" sz="762" b="1" dirty="0" err="1" smtClean="0">
                <a:solidFill>
                  <a:srgbClr val="000000"/>
                </a:solidFill>
                <a:latin typeface="Arial"/>
                <a:cs typeface="Arial"/>
              </a:rPr>
              <a:t>Num_tel</a:t>
            </a:r>
            <a:r>
              <a:rPr lang="en-CA" sz="762" b="1" dirty="0" smtClean="0">
                <a:solidFill>
                  <a:srgbClr val="000000"/>
                </a:solidFill>
                <a:latin typeface="Arial"/>
                <a:cs typeface="Arial"/>
              </a:rPr>
              <a:t> </a:t>
            </a:r>
            <a:r>
              <a:rPr lang="en-CA" sz="762" dirty="0" smtClean="0">
                <a:solidFill>
                  <a:srgbClr val="000000"/>
                </a:solidFill>
                <a:latin typeface="Arial"/>
                <a:cs typeface="Arial"/>
              </a:rPr>
              <a:t>number(10);</a:t>
            </a:r>
          </a:p>
          <a:p>
            <a:pPr>
              <a:lnSpc>
                <a:spcPts val="1015"/>
              </a:lnSpc>
            </a:pPr>
            <a:endParaRPr lang="en-CA" sz="762" dirty="0" smtClean="0">
              <a:solidFill>
                <a:srgbClr val="000000"/>
              </a:solidFill>
              <a:latin typeface="Arial"/>
              <a:cs typeface="Arial"/>
            </a:endParaRPr>
          </a:p>
          <a:p>
            <a:pPr>
              <a:lnSpc>
                <a:spcPts val="1015"/>
              </a:lnSpc>
            </a:pPr>
            <a:r>
              <a:rPr lang="en-CA" sz="762" b="1" dirty="0" err="1" smtClean="0">
                <a:solidFill>
                  <a:srgbClr val="000000"/>
                </a:solidFill>
                <a:latin typeface="Arial"/>
                <a:cs typeface="Arial"/>
              </a:rPr>
              <a:t>Salaire</a:t>
            </a:r>
            <a:r>
              <a:rPr lang="en-CA" sz="762" dirty="0" smtClean="0">
                <a:solidFill>
                  <a:srgbClr val="000000"/>
                </a:solidFill>
                <a:latin typeface="Arial"/>
                <a:cs typeface="Arial"/>
              </a:rPr>
              <a:t> number(5,2):=142.12 ;</a:t>
            </a:r>
          </a:p>
          <a:p>
            <a:pPr>
              <a:lnSpc>
                <a:spcPts val="1015"/>
              </a:lnSpc>
            </a:pPr>
            <a:endParaRPr lang="en-CA" sz="896" dirty="0">
              <a:solidFill>
                <a:srgbClr val="000000"/>
              </a:solidFill>
            </a:endParaRPr>
          </a:p>
        </p:txBody>
      </p:sp>
      <p:sp>
        <p:nvSpPr>
          <p:cNvPr id="16" name="TextBox 16"/>
          <p:cNvSpPr txBox="1"/>
          <p:nvPr/>
        </p:nvSpPr>
        <p:spPr>
          <a:xfrm>
            <a:off x="1041400" y="3378200"/>
            <a:ext cx="3556000" cy="76200"/>
          </a:xfrm>
          <a:prstGeom prst="rect">
            <a:avLst/>
          </a:prstGeom>
          <a:noFill/>
        </p:spPr>
        <p:txBody>
          <a:bodyPr vert="horz" wrap="none" lIns="0" tIns="0" rIns="0" bIns="0" rtlCol="0">
            <a:spAutoFit/>
          </a:bodyPr>
          <a:lstStyle/>
          <a:p>
            <a:pPr>
              <a:lnSpc>
                <a:spcPts val="450"/>
              </a:lnSpc>
            </a:pPr>
            <a:r>
              <a:rPr lang="en-CA" sz="498" smtClean="0">
                <a:solidFill>
                  <a:srgbClr val="BFBFBF"/>
                </a:solidFill>
                <a:latin typeface="Arial"/>
                <a:cs typeface="Arial"/>
              </a:rPr>
              <a:t>▴</a:t>
            </a:r>
          </a:p>
          <a:p>
            <a:pPr>
              <a:lnSpc>
                <a:spcPts val="450"/>
              </a:lnSpc>
            </a:pPr>
            <a:endParaRPr lang="en-CA" sz="498">
              <a:solidFill>
                <a:srgbClr val="000000"/>
              </a:solidFill>
            </a:endParaRPr>
          </a:p>
        </p:txBody>
      </p:sp>
      <p:pic>
        <p:nvPicPr>
          <p:cNvPr id="12" name="Image 11" descr="Penguins.jpg"/>
          <p:cNvPicPr>
            <a:picLocks noChangeAspect="1"/>
          </p:cNvPicPr>
          <p:nvPr/>
        </p:nvPicPr>
        <p:blipFill>
          <a:blip r:embed="rId2" cstate="print"/>
          <a:stretch>
            <a:fillRect/>
          </a:stretch>
        </p:blipFill>
        <p:spPr>
          <a:xfrm>
            <a:off x="226998" y="227002"/>
            <a:ext cx="571504" cy="343122"/>
          </a:xfrm>
          <a:prstGeom prst="rect">
            <a:avLst/>
          </a:prstGeom>
        </p:spPr>
      </p:pic>
      <p:sp>
        <p:nvSpPr>
          <p:cNvPr id="13" name="ZoneTexte 12"/>
          <p:cNvSpPr txBox="1"/>
          <p:nvPr/>
        </p:nvSpPr>
        <p:spPr>
          <a:xfrm>
            <a:off x="1084254" y="12688"/>
            <a:ext cx="235745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a:t>
            </a:r>
            <a:endParaRPr lang="fr-FR" b="1" dirty="0">
              <a:solidFill>
                <a:srgbClr val="00206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2"/>
          <p:cNvSpPr txBox="1"/>
          <p:nvPr/>
        </p:nvSpPr>
        <p:spPr>
          <a:xfrm>
            <a:off x="393700" y="685800"/>
            <a:ext cx="380873" cy="303032"/>
          </a:xfrm>
          <a:prstGeom prst="rect">
            <a:avLst/>
          </a:prstGeom>
          <a:noFill/>
        </p:spPr>
        <p:txBody>
          <a:bodyPr vert="horz" wrap="none" lIns="0" tIns="0" rIns="0" bIns="0" rtlCol="0">
            <a:spAutoFit/>
          </a:bodyPr>
          <a:lstStyle/>
          <a:p>
            <a:pPr>
              <a:lnSpc>
                <a:spcPts val="1150"/>
              </a:lnSpc>
              <a:buFont typeface="Wingdings" pitchFamily="2" charset="2"/>
              <a:buChar char="q"/>
            </a:pPr>
            <a:r>
              <a:rPr lang="en-CA" sz="846" b="1" spc="-20" dirty="0" smtClean="0">
                <a:solidFill>
                  <a:srgbClr val="000000"/>
                </a:solidFill>
                <a:latin typeface="Arial"/>
                <a:cs typeface="Arial"/>
              </a:rPr>
              <a:t>DATE</a:t>
            </a:r>
          </a:p>
          <a:p>
            <a:pPr>
              <a:lnSpc>
                <a:spcPts val="1150"/>
              </a:lnSpc>
            </a:pPr>
            <a:endParaRPr lang="en-CA" sz="996" dirty="0">
              <a:solidFill>
                <a:srgbClr val="000000"/>
              </a:solidFill>
            </a:endParaRPr>
          </a:p>
        </p:txBody>
      </p:sp>
      <p:sp>
        <p:nvSpPr>
          <p:cNvPr id="3" name="TextBox 3"/>
          <p:cNvSpPr txBox="1"/>
          <p:nvPr/>
        </p:nvSpPr>
        <p:spPr>
          <a:xfrm>
            <a:off x="647700" y="825501"/>
            <a:ext cx="3722702" cy="2269852"/>
          </a:xfrm>
          <a:prstGeom prst="rect">
            <a:avLst/>
          </a:prstGeom>
          <a:noFill/>
        </p:spPr>
        <p:txBody>
          <a:bodyPr vert="horz" wrap="square" lIns="0" tIns="0" rIns="0" bIns="0" rtlCol="0">
            <a:spAutoFit/>
          </a:bodyPr>
          <a:lstStyle/>
          <a:p>
            <a:pPr>
              <a:lnSpc>
                <a:spcPts val="1500"/>
              </a:lnSpc>
            </a:pPr>
            <a:r>
              <a:rPr lang="en-CA" sz="762" b="1" spc="-10" dirty="0" err="1" smtClean="0">
                <a:solidFill>
                  <a:srgbClr val="000000"/>
                </a:solidFill>
                <a:latin typeface="Arial"/>
                <a:cs typeface="Arial"/>
              </a:rPr>
              <a:t>Fonction</a:t>
            </a:r>
            <a:r>
              <a:rPr lang="en-CA" sz="762" b="1" spc="-10" dirty="0" smtClean="0">
                <a:solidFill>
                  <a:srgbClr val="000000"/>
                </a:solidFill>
                <a:latin typeface="Arial"/>
                <a:cs typeface="Arial"/>
              </a:rPr>
              <a:t> TO DATE </a:t>
            </a:r>
            <a:r>
              <a:rPr lang="en-CA" sz="762" spc="-10" dirty="0" smtClean="0">
                <a:solidFill>
                  <a:srgbClr val="000000"/>
                </a:solidFill>
                <a:latin typeface="Arial"/>
                <a:cs typeface="Arial"/>
              </a:rPr>
              <a:t>;</a:t>
            </a:r>
            <a:r>
              <a:rPr lang="en-CA" sz="896" dirty="0" smtClean="0">
                <a:solidFill>
                  <a:srgbClr val="000000"/>
                </a:solidFill>
                <a:latin typeface="Times New Roman"/>
              </a:rPr>
              <a:t/>
            </a:r>
            <a:br>
              <a:rPr lang="en-CA" sz="896" dirty="0" smtClean="0">
                <a:solidFill>
                  <a:srgbClr val="000000"/>
                </a:solidFill>
                <a:latin typeface="Times New Roman"/>
              </a:rPr>
            </a:br>
            <a:r>
              <a:rPr lang="en-CA" sz="762" spc="-10" dirty="0" err="1" smtClean="0">
                <a:solidFill>
                  <a:srgbClr val="000000"/>
                </a:solidFill>
                <a:latin typeface="Arial"/>
                <a:cs typeface="Arial"/>
              </a:rPr>
              <a:t>Exemples</a:t>
            </a:r>
            <a:r>
              <a:rPr lang="en-CA" sz="762" spc="-10" dirty="0" smtClean="0">
                <a:solidFill>
                  <a:srgbClr val="000000"/>
                </a:solidFill>
                <a:latin typeface="Arial"/>
                <a:cs typeface="Arial"/>
              </a:rPr>
              <a:t> :</a:t>
            </a:r>
          </a:p>
          <a:p>
            <a:pPr>
              <a:lnSpc>
                <a:spcPts val="1100"/>
              </a:lnSpc>
              <a:buFont typeface="Wingdings" pitchFamily="2" charset="2"/>
              <a:buChar char="Ø"/>
            </a:pPr>
            <a:r>
              <a:rPr lang="en-CA" sz="762" dirty="0" err="1" smtClean="0">
                <a:solidFill>
                  <a:srgbClr val="000000"/>
                </a:solidFill>
                <a:latin typeface="Arial"/>
                <a:cs typeface="Arial"/>
              </a:rPr>
              <a:t>Start_date</a:t>
            </a:r>
            <a:r>
              <a:rPr lang="en-CA" sz="762" dirty="0" smtClean="0">
                <a:solidFill>
                  <a:srgbClr val="000000"/>
                </a:solidFill>
                <a:latin typeface="Arial"/>
                <a:cs typeface="Arial"/>
              </a:rPr>
              <a:t> := </a:t>
            </a:r>
            <a:r>
              <a:rPr lang="en-CA" sz="762" b="1" dirty="0" err="1" smtClean="0">
                <a:solidFill>
                  <a:srgbClr val="000000"/>
                </a:solidFill>
                <a:latin typeface="Arial"/>
                <a:cs typeface="Arial"/>
              </a:rPr>
              <a:t>to_date</a:t>
            </a:r>
            <a:r>
              <a:rPr lang="en-CA" sz="762" dirty="0" smtClean="0">
                <a:solidFill>
                  <a:srgbClr val="000000"/>
                </a:solidFill>
                <a:latin typeface="Arial"/>
                <a:cs typeface="Arial"/>
              </a:rPr>
              <a:t>(’29-SEP-2003’,’DD-MON-YYYY’);</a:t>
            </a:r>
          </a:p>
          <a:p>
            <a:pPr>
              <a:lnSpc>
                <a:spcPts val="1100"/>
              </a:lnSpc>
              <a:buFont typeface="Wingdings" pitchFamily="2" charset="2"/>
              <a:buChar char="Ø"/>
            </a:pPr>
            <a:endParaRPr lang="en-CA" sz="762" dirty="0" smtClean="0">
              <a:solidFill>
                <a:srgbClr val="000000"/>
              </a:solidFill>
              <a:latin typeface="Arial"/>
              <a:cs typeface="Arial"/>
            </a:endParaRPr>
          </a:p>
          <a:p>
            <a:pPr>
              <a:lnSpc>
                <a:spcPts val="1100"/>
              </a:lnSpc>
            </a:pPr>
            <a:r>
              <a:rPr lang="en-CA" sz="762" dirty="0" smtClean="0">
                <a:solidFill>
                  <a:srgbClr val="000000"/>
                </a:solidFill>
                <a:latin typeface="Arial"/>
                <a:cs typeface="Arial"/>
              </a:rPr>
              <a:t>La </a:t>
            </a:r>
            <a:r>
              <a:rPr lang="en-CA" sz="762" dirty="0" err="1" smtClean="0">
                <a:solidFill>
                  <a:srgbClr val="000000"/>
                </a:solidFill>
                <a:latin typeface="Arial"/>
                <a:cs typeface="Arial"/>
              </a:rPr>
              <a:t>vraible</a:t>
            </a:r>
            <a:r>
              <a:rPr lang="en-CA" sz="762" dirty="0" smtClean="0">
                <a:solidFill>
                  <a:srgbClr val="000000"/>
                </a:solidFill>
                <a:latin typeface="Arial"/>
                <a:cs typeface="Arial"/>
              </a:rPr>
              <a:t> </a:t>
            </a:r>
            <a:r>
              <a:rPr lang="en-CA" sz="762" dirty="0" err="1" smtClean="0">
                <a:solidFill>
                  <a:srgbClr val="000000"/>
                </a:solidFill>
                <a:latin typeface="Arial"/>
                <a:cs typeface="Arial"/>
              </a:rPr>
              <a:t>sttart</a:t>
            </a:r>
            <a:r>
              <a:rPr lang="en-CA" sz="762" dirty="0" smtClean="0">
                <a:solidFill>
                  <a:srgbClr val="000000"/>
                </a:solidFill>
                <a:latin typeface="Arial"/>
                <a:cs typeface="Arial"/>
              </a:rPr>
              <a:t> date </a:t>
            </a:r>
            <a:r>
              <a:rPr lang="en-CA" sz="762" dirty="0" err="1" smtClean="0">
                <a:solidFill>
                  <a:srgbClr val="000000"/>
                </a:solidFill>
                <a:latin typeface="Arial"/>
                <a:cs typeface="Arial"/>
              </a:rPr>
              <a:t>est</a:t>
            </a:r>
            <a:r>
              <a:rPr lang="en-CA" sz="762" dirty="0" smtClean="0">
                <a:solidFill>
                  <a:srgbClr val="000000"/>
                </a:solidFill>
                <a:latin typeface="Arial"/>
                <a:cs typeface="Arial"/>
              </a:rPr>
              <a:t> </a:t>
            </a:r>
            <a:r>
              <a:rPr lang="en-CA" sz="762" dirty="0" err="1" smtClean="0">
                <a:solidFill>
                  <a:srgbClr val="000000"/>
                </a:solidFill>
                <a:latin typeface="Arial"/>
                <a:cs typeface="Arial"/>
              </a:rPr>
              <a:t>evaluée</a:t>
            </a:r>
            <a:r>
              <a:rPr lang="en-CA" sz="762" dirty="0" smtClean="0">
                <a:solidFill>
                  <a:srgbClr val="000000"/>
                </a:solidFill>
                <a:latin typeface="Arial"/>
                <a:cs typeface="Arial"/>
              </a:rPr>
              <a:t> et </a:t>
            </a:r>
            <a:r>
              <a:rPr lang="en-CA" sz="762" dirty="0" err="1" smtClean="0">
                <a:solidFill>
                  <a:srgbClr val="000000"/>
                </a:solidFill>
                <a:latin typeface="Arial"/>
                <a:cs typeface="Arial"/>
              </a:rPr>
              <a:t>analysée</a:t>
            </a:r>
            <a:r>
              <a:rPr lang="en-CA" sz="762" dirty="0" smtClean="0">
                <a:solidFill>
                  <a:srgbClr val="000000"/>
                </a:solidFill>
                <a:latin typeface="Arial"/>
                <a:cs typeface="Arial"/>
              </a:rPr>
              <a:t> par oracle par 2 </a:t>
            </a:r>
            <a:r>
              <a:rPr lang="en-CA" sz="762" dirty="0" err="1" smtClean="0">
                <a:solidFill>
                  <a:srgbClr val="000000"/>
                </a:solidFill>
                <a:latin typeface="Arial"/>
                <a:cs typeface="Arial"/>
              </a:rPr>
              <a:t>chiffre</a:t>
            </a:r>
            <a:r>
              <a:rPr lang="en-CA" sz="762" dirty="0" smtClean="0">
                <a:solidFill>
                  <a:srgbClr val="000000"/>
                </a:solidFill>
                <a:latin typeface="Arial"/>
                <a:cs typeface="Arial"/>
              </a:rPr>
              <a:t> pour le jour, </a:t>
            </a:r>
            <a:r>
              <a:rPr lang="en-CA" sz="762" dirty="0" err="1" smtClean="0">
                <a:solidFill>
                  <a:srgbClr val="000000"/>
                </a:solidFill>
                <a:latin typeface="Arial"/>
                <a:cs typeface="Arial"/>
              </a:rPr>
              <a:t>trois</a:t>
            </a:r>
            <a:r>
              <a:rPr lang="en-CA" sz="762" dirty="0" smtClean="0">
                <a:solidFill>
                  <a:srgbClr val="000000"/>
                </a:solidFill>
                <a:latin typeface="Arial"/>
                <a:cs typeface="Arial"/>
              </a:rPr>
              <a:t> letters  pour le </a:t>
            </a:r>
            <a:r>
              <a:rPr lang="en-CA" sz="762" dirty="0" err="1" smtClean="0">
                <a:solidFill>
                  <a:srgbClr val="000000"/>
                </a:solidFill>
                <a:latin typeface="Arial"/>
                <a:cs typeface="Arial"/>
              </a:rPr>
              <a:t>mois</a:t>
            </a:r>
            <a:r>
              <a:rPr lang="en-CA" sz="762" dirty="0" smtClean="0">
                <a:solidFill>
                  <a:srgbClr val="000000"/>
                </a:solidFill>
                <a:latin typeface="Arial"/>
                <a:cs typeface="Arial"/>
              </a:rPr>
              <a:t> et </a:t>
            </a:r>
            <a:r>
              <a:rPr lang="en-CA" sz="762" dirty="0" err="1" smtClean="0">
                <a:solidFill>
                  <a:srgbClr val="000000"/>
                </a:solidFill>
                <a:latin typeface="Arial"/>
                <a:cs typeface="Arial"/>
              </a:rPr>
              <a:t>l’année</a:t>
            </a:r>
            <a:r>
              <a:rPr lang="en-CA" sz="762" dirty="0" smtClean="0">
                <a:solidFill>
                  <a:srgbClr val="000000"/>
                </a:solidFill>
                <a:latin typeface="Arial"/>
                <a:cs typeface="Arial"/>
              </a:rPr>
              <a:t> </a:t>
            </a:r>
            <a:r>
              <a:rPr lang="en-CA" sz="762" dirty="0" err="1" smtClean="0">
                <a:solidFill>
                  <a:srgbClr val="000000"/>
                </a:solidFill>
                <a:latin typeface="Arial"/>
                <a:cs typeface="Arial"/>
              </a:rPr>
              <a:t>sur</a:t>
            </a:r>
            <a:r>
              <a:rPr lang="en-CA" sz="762" dirty="0" smtClean="0">
                <a:solidFill>
                  <a:srgbClr val="000000"/>
                </a:solidFill>
                <a:latin typeface="Arial"/>
                <a:cs typeface="Arial"/>
              </a:rPr>
              <a:t> 4 </a:t>
            </a:r>
            <a:r>
              <a:rPr lang="en-CA" sz="762" dirty="0" err="1" smtClean="0">
                <a:solidFill>
                  <a:srgbClr val="000000"/>
                </a:solidFill>
                <a:latin typeface="Arial"/>
                <a:cs typeface="Arial"/>
              </a:rPr>
              <a:t>chirffrer</a:t>
            </a:r>
            <a:r>
              <a:rPr lang="en-CA" sz="762" dirty="0" smtClean="0">
                <a:solidFill>
                  <a:srgbClr val="000000"/>
                </a:solidFill>
                <a:latin typeface="Arial"/>
                <a:cs typeface="Arial"/>
              </a:rPr>
              <a:t> </a:t>
            </a:r>
            <a:r>
              <a:rPr lang="en-CA" sz="762" dirty="0" err="1" smtClean="0">
                <a:solidFill>
                  <a:srgbClr val="000000"/>
                </a:solidFill>
                <a:latin typeface="Arial"/>
                <a:cs typeface="Arial"/>
              </a:rPr>
              <a:t>separées</a:t>
            </a:r>
            <a:r>
              <a:rPr lang="en-CA" sz="762" dirty="0" smtClean="0">
                <a:solidFill>
                  <a:srgbClr val="000000"/>
                </a:solidFill>
                <a:latin typeface="Arial"/>
                <a:cs typeface="Arial"/>
              </a:rPr>
              <a:t> par un </a:t>
            </a:r>
            <a:r>
              <a:rPr lang="en-CA" sz="762" dirty="0" err="1" smtClean="0">
                <a:solidFill>
                  <a:srgbClr val="000000"/>
                </a:solidFill>
                <a:latin typeface="Arial"/>
                <a:cs typeface="Arial"/>
              </a:rPr>
              <a:t>tiret</a:t>
            </a:r>
            <a:r>
              <a:rPr lang="en-CA" sz="762" dirty="0" smtClean="0">
                <a:solidFill>
                  <a:srgbClr val="000000"/>
                </a:solidFill>
                <a:latin typeface="Arial"/>
                <a:cs typeface="Arial"/>
              </a:rPr>
              <a:t> (-)</a:t>
            </a:r>
          </a:p>
          <a:p>
            <a:pPr>
              <a:lnSpc>
                <a:spcPts val="1100"/>
              </a:lnSpc>
            </a:pPr>
            <a:endParaRPr lang="en-CA" sz="762" dirty="0" smtClean="0">
              <a:solidFill>
                <a:srgbClr val="000000"/>
              </a:solidFill>
              <a:latin typeface="Arial"/>
              <a:cs typeface="Arial"/>
            </a:endParaRPr>
          </a:p>
          <a:p>
            <a:pPr>
              <a:lnSpc>
                <a:spcPts val="1100"/>
              </a:lnSpc>
              <a:buFont typeface="Wingdings" pitchFamily="2" charset="2"/>
              <a:buChar char="Ø"/>
            </a:pPr>
            <a:r>
              <a:rPr lang="en-CA" sz="762" dirty="0" err="1" smtClean="0">
                <a:solidFill>
                  <a:srgbClr val="000000"/>
                </a:solidFill>
                <a:latin typeface="Arial"/>
                <a:cs typeface="Arial"/>
              </a:rPr>
              <a:t>start_date</a:t>
            </a:r>
            <a:r>
              <a:rPr lang="en-CA" sz="762" dirty="0" smtClean="0">
                <a:solidFill>
                  <a:srgbClr val="000000"/>
                </a:solidFill>
                <a:latin typeface="Arial"/>
                <a:cs typeface="Arial"/>
              </a:rPr>
              <a:t> := </a:t>
            </a:r>
            <a:r>
              <a:rPr lang="en-CA" sz="762" b="1" dirty="0" smtClean="0">
                <a:solidFill>
                  <a:srgbClr val="000000"/>
                </a:solidFill>
                <a:latin typeface="Arial"/>
                <a:cs typeface="Arial"/>
              </a:rPr>
              <a:t>to _date</a:t>
            </a:r>
            <a:r>
              <a:rPr lang="en-CA" sz="762" dirty="0" smtClean="0">
                <a:solidFill>
                  <a:srgbClr val="000000"/>
                </a:solidFill>
                <a:latin typeface="Arial"/>
                <a:cs typeface="Arial"/>
              </a:rPr>
              <a:t>(’29-SEP-2003:13:01’,’DD-MON-YYYY:HH24:MI’) ;</a:t>
            </a:r>
          </a:p>
          <a:p>
            <a:pPr>
              <a:lnSpc>
                <a:spcPts val="1100"/>
              </a:lnSpc>
            </a:pPr>
            <a:r>
              <a:rPr lang="en-CA" sz="762" dirty="0" err="1" smtClean="0">
                <a:solidFill>
                  <a:srgbClr val="000000"/>
                </a:solidFill>
                <a:latin typeface="Arial"/>
                <a:cs typeface="Arial"/>
              </a:rPr>
              <a:t>Ici</a:t>
            </a:r>
            <a:r>
              <a:rPr lang="en-CA" sz="762" dirty="0" smtClean="0">
                <a:solidFill>
                  <a:srgbClr val="000000"/>
                </a:solidFill>
                <a:latin typeface="Arial"/>
                <a:cs typeface="Arial"/>
              </a:rPr>
              <a:t> La </a:t>
            </a:r>
            <a:r>
              <a:rPr lang="en-CA" sz="762" dirty="0" err="1" smtClean="0">
                <a:solidFill>
                  <a:srgbClr val="000000"/>
                </a:solidFill>
                <a:latin typeface="Arial"/>
                <a:cs typeface="Arial"/>
              </a:rPr>
              <a:t>vraible</a:t>
            </a:r>
            <a:r>
              <a:rPr lang="en-CA" sz="762" dirty="0" smtClean="0">
                <a:solidFill>
                  <a:srgbClr val="000000"/>
                </a:solidFill>
                <a:latin typeface="Arial"/>
                <a:cs typeface="Arial"/>
              </a:rPr>
              <a:t> </a:t>
            </a:r>
            <a:r>
              <a:rPr lang="en-CA" sz="762" b="1" dirty="0" err="1" smtClean="0">
                <a:solidFill>
                  <a:srgbClr val="000000"/>
                </a:solidFill>
                <a:latin typeface="Arial"/>
                <a:cs typeface="Arial"/>
              </a:rPr>
              <a:t>start_date</a:t>
            </a:r>
            <a:r>
              <a:rPr lang="en-CA" sz="762" dirty="0" smtClean="0">
                <a:solidFill>
                  <a:srgbClr val="000000"/>
                </a:solidFill>
                <a:latin typeface="Arial"/>
                <a:cs typeface="Arial"/>
              </a:rPr>
              <a:t> </a:t>
            </a:r>
            <a:r>
              <a:rPr lang="en-CA" sz="762" dirty="0" err="1" smtClean="0">
                <a:solidFill>
                  <a:srgbClr val="000000"/>
                </a:solidFill>
                <a:latin typeface="Arial"/>
                <a:cs typeface="Arial"/>
              </a:rPr>
              <a:t>est</a:t>
            </a:r>
            <a:r>
              <a:rPr lang="en-CA" sz="762" dirty="0" smtClean="0">
                <a:solidFill>
                  <a:srgbClr val="000000"/>
                </a:solidFill>
                <a:latin typeface="Arial"/>
                <a:cs typeface="Arial"/>
              </a:rPr>
              <a:t> </a:t>
            </a:r>
            <a:r>
              <a:rPr lang="en-CA" sz="762" dirty="0" err="1" smtClean="0">
                <a:solidFill>
                  <a:srgbClr val="000000"/>
                </a:solidFill>
                <a:latin typeface="Arial"/>
                <a:cs typeface="Arial"/>
              </a:rPr>
              <a:t>evaluée</a:t>
            </a:r>
            <a:r>
              <a:rPr lang="en-CA" sz="762" dirty="0" smtClean="0">
                <a:solidFill>
                  <a:srgbClr val="000000"/>
                </a:solidFill>
                <a:latin typeface="Arial"/>
                <a:cs typeface="Arial"/>
              </a:rPr>
              <a:t> et </a:t>
            </a:r>
            <a:r>
              <a:rPr lang="en-CA" sz="762" dirty="0" err="1" smtClean="0">
                <a:solidFill>
                  <a:srgbClr val="000000"/>
                </a:solidFill>
                <a:latin typeface="Arial"/>
                <a:cs typeface="Arial"/>
              </a:rPr>
              <a:t>analysée</a:t>
            </a:r>
            <a:r>
              <a:rPr lang="en-CA" sz="762" dirty="0" smtClean="0">
                <a:solidFill>
                  <a:srgbClr val="000000"/>
                </a:solidFill>
                <a:latin typeface="Arial"/>
                <a:cs typeface="Arial"/>
              </a:rPr>
              <a:t> par oracle par 2 </a:t>
            </a:r>
            <a:r>
              <a:rPr lang="en-CA" sz="762" dirty="0" err="1" smtClean="0">
                <a:solidFill>
                  <a:srgbClr val="000000"/>
                </a:solidFill>
                <a:latin typeface="Arial"/>
                <a:cs typeface="Arial"/>
              </a:rPr>
              <a:t>chiffre</a:t>
            </a:r>
            <a:r>
              <a:rPr lang="en-CA" sz="762" dirty="0" smtClean="0">
                <a:solidFill>
                  <a:srgbClr val="000000"/>
                </a:solidFill>
                <a:latin typeface="Arial"/>
                <a:cs typeface="Arial"/>
              </a:rPr>
              <a:t> pour le jour, </a:t>
            </a:r>
            <a:r>
              <a:rPr lang="en-CA" sz="762" dirty="0" err="1" smtClean="0">
                <a:solidFill>
                  <a:srgbClr val="000000"/>
                </a:solidFill>
                <a:latin typeface="Arial"/>
                <a:cs typeface="Arial"/>
              </a:rPr>
              <a:t>trois</a:t>
            </a:r>
            <a:r>
              <a:rPr lang="en-CA" sz="762" dirty="0" smtClean="0">
                <a:solidFill>
                  <a:srgbClr val="000000"/>
                </a:solidFill>
                <a:latin typeface="Arial"/>
                <a:cs typeface="Arial"/>
              </a:rPr>
              <a:t> letters  pour le </a:t>
            </a:r>
            <a:r>
              <a:rPr lang="en-CA" sz="762" dirty="0" err="1" smtClean="0">
                <a:solidFill>
                  <a:srgbClr val="000000"/>
                </a:solidFill>
                <a:latin typeface="Arial"/>
                <a:cs typeface="Arial"/>
              </a:rPr>
              <a:t>mois</a:t>
            </a:r>
            <a:r>
              <a:rPr lang="en-CA" sz="762" dirty="0" smtClean="0">
                <a:solidFill>
                  <a:srgbClr val="000000"/>
                </a:solidFill>
                <a:latin typeface="Arial"/>
                <a:cs typeface="Arial"/>
              </a:rPr>
              <a:t> et </a:t>
            </a:r>
            <a:r>
              <a:rPr lang="en-CA" sz="762" dirty="0" err="1" smtClean="0">
                <a:solidFill>
                  <a:srgbClr val="000000"/>
                </a:solidFill>
                <a:latin typeface="Arial"/>
                <a:cs typeface="Arial"/>
              </a:rPr>
              <a:t>l’année</a:t>
            </a:r>
            <a:r>
              <a:rPr lang="en-CA" sz="762" dirty="0" smtClean="0">
                <a:solidFill>
                  <a:srgbClr val="000000"/>
                </a:solidFill>
                <a:latin typeface="Arial"/>
                <a:cs typeface="Arial"/>
              </a:rPr>
              <a:t> </a:t>
            </a:r>
            <a:r>
              <a:rPr lang="en-CA" sz="762" dirty="0" err="1" smtClean="0">
                <a:solidFill>
                  <a:srgbClr val="000000"/>
                </a:solidFill>
                <a:latin typeface="Arial"/>
                <a:cs typeface="Arial"/>
              </a:rPr>
              <a:t>sur</a:t>
            </a:r>
            <a:r>
              <a:rPr lang="en-CA" sz="762" dirty="0" smtClean="0">
                <a:solidFill>
                  <a:srgbClr val="000000"/>
                </a:solidFill>
                <a:latin typeface="Arial"/>
                <a:cs typeface="Arial"/>
              </a:rPr>
              <a:t> 4 </a:t>
            </a:r>
            <a:r>
              <a:rPr lang="en-CA" sz="762" dirty="0" err="1" smtClean="0">
                <a:solidFill>
                  <a:srgbClr val="000000"/>
                </a:solidFill>
                <a:latin typeface="Arial"/>
                <a:cs typeface="Arial"/>
              </a:rPr>
              <a:t>chirffrer</a:t>
            </a:r>
            <a:r>
              <a:rPr lang="en-CA" sz="762" dirty="0" smtClean="0">
                <a:solidFill>
                  <a:srgbClr val="000000"/>
                </a:solidFill>
                <a:latin typeface="Arial"/>
                <a:cs typeface="Arial"/>
              </a:rPr>
              <a:t> </a:t>
            </a:r>
            <a:r>
              <a:rPr lang="en-CA" sz="762" dirty="0" err="1" smtClean="0">
                <a:solidFill>
                  <a:srgbClr val="000000"/>
                </a:solidFill>
                <a:latin typeface="Arial"/>
                <a:cs typeface="Arial"/>
              </a:rPr>
              <a:t>separées</a:t>
            </a:r>
            <a:r>
              <a:rPr lang="en-CA" sz="762" dirty="0" smtClean="0">
                <a:solidFill>
                  <a:srgbClr val="000000"/>
                </a:solidFill>
                <a:latin typeface="Arial"/>
                <a:cs typeface="Arial"/>
              </a:rPr>
              <a:t> par un </a:t>
            </a:r>
            <a:r>
              <a:rPr lang="en-CA" sz="762" dirty="0" err="1" smtClean="0">
                <a:solidFill>
                  <a:srgbClr val="000000"/>
                </a:solidFill>
                <a:latin typeface="Arial"/>
                <a:cs typeface="Arial"/>
              </a:rPr>
              <a:t>tiret</a:t>
            </a:r>
            <a:r>
              <a:rPr lang="en-CA" sz="762" dirty="0" smtClean="0">
                <a:solidFill>
                  <a:srgbClr val="000000"/>
                </a:solidFill>
                <a:latin typeface="Arial"/>
                <a:cs typeface="Arial"/>
              </a:rPr>
              <a:t> (-). Avec </a:t>
            </a:r>
            <a:r>
              <a:rPr lang="en-CA" sz="762" dirty="0" err="1" smtClean="0">
                <a:solidFill>
                  <a:srgbClr val="000000"/>
                </a:solidFill>
                <a:latin typeface="Arial"/>
                <a:cs typeface="Arial"/>
              </a:rPr>
              <a:t>aussi</a:t>
            </a:r>
            <a:r>
              <a:rPr lang="en-CA" sz="762" dirty="0" smtClean="0">
                <a:solidFill>
                  <a:srgbClr val="000000"/>
                </a:solidFill>
                <a:latin typeface="Arial"/>
                <a:cs typeface="Arial"/>
              </a:rPr>
              <a:t> </a:t>
            </a:r>
            <a:r>
              <a:rPr lang="en-CA" sz="762" dirty="0" err="1" smtClean="0">
                <a:solidFill>
                  <a:srgbClr val="000000"/>
                </a:solidFill>
                <a:latin typeface="Arial"/>
                <a:cs typeface="Arial"/>
              </a:rPr>
              <a:t>l’heurs</a:t>
            </a:r>
            <a:r>
              <a:rPr lang="en-CA" sz="762" dirty="0" smtClean="0">
                <a:solidFill>
                  <a:srgbClr val="000000"/>
                </a:solidFill>
                <a:latin typeface="Arial"/>
                <a:cs typeface="Arial"/>
              </a:rPr>
              <a:t> et les minutes </a:t>
            </a:r>
          </a:p>
          <a:p>
            <a:pPr>
              <a:lnSpc>
                <a:spcPts val="1100"/>
              </a:lnSpc>
              <a:buFont typeface="Wingdings" pitchFamily="2" charset="2"/>
              <a:buChar char="Ø"/>
            </a:pPr>
            <a:endParaRPr lang="en-CA" sz="762" dirty="0" smtClean="0">
              <a:solidFill>
                <a:srgbClr val="000000"/>
              </a:solidFill>
              <a:latin typeface="Arial"/>
              <a:cs typeface="Arial"/>
            </a:endParaRPr>
          </a:p>
          <a:p>
            <a:pPr>
              <a:lnSpc>
                <a:spcPts val="1100"/>
              </a:lnSpc>
            </a:pPr>
            <a:endParaRPr lang="en-CA" sz="762" dirty="0" smtClean="0">
              <a:solidFill>
                <a:srgbClr val="000000"/>
              </a:solidFill>
              <a:latin typeface="Arial"/>
              <a:cs typeface="Arial"/>
            </a:endParaRPr>
          </a:p>
          <a:p>
            <a:pPr>
              <a:lnSpc>
                <a:spcPts val="1100"/>
              </a:lnSpc>
            </a:pPr>
            <a:endParaRPr lang="en-CA" sz="896" dirty="0" smtClean="0">
              <a:solidFill>
                <a:srgbClr val="000000"/>
              </a:solidFill>
            </a:endParaRPr>
          </a:p>
          <a:p>
            <a:pPr>
              <a:lnSpc>
                <a:spcPts val="1500"/>
              </a:lnSpc>
            </a:pPr>
            <a:endParaRPr lang="en-CA" sz="762" spc="-10" dirty="0" smtClean="0">
              <a:solidFill>
                <a:srgbClr val="000000"/>
              </a:solidFill>
              <a:latin typeface="Arial"/>
              <a:cs typeface="Arial"/>
            </a:endParaRPr>
          </a:p>
        </p:txBody>
      </p:sp>
      <p:sp>
        <p:nvSpPr>
          <p:cNvPr id="5" name="TextBox 5"/>
          <p:cNvSpPr txBox="1"/>
          <p:nvPr/>
        </p:nvSpPr>
        <p:spPr>
          <a:xfrm>
            <a:off x="584188" y="1441448"/>
            <a:ext cx="25648" cy="128240"/>
          </a:xfrm>
          <a:prstGeom prst="rect">
            <a:avLst/>
          </a:prstGeom>
          <a:noFill/>
        </p:spPr>
        <p:txBody>
          <a:bodyPr vert="horz" wrap="none" lIns="0" tIns="0" rIns="0" bIns="0" rtlCol="0">
            <a:spAutoFit/>
          </a:bodyPr>
          <a:lstStyle/>
          <a:p>
            <a:pPr>
              <a:lnSpc>
                <a:spcPts val="975"/>
              </a:lnSpc>
            </a:pPr>
            <a:r>
              <a:rPr lang="en-CA" sz="896" dirty="0" smtClean="0">
                <a:solidFill>
                  <a:srgbClr val="000000"/>
                </a:solidFill>
              </a:rPr>
              <a:t> </a:t>
            </a:r>
            <a:endParaRPr lang="en-CA" sz="896" dirty="0">
              <a:solidFill>
                <a:srgbClr val="000000"/>
              </a:solidFill>
            </a:endParaRPr>
          </a:p>
        </p:txBody>
      </p:sp>
      <p:sp>
        <p:nvSpPr>
          <p:cNvPr id="6" name="TextBox 6"/>
          <p:cNvSpPr txBox="1"/>
          <p:nvPr/>
        </p:nvSpPr>
        <p:spPr>
          <a:xfrm>
            <a:off x="393700" y="2547131"/>
            <a:ext cx="612668" cy="303032"/>
          </a:xfrm>
          <a:prstGeom prst="rect">
            <a:avLst/>
          </a:prstGeom>
          <a:noFill/>
        </p:spPr>
        <p:txBody>
          <a:bodyPr vert="horz" wrap="none" lIns="0" tIns="0" rIns="0" bIns="0" rtlCol="0">
            <a:spAutoFit/>
          </a:bodyPr>
          <a:lstStyle/>
          <a:p>
            <a:pPr>
              <a:lnSpc>
                <a:spcPts val="1150"/>
              </a:lnSpc>
              <a:buFont typeface="Wingdings" pitchFamily="2" charset="2"/>
              <a:buChar char="q"/>
            </a:pPr>
            <a:r>
              <a:rPr lang="en-CA" sz="846" b="1" spc="-30" dirty="0" smtClean="0">
                <a:solidFill>
                  <a:srgbClr val="000000"/>
                </a:solidFill>
                <a:latin typeface="Arial"/>
                <a:cs typeface="Arial"/>
              </a:rPr>
              <a:t>BOOLEAN</a:t>
            </a:r>
          </a:p>
          <a:p>
            <a:pPr>
              <a:lnSpc>
                <a:spcPts val="1150"/>
              </a:lnSpc>
            </a:pPr>
            <a:endParaRPr lang="en-CA" sz="996" dirty="0">
              <a:solidFill>
                <a:srgbClr val="000000"/>
              </a:solidFill>
            </a:endParaRPr>
          </a:p>
        </p:txBody>
      </p:sp>
      <p:sp>
        <p:nvSpPr>
          <p:cNvPr id="7" name="TextBox 7"/>
          <p:cNvSpPr txBox="1"/>
          <p:nvPr/>
        </p:nvSpPr>
        <p:spPr>
          <a:xfrm>
            <a:off x="647700" y="2724931"/>
            <a:ext cx="304571" cy="512961"/>
          </a:xfrm>
          <a:prstGeom prst="rect">
            <a:avLst/>
          </a:prstGeom>
          <a:noFill/>
        </p:spPr>
        <p:txBody>
          <a:bodyPr vert="horz" wrap="none" lIns="0" tIns="0" rIns="0" bIns="0" rtlCol="0">
            <a:spAutoFit/>
          </a:bodyPr>
          <a:lstStyle/>
          <a:p>
            <a:pPr>
              <a:lnSpc>
                <a:spcPts val="1035"/>
              </a:lnSpc>
            </a:pPr>
            <a:r>
              <a:rPr lang="en-CA" sz="762" spc="-30" dirty="0" smtClean="0">
                <a:solidFill>
                  <a:srgbClr val="000000"/>
                </a:solidFill>
                <a:latin typeface="Arial"/>
                <a:cs typeface="Arial"/>
              </a:rPr>
              <a:t>TRUE</a:t>
            </a:r>
          </a:p>
          <a:p>
            <a:pPr>
              <a:lnSpc>
                <a:spcPts val="1035"/>
              </a:lnSpc>
            </a:pPr>
            <a:r>
              <a:rPr lang="en-CA" sz="762" spc="-10" dirty="0" smtClean="0">
                <a:solidFill>
                  <a:srgbClr val="000000"/>
                </a:solidFill>
                <a:latin typeface="Arial"/>
                <a:cs typeface="Arial"/>
              </a:rPr>
              <a:t>FALSE</a:t>
            </a:r>
          </a:p>
          <a:p>
            <a:pPr>
              <a:lnSpc>
                <a:spcPts val="1035"/>
              </a:lnSpc>
            </a:pPr>
            <a:r>
              <a:rPr lang="en-CA" sz="762" spc="-10" dirty="0" smtClean="0">
                <a:solidFill>
                  <a:srgbClr val="000000"/>
                </a:solidFill>
                <a:latin typeface="Arial"/>
                <a:cs typeface="Arial"/>
              </a:rPr>
              <a:t>NULL</a:t>
            </a:r>
            <a:endParaRPr lang="en-CA" sz="762" spc="-30" dirty="0" smtClean="0">
              <a:solidFill>
                <a:srgbClr val="000000"/>
              </a:solidFill>
              <a:latin typeface="Arial"/>
              <a:cs typeface="Arial"/>
            </a:endParaRPr>
          </a:p>
          <a:p>
            <a:pPr>
              <a:lnSpc>
                <a:spcPts val="1035"/>
              </a:lnSpc>
            </a:pPr>
            <a:endParaRPr lang="en-CA" sz="896" dirty="0">
              <a:solidFill>
                <a:srgbClr val="000000"/>
              </a:solidFill>
            </a:endParaRPr>
          </a:p>
        </p:txBody>
      </p:sp>
      <p:sp>
        <p:nvSpPr>
          <p:cNvPr id="8" name="TextBox 8"/>
          <p:cNvSpPr txBox="1"/>
          <p:nvPr/>
        </p:nvSpPr>
        <p:spPr>
          <a:xfrm>
            <a:off x="647700" y="2864631"/>
            <a:ext cx="65" cy="577081"/>
          </a:xfrm>
          <a:prstGeom prst="rect">
            <a:avLst/>
          </a:prstGeom>
          <a:noFill/>
        </p:spPr>
        <p:txBody>
          <a:bodyPr vert="horz" wrap="none" lIns="0" tIns="0" rIns="0" bIns="0" rtlCol="0">
            <a:spAutoFit/>
          </a:bodyPr>
          <a:lstStyle/>
          <a:p>
            <a:pPr>
              <a:lnSpc>
                <a:spcPts val="1500"/>
              </a:lnSpc>
            </a:pPr>
            <a:r>
              <a:rPr lang="en-CA" sz="896" dirty="0" smtClean="0">
                <a:solidFill>
                  <a:srgbClr val="000000"/>
                </a:solidFill>
                <a:latin typeface="Times New Roman"/>
              </a:rPr>
              <a:t/>
            </a:r>
            <a:br>
              <a:rPr lang="en-CA" sz="896" dirty="0" smtClean="0">
                <a:solidFill>
                  <a:srgbClr val="000000"/>
                </a:solidFill>
                <a:latin typeface="Times New Roman"/>
              </a:rPr>
            </a:br>
            <a:endParaRPr lang="en-CA" sz="762" spc="-10" dirty="0" smtClean="0">
              <a:solidFill>
                <a:srgbClr val="000000"/>
              </a:solidFill>
              <a:latin typeface="Arial"/>
              <a:cs typeface="Arial"/>
            </a:endParaRPr>
          </a:p>
          <a:p>
            <a:pPr>
              <a:lnSpc>
                <a:spcPts val="1500"/>
              </a:lnSpc>
            </a:pPr>
            <a:endParaRPr lang="en-CA" sz="896" dirty="0">
              <a:solidFill>
                <a:srgbClr val="000000"/>
              </a:solidFill>
            </a:endParaRPr>
          </a:p>
        </p:txBody>
      </p:sp>
      <p:sp>
        <p:nvSpPr>
          <p:cNvPr id="12" name="TextBox 12"/>
          <p:cNvSpPr txBox="1"/>
          <p:nvPr/>
        </p:nvSpPr>
        <p:spPr>
          <a:xfrm>
            <a:off x="1117600" y="3378200"/>
            <a:ext cx="3479800" cy="76200"/>
          </a:xfrm>
          <a:prstGeom prst="rect">
            <a:avLst/>
          </a:prstGeom>
          <a:noFill/>
        </p:spPr>
        <p:txBody>
          <a:bodyPr vert="horz" wrap="none" lIns="0" tIns="0" rIns="0" bIns="0" rtlCol="0">
            <a:spAutoFit/>
          </a:bodyPr>
          <a:lstStyle/>
          <a:p>
            <a:pPr>
              <a:lnSpc>
                <a:spcPts val="450"/>
              </a:lnSpc>
            </a:pPr>
            <a:r>
              <a:rPr lang="en-CA" sz="498" smtClean="0">
                <a:solidFill>
                  <a:srgbClr val="BFBFBF"/>
                </a:solidFill>
                <a:latin typeface="Arial"/>
                <a:cs typeface="Arial"/>
              </a:rPr>
              <a:t>▴</a:t>
            </a:r>
          </a:p>
          <a:p>
            <a:pPr>
              <a:lnSpc>
                <a:spcPts val="450"/>
              </a:lnSpc>
            </a:pPr>
            <a:endParaRPr lang="en-CA" sz="498">
              <a:solidFill>
                <a:srgbClr val="000000"/>
              </a:solidFill>
            </a:endParaRPr>
          </a:p>
        </p:txBody>
      </p:sp>
      <p:sp>
        <p:nvSpPr>
          <p:cNvPr id="16" name="TextBox 3"/>
          <p:cNvSpPr txBox="1"/>
          <p:nvPr/>
        </p:nvSpPr>
        <p:spPr>
          <a:xfrm>
            <a:off x="914400" y="433927"/>
            <a:ext cx="1868910" cy="436017"/>
          </a:xfrm>
          <a:prstGeom prst="rect">
            <a:avLst/>
          </a:prstGeom>
          <a:noFill/>
        </p:spPr>
        <p:txBody>
          <a:bodyPr vert="horz" wrap="none" lIns="0" tIns="0" rIns="0" bIns="0" rtlCol="0">
            <a:spAutoFit/>
          </a:bodyPr>
          <a:lstStyle/>
          <a:p>
            <a:pPr>
              <a:lnSpc>
                <a:spcPts val="1665"/>
              </a:lnSpc>
            </a:pPr>
            <a:r>
              <a:rPr lang="en-CA" sz="1200" b="1" dirty="0" smtClean="0">
                <a:solidFill>
                  <a:srgbClr val="000000"/>
                </a:solidFill>
                <a:latin typeface="Arial"/>
                <a:cs typeface="Arial"/>
              </a:rPr>
              <a:t>Types de variables (suite)</a:t>
            </a:r>
          </a:p>
          <a:p>
            <a:pPr>
              <a:lnSpc>
                <a:spcPts val="1665"/>
              </a:lnSpc>
            </a:pPr>
            <a:endParaRPr lang="en-CA" sz="1434" dirty="0">
              <a:solidFill>
                <a:srgbClr val="000000"/>
              </a:solidFill>
            </a:endParaRPr>
          </a:p>
        </p:txBody>
      </p:sp>
      <p:pic>
        <p:nvPicPr>
          <p:cNvPr id="17" name="Image 16" descr="Penguins.jpg"/>
          <p:cNvPicPr>
            <a:picLocks noChangeAspect="1"/>
          </p:cNvPicPr>
          <p:nvPr/>
        </p:nvPicPr>
        <p:blipFill>
          <a:blip r:embed="rId2" cstate="print"/>
          <a:stretch>
            <a:fillRect/>
          </a:stretch>
        </p:blipFill>
        <p:spPr>
          <a:xfrm>
            <a:off x="226998" y="227002"/>
            <a:ext cx="571504" cy="343122"/>
          </a:xfrm>
          <a:prstGeom prst="rect">
            <a:avLst/>
          </a:prstGeom>
        </p:spPr>
      </p:pic>
      <p:sp>
        <p:nvSpPr>
          <p:cNvPr id="18" name="ZoneTexte 17"/>
          <p:cNvSpPr txBox="1"/>
          <p:nvPr/>
        </p:nvSpPr>
        <p:spPr>
          <a:xfrm>
            <a:off x="1084254" y="12688"/>
            <a:ext cx="235745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a:t>
            </a:r>
            <a:endParaRPr lang="fr-FR" b="1" dirty="0">
              <a:solidFill>
                <a:srgbClr val="00206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14400" y="512754"/>
            <a:ext cx="2482411" cy="436017"/>
          </a:xfrm>
          <a:prstGeom prst="rect">
            <a:avLst/>
          </a:prstGeom>
          <a:noFill/>
        </p:spPr>
        <p:txBody>
          <a:bodyPr vert="horz" wrap="none" lIns="0" tIns="0" rIns="0" bIns="0" rtlCol="0">
            <a:spAutoFit/>
          </a:bodyPr>
          <a:lstStyle/>
          <a:p>
            <a:pPr>
              <a:lnSpc>
                <a:spcPts val="1665"/>
              </a:lnSpc>
            </a:pPr>
            <a:r>
              <a:rPr lang="en-CA" sz="1200" b="1" spc="-20" dirty="0" err="1" smtClean="0">
                <a:solidFill>
                  <a:srgbClr val="000000"/>
                </a:solidFill>
                <a:latin typeface="Arial"/>
                <a:cs typeface="Arial"/>
              </a:rPr>
              <a:t>Déclaration</a:t>
            </a:r>
            <a:r>
              <a:rPr lang="en-CA" sz="1200" b="1" spc="-20" dirty="0" smtClean="0">
                <a:solidFill>
                  <a:srgbClr val="000000"/>
                </a:solidFill>
                <a:latin typeface="Arial"/>
                <a:cs typeface="Arial"/>
              </a:rPr>
              <a:t> %TYPE et %ROWTYPE</a:t>
            </a:r>
          </a:p>
          <a:p>
            <a:pPr>
              <a:lnSpc>
                <a:spcPts val="1665"/>
              </a:lnSpc>
            </a:pPr>
            <a:endParaRPr lang="en-CA" sz="1434" dirty="0">
              <a:solidFill>
                <a:srgbClr val="000000"/>
              </a:solidFill>
            </a:endParaRPr>
          </a:p>
        </p:txBody>
      </p:sp>
      <p:sp>
        <p:nvSpPr>
          <p:cNvPr id="4" name="TextBox 4"/>
          <p:cNvSpPr txBox="1"/>
          <p:nvPr/>
        </p:nvSpPr>
        <p:spPr>
          <a:xfrm>
            <a:off x="393700" y="941382"/>
            <a:ext cx="2337048" cy="153888"/>
          </a:xfrm>
          <a:prstGeom prst="rect">
            <a:avLst/>
          </a:prstGeom>
          <a:noFill/>
        </p:spPr>
        <p:txBody>
          <a:bodyPr vert="horz" wrap="square" lIns="0" tIns="0" rIns="0" bIns="0" rtlCol="0">
            <a:spAutoFit/>
          </a:bodyPr>
          <a:lstStyle/>
          <a:p>
            <a:pPr>
              <a:lnSpc>
                <a:spcPts val="1150"/>
              </a:lnSpc>
            </a:pPr>
            <a:r>
              <a:rPr lang="en-CA" sz="926" b="1" spc="-10" dirty="0" err="1" smtClean="0">
                <a:solidFill>
                  <a:srgbClr val="990000"/>
                </a:solidFill>
                <a:latin typeface="Arial"/>
                <a:cs typeface="Arial"/>
              </a:rPr>
              <a:t>V_nom</a:t>
            </a:r>
            <a:r>
              <a:rPr lang="en-CA" sz="926" b="1" spc="-10" dirty="0" smtClean="0">
                <a:solidFill>
                  <a:srgbClr val="990000"/>
                </a:solidFill>
                <a:latin typeface="Arial"/>
                <a:cs typeface="Arial"/>
              </a:rPr>
              <a:t> </a:t>
            </a:r>
            <a:r>
              <a:rPr lang="en-CA" sz="1000" b="1" spc="-10" dirty="0" err="1" smtClean="0">
                <a:solidFill>
                  <a:srgbClr val="990000"/>
                </a:solidFill>
                <a:latin typeface="Arial"/>
                <a:cs typeface="Arial"/>
              </a:rPr>
              <a:t>emp.nom%TYPE</a:t>
            </a:r>
            <a:endParaRPr lang="en-CA" sz="996" dirty="0">
              <a:solidFill>
                <a:srgbClr val="000000"/>
              </a:solidFill>
            </a:endParaRPr>
          </a:p>
        </p:txBody>
      </p:sp>
      <p:sp>
        <p:nvSpPr>
          <p:cNvPr id="5" name="TextBox 5"/>
          <p:cNvSpPr txBox="1"/>
          <p:nvPr/>
        </p:nvSpPr>
        <p:spPr>
          <a:xfrm>
            <a:off x="393700" y="1227134"/>
            <a:ext cx="3592971" cy="461665"/>
          </a:xfrm>
          <a:prstGeom prst="rect">
            <a:avLst/>
          </a:prstGeom>
          <a:noFill/>
        </p:spPr>
        <p:txBody>
          <a:bodyPr vert="horz" wrap="none" lIns="0" tIns="0" rIns="0" bIns="0" rtlCol="0">
            <a:spAutoFit/>
          </a:bodyPr>
          <a:lstStyle/>
          <a:p>
            <a:pPr indent="139192">
              <a:lnSpc>
                <a:spcPts val="1200"/>
              </a:lnSpc>
            </a:pPr>
            <a:r>
              <a:rPr lang="en-CA" sz="926" spc="-10" dirty="0" smtClean="0">
                <a:solidFill>
                  <a:srgbClr val="000000"/>
                </a:solidFill>
                <a:latin typeface="Arial"/>
                <a:cs typeface="Arial"/>
              </a:rPr>
              <a:t>On </a:t>
            </a:r>
            <a:r>
              <a:rPr lang="en-CA" sz="926" spc="-10" dirty="0" err="1" smtClean="0">
                <a:solidFill>
                  <a:srgbClr val="000000"/>
                </a:solidFill>
                <a:latin typeface="Arial"/>
                <a:cs typeface="Arial"/>
              </a:rPr>
              <a:t>peut</a:t>
            </a:r>
            <a:r>
              <a:rPr lang="en-CA" sz="926" spc="-10" dirty="0" smtClean="0">
                <a:solidFill>
                  <a:srgbClr val="000000"/>
                </a:solidFill>
                <a:latin typeface="Arial"/>
                <a:cs typeface="Arial"/>
              </a:rPr>
              <a:t> </a:t>
            </a:r>
            <a:r>
              <a:rPr lang="en-CA" sz="926" spc="-10" dirty="0" err="1" smtClean="0">
                <a:solidFill>
                  <a:srgbClr val="000000"/>
                </a:solidFill>
                <a:latin typeface="Arial"/>
                <a:cs typeface="Arial"/>
              </a:rPr>
              <a:t>déclarer</a:t>
            </a:r>
            <a:r>
              <a:rPr lang="en-CA" sz="926" spc="-10" dirty="0" smtClean="0">
                <a:solidFill>
                  <a:srgbClr val="000000"/>
                </a:solidFill>
                <a:latin typeface="Arial"/>
                <a:cs typeface="Arial"/>
              </a:rPr>
              <a:t> </a:t>
            </a:r>
            <a:r>
              <a:rPr lang="en-CA" sz="926" spc="-10" dirty="0" err="1" smtClean="0">
                <a:solidFill>
                  <a:srgbClr val="000000"/>
                </a:solidFill>
                <a:latin typeface="Arial"/>
                <a:cs typeface="Arial"/>
              </a:rPr>
              <a:t>qu’une</a:t>
            </a:r>
            <a:r>
              <a:rPr lang="en-CA" sz="926" spc="-10" dirty="0" smtClean="0">
                <a:solidFill>
                  <a:srgbClr val="000000"/>
                </a:solidFill>
                <a:latin typeface="Arial"/>
                <a:cs typeface="Arial"/>
              </a:rPr>
              <a:t> variable </a:t>
            </a:r>
            <a:r>
              <a:rPr lang="en-CA" sz="926" spc="-10" dirty="0" err="1" smtClean="0">
                <a:solidFill>
                  <a:srgbClr val="000000"/>
                </a:solidFill>
                <a:latin typeface="Arial"/>
                <a:cs typeface="Arial"/>
              </a:rPr>
              <a:t>est</a:t>
            </a:r>
            <a:r>
              <a:rPr lang="en-CA" sz="926" spc="-10" dirty="0" smtClean="0">
                <a:solidFill>
                  <a:srgbClr val="000000"/>
                </a:solidFill>
                <a:latin typeface="Arial"/>
                <a:cs typeface="Arial"/>
              </a:rPr>
              <a:t> du </a:t>
            </a:r>
            <a:r>
              <a:rPr lang="en-CA" sz="926" spc="-10" dirty="0" err="1" smtClean="0">
                <a:solidFill>
                  <a:srgbClr val="000000"/>
                </a:solidFill>
                <a:latin typeface="Arial"/>
                <a:cs typeface="Arial"/>
              </a:rPr>
              <a:t>même</a:t>
            </a:r>
            <a:r>
              <a:rPr lang="en-CA" sz="926" spc="-10" dirty="0" smtClean="0">
                <a:solidFill>
                  <a:srgbClr val="000000"/>
                </a:solidFill>
                <a:latin typeface="Arial"/>
                <a:cs typeface="Arial"/>
              </a:rPr>
              <a:t> type </a:t>
            </a:r>
            <a:r>
              <a:rPr lang="en-CA" sz="926" spc="-10" dirty="0" err="1" smtClean="0">
                <a:solidFill>
                  <a:srgbClr val="000000"/>
                </a:solidFill>
                <a:latin typeface="Arial"/>
                <a:cs typeface="Arial"/>
              </a:rPr>
              <a:t>qu’une</a:t>
            </a:r>
            <a:r>
              <a:rPr lang="en-CA" sz="926" spc="-10" dirty="0" smtClean="0">
                <a:solidFill>
                  <a:srgbClr val="000000"/>
                </a:solidFill>
                <a:latin typeface="Arial"/>
                <a:cs typeface="Arial"/>
              </a:rPr>
              <a:t> </a:t>
            </a:r>
            <a:r>
              <a:rPr lang="en-CA" sz="926" spc="-10" dirty="0" err="1" smtClean="0">
                <a:solidFill>
                  <a:srgbClr val="000000"/>
                </a:solidFill>
                <a:latin typeface="Arial"/>
                <a:cs typeface="Arial"/>
              </a:rPr>
              <a:t>colonne</a:t>
            </a:r>
            <a:r>
              <a:rPr lang="en-CA" sz="996" dirty="0" smtClean="0">
                <a:solidFill>
                  <a:srgbClr val="000000"/>
                </a:solidFill>
                <a:latin typeface="Times New Roman"/>
              </a:rPr>
              <a:t/>
            </a:r>
            <a:br>
              <a:rPr lang="en-CA" sz="996" dirty="0" smtClean="0">
                <a:solidFill>
                  <a:srgbClr val="000000"/>
                </a:solidFill>
                <a:latin typeface="Times New Roman"/>
              </a:rPr>
            </a:br>
            <a:r>
              <a:rPr lang="en-CA" sz="926" spc="-10" dirty="0" err="1" smtClean="0">
                <a:solidFill>
                  <a:srgbClr val="000000"/>
                </a:solidFill>
                <a:latin typeface="Arial"/>
                <a:cs typeface="Arial"/>
              </a:rPr>
              <a:t>d’une</a:t>
            </a:r>
            <a:r>
              <a:rPr lang="en-CA" sz="926" spc="-10" dirty="0" smtClean="0">
                <a:solidFill>
                  <a:srgbClr val="000000"/>
                </a:solidFill>
                <a:latin typeface="Arial"/>
                <a:cs typeface="Arial"/>
              </a:rPr>
              <a:t> table  (</a:t>
            </a:r>
            <a:r>
              <a:rPr lang="en-CA" sz="926" spc="-10" dirty="0" err="1" smtClean="0">
                <a:solidFill>
                  <a:srgbClr val="000000"/>
                </a:solidFill>
                <a:latin typeface="Arial"/>
                <a:cs typeface="Arial"/>
              </a:rPr>
              <a:t>ou</a:t>
            </a:r>
            <a:r>
              <a:rPr lang="en-CA" sz="926" spc="-10" dirty="0" smtClean="0">
                <a:solidFill>
                  <a:srgbClr val="000000"/>
                </a:solidFill>
                <a:latin typeface="Arial"/>
                <a:cs typeface="Arial"/>
              </a:rPr>
              <a:t> de meme type </a:t>
            </a:r>
            <a:r>
              <a:rPr lang="en-CA" sz="926" spc="-10" dirty="0" err="1" smtClean="0">
                <a:solidFill>
                  <a:srgbClr val="000000"/>
                </a:solidFill>
                <a:latin typeface="Arial"/>
                <a:cs typeface="Arial"/>
              </a:rPr>
              <a:t>qu</a:t>
            </a:r>
            <a:r>
              <a:rPr lang="en-CA" sz="926" spc="-10" dirty="0" smtClean="0">
                <a:solidFill>
                  <a:srgbClr val="000000"/>
                </a:solidFill>
                <a:latin typeface="Arial"/>
                <a:cs typeface="Arial"/>
              </a:rPr>
              <a:t>’ </a:t>
            </a:r>
            <a:r>
              <a:rPr lang="en-CA" sz="926" spc="-10" dirty="0" err="1" smtClean="0">
                <a:solidFill>
                  <a:srgbClr val="000000"/>
                </a:solidFill>
                <a:latin typeface="Arial"/>
                <a:cs typeface="Arial"/>
              </a:rPr>
              <a:t>autre</a:t>
            </a:r>
            <a:r>
              <a:rPr lang="en-CA" sz="926" spc="-10" dirty="0" smtClean="0">
                <a:solidFill>
                  <a:srgbClr val="000000"/>
                </a:solidFill>
                <a:latin typeface="Arial"/>
                <a:cs typeface="Arial"/>
              </a:rPr>
              <a:t> variable).</a:t>
            </a:r>
          </a:p>
          <a:p>
            <a:pPr>
              <a:lnSpc>
                <a:spcPts val="1200"/>
              </a:lnSpc>
            </a:pPr>
            <a:endParaRPr lang="en-CA" sz="996" dirty="0">
              <a:solidFill>
                <a:srgbClr val="000000"/>
              </a:solidFill>
            </a:endParaRPr>
          </a:p>
        </p:txBody>
      </p:sp>
      <p:sp>
        <p:nvSpPr>
          <p:cNvPr id="6" name="TextBox 6"/>
          <p:cNvSpPr txBox="1"/>
          <p:nvPr/>
        </p:nvSpPr>
        <p:spPr>
          <a:xfrm>
            <a:off x="393700" y="1709920"/>
            <a:ext cx="1589859" cy="303032"/>
          </a:xfrm>
          <a:prstGeom prst="rect">
            <a:avLst/>
          </a:prstGeom>
          <a:noFill/>
        </p:spPr>
        <p:txBody>
          <a:bodyPr vert="horz" wrap="none" lIns="0" tIns="0" rIns="0" bIns="0" rtlCol="0">
            <a:spAutoFit/>
          </a:bodyPr>
          <a:lstStyle/>
          <a:p>
            <a:pPr>
              <a:lnSpc>
                <a:spcPts val="1150"/>
              </a:lnSpc>
            </a:pPr>
            <a:r>
              <a:rPr lang="en-CA" sz="926" b="1" spc="-20" dirty="0" err="1" smtClean="0">
                <a:solidFill>
                  <a:srgbClr val="990000"/>
                </a:solidFill>
                <a:latin typeface="Arial"/>
                <a:cs typeface="Arial"/>
              </a:rPr>
              <a:t>V_employe</a:t>
            </a:r>
            <a:r>
              <a:rPr lang="en-CA" sz="926" b="1" spc="-20" dirty="0" smtClean="0">
                <a:solidFill>
                  <a:srgbClr val="990000"/>
                </a:solidFill>
                <a:latin typeface="Arial"/>
                <a:cs typeface="Arial"/>
              </a:rPr>
              <a:t> </a:t>
            </a:r>
            <a:r>
              <a:rPr lang="en-CA" sz="926" b="1" spc="-20" dirty="0" err="1" smtClean="0">
                <a:solidFill>
                  <a:srgbClr val="990000"/>
                </a:solidFill>
                <a:latin typeface="Arial"/>
                <a:cs typeface="Arial"/>
              </a:rPr>
              <a:t>emp%ROWTYPE</a:t>
            </a:r>
            <a:r>
              <a:rPr lang="en-CA" sz="926" b="1" spc="-20" dirty="0" smtClean="0">
                <a:solidFill>
                  <a:srgbClr val="990000"/>
                </a:solidFill>
                <a:latin typeface="Arial"/>
                <a:cs typeface="Arial"/>
              </a:rPr>
              <a:t>;</a:t>
            </a:r>
          </a:p>
          <a:p>
            <a:pPr>
              <a:lnSpc>
                <a:spcPts val="1150"/>
              </a:lnSpc>
            </a:pPr>
            <a:endParaRPr lang="en-CA" sz="996" dirty="0">
              <a:solidFill>
                <a:srgbClr val="000000"/>
              </a:solidFill>
            </a:endParaRPr>
          </a:p>
        </p:txBody>
      </p:sp>
      <p:sp>
        <p:nvSpPr>
          <p:cNvPr id="7" name="TextBox 7"/>
          <p:cNvSpPr txBox="1"/>
          <p:nvPr/>
        </p:nvSpPr>
        <p:spPr>
          <a:xfrm>
            <a:off x="393700" y="2027242"/>
            <a:ext cx="3642664" cy="296300"/>
          </a:xfrm>
          <a:prstGeom prst="rect">
            <a:avLst/>
          </a:prstGeom>
          <a:noFill/>
        </p:spPr>
        <p:txBody>
          <a:bodyPr vert="horz" wrap="none" lIns="0" tIns="0" rIns="0" bIns="0" rtlCol="0">
            <a:spAutoFit/>
          </a:bodyPr>
          <a:lstStyle/>
          <a:p>
            <a:pPr indent="139192">
              <a:lnSpc>
                <a:spcPts val="1200"/>
              </a:lnSpc>
            </a:pPr>
            <a:r>
              <a:rPr lang="en-CA" sz="926" spc="-10" dirty="0" err="1" smtClean="0">
                <a:solidFill>
                  <a:srgbClr val="000000"/>
                </a:solidFill>
                <a:latin typeface="Arial"/>
                <a:cs typeface="Arial"/>
              </a:rPr>
              <a:t>Une</a:t>
            </a:r>
            <a:r>
              <a:rPr lang="en-CA" sz="926" spc="-10" dirty="0" smtClean="0">
                <a:solidFill>
                  <a:srgbClr val="000000"/>
                </a:solidFill>
                <a:latin typeface="Arial"/>
                <a:cs typeface="Arial"/>
              </a:rPr>
              <a:t> variable </a:t>
            </a:r>
            <a:r>
              <a:rPr lang="en-CA" sz="926" spc="-10" dirty="0" err="1" smtClean="0">
                <a:solidFill>
                  <a:srgbClr val="000000"/>
                </a:solidFill>
                <a:latin typeface="Arial"/>
                <a:cs typeface="Arial"/>
              </a:rPr>
              <a:t>peut</a:t>
            </a:r>
            <a:r>
              <a:rPr lang="en-CA" sz="926" spc="-10" dirty="0" smtClean="0">
                <a:solidFill>
                  <a:srgbClr val="000000"/>
                </a:solidFill>
                <a:latin typeface="Arial"/>
                <a:cs typeface="Arial"/>
              </a:rPr>
              <a:t> </a:t>
            </a:r>
            <a:r>
              <a:rPr lang="en-CA" sz="926" spc="-10" dirty="0" err="1" smtClean="0">
                <a:solidFill>
                  <a:srgbClr val="000000"/>
                </a:solidFill>
                <a:latin typeface="Arial"/>
                <a:cs typeface="Arial"/>
              </a:rPr>
              <a:t>contenir</a:t>
            </a:r>
            <a:r>
              <a:rPr lang="en-CA" sz="926" spc="-10" dirty="0" smtClean="0">
                <a:solidFill>
                  <a:srgbClr val="000000"/>
                </a:solidFill>
                <a:latin typeface="Arial"/>
                <a:cs typeface="Arial"/>
              </a:rPr>
              <a:t> </a:t>
            </a:r>
            <a:r>
              <a:rPr lang="en-CA" sz="926" spc="-10" dirty="0" err="1" smtClean="0">
                <a:solidFill>
                  <a:srgbClr val="000000"/>
                </a:solidFill>
                <a:latin typeface="Arial"/>
                <a:cs typeface="Arial"/>
              </a:rPr>
              <a:t>toutes</a:t>
            </a:r>
            <a:r>
              <a:rPr lang="en-CA" sz="926" spc="-10" dirty="0" smtClean="0">
                <a:solidFill>
                  <a:srgbClr val="000000"/>
                </a:solidFill>
                <a:latin typeface="Arial"/>
                <a:cs typeface="Arial"/>
              </a:rPr>
              <a:t> les </a:t>
            </a:r>
            <a:r>
              <a:rPr lang="en-CA" sz="926" spc="-10" dirty="0" err="1" smtClean="0">
                <a:solidFill>
                  <a:srgbClr val="000000"/>
                </a:solidFill>
                <a:latin typeface="Arial"/>
                <a:cs typeface="Arial"/>
              </a:rPr>
              <a:t>colonnes</a:t>
            </a:r>
            <a:r>
              <a:rPr lang="en-CA" sz="926" spc="-10" dirty="0" smtClean="0">
                <a:solidFill>
                  <a:srgbClr val="000000"/>
                </a:solidFill>
                <a:latin typeface="Arial"/>
                <a:cs typeface="Arial"/>
              </a:rPr>
              <a:t> d’un tuple </a:t>
            </a:r>
            <a:r>
              <a:rPr lang="en-CA" sz="926" spc="-10" dirty="0" err="1" smtClean="0">
                <a:solidFill>
                  <a:srgbClr val="000000"/>
                </a:solidFill>
                <a:latin typeface="Arial"/>
                <a:cs typeface="Arial"/>
              </a:rPr>
              <a:t>d’une</a:t>
            </a:r>
            <a:r>
              <a:rPr lang="en-CA" sz="926" spc="-10" dirty="0" smtClean="0">
                <a:solidFill>
                  <a:srgbClr val="000000"/>
                </a:solidFill>
                <a:latin typeface="Arial"/>
                <a:cs typeface="Arial"/>
              </a:rPr>
              <a:t> table</a:t>
            </a:r>
            <a:r>
              <a:rPr lang="en-CA" sz="996" dirty="0" smtClean="0">
                <a:solidFill>
                  <a:srgbClr val="000000"/>
                </a:solidFill>
                <a:latin typeface="Times New Roman"/>
              </a:rPr>
              <a:t/>
            </a:r>
            <a:br>
              <a:rPr lang="en-CA" sz="996" dirty="0" smtClean="0">
                <a:solidFill>
                  <a:srgbClr val="000000"/>
                </a:solidFill>
                <a:latin typeface="Times New Roman"/>
              </a:rPr>
            </a:br>
            <a:r>
              <a:rPr lang="en-CA" sz="926" spc="-10" dirty="0" smtClean="0">
                <a:solidFill>
                  <a:srgbClr val="000000"/>
                </a:solidFill>
                <a:latin typeface="Arial"/>
                <a:cs typeface="Arial"/>
              </a:rPr>
              <a:t>(la variable </a:t>
            </a:r>
            <a:r>
              <a:rPr lang="en-CA" sz="926" b="1" spc="-10" dirty="0" err="1" smtClean="0">
                <a:solidFill>
                  <a:srgbClr val="000000"/>
                </a:solidFill>
                <a:latin typeface="Arial"/>
                <a:cs typeface="Arial"/>
              </a:rPr>
              <a:t>v_employe</a:t>
            </a:r>
            <a:r>
              <a:rPr lang="en-CA" sz="926" spc="-10" dirty="0" smtClean="0">
                <a:solidFill>
                  <a:srgbClr val="000000"/>
                </a:solidFill>
                <a:latin typeface="Arial"/>
                <a:cs typeface="Arial"/>
              </a:rPr>
              <a:t> </a:t>
            </a:r>
            <a:r>
              <a:rPr lang="en-CA" sz="926" spc="-10" dirty="0" err="1" smtClean="0">
                <a:solidFill>
                  <a:srgbClr val="000000"/>
                </a:solidFill>
                <a:latin typeface="Arial"/>
                <a:cs typeface="Arial"/>
              </a:rPr>
              <a:t>contiendra</a:t>
            </a:r>
            <a:r>
              <a:rPr lang="en-CA" sz="926" spc="-10" dirty="0" smtClean="0">
                <a:solidFill>
                  <a:srgbClr val="000000"/>
                </a:solidFill>
                <a:latin typeface="Arial"/>
                <a:cs typeface="Arial"/>
              </a:rPr>
              <a:t> </a:t>
            </a:r>
            <a:r>
              <a:rPr lang="en-CA" sz="926" spc="-10" dirty="0" err="1" smtClean="0">
                <a:solidFill>
                  <a:srgbClr val="000000"/>
                </a:solidFill>
                <a:latin typeface="Arial"/>
                <a:cs typeface="Arial"/>
              </a:rPr>
              <a:t>une</a:t>
            </a:r>
            <a:r>
              <a:rPr lang="en-CA" sz="926" spc="-10" dirty="0" smtClean="0">
                <a:solidFill>
                  <a:srgbClr val="000000"/>
                </a:solidFill>
                <a:latin typeface="Arial"/>
                <a:cs typeface="Arial"/>
              </a:rPr>
              <a:t> </a:t>
            </a:r>
            <a:r>
              <a:rPr lang="en-CA" sz="926" spc="-10" dirty="0" err="1" smtClean="0">
                <a:solidFill>
                  <a:srgbClr val="000000"/>
                </a:solidFill>
                <a:latin typeface="Arial"/>
                <a:cs typeface="Arial"/>
              </a:rPr>
              <a:t>ligne</a:t>
            </a:r>
            <a:r>
              <a:rPr lang="en-CA" sz="926" spc="-10" dirty="0" smtClean="0">
                <a:solidFill>
                  <a:srgbClr val="000000"/>
                </a:solidFill>
                <a:latin typeface="Arial"/>
                <a:cs typeface="Arial"/>
              </a:rPr>
              <a:t> de la table </a:t>
            </a:r>
            <a:r>
              <a:rPr lang="en-CA" sz="926" spc="-10" dirty="0" err="1" smtClean="0">
                <a:solidFill>
                  <a:srgbClr val="000000"/>
                </a:solidFill>
                <a:latin typeface="Arial"/>
                <a:cs typeface="Arial"/>
              </a:rPr>
              <a:t>emp</a:t>
            </a:r>
            <a:r>
              <a:rPr lang="en-CA" sz="926" spc="-10" dirty="0" smtClean="0">
                <a:solidFill>
                  <a:srgbClr val="000000"/>
                </a:solidFill>
                <a:latin typeface="Arial"/>
                <a:cs typeface="Arial"/>
              </a:rPr>
              <a:t>).</a:t>
            </a:r>
          </a:p>
        </p:txBody>
      </p:sp>
      <p:sp>
        <p:nvSpPr>
          <p:cNvPr id="8" name="TextBox 8"/>
          <p:cNvSpPr txBox="1"/>
          <p:nvPr/>
        </p:nvSpPr>
        <p:spPr>
          <a:xfrm>
            <a:off x="1308100" y="2562232"/>
            <a:ext cx="1986762" cy="307777"/>
          </a:xfrm>
          <a:prstGeom prst="rect">
            <a:avLst/>
          </a:prstGeom>
          <a:noFill/>
        </p:spPr>
        <p:txBody>
          <a:bodyPr vert="horz" wrap="none" lIns="0" tIns="0" rIns="0" bIns="0" rtlCol="0">
            <a:spAutoFit/>
          </a:bodyPr>
          <a:lstStyle/>
          <a:p>
            <a:pPr>
              <a:lnSpc>
                <a:spcPts val="1150"/>
              </a:lnSpc>
            </a:pPr>
            <a:r>
              <a:rPr lang="en-CA" sz="926" spc="-10" dirty="0" smtClean="0">
                <a:solidFill>
                  <a:srgbClr val="990000"/>
                </a:solidFill>
                <a:latin typeface="Arial"/>
                <a:cs typeface="Arial"/>
              </a:rPr>
              <a:t>Important pour la </a:t>
            </a:r>
            <a:r>
              <a:rPr lang="en-CA" sz="926" spc="-10" dirty="0" err="1" smtClean="0">
                <a:solidFill>
                  <a:srgbClr val="990000"/>
                </a:solidFill>
                <a:latin typeface="Arial"/>
                <a:cs typeface="Arial"/>
              </a:rPr>
              <a:t>robustesse</a:t>
            </a:r>
            <a:r>
              <a:rPr lang="en-CA" sz="926" spc="-10" dirty="0" smtClean="0">
                <a:solidFill>
                  <a:srgbClr val="990000"/>
                </a:solidFill>
                <a:latin typeface="Arial"/>
                <a:cs typeface="Arial"/>
              </a:rPr>
              <a:t> du code</a:t>
            </a:r>
          </a:p>
          <a:p>
            <a:pPr>
              <a:lnSpc>
                <a:spcPts val="1150"/>
              </a:lnSpc>
            </a:pPr>
            <a:endParaRPr lang="en-CA" sz="996" dirty="0">
              <a:solidFill>
                <a:srgbClr val="000000"/>
              </a:solidFill>
            </a:endParaRPr>
          </a:p>
        </p:txBody>
      </p:sp>
      <p:sp>
        <p:nvSpPr>
          <p:cNvPr id="12" name="TextBox 12"/>
          <p:cNvSpPr txBox="1"/>
          <p:nvPr/>
        </p:nvSpPr>
        <p:spPr>
          <a:xfrm>
            <a:off x="1193800" y="3378200"/>
            <a:ext cx="3403600" cy="76200"/>
          </a:xfrm>
          <a:prstGeom prst="rect">
            <a:avLst/>
          </a:prstGeom>
          <a:noFill/>
        </p:spPr>
        <p:txBody>
          <a:bodyPr vert="horz" wrap="none" lIns="0" tIns="0" rIns="0" bIns="0" rtlCol="0">
            <a:spAutoFit/>
          </a:bodyPr>
          <a:lstStyle/>
          <a:p>
            <a:pPr>
              <a:lnSpc>
                <a:spcPts val="450"/>
              </a:lnSpc>
            </a:pPr>
            <a:r>
              <a:rPr lang="en-CA" sz="498" smtClean="0">
                <a:solidFill>
                  <a:srgbClr val="BFBFBF"/>
                </a:solidFill>
                <a:latin typeface="Arial"/>
                <a:cs typeface="Arial"/>
              </a:rPr>
              <a:t>▴</a:t>
            </a:r>
          </a:p>
          <a:p>
            <a:pPr>
              <a:lnSpc>
                <a:spcPts val="450"/>
              </a:lnSpc>
            </a:pPr>
            <a:endParaRPr lang="en-CA" sz="498">
              <a:solidFill>
                <a:srgbClr val="000000"/>
              </a:solidFill>
            </a:endParaRPr>
          </a:p>
        </p:txBody>
      </p:sp>
      <p:pic>
        <p:nvPicPr>
          <p:cNvPr id="13" name="Image 12" descr="Penguins.jpg"/>
          <p:cNvPicPr>
            <a:picLocks noChangeAspect="1"/>
          </p:cNvPicPr>
          <p:nvPr/>
        </p:nvPicPr>
        <p:blipFill>
          <a:blip r:embed="rId2" cstate="print"/>
          <a:stretch>
            <a:fillRect/>
          </a:stretch>
        </p:blipFill>
        <p:spPr>
          <a:xfrm>
            <a:off x="226998" y="227002"/>
            <a:ext cx="571504" cy="343122"/>
          </a:xfrm>
          <a:prstGeom prst="rect">
            <a:avLst/>
          </a:prstGeom>
        </p:spPr>
      </p:pic>
      <p:sp>
        <p:nvSpPr>
          <p:cNvPr id="16" name="ZoneTexte 15"/>
          <p:cNvSpPr txBox="1"/>
          <p:nvPr/>
        </p:nvSpPr>
        <p:spPr>
          <a:xfrm>
            <a:off x="1084254" y="12688"/>
            <a:ext cx="235745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a:t>
            </a:r>
            <a:endParaRPr lang="fr-FR" b="1" dirty="0">
              <a:solidFill>
                <a:srgbClr val="00206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226998" y="869944"/>
            <a:ext cx="2643206" cy="2429704"/>
          </a:xfrm>
          <a:prstGeom prst="rect">
            <a:avLst/>
          </a:prstGeom>
          <a:noFill/>
        </p:spPr>
        <p:txBody>
          <a:bodyPr vert="horz" wrap="square" lIns="0" tIns="0" rIns="0" bIns="0" rtlCol="0">
            <a:spAutoFit/>
          </a:bodyPr>
          <a:lstStyle/>
          <a:p>
            <a:pPr indent="164985">
              <a:lnSpc>
                <a:spcPct val="150000"/>
              </a:lnSpc>
              <a:tabLst>
                <a:tab pos="152400" algn="l"/>
              </a:tabLst>
            </a:pPr>
            <a:r>
              <a:rPr lang="en-CA" sz="800" b="1" spc="-10" dirty="0" smtClean="0">
                <a:solidFill>
                  <a:srgbClr val="000000"/>
                </a:solidFill>
                <a:latin typeface="Arial"/>
                <a:cs typeface="Arial"/>
              </a:rPr>
              <a:t>DECLARE</a:t>
            </a:r>
          </a:p>
          <a:p>
            <a:pPr indent="164985">
              <a:lnSpc>
                <a:spcPct val="150000"/>
              </a:lnSpc>
              <a:tabLst>
                <a:tab pos="152400" algn="l"/>
              </a:tabLst>
            </a:pPr>
            <a:r>
              <a:rPr lang="en-CA" sz="800" spc="-10" dirty="0" err="1" smtClean="0">
                <a:solidFill>
                  <a:srgbClr val="000000"/>
                </a:solidFill>
                <a:latin typeface="Arial"/>
                <a:cs typeface="Arial"/>
              </a:rPr>
              <a:t>v_employe</a:t>
            </a:r>
            <a:r>
              <a:rPr lang="en-CA" sz="800" spc="-10" dirty="0" smtClean="0">
                <a:solidFill>
                  <a:srgbClr val="000000"/>
                </a:solidFill>
                <a:latin typeface="Arial"/>
                <a:cs typeface="Arial"/>
              </a:rPr>
              <a:t> EMPLOYEES%</a:t>
            </a:r>
            <a:r>
              <a:rPr lang="en-CA" sz="800" b="1" spc="-10" dirty="0" smtClean="0">
                <a:solidFill>
                  <a:srgbClr val="000000"/>
                </a:solidFill>
                <a:latin typeface="Arial"/>
                <a:cs typeface="Arial"/>
              </a:rPr>
              <a:t>ROWTYP</a:t>
            </a:r>
            <a:r>
              <a:rPr lang="en-CA" sz="800" spc="-10" dirty="0" smtClean="0">
                <a:solidFill>
                  <a:srgbClr val="000000"/>
                </a:solidFill>
                <a:latin typeface="Arial"/>
                <a:cs typeface="Arial"/>
              </a:rPr>
              <a:t>E; </a:t>
            </a:r>
          </a:p>
          <a:p>
            <a:pPr indent="164985">
              <a:lnSpc>
                <a:spcPct val="150000"/>
              </a:lnSpc>
              <a:tabLst>
                <a:tab pos="152400" algn="l"/>
              </a:tabLst>
            </a:pPr>
            <a:r>
              <a:rPr lang="en-CA" sz="800" spc="-10" dirty="0" err="1" smtClean="0">
                <a:solidFill>
                  <a:srgbClr val="000000"/>
                </a:solidFill>
                <a:latin typeface="Arial"/>
                <a:cs typeface="Arial"/>
              </a:rPr>
              <a:t>v_nom</a:t>
            </a:r>
            <a:r>
              <a:rPr lang="en-CA" sz="800" spc="-10" dirty="0" smtClean="0">
                <a:solidFill>
                  <a:srgbClr val="000000"/>
                </a:solidFill>
                <a:latin typeface="Arial"/>
                <a:cs typeface="Arial"/>
              </a:rPr>
              <a:t>  EMPLOYEES.FIRST_NAME%</a:t>
            </a:r>
            <a:r>
              <a:rPr lang="en-CA" sz="800" b="1" spc="-10" dirty="0" smtClean="0">
                <a:solidFill>
                  <a:srgbClr val="000000"/>
                </a:solidFill>
                <a:latin typeface="Arial"/>
                <a:cs typeface="Arial"/>
              </a:rPr>
              <a:t>TYP</a:t>
            </a:r>
            <a:r>
              <a:rPr lang="en-CA" sz="800" spc="-10" dirty="0" smtClean="0">
                <a:solidFill>
                  <a:srgbClr val="000000"/>
                </a:solidFill>
                <a:latin typeface="Arial"/>
                <a:cs typeface="Arial"/>
              </a:rPr>
              <a:t>E;</a:t>
            </a:r>
          </a:p>
          <a:p>
            <a:pPr indent="164985">
              <a:lnSpc>
                <a:spcPct val="150000"/>
              </a:lnSpc>
              <a:tabLst>
                <a:tab pos="152400" algn="l"/>
              </a:tabLst>
            </a:pPr>
            <a:r>
              <a:rPr lang="en-CA" sz="800" b="1" spc="-10" dirty="0" smtClean="0">
                <a:solidFill>
                  <a:srgbClr val="000000"/>
                </a:solidFill>
                <a:latin typeface="Arial"/>
                <a:cs typeface="Arial"/>
              </a:rPr>
              <a:t>BEGIN</a:t>
            </a:r>
          </a:p>
          <a:p>
            <a:pPr indent="164985">
              <a:lnSpc>
                <a:spcPct val="150000"/>
              </a:lnSpc>
              <a:tabLst>
                <a:tab pos="152400" algn="l"/>
              </a:tabLst>
            </a:pPr>
            <a:r>
              <a:rPr lang="en-CA" sz="800" spc="-10" dirty="0" smtClean="0">
                <a:solidFill>
                  <a:srgbClr val="000000"/>
                </a:solidFill>
                <a:latin typeface="Arial"/>
                <a:cs typeface="Arial"/>
              </a:rPr>
              <a:t>SELECT  *  INTO  </a:t>
            </a:r>
            <a:r>
              <a:rPr lang="en-CA" sz="800" spc="-10" dirty="0" err="1" smtClean="0">
                <a:solidFill>
                  <a:srgbClr val="000000"/>
                </a:solidFill>
                <a:latin typeface="Arial"/>
                <a:cs typeface="Arial"/>
              </a:rPr>
              <a:t>v_employe</a:t>
            </a:r>
            <a:r>
              <a:rPr lang="en-CA" sz="800" spc="-10" dirty="0" smtClean="0">
                <a:solidFill>
                  <a:srgbClr val="000000"/>
                </a:solidFill>
                <a:latin typeface="Arial"/>
                <a:cs typeface="Arial"/>
              </a:rPr>
              <a:t>  FROM EMPLOYEES</a:t>
            </a:r>
          </a:p>
          <a:p>
            <a:pPr indent="164985">
              <a:lnSpc>
                <a:spcPct val="150000"/>
              </a:lnSpc>
              <a:tabLst>
                <a:tab pos="152400" algn="l"/>
              </a:tabLst>
            </a:pPr>
            <a:r>
              <a:rPr lang="en-CA" sz="800" spc="-10" dirty="0" smtClean="0">
                <a:solidFill>
                  <a:srgbClr val="000000"/>
                </a:solidFill>
                <a:latin typeface="Arial"/>
                <a:cs typeface="Arial"/>
              </a:rPr>
              <a:t>WHERE  </a:t>
            </a:r>
            <a:r>
              <a:rPr lang="en-CA" sz="800" spc="-10" dirty="0" err="1" smtClean="0">
                <a:solidFill>
                  <a:srgbClr val="000000"/>
                </a:solidFill>
                <a:latin typeface="Arial"/>
                <a:cs typeface="Arial"/>
              </a:rPr>
              <a:t>employee_id</a:t>
            </a:r>
            <a:r>
              <a:rPr lang="en-CA" sz="800" spc="-10" dirty="0" smtClean="0">
                <a:solidFill>
                  <a:srgbClr val="000000"/>
                </a:solidFill>
                <a:latin typeface="Arial"/>
                <a:cs typeface="Arial"/>
              </a:rPr>
              <a:t>=100 ;</a:t>
            </a:r>
          </a:p>
          <a:p>
            <a:pPr indent="164985">
              <a:lnSpc>
                <a:spcPct val="150000"/>
              </a:lnSpc>
              <a:tabLst>
                <a:tab pos="152400" algn="l"/>
              </a:tabLst>
            </a:pPr>
            <a:r>
              <a:rPr lang="en-CA" sz="800" spc="-10" dirty="0" err="1" smtClean="0">
                <a:solidFill>
                  <a:srgbClr val="000000"/>
                </a:solidFill>
                <a:latin typeface="Arial"/>
                <a:cs typeface="Arial"/>
              </a:rPr>
              <a:t>v_nom</a:t>
            </a:r>
            <a:r>
              <a:rPr lang="en-CA" sz="800" spc="-10" dirty="0" smtClean="0">
                <a:solidFill>
                  <a:srgbClr val="000000"/>
                </a:solidFill>
                <a:latin typeface="Arial"/>
                <a:cs typeface="Arial"/>
              </a:rPr>
              <a:t> :=</a:t>
            </a:r>
            <a:r>
              <a:rPr lang="en-CA" sz="800" spc="-10" dirty="0" err="1" smtClean="0">
                <a:solidFill>
                  <a:srgbClr val="000000"/>
                </a:solidFill>
                <a:latin typeface="Arial"/>
                <a:cs typeface="Arial"/>
              </a:rPr>
              <a:t>v_employe.FIRST_NAME</a:t>
            </a:r>
            <a:r>
              <a:rPr lang="en-CA" sz="800" spc="-10" dirty="0" smtClean="0">
                <a:solidFill>
                  <a:srgbClr val="000000"/>
                </a:solidFill>
                <a:latin typeface="Arial"/>
                <a:cs typeface="Arial"/>
              </a:rPr>
              <a:t>;</a:t>
            </a:r>
          </a:p>
          <a:p>
            <a:pPr indent="164985">
              <a:lnSpc>
                <a:spcPct val="150000"/>
              </a:lnSpc>
              <a:tabLst>
                <a:tab pos="152400" algn="l"/>
              </a:tabLst>
            </a:pPr>
            <a:r>
              <a:rPr lang="en-CA" sz="800" spc="-10" dirty="0" err="1" smtClean="0">
                <a:solidFill>
                  <a:srgbClr val="000000"/>
                </a:solidFill>
                <a:latin typeface="Arial"/>
                <a:cs typeface="Arial"/>
              </a:rPr>
              <a:t>v_employe.department_id</a:t>
            </a:r>
            <a:r>
              <a:rPr lang="en-CA" sz="800" spc="-10" dirty="0" smtClean="0">
                <a:solidFill>
                  <a:srgbClr val="000000"/>
                </a:solidFill>
                <a:latin typeface="Arial"/>
                <a:cs typeface="Arial"/>
              </a:rPr>
              <a:t>:=20;</a:t>
            </a:r>
          </a:p>
          <a:p>
            <a:pPr indent="164985">
              <a:lnSpc>
                <a:spcPct val="150000"/>
              </a:lnSpc>
              <a:tabLst>
                <a:tab pos="152400" algn="l"/>
              </a:tabLst>
            </a:pPr>
            <a:r>
              <a:rPr lang="en-CA" sz="800" spc="-10" dirty="0" err="1" smtClean="0">
                <a:solidFill>
                  <a:srgbClr val="000000"/>
                </a:solidFill>
                <a:latin typeface="Arial"/>
                <a:cs typeface="Arial"/>
              </a:rPr>
              <a:t>v_employe.employee_id</a:t>
            </a:r>
            <a:r>
              <a:rPr lang="en-CA" sz="800" spc="-10" dirty="0" smtClean="0">
                <a:solidFill>
                  <a:srgbClr val="000000"/>
                </a:solidFill>
                <a:latin typeface="Arial"/>
                <a:cs typeface="Arial"/>
              </a:rPr>
              <a:t>:=7777;</a:t>
            </a:r>
            <a:r>
              <a:rPr lang="en-CA" sz="800" dirty="0" smtClean="0">
                <a:solidFill>
                  <a:srgbClr val="990000"/>
                </a:solidFill>
                <a:latin typeface="Arial"/>
                <a:cs typeface="Arial"/>
              </a:rPr>
              <a:t> </a:t>
            </a:r>
            <a:endParaRPr lang="en-CA" sz="800" spc="-10" dirty="0" smtClean="0">
              <a:solidFill>
                <a:srgbClr val="000000"/>
              </a:solidFill>
              <a:latin typeface="Arial"/>
              <a:cs typeface="Arial"/>
            </a:endParaRPr>
          </a:p>
          <a:p>
            <a:pPr indent="164985">
              <a:lnSpc>
                <a:spcPct val="150000"/>
              </a:lnSpc>
              <a:tabLst>
                <a:tab pos="152400" algn="l"/>
              </a:tabLst>
            </a:pPr>
            <a:r>
              <a:rPr lang="en-CA" sz="800" spc="-10" dirty="0" err="1" smtClean="0">
                <a:solidFill>
                  <a:srgbClr val="000000"/>
                </a:solidFill>
                <a:latin typeface="Arial"/>
                <a:cs typeface="Arial"/>
              </a:rPr>
              <a:t>v_employe.EMAIL</a:t>
            </a:r>
            <a:r>
              <a:rPr lang="en-CA" sz="800" spc="-10" dirty="0" smtClean="0">
                <a:solidFill>
                  <a:srgbClr val="000000"/>
                </a:solidFill>
                <a:latin typeface="Arial"/>
                <a:cs typeface="Arial"/>
              </a:rPr>
              <a:t>:='</a:t>
            </a:r>
            <a:r>
              <a:rPr lang="en-CA" sz="800" spc="-10" dirty="0" err="1" smtClean="0">
                <a:solidFill>
                  <a:srgbClr val="000000"/>
                </a:solidFill>
                <a:latin typeface="Arial"/>
                <a:cs typeface="Arial"/>
              </a:rPr>
              <a:t>changyah</a:t>
            </a:r>
            <a:r>
              <a:rPr lang="en-CA" sz="800" spc="-10" dirty="0" smtClean="0">
                <a:solidFill>
                  <a:srgbClr val="000000"/>
                </a:solidFill>
                <a:latin typeface="Arial"/>
                <a:cs typeface="Arial"/>
              </a:rPr>
              <a:t>';</a:t>
            </a:r>
          </a:p>
          <a:p>
            <a:pPr indent="164985">
              <a:lnSpc>
                <a:spcPct val="150000"/>
              </a:lnSpc>
              <a:tabLst>
                <a:tab pos="152400" algn="l"/>
              </a:tabLst>
            </a:pPr>
            <a:r>
              <a:rPr lang="en-CA" sz="800" spc="-10" dirty="0" smtClean="0">
                <a:solidFill>
                  <a:srgbClr val="000000"/>
                </a:solidFill>
                <a:latin typeface="Arial"/>
                <a:cs typeface="Arial"/>
              </a:rPr>
              <a:t>INSERT  into  employees VALUES </a:t>
            </a:r>
            <a:r>
              <a:rPr lang="en-CA" sz="800" spc="-10" dirty="0" err="1" smtClean="0">
                <a:solidFill>
                  <a:srgbClr val="000000"/>
                </a:solidFill>
                <a:latin typeface="Arial"/>
                <a:cs typeface="Arial"/>
              </a:rPr>
              <a:t>v_employe</a:t>
            </a:r>
            <a:r>
              <a:rPr lang="en-CA" sz="800" spc="-10" dirty="0" smtClean="0">
                <a:solidFill>
                  <a:srgbClr val="000000"/>
                </a:solidFill>
                <a:latin typeface="Arial"/>
                <a:cs typeface="Arial"/>
              </a:rPr>
              <a:t>;</a:t>
            </a:r>
          </a:p>
          <a:p>
            <a:pPr indent="164985">
              <a:lnSpc>
                <a:spcPct val="150000"/>
              </a:lnSpc>
              <a:tabLst>
                <a:tab pos="152400" algn="l"/>
              </a:tabLst>
            </a:pPr>
            <a:r>
              <a:rPr lang="en-CA" sz="800" spc="-10" dirty="0" err="1" smtClean="0">
                <a:solidFill>
                  <a:srgbClr val="000000"/>
                </a:solidFill>
                <a:latin typeface="Arial"/>
                <a:cs typeface="Arial"/>
              </a:rPr>
              <a:t>dbms_output.put_line</a:t>
            </a:r>
            <a:r>
              <a:rPr lang="en-CA" sz="800" spc="-10" dirty="0" smtClean="0">
                <a:solidFill>
                  <a:srgbClr val="000000"/>
                </a:solidFill>
                <a:latin typeface="Arial"/>
                <a:cs typeface="Arial"/>
              </a:rPr>
              <a:t> ('</a:t>
            </a:r>
            <a:r>
              <a:rPr lang="en-CA" sz="800" spc="-10" dirty="0" err="1" smtClean="0">
                <a:solidFill>
                  <a:srgbClr val="000000"/>
                </a:solidFill>
                <a:latin typeface="Arial"/>
                <a:cs typeface="Arial"/>
              </a:rPr>
              <a:t>ttt</a:t>
            </a:r>
            <a:r>
              <a:rPr lang="en-CA" sz="800" spc="-10" dirty="0" smtClean="0">
                <a:solidFill>
                  <a:srgbClr val="000000"/>
                </a:solidFill>
                <a:latin typeface="Arial"/>
                <a:cs typeface="Arial"/>
              </a:rPr>
              <a:t>  '|| </a:t>
            </a:r>
            <a:r>
              <a:rPr lang="en-CA" sz="800" spc="-10" dirty="0" err="1" smtClean="0">
                <a:solidFill>
                  <a:srgbClr val="000000"/>
                </a:solidFill>
                <a:latin typeface="Arial"/>
                <a:cs typeface="Arial"/>
              </a:rPr>
              <a:t>v_employe.employee_id</a:t>
            </a:r>
            <a:r>
              <a:rPr lang="en-CA" sz="800" spc="-10" dirty="0" smtClean="0">
                <a:solidFill>
                  <a:srgbClr val="000000"/>
                </a:solidFill>
                <a:latin typeface="Arial"/>
                <a:cs typeface="Arial"/>
              </a:rPr>
              <a:t>);</a:t>
            </a:r>
          </a:p>
          <a:p>
            <a:pPr indent="164985">
              <a:lnSpc>
                <a:spcPct val="150000"/>
              </a:lnSpc>
              <a:tabLst>
                <a:tab pos="152400" algn="l"/>
              </a:tabLst>
            </a:pPr>
            <a:r>
              <a:rPr lang="en-CA" sz="800" b="1" spc="-10" dirty="0" smtClean="0">
                <a:solidFill>
                  <a:srgbClr val="000000"/>
                </a:solidFill>
                <a:latin typeface="Arial"/>
                <a:cs typeface="Arial"/>
              </a:rPr>
              <a:t>END</a:t>
            </a:r>
            <a:r>
              <a:rPr lang="en-CA" sz="800" spc="-10" dirty="0" smtClean="0">
                <a:solidFill>
                  <a:srgbClr val="000000"/>
                </a:solidFill>
                <a:latin typeface="Arial"/>
                <a:cs typeface="Arial"/>
              </a:rPr>
              <a:t>;</a:t>
            </a:r>
            <a:endParaRPr lang="en-CA" sz="800" spc="-20" dirty="0" smtClean="0">
              <a:solidFill>
                <a:srgbClr val="000000"/>
              </a:solidFill>
              <a:latin typeface="Arial"/>
              <a:cs typeface="Arial"/>
            </a:endParaRPr>
          </a:p>
        </p:txBody>
      </p:sp>
      <p:sp>
        <p:nvSpPr>
          <p:cNvPr id="7" name="TextBox 7"/>
          <p:cNvSpPr txBox="1"/>
          <p:nvPr/>
        </p:nvSpPr>
        <p:spPr>
          <a:xfrm>
            <a:off x="495300" y="1460500"/>
            <a:ext cx="10900" cy="307777"/>
          </a:xfrm>
          <a:prstGeom prst="rect">
            <a:avLst/>
          </a:prstGeom>
          <a:noFill/>
        </p:spPr>
        <p:txBody>
          <a:bodyPr vert="horz" wrap="none" lIns="0" tIns="0" rIns="0" bIns="0" rtlCol="0">
            <a:spAutoFit/>
          </a:bodyPr>
          <a:lstStyle/>
          <a:p>
            <a:pPr indent="10591">
              <a:lnSpc>
                <a:spcPts val="1200"/>
              </a:lnSpc>
            </a:pPr>
            <a:endParaRPr lang="en-CA" sz="926" spc="-10" dirty="0" smtClean="0">
              <a:solidFill>
                <a:srgbClr val="000000"/>
              </a:solidFill>
              <a:latin typeface="Arial"/>
              <a:cs typeface="Arial"/>
            </a:endParaRPr>
          </a:p>
          <a:p>
            <a:pPr>
              <a:lnSpc>
                <a:spcPts val="1200"/>
              </a:lnSpc>
            </a:pPr>
            <a:endParaRPr lang="en-CA" sz="996" dirty="0">
              <a:solidFill>
                <a:srgbClr val="000000"/>
              </a:solidFill>
            </a:endParaRPr>
          </a:p>
        </p:txBody>
      </p:sp>
      <p:sp>
        <p:nvSpPr>
          <p:cNvPr id="9" name="TextBox 9"/>
          <p:cNvSpPr txBox="1"/>
          <p:nvPr/>
        </p:nvSpPr>
        <p:spPr>
          <a:xfrm>
            <a:off x="508000" y="1917700"/>
            <a:ext cx="65" cy="307777"/>
          </a:xfrm>
          <a:prstGeom prst="rect">
            <a:avLst/>
          </a:prstGeom>
          <a:noFill/>
        </p:spPr>
        <p:txBody>
          <a:bodyPr vert="horz" wrap="none" lIns="0" tIns="0" rIns="0" bIns="0" rtlCol="0">
            <a:spAutoFit/>
          </a:bodyPr>
          <a:lstStyle/>
          <a:p>
            <a:pPr>
              <a:lnSpc>
                <a:spcPts val="1150"/>
              </a:lnSpc>
            </a:pPr>
            <a:endParaRPr lang="en-CA" sz="926" dirty="0" smtClean="0">
              <a:solidFill>
                <a:srgbClr val="000000"/>
              </a:solidFill>
              <a:latin typeface="Arial"/>
              <a:cs typeface="Arial"/>
            </a:endParaRPr>
          </a:p>
          <a:p>
            <a:pPr>
              <a:lnSpc>
                <a:spcPts val="1150"/>
              </a:lnSpc>
            </a:pPr>
            <a:endParaRPr/>
          </a:p>
        </p:txBody>
      </p:sp>
      <p:sp>
        <p:nvSpPr>
          <p:cNvPr id="11" name="TextBox 11"/>
          <p:cNvSpPr txBox="1"/>
          <p:nvPr/>
        </p:nvSpPr>
        <p:spPr>
          <a:xfrm>
            <a:off x="-2059018" y="0"/>
            <a:ext cx="2349504" cy="330219"/>
          </a:xfrm>
          <a:prstGeom prst="rect">
            <a:avLst/>
          </a:prstGeom>
          <a:noFill/>
        </p:spPr>
        <p:txBody>
          <a:bodyPr vert="horz" wrap="square" lIns="0" tIns="0" rIns="0" bIns="0" rtlCol="0">
            <a:spAutoFit/>
          </a:bodyPr>
          <a:lstStyle/>
          <a:p>
            <a:pPr>
              <a:lnSpc>
                <a:spcPts val="1150"/>
              </a:lnSpc>
            </a:pPr>
            <a:endParaRPr lang="en-CA" sz="926" dirty="0" smtClean="0">
              <a:solidFill>
                <a:srgbClr val="000000"/>
              </a:solidFill>
              <a:latin typeface="Arial"/>
              <a:cs typeface="Arial"/>
            </a:endParaRPr>
          </a:p>
          <a:p>
            <a:pPr>
              <a:lnSpc>
                <a:spcPts val="1150"/>
              </a:lnSpc>
            </a:pPr>
            <a:endParaRPr/>
          </a:p>
        </p:txBody>
      </p:sp>
      <p:sp>
        <p:nvSpPr>
          <p:cNvPr id="15" name="TextBox 15"/>
          <p:cNvSpPr txBox="1"/>
          <p:nvPr/>
        </p:nvSpPr>
        <p:spPr>
          <a:xfrm>
            <a:off x="2584452" y="2227266"/>
            <a:ext cx="1902444" cy="307777"/>
          </a:xfrm>
          <a:prstGeom prst="rect">
            <a:avLst/>
          </a:prstGeom>
        </p:spPr>
        <p:style>
          <a:lnRef idx="2">
            <a:schemeClr val="accent5"/>
          </a:lnRef>
          <a:fillRef idx="1">
            <a:schemeClr val="lt1"/>
          </a:fillRef>
          <a:effectRef idx="0">
            <a:schemeClr val="accent5"/>
          </a:effectRef>
          <a:fontRef idx="minor">
            <a:schemeClr val="dk1"/>
          </a:fontRef>
        </p:style>
        <p:txBody>
          <a:bodyPr vert="horz" wrap="none" lIns="0" tIns="0" rIns="0" bIns="0" rtlCol="0">
            <a:spAutoFit/>
          </a:bodyPr>
          <a:lstStyle/>
          <a:p>
            <a:pPr>
              <a:lnSpc>
                <a:spcPts val="1150"/>
              </a:lnSpc>
            </a:pPr>
            <a:r>
              <a:rPr lang="en-CA" sz="926" spc="-10" dirty="0" err="1" smtClean="0">
                <a:solidFill>
                  <a:srgbClr val="990000"/>
                </a:solidFill>
                <a:latin typeface="Arial"/>
                <a:cs typeface="Arial"/>
              </a:rPr>
              <a:t>Vérifier</a:t>
            </a:r>
            <a:r>
              <a:rPr lang="en-CA" sz="926" spc="-10" dirty="0" smtClean="0">
                <a:solidFill>
                  <a:srgbClr val="990000"/>
                </a:solidFill>
                <a:latin typeface="Arial"/>
                <a:cs typeface="Arial"/>
              </a:rPr>
              <a:t> à </a:t>
            </a:r>
            <a:r>
              <a:rPr lang="en-CA" sz="926" spc="-10" dirty="0" err="1" smtClean="0">
                <a:solidFill>
                  <a:srgbClr val="990000"/>
                </a:solidFill>
                <a:latin typeface="Arial"/>
                <a:cs typeface="Arial"/>
              </a:rPr>
              <a:t>bien</a:t>
            </a:r>
            <a:r>
              <a:rPr lang="en-CA" sz="926" spc="-10" dirty="0" smtClean="0">
                <a:solidFill>
                  <a:srgbClr val="990000"/>
                </a:solidFill>
                <a:latin typeface="Arial"/>
                <a:cs typeface="Arial"/>
              </a:rPr>
              <a:t> </a:t>
            </a:r>
            <a:r>
              <a:rPr lang="en-CA" sz="926" spc="-10" dirty="0" err="1" smtClean="0">
                <a:solidFill>
                  <a:srgbClr val="990000"/>
                </a:solidFill>
                <a:latin typeface="Arial"/>
                <a:cs typeface="Arial"/>
              </a:rPr>
              <a:t>retourner</a:t>
            </a:r>
            <a:r>
              <a:rPr lang="en-CA" sz="926" spc="-10" dirty="0" smtClean="0">
                <a:solidFill>
                  <a:srgbClr val="990000"/>
                </a:solidFill>
                <a:latin typeface="Arial"/>
                <a:cs typeface="Arial"/>
              </a:rPr>
              <a:t> un </a:t>
            </a:r>
            <a:r>
              <a:rPr lang="en-CA" sz="926" spc="-10" dirty="0" err="1" smtClean="0">
                <a:solidFill>
                  <a:srgbClr val="990000"/>
                </a:solidFill>
                <a:latin typeface="Arial"/>
                <a:cs typeface="Arial"/>
              </a:rPr>
              <a:t>seul</a:t>
            </a:r>
            <a:r>
              <a:rPr lang="en-CA" sz="926" spc="-10" dirty="0" smtClean="0">
                <a:solidFill>
                  <a:srgbClr val="990000"/>
                </a:solidFill>
                <a:latin typeface="Arial"/>
                <a:cs typeface="Arial"/>
              </a:rPr>
              <a:t> </a:t>
            </a:r>
            <a:r>
              <a:rPr lang="en-CA" sz="926" spc="-10" dirty="0" err="1" smtClean="0">
                <a:solidFill>
                  <a:srgbClr val="990000"/>
                </a:solidFill>
                <a:latin typeface="Arial"/>
                <a:cs typeface="Arial"/>
              </a:rPr>
              <a:t>tuple</a:t>
            </a:r>
            <a:endParaRPr lang="en-CA" sz="926" spc="-10" dirty="0" smtClean="0">
              <a:solidFill>
                <a:srgbClr val="990000"/>
              </a:solidFill>
              <a:latin typeface="Arial"/>
              <a:cs typeface="Arial"/>
            </a:endParaRPr>
          </a:p>
          <a:p>
            <a:pPr>
              <a:lnSpc>
                <a:spcPts val="1150"/>
              </a:lnSpc>
            </a:pPr>
            <a:r>
              <a:rPr lang="en-CA" sz="926" dirty="0" smtClean="0">
                <a:solidFill>
                  <a:srgbClr val="990000"/>
                </a:solidFill>
                <a:latin typeface="Arial"/>
                <a:cs typeface="Arial"/>
              </a:rPr>
              <a:t>avec la </a:t>
            </a:r>
            <a:r>
              <a:rPr lang="en-CA" sz="926" dirty="0" err="1" smtClean="0">
                <a:solidFill>
                  <a:srgbClr val="990000"/>
                </a:solidFill>
                <a:latin typeface="Arial"/>
                <a:cs typeface="Arial"/>
              </a:rPr>
              <a:t>reqête</a:t>
            </a:r>
            <a:r>
              <a:rPr lang="en-CA" sz="926" dirty="0" smtClean="0">
                <a:solidFill>
                  <a:srgbClr val="990000"/>
                </a:solidFill>
                <a:latin typeface="Arial"/>
                <a:cs typeface="Arial"/>
              </a:rPr>
              <a:t> SELECT ...INTO ...</a:t>
            </a:r>
          </a:p>
        </p:txBody>
      </p:sp>
      <p:sp>
        <p:nvSpPr>
          <p:cNvPr id="20" name="TextBox 20"/>
          <p:cNvSpPr txBox="1"/>
          <p:nvPr/>
        </p:nvSpPr>
        <p:spPr>
          <a:xfrm>
            <a:off x="1270000" y="3378200"/>
            <a:ext cx="3327400" cy="76200"/>
          </a:xfrm>
          <a:prstGeom prst="rect">
            <a:avLst/>
          </a:prstGeom>
          <a:noFill/>
        </p:spPr>
        <p:txBody>
          <a:bodyPr vert="horz" wrap="none" lIns="0" tIns="0" rIns="0" bIns="0" rtlCol="0">
            <a:spAutoFit/>
          </a:bodyPr>
          <a:lstStyle/>
          <a:p>
            <a:pPr>
              <a:lnSpc>
                <a:spcPts val="450"/>
              </a:lnSpc>
            </a:pPr>
            <a:r>
              <a:rPr lang="en-CA" sz="498" smtClean="0">
                <a:solidFill>
                  <a:srgbClr val="BFBFBF"/>
                </a:solidFill>
                <a:latin typeface="Arial"/>
                <a:cs typeface="Arial"/>
              </a:rPr>
              <a:t>▴</a:t>
            </a:r>
          </a:p>
          <a:p>
            <a:pPr>
              <a:lnSpc>
                <a:spcPts val="450"/>
              </a:lnSpc>
            </a:pPr>
            <a:endParaRPr lang="en-CA" sz="498">
              <a:solidFill>
                <a:srgbClr val="000000"/>
              </a:solidFill>
            </a:endParaRPr>
          </a:p>
        </p:txBody>
      </p:sp>
      <p:sp>
        <p:nvSpPr>
          <p:cNvPr id="24" name="Rectangle 23"/>
          <p:cNvSpPr/>
          <p:nvPr/>
        </p:nvSpPr>
        <p:spPr>
          <a:xfrm>
            <a:off x="1084254" y="441316"/>
            <a:ext cx="3357586" cy="505972"/>
          </a:xfrm>
          <a:prstGeom prst="rect">
            <a:avLst/>
          </a:prstGeom>
        </p:spPr>
        <p:txBody>
          <a:bodyPr wrap="square">
            <a:spAutoFit/>
          </a:bodyPr>
          <a:lstStyle/>
          <a:p>
            <a:pPr>
              <a:lnSpc>
                <a:spcPts val="1665"/>
              </a:lnSpc>
            </a:pPr>
            <a:r>
              <a:rPr lang="en-CA" sz="1100" b="1" spc="-20" dirty="0" err="1" smtClean="0">
                <a:solidFill>
                  <a:srgbClr val="000000"/>
                </a:solidFill>
                <a:latin typeface="Arial"/>
                <a:cs typeface="Arial"/>
              </a:rPr>
              <a:t>Déclaration</a:t>
            </a:r>
            <a:r>
              <a:rPr lang="en-CA" sz="1100" b="1" spc="-20" dirty="0" smtClean="0">
                <a:solidFill>
                  <a:srgbClr val="000000"/>
                </a:solidFill>
                <a:latin typeface="Arial"/>
                <a:cs typeface="Arial"/>
              </a:rPr>
              <a:t> %TYPE et %ROWTYPE </a:t>
            </a:r>
          </a:p>
          <a:p>
            <a:pPr>
              <a:lnSpc>
                <a:spcPts val="1665"/>
              </a:lnSpc>
            </a:pPr>
            <a:r>
              <a:rPr lang="en-CA" sz="1100" b="1" spc="-20" dirty="0" smtClean="0">
                <a:solidFill>
                  <a:srgbClr val="000000"/>
                </a:solidFill>
                <a:latin typeface="Arial"/>
                <a:cs typeface="Arial"/>
              </a:rPr>
              <a:t>-</a:t>
            </a:r>
            <a:r>
              <a:rPr lang="en-CA" sz="1100" b="1" spc="-20" dirty="0" err="1" smtClean="0">
                <a:solidFill>
                  <a:srgbClr val="000000"/>
                </a:solidFill>
                <a:latin typeface="Arial"/>
                <a:cs typeface="Arial"/>
              </a:rPr>
              <a:t>Exemple</a:t>
            </a:r>
            <a:endParaRPr lang="en-CA" sz="1100" b="1" spc="-20" dirty="0" smtClean="0">
              <a:solidFill>
                <a:srgbClr val="000000"/>
              </a:solidFill>
              <a:latin typeface="Arial"/>
              <a:cs typeface="Arial"/>
            </a:endParaRPr>
          </a:p>
        </p:txBody>
      </p:sp>
      <p:pic>
        <p:nvPicPr>
          <p:cNvPr id="16" name="Image 15" descr="Penguins.jpg"/>
          <p:cNvPicPr>
            <a:picLocks noChangeAspect="1"/>
          </p:cNvPicPr>
          <p:nvPr/>
        </p:nvPicPr>
        <p:blipFill>
          <a:blip r:embed="rId2" cstate="print"/>
          <a:stretch>
            <a:fillRect/>
          </a:stretch>
        </p:blipFill>
        <p:spPr>
          <a:xfrm>
            <a:off x="226998" y="227002"/>
            <a:ext cx="571504" cy="343122"/>
          </a:xfrm>
          <a:prstGeom prst="rect">
            <a:avLst/>
          </a:prstGeom>
        </p:spPr>
      </p:pic>
      <p:sp>
        <p:nvSpPr>
          <p:cNvPr id="17" name="ZoneTexte 16"/>
          <p:cNvSpPr txBox="1"/>
          <p:nvPr/>
        </p:nvSpPr>
        <p:spPr>
          <a:xfrm>
            <a:off x="1084254" y="12688"/>
            <a:ext cx="235745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a:t>
            </a:r>
            <a:endParaRPr lang="fr-FR" b="1" dirty="0">
              <a:solidFill>
                <a:srgbClr val="00206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460" y="1079128"/>
            <a:ext cx="4530948" cy="2273699"/>
          </a:xfrm>
          <a:prstGeom prst="rect">
            <a:avLst/>
          </a:prstGeom>
        </p:spPr>
        <p:txBody>
          <a:bodyPr wrap="square">
            <a:spAutoFit/>
          </a:bodyPr>
          <a:lstStyle/>
          <a:p>
            <a:pPr>
              <a:lnSpc>
                <a:spcPct val="150000"/>
              </a:lnSpc>
            </a:pPr>
            <a:r>
              <a:rPr lang="fr-FR" sz="1050" b="1" dirty="0" smtClean="0"/>
              <a:t>a-</a:t>
            </a:r>
            <a:r>
              <a:rPr lang="fr-FR" sz="1050" dirty="0" smtClean="0"/>
              <a:t> Créer un bloc PL/SQL pour insérer un nouveau département dans la table  DEPARTEMENTS (</a:t>
            </a:r>
            <a:r>
              <a:rPr lang="fr-FR" sz="1050" b="1" dirty="0" smtClean="0"/>
              <a:t>DEPT_ID</a:t>
            </a:r>
            <a:r>
              <a:rPr lang="fr-FR" sz="1050" dirty="0" smtClean="0"/>
              <a:t>, DEPT_NAME, LOCATION_ID)</a:t>
            </a:r>
          </a:p>
          <a:p>
            <a:pPr marL="228600" indent="-228600">
              <a:lnSpc>
                <a:spcPct val="150000"/>
              </a:lnSpc>
            </a:pPr>
            <a:r>
              <a:rPr lang="fr-FR" sz="1050" dirty="0" smtClean="0"/>
              <a:t>- Utiliser la séquence </a:t>
            </a:r>
            <a:r>
              <a:rPr lang="fr-FR" sz="1050" b="1" dirty="0" smtClean="0"/>
              <a:t>DEPT_ID_SEQ</a:t>
            </a:r>
            <a:r>
              <a:rPr lang="fr-FR" sz="1050" dirty="0" smtClean="0"/>
              <a:t> </a:t>
            </a:r>
            <a:r>
              <a:rPr lang="fr-FR" sz="1050" dirty="0" smtClean="0"/>
              <a:t>( supposée déjà crée) pour </a:t>
            </a:r>
            <a:r>
              <a:rPr lang="fr-FR" sz="1050" dirty="0" smtClean="0"/>
              <a:t>générer un numéro de département (</a:t>
            </a:r>
            <a:r>
              <a:rPr lang="fr-FR" sz="1050" b="1" dirty="0" smtClean="0"/>
              <a:t>DEPT_ID)</a:t>
            </a:r>
            <a:r>
              <a:rPr lang="fr-FR" sz="1050" dirty="0" smtClean="0"/>
              <a:t>. </a:t>
            </a:r>
          </a:p>
          <a:p>
            <a:pPr marL="228600" indent="-228600">
              <a:lnSpc>
                <a:spcPct val="150000"/>
              </a:lnSpc>
            </a:pPr>
            <a:r>
              <a:rPr lang="fr-FR" sz="1050" dirty="0" smtClean="0"/>
              <a:t>- Créer un paramètre pour lire  le nom du département du clavier. </a:t>
            </a:r>
          </a:p>
          <a:p>
            <a:pPr marL="228600" indent="-228600">
              <a:lnSpc>
                <a:spcPct val="150000"/>
              </a:lnSpc>
              <a:buFontTx/>
              <a:buChar char="-"/>
            </a:pPr>
            <a:r>
              <a:rPr lang="fr-FR" sz="1050" dirty="0" smtClean="0"/>
              <a:t>Laisser le numéro de </a:t>
            </a:r>
            <a:r>
              <a:rPr lang="fr-FR" sz="1050" b="1" dirty="0" smtClean="0"/>
              <a:t>LOCATION_ID</a:t>
            </a:r>
            <a:r>
              <a:rPr lang="fr-FR" sz="1050" dirty="0" smtClean="0"/>
              <a:t> à NULL.</a:t>
            </a:r>
          </a:p>
          <a:p>
            <a:pPr marL="228600" indent="-228600">
              <a:lnSpc>
                <a:spcPct val="150000"/>
              </a:lnSpc>
              <a:buFontTx/>
              <a:buChar char="-"/>
            </a:pPr>
            <a:r>
              <a:rPr lang="fr-FR" sz="1050" dirty="0" smtClean="0"/>
              <a:t>Afficher le numéro de département qu’on vient </a:t>
            </a:r>
            <a:r>
              <a:rPr lang="fr-FR" sz="1050" dirty="0" smtClean="0"/>
              <a:t>d’insérer </a:t>
            </a:r>
            <a:endParaRPr lang="fr-FR" sz="1050" dirty="0" smtClean="0"/>
          </a:p>
          <a:p>
            <a:pPr marL="228600" indent="-228600">
              <a:lnSpc>
                <a:spcPct val="150000"/>
              </a:lnSpc>
            </a:pPr>
            <a:r>
              <a:rPr lang="fr-FR" sz="1050" b="1" dirty="0" smtClean="0"/>
              <a:t>b-</a:t>
            </a:r>
            <a:r>
              <a:rPr lang="fr-FR" sz="1050" dirty="0" smtClean="0"/>
              <a:t> enregistrer le code dans le fichier scipt1.sql , donner la commande d’exécution de scipt1.sql .</a:t>
            </a:r>
          </a:p>
        </p:txBody>
      </p:sp>
      <p:sp>
        <p:nvSpPr>
          <p:cNvPr id="4" name="Rectangle 3"/>
          <p:cNvSpPr/>
          <p:nvPr/>
        </p:nvSpPr>
        <p:spPr>
          <a:xfrm>
            <a:off x="0" y="566443"/>
            <a:ext cx="1188980" cy="369332"/>
          </a:xfrm>
          <a:prstGeom prst="rect">
            <a:avLst/>
          </a:prstGeom>
        </p:spPr>
        <p:txBody>
          <a:bodyPr wrap="none">
            <a:spAutoFit/>
          </a:bodyPr>
          <a:lstStyle/>
          <a:p>
            <a:r>
              <a:rPr lang="fr-FR" b="1" dirty="0"/>
              <a:t>Exercice </a:t>
            </a:r>
            <a:r>
              <a:rPr lang="fr-FR" b="1" dirty="0" smtClean="0"/>
              <a:t>1:</a:t>
            </a:r>
            <a:endParaRPr lang="fr-FR" b="1" dirty="0"/>
          </a:p>
        </p:txBody>
      </p:sp>
      <p:sp>
        <p:nvSpPr>
          <p:cNvPr id="5" name="ZoneTexte 4"/>
          <p:cNvSpPr txBox="1"/>
          <p:nvPr/>
        </p:nvSpPr>
        <p:spPr>
          <a:xfrm>
            <a:off x="1074564" y="100833"/>
            <a:ext cx="235745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b="1" dirty="0" smtClean="0">
                <a:solidFill>
                  <a:srgbClr val="002060"/>
                </a:solidFill>
              </a:rPr>
              <a:t>Exercices</a:t>
            </a:r>
            <a:endParaRPr lang="fr-FR" b="1" dirty="0">
              <a:solidFill>
                <a:srgbClr val="00206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
          <p:cNvSpPr txBox="1"/>
          <p:nvPr/>
        </p:nvSpPr>
        <p:spPr>
          <a:xfrm>
            <a:off x="914400" y="531806"/>
            <a:ext cx="1414298" cy="436017"/>
          </a:xfrm>
          <a:prstGeom prst="rect">
            <a:avLst/>
          </a:prstGeom>
          <a:noFill/>
        </p:spPr>
        <p:txBody>
          <a:bodyPr vert="horz" wrap="none" lIns="0" tIns="0" rIns="0" bIns="0" rtlCol="0">
            <a:spAutoFit/>
          </a:bodyPr>
          <a:lstStyle/>
          <a:p>
            <a:pPr>
              <a:lnSpc>
                <a:spcPts val="1665"/>
              </a:lnSpc>
            </a:pPr>
            <a:r>
              <a:rPr lang="en-CA" sz="1200" b="1" dirty="0" err="1" smtClean="0">
                <a:solidFill>
                  <a:srgbClr val="000000"/>
                </a:solidFill>
                <a:latin typeface="Arial"/>
                <a:cs typeface="Arial"/>
              </a:rPr>
              <a:t>Pourquoi</a:t>
            </a:r>
            <a:r>
              <a:rPr lang="en-CA" sz="1200" b="1" dirty="0" smtClean="0">
                <a:solidFill>
                  <a:srgbClr val="000000"/>
                </a:solidFill>
                <a:latin typeface="Arial"/>
                <a:cs typeface="Arial"/>
              </a:rPr>
              <a:t> PL/SQL ?</a:t>
            </a:r>
          </a:p>
          <a:p>
            <a:pPr>
              <a:lnSpc>
                <a:spcPts val="1665"/>
              </a:lnSpc>
            </a:pPr>
            <a:endParaRPr lang="en-CA" sz="1434" dirty="0">
              <a:solidFill>
                <a:srgbClr val="000000"/>
              </a:solidFill>
            </a:endParaRPr>
          </a:p>
        </p:txBody>
      </p:sp>
      <p:sp>
        <p:nvSpPr>
          <p:cNvPr id="3" name="TextBox 3"/>
          <p:cNvSpPr txBox="1"/>
          <p:nvPr/>
        </p:nvSpPr>
        <p:spPr>
          <a:xfrm>
            <a:off x="155560" y="869944"/>
            <a:ext cx="3018262" cy="303032"/>
          </a:xfrm>
          <a:prstGeom prst="rect">
            <a:avLst/>
          </a:prstGeom>
          <a:noFill/>
        </p:spPr>
        <p:txBody>
          <a:bodyPr vert="horz" wrap="none" lIns="0" tIns="0" rIns="0" bIns="0" rtlCol="0">
            <a:spAutoFit/>
          </a:bodyPr>
          <a:lstStyle/>
          <a:p>
            <a:pPr>
              <a:lnSpc>
                <a:spcPts val="1150"/>
              </a:lnSpc>
            </a:pPr>
            <a:r>
              <a:rPr lang="en-CA" sz="1200" dirty="0" smtClean="0">
                <a:solidFill>
                  <a:srgbClr val="002060"/>
                </a:solidFill>
                <a:latin typeface="Arial"/>
                <a:cs typeface="Arial"/>
              </a:rPr>
              <a:t>PL/SQL = PROCEDURAL LANGUAGE/SQL</a:t>
            </a:r>
          </a:p>
          <a:p>
            <a:pPr>
              <a:lnSpc>
                <a:spcPts val="1150"/>
              </a:lnSpc>
            </a:pPr>
            <a:endParaRPr lang="en-CA" sz="996" dirty="0">
              <a:solidFill>
                <a:srgbClr val="000000"/>
              </a:solidFill>
            </a:endParaRPr>
          </a:p>
        </p:txBody>
      </p:sp>
      <p:sp>
        <p:nvSpPr>
          <p:cNvPr id="4" name="TextBox 4"/>
          <p:cNvSpPr txBox="1"/>
          <p:nvPr/>
        </p:nvSpPr>
        <p:spPr>
          <a:xfrm>
            <a:off x="226998" y="1256406"/>
            <a:ext cx="2281074" cy="256480"/>
          </a:xfrm>
          <a:prstGeom prst="rect">
            <a:avLst/>
          </a:prstGeom>
          <a:noFill/>
        </p:spPr>
        <p:txBody>
          <a:bodyPr vert="horz" wrap="none" lIns="0" tIns="0" rIns="0" bIns="0" rtlCol="0">
            <a:spAutoFit/>
          </a:bodyPr>
          <a:lstStyle/>
          <a:p>
            <a:pPr>
              <a:lnSpc>
                <a:spcPts val="1035"/>
              </a:lnSpc>
              <a:buFont typeface="Wingdings" pitchFamily="2" charset="2"/>
              <a:buChar char="q"/>
            </a:pPr>
            <a:r>
              <a:rPr lang="en-CA" sz="1050" spc="-10" dirty="0" smtClean="0">
                <a:solidFill>
                  <a:srgbClr val="000000"/>
                </a:solidFill>
                <a:latin typeface="Arial"/>
                <a:cs typeface="Arial"/>
              </a:rPr>
              <a:t>  SQL </a:t>
            </a:r>
            <a:r>
              <a:rPr lang="en-CA" sz="1050" spc="-10" dirty="0" err="1" smtClean="0">
                <a:solidFill>
                  <a:srgbClr val="000000"/>
                </a:solidFill>
                <a:latin typeface="Arial"/>
                <a:cs typeface="Arial"/>
              </a:rPr>
              <a:t>est</a:t>
            </a:r>
            <a:r>
              <a:rPr lang="en-CA" sz="1050" spc="-10" dirty="0" smtClean="0">
                <a:solidFill>
                  <a:srgbClr val="000000"/>
                </a:solidFill>
                <a:latin typeface="Arial"/>
                <a:cs typeface="Arial"/>
              </a:rPr>
              <a:t> un </a:t>
            </a:r>
            <a:r>
              <a:rPr lang="en-CA" sz="1050" spc="-10" dirty="0" err="1" smtClean="0">
                <a:solidFill>
                  <a:srgbClr val="000000"/>
                </a:solidFill>
                <a:latin typeface="Arial"/>
                <a:cs typeface="Arial"/>
              </a:rPr>
              <a:t>langage</a:t>
            </a:r>
            <a:r>
              <a:rPr lang="en-CA" sz="1050" spc="-10" dirty="0" smtClean="0">
                <a:solidFill>
                  <a:srgbClr val="000000"/>
                </a:solidFill>
                <a:latin typeface="Arial"/>
                <a:cs typeface="Arial"/>
              </a:rPr>
              <a:t> non </a:t>
            </a:r>
            <a:r>
              <a:rPr lang="en-CA" sz="1050" spc="-10" dirty="0" err="1" smtClean="0">
                <a:solidFill>
                  <a:srgbClr val="000000"/>
                </a:solidFill>
                <a:latin typeface="Arial"/>
                <a:cs typeface="Arial"/>
              </a:rPr>
              <a:t>procédural</a:t>
            </a:r>
            <a:endParaRPr lang="en-CA" sz="1050" spc="-10" dirty="0" smtClean="0">
              <a:solidFill>
                <a:srgbClr val="000000"/>
              </a:solidFill>
              <a:latin typeface="Arial"/>
              <a:cs typeface="Arial"/>
            </a:endParaRPr>
          </a:p>
          <a:p>
            <a:pPr>
              <a:lnSpc>
                <a:spcPts val="1035"/>
              </a:lnSpc>
            </a:pPr>
            <a:endParaRPr lang="en-CA" sz="1050" dirty="0">
              <a:solidFill>
                <a:srgbClr val="000000"/>
              </a:solidFill>
            </a:endParaRPr>
          </a:p>
        </p:txBody>
      </p:sp>
      <p:sp>
        <p:nvSpPr>
          <p:cNvPr id="5" name="TextBox 5"/>
          <p:cNvSpPr txBox="1"/>
          <p:nvPr/>
        </p:nvSpPr>
        <p:spPr>
          <a:xfrm>
            <a:off x="226998" y="1644832"/>
            <a:ext cx="4252446" cy="868186"/>
          </a:xfrm>
          <a:prstGeom prst="rect">
            <a:avLst/>
          </a:prstGeom>
          <a:noFill/>
        </p:spPr>
        <p:txBody>
          <a:bodyPr vert="horz" wrap="none" lIns="0" tIns="0" rIns="0" bIns="0" rtlCol="0">
            <a:spAutoFit/>
          </a:bodyPr>
          <a:lstStyle/>
          <a:p>
            <a:pPr>
              <a:lnSpc>
                <a:spcPct val="150000"/>
              </a:lnSpc>
              <a:buFont typeface="Wingdings" pitchFamily="2" charset="2"/>
              <a:buChar char="q"/>
            </a:pPr>
            <a:r>
              <a:rPr lang="en-CA" sz="1050" spc="-10" dirty="0" smtClean="0">
                <a:solidFill>
                  <a:srgbClr val="000000"/>
                </a:solidFill>
                <a:latin typeface="Arial"/>
                <a:cs typeface="Arial"/>
              </a:rPr>
              <a:t>  Les </a:t>
            </a:r>
            <a:r>
              <a:rPr lang="en-CA" sz="1050" spc="-10" dirty="0" err="1" smtClean="0">
                <a:solidFill>
                  <a:srgbClr val="000000"/>
                </a:solidFill>
                <a:latin typeface="Arial"/>
                <a:cs typeface="Arial"/>
              </a:rPr>
              <a:t>traitements</a:t>
            </a:r>
            <a:r>
              <a:rPr lang="en-CA" sz="1050" spc="-10" dirty="0" smtClean="0">
                <a:solidFill>
                  <a:srgbClr val="000000"/>
                </a:solidFill>
                <a:latin typeface="Arial"/>
                <a:cs typeface="Arial"/>
              </a:rPr>
              <a:t> complexes </a:t>
            </a:r>
            <a:r>
              <a:rPr lang="en-CA" sz="1050" spc="-10" dirty="0" err="1" smtClean="0">
                <a:solidFill>
                  <a:srgbClr val="000000"/>
                </a:solidFill>
                <a:latin typeface="Arial"/>
                <a:cs typeface="Arial"/>
              </a:rPr>
              <a:t>sont</a:t>
            </a:r>
            <a:r>
              <a:rPr lang="en-CA" sz="1050" spc="-10" dirty="0" smtClean="0">
                <a:solidFill>
                  <a:srgbClr val="000000"/>
                </a:solidFill>
                <a:latin typeface="Arial"/>
                <a:cs typeface="Arial"/>
              </a:rPr>
              <a:t> </a:t>
            </a:r>
            <a:r>
              <a:rPr lang="en-CA" sz="1050" spc="-10" dirty="0" err="1" smtClean="0">
                <a:solidFill>
                  <a:srgbClr val="000000"/>
                </a:solidFill>
                <a:latin typeface="Arial"/>
                <a:cs typeface="Arial"/>
              </a:rPr>
              <a:t>parfois</a:t>
            </a:r>
            <a:r>
              <a:rPr lang="en-CA" sz="1050" spc="-10" dirty="0" smtClean="0">
                <a:solidFill>
                  <a:srgbClr val="000000"/>
                </a:solidFill>
                <a:latin typeface="Arial"/>
                <a:cs typeface="Arial"/>
              </a:rPr>
              <a:t> </a:t>
            </a:r>
            <a:r>
              <a:rPr lang="en-CA" sz="1050" spc="-10" dirty="0" err="1" smtClean="0">
                <a:solidFill>
                  <a:srgbClr val="000000"/>
                </a:solidFill>
                <a:latin typeface="Arial"/>
                <a:cs typeface="Arial"/>
              </a:rPr>
              <a:t>difficiles</a:t>
            </a:r>
            <a:r>
              <a:rPr lang="en-CA" sz="1050" spc="-10" dirty="0" smtClean="0">
                <a:solidFill>
                  <a:srgbClr val="000000"/>
                </a:solidFill>
                <a:latin typeface="Arial"/>
                <a:cs typeface="Arial"/>
              </a:rPr>
              <a:t> à </a:t>
            </a:r>
            <a:r>
              <a:rPr lang="en-CA" sz="1050" spc="-10" dirty="0" err="1" smtClean="0">
                <a:solidFill>
                  <a:srgbClr val="000000"/>
                </a:solidFill>
                <a:latin typeface="Arial"/>
                <a:cs typeface="Arial"/>
              </a:rPr>
              <a:t>écrire</a:t>
            </a:r>
            <a:r>
              <a:rPr lang="en-CA" sz="1050" spc="-10" dirty="0" smtClean="0">
                <a:solidFill>
                  <a:srgbClr val="000000"/>
                </a:solidFill>
                <a:latin typeface="Arial"/>
                <a:cs typeface="Arial"/>
              </a:rPr>
              <a:t> </a:t>
            </a:r>
            <a:r>
              <a:rPr lang="en-CA" sz="1050" spc="-10" dirty="0" err="1" smtClean="0">
                <a:solidFill>
                  <a:srgbClr val="000000"/>
                </a:solidFill>
                <a:latin typeface="Arial"/>
                <a:cs typeface="Arial"/>
              </a:rPr>
              <a:t>si</a:t>
            </a:r>
            <a:r>
              <a:rPr lang="en-CA" sz="1050" spc="-10" dirty="0" smtClean="0">
                <a:solidFill>
                  <a:srgbClr val="000000"/>
                </a:solidFill>
                <a:latin typeface="Arial"/>
                <a:cs typeface="Arial"/>
              </a:rPr>
              <a:t> on ne </a:t>
            </a:r>
            <a:r>
              <a:rPr lang="en-CA" sz="1050" spc="-10" dirty="0" err="1" smtClean="0">
                <a:solidFill>
                  <a:srgbClr val="000000"/>
                </a:solidFill>
                <a:latin typeface="Arial"/>
                <a:cs typeface="Arial"/>
              </a:rPr>
              <a:t>peut</a:t>
            </a:r>
            <a:r>
              <a:rPr lang="en-CA" sz="1050" dirty="0" smtClean="0">
                <a:solidFill>
                  <a:srgbClr val="000000"/>
                </a:solidFill>
                <a:latin typeface="Times New Roman"/>
              </a:rPr>
              <a:t/>
            </a:r>
            <a:br>
              <a:rPr lang="en-CA" sz="1050" dirty="0" smtClean="0">
                <a:solidFill>
                  <a:srgbClr val="000000"/>
                </a:solidFill>
                <a:latin typeface="Times New Roman"/>
              </a:rPr>
            </a:br>
            <a:r>
              <a:rPr lang="en-CA" sz="1050" spc="-10" dirty="0" smtClean="0">
                <a:solidFill>
                  <a:srgbClr val="000000"/>
                </a:solidFill>
                <a:latin typeface="Arial"/>
                <a:cs typeface="Arial"/>
              </a:rPr>
              <a:t>utiliser des variables et les structures de </a:t>
            </a:r>
            <a:r>
              <a:rPr lang="en-CA" sz="1050" spc="-10" dirty="0" err="1" smtClean="0">
                <a:solidFill>
                  <a:srgbClr val="000000"/>
                </a:solidFill>
                <a:latin typeface="Arial"/>
                <a:cs typeface="Arial"/>
              </a:rPr>
              <a:t>programmation</a:t>
            </a:r>
            <a:r>
              <a:rPr lang="en-CA" sz="1050" spc="-10" dirty="0" smtClean="0">
                <a:solidFill>
                  <a:srgbClr val="000000"/>
                </a:solidFill>
                <a:latin typeface="Arial"/>
                <a:cs typeface="Arial"/>
              </a:rPr>
              <a:t> </a:t>
            </a:r>
            <a:r>
              <a:rPr lang="en-CA" sz="1050" spc="-10" dirty="0" err="1" smtClean="0">
                <a:solidFill>
                  <a:srgbClr val="000000"/>
                </a:solidFill>
                <a:latin typeface="Arial"/>
                <a:cs typeface="Arial"/>
              </a:rPr>
              <a:t>comme</a:t>
            </a:r>
            <a:r>
              <a:rPr lang="en-CA" sz="1050" spc="-10" dirty="0" smtClean="0">
                <a:solidFill>
                  <a:srgbClr val="000000"/>
                </a:solidFill>
                <a:latin typeface="Arial"/>
                <a:cs typeface="Arial"/>
              </a:rPr>
              <a:t> les</a:t>
            </a:r>
            <a:r>
              <a:rPr lang="en-CA" sz="1050" dirty="0" smtClean="0">
                <a:solidFill>
                  <a:srgbClr val="000000"/>
                </a:solidFill>
                <a:latin typeface="Times New Roman"/>
              </a:rPr>
              <a:t/>
            </a:r>
            <a:br>
              <a:rPr lang="en-CA" sz="1050" dirty="0" smtClean="0">
                <a:solidFill>
                  <a:srgbClr val="000000"/>
                </a:solidFill>
                <a:latin typeface="Times New Roman"/>
              </a:rPr>
            </a:br>
            <a:r>
              <a:rPr lang="en-CA" sz="1050" spc="-10" dirty="0" smtClean="0">
                <a:solidFill>
                  <a:srgbClr val="000000"/>
                </a:solidFill>
                <a:latin typeface="Arial"/>
                <a:cs typeface="Arial"/>
              </a:rPr>
              <a:t>boucles et les alternatives</a:t>
            </a:r>
          </a:p>
          <a:p>
            <a:pPr>
              <a:lnSpc>
                <a:spcPts val="1100"/>
              </a:lnSpc>
            </a:pPr>
            <a:endParaRPr lang="en-CA" sz="1050" dirty="0">
              <a:solidFill>
                <a:srgbClr val="000000"/>
              </a:solidFill>
            </a:endParaRPr>
          </a:p>
        </p:txBody>
      </p:sp>
      <p:sp>
        <p:nvSpPr>
          <p:cNvPr id="6" name="TextBox 6"/>
          <p:cNvSpPr txBox="1"/>
          <p:nvPr/>
        </p:nvSpPr>
        <p:spPr>
          <a:xfrm>
            <a:off x="226998" y="2502088"/>
            <a:ext cx="4180953" cy="868186"/>
          </a:xfrm>
          <a:prstGeom prst="rect">
            <a:avLst/>
          </a:prstGeom>
          <a:noFill/>
        </p:spPr>
        <p:txBody>
          <a:bodyPr vert="horz" wrap="none" lIns="0" tIns="0" rIns="0" bIns="0" rtlCol="0">
            <a:spAutoFit/>
          </a:bodyPr>
          <a:lstStyle/>
          <a:p>
            <a:pPr>
              <a:lnSpc>
                <a:spcPct val="150000"/>
              </a:lnSpc>
              <a:buFont typeface="Wingdings" pitchFamily="2" charset="2"/>
              <a:buChar char="q"/>
            </a:pPr>
            <a:r>
              <a:rPr lang="en-CA" sz="1050" spc="-10" dirty="0" smtClean="0">
                <a:solidFill>
                  <a:srgbClr val="000000"/>
                </a:solidFill>
                <a:latin typeface="Arial"/>
                <a:cs typeface="Arial"/>
              </a:rPr>
              <a:t>  On </a:t>
            </a:r>
            <a:r>
              <a:rPr lang="en-CA" sz="1050" spc="-10" dirty="0" err="1" smtClean="0">
                <a:solidFill>
                  <a:srgbClr val="000000"/>
                </a:solidFill>
                <a:latin typeface="Arial"/>
                <a:cs typeface="Arial"/>
              </a:rPr>
              <a:t>ressent</a:t>
            </a:r>
            <a:r>
              <a:rPr lang="en-CA" sz="1050" spc="-10" dirty="0" smtClean="0">
                <a:solidFill>
                  <a:srgbClr val="000000"/>
                </a:solidFill>
                <a:latin typeface="Arial"/>
                <a:cs typeface="Arial"/>
              </a:rPr>
              <a:t> </a:t>
            </a:r>
            <a:r>
              <a:rPr lang="en-CA" sz="1050" spc="-10" dirty="0" err="1" smtClean="0">
                <a:solidFill>
                  <a:srgbClr val="000000"/>
                </a:solidFill>
                <a:latin typeface="Arial"/>
                <a:cs typeface="Arial"/>
              </a:rPr>
              <a:t>vite</a:t>
            </a:r>
            <a:r>
              <a:rPr lang="en-CA" sz="1050" spc="-10" dirty="0" smtClean="0">
                <a:solidFill>
                  <a:srgbClr val="000000"/>
                </a:solidFill>
                <a:latin typeface="Arial"/>
                <a:cs typeface="Arial"/>
              </a:rPr>
              <a:t> le </a:t>
            </a:r>
            <a:r>
              <a:rPr lang="en-CA" sz="1050" spc="-10" dirty="0" err="1" smtClean="0">
                <a:solidFill>
                  <a:srgbClr val="000000"/>
                </a:solidFill>
                <a:latin typeface="Arial"/>
                <a:cs typeface="Arial"/>
              </a:rPr>
              <a:t>besoin</a:t>
            </a:r>
            <a:r>
              <a:rPr lang="en-CA" sz="1050" spc="-10" dirty="0" smtClean="0">
                <a:solidFill>
                  <a:srgbClr val="000000"/>
                </a:solidFill>
                <a:latin typeface="Arial"/>
                <a:cs typeface="Arial"/>
              </a:rPr>
              <a:t> d’un </a:t>
            </a:r>
            <a:r>
              <a:rPr lang="en-CA" sz="1050" spc="-10" dirty="0" err="1" smtClean="0">
                <a:solidFill>
                  <a:srgbClr val="000000"/>
                </a:solidFill>
                <a:latin typeface="Arial"/>
                <a:cs typeface="Arial"/>
              </a:rPr>
              <a:t>langage</a:t>
            </a:r>
            <a:r>
              <a:rPr lang="en-CA" sz="1050" spc="-10" dirty="0" smtClean="0">
                <a:solidFill>
                  <a:srgbClr val="000000"/>
                </a:solidFill>
                <a:latin typeface="Arial"/>
                <a:cs typeface="Arial"/>
              </a:rPr>
              <a:t> </a:t>
            </a:r>
            <a:r>
              <a:rPr lang="en-CA" sz="1050" spc="-10" dirty="0" err="1" smtClean="0">
                <a:solidFill>
                  <a:srgbClr val="000000"/>
                </a:solidFill>
                <a:latin typeface="Arial"/>
                <a:cs typeface="Arial"/>
              </a:rPr>
              <a:t>procédural</a:t>
            </a:r>
            <a:r>
              <a:rPr lang="en-CA" sz="1050" spc="-10" dirty="0" smtClean="0">
                <a:solidFill>
                  <a:srgbClr val="000000"/>
                </a:solidFill>
                <a:latin typeface="Arial"/>
                <a:cs typeface="Arial"/>
              </a:rPr>
              <a:t> pour </a:t>
            </a:r>
            <a:r>
              <a:rPr lang="en-CA" sz="1050" spc="-10" dirty="0" err="1" smtClean="0">
                <a:solidFill>
                  <a:srgbClr val="000000"/>
                </a:solidFill>
                <a:latin typeface="Arial"/>
                <a:cs typeface="Arial"/>
              </a:rPr>
              <a:t>lier</a:t>
            </a:r>
            <a:r>
              <a:rPr lang="en-CA" sz="1050" spc="-10" dirty="0" smtClean="0">
                <a:solidFill>
                  <a:srgbClr val="000000"/>
                </a:solidFill>
                <a:latin typeface="Arial"/>
                <a:cs typeface="Arial"/>
              </a:rPr>
              <a:t> </a:t>
            </a:r>
            <a:r>
              <a:rPr lang="en-CA" sz="1050" spc="-10" dirty="0" err="1" smtClean="0">
                <a:solidFill>
                  <a:srgbClr val="000000"/>
                </a:solidFill>
                <a:latin typeface="Arial"/>
                <a:cs typeface="Arial"/>
              </a:rPr>
              <a:t>plusieurs</a:t>
            </a:r>
            <a:r>
              <a:rPr lang="en-CA" sz="1050" dirty="0" smtClean="0">
                <a:solidFill>
                  <a:srgbClr val="000000"/>
                </a:solidFill>
                <a:latin typeface="Times New Roman"/>
              </a:rPr>
              <a:t/>
            </a:r>
            <a:br>
              <a:rPr lang="en-CA" sz="1050" dirty="0" smtClean="0">
                <a:solidFill>
                  <a:srgbClr val="000000"/>
                </a:solidFill>
                <a:latin typeface="Times New Roman"/>
              </a:rPr>
            </a:br>
            <a:r>
              <a:rPr lang="en-CA" sz="1050" spc="-10" dirty="0" err="1" smtClean="0">
                <a:solidFill>
                  <a:srgbClr val="000000"/>
                </a:solidFill>
                <a:latin typeface="Arial"/>
                <a:cs typeface="Arial"/>
              </a:rPr>
              <a:t>requêtes</a:t>
            </a:r>
            <a:r>
              <a:rPr lang="en-CA" sz="1050" spc="-10" dirty="0" smtClean="0">
                <a:solidFill>
                  <a:srgbClr val="000000"/>
                </a:solidFill>
                <a:latin typeface="Arial"/>
                <a:cs typeface="Arial"/>
              </a:rPr>
              <a:t> SQL avec des variables et </a:t>
            </a:r>
            <a:r>
              <a:rPr lang="en-CA" sz="1050" spc="-10" dirty="0" err="1" smtClean="0">
                <a:solidFill>
                  <a:srgbClr val="000000"/>
                </a:solidFill>
                <a:latin typeface="Arial"/>
                <a:cs typeface="Arial"/>
              </a:rPr>
              <a:t>dans</a:t>
            </a:r>
            <a:r>
              <a:rPr lang="en-CA" sz="1050" spc="-10" dirty="0" smtClean="0">
                <a:solidFill>
                  <a:srgbClr val="000000"/>
                </a:solidFill>
                <a:latin typeface="Arial"/>
                <a:cs typeface="Arial"/>
              </a:rPr>
              <a:t> les structures de</a:t>
            </a:r>
            <a:r>
              <a:rPr lang="en-CA" sz="1050" dirty="0" smtClean="0">
                <a:solidFill>
                  <a:srgbClr val="000000"/>
                </a:solidFill>
                <a:latin typeface="Times New Roman"/>
              </a:rPr>
              <a:t/>
            </a:r>
            <a:br>
              <a:rPr lang="en-CA" sz="1050" dirty="0" smtClean="0">
                <a:solidFill>
                  <a:srgbClr val="000000"/>
                </a:solidFill>
                <a:latin typeface="Times New Roman"/>
              </a:rPr>
            </a:br>
            <a:r>
              <a:rPr lang="en-CA" sz="1050" spc="-10" dirty="0" err="1" smtClean="0">
                <a:solidFill>
                  <a:srgbClr val="000000"/>
                </a:solidFill>
                <a:latin typeface="Arial"/>
                <a:cs typeface="Arial"/>
              </a:rPr>
              <a:t>programmation</a:t>
            </a:r>
            <a:r>
              <a:rPr lang="en-CA" sz="1050" spc="-10" dirty="0" smtClean="0">
                <a:solidFill>
                  <a:srgbClr val="000000"/>
                </a:solidFill>
                <a:latin typeface="Arial"/>
                <a:cs typeface="Arial"/>
              </a:rPr>
              <a:t> </a:t>
            </a:r>
            <a:r>
              <a:rPr lang="en-CA" sz="1050" spc="-10" dirty="0" err="1" smtClean="0">
                <a:solidFill>
                  <a:srgbClr val="000000"/>
                </a:solidFill>
                <a:latin typeface="Arial"/>
                <a:cs typeface="Arial"/>
              </a:rPr>
              <a:t>habituelles</a:t>
            </a:r>
            <a:endParaRPr lang="en-CA" sz="1050" spc="-10" dirty="0" smtClean="0">
              <a:solidFill>
                <a:srgbClr val="000000"/>
              </a:solidFill>
              <a:latin typeface="Arial"/>
              <a:cs typeface="Arial"/>
            </a:endParaRPr>
          </a:p>
          <a:p>
            <a:pPr>
              <a:lnSpc>
                <a:spcPts val="1100"/>
              </a:lnSpc>
            </a:pPr>
            <a:endParaRPr lang="en-CA" sz="1050" dirty="0">
              <a:solidFill>
                <a:srgbClr val="000000"/>
              </a:solidFill>
            </a:endParaRPr>
          </a:p>
        </p:txBody>
      </p:sp>
      <p:sp>
        <p:nvSpPr>
          <p:cNvPr id="10" name="TextBox 10"/>
          <p:cNvSpPr txBox="1"/>
          <p:nvPr/>
        </p:nvSpPr>
        <p:spPr>
          <a:xfrm>
            <a:off x="177800" y="3378200"/>
            <a:ext cx="4419600" cy="76200"/>
          </a:xfrm>
          <a:prstGeom prst="rect">
            <a:avLst/>
          </a:prstGeom>
          <a:noFill/>
        </p:spPr>
        <p:txBody>
          <a:bodyPr vert="horz" wrap="none" lIns="0" tIns="0" rIns="0" bIns="0" rtlCol="0">
            <a:spAutoFit/>
          </a:bodyPr>
          <a:lstStyle/>
          <a:p>
            <a:pPr>
              <a:lnSpc>
                <a:spcPts val="450"/>
              </a:lnSpc>
            </a:pPr>
            <a:r>
              <a:rPr lang="en-CA" sz="498" smtClean="0">
                <a:solidFill>
                  <a:srgbClr val="BFBFBF"/>
                </a:solidFill>
                <a:latin typeface="Arial"/>
                <a:cs typeface="Arial"/>
              </a:rPr>
              <a:t>▴</a:t>
            </a:r>
          </a:p>
          <a:p>
            <a:pPr>
              <a:lnSpc>
                <a:spcPts val="450"/>
              </a:lnSpc>
            </a:pPr>
            <a:endParaRPr lang="en-CA" sz="498">
              <a:solidFill>
                <a:srgbClr val="000000"/>
              </a:solidFill>
            </a:endParaRPr>
          </a:p>
        </p:txBody>
      </p:sp>
      <p:pic>
        <p:nvPicPr>
          <p:cNvPr id="13" name="Image 12" descr="Penguins.jpg"/>
          <p:cNvPicPr>
            <a:picLocks noChangeAspect="1"/>
          </p:cNvPicPr>
          <p:nvPr/>
        </p:nvPicPr>
        <p:blipFill>
          <a:blip r:embed="rId2" cstate="print"/>
          <a:stretch>
            <a:fillRect/>
          </a:stretch>
        </p:blipFill>
        <p:spPr>
          <a:xfrm>
            <a:off x="226998" y="241070"/>
            <a:ext cx="571504" cy="343122"/>
          </a:xfrm>
          <a:prstGeom prst="rect">
            <a:avLst/>
          </a:prstGeom>
        </p:spPr>
      </p:pic>
      <p:sp>
        <p:nvSpPr>
          <p:cNvPr id="14" name="ZoneTexte 13"/>
          <p:cNvSpPr txBox="1"/>
          <p:nvPr/>
        </p:nvSpPr>
        <p:spPr>
          <a:xfrm>
            <a:off x="1084254" y="12688"/>
            <a:ext cx="235745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a:t>
            </a:r>
            <a:endParaRPr lang="fr-FR" b="1" dirty="0">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785" y="935112"/>
            <a:ext cx="4263011" cy="2308324"/>
          </a:xfrm>
          <a:prstGeom prst="rect">
            <a:avLst/>
          </a:prstGeom>
        </p:spPr>
        <p:txBody>
          <a:bodyPr wrap="square">
            <a:spAutoFit/>
          </a:bodyPr>
          <a:lstStyle/>
          <a:p>
            <a:r>
              <a:rPr lang="fr-FR" sz="900" dirty="0" smtClean="0"/>
              <a:t>set </a:t>
            </a:r>
            <a:r>
              <a:rPr lang="fr-FR" sz="900" dirty="0" err="1" smtClean="0"/>
              <a:t>serveroutput</a:t>
            </a:r>
            <a:r>
              <a:rPr lang="fr-FR" sz="900" dirty="0" smtClean="0"/>
              <a:t> ON</a:t>
            </a:r>
          </a:p>
          <a:p>
            <a:r>
              <a:rPr lang="fr-FR" sz="900" dirty="0" smtClean="0"/>
              <a:t>ACCEPT </a:t>
            </a:r>
            <a:r>
              <a:rPr lang="fr-FR" sz="900" dirty="0" err="1" smtClean="0"/>
              <a:t>p_dept_nom</a:t>
            </a:r>
            <a:r>
              <a:rPr lang="fr-FR" sz="900" dirty="0" smtClean="0"/>
              <a:t> PROMPT ‘Entrer un nom de département : ‘</a:t>
            </a:r>
          </a:p>
          <a:p>
            <a:r>
              <a:rPr lang="fr-FR" sz="900" dirty="0" err="1" smtClean="0"/>
              <a:t>Declare</a:t>
            </a:r>
            <a:endParaRPr lang="fr-FR" sz="900" dirty="0" smtClean="0"/>
          </a:p>
          <a:p>
            <a:r>
              <a:rPr lang="fr-FR" sz="900" dirty="0" err="1" smtClean="0"/>
              <a:t>Numd</a:t>
            </a:r>
            <a:r>
              <a:rPr lang="fr-FR" sz="900" dirty="0" smtClean="0"/>
              <a:t> </a:t>
            </a:r>
            <a:r>
              <a:rPr lang="fr-FR" sz="900" dirty="0" err="1" smtClean="0"/>
              <a:t>number</a:t>
            </a:r>
            <a:r>
              <a:rPr lang="fr-FR" sz="900" dirty="0" smtClean="0"/>
              <a:t>;</a:t>
            </a:r>
          </a:p>
          <a:p>
            <a:r>
              <a:rPr lang="fr-FR" sz="900" dirty="0" smtClean="0"/>
              <a:t>BEGIN </a:t>
            </a:r>
          </a:p>
          <a:p>
            <a:r>
              <a:rPr lang="fr-FR" sz="900" dirty="0" smtClean="0"/>
              <a:t>INSERT INTO </a:t>
            </a:r>
            <a:r>
              <a:rPr lang="fr-FR" sz="900" dirty="0" err="1" smtClean="0"/>
              <a:t>departments</a:t>
            </a:r>
            <a:r>
              <a:rPr lang="fr-FR" sz="900" dirty="0" smtClean="0"/>
              <a:t> VALUES (</a:t>
            </a:r>
            <a:r>
              <a:rPr lang="fr-FR" sz="900" dirty="0" err="1" smtClean="0"/>
              <a:t>dept_id_seq.NEXTVAL</a:t>
            </a:r>
            <a:r>
              <a:rPr lang="fr-FR" sz="900" dirty="0" smtClean="0"/>
              <a:t>, '&amp;</a:t>
            </a:r>
            <a:r>
              <a:rPr lang="fr-FR" sz="900" dirty="0" err="1" smtClean="0"/>
              <a:t>p_dept_nom</a:t>
            </a:r>
            <a:r>
              <a:rPr lang="fr-FR" sz="900" dirty="0" smtClean="0"/>
              <a:t>', </a:t>
            </a:r>
            <a:r>
              <a:rPr lang="fr-FR" sz="900" dirty="0" err="1" smtClean="0"/>
              <a:t>NULL,null</a:t>
            </a:r>
            <a:r>
              <a:rPr lang="fr-FR" sz="900" dirty="0" smtClean="0"/>
              <a:t>); </a:t>
            </a:r>
          </a:p>
          <a:p>
            <a:r>
              <a:rPr lang="fr-FR" sz="900" dirty="0" smtClean="0"/>
              <a:t>COMMIT;</a:t>
            </a:r>
          </a:p>
          <a:p>
            <a:r>
              <a:rPr lang="fr-FR" sz="900" dirty="0" smtClean="0"/>
              <a:t>Select </a:t>
            </a:r>
            <a:r>
              <a:rPr lang="fr-FR" sz="900" dirty="0" err="1" smtClean="0"/>
              <a:t>dept_id_seq.CURRVAL</a:t>
            </a:r>
            <a:r>
              <a:rPr lang="fr-FR" sz="900" dirty="0" smtClean="0"/>
              <a:t> </a:t>
            </a:r>
            <a:r>
              <a:rPr lang="fr-FR" sz="900" dirty="0" err="1" smtClean="0"/>
              <a:t>into</a:t>
            </a:r>
            <a:r>
              <a:rPr lang="fr-FR" sz="900" dirty="0" smtClean="0"/>
              <a:t> </a:t>
            </a:r>
            <a:r>
              <a:rPr lang="fr-FR" sz="900" dirty="0" err="1" smtClean="0"/>
              <a:t>Numd</a:t>
            </a:r>
            <a:r>
              <a:rPr lang="fr-FR" sz="900" dirty="0" smtClean="0"/>
              <a:t> </a:t>
            </a:r>
            <a:r>
              <a:rPr lang="fr-FR" sz="900" dirty="0" err="1" smtClean="0"/>
              <a:t>from</a:t>
            </a:r>
            <a:r>
              <a:rPr lang="fr-FR" sz="900" dirty="0" smtClean="0"/>
              <a:t> dual;</a:t>
            </a:r>
          </a:p>
          <a:p>
            <a:r>
              <a:rPr lang="fr-FR" sz="900" dirty="0" err="1" smtClean="0"/>
              <a:t>dbms_output</a:t>
            </a:r>
            <a:r>
              <a:rPr lang="fr-FR" sz="900" dirty="0" smtClean="0"/>
              <a:t>.</a:t>
            </a:r>
            <a:r>
              <a:rPr lang="fr-FR" sz="900" dirty="0" err="1" smtClean="0"/>
              <a:t>put_line</a:t>
            </a:r>
            <a:r>
              <a:rPr lang="fr-FR" sz="900" dirty="0" smtClean="0"/>
              <a:t> ('</a:t>
            </a:r>
            <a:r>
              <a:rPr lang="fr-FR" sz="900" dirty="0" err="1" smtClean="0"/>
              <a:t>num</a:t>
            </a:r>
            <a:r>
              <a:rPr lang="fr-FR" sz="900" dirty="0" smtClean="0"/>
              <a:t> </a:t>
            </a:r>
            <a:r>
              <a:rPr lang="fr-FR" sz="900" dirty="0" err="1" smtClean="0"/>
              <a:t>depart</a:t>
            </a:r>
            <a:r>
              <a:rPr lang="fr-FR" sz="900" dirty="0" smtClean="0"/>
              <a:t> </a:t>
            </a:r>
            <a:r>
              <a:rPr lang="fr-FR" sz="900" dirty="0" err="1" smtClean="0"/>
              <a:t>inseré</a:t>
            </a:r>
            <a:r>
              <a:rPr lang="fr-FR" sz="900" dirty="0" smtClean="0"/>
              <a:t> est  '|| </a:t>
            </a:r>
            <a:r>
              <a:rPr lang="fr-FR" sz="900" dirty="0" err="1" smtClean="0"/>
              <a:t>Numd</a:t>
            </a:r>
            <a:r>
              <a:rPr lang="fr-FR" sz="900" dirty="0" smtClean="0"/>
              <a:t>);</a:t>
            </a:r>
          </a:p>
          <a:p>
            <a:r>
              <a:rPr lang="fr-FR" sz="900" dirty="0" smtClean="0"/>
              <a:t>END;  </a:t>
            </a:r>
          </a:p>
          <a:p>
            <a:r>
              <a:rPr lang="fr-FR" sz="900" dirty="0" smtClean="0"/>
              <a:t>/</a:t>
            </a:r>
          </a:p>
          <a:p>
            <a:endParaRPr lang="fr-FR" sz="900" dirty="0" smtClean="0"/>
          </a:p>
          <a:p>
            <a:r>
              <a:rPr lang="fr-FR" sz="900" b="1" dirty="0" err="1" smtClean="0"/>
              <a:t>Execution</a:t>
            </a:r>
            <a:r>
              <a:rPr lang="fr-FR" sz="900" dirty="0" smtClean="0"/>
              <a:t>  (  le code est enregistré dans le fichier script1.sql</a:t>
            </a:r>
          </a:p>
          <a:p>
            <a:r>
              <a:rPr lang="fr-FR" sz="900" dirty="0" smtClean="0"/>
              <a:t>SQL&gt; </a:t>
            </a:r>
            <a:r>
              <a:rPr lang="fr-FR" sz="900" dirty="0" err="1" smtClean="0"/>
              <a:t>start</a:t>
            </a:r>
            <a:r>
              <a:rPr lang="fr-FR" sz="900" dirty="0" smtClean="0"/>
              <a:t> script1.sql</a:t>
            </a:r>
          </a:p>
          <a:p>
            <a:r>
              <a:rPr lang="fr-FR" sz="900" dirty="0" smtClean="0"/>
              <a:t>Ou </a:t>
            </a:r>
          </a:p>
          <a:p>
            <a:r>
              <a:rPr lang="fr-FR" sz="900" dirty="0" smtClean="0"/>
              <a:t>SQL&gt; @ script1.sql</a:t>
            </a:r>
            <a:endParaRPr lang="fr-FR" sz="900" dirty="0"/>
          </a:p>
        </p:txBody>
      </p:sp>
      <p:sp>
        <p:nvSpPr>
          <p:cNvPr id="2" name="Rectangle 1"/>
          <p:cNvSpPr/>
          <p:nvPr/>
        </p:nvSpPr>
        <p:spPr>
          <a:xfrm>
            <a:off x="121785" y="470165"/>
            <a:ext cx="1032655" cy="369332"/>
          </a:xfrm>
          <a:prstGeom prst="rect">
            <a:avLst/>
          </a:prstGeom>
        </p:spPr>
        <p:txBody>
          <a:bodyPr wrap="none">
            <a:spAutoFit/>
          </a:bodyPr>
          <a:lstStyle/>
          <a:p>
            <a:r>
              <a:rPr lang="fr-FR" b="1" dirty="0"/>
              <a:t>Solution </a:t>
            </a:r>
            <a:endParaRPr lang="fr-FR" dirty="0"/>
          </a:p>
        </p:txBody>
      </p:sp>
      <p:sp>
        <p:nvSpPr>
          <p:cNvPr id="4" name="ZoneTexte 3"/>
          <p:cNvSpPr txBox="1"/>
          <p:nvPr/>
        </p:nvSpPr>
        <p:spPr>
          <a:xfrm>
            <a:off x="1074564" y="100833"/>
            <a:ext cx="235745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b="1" dirty="0" smtClean="0">
                <a:solidFill>
                  <a:srgbClr val="002060"/>
                </a:solidFill>
              </a:rPr>
              <a:t>Exercices suite</a:t>
            </a:r>
            <a:endParaRPr lang="fr-FR"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452" y="647080"/>
            <a:ext cx="4104456" cy="2677656"/>
          </a:xfrm>
          <a:prstGeom prst="rect">
            <a:avLst/>
          </a:prstGeom>
        </p:spPr>
        <p:txBody>
          <a:bodyPr wrap="square">
            <a:spAutoFit/>
          </a:bodyPr>
          <a:lstStyle/>
          <a:p>
            <a:pPr algn="just">
              <a:lnSpc>
                <a:spcPct val="200000"/>
              </a:lnSpc>
            </a:pPr>
            <a:r>
              <a:rPr lang="fr-FR" b="1" dirty="0" smtClean="0"/>
              <a:t>Exercice 2</a:t>
            </a:r>
            <a:endParaRPr lang="fr-FR" sz="1100" b="1" dirty="0" smtClean="0"/>
          </a:p>
          <a:p>
            <a:pPr algn="just">
              <a:lnSpc>
                <a:spcPct val="200000"/>
              </a:lnSpc>
            </a:pPr>
            <a:r>
              <a:rPr lang="fr-FR" sz="1100" dirty="0" smtClean="0"/>
              <a:t>Créer un bloc PL/SQL pour supprimer le département créé précédemment en </a:t>
            </a:r>
          </a:p>
          <a:p>
            <a:pPr marL="171450" indent="-171450" algn="just">
              <a:lnSpc>
                <a:spcPct val="200000"/>
              </a:lnSpc>
              <a:buFont typeface="Arial" panose="020B0604020202020204" pitchFamily="34" charset="0"/>
              <a:buChar char="•"/>
            </a:pPr>
            <a:r>
              <a:rPr lang="fr-FR" sz="1100" dirty="0" smtClean="0"/>
              <a:t>Créant un paramètre pour le numéro de département à supprimer , </a:t>
            </a:r>
          </a:p>
          <a:p>
            <a:pPr marL="171450" indent="-171450" algn="just">
              <a:lnSpc>
                <a:spcPct val="200000"/>
              </a:lnSpc>
              <a:buFont typeface="Arial" panose="020B0604020202020204" pitchFamily="34" charset="0"/>
              <a:buChar char="•"/>
            </a:pPr>
            <a:r>
              <a:rPr lang="fr-FR" sz="1100" dirty="0" smtClean="0"/>
              <a:t>Affichant le nombre de département avant et après la suppression </a:t>
            </a:r>
            <a:endParaRPr lang="fr-FR" sz="1100" dirty="0"/>
          </a:p>
        </p:txBody>
      </p:sp>
      <p:sp>
        <p:nvSpPr>
          <p:cNvPr id="4" name="ZoneTexte 3"/>
          <p:cNvSpPr txBox="1"/>
          <p:nvPr/>
        </p:nvSpPr>
        <p:spPr>
          <a:xfrm>
            <a:off x="1074564" y="100833"/>
            <a:ext cx="235745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b="1" dirty="0" smtClean="0">
                <a:solidFill>
                  <a:srgbClr val="002060"/>
                </a:solidFill>
              </a:rPr>
              <a:t>Exercices suite</a:t>
            </a:r>
            <a:endParaRPr lang="fr-FR" b="1" dirty="0">
              <a:solidFill>
                <a:srgbClr val="00206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2"/>
          <p:cNvSpPr txBox="1"/>
          <p:nvPr/>
        </p:nvSpPr>
        <p:spPr>
          <a:xfrm>
            <a:off x="914400" y="512754"/>
            <a:ext cx="65" cy="180690"/>
          </a:xfrm>
          <a:prstGeom prst="rect">
            <a:avLst/>
          </a:prstGeom>
          <a:noFill/>
        </p:spPr>
        <p:txBody>
          <a:bodyPr vert="horz" wrap="none" lIns="0" tIns="0" rIns="0" bIns="0" rtlCol="0">
            <a:spAutoFit/>
          </a:bodyPr>
          <a:lstStyle/>
          <a:p>
            <a:pPr>
              <a:lnSpc>
                <a:spcPts val="725"/>
              </a:lnSpc>
            </a:pPr>
            <a:endParaRPr lang="en-CA" sz="662" spc="-10" dirty="0" smtClean="0">
              <a:solidFill>
                <a:srgbClr val="000000"/>
              </a:solidFill>
              <a:latin typeface="Arial"/>
              <a:cs typeface="Arial"/>
            </a:endParaRPr>
          </a:p>
          <a:p>
            <a:pPr>
              <a:lnSpc>
                <a:spcPts val="725"/>
              </a:lnSpc>
            </a:pPr>
            <a:endParaRPr lang="en-CA" sz="697" dirty="0">
              <a:solidFill>
                <a:srgbClr val="000000"/>
              </a:solidFill>
            </a:endParaRPr>
          </a:p>
        </p:txBody>
      </p:sp>
      <p:sp>
        <p:nvSpPr>
          <p:cNvPr id="4" name="TextBox 4"/>
          <p:cNvSpPr txBox="1"/>
          <p:nvPr/>
        </p:nvSpPr>
        <p:spPr>
          <a:xfrm>
            <a:off x="393700" y="965200"/>
            <a:ext cx="101600" cy="127000"/>
          </a:xfrm>
          <a:prstGeom prst="rect">
            <a:avLst/>
          </a:prstGeom>
          <a:noFill/>
        </p:spPr>
        <p:txBody>
          <a:bodyPr vert="horz" wrap="none" lIns="0" tIns="0" rIns="0" bIns="0" rtlCol="0">
            <a:spAutoFit/>
          </a:bodyPr>
          <a:lstStyle/>
          <a:p>
            <a:pPr>
              <a:lnSpc>
                <a:spcPts val="800"/>
              </a:lnSpc>
            </a:pPr>
            <a:r>
              <a:rPr lang="en-CA" sz="697" smtClean="0">
                <a:solidFill>
                  <a:srgbClr val="FFFFFF"/>
                </a:solidFill>
                <a:latin typeface="Arial"/>
                <a:cs typeface="Arial"/>
              </a:rPr>
              <a:t>1</a:t>
            </a:r>
          </a:p>
          <a:p>
            <a:pPr>
              <a:lnSpc>
                <a:spcPts val="805"/>
              </a:lnSpc>
            </a:pPr>
            <a:endParaRPr lang="en-CA" sz="697">
              <a:solidFill>
                <a:srgbClr val="000000"/>
              </a:solidFill>
            </a:endParaRPr>
          </a:p>
        </p:txBody>
      </p:sp>
      <p:pic>
        <p:nvPicPr>
          <p:cNvPr id="21" name="Image 20" descr="Penguins.jpg"/>
          <p:cNvPicPr>
            <a:picLocks noChangeAspect="1"/>
          </p:cNvPicPr>
          <p:nvPr/>
        </p:nvPicPr>
        <p:blipFill>
          <a:blip r:embed="rId2" cstate="print"/>
          <a:stretch>
            <a:fillRect/>
          </a:stretch>
        </p:blipFill>
        <p:spPr>
          <a:xfrm>
            <a:off x="298436" y="227002"/>
            <a:ext cx="571504" cy="343122"/>
          </a:xfrm>
          <a:prstGeom prst="rect">
            <a:avLst/>
          </a:prstGeom>
        </p:spPr>
      </p:pic>
      <p:sp>
        <p:nvSpPr>
          <p:cNvPr id="22" name="ZoneTexte 21"/>
          <p:cNvSpPr txBox="1"/>
          <p:nvPr/>
        </p:nvSpPr>
        <p:spPr>
          <a:xfrm>
            <a:off x="1084254" y="12688"/>
            <a:ext cx="321471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 : </a:t>
            </a:r>
            <a:r>
              <a:rPr lang="en-CA" sz="1200" b="1" spc="-10" dirty="0" err="1" smtClean="0">
                <a:solidFill>
                  <a:srgbClr val="000000"/>
                </a:solidFill>
                <a:latin typeface="Arial"/>
                <a:cs typeface="Arial"/>
              </a:rPr>
              <a:t>Commandes</a:t>
            </a:r>
            <a:endParaRPr lang="fr-FR" sz="1200" b="1" dirty="0">
              <a:solidFill>
                <a:srgbClr val="002060"/>
              </a:solidFill>
            </a:endParaRPr>
          </a:p>
        </p:txBody>
      </p:sp>
      <p:sp>
        <p:nvSpPr>
          <p:cNvPr id="23" name="ZoneTexte 22"/>
          <p:cNvSpPr txBox="1"/>
          <p:nvPr/>
        </p:nvSpPr>
        <p:spPr>
          <a:xfrm>
            <a:off x="603906" y="1012820"/>
            <a:ext cx="4000528" cy="1077218"/>
          </a:xfrm>
          <a:prstGeom prst="rect">
            <a:avLst/>
          </a:prstGeom>
          <a:noFill/>
        </p:spPr>
        <p:txBody>
          <a:bodyPr wrap="square" rtlCol="0">
            <a:spAutoFit/>
          </a:bodyPr>
          <a:lstStyle/>
          <a:p>
            <a:pPr>
              <a:lnSpc>
                <a:spcPct val="200000"/>
              </a:lnSpc>
            </a:pPr>
            <a:r>
              <a:rPr lang="fr-FR" sz="1600" dirty="0" smtClean="0"/>
              <a:t>Les alternatives (if , </a:t>
            </a:r>
            <a:r>
              <a:rPr lang="fr-FR" sz="1600" dirty="0" err="1" smtClean="0"/>
              <a:t>else</a:t>
            </a:r>
            <a:r>
              <a:rPr lang="fr-FR" sz="1600" dirty="0" smtClean="0"/>
              <a:t>, </a:t>
            </a:r>
            <a:r>
              <a:rPr lang="fr-FR" sz="1600" dirty="0" err="1" smtClean="0"/>
              <a:t>elesif</a:t>
            </a:r>
            <a:r>
              <a:rPr lang="fr-FR" sz="1600" dirty="0" smtClean="0"/>
              <a:t>, case )</a:t>
            </a:r>
          </a:p>
          <a:p>
            <a:pPr>
              <a:lnSpc>
                <a:spcPct val="200000"/>
              </a:lnSpc>
            </a:pPr>
            <a:r>
              <a:rPr lang="fr-FR" sz="1600" dirty="0" smtClean="0"/>
              <a:t>Les boucles (</a:t>
            </a:r>
            <a:r>
              <a:rPr lang="fr-FR" sz="1600" dirty="0" err="1" smtClean="0"/>
              <a:t>loop</a:t>
            </a:r>
            <a:r>
              <a:rPr lang="fr-FR" sz="1600" dirty="0" smtClean="0"/>
              <a:t>,  </a:t>
            </a:r>
            <a:r>
              <a:rPr lang="fr-FR" sz="1600" dirty="0" err="1" smtClean="0"/>
              <a:t>while</a:t>
            </a:r>
            <a:r>
              <a:rPr lang="fr-FR" sz="1600" dirty="0" smtClean="0"/>
              <a:t> , for )</a:t>
            </a:r>
            <a:endParaRPr lang="fr-FR" sz="1600" dirty="0"/>
          </a:p>
        </p:txBody>
      </p:sp>
      <p:pic>
        <p:nvPicPr>
          <p:cNvPr id="3074" name="Picture 2"/>
          <p:cNvPicPr>
            <a:picLocks noChangeAspect="1" noChangeArrowheads="1"/>
          </p:cNvPicPr>
          <p:nvPr/>
        </p:nvPicPr>
        <p:blipFill>
          <a:blip r:embed="rId3" cstate="print"/>
          <a:srcRect/>
          <a:stretch>
            <a:fillRect/>
          </a:stretch>
        </p:blipFill>
        <p:spPr bwMode="auto">
          <a:xfrm>
            <a:off x="327670" y="1756434"/>
            <a:ext cx="228600" cy="235416"/>
          </a:xfrm>
          <a:prstGeom prst="rect">
            <a:avLst/>
          </a:prstGeom>
          <a:noFill/>
          <a:ln w="9525">
            <a:noFill/>
            <a:miter lim="800000"/>
            <a:headEnd/>
            <a:tailEnd/>
          </a:ln>
          <a:effectLst/>
        </p:spPr>
      </p:pic>
      <p:sp>
        <p:nvSpPr>
          <p:cNvPr id="25" name="Rectangle 24"/>
          <p:cNvSpPr/>
          <p:nvPr/>
        </p:nvSpPr>
        <p:spPr>
          <a:xfrm>
            <a:off x="584188" y="2655894"/>
            <a:ext cx="3159326" cy="584775"/>
          </a:xfrm>
          <a:prstGeom prst="rect">
            <a:avLst/>
          </a:prstGeom>
        </p:spPr>
        <p:txBody>
          <a:bodyPr wrap="none">
            <a:spAutoFit/>
          </a:bodyPr>
          <a:lstStyle/>
          <a:p>
            <a:r>
              <a:rPr lang="en-CA" sz="1600" dirty="0" err="1" smtClean="0"/>
              <a:t>Affichage</a:t>
            </a:r>
            <a:r>
              <a:rPr lang="en-CA" sz="1600" dirty="0" smtClean="0"/>
              <a:t> </a:t>
            </a:r>
            <a:r>
              <a:rPr lang="en-CA" sz="1600" b="1" dirty="0" err="1" smtClean="0"/>
              <a:t>dbms_output.put_line</a:t>
            </a:r>
            <a:r>
              <a:rPr lang="en-CA" sz="1600" b="1" dirty="0" smtClean="0"/>
              <a:t> () </a:t>
            </a:r>
          </a:p>
          <a:p>
            <a:r>
              <a:rPr lang="en-CA" sz="1600" dirty="0" smtClean="0"/>
              <a:t>et retour chariot </a:t>
            </a:r>
            <a:r>
              <a:rPr lang="en-CA" sz="1600" b="1" dirty="0" err="1" smtClean="0"/>
              <a:t>chr</a:t>
            </a:r>
            <a:r>
              <a:rPr lang="en-CA" sz="1600" b="1" dirty="0" smtClean="0"/>
              <a:t>(10)</a:t>
            </a:r>
            <a:endParaRPr lang="fr-FR" sz="1600" b="1" dirty="0" smtClean="0"/>
          </a:p>
        </p:txBody>
      </p:sp>
      <p:pic>
        <p:nvPicPr>
          <p:cNvPr id="26" name="Picture 2"/>
          <p:cNvPicPr>
            <a:picLocks noChangeAspect="1" noChangeArrowheads="1"/>
          </p:cNvPicPr>
          <p:nvPr/>
        </p:nvPicPr>
        <p:blipFill>
          <a:blip r:embed="rId3" cstate="print"/>
          <a:srcRect/>
          <a:stretch>
            <a:fillRect/>
          </a:stretch>
        </p:blipFill>
        <p:spPr bwMode="auto">
          <a:xfrm>
            <a:off x="369874" y="2298704"/>
            <a:ext cx="228600" cy="235416"/>
          </a:xfrm>
          <a:prstGeom prst="rect">
            <a:avLst/>
          </a:prstGeom>
          <a:noFill/>
          <a:ln w="9525">
            <a:noFill/>
            <a:miter lim="800000"/>
            <a:headEnd/>
            <a:tailEnd/>
          </a:ln>
          <a:effectLst/>
        </p:spPr>
      </p:pic>
      <p:pic>
        <p:nvPicPr>
          <p:cNvPr id="27" name="Picture 2"/>
          <p:cNvPicPr>
            <a:picLocks noChangeAspect="1" noChangeArrowheads="1"/>
          </p:cNvPicPr>
          <p:nvPr/>
        </p:nvPicPr>
        <p:blipFill>
          <a:blip r:embed="rId3" cstate="print"/>
          <a:srcRect/>
          <a:stretch>
            <a:fillRect/>
          </a:stretch>
        </p:blipFill>
        <p:spPr bwMode="auto">
          <a:xfrm>
            <a:off x="355806" y="1270436"/>
            <a:ext cx="228600" cy="235416"/>
          </a:xfrm>
          <a:prstGeom prst="rect">
            <a:avLst/>
          </a:prstGeom>
          <a:noFill/>
          <a:ln w="9525">
            <a:noFill/>
            <a:miter lim="800000"/>
            <a:headEnd/>
            <a:tailEnd/>
          </a:ln>
          <a:effectLst/>
        </p:spPr>
      </p:pic>
      <p:sp>
        <p:nvSpPr>
          <p:cNvPr id="29" name="Rectangle 28"/>
          <p:cNvSpPr/>
          <p:nvPr/>
        </p:nvSpPr>
        <p:spPr>
          <a:xfrm>
            <a:off x="635109" y="2245902"/>
            <a:ext cx="1888402" cy="338554"/>
          </a:xfrm>
          <a:prstGeom prst="rect">
            <a:avLst/>
          </a:prstGeom>
        </p:spPr>
        <p:txBody>
          <a:bodyPr wrap="none">
            <a:spAutoFit/>
          </a:bodyPr>
          <a:lstStyle/>
          <a:p>
            <a:r>
              <a:rPr lang="en-CA" sz="1600" dirty="0" smtClean="0"/>
              <a:t>La </a:t>
            </a:r>
            <a:r>
              <a:rPr lang="en-CA" sz="1600" dirty="0" err="1" smtClean="0"/>
              <a:t>commande</a:t>
            </a:r>
            <a:r>
              <a:rPr lang="en-CA" sz="1600" dirty="0" smtClean="0"/>
              <a:t> </a:t>
            </a:r>
            <a:r>
              <a:rPr lang="en-CA" sz="1600" b="1" dirty="0" smtClean="0"/>
              <a:t>GOTO</a:t>
            </a:r>
            <a:endParaRPr lang="fr-FR" sz="1600" b="1" dirty="0" smtClean="0"/>
          </a:p>
        </p:txBody>
      </p:sp>
      <p:pic>
        <p:nvPicPr>
          <p:cNvPr id="30" name="Picture 2"/>
          <p:cNvPicPr>
            <a:picLocks noChangeAspect="1" noChangeArrowheads="1"/>
          </p:cNvPicPr>
          <p:nvPr/>
        </p:nvPicPr>
        <p:blipFill>
          <a:blip r:embed="rId3" cstate="print"/>
          <a:srcRect/>
          <a:stretch>
            <a:fillRect/>
          </a:stretch>
        </p:blipFill>
        <p:spPr bwMode="auto">
          <a:xfrm>
            <a:off x="369874" y="2727332"/>
            <a:ext cx="228600" cy="2354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73154" y="460368"/>
            <a:ext cx="1509196" cy="436017"/>
          </a:xfrm>
          <a:prstGeom prst="rect">
            <a:avLst/>
          </a:prstGeom>
          <a:noFill/>
        </p:spPr>
        <p:txBody>
          <a:bodyPr vert="horz" wrap="none" lIns="0" tIns="0" rIns="0" bIns="0" rtlCol="0">
            <a:spAutoFit/>
          </a:bodyPr>
          <a:lstStyle/>
          <a:p>
            <a:pPr>
              <a:lnSpc>
                <a:spcPts val="1665"/>
              </a:lnSpc>
            </a:pPr>
            <a:r>
              <a:rPr lang="en-CA" sz="1434" b="1" dirty="0" smtClean="0">
                <a:solidFill>
                  <a:srgbClr val="000000"/>
                </a:solidFill>
                <a:latin typeface="Arial"/>
                <a:cs typeface="Arial"/>
              </a:rPr>
              <a:t>Test </a:t>
            </a:r>
            <a:r>
              <a:rPr lang="en-CA" sz="1434" b="1" dirty="0" err="1" smtClean="0">
                <a:solidFill>
                  <a:srgbClr val="000000"/>
                </a:solidFill>
                <a:latin typeface="Arial"/>
                <a:cs typeface="Arial"/>
              </a:rPr>
              <a:t>conditionnel</a:t>
            </a:r>
            <a:endParaRPr lang="en-CA" sz="1434" b="1" dirty="0" smtClean="0">
              <a:solidFill>
                <a:srgbClr val="000000"/>
              </a:solidFill>
              <a:latin typeface="Arial"/>
              <a:cs typeface="Arial"/>
            </a:endParaRPr>
          </a:p>
          <a:p>
            <a:pPr>
              <a:lnSpc>
                <a:spcPts val="1665"/>
              </a:lnSpc>
            </a:pPr>
            <a:endParaRPr lang="en-CA" sz="1434" dirty="0">
              <a:solidFill>
                <a:srgbClr val="000000"/>
              </a:solidFill>
            </a:endParaRPr>
          </a:p>
        </p:txBody>
      </p:sp>
      <p:sp>
        <p:nvSpPr>
          <p:cNvPr id="4" name="TextBox 4"/>
          <p:cNvSpPr txBox="1"/>
          <p:nvPr/>
        </p:nvSpPr>
        <p:spPr>
          <a:xfrm>
            <a:off x="369874" y="727068"/>
            <a:ext cx="497572" cy="303032"/>
          </a:xfrm>
          <a:prstGeom prst="rect">
            <a:avLst/>
          </a:prstGeom>
          <a:noFill/>
        </p:spPr>
        <p:txBody>
          <a:bodyPr vert="horz" wrap="none" lIns="0" tIns="0" rIns="0" bIns="0" rtlCol="0">
            <a:spAutoFit/>
          </a:bodyPr>
          <a:lstStyle/>
          <a:p>
            <a:pPr>
              <a:lnSpc>
                <a:spcPts val="1150"/>
              </a:lnSpc>
            </a:pPr>
            <a:r>
              <a:rPr lang="en-CA" sz="1000" b="1" spc="-10" dirty="0" smtClean="0">
                <a:solidFill>
                  <a:srgbClr val="000000"/>
                </a:solidFill>
                <a:latin typeface="Arial"/>
                <a:cs typeface="Arial"/>
              </a:rPr>
              <a:t>IF-THEN</a:t>
            </a:r>
          </a:p>
          <a:p>
            <a:pPr>
              <a:lnSpc>
                <a:spcPts val="1150"/>
              </a:lnSpc>
            </a:pPr>
            <a:endParaRPr lang="en-CA" sz="996" dirty="0">
              <a:solidFill>
                <a:srgbClr val="000000"/>
              </a:solidFill>
            </a:endParaRPr>
          </a:p>
        </p:txBody>
      </p:sp>
      <p:sp>
        <p:nvSpPr>
          <p:cNvPr id="5" name="TextBox 5"/>
          <p:cNvSpPr txBox="1"/>
          <p:nvPr/>
        </p:nvSpPr>
        <p:spPr>
          <a:xfrm>
            <a:off x="441312" y="1012820"/>
            <a:ext cx="436017" cy="307777"/>
          </a:xfrm>
          <a:prstGeom prst="rect">
            <a:avLst/>
          </a:prstGeom>
          <a:noFill/>
        </p:spPr>
        <p:txBody>
          <a:bodyPr vert="horz" wrap="none" lIns="0" tIns="0" rIns="0" bIns="0" rtlCol="0">
            <a:spAutoFit/>
          </a:bodyPr>
          <a:lstStyle/>
          <a:p>
            <a:pPr>
              <a:lnSpc>
                <a:spcPts val="1150"/>
              </a:lnSpc>
            </a:pPr>
            <a:r>
              <a:rPr lang="en-CA" sz="767" b="1" dirty="0" smtClean="0">
                <a:solidFill>
                  <a:srgbClr val="000000"/>
                </a:solidFill>
                <a:latin typeface="Arial"/>
                <a:cs typeface="Arial"/>
              </a:rPr>
              <a:t>IF</a:t>
            </a:r>
            <a:r>
              <a:rPr lang="en-CA" sz="767" dirty="0" smtClean="0">
                <a:solidFill>
                  <a:srgbClr val="000000"/>
                </a:solidFill>
                <a:latin typeface="Arial"/>
                <a:cs typeface="Arial"/>
              </a:rPr>
              <a:t>  </a:t>
            </a:r>
            <a:r>
              <a:rPr lang="en-CA" sz="767" dirty="0" err="1" smtClean="0">
                <a:solidFill>
                  <a:srgbClr val="000000"/>
                </a:solidFill>
                <a:latin typeface="Arial"/>
                <a:cs typeface="Arial"/>
              </a:rPr>
              <a:t>v_date</a:t>
            </a:r>
            <a:endParaRPr lang="en-CA" sz="767" dirty="0" smtClean="0">
              <a:solidFill>
                <a:srgbClr val="000000"/>
              </a:solidFill>
              <a:latin typeface="Arial"/>
              <a:cs typeface="Arial"/>
            </a:endParaRPr>
          </a:p>
          <a:p>
            <a:pPr>
              <a:lnSpc>
                <a:spcPts val="1150"/>
              </a:lnSpc>
            </a:pPr>
            <a:endParaRPr dirty="0"/>
          </a:p>
        </p:txBody>
      </p:sp>
      <p:sp>
        <p:nvSpPr>
          <p:cNvPr id="6" name="TextBox 6"/>
          <p:cNvSpPr txBox="1"/>
          <p:nvPr/>
        </p:nvSpPr>
        <p:spPr>
          <a:xfrm>
            <a:off x="941378" y="1012820"/>
            <a:ext cx="942566" cy="330219"/>
          </a:xfrm>
          <a:prstGeom prst="rect">
            <a:avLst/>
          </a:prstGeom>
          <a:noFill/>
        </p:spPr>
        <p:txBody>
          <a:bodyPr vert="horz" wrap="none" lIns="0" tIns="0" rIns="0" bIns="0" rtlCol="0">
            <a:spAutoFit/>
          </a:bodyPr>
          <a:lstStyle/>
          <a:p>
            <a:pPr>
              <a:lnSpc>
                <a:spcPts val="1150"/>
              </a:lnSpc>
            </a:pPr>
            <a:r>
              <a:rPr lang="en-CA" sz="767" dirty="0" smtClean="0">
                <a:solidFill>
                  <a:srgbClr val="000000"/>
                </a:solidFill>
                <a:latin typeface="Arial"/>
                <a:cs typeface="Arial"/>
              </a:rPr>
              <a:t>&gt; ’01−JAN−08’ </a:t>
            </a:r>
            <a:r>
              <a:rPr lang="en-CA" sz="767" b="1" dirty="0" smtClean="0">
                <a:solidFill>
                  <a:srgbClr val="000000"/>
                </a:solidFill>
                <a:latin typeface="Arial"/>
                <a:cs typeface="Arial"/>
              </a:rPr>
              <a:t>THEN</a:t>
            </a:r>
          </a:p>
          <a:p>
            <a:pPr>
              <a:lnSpc>
                <a:spcPts val="1150"/>
              </a:lnSpc>
            </a:pPr>
            <a:endParaRPr/>
          </a:p>
        </p:txBody>
      </p:sp>
      <p:sp>
        <p:nvSpPr>
          <p:cNvPr id="7" name="TextBox 7"/>
          <p:cNvSpPr txBox="1"/>
          <p:nvPr/>
        </p:nvSpPr>
        <p:spPr>
          <a:xfrm>
            <a:off x="441312" y="1333704"/>
            <a:ext cx="2298704" cy="615553"/>
          </a:xfrm>
          <a:prstGeom prst="rect">
            <a:avLst/>
          </a:prstGeom>
          <a:noFill/>
        </p:spPr>
        <p:txBody>
          <a:bodyPr vert="horz" wrap="square" lIns="0" tIns="0" rIns="0" bIns="0" rtlCol="0">
            <a:spAutoFit/>
          </a:bodyPr>
          <a:lstStyle/>
          <a:p>
            <a:pPr>
              <a:lnSpc>
                <a:spcPts val="1150"/>
              </a:lnSpc>
            </a:pPr>
            <a:r>
              <a:rPr lang="en-CA" sz="767" dirty="0" err="1" smtClean="0">
                <a:solidFill>
                  <a:srgbClr val="000000"/>
                </a:solidFill>
                <a:latin typeface="Arial"/>
                <a:cs typeface="Arial"/>
              </a:rPr>
              <a:t>V_salaire</a:t>
            </a:r>
            <a:r>
              <a:rPr lang="en-CA" sz="767" dirty="0" smtClean="0">
                <a:solidFill>
                  <a:srgbClr val="000000"/>
                </a:solidFill>
                <a:latin typeface="Arial"/>
                <a:cs typeface="Arial"/>
              </a:rPr>
              <a:t> </a:t>
            </a:r>
            <a:r>
              <a:rPr lang="en-CA" sz="767" spc="-10" dirty="0" smtClean="0">
                <a:solidFill>
                  <a:srgbClr val="000000"/>
                </a:solidFill>
                <a:latin typeface="Arial"/>
                <a:cs typeface="Arial"/>
              </a:rPr>
              <a:t>:= </a:t>
            </a:r>
            <a:r>
              <a:rPr lang="en-CA" sz="767" dirty="0" err="1" smtClean="0">
                <a:solidFill>
                  <a:srgbClr val="000000"/>
                </a:solidFill>
                <a:latin typeface="Arial"/>
                <a:cs typeface="Arial"/>
              </a:rPr>
              <a:t>V_salaire</a:t>
            </a:r>
            <a:r>
              <a:rPr lang="en-CA" sz="767" dirty="0" smtClean="0">
                <a:solidFill>
                  <a:srgbClr val="000000"/>
                </a:solidFill>
                <a:latin typeface="Arial"/>
                <a:cs typeface="Arial"/>
              </a:rPr>
              <a:t> </a:t>
            </a:r>
            <a:r>
              <a:rPr lang="en-CA" sz="767" spc="-10" dirty="0" smtClean="0">
                <a:solidFill>
                  <a:srgbClr val="000000"/>
                </a:solidFill>
                <a:latin typeface="Arial"/>
                <a:cs typeface="Arial"/>
              </a:rPr>
              <a:t>*</a:t>
            </a:r>
            <a:r>
              <a:rPr lang="en-CA" sz="767" dirty="0" smtClean="0">
                <a:solidFill>
                  <a:srgbClr val="000000"/>
                </a:solidFill>
                <a:latin typeface="Arial"/>
                <a:cs typeface="Arial"/>
              </a:rPr>
              <a:t>1.15;</a:t>
            </a:r>
          </a:p>
          <a:p>
            <a:pPr>
              <a:lnSpc>
                <a:spcPts val="1150"/>
              </a:lnSpc>
            </a:pPr>
            <a:endParaRPr lang="en-CA" sz="767" spc="-10" dirty="0" smtClean="0">
              <a:solidFill>
                <a:srgbClr val="000000"/>
              </a:solidFill>
              <a:latin typeface="Arial"/>
              <a:cs typeface="Arial"/>
            </a:endParaRPr>
          </a:p>
          <a:p>
            <a:pPr>
              <a:lnSpc>
                <a:spcPts val="1150"/>
              </a:lnSpc>
            </a:pPr>
            <a:endParaRPr lang="en-CA" sz="767" dirty="0" smtClean="0">
              <a:solidFill>
                <a:srgbClr val="000000"/>
              </a:solidFill>
              <a:latin typeface="Arial"/>
              <a:cs typeface="Arial"/>
            </a:endParaRPr>
          </a:p>
          <a:p>
            <a:pPr>
              <a:lnSpc>
                <a:spcPts val="1150"/>
              </a:lnSpc>
            </a:pPr>
            <a:endParaRPr dirty="0"/>
          </a:p>
        </p:txBody>
      </p:sp>
      <p:sp>
        <p:nvSpPr>
          <p:cNvPr id="11" name="TextBox 11"/>
          <p:cNvSpPr txBox="1"/>
          <p:nvPr/>
        </p:nvSpPr>
        <p:spPr>
          <a:xfrm>
            <a:off x="427244" y="1633737"/>
            <a:ext cx="429605" cy="307777"/>
          </a:xfrm>
          <a:prstGeom prst="rect">
            <a:avLst/>
          </a:prstGeom>
          <a:noFill/>
        </p:spPr>
        <p:txBody>
          <a:bodyPr vert="horz" wrap="square" lIns="0" tIns="0" rIns="0" bIns="0" rtlCol="0">
            <a:spAutoFit/>
          </a:bodyPr>
          <a:lstStyle/>
          <a:p>
            <a:pPr>
              <a:lnSpc>
                <a:spcPts val="1150"/>
              </a:lnSpc>
            </a:pPr>
            <a:r>
              <a:rPr lang="en-CA" sz="767" b="1" dirty="0" smtClean="0">
                <a:solidFill>
                  <a:srgbClr val="000000"/>
                </a:solidFill>
                <a:latin typeface="Arial"/>
                <a:cs typeface="Arial"/>
              </a:rPr>
              <a:t>END  I F </a:t>
            </a:r>
            <a:r>
              <a:rPr lang="en-CA" sz="767" dirty="0" smtClean="0">
                <a:solidFill>
                  <a:srgbClr val="000000"/>
                </a:solidFill>
                <a:latin typeface="Arial"/>
                <a:cs typeface="Arial"/>
              </a:rPr>
              <a:t>;</a:t>
            </a:r>
          </a:p>
          <a:p>
            <a:pPr>
              <a:lnSpc>
                <a:spcPts val="1150"/>
              </a:lnSpc>
            </a:pPr>
            <a:endParaRPr/>
          </a:p>
        </p:txBody>
      </p:sp>
      <p:sp>
        <p:nvSpPr>
          <p:cNvPr id="12" name="TextBox 12"/>
          <p:cNvSpPr txBox="1"/>
          <p:nvPr/>
        </p:nvSpPr>
        <p:spPr>
          <a:xfrm>
            <a:off x="393700" y="1887745"/>
            <a:ext cx="673261" cy="330219"/>
          </a:xfrm>
          <a:prstGeom prst="rect">
            <a:avLst/>
          </a:prstGeom>
          <a:noFill/>
        </p:spPr>
        <p:txBody>
          <a:bodyPr vert="horz" wrap="none" lIns="0" tIns="0" rIns="0" bIns="0" rtlCol="0">
            <a:spAutoFit/>
          </a:bodyPr>
          <a:lstStyle/>
          <a:p>
            <a:pPr>
              <a:lnSpc>
                <a:spcPts val="1150"/>
              </a:lnSpc>
            </a:pPr>
            <a:r>
              <a:rPr lang="en-CA" sz="767" b="1" dirty="0" smtClean="0">
                <a:solidFill>
                  <a:srgbClr val="000000"/>
                </a:solidFill>
                <a:latin typeface="Arial"/>
                <a:cs typeface="Arial"/>
              </a:rPr>
              <a:t>IF-THEN-ELSE</a:t>
            </a:r>
          </a:p>
          <a:p>
            <a:pPr>
              <a:lnSpc>
                <a:spcPts val="1150"/>
              </a:lnSpc>
            </a:pPr>
            <a:endParaRPr/>
          </a:p>
        </p:txBody>
      </p:sp>
      <p:sp>
        <p:nvSpPr>
          <p:cNvPr id="13" name="TextBox 13"/>
          <p:cNvSpPr txBox="1"/>
          <p:nvPr/>
        </p:nvSpPr>
        <p:spPr>
          <a:xfrm>
            <a:off x="419100" y="2167145"/>
            <a:ext cx="436017" cy="307777"/>
          </a:xfrm>
          <a:prstGeom prst="rect">
            <a:avLst/>
          </a:prstGeom>
          <a:noFill/>
        </p:spPr>
        <p:txBody>
          <a:bodyPr vert="horz" wrap="none" lIns="0" tIns="0" rIns="0" bIns="0" rtlCol="0">
            <a:spAutoFit/>
          </a:bodyPr>
          <a:lstStyle/>
          <a:p>
            <a:pPr>
              <a:lnSpc>
                <a:spcPts val="1150"/>
              </a:lnSpc>
            </a:pPr>
            <a:r>
              <a:rPr lang="en-CA" sz="767" b="1" dirty="0" smtClean="0">
                <a:solidFill>
                  <a:srgbClr val="000000"/>
                </a:solidFill>
                <a:latin typeface="Arial"/>
                <a:cs typeface="Arial"/>
              </a:rPr>
              <a:t>IF</a:t>
            </a:r>
            <a:r>
              <a:rPr lang="en-CA" sz="767" dirty="0" smtClean="0">
                <a:solidFill>
                  <a:srgbClr val="000000"/>
                </a:solidFill>
                <a:latin typeface="Arial"/>
                <a:cs typeface="Arial"/>
              </a:rPr>
              <a:t>  </a:t>
            </a:r>
            <a:r>
              <a:rPr lang="en-CA" sz="767" dirty="0" err="1" smtClean="0">
                <a:solidFill>
                  <a:srgbClr val="000000"/>
                </a:solidFill>
                <a:latin typeface="Arial"/>
                <a:cs typeface="Arial"/>
              </a:rPr>
              <a:t>v_date</a:t>
            </a:r>
            <a:endParaRPr lang="en-CA" sz="767" dirty="0" smtClean="0">
              <a:solidFill>
                <a:srgbClr val="000000"/>
              </a:solidFill>
              <a:latin typeface="Arial"/>
              <a:cs typeface="Arial"/>
            </a:endParaRPr>
          </a:p>
          <a:p>
            <a:pPr>
              <a:lnSpc>
                <a:spcPts val="1150"/>
              </a:lnSpc>
            </a:pPr>
            <a:endParaRPr/>
          </a:p>
        </p:txBody>
      </p:sp>
      <p:sp>
        <p:nvSpPr>
          <p:cNvPr id="14" name="TextBox 14"/>
          <p:cNvSpPr txBox="1"/>
          <p:nvPr/>
        </p:nvSpPr>
        <p:spPr>
          <a:xfrm>
            <a:off x="1143000" y="2167145"/>
            <a:ext cx="1524000" cy="139700"/>
          </a:xfrm>
          <a:prstGeom prst="rect">
            <a:avLst/>
          </a:prstGeom>
          <a:noFill/>
        </p:spPr>
        <p:txBody>
          <a:bodyPr vert="horz" wrap="none" lIns="0" tIns="0" rIns="0" bIns="0" rtlCol="0">
            <a:spAutoFit/>
          </a:bodyPr>
          <a:lstStyle/>
          <a:p>
            <a:pPr>
              <a:lnSpc>
                <a:spcPts val="1150"/>
              </a:lnSpc>
            </a:pPr>
            <a:r>
              <a:rPr lang="en-CA" sz="767" dirty="0" smtClean="0">
                <a:solidFill>
                  <a:srgbClr val="000000"/>
                </a:solidFill>
                <a:latin typeface="Arial"/>
                <a:cs typeface="Arial"/>
              </a:rPr>
              <a:t>&gt; ’01−JAN−08’ THEN</a:t>
            </a:r>
          </a:p>
          <a:p>
            <a:pPr>
              <a:lnSpc>
                <a:spcPts val="1150"/>
              </a:lnSpc>
            </a:pPr>
            <a:endParaRPr/>
          </a:p>
        </p:txBody>
      </p:sp>
      <p:sp>
        <p:nvSpPr>
          <p:cNvPr id="15" name="TextBox 15"/>
          <p:cNvSpPr txBox="1"/>
          <p:nvPr/>
        </p:nvSpPr>
        <p:spPr>
          <a:xfrm>
            <a:off x="571500" y="2319545"/>
            <a:ext cx="410369" cy="307777"/>
          </a:xfrm>
          <a:prstGeom prst="rect">
            <a:avLst/>
          </a:prstGeom>
          <a:noFill/>
        </p:spPr>
        <p:txBody>
          <a:bodyPr vert="horz" wrap="none" lIns="0" tIns="0" rIns="0" bIns="0" rtlCol="0">
            <a:spAutoFit/>
          </a:bodyPr>
          <a:lstStyle/>
          <a:p>
            <a:pPr>
              <a:lnSpc>
                <a:spcPts val="1150"/>
              </a:lnSpc>
            </a:pPr>
            <a:r>
              <a:rPr lang="en-CA" sz="767" dirty="0" err="1" smtClean="0">
                <a:solidFill>
                  <a:srgbClr val="000000"/>
                </a:solidFill>
                <a:latin typeface="Arial"/>
                <a:cs typeface="Arial"/>
              </a:rPr>
              <a:t>V_salaire</a:t>
            </a:r>
            <a:endParaRPr lang="en-CA" sz="767" dirty="0" smtClean="0">
              <a:solidFill>
                <a:srgbClr val="000000"/>
              </a:solidFill>
              <a:latin typeface="Arial"/>
              <a:cs typeface="Arial"/>
            </a:endParaRPr>
          </a:p>
          <a:p>
            <a:pPr>
              <a:lnSpc>
                <a:spcPts val="1150"/>
              </a:lnSpc>
            </a:pPr>
            <a:endParaRPr/>
          </a:p>
        </p:txBody>
      </p:sp>
      <p:sp>
        <p:nvSpPr>
          <p:cNvPr id="16" name="TextBox 16"/>
          <p:cNvSpPr txBox="1"/>
          <p:nvPr/>
        </p:nvSpPr>
        <p:spPr>
          <a:xfrm>
            <a:off x="1084254" y="2319545"/>
            <a:ext cx="517129" cy="330219"/>
          </a:xfrm>
          <a:prstGeom prst="rect">
            <a:avLst/>
          </a:prstGeom>
          <a:noFill/>
        </p:spPr>
        <p:txBody>
          <a:bodyPr vert="horz" wrap="none" lIns="0" tIns="0" rIns="0" bIns="0" rtlCol="0">
            <a:spAutoFit/>
          </a:bodyPr>
          <a:lstStyle/>
          <a:p>
            <a:pPr>
              <a:lnSpc>
                <a:spcPts val="1150"/>
              </a:lnSpc>
            </a:pPr>
            <a:r>
              <a:rPr lang="en-CA" sz="767" spc="-10" dirty="0" smtClean="0">
                <a:solidFill>
                  <a:srgbClr val="000000"/>
                </a:solidFill>
                <a:latin typeface="Arial"/>
                <a:cs typeface="Arial"/>
              </a:rPr>
              <a:t>:=  </a:t>
            </a:r>
            <a:r>
              <a:rPr lang="en-CA" sz="767" spc="-10" dirty="0" err="1" smtClean="0">
                <a:solidFill>
                  <a:srgbClr val="000000"/>
                </a:solidFill>
                <a:latin typeface="Arial"/>
                <a:cs typeface="Arial"/>
              </a:rPr>
              <a:t>v_salaire</a:t>
            </a:r>
            <a:endParaRPr lang="en-CA" sz="767" spc="-10" dirty="0" smtClean="0">
              <a:solidFill>
                <a:srgbClr val="000000"/>
              </a:solidFill>
              <a:latin typeface="Arial"/>
              <a:cs typeface="Arial"/>
            </a:endParaRPr>
          </a:p>
          <a:p>
            <a:pPr>
              <a:lnSpc>
                <a:spcPts val="1150"/>
              </a:lnSpc>
            </a:pPr>
            <a:endParaRPr/>
          </a:p>
        </p:txBody>
      </p:sp>
      <p:sp>
        <p:nvSpPr>
          <p:cNvPr id="17" name="TextBox 17"/>
          <p:cNvSpPr txBox="1"/>
          <p:nvPr/>
        </p:nvSpPr>
        <p:spPr>
          <a:xfrm>
            <a:off x="1655758" y="2335218"/>
            <a:ext cx="228600" cy="177800"/>
          </a:xfrm>
          <a:prstGeom prst="rect">
            <a:avLst/>
          </a:prstGeom>
          <a:noFill/>
        </p:spPr>
        <p:txBody>
          <a:bodyPr vert="horz" wrap="none" lIns="0" tIns="0" rIns="0" bIns="0" rtlCol="0">
            <a:spAutoFit/>
          </a:bodyPr>
          <a:lstStyle/>
          <a:p>
            <a:pPr>
              <a:lnSpc>
                <a:spcPts val="1150"/>
              </a:lnSpc>
            </a:pPr>
            <a:r>
              <a:rPr lang="en-CA" sz="767" dirty="0" smtClean="0">
                <a:solidFill>
                  <a:srgbClr val="000000"/>
                </a:solidFill>
                <a:latin typeface="Arial"/>
                <a:cs typeface="Arial"/>
              </a:rPr>
              <a:t>∗</a:t>
            </a:r>
          </a:p>
          <a:p>
            <a:pPr>
              <a:lnSpc>
                <a:spcPts val="1150"/>
              </a:lnSpc>
            </a:pPr>
            <a:endParaRPr/>
          </a:p>
        </p:txBody>
      </p:sp>
      <p:sp>
        <p:nvSpPr>
          <p:cNvPr id="18" name="TextBox 18"/>
          <p:cNvSpPr txBox="1"/>
          <p:nvPr/>
        </p:nvSpPr>
        <p:spPr>
          <a:xfrm>
            <a:off x="1798634" y="2335218"/>
            <a:ext cx="508000" cy="177800"/>
          </a:xfrm>
          <a:prstGeom prst="rect">
            <a:avLst/>
          </a:prstGeom>
          <a:noFill/>
        </p:spPr>
        <p:txBody>
          <a:bodyPr vert="horz" wrap="none" lIns="0" tIns="0" rIns="0" bIns="0" rtlCol="0">
            <a:spAutoFit/>
          </a:bodyPr>
          <a:lstStyle/>
          <a:p>
            <a:pPr>
              <a:lnSpc>
                <a:spcPts val="1150"/>
              </a:lnSpc>
            </a:pPr>
            <a:r>
              <a:rPr lang="en-CA" sz="767" dirty="0" smtClean="0">
                <a:solidFill>
                  <a:srgbClr val="000000"/>
                </a:solidFill>
                <a:latin typeface="Arial"/>
                <a:cs typeface="Arial"/>
              </a:rPr>
              <a:t>1.15;</a:t>
            </a:r>
          </a:p>
          <a:p>
            <a:pPr>
              <a:lnSpc>
                <a:spcPts val="1150"/>
              </a:lnSpc>
            </a:pPr>
            <a:endParaRPr/>
          </a:p>
        </p:txBody>
      </p:sp>
      <p:sp>
        <p:nvSpPr>
          <p:cNvPr id="19" name="TextBox 19"/>
          <p:cNvSpPr txBox="1"/>
          <p:nvPr/>
        </p:nvSpPr>
        <p:spPr>
          <a:xfrm>
            <a:off x="406400" y="2471945"/>
            <a:ext cx="251351" cy="303032"/>
          </a:xfrm>
          <a:prstGeom prst="rect">
            <a:avLst/>
          </a:prstGeom>
          <a:noFill/>
        </p:spPr>
        <p:txBody>
          <a:bodyPr vert="horz" wrap="none" lIns="0" tIns="0" rIns="0" bIns="0" rtlCol="0">
            <a:spAutoFit/>
          </a:bodyPr>
          <a:lstStyle/>
          <a:p>
            <a:pPr>
              <a:lnSpc>
                <a:spcPts val="1150"/>
              </a:lnSpc>
            </a:pPr>
            <a:r>
              <a:rPr lang="en-CA" sz="767" b="1" spc="-10" dirty="0" smtClean="0">
                <a:solidFill>
                  <a:srgbClr val="000000"/>
                </a:solidFill>
                <a:latin typeface="Arial"/>
                <a:cs typeface="Arial"/>
              </a:rPr>
              <a:t>ELSE</a:t>
            </a:r>
          </a:p>
          <a:p>
            <a:pPr>
              <a:lnSpc>
                <a:spcPts val="1150"/>
              </a:lnSpc>
            </a:pPr>
            <a:endParaRPr lang="en-CA" sz="996" dirty="0">
              <a:solidFill>
                <a:srgbClr val="000000"/>
              </a:solidFill>
            </a:endParaRPr>
          </a:p>
        </p:txBody>
      </p:sp>
      <p:sp>
        <p:nvSpPr>
          <p:cNvPr id="20" name="TextBox 20"/>
          <p:cNvSpPr txBox="1"/>
          <p:nvPr/>
        </p:nvSpPr>
        <p:spPr>
          <a:xfrm>
            <a:off x="571500" y="2682865"/>
            <a:ext cx="410369" cy="330219"/>
          </a:xfrm>
          <a:prstGeom prst="rect">
            <a:avLst/>
          </a:prstGeom>
          <a:noFill/>
        </p:spPr>
        <p:txBody>
          <a:bodyPr vert="horz" wrap="none" lIns="0" tIns="0" rIns="0" bIns="0" rtlCol="0">
            <a:spAutoFit/>
          </a:bodyPr>
          <a:lstStyle/>
          <a:p>
            <a:pPr>
              <a:lnSpc>
                <a:spcPts val="1150"/>
              </a:lnSpc>
            </a:pPr>
            <a:r>
              <a:rPr lang="en-CA" sz="767" dirty="0" err="1" smtClean="0">
                <a:solidFill>
                  <a:srgbClr val="000000"/>
                </a:solidFill>
                <a:latin typeface="Arial"/>
                <a:cs typeface="Arial"/>
              </a:rPr>
              <a:t>V_salaire</a:t>
            </a:r>
            <a:endParaRPr lang="en-CA" sz="767" dirty="0" smtClean="0">
              <a:solidFill>
                <a:srgbClr val="000000"/>
              </a:solidFill>
              <a:latin typeface="Arial"/>
              <a:cs typeface="Arial"/>
            </a:endParaRPr>
          </a:p>
          <a:p>
            <a:pPr>
              <a:lnSpc>
                <a:spcPts val="1150"/>
              </a:lnSpc>
            </a:pPr>
            <a:endParaRPr/>
          </a:p>
        </p:txBody>
      </p:sp>
      <p:sp>
        <p:nvSpPr>
          <p:cNvPr id="21" name="TextBox 21"/>
          <p:cNvSpPr txBox="1"/>
          <p:nvPr/>
        </p:nvSpPr>
        <p:spPr>
          <a:xfrm>
            <a:off x="1047969" y="2692179"/>
            <a:ext cx="517129" cy="330219"/>
          </a:xfrm>
          <a:prstGeom prst="rect">
            <a:avLst/>
          </a:prstGeom>
          <a:noFill/>
        </p:spPr>
        <p:txBody>
          <a:bodyPr vert="horz" wrap="none" lIns="0" tIns="0" rIns="0" bIns="0" rtlCol="0">
            <a:spAutoFit/>
          </a:bodyPr>
          <a:lstStyle/>
          <a:p>
            <a:pPr>
              <a:lnSpc>
                <a:spcPts val="1150"/>
              </a:lnSpc>
            </a:pPr>
            <a:r>
              <a:rPr lang="en-CA" sz="767" spc="-10" dirty="0" smtClean="0">
                <a:solidFill>
                  <a:srgbClr val="000000"/>
                </a:solidFill>
                <a:latin typeface="Arial"/>
                <a:cs typeface="Arial"/>
              </a:rPr>
              <a:t>:=  </a:t>
            </a:r>
            <a:r>
              <a:rPr lang="en-CA" sz="767" spc="-10" dirty="0" err="1" smtClean="0">
                <a:solidFill>
                  <a:srgbClr val="000000"/>
                </a:solidFill>
                <a:latin typeface="Arial"/>
                <a:cs typeface="Arial"/>
              </a:rPr>
              <a:t>v_salaire</a:t>
            </a:r>
            <a:endParaRPr lang="en-CA" sz="767" spc="-10" dirty="0" smtClean="0">
              <a:solidFill>
                <a:srgbClr val="000000"/>
              </a:solidFill>
              <a:latin typeface="Arial"/>
              <a:cs typeface="Arial"/>
            </a:endParaRPr>
          </a:p>
          <a:p>
            <a:pPr>
              <a:lnSpc>
                <a:spcPts val="1150"/>
              </a:lnSpc>
            </a:pPr>
            <a:endParaRPr/>
          </a:p>
        </p:txBody>
      </p:sp>
      <p:sp>
        <p:nvSpPr>
          <p:cNvPr id="22" name="TextBox 22"/>
          <p:cNvSpPr txBox="1"/>
          <p:nvPr/>
        </p:nvSpPr>
        <p:spPr>
          <a:xfrm>
            <a:off x="1606091" y="2692408"/>
            <a:ext cx="228600" cy="177800"/>
          </a:xfrm>
          <a:prstGeom prst="rect">
            <a:avLst/>
          </a:prstGeom>
          <a:noFill/>
        </p:spPr>
        <p:txBody>
          <a:bodyPr vert="horz" wrap="none" lIns="0" tIns="0" rIns="0" bIns="0" rtlCol="0">
            <a:spAutoFit/>
          </a:bodyPr>
          <a:lstStyle/>
          <a:p>
            <a:pPr>
              <a:lnSpc>
                <a:spcPts val="1150"/>
              </a:lnSpc>
            </a:pPr>
            <a:r>
              <a:rPr lang="en-CA" sz="767" dirty="0" smtClean="0">
                <a:solidFill>
                  <a:srgbClr val="000000"/>
                </a:solidFill>
                <a:latin typeface="Arial"/>
                <a:cs typeface="Arial"/>
              </a:rPr>
              <a:t>∗</a:t>
            </a:r>
          </a:p>
          <a:p>
            <a:pPr>
              <a:lnSpc>
                <a:spcPts val="1150"/>
              </a:lnSpc>
            </a:pPr>
            <a:endParaRPr/>
          </a:p>
        </p:txBody>
      </p:sp>
      <p:sp>
        <p:nvSpPr>
          <p:cNvPr id="23" name="TextBox 23"/>
          <p:cNvSpPr txBox="1"/>
          <p:nvPr/>
        </p:nvSpPr>
        <p:spPr>
          <a:xfrm>
            <a:off x="1727196" y="2692408"/>
            <a:ext cx="508000" cy="177800"/>
          </a:xfrm>
          <a:prstGeom prst="rect">
            <a:avLst/>
          </a:prstGeom>
          <a:noFill/>
        </p:spPr>
        <p:txBody>
          <a:bodyPr vert="horz" wrap="none" lIns="0" tIns="0" rIns="0" bIns="0" rtlCol="0">
            <a:spAutoFit/>
          </a:bodyPr>
          <a:lstStyle/>
          <a:p>
            <a:pPr>
              <a:lnSpc>
                <a:spcPts val="1150"/>
              </a:lnSpc>
            </a:pPr>
            <a:r>
              <a:rPr lang="en-CA" sz="767" dirty="0" smtClean="0">
                <a:solidFill>
                  <a:srgbClr val="000000"/>
                </a:solidFill>
                <a:latin typeface="Arial"/>
                <a:cs typeface="Arial"/>
              </a:rPr>
              <a:t>1.05;</a:t>
            </a:r>
          </a:p>
          <a:p>
            <a:pPr>
              <a:lnSpc>
                <a:spcPts val="1150"/>
              </a:lnSpc>
            </a:pPr>
            <a:endParaRPr/>
          </a:p>
        </p:txBody>
      </p:sp>
      <p:sp>
        <p:nvSpPr>
          <p:cNvPr id="24" name="TextBox 24"/>
          <p:cNvSpPr txBox="1"/>
          <p:nvPr/>
        </p:nvSpPr>
        <p:spPr>
          <a:xfrm>
            <a:off x="393700" y="2919621"/>
            <a:ext cx="416781" cy="307777"/>
          </a:xfrm>
          <a:prstGeom prst="rect">
            <a:avLst/>
          </a:prstGeom>
          <a:noFill/>
        </p:spPr>
        <p:txBody>
          <a:bodyPr vert="horz" wrap="none" lIns="0" tIns="0" rIns="0" bIns="0" rtlCol="0">
            <a:spAutoFit/>
          </a:bodyPr>
          <a:lstStyle/>
          <a:p>
            <a:pPr>
              <a:lnSpc>
                <a:spcPts val="1150"/>
              </a:lnSpc>
            </a:pPr>
            <a:r>
              <a:rPr lang="en-CA" sz="767" b="1" spc="-10" dirty="0" smtClean="0">
                <a:solidFill>
                  <a:srgbClr val="000000"/>
                </a:solidFill>
                <a:latin typeface="Arial"/>
                <a:cs typeface="Arial"/>
              </a:rPr>
              <a:t>END  I F </a:t>
            </a:r>
            <a:r>
              <a:rPr lang="en-CA" sz="767" spc="-10" dirty="0" smtClean="0">
                <a:solidFill>
                  <a:srgbClr val="000000"/>
                </a:solidFill>
                <a:latin typeface="Arial"/>
                <a:cs typeface="Arial"/>
              </a:rPr>
              <a:t>;</a:t>
            </a:r>
          </a:p>
          <a:p>
            <a:pPr>
              <a:lnSpc>
                <a:spcPts val="1150"/>
              </a:lnSpc>
            </a:pPr>
            <a:endParaRPr lang="en-CA" sz="996" dirty="0">
              <a:solidFill>
                <a:srgbClr val="000000"/>
              </a:solidFill>
            </a:endParaRPr>
          </a:p>
        </p:txBody>
      </p:sp>
      <p:sp>
        <p:nvSpPr>
          <p:cNvPr id="28" name="TextBox 28"/>
          <p:cNvSpPr txBox="1"/>
          <p:nvPr/>
        </p:nvSpPr>
        <p:spPr>
          <a:xfrm>
            <a:off x="1422400" y="3378200"/>
            <a:ext cx="3175000" cy="76200"/>
          </a:xfrm>
          <a:prstGeom prst="rect">
            <a:avLst/>
          </a:prstGeom>
          <a:noFill/>
        </p:spPr>
        <p:txBody>
          <a:bodyPr vert="horz" wrap="none" lIns="0" tIns="0" rIns="0" bIns="0" rtlCol="0">
            <a:spAutoFit/>
          </a:bodyPr>
          <a:lstStyle/>
          <a:p>
            <a:pPr>
              <a:lnSpc>
                <a:spcPts val="450"/>
              </a:lnSpc>
            </a:pPr>
            <a:r>
              <a:rPr lang="en-CA" sz="498" smtClean="0">
                <a:solidFill>
                  <a:srgbClr val="BFBFBF"/>
                </a:solidFill>
                <a:latin typeface="Arial"/>
                <a:cs typeface="Arial"/>
              </a:rPr>
              <a:t>▴</a:t>
            </a:r>
          </a:p>
          <a:p>
            <a:pPr>
              <a:lnSpc>
                <a:spcPts val="450"/>
              </a:lnSpc>
            </a:pPr>
            <a:endParaRPr lang="en-CA" sz="498">
              <a:solidFill>
                <a:srgbClr val="000000"/>
              </a:solidFill>
            </a:endParaRPr>
          </a:p>
        </p:txBody>
      </p:sp>
      <p:sp>
        <p:nvSpPr>
          <p:cNvPr id="30" name="ZoneTexte 29"/>
          <p:cNvSpPr txBox="1"/>
          <p:nvPr/>
        </p:nvSpPr>
        <p:spPr>
          <a:xfrm>
            <a:off x="1084254" y="12688"/>
            <a:ext cx="321471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 : </a:t>
            </a:r>
            <a:r>
              <a:rPr lang="en-CA" sz="1200" b="1" spc="-10" dirty="0" err="1" smtClean="0">
                <a:solidFill>
                  <a:srgbClr val="000000"/>
                </a:solidFill>
                <a:latin typeface="Arial"/>
                <a:cs typeface="Arial"/>
              </a:rPr>
              <a:t>Commandes</a:t>
            </a:r>
            <a:endParaRPr lang="fr-FR" sz="1200" b="1" dirty="0">
              <a:solidFill>
                <a:srgbClr val="002060"/>
              </a:solidFill>
            </a:endParaRPr>
          </a:p>
        </p:txBody>
      </p:sp>
      <p:pic>
        <p:nvPicPr>
          <p:cNvPr id="31" name="Image 30" descr="Penguins.jpg"/>
          <p:cNvPicPr>
            <a:picLocks noChangeAspect="1"/>
          </p:cNvPicPr>
          <p:nvPr/>
        </p:nvPicPr>
        <p:blipFill>
          <a:blip r:embed="rId2" cstate="print"/>
          <a:stretch>
            <a:fillRect/>
          </a:stretch>
        </p:blipFill>
        <p:spPr>
          <a:xfrm>
            <a:off x="226998" y="155564"/>
            <a:ext cx="571504" cy="34312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393700" y="941382"/>
            <a:ext cx="1079783" cy="303032"/>
          </a:xfrm>
          <a:prstGeom prst="rect">
            <a:avLst/>
          </a:prstGeom>
          <a:noFill/>
        </p:spPr>
        <p:txBody>
          <a:bodyPr vert="horz" wrap="none" lIns="0" tIns="0" rIns="0" bIns="0" rtlCol="0">
            <a:spAutoFit/>
          </a:bodyPr>
          <a:lstStyle/>
          <a:p>
            <a:pPr>
              <a:lnSpc>
                <a:spcPts val="1150"/>
              </a:lnSpc>
            </a:pPr>
            <a:r>
              <a:rPr lang="en-CA" sz="1200" b="1" spc="-10" dirty="0" smtClean="0">
                <a:solidFill>
                  <a:srgbClr val="000000"/>
                </a:solidFill>
                <a:latin typeface="Arial"/>
                <a:cs typeface="Arial"/>
              </a:rPr>
              <a:t>IF-THEN-ELSIF</a:t>
            </a:r>
          </a:p>
          <a:p>
            <a:pPr>
              <a:lnSpc>
                <a:spcPts val="1150"/>
              </a:lnSpc>
            </a:pPr>
            <a:endParaRPr lang="en-CA" sz="996" dirty="0">
              <a:solidFill>
                <a:srgbClr val="000000"/>
              </a:solidFill>
            </a:endParaRPr>
          </a:p>
        </p:txBody>
      </p:sp>
      <p:sp>
        <p:nvSpPr>
          <p:cNvPr id="5" name="TextBox 5"/>
          <p:cNvSpPr txBox="1"/>
          <p:nvPr/>
        </p:nvSpPr>
        <p:spPr>
          <a:xfrm>
            <a:off x="419100" y="1435100"/>
            <a:ext cx="1263166" cy="461665"/>
          </a:xfrm>
          <a:prstGeom prst="rect">
            <a:avLst/>
          </a:prstGeom>
          <a:noFill/>
        </p:spPr>
        <p:txBody>
          <a:bodyPr vert="horz" wrap="none" lIns="0" tIns="0" rIns="0" bIns="0" rtlCol="0">
            <a:spAutoFit/>
          </a:bodyPr>
          <a:lstStyle/>
          <a:p>
            <a:pPr>
              <a:lnSpc>
                <a:spcPts val="1150"/>
              </a:lnSpc>
            </a:pPr>
            <a:r>
              <a:rPr lang="en-CA" sz="767" b="1" dirty="0" smtClean="0">
                <a:solidFill>
                  <a:srgbClr val="000000"/>
                </a:solidFill>
                <a:latin typeface="Arial"/>
                <a:cs typeface="Arial"/>
              </a:rPr>
              <a:t>IF</a:t>
            </a:r>
            <a:r>
              <a:rPr lang="en-CA" sz="767" dirty="0" smtClean="0">
                <a:solidFill>
                  <a:srgbClr val="000000"/>
                </a:solidFill>
                <a:latin typeface="Arial"/>
                <a:cs typeface="Arial"/>
              </a:rPr>
              <a:t> </a:t>
            </a:r>
            <a:r>
              <a:rPr lang="en-CA" sz="767" dirty="0" err="1" smtClean="0">
                <a:solidFill>
                  <a:srgbClr val="000000"/>
                </a:solidFill>
                <a:latin typeface="Arial"/>
                <a:cs typeface="Arial"/>
              </a:rPr>
              <a:t>v_nom</a:t>
            </a:r>
            <a:r>
              <a:rPr lang="en-CA" sz="767" dirty="0" smtClean="0">
                <a:solidFill>
                  <a:srgbClr val="000000"/>
                </a:solidFill>
                <a:latin typeface="Arial"/>
                <a:cs typeface="Arial"/>
              </a:rPr>
              <a:t> =’PARKER’  </a:t>
            </a:r>
            <a:r>
              <a:rPr lang="en-CA" sz="767" b="1" dirty="0" smtClean="0">
                <a:solidFill>
                  <a:srgbClr val="000000"/>
                </a:solidFill>
                <a:latin typeface="Arial"/>
                <a:cs typeface="Arial"/>
              </a:rPr>
              <a:t>THEN</a:t>
            </a:r>
          </a:p>
          <a:p>
            <a:pPr>
              <a:lnSpc>
                <a:spcPts val="1150"/>
              </a:lnSpc>
            </a:pPr>
            <a:endParaRPr lang="en-CA" sz="767" dirty="0" smtClean="0">
              <a:solidFill>
                <a:srgbClr val="000000"/>
              </a:solidFill>
              <a:latin typeface="Arial"/>
              <a:cs typeface="Arial"/>
            </a:endParaRPr>
          </a:p>
          <a:p>
            <a:pPr>
              <a:lnSpc>
                <a:spcPts val="1150"/>
              </a:lnSpc>
            </a:pPr>
            <a:endParaRPr/>
          </a:p>
        </p:txBody>
      </p:sp>
      <p:sp>
        <p:nvSpPr>
          <p:cNvPr id="7" name="TextBox 7"/>
          <p:cNvSpPr txBox="1"/>
          <p:nvPr/>
        </p:nvSpPr>
        <p:spPr>
          <a:xfrm>
            <a:off x="571500" y="1694163"/>
            <a:ext cx="1241365" cy="461665"/>
          </a:xfrm>
          <a:prstGeom prst="rect">
            <a:avLst/>
          </a:prstGeom>
          <a:noFill/>
        </p:spPr>
        <p:txBody>
          <a:bodyPr vert="horz" wrap="none" lIns="0" tIns="0" rIns="0" bIns="0" rtlCol="0">
            <a:spAutoFit/>
          </a:bodyPr>
          <a:lstStyle/>
          <a:p>
            <a:pPr>
              <a:lnSpc>
                <a:spcPts val="1150"/>
              </a:lnSpc>
            </a:pPr>
            <a:r>
              <a:rPr lang="en-CA" sz="767" dirty="0" err="1" smtClean="0">
                <a:solidFill>
                  <a:srgbClr val="000000"/>
                </a:solidFill>
                <a:latin typeface="Arial"/>
                <a:cs typeface="Arial"/>
              </a:rPr>
              <a:t>V_salaire</a:t>
            </a:r>
            <a:r>
              <a:rPr lang="en-CA" sz="767" spc="-10" dirty="0" smtClean="0">
                <a:solidFill>
                  <a:srgbClr val="000000"/>
                </a:solidFill>
                <a:latin typeface="Arial"/>
                <a:cs typeface="Arial"/>
              </a:rPr>
              <a:t>:=</a:t>
            </a:r>
            <a:r>
              <a:rPr lang="en-CA" sz="767" dirty="0" smtClean="0">
                <a:solidFill>
                  <a:srgbClr val="000000"/>
                </a:solidFill>
                <a:latin typeface="Arial"/>
                <a:cs typeface="Arial"/>
              </a:rPr>
              <a:t> </a:t>
            </a:r>
            <a:r>
              <a:rPr lang="en-CA" sz="767" dirty="0" err="1" smtClean="0">
                <a:solidFill>
                  <a:srgbClr val="000000"/>
                </a:solidFill>
                <a:latin typeface="Arial"/>
                <a:cs typeface="Arial"/>
              </a:rPr>
              <a:t>V_salaire</a:t>
            </a:r>
            <a:r>
              <a:rPr lang="en-CA" sz="767" dirty="0" smtClean="0">
                <a:solidFill>
                  <a:srgbClr val="000000"/>
                </a:solidFill>
                <a:latin typeface="Arial"/>
                <a:cs typeface="Arial"/>
              </a:rPr>
              <a:t> * 1.15;</a:t>
            </a:r>
            <a:endParaRPr lang="en-CA" sz="767" spc="-10" dirty="0" smtClean="0">
              <a:solidFill>
                <a:srgbClr val="000000"/>
              </a:solidFill>
              <a:latin typeface="Arial"/>
              <a:cs typeface="Arial"/>
            </a:endParaRPr>
          </a:p>
          <a:p>
            <a:pPr>
              <a:lnSpc>
                <a:spcPts val="1150"/>
              </a:lnSpc>
            </a:pPr>
            <a:endParaRPr lang="en-CA" sz="767" dirty="0" smtClean="0">
              <a:solidFill>
                <a:srgbClr val="000000"/>
              </a:solidFill>
              <a:latin typeface="Arial"/>
              <a:cs typeface="Arial"/>
            </a:endParaRPr>
          </a:p>
          <a:p>
            <a:pPr>
              <a:lnSpc>
                <a:spcPts val="1150"/>
              </a:lnSpc>
            </a:pPr>
            <a:endParaRPr/>
          </a:p>
        </p:txBody>
      </p:sp>
      <p:sp>
        <p:nvSpPr>
          <p:cNvPr id="11" name="TextBox 11"/>
          <p:cNvSpPr txBox="1"/>
          <p:nvPr/>
        </p:nvSpPr>
        <p:spPr>
          <a:xfrm>
            <a:off x="406400" y="1908477"/>
            <a:ext cx="1409040" cy="461665"/>
          </a:xfrm>
          <a:prstGeom prst="rect">
            <a:avLst/>
          </a:prstGeom>
          <a:noFill/>
        </p:spPr>
        <p:txBody>
          <a:bodyPr vert="horz" wrap="none" lIns="0" tIns="0" rIns="0" bIns="0" rtlCol="0">
            <a:spAutoFit/>
          </a:bodyPr>
          <a:lstStyle/>
          <a:p>
            <a:pPr>
              <a:lnSpc>
                <a:spcPts val="1150"/>
              </a:lnSpc>
            </a:pPr>
            <a:r>
              <a:rPr lang="en-CA" sz="767" b="1" dirty="0" smtClean="0">
                <a:solidFill>
                  <a:srgbClr val="000000"/>
                </a:solidFill>
                <a:latin typeface="Arial"/>
                <a:cs typeface="Arial"/>
              </a:rPr>
              <a:t>ELSIF</a:t>
            </a:r>
            <a:r>
              <a:rPr lang="en-CA" sz="767" dirty="0" smtClean="0">
                <a:solidFill>
                  <a:srgbClr val="000000"/>
                </a:solidFill>
                <a:latin typeface="Arial"/>
                <a:cs typeface="Arial"/>
              </a:rPr>
              <a:t> </a:t>
            </a:r>
            <a:r>
              <a:rPr lang="en-CA" sz="767" dirty="0" err="1" smtClean="0">
                <a:solidFill>
                  <a:srgbClr val="000000"/>
                </a:solidFill>
                <a:latin typeface="Arial"/>
                <a:cs typeface="Arial"/>
              </a:rPr>
              <a:t>v_nom</a:t>
            </a:r>
            <a:r>
              <a:rPr lang="en-CA" sz="767" dirty="0" smtClean="0">
                <a:solidFill>
                  <a:srgbClr val="000000"/>
                </a:solidFill>
                <a:latin typeface="Arial"/>
                <a:cs typeface="Arial"/>
              </a:rPr>
              <a:t> =’ SMITH ’  </a:t>
            </a:r>
            <a:r>
              <a:rPr lang="en-CA" sz="767" b="1" dirty="0" smtClean="0">
                <a:solidFill>
                  <a:srgbClr val="000000"/>
                </a:solidFill>
                <a:latin typeface="Arial"/>
                <a:cs typeface="Arial"/>
              </a:rPr>
              <a:t>THEN</a:t>
            </a:r>
          </a:p>
          <a:p>
            <a:pPr>
              <a:lnSpc>
                <a:spcPts val="1150"/>
              </a:lnSpc>
            </a:pPr>
            <a:endParaRPr lang="en-CA" sz="767" dirty="0" smtClean="0">
              <a:solidFill>
                <a:srgbClr val="000000"/>
              </a:solidFill>
              <a:latin typeface="Arial"/>
              <a:cs typeface="Arial"/>
            </a:endParaRPr>
          </a:p>
          <a:p>
            <a:pPr>
              <a:lnSpc>
                <a:spcPts val="1150"/>
              </a:lnSpc>
            </a:pPr>
            <a:endParaRPr/>
          </a:p>
        </p:txBody>
      </p:sp>
      <p:sp>
        <p:nvSpPr>
          <p:cNvPr id="13" name="TextBox 13"/>
          <p:cNvSpPr txBox="1"/>
          <p:nvPr/>
        </p:nvSpPr>
        <p:spPr>
          <a:xfrm>
            <a:off x="571500" y="2194229"/>
            <a:ext cx="1370010" cy="461665"/>
          </a:xfrm>
          <a:prstGeom prst="rect">
            <a:avLst/>
          </a:prstGeom>
          <a:noFill/>
        </p:spPr>
        <p:txBody>
          <a:bodyPr vert="horz" wrap="square" lIns="0" tIns="0" rIns="0" bIns="0" rtlCol="0">
            <a:spAutoFit/>
          </a:bodyPr>
          <a:lstStyle/>
          <a:p>
            <a:pPr>
              <a:lnSpc>
                <a:spcPts val="1150"/>
              </a:lnSpc>
            </a:pPr>
            <a:r>
              <a:rPr lang="en-CA" sz="767" dirty="0" err="1" smtClean="0">
                <a:solidFill>
                  <a:srgbClr val="000000"/>
                </a:solidFill>
                <a:latin typeface="Arial"/>
                <a:cs typeface="Arial"/>
              </a:rPr>
              <a:t>V_salaire</a:t>
            </a:r>
            <a:r>
              <a:rPr lang="en-CA" sz="767" spc="-10" dirty="0" smtClean="0">
                <a:solidFill>
                  <a:srgbClr val="000000"/>
                </a:solidFill>
                <a:latin typeface="Arial"/>
                <a:cs typeface="Arial"/>
              </a:rPr>
              <a:t>:= </a:t>
            </a:r>
            <a:r>
              <a:rPr lang="en-CA" sz="767" dirty="0" err="1" smtClean="0">
                <a:solidFill>
                  <a:srgbClr val="000000"/>
                </a:solidFill>
                <a:latin typeface="Arial"/>
                <a:cs typeface="Arial"/>
              </a:rPr>
              <a:t>V_salaire</a:t>
            </a:r>
            <a:r>
              <a:rPr lang="en-CA" sz="767" dirty="0" smtClean="0">
                <a:solidFill>
                  <a:srgbClr val="000000"/>
                </a:solidFill>
                <a:latin typeface="Arial"/>
                <a:cs typeface="Arial"/>
              </a:rPr>
              <a:t> *1.05</a:t>
            </a:r>
            <a:endParaRPr lang="en-CA" sz="767" spc="-10" dirty="0" smtClean="0">
              <a:solidFill>
                <a:srgbClr val="000000"/>
              </a:solidFill>
              <a:latin typeface="Arial"/>
              <a:cs typeface="Arial"/>
            </a:endParaRPr>
          </a:p>
          <a:p>
            <a:pPr>
              <a:lnSpc>
                <a:spcPts val="1150"/>
              </a:lnSpc>
            </a:pPr>
            <a:endParaRPr lang="en-CA" sz="767" dirty="0" smtClean="0">
              <a:solidFill>
                <a:srgbClr val="000000"/>
              </a:solidFill>
              <a:latin typeface="Arial"/>
              <a:cs typeface="Arial"/>
            </a:endParaRPr>
          </a:p>
          <a:p>
            <a:pPr>
              <a:lnSpc>
                <a:spcPts val="1150"/>
              </a:lnSpc>
            </a:pPr>
            <a:endParaRPr/>
          </a:p>
        </p:txBody>
      </p:sp>
      <p:sp>
        <p:nvSpPr>
          <p:cNvPr id="17" name="TextBox 17"/>
          <p:cNvSpPr txBox="1"/>
          <p:nvPr/>
        </p:nvSpPr>
        <p:spPr>
          <a:xfrm>
            <a:off x="393700" y="2516641"/>
            <a:ext cx="421590" cy="282129"/>
          </a:xfrm>
          <a:prstGeom prst="rect">
            <a:avLst/>
          </a:prstGeom>
          <a:noFill/>
        </p:spPr>
        <p:txBody>
          <a:bodyPr vert="horz" wrap="none" lIns="0" tIns="0" rIns="0" bIns="0" rtlCol="0">
            <a:spAutoFit/>
          </a:bodyPr>
          <a:lstStyle/>
          <a:p>
            <a:pPr>
              <a:lnSpc>
                <a:spcPts val="1130"/>
              </a:lnSpc>
            </a:pPr>
            <a:r>
              <a:rPr lang="en-CA" sz="767" b="1" spc="-10" dirty="0" smtClean="0">
                <a:solidFill>
                  <a:srgbClr val="000000"/>
                </a:solidFill>
                <a:latin typeface="Arial"/>
                <a:cs typeface="Arial"/>
              </a:rPr>
              <a:t>END  I F ;</a:t>
            </a:r>
          </a:p>
          <a:p>
            <a:pPr>
              <a:lnSpc>
                <a:spcPts val="1130"/>
              </a:lnSpc>
            </a:pPr>
            <a:endParaRPr lang="en-CA" sz="996" dirty="0">
              <a:solidFill>
                <a:srgbClr val="000000"/>
              </a:solidFill>
            </a:endParaRPr>
          </a:p>
        </p:txBody>
      </p:sp>
      <p:sp>
        <p:nvSpPr>
          <p:cNvPr id="21" name="TextBox 21"/>
          <p:cNvSpPr txBox="1"/>
          <p:nvPr/>
        </p:nvSpPr>
        <p:spPr>
          <a:xfrm>
            <a:off x="1511300" y="3378200"/>
            <a:ext cx="3086100" cy="76200"/>
          </a:xfrm>
          <a:prstGeom prst="rect">
            <a:avLst/>
          </a:prstGeom>
          <a:noFill/>
        </p:spPr>
        <p:txBody>
          <a:bodyPr vert="horz" wrap="none" lIns="0" tIns="0" rIns="0" bIns="0" rtlCol="0">
            <a:spAutoFit/>
          </a:bodyPr>
          <a:lstStyle/>
          <a:p>
            <a:pPr>
              <a:lnSpc>
                <a:spcPts val="450"/>
              </a:lnSpc>
            </a:pPr>
            <a:r>
              <a:rPr lang="en-CA" sz="498" smtClean="0">
                <a:solidFill>
                  <a:srgbClr val="BFBFBF"/>
                </a:solidFill>
                <a:latin typeface="Arial"/>
                <a:cs typeface="Arial"/>
              </a:rPr>
              <a:t>▴</a:t>
            </a:r>
          </a:p>
          <a:p>
            <a:pPr>
              <a:lnSpc>
                <a:spcPts val="450"/>
              </a:lnSpc>
            </a:pPr>
            <a:endParaRPr lang="en-CA" sz="498">
              <a:solidFill>
                <a:srgbClr val="000000"/>
              </a:solidFill>
            </a:endParaRPr>
          </a:p>
        </p:txBody>
      </p:sp>
      <p:sp>
        <p:nvSpPr>
          <p:cNvPr id="23" name="ZoneTexte 22"/>
          <p:cNvSpPr txBox="1"/>
          <p:nvPr/>
        </p:nvSpPr>
        <p:spPr>
          <a:xfrm>
            <a:off x="1084254" y="12688"/>
            <a:ext cx="321471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 : </a:t>
            </a:r>
            <a:r>
              <a:rPr lang="en-CA" sz="1200" b="1" spc="-10" dirty="0" err="1" smtClean="0">
                <a:solidFill>
                  <a:srgbClr val="000000"/>
                </a:solidFill>
                <a:latin typeface="Arial"/>
                <a:cs typeface="Arial"/>
              </a:rPr>
              <a:t>Commandes</a:t>
            </a:r>
            <a:endParaRPr lang="fr-FR" sz="1200" b="1" dirty="0">
              <a:solidFill>
                <a:srgbClr val="002060"/>
              </a:solidFill>
            </a:endParaRPr>
          </a:p>
        </p:txBody>
      </p:sp>
      <p:pic>
        <p:nvPicPr>
          <p:cNvPr id="24" name="Image 23" descr="Penguins.jpg"/>
          <p:cNvPicPr>
            <a:picLocks noChangeAspect="1"/>
          </p:cNvPicPr>
          <p:nvPr/>
        </p:nvPicPr>
        <p:blipFill>
          <a:blip r:embed="rId2" cstate="print"/>
          <a:stretch>
            <a:fillRect/>
          </a:stretch>
        </p:blipFill>
        <p:spPr>
          <a:xfrm>
            <a:off x="262168" y="227002"/>
            <a:ext cx="571504" cy="343122"/>
          </a:xfrm>
          <a:prstGeom prst="rect">
            <a:avLst/>
          </a:prstGeom>
        </p:spPr>
      </p:pic>
      <p:sp>
        <p:nvSpPr>
          <p:cNvPr id="25" name="TextBox 3"/>
          <p:cNvSpPr txBox="1"/>
          <p:nvPr/>
        </p:nvSpPr>
        <p:spPr>
          <a:xfrm>
            <a:off x="973154" y="460368"/>
            <a:ext cx="1733616" cy="436017"/>
          </a:xfrm>
          <a:prstGeom prst="rect">
            <a:avLst/>
          </a:prstGeom>
          <a:noFill/>
        </p:spPr>
        <p:txBody>
          <a:bodyPr vert="horz" wrap="none" lIns="0" tIns="0" rIns="0" bIns="0" rtlCol="0">
            <a:spAutoFit/>
          </a:bodyPr>
          <a:lstStyle/>
          <a:p>
            <a:pPr>
              <a:lnSpc>
                <a:spcPts val="1665"/>
              </a:lnSpc>
            </a:pPr>
            <a:r>
              <a:rPr lang="en-CA" sz="1434" b="1" dirty="0" smtClean="0">
                <a:solidFill>
                  <a:srgbClr val="000000"/>
                </a:solidFill>
                <a:latin typeface="Arial"/>
                <a:cs typeface="Arial"/>
              </a:rPr>
              <a:t>Test </a:t>
            </a:r>
            <a:r>
              <a:rPr lang="en-CA" sz="1434" b="1" dirty="0" err="1" smtClean="0">
                <a:solidFill>
                  <a:srgbClr val="000000"/>
                </a:solidFill>
                <a:latin typeface="Arial"/>
                <a:cs typeface="Arial"/>
              </a:rPr>
              <a:t>conditionnel</a:t>
            </a:r>
            <a:r>
              <a:rPr lang="en-CA" sz="1434" b="1" dirty="0" smtClean="0">
                <a:solidFill>
                  <a:srgbClr val="000000"/>
                </a:solidFill>
                <a:latin typeface="Arial"/>
                <a:cs typeface="Arial"/>
              </a:rPr>
              <a:t>(2)</a:t>
            </a:r>
          </a:p>
          <a:p>
            <a:pPr>
              <a:lnSpc>
                <a:spcPts val="1665"/>
              </a:lnSpc>
            </a:pPr>
            <a:endParaRPr lang="en-CA" sz="1434" dirty="0">
              <a:solidFill>
                <a:srgbClr val="0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227130" y="512754"/>
            <a:ext cx="422552" cy="436017"/>
          </a:xfrm>
          <a:prstGeom prst="rect">
            <a:avLst/>
          </a:prstGeom>
          <a:noFill/>
        </p:spPr>
        <p:txBody>
          <a:bodyPr vert="horz" wrap="none" lIns="0" tIns="0" rIns="0" bIns="0" rtlCol="0">
            <a:spAutoFit/>
          </a:bodyPr>
          <a:lstStyle/>
          <a:p>
            <a:pPr>
              <a:lnSpc>
                <a:spcPts val="1665"/>
              </a:lnSpc>
            </a:pPr>
            <a:r>
              <a:rPr lang="en-CA" sz="1219" b="1" spc="-20" dirty="0" smtClean="0">
                <a:solidFill>
                  <a:srgbClr val="000000"/>
                </a:solidFill>
                <a:latin typeface="Arial"/>
                <a:cs typeface="Arial"/>
              </a:rPr>
              <a:t>CASE</a:t>
            </a:r>
          </a:p>
          <a:p>
            <a:pPr>
              <a:lnSpc>
                <a:spcPts val="1665"/>
              </a:lnSpc>
            </a:pPr>
            <a:endParaRPr lang="en-CA" sz="1434" dirty="0">
              <a:solidFill>
                <a:srgbClr val="000000"/>
              </a:solidFill>
            </a:endParaRPr>
          </a:p>
        </p:txBody>
      </p:sp>
      <p:sp>
        <p:nvSpPr>
          <p:cNvPr id="4" name="TextBox 4"/>
          <p:cNvSpPr txBox="1"/>
          <p:nvPr/>
        </p:nvSpPr>
        <p:spPr>
          <a:xfrm>
            <a:off x="228600" y="869944"/>
            <a:ext cx="853439" cy="307777"/>
          </a:xfrm>
          <a:prstGeom prst="rect">
            <a:avLst/>
          </a:prstGeom>
          <a:noFill/>
        </p:spPr>
        <p:txBody>
          <a:bodyPr vert="horz" wrap="none" lIns="0" tIns="0" rIns="0" bIns="0" rtlCol="0">
            <a:spAutoFit/>
          </a:bodyPr>
          <a:lstStyle/>
          <a:p>
            <a:pPr>
              <a:lnSpc>
                <a:spcPts val="1150"/>
              </a:lnSpc>
            </a:pPr>
            <a:r>
              <a:rPr lang="en-CA" sz="926" b="1" spc="-20" dirty="0" smtClean="0">
                <a:solidFill>
                  <a:srgbClr val="000000"/>
                </a:solidFill>
                <a:latin typeface="Arial"/>
                <a:cs typeface="Arial"/>
              </a:rPr>
              <a:t>CASE</a:t>
            </a:r>
            <a:r>
              <a:rPr lang="en-CA" sz="926" spc="-20" dirty="0" smtClean="0">
                <a:solidFill>
                  <a:srgbClr val="000000"/>
                </a:solidFill>
                <a:latin typeface="Arial"/>
                <a:cs typeface="Arial"/>
              </a:rPr>
              <a:t>  selection</a:t>
            </a:r>
          </a:p>
          <a:p>
            <a:pPr>
              <a:lnSpc>
                <a:spcPts val="1150"/>
              </a:lnSpc>
            </a:pPr>
            <a:endParaRPr lang="en-CA" sz="996" dirty="0">
              <a:solidFill>
                <a:srgbClr val="000000"/>
              </a:solidFill>
            </a:endParaRPr>
          </a:p>
        </p:txBody>
      </p:sp>
      <p:sp>
        <p:nvSpPr>
          <p:cNvPr id="5" name="TextBox 5"/>
          <p:cNvSpPr txBox="1"/>
          <p:nvPr/>
        </p:nvSpPr>
        <p:spPr>
          <a:xfrm>
            <a:off x="441312" y="1091902"/>
            <a:ext cx="2684068" cy="923330"/>
          </a:xfrm>
          <a:prstGeom prst="rect">
            <a:avLst/>
          </a:prstGeom>
          <a:noFill/>
        </p:spPr>
        <p:txBody>
          <a:bodyPr vert="horz" wrap="none" lIns="0" tIns="0" rIns="0" bIns="0" rtlCol="0">
            <a:spAutoFit/>
          </a:bodyPr>
          <a:lstStyle/>
          <a:p>
            <a:pPr>
              <a:lnSpc>
                <a:spcPts val="1200"/>
              </a:lnSpc>
            </a:pPr>
            <a:r>
              <a:rPr lang="en-CA" sz="926" b="1" spc="-20" dirty="0" smtClean="0">
                <a:solidFill>
                  <a:srgbClr val="000000"/>
                </a:solidFill>
                <a:latin typeface="Arial"/>
                <a:cs typeface="Arial"/>
              </a:rPr>
              <a:t>WHEN</a:t>
            </a:r>
            <a:r>
              <a:rPr lang="en-CA" sz="926" spc="-20" dirty="0" smtClean="0">
                <a:solidFill>
                  <a:srgbClr val="000000"/>
                </a:solidFill>
                <a:latin typeface="Arial"/>
                <a:cs typeface="Arial"/>
              </a:rPr>
              <a:t>  expression1  </a:t>
            </a:r>
            <a:r>
              <a:rPr lang="en-CA" sz="926" b="1" spc="-20" dirty="0" smtClean="0">
                <a:solidFill>
                  <a:srgbClr val="000000"/>
                </a:solidFill>
                <a:latin typeface="Arial"/>
                <a:cs typeface="Arial"/>
              </a:rPr>
              <a:t>THEN</a:t>
            </a:r>
            <a:r>
              <a:rPr lang="en-CA" sz="926" spc="-20" dirty="0" smtClean="0">
                <a:solidFill>
                  <a:srgbClr val="000000"/>
                </a:solidFill>
                <a:latin typeface="Arial"/>
                <a:cs typeface="Arial"/>
              </a:rPr>
              <a:t>  resultat1 </a:t>
            </a:r>
            <a:r>
              <a:rPr lang="en-CA" sz="926" spc="-20" dirty="0" err="1" smtClean="0">
                <a:solidFill>
                  <a:srgbClr val="000000"/>
                </a:solidFill>
                <a:latin typeface="Arial"/>
                <a:cs typeface="Arial"/>
              </a:rPr>
              <a:t>ou</a:t>
            </a:r>
            <a:r>
              <a:rPr lang="en-CA" sz="926" spc="-20" dirty="0" smtClean="0">
                <a:solidFill>
                  <a:srgbClr val="000000"/>
                </a:solidFill>
                <a:latin typeface="Arial"/>
                <a:cs typeface="Arial"/>
              </a:rPr>
              <a:t> instruction 1</a:t>
            </a:r>
            <a:r>
              <a:rPr lang="en-CA" sz="996" dirty="0" smtClean="0">
                <a:solidFill>
                  <a:srgbClr val="000000"/>
                </a:solidFill>
                <a:latin typeface="Times New Roman"/>
              </a:rPr>
              <a:t/>
            </a:r>
            <a:br>
              <a:rPr lang="en-CA" sz="996" dirty="0" smtClean="0">
                <a:solidFill>
                  <a:srgbClr val="000000"/>
                </a:solidFill>
                <a:latin typeface="Times New Roman"/>
              </a:rPr>
            </a:br>
            <a:r>
              <a:rPr lang="en-CA" sz="926" b="1" spc="-20" dirty="0" smtClean="0">
                <a:solidFill>
                  <a:srgbClr val="000000"/>
                </a:solidFill>
                <a:latin typeface="Arial"/>
                <a:cs typeface="Arial"/>
              </a:rPr>
              <a:t>WHEN</a:t>
            </a:r>
            <a:r>
              <a:rPr lang="en-CA" sz="926" spc="-20" dirty="0" smtClean="0">
                <a:solidFill>
                  <a:srgbClr val="000000"/>
                </a:solidFill>
                <a:latin typeface="Arial"/>
                <a:cs typeface="Arial"/>
              </a:rPr>
              <a:t>  expression2  </a:t>
            </a:r>
            <a:r>
              <a:rPr lang="en-CA" sz="926" b="1" spc="-20" dirty="0" smtClean="0">
                <a:solidFill>
                  <a:srgbClr val="000000"/>
                </a:solidFill>
                <a:latin typeface="Arial"/>
                <a:cs typeface="Arial"/>
              </a:rPr>
              <a:t>THEN</a:t>
            </a:r>
            <a:r>
              <a:rPr lang="en-CA" sz="926" spc="-20" dirty="0" smtClean="0">
                <a:solidFill>
                  <a:srgbClr val="000000"/>
                </a:solidFill>
                <a:latin typeface="Arial"/>
                <a:cs typeface="Arial"/>
              </a:rPr>
              <a:t>  resultat2 </a:t>
            </a:r>
            <a:r>
              <a:rPr lang="en-CA" sz="926" spc="-20" dirty="0" err="1" smtClean="0">
                <a:solidFill>
                  <a:srgbClr val="000000"/>
                </a:solidFill>
                <a:latin typeface="Arial"/>
                <a:cs typeface="Arial"/>
              </a:rPr>
              <a:t>ou</a:t>
            </a:r>
            <a:r>
              <a:rPr lang="en-CA" sz="926" spc="-20" dirty="0" smtClean="0">
                <a:solidFill>
                  <a:srgbClr val="000000"/>
                </a:solidFill>
                <a:latin typeface="Arial"/>
                <a:cs typeface="Arial"/>
              </a:rPr>
              <a:t> instruction 2</a:t>
            </a:r>
          </a:p>
          <a:p>
            <a:pPr>
              <a:lnSpc>
                <a:spcPts val="1200"/>
              </a:lnSpc>
            </a:pPr>
            <a:r>
              <a:rPr lang="en-CA" sz="926" b="1" spc="-10" dirty="0" smtClean="0">
                <a:solidFill>
                  <a:srgbClr val="000000"/>
                </a:solidFill>
                <a:latin typeface="Arial"/>
                <a:cs typeface="Arial"/>
              </a:rPr>
              <a:t>ELSE</a:t>
            </a:r>
            <a:r>
              <a:rPr lang="en-CA" sz="926" spc="-10" dirty="0" smtClean="0">
                <a:solidFill>
                  <a:srgbClr val="000000"/>
                </a:solidFill>
                <a:latin typeface="Arial"/>
                <a:cs typeface="Arial"/>
              </a:rPr>
              <a:t>  </a:t>
            </a:r>
            <a:r>
              <a:rPr lang="en-CA" sz="926" spc="-10" dirty="0" err="1" smtClean="0">
                <a:solidFill>
                  <a:srgbClr val="000000"/>
                </a:solidFill>
                <a:latin typeface="Arial"/>
                <a:cs typeface="Arial"/>
              </a:rPr>
              <a:t>autre</a:t>
            </a:r>
            <a:r>
              <a:rPr lang="en-CA" sz="926" spc="-10" dirty="0" smtClean="0">
                <a:solidFill>
                  <a:srgbClr val="000000"/>
                </a:solidFill>
                <a:latin typeface="Arial"/>
                <a:cs typeface="Arial"/>
              </a:rPr>
              <a:t> </a:t>
            </a:r>
            <a:r>
              <a:rPr lang="en-CA" sz="926" spc="-10" dirty="0" err="1" smtClean="0">
                <a:solidFill>
                  <a:srgbClr val="000000"/>
                </a:solidFill>
                <a:latin typeface="Arial"/>
                <a:cs typeface="Arial"/>
              </a:rPr>
              <a:t>resultat</a:t>
            </a:r>
            <a:r>
              <a:rPr lang="en-CA" sz="926" spc="-10" dirty="0" smtClean="0">
                <a:solidFill>
                  <a:srgbClr val="000000"/>
                </a:solidFill>
                <a:latin typeface="Arial"/>
                <a:cs typeface="Arial"/>
              </a:rPr>
              <a:t> </a:t>
            </a:r>
            <a:r>
              <a:rPr lang="en-CA" sz="926" spc="-10" dirty="0" err="1" smtClean="0">
                <a:solidFill>
                  <a:srgbClr val="000000"/>
                </a:solidFill>
                <a:latin typeface="Arial"/>
                <a:cs typeface="Arial"/>
              </a:rPr>
              <a:t>ou</a:t>
            </a:r>
            <a:r>
              <a:rPr lang="en-CA" sz="926" spc="-10" dirty="0" smtClean="0">
                <a:solidFill>
                  <a:srgbClr val="000000"/>
                </a:solidFill>
                <a:latin typeface="Arial"/>
                <a:cs typeface="Arial"/>
              </a:rPr>
              <a:t> </a:t>
            </a:r>
            <a:r>
              <a:rPr lang="en-CA" sz="926" spc="-10" dirty="0" err="1" smtClean="0">
                <a:solidFill>
                  <a:srgbClr val="000000"/>
                </a:solidFill>
                <a:latin typeface="Arial"/>
                <a:cs typeface="Arial"/>
              </a:rPr>
              <a:t>autre</a:t>
            </a:r>
            <a:r>
              <a:rPr lang="en-CA" sz="926" spc="-10" dirty="0" smtClean="0">
                <a:solidFill>
                  <a:srgbClr val="000000"/>
                </a:solidFill>
                <a:latin typeface="Arial"/>
                <a:cs typeface="Arial"/>
              </a:rPr>
              <a:t> instruction </a:t>
            </a:r>
            <a:r>
              <a:rPr lang="en-CA" sz="996" dirty="0" smtClean="0">
                <a:solidFill>
                  <a:srgbClr val="000000"/>
                </a:solidFill>
                <a:latin typeface="Times New Roman"/>
              </a:rPr>
              <a:t/>
            </a:r>
            <a:br>
              <a:rPr lang="en-CA" sz="996" dirty="0" smtClean="0">
                <a:solidFill>
                  <a:srgbClr val="000000"/>
                </a:solidFill>
                <a:latin typeface="Times New Roman"/>
              </a:rPr>
            </a:br>
            <a:r>
              <a:rPr lang="en-CA" sz="926" b="1" spc="-20" dirty="0" smtClean="0">
                <a:solidFill>
                  <a:srgbClr val="000000"/>
                </a:solidFill>
                <a:latin typeface="Arial"/>
                <a:cs typeface="Arial"/>
              </a:rPr>
              <a:t>END ;</a:t>
            </a:r>
          </a:p>
          <a:p>
            <a:pPr>
              <a:lnSpc>
                <a:spcPts val="1200"/>
              </a:lnSpc>
            </a:pPr>
            <a:endParaRPr lang="en-CA" sz="926" spc="-20" dirty="0" smtClean="0">
              <a:solidFill>
                <a:srgbClr val="000000"/>
              </a:solidFill>
              <a:latin typeface="Arial"/>
              <a:cs typeface="Arial"/>
            </a:endParaRPr>
          </a:p>
          <a:p>
            <a:pPr>
              <a:lnSpc>
                <a:spcPts val="1195"/>
              </a:lnSpc>
            </a:pPr>
            <a:endParaRPr lang="en-CA" sz="996" dirty="0">
              <a:solidFill>
                <a:srgbClr val="000000"/>
              </a:solidFill>
            </a:endParaRPr>
          </a:p>
        </p:txBody>
      </p:sp>
      <p:sp>
        <p:nvSpPr>
          <p:cNvPr id="7" name="TextBox 7"/>
          <p:cNvSpPr txBox="1"/>
          <p:nvPr/>
        </p:nvSpPr>
        <p:spPr>
          <a:xfrm>
            <a:off x="2584452" y="520001"/>
            <a:ext cx="1899559" cy="564257"/>
          </a:xfrm>
          <a:prstGeom prst="rect">
            <a:avLst/>
          </a:prstGeom>
          <a:noFill/>
        </p:spPr>
        <p:txBody>
          <a:bodyPr vert="horz" wrap="none" lIns="0" tIns="0" rIns="0" bIns="0" rtlCol="0">
            <a:spAutoFit/>
          </a:bodyPr>
          <a:lstStyle/>
          <a:p>
            <a:pPr>
              <a:lnSpc>
                <a:spcPts val="1100"/>
              </a:lnSpc>
            </a:pPr>
            <a:r>
              <a:rPr lang="en-CA" sz="926" spc="-10" dirty="0" smtClean="0">
                <a:solidFill>
                  <a:srgbClr val="990000"/>
                </a:solidFill>
                <a:latin typeface="Arial"/>
                <a:cs typeface="Arial"/>
              </a:rPr>
              <a:t>CASE </a:t>
            </a:r>
            <a:r>
              <a:rPr lang="en-CA" sz="926" spc="-10" dirty="0" err="1" smtClean="0">
                <a:solidFill>
                  <a:srgbClr val="990000"/>
                </a:solidFill>
                <a:latin typeface="Arial"/>
                <a:cs typeface="Arial"/>
              </a:rPr>
              <a:t>renvoie</a:t>
            </a:r>
            <a:r>
              <a:rPr lang="en-CA" sz="926" spc="-10" dirty="0" smtClean="0">
                <a:solidFill>
                  <a:srgbClr val="990000"/>
                </a:solidFill>
                <a:latin typeface="Arial"/>
                <a:cs typeface="Arial"/>
              </a:rPr>
              <a:t> </a:t>
            </a:r>
            <a:r>
              <a:rPr lang="en-CA" sz="926" spc="-10" dirty="0" err="1" smtClean="0">
                <a:solidFill>
                  <a:srgbClr val="990000"/>
                </a:solidFill>
                <a:latin typeface="Arial"/>
                <a:cs typeface="Arial"/>
              </a:rPr>
              <a:t>une</a:t>
            </a:r>
            <a:r>
              <a:rPr lang="en-CA" sz="926" spc="-10" dirty="0" smtClean="0">
                <a:solidFill>
                  <a:srgbClr val="990000"/>
                </a:solidFill>
                <a:latin typeface="Arial"/>
                <a:cs typeface="Arial"/>
              </a:rPr>
              <a:t> </a:t>
            </a:r>
            <a:r>
              <a:rPr lang="en-CA" sz="926" spc="-10" dirty="0" err="1" smtClean="0">
                <a:solidFill>
                  <a:srgbClr val="990000"/>
                </a:solidFill>
                <a:latin typeface="Arial"/>
                <a:cs typeface="Arial"/>
              </a:rPr>
              <a:t>valeur</a:t>
            </a:r>
            <a:r>
              <a:rPr lang="en-CA" sz="926" spc="-10" dirty="0" smtClean="0">
                <a:solidFill>
                  <a:srgbClr val="990000"/>
                </a:solidFill>
                <a:latin typeface="Arial"/>
                <a:cs typeface="Arial"/>
              </a:rPr>
              <a:t> qui</a:t>
            </a:r>
            <a:r>
              <a:rPr lang="en-CA" sz="996" dirty="0" smtClean="0">
                <a:solidFill>
                  <a:srgbClr val="000000"/>
                </a:solidFill>
                <a:latin typeface="Times New Roman"/>
              </a:rPr>
              <a:t/>
            </a:r>
            <a:br>
              <a:rPr lang="en-CA" sz="996" dirty="0" smtClean="0">
                <a:solidFill>
                  <a:srgbClr val="000000"/>
                </a:solidFill>
                <a:latin typeface="Times New Roman"/>
              </a:rPr>
            </a:br>
            <a:r>
              <a:rPr lang="en-CA" sz="926" dirty="0" err="1" smtClean="0">
                <a:solidFill>
                  <a:srgbClr val="990000"/>
                </a:solidFill>
                <a:latin typeface="Arial"/>
                <a:cs typeface="Arial"/>
              </a:rPr>
              <a:t>vaut</a:t>
            </a:r>
            <a:r>
              <a:rPr lang="en-CA" sz="926" dirty="0" smtClean="0">
                <a:solidFill>
                  <a:srgbClr val="990000"/>
                </a:solidFill>
                <a:latin typeface="Arial"/>
                <a:cs typeface="Arial"/>
              </a:rPr>
              <a:t> resultat1 </a:t>
            </a:r>
            <a:r>
              <a:rPr lang="en-CA" sz="926" dirty="0" err="1" smtClean="0">
                <a:solidFill>
                  <a:srgbClr val="990000"/>
                </a:solidFill>
                <a:latin typeface="Arial"/>
                <a:cs typeface="Arial"/>
              </a:rPr>
              <a:t>ou</a:t>
            </a:r>
            <a:r>
              <a:rPr lang="en-CA" sz="926" dirty="0" smtClean="0">
                <a:solidFill>
                  <a:srgbClr val="990000"/>
                </a:solidFill>
                <a:latin typeface="Arial"/>
                <a:cs typeface="Arial"/>
              </a:rPr>
              <a:t> resultat2 </a:t>
            </a:r>
            <a:r>
              <a:rPr lang="en-CA" sz="926" dirty="0" err="1" smtClean="0">
                <a:solidFill>
                  <a:srgbClr val="990000"/>
                </a:solidFill>
                <a:latin typeface="Arial"/>
                <a:cs typeface="Arial"/>
              </a:rPr>
              <a:t>ou</a:t>
            </a:r>
            <a:r>
              <a:rPr lang="en-CA" sz="926" dirty="0" smtClean="0">
                <a:solidFill>
                  <a:srgbClr val="990000"/>
                </a:solidFill>
                <a:latin typeface="Arial"/>
                <a:cs typeface="Arial"/>
              </a:rPr>
              <a:t> . . . </a:t>
            </a:r>
            <a:r>
              <a:rPr lang="en-CA" sz="926" dirty="0" err="1" smtClean="0">
                <a:solidFill>
                  <a:srgbClr val="990000"/>
                </a:solidFill>
                <a:latin typeface="Arial"/>
                <a:cs typeface="Arial"/>
              </a:rPr>
              <a:t>ou</a:t>
            </a:r>
            <a:r>
              <a:rPr lang="en-CA" sz="996" dirty="0" smtClean="0">
                <a:solidFill>
                  <a:srgbClr val="000000"/>
                </a:solidFill>
                <a:latin typeface="Times New Roman"/>
              </a:rPr>
              <a:t/>
            </a:r>
            <a:br>
              <a:rPr lang="en-CA" sz="996" dirty="0" smtClean="0">
                <a:solidFill>
                  <a:srgbClr val="000000"/>
                </a:solidFill>
                <a:latin typeface="Times New Roman"/>
              </a:rPr>
            </a:br>
            <a:r>
              <a:rPr lang="en-CA" sz="926" dirty="0" err="1" smtClean="0">
                <a:solidFill>
                  <a:srgbClr val="990000"/>
                </a:solidFill>
                <a:latin typeface="Arial"/>
                <a:cs typeface="Arial"/>
              </a:rPr>
              <a:t>resultat</a:t>
            </a:r>
            <a:r>
              <a:rPr lang="en-CA" sz="926" dirty="0" smtClean="0">
                <a:solidFill>
                  <a:srgbClr val="990000"/>
                </a:solidFill>
                <a:latin typeface="Arial"/>
                <a:cs typeface="Arial"/>
              </a:rPr>
              <a:t> par </a:t>
            </a:r>
            <a:r>
              <a:rPr lang="en-CA" sz="926" dirty="0" err="1" smtClean="0">
                <a:solidFill>
                  <a:srgbClr val="990000"/>
                </a:solidFill>
                <a:latin typeface="Arial"/>
                <a:cs typeface="Arial"/>
              </a:rPr>
              <a:t>défaut</a:t>
            </a:r>
            <a:endParaRPr lang="en-CA" sz="926" dirty="0" smtClean="0">
              <a:solidFill>
                <a:srgbClr val="990000"/>
              </a:solidFill>
              <a:latin typeface="Arial"/>
              <a:cs typeface="Arial"/>
            </a:endParaRPr>
          </a:p>
          <a:p>
            <a:pPr>
              <a:lnSpc>
                <a:spcPts val="1145"/>
              </a:lnSpc>
            </a:pPr>
            <a:endParaRPr lang="en-CA" sz="996" dirty="0">
              <a:solidFill>
                <a:srgbClr val="000000"/>
              </a:solidFill>
            </a:endParaRPr>
          </a:p>
        </p:txBody>
      </p:sp>
      <p:sp>
        <p:nvSpPr>
          <p:cNvPr id="8" name="TextBox 8"/>
          <p:cNvSpPr txBox="1"/>
          <p:nvPr/>
        </p:nvSpPr>
        <p:spPr>
          <a:xfrm>
            <a:off x="2806700" y="1206500"/>
            <a:ext cx="33664" cy="303032"/>
          </a:xfrm>
          <a:prstGeom prst="rect">
            <a:avLst/>
          </a:prstGeom>
          <a:noFill/>
        </p:spPr>
        <p:txBody>
          <a:bodyPr vert="horz" wrap="none" lIns="0" tIns="0" rIns="0" bIns="0" rtlCol="0">
            <a:spAutoFit/>
          </a:bodyPr>
          <a:lstStyle/>
          <a:p>
            <a:pPr>
              <a:lnSpc>
                <a:spcPts val="1200"/>
              </a:lnSpc>
            </a:pPr>
            <a:r>
              <a:rPr lang="en-CA" sz="926" dirty="0" smtClean="0">
                <a:solidFill>
                  <a:srgbClr val="990000"/>
                </a:solidFill>
                <a:latin typeface="Arial"/>
                <a:cs typeface="Arial"/>
              </a:rPr>
              <a:t>.</a:t>
            </a:r>
          </a:p>
          <a:p>
            <a:pPr>
              <a:lnSpc>
                <a:spcPts val="1195"/>
              </a:lnSpc>
            </a:pPr>
            <a:endParaRPr lang="en-CA" sz="996" dirty="0">
              <a:solidFill>
                <a:srgbClr val="000000"/>
              </a:solidFill>
            </a:endParaRPr>
          </a:p>
        </p:txBody>
      </p:sp>
      <p:sp>
        <p:nvSpPr>
          <p:cNvPr id="9" name="TextBox 9"/>
          <p:cNvSpPr txBox="1"/>
          <p:nvPr/>
        </p:nvSpPr>
        <p:spPr>
          <a:xfrm>
            <a:off x="138460" y="1655192"/>
            <a:ext cx="3240360" cy="307777"/>
          </a:xfrm>
          <a:prstGeom prst="rect">
            <a:avLst/>
          </a:prstGeom>
          <a:noFill/>
        </p:spPr>
        <p:txBody>
          <a:bodyPr vert="horz" wrap="square" lIns="0" tIns="0" rIns="0" bIns="0" rtlCol="0">
            <a:spAutoFit/>
          </a:bodyPr>
          <a:lstStyle/>
          <a:p>
            <a:pPr>
              <a:lnSpc>
                <a:spcPts val="1150"/>
              </a:lnSpc>
            </a:pPr>
            <a:r>
              <a:rPr lang="en-CA" sz="926" b="1" spc="-10" dirty="0" err="1" smtClean="0">
                <a:solidFill>
                  <a:srgbClr val="009900"/>
                </a:solidFill>
                <a:latin typeface="Arial"/>
                <a:cs typeface="Arial"/>
              </a:rPr>
              <a:t>Exemple</a:t>
            </a:r>
            <a:r>
              <a:rPr lang="en-CA" sz="926" b="1" spc="-10" dirty="0" smtClean="0">
                <a:solidFill>
                  <a:srgbClr val="009900"/>
                </a:solidFill>
                <a:latin typeface="Arial"/>
                <a:cs typeface="Arial"/>
              </a:rPr>
              <a:t>  de </a:t>
            </a:r>
            <a:r>
              <a:rPr lang="en-CA" sz="926" b="1" spc="-10" dirty="0" smtClean="0">
                <a:solidFill>
                  <a:srgbClr val="C00000"/>
                </a:solidFill>
                <a:latin typeface="Arial"/>
                <a:cs typeface="Arial"/>
              </a:rPr>
              <a:t>Case</a:t>
            </a:r>
            <a:r>
              <a:rPr lang="en-CA" sz="926" b="1" spc="-10" dirty="0" smtClean="0">
                <a:solidFill>
                  <a:srgbClr val="009900"/>
                </a:solidFill>
                <a:latin typeface="Arial"/>
                <a:cs typeface="Arial"/>
              </a:rPr>
              <a:t> </a:t>
            </a:r>
            <a:r>
              <a:rPr lang="en-CA" sz="926" b="1" spc="-10" dirty="0" err="1" smtClean="0">
                <a:solidFill>
                  <a:srgbClr val="009900"/>
                </a:solidFill>
                <a:latin typeface="Arial"/>
                <a:cs typeface="Arial"/>
              </a:rPr>
              <a:t>Dans</a:t>
            </a:r>
            <a:r>
              <a:rPr lang="en-CA" sz="926" b="1" spc="-10" dirty="0" smtClean="0">
                <a:solidFill>
                  <a:srgbClr val="009900"/>
                </a:solidFill>
                <a:latin typeface="Arial"/>
                <a:cs typeface="Arial"/>
              </a:rPr>
              <a:t> </a:t>
            </a:r>
            <a:r>
              <a:rPr lang="en-CA" sz="926" b="1" spc="-10" dirty="0" err="1" smtClean="0">
                <a:solidFill>
                  <a:srgbClr val="009900"/>
                </a:solidFill>
                <a:latin typeface="Arial"/>
                <a:cs typeface="Arial"/>
              </a:rPr>
              <a:t>une</a:t>
            </a:r>
            <a:r>
              <a:rPr lang="en-CA" sz="926" b="1" spc="-10" dirty="0" smtClean="0">
                <a:solidFill>
                  <a:srgbClr val="009900"/>
                </a:solidFill>
                <a:latin typeface="Arial"/>
                <a:cs typeface="Arial"/>
              </a:rPr>
              <a:t> </a:t>
            </a:r>
            <a:r>
              <a:rPr lang="en-CA" sz="926" b="1" spc="-10" dirty="0" err="1" smtClean="0">
                <a:solidFill>
                  <a:srgbClr val="009900"/>
                </a:solidFill>
                <a:latin typeface="Arial"/>
                <a:cs typeface="Arial"/>
              </a:rPr>
              <a:t>requette</a:t>
            </a:r>
            <a:r>
              <a:rPr lang="en-CA" sz="926" b="1" spc="-10" dirty="0" smtClean="0">
                <a:solidFill>
                  <a:srgbClr val="009900"/>
                </a:solidFill>
                <a:latin typeface="Arial"/>
                <a:cs typeface="Arial"/>
              </a:rPr>
              <a:t> SQL</a:t>
            </a:r>
          </a:p>
          <a:p>
            <a:pPr>
              <a:lnSpc>
                <a:spcPts val="1150"/>
              </a:lnSpc>
            </a:pPr>
            <a:endParaRPr lang="en-CA" sz="996" dirty="0">
              <a:solidFill>
                <a:srgbClr val="000000"/>
              </a:solidFill>
            </a:endParaRPr>
          </a:p>
        </p:txBody>
      </p:sp>
      <p:sp>
        <p:nvSpPr>
          <p:cNvPr id="17" name="TextBox 17"/>
          <p:cNvSpPr txBox="1"/>
          <p:nvPr/>
        </p:nvSpPr>
        <p:spPr>
          <a:xfrm>
            <a:off x="1587500" y="3378200"/>
            <a:ext cx="3009900" cy="76200"/>
          </a:xfrm>
          <a:prstGeom prst="rect">
            <a:avLst/>
          </a:prstGeom>
          <a:noFill/>
        </p:spPr>
        <p:txBody>
          <a:bodyPr vert="horz" wrap="none" lIns="0" tIns="0" rIns="0" bIns="0" rtlCol="0">
            <a:spAutoFit/>
          </a:bodyPr>
          <a:lstStyle/>
          <a:p>
            <a:pPr>
              <a:lnSpc>
                <a:spcPts val="450"/>
              </a:lnSpc>
            </a:pPr>
            <a:r>
              <a:rPr lang="en-CA" sz="498" smtClean="0">
                <a:solidFill>
                  <a:srgbClr val="BFBFBF"/>
                </a:solidFill>
                <a:latin typeface="Arial"/>
                <a:cs typeface="Arial"/>
              </a:rPr>
              <a:t>▴</a:t>
            </a:r>
          </a:p>
          <a:p>
            <a:pPr>
              <a:lnSpc>
                <a:spcPts val="450"/>
              </a:lnSpc>
            </a:pPr>
            <a:endParaRPr lang="en-CA" sz="498">
              <a:solidFill>
                <a:srgbClr val="000000"/>
              </a:solidFill>
            </a:endParaRPr>
          </a:p>
        </p:txBody>
      </p:sp>
      <p:sp>
        <p:nvSpPr>
          <p:cNvPr id="19" name="ZoneTexte 18"/>
          <p:cNvSpPr txBox="1"/>
          <p:nvPr/>
        </p:nvSpPr>
        <p:spPr>
          <a:xfrm>
            <a:off x="1084254" y="12688"/>
            <a:ext cx="321471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 : </a:t>
            </a:r>
            <a:r>
              <a:rPr lang="en-CA" sz="1200" b="1" spc="-10" dirty="0" err="1" smtClean="0">
                <a:solidFill>
                  <a:srgbClr val="000000"/>
                </a:solidFill>
                <a:latin typeface="Arial"/>
                <a:cs typeface="Arial"/>
              </a:rPr>
              <a:t>Commandes</a:t>
            </a:r>
            <a:endParaRPr lang="fr-FR" sz="1200" b="1" dirty="0">
              <a:solidFill>
                <a:srgbClr val="002060"/>
              </a:solidFill>
            </a:endParaRPr>
          </a:p>
        </p:txBody>
      </p:sp>
      <p:pic>
        <p:nvPicPr>
          <p:cNvPr id="20" name="Image 19" descr="Penguins.jpg"/>
          <p:cNvPicPr>
            <a:picLocks noChangeAspect="1"/>
          </p:cNvPicPr>
          <p:nvPr/>
        </p:nvPicPr>
        <p:blipFill>
          <a:blip r:embed="rId2" cstate="print"/>
          <a:stretch>
            <a:fillRect/>
          </a:stretch>
        </p:blipFill>
        <p:spPr>
          <a:xfrm>
            <a:off x="262168" y="227002"/>
            <a:ext cx="571504" cy="343122"/>
          </a:xfrm>
          <a:prstGeom prst="rect">
            <a:avLst/>
          </a:prstGeom>
        </p:spPr>
      </p:pic>
      <p:sp>
        <p:nvSpPr>
          <p:cNvPr id="15" name="Rectangle 14"/>
          <p:cNvSpPr/>
          <p:nvPr/>
        </p:nvSpPr>
        <p:spPr>
          <a:xfrm>
            <a:off x="210468" y="1871216"/>
            <a:ext cx="4248472"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900" dirty="0" smtClean="0"/>
              <a:t>SELECT </a:t>
            </a:r>
            <a:r>
              <a:rPr lang="fr-FR" sz="900" dirty="0" err="1" smtClean="0"/>
              <a:t>last_name</a:t>
            </a:r>
            <a:r>
              <a:rPr lang="fr-FR" sz="900" dirty="0" smtClean="0"/>
              <a:t>, </a:t>
            </a:r>
            <a:r>
              <a:rPr lang="fr-FR" sz="900" dirty="0" err="1" smtClean="0"/>
              <a:t>first_name</a:t>
            </a:r>
            <a:r>
              <a:rPr lang="fr-FR" sz="900" dirty="0" smtClean="0"/>
              <a:t> ,</a:t>
            </a:r>
            <a:r>
              <a:rPr lang="fr-FR" sz="900" dirty="0" err="1" smtClean="0"/>
              <a:t>job_id</a:t>
            </a:r>
            <a:r>
              <a:rPr lang="fr-FR" sz="900" dirty="0" smtClean="0"/>
              <a:t>,</a:t>
            </a:r>
          </a:p>
          <a:p>
            <a:r>
              <a:rPr lang="fr-FR" sz="900" dirty="0" smtClean="0"/>
              <a:t>CASE</a:t>
            </a:r>
          </a:p>
          <a:p>
            <a:r>
              <a:rPr lang="fr-FR" sz="900" dirty="0" smtClean="0"/>
              <a:t>  WHEN </a:t>
            </a:r>
            <a:r>
              <a:rPr lang="fr-FR" sz="900" dirty="0" err="1" smtClean="0"/>
              <a:t>job_id</a:t>
            </a:r>
            <a:r>
              <a:rPr lang="fr-FR" sz="900" dirty="0" smtClean="0"/>
              <a:t>='AD_PRES' THEN 'C est le président'</a:t>
            </a:r>
          </a:p>
          <a:p>
            <a:r>
              <a:rPr lang="fr-FR" sz="900" dirty="0" smtClean="0"/>
              <a:t>  WHEN </a:t>
            </a:r>
            <a:r>
              <a:rPr lang="fr-FR" sz="900" dirty="0" err="1" smtClean="0"/>
              <a:t>job_id</a:t>
            </a:r>
            <a:r>
              <a:rPr lang="fr-FR" sz="900" dirty="0" smtClean="0"/>
              <a:t>='AD_VP ' THEN ' Vice  Président chargé de la  Administration'</a:t>
            </a:r>
          </a:p>
          <a:p>
            <a:r>
              <a:rPr lang="fr-FR" sz="900" dirty="0" smtClean="0"/>
              <a:t>  WHEN </a:t>
            </a:r>
            <a:r>
              <a:rPr lang="fr-FR" sz="900" dirty="0" err="1" smtClean="0"/>
              <a:t>job_id</a:t>
            </a:r>
            <a:r>
              <a:rPr lang="fr-FR" sz="900" dirty="0" smtClean="0"/>
              <a:t>='FI_MGR' THEN ' Administrateur Financier'</a:t>
            </a:r>
          </a:p>
          <a:p>
            <a:r>
              <a:rPr lang="fr-FR" sz="900" dirty="0" smtClean="0"/>
              <a:t>  WHEN </a:t>
            </a:r>
            <a:r>
              <a:rPr lang="fr-FR" sz="900" dirty="0" err="1" smtClean="0"/>
              <a:t>job_id</a:t>
            </a:r>
            <a:r>
              <a:rPr lang="fr-FR" sz="900" dirty="0" smtClean="0"/>
              <a:t>='FI_ACCOUNT' THEN ' Comptable' </a:t>
            </a:r>
          </a:p>
          <a:p>
            <a:r>
              <a:rPr lang="fr-FR" sz="900" dirty="0" smtClean="0"/>
              <a:t>  WHEN </a:t>
            </a:r>
            <a:r>
              <a:rPr lang="fr-FR" sz="900" dirty="0" err="1" smtClean="0"/>
              <a:t>job_id</a:t>
            </a:r>
            <a:r>
              <a:rPr lang="fr-FR" sz="900" dirty="0" smtClean="0"/>
              <a:t>='AC_ACCOUNT' THEN ' Trésorier' </a:t>
            </a:r>
          </a:p>
          <a:p>
            <a:r>
              <a:rPr lang="fr-FR" sz="900" dirty="0" smtClean="0"/>
              <a:t>  ELSE 'Autre fonction'</a:t>
            </a:r>
          </a:p>
          <a:p>
            <a:r>
              <a:rPr lang="fr-FR" sz="900" dirty="0" smtClean="0"/>
              <a:t>END</a:t>
            </a:r>
          </a:p>
          <a:p>
            <a:r>
              <a:rPr lang="fr-FR" sz="900" dirty="0" smtClean="0"/>
              <a:t>FROM </a:t>
            </a:r>
            <a:r>
              <a:rPr lang="fr-FR" sz="900" dirty="0" err="1" smtClean="0"/>
              <a:t>employees</a:t>
            </a:r>
            <a:r>
              <a:rPr lang="fr-FR" sz="900" dirty="0" smtClean="0"/>
              <a:t>;</a:t>
            </a:r>
            <a:endParaRPr lang="fr-FR" sz="9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218" y="847422"/>
            <a:ext cx="3863994"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endParaRPr lang="fr-FR" sz="800" dirty="0" smtClean="0"/>
          </a:p>
          <a:p>
            <a:r>
              <a:rPr lang="fr-FR" sz="800" dirty="0" err="1" smtClean="0"/>
              <a:t>Declare</a:t>
            </a:r>
            <a:endParaRPr lang="fr-FR" sz="800" dirty="0" smtClean="0"/>
          </a:p>
          <a:p>
            <a:r>
              <a:rPr lang="fr-FR" sz="800" dirty="0" smtClean="0"/>
              <a:t>      LN$</a:t>
            </a:r>
            <a:r>
              <a:rPr lang="fr-FR" sz="800" dirty="0" err="1" smtClean="0"/>
              <a:t>Num</a:t>
            </a:r>
            <a:r>
              <a:rPr lang="fr-FR" sz="800" dirty="0" smtClean="0"/>
              <a:t> </a:t>
            </a:r>
            <a:r>
              <a:rPr lang="fr-FR" sz="800" dirty="0" err="1" smtClean="0"/>
              <a:t>integer</a:t>
            </a:r>
            <a:r>
              <a:rPr lang="fr-FR" sz="800" dirty="0" smtClean="0"/>
              <a:t> := 0 ;</a:t>
            </a:r>
          </a:p>
          <a:p>
            <a:r>
              <a:rPr lang="fr-FR" sz="800" dirty="0" smtClean="0"/>
              <a:t>    Begin</a:t>
            </a:r>
          </a:p>
          <a:p>
            <a:r>
              <a:rPr lang="fr-FR" sz="800" dirty="0" smtClean="0"/>
              <a:t>        </a:t>
            </a:r>
          </a:p>
          <a:p>
            <a:r>
              <a:rPr lang="fr-FR" sz="800" dirty="0" smtClean="0"/>
              <a:t>          LN$</a:t>
            </a:r>
            <a:r>
              <a:rPr lang="fr-FR" sz="800" dirty="0" err="1" smtClean="0"/>
              <a:t>Num</a:t>
            </a:r>
            <a:r>
              <a:rPr lang="fr-FR" sz="800" dirty="0" smtClean="0"/>
              <a:t> := '&amp;entre' ;</a:t>
            </a:r>
          </a:p>
          <a:p>
            <a:r>
              <a:rPr lang="fr-FR" sz="800" dirty="0" smtClean="0"/>
              <a:t>          CASE LN$</a:t>
            </a:r>
            <a:r>
              <a:rPr lang="fr-FR" sz="800" dirty="0" err="1" smtClean="0"/>
              <a:t>Num</a:t>
            </a:r>
            <a:endParaRPr lang="fr-FR" sz="800" dirty="0" smtClean="0"/>
          </a:p>
          <a:p>
            <a:r>
              <a:rPr lang="fr-FR" sz="800" dirty="0" smtClean="0"/>
              <a:t>            WHEN </a:t>
            </a:r>
            <a:r>
              <a:rPr lang="fr-FR" sz="800" b="1" dirty="0" smtClean="0"/>
              <a:t>1</a:t>
            </a:r>
            <a:r>
              <a:rPr lang="fr-FR" sz="800" dirty="0" smtClean="0"/>
              <a:t> </a:t>
            </a:r>
            <a:r>
              <a:rPr lang="fr-FR" sz="800" dirty="0" err="1" smtClean="0"/>
              <a:t>Then</a:t>
            </a:r>
            <a:r>
              <a:rPr lang="fr-FR" sz="800" dirty="0" smtClean="0"/>
              <a:t> </a:t>
            </a:r>
            <a:r>
              <a:rPr lang="fr-FR" sz="800" dirty="0" err="1" smtClean="0"/>
              <a:t>dbms_output</a:t>
            </a:r>
            <a:r>
              <a:rPr lang="fr-FR" sz="800" dirty="0" smtClean="0"/>
              <a:t>.</a:t>
            </a:r>
            <a:r>
              <a:rPr lang="fr-FR" sz="800" dirty="0" err="1" smtClean="0"/>
              <a:t>put_line</a:t>
            </a:r>
            <a:r>
              <a:rPr lang="fr-FR" sz="800" dirty="0" smtClean="0"/>
              <a:t>( ' premier' ) ;</a:t>
            </a:r>
          </a:p>
          <a:p>
            <a:r>
              <a:rPr lang="fr-FR" sz="800" dirty="0" smtClean="0"/>
              <a:t>            WHEN </a:t>
            </a:r>
            <a:r>
              <a:rPr lang="fr-FR" sz="800" b="1" dirty="0" smtClean="0"/>
              <a:t>2</a:t>
            </a:r>
            <a:r>
              <a:rPr lang="fr-FR" sz="800" dirty="0" smtClean="0"/>
              <a:t> </a:t>
            </a:r>
            <a:r>
              <a:rPr lang="fr-FR" sz="800" dirty="0" err="1" smtClean="0"/>
              <a:t>Then</a:t>
            </a:r>
            <a:r>
              <a:rPr lang="fr-FR" sz="800" dirty="0" smtClean="0"/>
              <a:t> </a:t>
            </a:r>
            <a:r>
              <a:rPr lang="fr-FR" sz="800" dirty="0" err="1" smtClean="0"/>
              <a:t>dbms_output</a:t>
            </a:r>
            <a:r>
              <a:rPr lang="fr-FR" sz="800" dirty="0" smtClean="0"/>
              <a:t>.</a:t>
            </a:r>
            <a:r>
              <a:rPr lang="fr-FR" sz="800" dirty="0" err="1" smtClean="0"/>
              <a:t>put_line</a:t>
            </a:r>
            <a:r>
              <a:rPr lang="fr-FR" sz="800" dirty="0" smtClean="0"/>
              <a:t>( '</a:t>
            </a:r>
            <a:r>
              <a:rPr lang="fr-FR" sz="800" dirty="0" err="1" smtClean="0"/>
              <a:t>deuxieme</a:t>
            </a:r>
            <a:r>
              <a:rPr lang="fr-FR" sz="800" dirty="0" smtClean="0"/>
              <a:t>' ) ;</a:t>
            </a:r>
          </a:p>
          <a:p>
            <a:r>
              <a:rPr lang="fr-FR" sz="800" dirty="0" smtClean="0"/>
              <a:t>            WHEN </a:t>
            </a:r>
            <a:r>
              <a:rPr lang="fr-FR" sz="800" b="1" dirty="0" smtClean="0"/>
              <a:t>3</a:t>
            </a:r>
            <a:r>
              <a:rPr lang="fr-FR" sz="800" dirty="0" smtClean="0"/>
              <a:t> </a:t>
            </a:r>
            <a:r>
              <a:rPr lang="fr-FR" sz="800" dirty="0" err="1" smtClean="0"/>
              <a:t>Then</a:t>
            </a:r>
            <a:r>
              <a:rPr lang="fr-FR" sz="800" dirty="0" smtClean="0"/>
              <a:t> </a:t>
            </a:r>
            <a:r>
              <a:rPr lang="fr-FR" sz="800" dirty="0" err="1" smtClean="0"/>
              <a:t>dbms_output</a:t>
            </a:r>
            <a:r>
              <a:rPr lang="fr-FR" sz="800" dirty="0" smtClean="0"/>
              <a:t>.</a:t>
            </a:r>
            <a:r>
              <a:rPr lang="fr-FR" sz="800" dirty="0" err="1" smtClean="0"/>
              <a:t>put_line</a:t>
            </a:r>
            <a:r>
              <a:rPr lang="fr-FR" sz="800" dirty="0" smtClean="0"/>
              <a:t>( '</a:t>
            </a:r>
            <a:r>
              <a:rPr lang="fr-FR" sz="800" dirty="0" err="1" smtClean="0"/>
              <a:t>troisiem</a:t>
            </a:r>
            <a:r>
              <a:rPr lang="fr-FR" sz="800" dirty="0" smtClean="0"/>
              <a:t>' ) ;</a:t>
            </a:r>
          </a:p>
          <a:p>
            <a:r>
              <a:rPr lang="fr-FR" sz="800" dirty="0" smtClean="0"/>
              <a:t>            ELSE    </a:t>
            </a:r>
            <a:r>
              <a:rPr lang="fr-FR" sz="800" dirty="0" err="1" smtClean="0"/>
              <a:t>dbms_output</a:t>
            </a:r>
            <a:r>
              <a:rPr lang="fr-FR" sz="800" dirty="0" smtClean="0"/>
              <a:t>.</a:t>
            </a:r>
            <a:r>
              <a:rPr lang="fr-FR" sz="800" dirty="0" err="1" smtClean="0"/>
              <a:t>put_line</a:t>
            </a:r>
            <a:r>
              <a:rPr lang="fr-FR" sz="800" dirty="0" smtClean="0"/>
              <a:t>( 'rang supérieur' ) ;</a:t>
            </a:r>
          </a:p>
          <a:p>
            <a:r>
              <a:rPr lang="fr-FR" sz="800" dirty="0" smtClean="0"/>
              <a:t>         END CASE ;</a:t>
            </a:r>
          </a:p>
          <a:p>
            <a:endParaRPr lang="fr-FR" sz="800" dirty="0" smtClean="0"/>
          </a:p>
          <a:p>
            <a:r>
              <a:rPr lang="fr-FR" sz="800" dirty="0" smtClean="0"/>
              <a:t>  End ;</a:t>
            </a:r>
          </a:p>
          <a:p>
            <a:r>
              <a:rPr lang="fr-FR" sz="800" dirty="0" smtClean="0"/>
              <a:t>  /</a:t>
            </a:r>
            <a:endParaRPr lang="fr-FR" sz="800" dirty="0"/>
          </a:p>
        </p:txBody>
      </p:sp>
      <p:sp>
        <p:nvSpPr>
          <p:cNvPr id="3" name="TextBox 3"/>
          <p:cNvSpPr txBox="1"/>
          <p:nvPr/>
        </p:nvSpPr>
        <p:spPr>
          <a:xfrm>
            <a:off x="1509046" y="441316"/>
            <a:ext cx="2783198" cy="436017"/>
          </a:xfrm>
          <a:prstGeom prst="rect">
            <a:avLst/>
          </a:prstGeom>
          <a:noFill/>
        </p:spPr>
        <p:txBody>
          <a:bodyPr vert="horz" wrap="none" lIns="0" tIns="0" rIns="0" bIns="0" rtlCol="0">
            <a:spAutoFit/>
          </a:bodyPr>
          <a:lstStyle/>
          <a:p>
            <a:pPr>
              <a:lnSpc>
                <a:spcPts val="1665"/>
              </a:lnSpc>
            </a:pPr>
            <a:r>
              <a:rPr lang="en-CA" sz="1219" b="1" spc="-20" dirty="0" smtClean="0">
                <a:solidFill>
                  <a:srgbClr val="00B050"/>
                </a:solidFill>
                <a:latin typeface="Arial"/>
                <a:cs typeface="Arial"/>
              </a:rPr>
              <a:t>CASE : </a:t>
            </a:r>
            <a:r>
              <a:rPr lang="en-CA" sz="1219" b="1" spc="-20" dirty="0" err="1" smtClean="0">
                <a:solidFill>
                  <a:srgbClr val="00B050"/>
                </a:solidFill>
                <a:latin typeface="Arial"/>
                <a:cs typeface="Arial"/>
              </a:rPr>
              <a:t>Exemple</a:t>
            </a:r>
            <a:r>
              <a:rPr lang="en-CA" sz="1219" b="1" spc="-20" dirty="0" smtClean="0">
                <a:solidFill>
                  <a:srgbClr val="00B050"/>
                </a:solidFill>
                <a:latin typeface="Arial"/>
                <a:cs typeface="Arial"/>
              </a:rPr>
              <a:t> </a:t>
            </a:r>
            <a:r>
              <a:rPr lang="en-CA" sz="1219" b="1" spc="-20" dirty="0" err="1" smtClean="0">
                <a:solidFill>
                  <a:srgbClr val="00B050"/>
                </a:solidFill>
                <a:latin typeface="Arial"/>
                <a:cs typeface="Arial"/>
              </a:rPr>
              <a:t>dans</a:t>
            </a:r>
            <a:r>
              <a:rPr lang="en-CA" sz="1219" b="1" spc="-20" dirty="0" smtClean="0">
                <a:solidFill>
                  <a:srgbClr val="00B050"/>
                </a:solidFill>
                <a:latin typeface="Arial"/>
                <a:cs typeface="Arial"/>
              </a:rPr>
              <a:t> un bloc PL/SQL </a:t>
            </a:r>
          </a:p>
          <a:p>
            <a:pPr>
              <a:lnSpc>
                <a:spcPts val="1665"/>
              </a:lnSpc>
            </a:pPr>
            <a:endParaRPr lang="en-CA" sz="1434" dirty="0">
              <a:solidFill>
                <a:srgbClr val="000000"/>
              </a:solidFill>
            </a:endParaRPr>
          </a:p>
        </p:txBody>
      </p:sp>
      <p:sp>
        <p:nvSpPr>
          <p:cNvPr id="4" name="ZoneTexte 3"/>
          <p:cNvSpPr txBox="1"/>
          <p:nvPr/>
        </p:nvSpPr>
        <p:spPr>
          <a:xfrm>
            <a:off x="1084254" y="12688"/>
            <a:ext cx="321471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 : </a:t>
            </a:r>
            <a:r>
              <a:rPr lang="en-CA" sz="1200" b="1" spc="-10" dirty="0" err="1" smtClean="0">
                <a:solidFill>
                  <a:srgbClr val="000000"/>
                </a:solidFill>
                <a:latin typeface="Arial"/>
                <a:cs typeface="Arial"/>
              </a:rPr>
              <a:t>Commandes</a:t>
            </a:r>
            <a:endParaRPr lang="fr-FR" sz="1200" b="1" dirty="0">
              <a:solidFill>
                <a:srgbClr val="002060"/>
              </a:solidFill>
            </a:endParaRPr>
          </a:p>
        </p:txBody>
      </p:sp>
      <p:pic>
        <p:nvPicPr>
          <p:cNvPr id="5" name="Image 4" descr="Penguins.jpg"/>
          <p:cNvPicPr>
            <a:picLocks noChangeAspect="1"/>
          </p:cNvPicPr>
          <p:nvPr/>
        </p:nvPicPr>
        <p:blipFill>
          <a:blip r:embed="rId2" cstate="print"/>
          <a:stretch>
            <a:fillRect/>
          </a:stretch>
        </p:blipFill>
        <p:spPr>
          <a:xfrm>
            <a:off x="262168" y="227002"/>
            <a:ext cx="571504" cy="343122"/>
          </a:xfrm>
          <a:prstGeom prst="rect">
            <a:avLst/>
          </a:prstGeom>
        </p:spPr>
      </p:pic>
      <p:sp>
        <p:nvSpPr>
          <p:cNvPr id="7" name="ZoneTexte 6"/>
          <p:cNvSpPr txBox="1"/>
          <p:nvPr/>
        </p:nvSpPr>
        <p:spPr>
          <a:xfrm>
            <a:off x="210468" y="575072"/>
            <a:ext cx="849913" cy="246221"/>
          </a:xfrm>
          <a:prstGeom prst="rect">
            <a:avLst/>
          </a:prstGeom>
          <a:noFill/>
        </p:spPr>
        <p:txBody>
          <a:bodyPr wrap="none" rtlCol="0">
            <a:spAutoFit/>
          </a:bodyPr>
          <a:lstStyle/>
          <a:p>
            <a:r>
              <a:rPr lang="fr-FR" sz="1000" b="1" dirty="0" smtClean="0">
                <a:solidFill>
                  <a:srgbClr val="C00000"/>
                </a:solidFill>
              </a:rPr>
              <a:t>Case Simple </a:t>
            </a:r>
            <a:endParaRPr lang="fr-FR" sz="1000" b="1" dirty="0">
              <a:solidFill>
                <a:srgbClr val="C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218" y="847422"/>
            <a:ext cx="3863994"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800" dirty="0" smtClean="0"/>
              <a:t>DECLARE </a:t>
            </a:r>
          </a:p>
          <a:p>
            <a:r>
              <a:rPr lang="fr-FR" sz="800" dirty="0" smtClean="0"/>
              <a:t>    </a:t>
            </a:r>
            <a:r>
              <a:rPr lang="fr-FR" sz="800" dirty="0" err="1" smtClean="0"/>
              <a:t>v_prix_vente</a:t>
            </a:r>
            <a:r>
              <a:rPr lang="fr-FR" sz="800" dirty="0" smtClean="0"/>
              <a:t> NUMBER(9,2);</a:t>
            </a:r>
          </a:p>
          <a:p>
            <a:r>
              <a:rPr lang="fr-FR" sz="800" dirty="0" smtClean="0"/>
              <a:t>    </a:t>
            </a:r>
            <a:r>
              <a:rPr lang="fr-FR" sz="800" dirty="0" err="1" smtClean="0"/>
              <a:t>v_Value</a:t>
            </a:r>
            <a:r>
              <a:rPr lang="fr-FR" sz="800" dirty="0" smtClean="0"/>
              <a:t> NUMBER(9,2) := </a:t>
            </a:r>
            <a:r>
              <a:rPr lang="fr-FR" sz="800" b="1" dirty="0" smtClean="0"/>
              <a:t>&amp;</a:t>
            </a:r>
            <a:r>
              <a:rPr lang="fr-FR" sz="800" dirty="0" err="1" smtClean="0"/>
              <a:t>v_prix_vente</a:t>
            </a:r>
            <a:r>
              <a:rPr lang="fr-FR" sz="800" dirty="0" smtClean="0"/>
              <a:t>;</a:t>
            </a:r>
          </a:p>
          <a:p>
            <a:r>
              <a:rPr lang="fr-FR" sz="800" dirty="0" smtClean="0"/>
              <a:t>    </a:t>
            </a:r>
            <a:r>
              <a:rPr lang="fr-FR" sz="800" dirty="0" err="1" smtClean="0"/>
              <a:t>v_taux_Commission</a:t>
            </a:r>
            <a:r>
              <a:rPr lang="fr-FR" sz="800" dirty="0" smtClean="0"/>
              <a:t> NUMBER(3,2);</a:t>
            </a:r>
          </a:p>
          <a:p>
            <a:r>
              <a:rPr lang="fr-FR" sz="800" dirty="0" smtClean="0"/>
              <a:t>BEGIN</a:t>
            </a:r>
          </a:p>
          <a:p>
            <a:r>
              <a:rPr lang="fr-FR" sz="800" dirty="0" smtClean="0"/>
              <a:t>    CASE </a:t>
            </a:r>
          </a:p>
          <a:p>
            <a:r>
              <a:rPr lang="fr-FR" sz="800" dirty="0" smtClean="0"/>
              <a:t>        WHEN </a:t>
            </a:r>
            <a:r>
              <a:rPr lang="fr-FR" sz="800" dirty="0" err="1" smtClean="0"/>
              <a:t>v_Value</a:t>
            </a:r>
            <a:r>
              <a:rPr lang="fr-FR" sz="800" dirty="0" smtClean="0"/>
              <a:t> &lt;= 100 THEN </a:t>
            </a:r>
            <a:r>
              <a:rPr lang="fr-FR" sz="800" dirty="0" err="1" smtClean="0"/>
              <a:t>v_taux_Commission</a:t>
            </a:r>
            <a:r>
              <a:rPr lang="fr-FR" sz="800" dirty="0" smtClean="0"/>
              <a:t> := 0.03; </a:t>
            </a:r>
          </a:p>
          <a:p>
            <a:r>
              <a:rPr lang="fr-FR" sz="800" dirty="0" smtClean="0"/>
              <a:t>       WHEN </a:t>
            </a:r>
            <a:r>
              <a:rPr lang="fr-FR" sz="800" dirty="0" err="1" smtClean="0"/>
              <a:t>v_Value</a:t>
            </a:r>
            <a:r>
              <a:rPr lang="fr-FR" sz="800" dirty="0" smtClean="0"/>
              <a:t> &lt;= 250 THEN </a:t>
            </a:r>
            <a:r>
              <a:rPr lang="fr-FR" sz="800" dirty="0" err="1" smtClean="0"/>
              <a:t>v_taux_Commission</a:t>
            </a:r>
            <a:r>
              <a:rPr lang="fr-FR" sz="800" dirty="0" smtClean="0"/>
              <a:t> := 0.05;</a:t>
            </a:r>
          </a:p>
          <a:p>
            <a:r>
              <a:rPr lang="fr-FR" sz="800" dirty="0" smtClean="0"/>
              <a:t>         WHEN </a:t>
            </a:r>
            <a:r>
              <a:rPr lang="fr-FR" sz="800" dirty="0" err="1" smtClean="0"/>
              <a:t>v_Value</a:t>
            </a:r>
            <a:r>
              <a:rPr lang="fr-FR" sz="800" dirty="0" smtClean="0"/>
              <a:t> &lt;= 1000 THEN </a:t>
            </a:r>
            <a:r>
              <a:rPr lang="fr-FR" sz="800" dirty="0" err="1" smtClean="0"/>
              <a:t>v_taux_Commission</a:t>
            </a:r>
            <a:r>
              <a:rPr lang="fr-FR" sz="800" dirty="0" smtClean="0"/>
              <a:t> := 0.08;</a:t>
            </a:r>
          </a:p>
          <a:p>
            <a:r>
              <a:rPr lang="fr-FR" sz="800" dirty="0" smtClean="0"/>
              <a:t>        ELSE </a:t>
            </a:r>
            <a:r>
              <a:rPr lang="fr-FR" sz="800" dirty="0" err="1" smtClean="0"/>
              <a:t>v_taux_Commission</a:t>
            </a:r>
            <a:r>
              <a:rPr lang="fr-FR" sz="800" dirty="0" smtClean="0"/>
              <a:t> := 0.10;</a:t>
            </a:r>
          </a:p>
          <a:p>
            <a:r>
              <a:rPr lang="fr-FR" sz="800" dirty="0" smtClean="0"/>
              <a:t>    END CASE;</a:t>
            </a:r>
          </a:p>
          <a:p>
            <a:r>
              <a:rPr lang="fr-FR" sz="800" dirty="0" smtClean="0"/>
              <a:t>    DBMS_OUTPUT.PUT_LINE('Montant de la Commission est : ' </a:t>
            </a:r>
          </a:p>
          <a:p>
            <a:r>
              <a:rPr lang="fr-FR" sz="800" dirty="0" smtClean="0"/>
              <a:t>        || TO_CHAR(</a:t>
            </a:r>
            <a:r>
              <a:rPr lang="fr-FR" sz="800" dirty="0" err="1" smtClean="0"/>
              <a:t>v_taux_Commission</a:t>
            </a:r>
            <a:r>
              <a:rPr lang="fr-FR" sz="800" dirty="0" smtClean="0"/>
              <a:t> * </a:t>
            </a:r>
            <a:r>
              <a:rPr lang="fr-FR" sz="800" dirty="0" err="1" smtClean="0"/>
              <a:t>v_Value</a:t>
            </a:r>
            <a:r>
              <a:rPr lang="fr-FR" sz="800" dirty="0" smtClean="0"/>
              <a:t>) || '</a:t>
            </a:r>
            <a:r>
              <a:rPr lang="fr-FR" sz="800" dirty="0" err="1" smtClean="0"/>
              <a:t>Dirhames</a:t>
            </a:r>
            <a:r>
              <a:rPr lang="fr-FR" sz="800" dirty="0" smtClean="0"/>
              <a:t>');</a:t>
            </a:r>
          </a:p>
          <a:p>
            <a:r>
              <a:rPr lang="fr-FR" sz="800" dirty="0" smtClean="0"/>
              <a:t>END;</a:t>
            </a:r>
            <a:endParaRPr lang="fr-FR" sz="800" dirty="0"/>
          </a:p>
        </p:txBody>
      </p:sp>
      <p:sp>
        <p:nvSpPr>
          <p:cNvPr id="3" name="TextBox 3"/>
          <p:cNvSpPr txBox="1"/>
          <p:nvPr/>
        </p:nvSpPr>
        <p:spPr>
          <a:xfrm>
            <a:off x="1509046" y="441316"/>
            <a:ext cx="2783198" cy="436017"/>
          </a:xfrm>
          <a:prstGeom prst="rect">
            <a:avLst/>
          </a:prstGeom>
          <a:noFill/>
        </p:spPr>
        <p:txBody>
          <a:bodyPr vert="horz" wrap="none" lIns="0" tIns="0" rIns="0" bIns="0" rtlCol="0">
            <a:spAutoFit/>
          </a:bodyPr>
          <a:lstStyle/>
          <a:p>
            <a:pPr>
              <a:lnSpc>
                <a:spcPts val="1665"/>
              </a:lnSpc>
            </a:pPr>
            <a:r>
              <a:rPr lang="en-CA" sz="1219" b="1" spc="-20" dirty="0" smtClean="0">
                <a:solidFill>
                  <a:srgbClr val="00B050"/>
                </a:solidFill>
                <a:latin typeface="Arial"/>
                <a:cs typeface="Arial"/>
              </a:rPr>
              <a:t>CASE : </a:t>
            </a:r>
            <a:r>
              <a:rPr lang="en-CA" sz="1219" b="1" spc="-20" dirty="0" err="1" smtClean="0">
                <a:solidFill>
                  <a:srgbClr val="00B050"/>
                </a:solidFill>
                <a:latin typeface="Arial"/>
                <a:cs typeface="Arial"/>
              </a:rPr>
              <a:t>Exemple</a:t>
            </a:r>
            <a:r>
              <a:rPr lang="en-CA" sz="1219" b="1" spc="-20" dirty="0" smtClean="0">
                <a:solidFill>
                  <a:srgbClr val="00B050"/>
                </a:solidFill>
                <a:latin typeface="Arial"/>
                <a:cs typeface="Arial"/>
              </a:rPr>
              <a:t> </a:t>
            </a:r>
            <a:r>
              <a:rPr lang="en-CA" sz="1219" b="1" spc="-20" dirty="0" err="1" smtClean="0">
                <a:solidFill>
                  <a:srgbClr val="00B050"/>
                </a:solidFill>
                <a:latin typeface="Arial"/>
                <a:cs typeface="Arial"/>
              </a:rPr>
              <a:t>dans</a:t>
            </a:r>
            <a:r>
              <a:rPr lang="en-CA" sz="1219" b="1" spc="-20" dirty="0" smtClean="0">
                <a:solidFill>
                  <a:srgbClr val="00B050"/>
                </a:solidFill>
                <a:latin typeface="Arial"/>
                <a:cs typeface="Arial"/>
              </a:rPr>
              <a:t> un bloc PL/SQL </a:t>
            </a:r>
          </a:p>
          <a:p>
            <a:pPr>
              <a:lnSpc>
                <a:spcPts val="1665"/>
              </a:lnSpc>
            </a:pPr>
            <a:endParaRPr lang="en-CA" sz="1434" dirty="0">
              <a:solidFill>
                <a:srgbClr val="000000"/>
              </a:solidFill>
            </a:endParaRPr>
          </a:p>
        </p:txBody>
      </p:sp>
      <p:sp>
        <p:nvSpPr>
          <p:cNvPr id="4" name="ZoneTexte 3"/>
          <p:cNvSpPr txBox="1"/>
          <p:nvPr/>
        </p:nvSpPr>
        <p:spPr>
          <a:xfrm>
            <a:off x="1084254" y="12688"/>
            <a:ext cx="321471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 : </a:t>
            </a:r>
            <a:r>
              <a:rPr lang="en-CA" sz="1200" b="1" spc="-10" dirty="0" err="1" smtClean="0">
                <a:solidFill>
                  <a:srgbClr val="000000"/>
                </a:solidFill>
                <a:latin typeface="Arial"/>
                <a:cs typeface="Arial"/>
              </a:rPr>
              <a:t>Commandes</a:t>
            </a:r>
            <a:endParaRPr lang="fr-FR" sz="1200" b="1" dirty="0">
              <a:solidFill>
                <a:srgbClr val="002060"/>
              </a:solidFill>
            </a:endParaRPr>
          </a:p>
        </p:txBody>
      </p:sp>
      <p:pic>
        <p:nvPicPr>
          <p:cNvPr id="5" name="Image 4" descr="Penguins.jpg"/>
          <p:cNvPicPr>
            <a:picLocks noChangeAspect="1"/>
          </p:cNvPicPr>
          <p:nvPr/>
        </p:nvPicPr>
        <p:blipFill>
          <a:blip r:embed="rId3" cstate="print"/>
          <a:stretch>
            <a:fillRect/>
          </a:stretch>
        </p:blipFill>
        <p:spPr>
          <a:xfrm>
            <a:off x="262168" y="227002"/>
            <a:ext cx="571504" cy="343122"/>
          </a:xfrm>
          <a:prstGeom prst="rect">
            <a:avLst/>
          </a:prstGeom>
        </p:spPr>
      </p:pic>
      <p:sp>
        <p:nvSpPr>
          <p:cNvPr id="6" name="ZoneTexte 5"/>
          <p:cNvSpPr txBox="1"/>
          <p:nvPr/>
        </p:nvSpPr>
        <p:spPr>
          <a:xfrm>
            <a:off x="138460" y="2735312"/>
            <a:ext cx="3142207" cy="369332"/>
          </a:xfrm>
          <a:prstGeom prst="rect">
            <a:avLst/>
          </a:prstGeom>
          <a:noFill/>
        </p:spPr>
        <p:txBody>
          <a:bodyPr wrap="none" rtlCol="0">
            <a:spAutoFit/>
          </a:bodyPr>
          <a:lstStyle/>
          <a:p>
            <a:r>
              <a:rPr lang="fr-FR" sz="900" b="1" i="1" dirty="0" smtClean="0">
                <a:solidFill>
                  <a:srgbClr val="C00000"/>
                </a:solidFill>
              </a:rPr>
              <a:t>Pour le CASE l'omission de la clause ELSE provoque une erreur </a:t>
            </a:r>
          </a:p>
          <a:p>
            <a:r>
              <a:rPr lang="fr-FR" sz="900" b="1" i="1" dirty="0" smtClean="0">
                <a:solidFill>
                  <a:srgbClr val="C00000"/>
                </a:solidFill>
              </a:rPr>
              <a:t>s’il rencontre un cas non traité</a:t>
            </a:r>
            <a:endParaRPr lang="fr-FR" sz="900" dirty="0">
              <a:solidFill>
                <a:srgbClr val="C00000"/>
              </a:solidFill>
            </a:endParaRPr>
          </a:p>
        </p:txBody>
      </p:sp>
      <p:sp>
        <p:nvSpPr>
          <p:cNvPr id="7" name="ZoneTexte 6"/>
          <p:cNvSpPr txBox="1"/>
          <p:nvPr/>
        </p:nvSpPr>
        <p:spPr>
          <a:xfrm>
            <a:off x="210468" y="575072"/>
            <a:ext cx="1172116" cy="246221"/>
          </a:xfrm>
          <a:prstGeom prst="rect">
            <a:avLst/>
          </a:prstGeom>
          <a:noFill/>
        </p:spPr>
        <p:txBody>
          <a:bodyPr wrap="none" rtlCol="0">
            <a:spAutoFit/>
          </a:bodyPr>
          <a:lstStyle/>
          <a:p>
            <a:r>
              <a:rPr lang="fr-FR" sz="1000" b="1" dirty="0" smtClean="0">
                <a:solidFill>
                  <a:srgbClr val="C00000"/>
                </a:solidFill>
              </a:rPr>
              <a:t>Case de recherche </a:t>
            </a:r>
            <a:endParaRPr lang="fr-FR" sz="1000" b="1" dirty="0">
              <a:solidFill>
                <a:srgbClr val="C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342900" y="596900"/>
            <a:ext cx="394019" cy="303032"/>
          </a:xfrm>
          <a:prstGeom prst="rect">
            <a:avLst/>
          </a:prstGeom>
          <a:noFill/>
        </p:spPr>
        <p:txBody>
          <a:bodyPr vert="horz" wrap="none" lIns="0" tIns="0" rIns="0" bIns="0" rtlCol="0">
            <a:spAutoFit/>
          </a:bodyPr>
          <a:lstStyle/>
          <a:p>
            <a:pPr>
              <a:lnSpc>
                <a:spcPts val="1150"/>
              </a:lnSpc>
            </a:pPr>
            <a:r>
              <a:rPr lang="en-CA" sz="1100" b="1" spc="-10" dirty="0" smtClean="0">
                <a:solidFill>
                  <a:srgbClr val="000000"/>
                </a:solidFill>
                <a:latin typeface="Arial"/>
                <a:cs typeface="Arial"/>
              </a:rPr>
              <a:t>LOOP</a:t>
            </a:r>
          </a:p>
          <a:p>
            <a:pPr>
              <a:lnSpc>
                <a:spcPts val="1150"/>
              </a:lnSpc>
            </a:pPr>
            <a:endParaRPr lang="en-CA" sz="996" dirty="0">
              <a:solidFill>
                <a:srgbClr val="000000"/>
              </a:solidFill>
            </a:endParaRPr>
          </a:p>
        </p:txBody>
      </p:sp>
      <p:sp>
        <p:nvSpPr>
          <p:cNvPr id="5" name="TextBox 5"/>
          <p:cNvSpPr txBox="1"/>
          <p:nvPr/>
        </p:nvSpPr>
        <p:spPr>
          <a:xfrm>
            <a:off x="533400" y="749300"/>
            <a:ext cx="4064000" cy="165100"/>
          </a:xfrm>
          <a:prstGeom prst="rect">
            <a:avLst/>
          </a:prstGeom>
          <a:noFill/>
        </p:spPr>
        <p:txBody>
          <a:bodyPr vert="horz" wrap="none" lIns="0" tIns="0" rIns="0" bIns="0" rtlCol="0">
            <a:spAutoFit/>
          </a:bodyPr>
          <a:lstStyle/>
          <a:p>
            <a:pPr>
              <a:lnSpc>
                <a:spcPts val="1150"/>
              </a:lnSpc>
            </a:pPr>
            <a:r>
              <a:rPr lang="en-CA" sz="767" dirty="0" smtClean="0">
                <a:solidFill>
                  <a:srgbClr val="000000"/>
                </a:solidFill>
                <a:latin typeface="Arial"/>
                <a:cs typeface="Arial"/>
              </a:rPr>
              <a:t>instructions ;</a:t>
            </a:r>
          </a:p>
          <a:p>
            <a:pPr>
              <a:lnSpc>
                <a:spcPts val="1150"/>
              </a:lnSpc>
            </a:pPr>
            <a:endParaRPr lang="en-CA" sz="996" dirty="0">
              <a:solidFill>
                <a:srgbClr val="000000"/>
              </a:solidFill>
            </a:endParaRPr>
          </a:p>
        </p:txBody>
      </p:sp>
      <p:sp>
        <p:nvSpPr>
          <p:cNvPr id="6" name="TextBox 6"/>
          <p:cNvSpPr txBox="1"/>
          <p:nvPr/>
        </p:nvSpPr>
        <p:spPr>
          <a:xfrm>
            <a:off x="355600" y="901700"/>
            <a:ext cx="1371596" cy="461665"/>
          </a:xfrm>
          <a:prstGeom prst="rect">
            <a:avLst/>
          </a:prstGeom>
          <a:noFill/>
        </p:spPr>
        <p:txBody>
          <a:bodyPr vert="horz" wrap="square" lIns="0" tIns="0" rIns="0" bIns="0" rtlCol="0">
            <a:spAutoFit/>
          </a:bodyPr>
          <a:lstStyle/>
          <a:p>
            <a:pPr>
              <a:lnSpc>
                <a:spcPts val="1200"/>
              </a:lnSpc>
              <a:tabLst>
                <a:tab pos="177800" algn="l"/>
              </a:tabLst>
            </a:pPr>
            <a:r>
              <a:rPr lang="en-CA" sz="767" b="1" dirty="0" smtClean="0">
                <a:solidFill>
                  <a:srgbClr val="000000"/>
                </a:solidFill>
                <a:latin typeface="Arial"/>
                <a:cs typeface="Arial"/>
              </a:rPr>
              <a:t>EXIT</a:t>
            </a:r>
            <a:r>
              <a:rPr lang="en-CA" sz="767" dirty="0" smtClean="0">
                <a:solidFill>
                  <a:srgbClr val="000000"/>
                </a:solidFill>
                <a:latin typeface="Arial"/>
                <a:cs typeface="Arial"/>
              </a:rPr>
              <a:t> [WHEN condition ] ;</a:t>
            </a:r>
            <a:r>
              <a:rPr lang="en-CA" sz="996" dirty="0" smtClean="0">
                <a:solidFill>
                  <a:srgbClr val="000000"/>
                </a:solidFill>
                <a:latin typeface="Times New Roman"/>
              </a:rPr>
              <a:t/>
            </a:r>
            <a:br>
              <a:rPr lang="en-CA" sz="996" dirty="0" smtClean="0">
                <a:solidFill>
                  <a:srgbClr val="000000"/>
                </a:solidFill>
                <a:latin typeface="Times New Roman"/>
              </a:rPr>
            </a:br>
            <a:r>
              <a:rPr lang="en-CA" sz="767" dirty="0" smtClean="0">
                <a:solidFill>
                  <a:srgbClr val="000000"/>
                </a:solidFill>
                <a:latin typeface="Arial"/>
                <a:cs typeface="Arial"/>
              </a:rPr>
              <a:t>	instructions ;</a:t>
            </a:r>
          </a:p>
          <a:p>
            <a:pPr>
              <a:lnSpc>
                <a:spcPts val="1200"/>
              </a:lnSpc>
            </a:pPr>
            <a:endParaRPr lang="en-CA" sz="996" dirty="0">
              <a:solidFill>
                <a:srgbClr val="000000"/>
              </a:solidFill>
            </a:endParaRPr>
          </a:p>
        </p:txBody>
      </p:sp>
      <p:sp>
        <p:nvSpPr>
          <p:cNvPr id="7" name="TextBox 7"/>
          <p:cNvSpPr txBox="1"/>
          <p:nvPr/>
        </p:nvSpPr>
        <p:spPr>
          <a:xfrm>
            <a:off x="342900" y="1219200"/>
            <a:ext cx="559449" cy="282129"/>
          </a:xfrm>
          <a:prstGeom prst="rect">
            <a:avLst/>
          </a:prstGeom>
          <a:noFill/>
        </p:spPr>
        <p:txBody>
          <a:bodyPr vert="horz" wrap="none" lIns="0" tIns="0" rIns="0" bIns="0" rtlCol="0">
            <a:spAutoFit/>
          </a:bodyPr>
          <a:lstStyle/>
          <a:p>
            <a:pPr>
              <a:lnSpc>
                <a:spcPts val="1075"/>
              </a:lnSpc>
            </a:pPr>
            <a:r>
              <a:rPr lang="en-CA" sz="767" b="1" spc="-10" dirty="0" smtClean="0">
                <a:solidFill>
                  <a:srgbClr val="000000"/>
                </a:solidFill>
                <a:latin typeface="Arial"/>
                <a:cs typeface="Arial"/>
              </a:rPr>
              <a:t>END LOOP ;</a:t>
            </a:r>
          </a:p>
          <a:p>
            <a:pPr>
              <a:lnSpc>
                <a:spcPts val="1075"/>
              </a:lnSpc>
            </a:pPr>
            <a:endParaRPr lang="en-CA" sz="996" dirty="0">
              <a:solidFill>
                <a:srgbClr val="000000"/>
              </a:solidFill>
            </a:endParaRPr>
          </a:p>
        </p:txBody>
      </p:sp>
      <p:sp>
        <p:nvSpPr>
          <p:cNvPr id="8" name="TextBox 8"/>
          <p:cNvSpPr txBox="1"/>
          <p:nvPr/>
        </p:nvSpPr>
        <p:spPr>
          <a:xfrm>
            <a:off x="355600" y="1364443"/>
            <a:ext cx="796052" cy="610808"/>
          </a:xfrm>
          <a:prstGeom prst="rect">
            <a:avLst/>
          </a:prstGeom>
          <a:noFill/>
        </p:spPr>
        <p:txBody>
          <a:bodyPr vert="horz" wrap="none" lIns="0" tIns="0" rIns="0" bIns="0" rtlCol="0">
            <a:spAutoFit/>
          </a:bodyPr>
          <a:lstStyle/>
          <a:p>
            <a:pPr>
              <a:lnSpc>
                <a:spcPts val="1200"/>
              </a:lnSpc>
              <a:tabLst>
                <a:tab pos="177800" algn="l"/>
              </a:tabLst>
            </a:pPr>
            <a:r>
              <a:rPr lang="en-CA" sz="767" b="1" spc="-10" dirty="0" smtClean="0">
                <a:solidFill>
                  <a:srgbClr val="000000"/>
                </a:solidFill>
                <a:latin typeface="Arial"/>
                <a:cs typeface="Arial"/>
              </a:rPr>
              <a:t>WHILE</a:t>
            </a:r>
            <a:r>
              <a:rPr lang="en-CA" sz="767" spc="-10" dirty="0" smtClean="0">
                <a:solidFill>
                  <a:srgbClr val="000000"/>
                </a:solidFill>
                <a:latin typeface="Arial"/>
                <a:cs typeface="Arial"/>
              </a:rPr>
              <a:t>  condition  </a:t>
            </a:r>
            <a:endParaRPr lang="en-CA" sz="767" spc="-10" dirty="0" smtClean="0">
              <a:solidFill>
                <a:srgbClr val="000000"/>
              </a:solidFill>
              <a:latin typeface="Arial"/>
              <a:cs typeface="Arial"/>
            </a:endParaRPr>
          </a:p>
          <a:p>
            <a:pPr>
              <a:lnSpc>
                <a:spcPts val="1200"/>
              </a:lnSpc>
              <a:tabLst>
                <a:tab pos="177800" algn="l"/>
              </a:tabLst>
            </a:pPr>
            <a:r>
              <a:rPr lang="en-CA" sz="767" b="1" spc="-10" dirty="0" smtClean="0">
                <a:solidFill>
                  <a:srgbClr val="000000"/>
                </a:solidFill>
                <a:latin typeface="Arial"/>
                <a:cs typeface="Arial"/>
              </a:rPr>
              <a:t>LOOP</a:t>
            </a:r>
            <a:r>
              <a:rPr lang="en-CA" sz="996" dirty="0" smtClean="0">
                <a:solidFill>
                  <a:srgbClr val="000000"/>
                </a:solidFill>
                <a:latin typeface="Times New Roman"/>
              </a:rPr>
              <a:t/>
            </a:r>
            <a:br>
              <a:rPr lang="en-CA" sz="996" dirty="0" smtClean="0">
                <a:solidFill>
                  <a:srgbClr val="000000"/>
                </a:solidFill>
                <a:latin typeface="Times New Roman"/>
              </a:rPr>
            </a:br>
            <a:r>
              <a:rPr lang="en-CA" sz="767" spc="-10" dirty="0" smtClean="0">
                <a:solidFill>
                  <a:srgbClr val="000000"/>
                </a:solidFill>
                <a:latin typeface="Arial"/>
                <a:cs typeface="Arial"/>
              </a:rPr>
              <a:t>	instructions ;</a:t>
            </a:r>
          </a:p>
          <a:p>
            <a:pPr>
              <a:lnSpc>
                <a:spcPts val="1200"/>
              </a:lnSpc>
            </a:pPr>
            <a:endParaRPr lang="en-CA" sz="996" dirty="0">
              <a:solidFill>
                <a:srgbClr val="000000"/>
              </a:solidFill>
            </a:endParaRPr>
          </a:p>
        </p:txBody>
      </p:sp>
      <p:sp>
        <p:nvSpPr>
          <p:cNvPr id="9" name="TextBox 9"/>
          <p:cNvSpPr txBox="1"/>
          <p:nvPr/>
        </p:nvSpPr>
        <p:spPr>
          <a:xfrm>
            <a:off x="342900" y="1765300"/>
            <a:ext cx="554639" cy="303032"/>
          </a:xfrm>
          <a:prstGeom prst="rect">
            <a:avLst/>
          </a:prstGeom>
          <a:noFill/>
        </p:spPr>
        <p:txBody>
          <a:bodyPr vert="horz" wrap="none" lIns="0" tIns="0" rIns="0" bIns="0" rtlCol="0">
            <a:spAutoFit/>
          </a:bodyPr>
          <a:lstStyle/>
          <a:p>
            <a:pPr>
              <a:lnSpc>
                <a:spcPts val="1150"/>
              </a:lnSpc>
            </a:pPr>
            <a:r>
              <a:rPr lang="en-CA" sz="767" b="1" spc="-10" dirty="0" smtClean="0">
                <a:solidFill>
                  <a:srgbClr val="000000"/>
                </a:solidFill>
                <a:latin typeface="Arial"/>
                <a:cs typeface="Arial"/>
              </a:rPr>
              <a:t>END LOOP </a:t>
            </a:r>
            <a:r>
              <a:rPr lang="en-CA" sz="767" spc="-10" dirty="0" smtClean="0">
                <a:solidFill>
                  <a:srgbClr val="000000"/>
                </a:solidFill>
                <a:latin typeface="Arial"/>
                <a:cs typeface="Arial"/>
              </a:rPr>
              <a:t>;</a:t>
            </a:r>
          </a:p>
          <a:p>
            <a:pPr>
              <a:lnSpc>
                <a:spcPts val="1150"/>
              </a:lnSpc>
            </a:pPr>
            <a:endParaRPr lang="en-CA" sz="996" dirty="0">
              <a:solidFill>
                <a:srgbClr val="000000"/>
              </a:solidFill>
            </a:endParaRPr>
          </a:p>
        </p:txBody>
      </p:sp>
      <p:sp>
        <p:nvSpPr>
          <p:cNvPr id="10" name="TextBox 10"/>
          <p:cNvSpPr txBox="1"/>
          <p:nvPr/>
        </p:nvSpPr>
        <p:spPr>
          <a:xfrm>
            <a:off x="393700" y="2055017"/>
            <a:ext cx="4203700" cy="165100"/>
          </a:xfrm>
          <a:prstGeom prst="rect">
            <a:avLst/>
          </a:prstGeom>
          <a:noFill/>
        </p:spPr>
        <p:txBody>
          <a:bodyPr vert="horz" wrap="none" lIns="0" tIns="0" rIns="0" bIns="0" rtlCol="0">
            <a:spAutoFit/>
          </a:bodyPr>
          <a:lstStyle/>
          <a:p>
            <a:pPr>
              <a:lnSpc>
                <a:spcPts val="1150"/>
              </a:lnSpc>
            </a:pPr>
            <a:r>
              <a:rPr lang="en-CA" sz="767" spc="-10" dirty="0" err="1" smtClean="0">
                <a:solidFill>
                  <a:srgbClr val="009900"/>
                </a:solidFill>
                <a:latin typeface="Arial"/>
                <a:cs typeface="Arial"/>
              </a:rPr>
              <a:t>Exemple</a:t>
            </a:r>
            <a:endParaRPr lang="en-CA" sz="767" spc="-10" dirty="0" smtClean="0">
              <a:solidFill>
                <a:srgbClr val="009900"/>
              </a:solidFill>
              <a:latin typeface="Arial"/>
              <a:cs typeface="Arial"/>
            </a:endParaRPr>
          </a:p>
          <a:p>
            <a:pPr>
              <a:lnSpc>
                <a:spcPts val="1150"/>
              </a:lnSpc>
            </a:pPr>
            <a:endParaRPr lang="en-CA" sz="996" dirty="0">
              <a:solidFill>
                <a:srgbClr val="000000"/>
              </a:solidFill>
            </a:endParaRPr>
          </a:p>
        </p:txBody>
      </p:sp>
      <p:sp>
        <p:nvSpPr>
          <p:cNvPr id="12" name="TextBox 12"/>
          <p:cNvSpPr txBox="1"/>
          <p:nvPr/>
        </p:nvSpPr>
        <p:spPr>
          <a:xfrm>
            <a:off x="378135" y="2332303"/>
            <a:ext cx="2936884" cy="615553"/>
          </a:xfrm>
          <a:prstGeom prst="rect">
            <a:avLst/>
          </a:prstGeom>
          <a:noFill/>
        </p:spPr>
        <p:txBody>
          <a:bodyPr vert="horz" wrap="square" lIns="0" tIns="0" rIns="0" bIns="0" rtlCol="0">
            <a:spAutoFit/>
          </a:bodyPr>
          <a:lstStyle/>
          <a:p>
            <a:pPr>
              <a:lnSpc>
                <a:spcPts val="1150"/>
              </a:lnSpc>
            </a:pPr>
            <a:r>
              <a:rPr lang="en-CA" sz="767" b="1" spc="-10" dirty="0" smtClean="0">
                <a:solidFill>
                  <a:srgbClr val="000000"/>
                </a:solidFill>
                <a:latin typeface="Arial"/>
                <a:cs typeface="Arial"/>
              </a:rPr>
              <a:t>LOOP</a:t>
            </a:r>
            <a:endParaRPr lang="en-CA" sz="767" dirty="0" smtClean="0">
              <a:solidFill>
                <a:srgbClr val="000000"/>
              </a:solidFill>
              <a:latin typeface="Arial"/>
              <a:cs typeface="Arial"/>
            </a:endParaRPr>
          </a:p>
          <a:p>
            <a:pPr>
              <a:lnSpc>
                <a:spcPts val="1150"/>
              </a:lnSpc>
            </a:pPr>
            <a:r>
              <a:rPr lang="en-CA" sz="767" dirty="0" err="1" smtClean="0">
                <a:solidFill>
                  <a:srgbClr val="000000"/>
                </a:solidFill>
                <a:latin typeface="Arial"/>
                <a:cs typeface="Arial"/>
              </a:rPr>
              <a:t>Monthly_value</a:t>
            </a:r>
            <a:r>
              <a:rPr lang="en-CA" sz="767" dirty="0" smtClean="0">
                <a:solidFill>
                  <a:srgbClr val="000000"/>
                </a:solidFill>
                <a:latin typeface="Arial"/>
                <a:cs typeface="Arial"/>
              </a:rPr>
              <a:t> </a:t>
            </a:r>
            <a:r>
              <a:rPr lang="en-CA" sz="767" spc="-10" dirty="0" smtClean="0">
                <a:solidFill>
                  <a:srgbClr val="000000"/>
                </a:solidFill>
                <a:latin typeface="Arial"/>
                <a:cs typeface="Arial"/>
              </a:rPr>
              <a:t>:=  </a:t>
            </a:r>
            <a:r>
              <a:rPr lang="en-CA" sz="767" dirty="0" err="1" smtClean="0">
                <a:solidFill>
                  <a:srgbClr val="000000"/>
                </a:solidFill>
                <a:latin typeface="Arial"/>
                <a:cs typeface="Arial"/>
              </a:rPr>
              <a:t>daily_value</a:t>
            </a:r>
            <a:r>
              <a:rPr lang="en-CA" sz="767" dirty="0" smtClean="0">
                <a:solidFill>
                  <a:srgbClr val="000000"/>
                </a:solidFill>
                <a:latin typeface="Arial"/>
                <a:cs typeface="Arial"/>
              </a:rPr>
              <a:t>*31</a:t>
            </a:r>
          </a:p>
          <a:p>
            <a:pPr>
              <a:lnSpc>
                <a:spcPts val="1150"/>
              </a:lnSpc>
            </a:pPr>
            <a:r>
              <a:rPr lang="en-CA" sz="767" b="1" dirty="0" smtClean="0">
                <a:solidFill>
                  <a:srgbClr val="000000"/>
                </a:solidFill>
                <a:latin typeface="Arial"/>
                <a:cs typeface="Arial"/>
              </a:rPr>
              <a:t>EXIT WHEN </a:t>
            </a:r>
            <a:r>
              <a:rPr lang="en-CA" sz="767" dirty="0" err="1" smtClean="0">
                <a:solidFill>
                  <a:srgbClr val="000000"/>
                </a:solidFill>
                <a:latin typeface="Arial"/>
                <a:cs typeface="Arial"/>
              </a:rPr>
              <a:t>monthly_value</a:t>
            </a:r>
            <a:r>
              <a:rPr lang="en-CA" sz="767" dirty="0" smtClean="0">
                <a:solidFill>
                  <a:srgbClr val="000000"/>
                </a:solidFill>
                <a:latin typeface="Arial"/>
                <a:cs typeface="Arial"/>
              </a:rPr>
              <a:t> &gt;  4000;</a:t>
            </a:r>
            <a:r>
              <a:rPr lang="en-CA" sz="996" dirty="0" smtClean="0">
                <a:solidFill>
                  <a:srgbClr val="000000"/>
                </a:solidFill>
                <a:latin typeface="Times New Roman"/>
              </a:rPr>
              <a:t/>
            </a:r>
            <a:br>
              <a:rPr lang="en-CA" sz="996" dirty="0" smtClean="0">
                <a:solidFill>
                  <a:srgbClr val="000000"/>
                </a:solidFill>
                <a:latin typeface="Times New Roman"/>
              </a:rPr>
            </a:br>
            <a:r>
              <a:rPr lang="en-CA" sz="767" b="1" spc="-10" dirty="0" smtClean="0">
                <a:solidFill>
                  <a:srgbClr val="000000"/>
                </a:solidFill>
                <a:latin typeface="Arial"/>
                <a:cs typeface="Arial"/>
              </a:rPr>
              <a:t>END LOOP ;</a:t>
            </a:r>
          </a:p>
        </p:txBody>
      </p:sp>
      <p:sp>
        <p:nvSpPr>
          <p:cNvPr id="17" name="TextBox 17"/>
          <p:cNvSpPr txBox="1"/>
          <p:nvPr/>
        </p:nvSpPr>
        <p:spPr>
          <a:xfrm>
            <a:off x="1231900" y="3048000"/>
            <a:ext cx="3365500" cy="165100"/>
          </a:xfrm>
          <a:prstGeom prst="rect">
            <a:avLst/>
          </a:prstGeom>
          <a:noFill/>
        </p:spPr>
        <p:txBody>
          <a:bodyPr vert="horz" wrap="none" lIns="0" tIns="0" rIns="0" bIns="0" rtlCol="0">
            <a:spAutoFit/>
          </a:bodyPr>
          <a:lstStyle/>
          <a:p>
            <a:pPr>
              <a:lnSpc>
                <a:spcPts val="1150"/>
              </a:lnSpc>
            </a:pPr>
            <a:r>
              <a:rPr lang="en-CA" sz="767" spc="-10" smtClean="0">
                <a:solidFill>
                  <a:srgbClr val="990000"/>
                </a:solidFill>
                <a:latin typeface="Arial"/>
                <a:cs typeface="Arial"/>
              </a:rPr>
              <a:t>Obligation d’utiliser la commande EXIT</a:t>
            </a:r>
          </a:p>
          <a:p>
            <a:pPr>
              <a:lnSpc>
                <a:spcPts val="1150"/>
              </a:lnSpc>
            </a:pPr>
            <a:endParaRPr lang="en-CA" sz="996">
              <a:solidFill>
                <a:srgbClr val="000000"/>
              </a:solidFill>
            </a:endParaRPr>
          </a:p>
        </p:txBody>
      </p:sp>
      <p:sp>
        <p:nvSpPr>
          <p:cNvPr id="18" name="TextBox 18"/>
          <p:cNvSpPr txBox="1"/>
          <p:nvPr/>
        </p:nvSpPr>
        <p:spPr>
          <a:xfrm>
            <a:off x="1511300" y="3187700"/>
            <a:ext cx="1752600" cy="177800"/>
          </a:xfrm>
          <a:prstGeom prst="rect">
            <a:avLst/>
          </a:prstGeom>
          <a:noFill/>
        </p:spPr>
        <p:txBody>
          <a:bodyPr vert="horz" wrap="none" lIns="0" tIns="0" rIns="0" bIns="0" rtlCol="0">
            <a:spAutoFit/>
          </a:bodyPr>
          <a:lstStyle/>
          <a:p>
            <a:pPr>
              <a:lnSpc>
                <a:spcPts val="1150"/>
              </a:lnSpc>
            </a:pPr>
            <a:r>
              <a:rPr lang="en-CA" sz="767" spc="-10" dirty="0" smtClean="0">
                <a:solidFill>
                  <a:srgbClr val="990000"/>
                </a:solidFill>
                <a:latin typeface="Arial"/>
                <a:cs typeface="Arial"/>
              </a:rPr>
              <a:t>pour </a:t>
            </a:r>
            <a:r>
              <a:rPr lang="en-CA" sz="767" spc="-10" dirty="0" err="1" smtClean="0">
                <a:solidFill>
                  <a:srgbClr val="990000"/>
                </a:solidFill>
                <a:latin typeface="Arial"/>
                <a:cs typeface="Arial"/>
              </a:rPr>
              <a:t>éviter</a:t>
            </a:r>
            <a:r>
              <a:rPr lang="en-CA" sz="767" spc="-10" dirty="0" smtClean="0">
                <a:solidFill>
                  <a:srgbClr val="990000"/>
                </a:solidFill>
                <a:latin typeface="Arial"/>
                <a:cs typeface="Arial"/>
              </a:rPr>
              <a:t> </a:t>
            </a:r>
            <a:r>
              <a:rPr lang="en-CA" sz="767" spc="-10" dirty="0" err="1" smtClean="0">
                <a:solidFill>
                  <a:srgbClr val="990000"/>
                </a:solidFill>
                <a:latin typeface="Arial"/>
                <a:cs typeface="Arial"/>
              </a:rPr>
              <a:t>une</a:t>
            </a:r>
            <a:r>
              <a:rPr lang="en-CA" sz="767" spc="-10" dirty="0" smtClean="0">
                <a:solidFill>
                  <a:srgbClr val="990000"/>
                </a:solidFill>
                <a:latin typeface="Arial"/>
                <a:cs typeface="Arial"/>
              </a:rPr>
              <a:t> boucle </a:t>
            </a:r>
            <a:r>
              <a:rPr lang="en-CA" sz="767" spc="-10" dirty="0" err="1" smtClean="0">
                <a:solidFill>
                  <a:srgbClr val="990000"/>
                </a:solidFill>
                <a:latin typeface="Arial"/>
                <a:cs typeface="Arial"/>
              </a:rPr>
              <a:t>infinie</a:t>
            </a:r>
            <a:r>
              <a:rPr lang="en-CA" sz="767" spc="-10" dirty="0" smtClean="0">
                <a:solidFill>
                  <a:srgbClr val="990000"/>
                </a:solidFill>
                <a:latin typeface="Arial"/>
                <a:cs typeface="Arial"/>
              </a:rPr>
              <a:t>.</a:t>
            </a:r>
          </a:p>
          <a:p>
            <a:pPr>
              <a:lnSpc>
                <a:spcPts val="1150"/>
              </a:lnSpc>
            </a:pPr>
            <a:endParaRPr/>
          </a:p>
        </p:txBody>
      </p:sp>
      <p:sp>
        <p:nvSpPr>
          <p:cNvPr id="22" name="TextBox 22"/>
          <p:cNvSpPr txBox="1"/>
          <p:nvPr/>
        </p:nvSpPr>
        <p:spPr>
          <a:xfrm>
            <a:off x="1663700" y="3378200"/>
            <a:ext cx="2933700" cy="76200"/>
          </a:xfrm>
          <a:prstGeom prst="rect">
            <a:avLst/>
          </a:prstGeom>
          <a:noFill/>
        </p:spPr>
        <p:txBody>
          <a:bodyPr vert="horz" wrap="none" lIns="0" tIns="0" rIns="0" bIns="0" rtlCol="0">
            <a:spAutoFit/>
          </a:bodyPr>
          <a:lstStyle/>
          <a:p>
            <a:pPr>
              <a:lnSpc>
                <a:spcPts val="450"/>
              </a:lnSpc>
            </a:pPr>
            <a:r>
              <a:rPr lang="en-CA" sz="498" smtClean="0">
                <a:solidFill>
                  <a:srgbClr val="BFBFBF"/>
                </a:solidFill>
                <a:latin typeface="Arial"/>
                <a:cs typeface="Arial"/>
              </a:rPr>
              <a:t>▴</a:t>
            </a:r>
          </a:p>
          <a:p>
            <a:pPr>
              <a:lnSpc>
                <a:spcPts val="450"/>
              </a:lnSpc>
            </a:pPr>
            <a:endParaRPr lang="en-CA" sz="498">
              <a:solidFill>
                <a:srgbClr val="000000"/>
              </a:solidFill>
            </a:endParaRPr>
          </a:p>
        </p:txBody>
      </p:sp>
      <p:sp>
        <p:nvSpPr>
          <p:cNvPr id="24" name="ZoneTexte 23"/>
          <p:cNvSpPr txBox="1"/>
          <p:nvPr/>
        </p:nvSpPr>
        <p:spPr>
          <a:xfrm>
            <a:off x="1084254" y="12688"/>
            <a:ext cx="321471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 : </a:t>
            </a:r>
            <a:r>
              <a:rPr lang="en-CA" sz="1200" b="1" spc="-10" dirty="0" err="1" smtClean="0">
                <a:solidFill>
                  <a:srgbClr val="000000"/>
                </a:solidFill>
                <a:latin typeface="Arial"/>
                <a:cs typeface="Arial"/>
              </a:rPr>
              <a:t>Commandes</a:t>
            </a:r>
            <a:endParaRPr lang="fr-FR" sz="1200" b="1" dirty="0">
              <a:solidFill>
                <a:srgbClr val="002060"/>
              </a:solidFill>
            </a:endParaRPr>
          </a:p>
        </p:txBody>
      </p:sp>
      <p:pic>
        <p:nvPicPr>
          <p:cNvPr id="25" name="Image 24" descr="Penguins.jpg"/>
          <p:cNvPicPr>
            <a:picLocks noChangeAspect="1"/>
          </p:cNvPicPr>
          <p:nvPr/>
        </p:nvPicPr>
        <p:blipFill>
          <a:blip r:embed="rId2" cstate="print"/>
          <a:stretch>
            <a:fillRect/>
          </a:stretch>
        </p:blipFill>
        <p:spPr>
          <a:xfrm>
            <a:off x="262168" y="227002"/>
            <a:ext cx="571504" cy="343122"/>
          </a:xfrm>
          <a:prstGeom prst="rect">
            <a:avLst/>
          </a:prstGeom>
        </p:spPr>
      </p:pic>
      <p:sp>
        <p:nvSpPr>
          <p:cNvPr id="26" name="TextBox 3"/>
          <p:cNvSpPr txBox="1"/>
          <p:nvPr/>
        </p:nvSpPr>
        <p:spPr>
          <a:xfrm>
            <a:off x="1111572" y="460369"/>
            <a:ext cx="2187260" cy="218008"/>
          </a:xfrm>
          <a:prstGeom prst="rect">
            <a:avLst/>
          </a:prstGeom>
          <a:noFill/>
        </p:spPr>
        <p:txBody>
          <a:bodyPr vert="horz" wrap="square" lIns="0" tIns="0" rIns="0" bIns="0" rtlCol="0">
            <a:spAutoFit/>
          </a:bodyPr>
          <a:lstStyle/>
          <a:p>
            <a:pPr>
              <a:lnSpc>
                <a:spcPts val="1665"/>
              </a:lnSpc>
            </a:pPr>
            <a:r>
              <a:rPr lang="en-CA" sz="1434" b="1" dirty="0" smtClean="0">
                <a:solidFill>
                  <a:srgbClr val="000000"/>
                </a:solidFill>
                <a:latin typeface="Arial"/>
                <a:cs typeface="Arial"/>
              </a:rPr>
              <a:t>Les boucles :</a:t>
            </a:r>
            <a:r>
              <a:rPr lang="en-CA" sz="1600" b="1" spc="-10" dirty="0" smtClean="0">
                <a:solidFill>
                  <a:srgbClr val="000000"/>
                </a:solidFill>
                <a:latin typeface="Arial"/>
                <a:cs typeface="Arial"/>
              </a:rPr>
              <a:t> LOOP</a:t>
            </a:r>
            <a:r>
              <a:rPr lang="en-CA" sz="1434" b="1" dirty="0" smtClean="0">
                <a:solidFill>
                  <a:srgbClr val="000000"/>
                </a:solidFill>
                <a:latin typeface="Arial"/>
                <a:cs typeface="Arial"/>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998" y="655630"/>
            <a:ext cx="3857652" cy="2708434"/>
          </a:xfrm>
          <a:prstGeom prst="rect">
            <a:avLst/>
          </a:prstGeom>
        </p:spPr>
        <p:txBody>
          <a:bodyPr wrap="square">
            <a:spAutoFit/>
          </a:bodyPr>
          <a:lstStyle/>
          <a:p>
            <a:r>
              <a:rPr lang="fr-FR" sz="1000" b="1" dirty="0" smtClean="0">
                <a:solidFill>
                  <a:schemeClr val="tx2"/>
                </a:solidFill>
              </a:rPr>
              <a:t>Exemple : </a:t>
            </a:r>
            <a:r>
              <a:rPr lang="fr-FR" sz="1000" dirty="0" smtClean="0">
                <a:solidFill>
                  <a:schemeClr val="tx2"/>
                </a:solidFill>
              </a:rPr>
              <a:t>Insérer 10 articles avec la date d’aujourd’hui.</a:t>
            </a:r>
          </a:p>
          <a:p>
            <a:endParaRPr lang="fr-FR" sz="1000" dirty="0" smtClean="0">
              <a:solidFill>
                <a:schemeClr val="tx2"/>
              </a:solidFill>
            </a:endParaRPr>
          </a:p>
          <a:p>
            <a:r>
              <a:rPr lang="fr-FR" sz="1000" b="1" dirty="0" err="1" smtClean="0"/>
              <a:t>declare</a:t>
            </a:r>
            <a:endParaRPr lang="fr-FR" sz="1000" b="1" dirty="0" smtClean="0"/>
          </a:p>
          <a:p>
            <a:r>
              <a:rPr lang="fr-FR" sz="1000" dirty="0" smtClean="0"/>
              <a:t>. . .</a:t>
            </a:r>
          </a:p>
          <a:p>
            <a:r>
              <a:rPr lang="fr-FR" sz="1000" dirty="0" err="1" smtClean="0"/>
              <a:t>V_Date</a:t>
            </a:r>
            <a:r>
              <a:rPr lang="fr-FR" sz="1000" dirty="0" smtClean="0"/>
              <a:t> DATE;</a:t>
            </a:r>
          </a:p>
          <a:p>
            <a:r>
              <a:rPr lang="fr-FR" sz="1000" dirty="0" err="1" smtClean="0"/>
              <a:t>V_compteur</a:t>
            </a:r>
            <a:r>
              <a:rPr lang="fr-FR" sz="1000" dirty="0" smtClean="0"/>
              <a:t> NUMBER( 2 ) := 1 ;</a:t>
            </a:r>
          </a:p>
          <a:p>
            <a:r>
              <a:rPr lang="fr-FR" sz="1000" dirty="0" smtClean="0"/>
              <a:t>BEGIN</a:t>
            </a:r>
          </a:p>
          <a:p>
            <a:r>
              <a:rPr lang="fr-FR" sz="1000" dirty="0" smtClean="0"/>
              <a:t>. . .</a:t>
            </a:r>
          </a:p>
          <a:p>
            <a:r>
              <a:rPr lang="fr-FR" sz="1000" dirty="0" err="1" smtClean="0"/>
              <a:t>V_Date</a:t>
            </a:r>
            <a:r>
              <a:rPr lang="fr-FR" sz="1000" dirty="0" smtClean="0"/>
              <a:t> := SYSDATE;</a:t>
            </a:r>
          </a:p>
          <a:p>
            <a:r>
              <a:rPr lang="fr-FR" sz="1000" dirty="0" smtClean="0"/>
              <a:t>LOOP</a:t>
            </a:r>
          </a:p>
          <a:p>
            <a:r>
              <a:rPr lang="fr-FR" sz="1000" dirty="0" smtClean="0"/>
              <a:t>INSERT INTO article ( </a:t>
            </a:r>
            <a:r>
              <a:rPr lang="fr-FR" sz="1000" dirty="0" err="1" smtClean="0"/>
              <a:t>Artno</a:t>
            </a:r>
            <a:r>
              <a:rPr lang="fr-FR" sz="1000" dirty="0" smtClean="0"/>
              <a:t> , </a:t>
            </a:r>
            <a:r>
              <a:rPr lang="fr-FR" sz="1000" dirty="0" err="1" smtClean="0"/>
              <a:t>ADate</a:t>
            </a:r>
            <a:r>
              <a:rPr lang="fr-FR" sz="1000" dirty="0" smtClean="0"/>
              <a:t> )</a:t>
            </a:r>
          </a:p>
          <a:p>
            <a:r>
              <a:rPr lang="fr-FR" sz="1000" dirty="0" smtClean="0"/>
              <a:t>VALUES ( </a:t>
            </a:r>
            <a:r>
              <a:rPr lang="fr-FR" sz="1000" dirty="0" err="1" smtClean="0"/>
              <a:t>v_compteur</a:t>
            </a:r>
            <a:r>
              <a:rPr lang="fr-FR" sz="1000" dirty="0" smtClean="0"/>
              <a:t> , </a:t>
            </a:r>
            <a:r>
              <a:rPr lang="fr-FR" sz="1000" dirty="0" err="1" smtClean="0"/>
              <a:t>v_Date</a:t>
            </a:r>
            <a:r>
              <a:rPr lang="fr-FR" sz="1000" dirty="0" smtClean="0"/>
              <a:t> ) ;</a:t>
            </a:r>
          </a:p>
          <a:p>
            <a:r>
              <a:rPr lang="fr-FR" sz="1000" dirty="0" err="1" smtClean="0"/>
              <a:t>V_compteur</a:t>
            </a:r>
            <a:r>
              <a:rPr lang="fr-FR" sz="1000" dirty="0" smtClean="0"/>
              <a:t> := </a:t>
            </a:r>
            <a:r>
              <a:rPr lang="fr-FR" sz="1000" dirty="0" err="1" smtClean="0"/>
              <a:t>V_compteur</a:t>
            </a:r>
            <a:r>
              <a:rPr lang="fr-FR" sz="1000" dirty="0" smtClean="0"/>
              <a:t> + 1 ;</a:t>
            </a:r>
          </a:p>
          <a:p>
            <a:r>
              <a:rPr lang="fr-FR" sz="1000" dirty="0" smtClean="0"/>
              <a:t>EXIT WHEN </a:t>
            </a:r>
            <a:r>
              <a:rPr lang="fr-FR" sz="1000" dirty="0" err="1" smtClean="0"/>
              <a:t>V_compteur</a:t>
            </a:r>
            <a:r>
              <a:rPr lang="fr-FR" sz="1000" dirty="0" smtClean="0"/>
              <a:t> &gt; 1 0;</a:t>
            </a:r>
          </a:p>
          <a:p>
            <a:r>
              <a:rPr lang="fr-FR" sz="1000" dirty="0" smtClean="0"/>
              <a:t>END LOOP;</a:t>
            </a:r>
          </a:p>
          <a:p>
            <a:r>
              <a:rPr lang="fr-FR" sz="1000" dirty="0" smtClean="0"/>
              <a:t>. . .</a:t>
            </a:r>
          </a:p>
          <a:p>
            <a:r>
              <a:rPr lang="fr-FR" sz="1000" dirty="0" smtClean="0"/>
              <a:t>END;/</a:t>
            </a:r>
            <a:endParaRPr lang="fr-FR" sz="1000" dirty="0"/>
          </a:p>
        </p:txBody>
      </p:sp>
      <p:sp>
        <p:nvSpPr>
          <p:cNvPr id="3" name="ZoneTexte 2"/>
          <p:cNvSpPr txBox="1"/>
          <p:nvPr/>
        </p:nvSpPr>
        <p:spPr>
          <a:xfrm>
            <a:off x="1084254" y="12688"/>
            <a:ext cx="321471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 : </a:t>
            </a:r>
            <a:r>
              <a:rPr lang="en-CA" sz="1200" b="1" spc="-10" dirty="0" err="1" smtClean="0">
                <a:solidFill>
                  <a:srgbClr val="000000"/>
                </a:solidFill>
                <a:latin typeface="Arial"/>
                <a:cs typeface="Arial"/>
              </a:rPr>
              <a:t>Commandes</a:t>
            </a:r>
            <a:endParaRPr lang="fr-FR" sz="1200" b="1" dirty="0">
              <a:solidFill>
                <a:srgbClr val="002060"/>
              </a:solidFill>
            </a:endParaRPr>
          </a:p>
        </p:txBody>
      </p:sp>
      <p:pic>
        <p:nvPicPr>
          <p:cNvPr id="4" name="Image 3" descr="Penguins.jpg"/>
          <p:cNvPicPr>
            <a:picLocks noChangeAspect="1"/>
          </p:cNvPicPr>
          <p:nvPr/>
        </p:nvPicPr>
        <p:blipFill>
          <a:blip r:embed="rId2" cstate="print"/>
          <a:stretch>
            <a:fillRect/>
          </a:stretch>
        </p:blipFill>
        <p:spPr>
          <a:xfrm>
            <a:off x="262168" y="227002"/>
            <a:ext cx="571504" cy="343122"/>
          </a:xfrm>
          <a:prstGeom prst="rect">
            <a:avLst/>
          </a:prstGeom>
        </p:spPr>
      </p:pic>
      <p:sp>
        <p:nvSpPr>
          <p:cNvPr id="6" name="TextBox 3"/>
          <p:cNvSpPr txBox="1"/>
          <p:nvPr/>
        </p:nvSpPr>
        <p:spPr>
          <a:xfrm>
            <a:off x="1111572" y="460369"/>
            <a:ext cx="2187260" cy="218008"/>
          </a:xfrm>
          <a:prstGeom prst="rect">
            <a:avLst/>
          </a:prstGeom>
          <a:noFill/>
        </p:spPr>
        <p:txBody>
          <a:bodyPr vert="horz" wrap="square" lIns="0" tIns="0" rIns="0" bIns="0" rtlCol="0">
            <a:spAutoFit/>
          </a:bodyPr>
          <a:lstStyle/>
          <a:p>
            <a:pPr>
              <a:lnSpc>
                <a:spcPts val="1665"/>
              </a:lnSpc>
            </a:pPr>
            <a:r>
              <a:rPr lang="en-CA" sz="1434" b="1" dirty="0" smtClean="0">
                <a:solidFill>
                  <a:srgbClr val="000000"/>
                </a:solidFill>
                <a:latin typeface="Arial"/>
                <a:cs typeface="Arial"/>
              </a:rPr>
              <a:t>Les boucles :</a:t>
            </a:r>
            <a:r>
              <a:rPr lang="en-CA" sz="1600" b="1" spc="-10" dirty="0" smtClean="0">
                <a:solidFill>
                  <a:srgbClr val="000000"/>
                </a:solidFill>
                <a:latin typeface="Arial"/>
                <a:cs typeface="Arial"/>
              </a:rPr>
              <a:t> LOOP</a:t>
            </a:r>
            <a:r>
              <a:rPr lang="en-CA" sz="1434" b="1" dirty="0" smtClean="0">
                <a:solidFill>
                  <a:srgbClr val="000000"/>
                </a:solidFill>
                <a:latin typeface="Arial"/>
                <a:cs typeface="Arial"/>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
          <p:cNvSpPr txBox="1"/>
          <p:nvPr/>
        </p:nvSpPr>
        <p:spPr>
          <a:xfrm>
            <a:off x="1043895" y="648241"/>
            <a:ext cx="2040623" cy="436017"/>
          </a:xfrm>
          <a:prstGeom prst="rect">
            <a:avLst/>
          </a:prstGeom>
          <a:noFill/>
        </p:spPr>
        <p:txBody>
          <a:bodyPr vert="horz" wrap="none" lIns="0" tIns="0" rIns="0" bIns="0" rtlCol="0">
            <a:spAutoFit/>
          </a:bodyPr>
          <a:lstStyle/>
          <a:p>
            <a:pPr>
              <a:lnSpc>
                <a:spcPts val="1665"/>
              </a:lnSpc>
            </a:pPr>
            <a:r>
              <a:rPr lang="en-CA" sz="1200" b="1" dirty="0" err="1" smtClean="0">
                <a:solidFill>
                  <a:srgbClr val="000000"/>
                </a:solidFill>
                <a:latin typeface="Arial"/>
                <a:cs typeface="Arial"/>
              </a:rPr>
              <a:t>Principales</a:t>
            </a:r>
            <a:r>
              <a:rPr lang="en-CA" sz="1200" b="1" dirty="0" smtClean="0">
                <a:solidFill>
                  <a:srgbClr val="000000"/>
                </a:solidFill>
                <a:latin typeface="Arial"/>
                <a:cs typeface="Arial"/>
              </a:rPr>
              <a:t> </a:t>
            </a:r>
            <a:r>
              <a:rPr lang="en-CA" sz="1200" b="1" dirty="0" err="1" smtClean="0">
                <a:solidFill>
                  <a:srgbClr val="000000"/>
                </a:solidFill>
                <a:latin typeface="Arial"/>
                <a:cs typeface="Arial"/>
              </a:rPr>
              <a:t>caractéristiques</a:t>
            </a:r>
            <a:endParaRPr lang="en-CA" sz="1200" b="1" dirty="0" smtClean="0">
              <a:solidFill>
                <a:srgbClr val="000000"/>
              </a:solidFill>
              <a:latin typeface="Arial"/>
              <a:cs typeface="Arial"/>
            </a:endParaRPr>
          </a:p>
          <a:p>
            <a:pPr>
              <a:lnSpc>
                <a:spcPts val="1665"/>
              </a:lnSpc>
            </a:pPr>
            <a:endParaRPr lang="en-CA" sz="1434" dirty="0">
              <a:solidFill>
                <a:srgbClr val="000000"/>
              </a:solidFill>
            </a:endParaRPr>
          </a:p>
        </p:txBody>
      </p:sp>
      <p:sp>
        <p:nvSpPr>
          <p:cNvPr id="3" name="TextBox 3"/>
          <p:cNvSpPr txBox="1"/>
          <p:nvPr/>
        </p:nvSpPr>
        <p:spPr>
          <a:xfrm>
            <a:off x="247926" y="1068373"/>
            <a:ext cx="3550972" cy="730265"/>
          </a:xfrm>
          <a:prstGeom prst="rect">
            <a:avLst/>
          </a:prstGeom>
          <a:noFill/>
        </p:spPr>
        <p:txBody>
          <a:bodyPr vert="horz" wrap="none" lIns="0" tIns="0" rIns="0" bIns="0" rtlCol="0">
            <a:spAutoFit/>
          </a:bodyPr>
          <a:lstStyle/>
          <a:p>
            <a:pPr>
              <a:lnSpc>
                <a:spcPct val="150000"/>
              </a:lnSpc>
              <a:buFont typeface="Wingdings" pitchFamily="2" charset="2"/>
              <a:buChar char="q"/>
            </a:pPr>
            <a:r>
              <a:rPr lang="en-CA" sz="851" spc="-10" dirty="0" smtClean="0">
                <a:solidFill>
                  <a:srgbClr val="000000"/>
                </a:solidFill>
                <a:latin typeface="Arial"/>
                <a:cs typeface="Arial"/>
              </a:rPr>
              <a:t>  Extension de SQL : des </a:t>
            </a:r>
            <a:r>
              <a:rPr lang="en-CA" sz="851" spc="-10" dirty="0" err="1" smtClean="0">
                <a:solidFill>
                  <a:srgbClr val="000000"/>
                </a:solidFill>
                <a:latin typeface="Arial"/>
                <a:cs typeface="Arial"/>
              </a:rPr>
              <a:t>requêtes</a:t>
            </a:r>
            <a:r>
              <a:rPr lang="en-CA" sz="851" spc="-10" dirty="0" smtClean="0">
                <a:solidFill>
                  <a:srgbClr val="000000"/>
                </a:solidFill>
                <a:latin typeface="Arial"/>
                <a:cs typeface="Arial"/>
              </a:rPr>
              <a:t> SQL </a:t>
            </a:r>
            <a:r>
              <a:rPr lang="en-CA" sz="851" spc="-10" dirty="0" err="1" smtClean="0">
                <a:solidFill>
                  <a:srgbClr val="000000"/>
                </a:solidFill>
                <a:latin typeface="Arial"/>
                <a:cs typeface="Arial"/>
              </a:rPr>
              <a:t>cohabitent</a:t>
            </a:r>
            <a:r>
              <a:rPr lang="en-CA" sz="851" spc="-10" dirty="0" smtClean="0">
                <a:solidFill>
                  <a:srgbClr val="000000"/>
                </a:solidFill>
                <a:latin typeface="Arial"/>
                <a:cs typeface="Arial"/>
              </a:rPr>
              <a:t> avec les structures de</a:t>
            </a:r>
            <a:r>
              <a:rPr lang="en-CA" sz="896" dirty="0" smtClean="0">
                <a:solidFill>
                  <a:srgbClr val="000000"/>
                </a:solidFill>
                <a:latin typeface="Times New Roman"/>
              </a:rPr>
              <a:t/>
            </a:r>
            <a:br>
              <a:rPr lang="en-CA" sz="896" dirty="0" smtClean="0">
                <a:solidFill>
                  <a:srgbClr val="000000"/>
                </a:solidFill>
                <a:latin typeface="Times New Roman"/>
              </a:rPr>
            </a:br>
            <a:r>
              <a:rPr lang="en-CA" sz="851" spc="-10" dirty="0" err="1" smtClean="0">
                <a:solidFill>
                  <a:srgbClr val="000000"/>
                </a:solidFill>
                <a:latin typeface="Arial"/>
                <a:cs typeface="Arial"/>
              </a:rPr>
              <a:t>contrôle</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habituelles</a:t>
            </a:r>
            <a:r>
              <a:rPr lang="en-CA" sz="851" spc="-10" dirty="0" smtClean="0">
                <a:solidFill>
                  <a:srgbClr val="000000"/>
                </a:solidFill>
                <a:latin typeface="Arial"/>
                <a:cs typeface="Arial"/>
              </a:rPr>
              <a:t> de la </a:t>
            </a:r>
            <a:r>
              <a:rPr lang="en-CA" sz="851" spc="-10" dirty="0" err="1" smtClean="0">
                <a:solidFill>
                  <a:srgbClr val="000000"/>
                </a:solidFill>
                <a:latin typeface="Arial"/>
                <a:cs typeface="Arial"/>
              </a:rPr>
              <a:t>programmation</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structurée</a:t>
            </a:r>
            <a:r>
              <a:rPr lang="en-CA" sz="851" spc="-10" dirty="0" smtClean="0">
                <a:solidFill>
                  <a:srgbClr val="000000"/>
                </a:solidFill>
                <a:latin typeface="Arial"/>
                <a:cs typeface="Arial"/>
              </a:rPr>
              <a:t> (blocs, alternatives,</a:t>
            </a:r>
            <a:r>
              <a:rPr lang="en-CA" sz="896" dirty="0" smtClean="0">
                <a:solidFill>
                  <a:srgbClr val="000000"/>
                </a:solidFill>
                <a:latin typeface="Times New Roman"/>
              </a:rPr>
              <a:t/>
            </a:r>
            <a:br>
              <a:rPr lang="en-CA" sz="896" dirty="0" smtClean="0">
                <a:solidFill>
                  <a:srgbClr val="000000"/>
                </a:solidFill>
                <a:latin typeface="Times New Roman"/>
              </a:rPr>
            </a:br>
            <a:r>
              <a:rPr lang="en-CA" sz="851" spc="-10" dirty="0" smtClean="0">
                <a:solidFill>
                  <a:srgbClr val="000000"/>
                </a:solidFill>
                <a:latin typeface="Arial"/>
                <a:cs typeface="Arial"/>
              </a:rPr>
              <a:t>boucles).</a:t>
            </a:r>
          </a:p>
          <a:p>
            <a:pPr>
              <a:lnSpc>
                <a:spcPts val="1100"/>
              </a:lnSpc>
            </a:pPr>
            <a:endParaRPr lang="en-CA" sz="896" dirty="0">
              <a:solidFill>
                <a:srgbClr val="000000"/>
              </a:solidFill>
            </a:endParaRPr>
          </a:p>
        </p:txBody>
      </p:sp>
      <p:sp>
        <p:nvSpPr>
          <p:cNvPr id="4" name="TextBox 4"/>
          <p:cNvSpPr txBox="1"/>
          <p:nvPr/>
        </p:nvSpPr>
        <p:spPr>
          <a:xfrm>
            <a:off x="226998" y="1827910"/>
            <a:ext cx="2159887" cy="256480"/>
          </a:xfrm>
          <a:prstGeom prst="rect">
            <a:avLst/>
          </a:prstGeom>
          <a:noFill/>
        </p:spPr>
        <p:txBody>
          <a:bodyPr vert="horz" wrap="none" lIns="0" tIns="0" rIns="0" bIns="0" rtlCol="0">
            <a:spAutoFit/>
          </a:bodyPr>
          <a:lstStyle/>
          <a:p>
            <a:pPr>
              <a:lnSpc>
                <a:spcPts val="1035"/>
              </a:lnSpc>
              <a:buFont typeface="Wingdings" pitchFamily="2" charset="2"/>
              <a:buChar char="q"/>
            </a:pPr>
            <a:r>
              <a:rPr lang="en-CA" sz="851" spc="-10" dirty="0" smtClean="0">
                <a:solidFill>
                  <a:srgbClr val="000000"/>
                </a:solidFill>
                <a:latin typeface="Arial"/>
                <a:cs typeface="Arial"/>
              </a:rPr>
              <a:t>  La </a:t>
            </a:r>
            <a:r>
              <a:rPr lang="en-CA" sz="851" spc="-10" dirty="0" err="1" smtClean="0">
                <a:solidFill>
                  <a:srgbClr val="000000"/>
                </a:solidFill>
                <a:latin typeface="Arial"/>
                <a:cs typeface="Arial"/>
              </a:rPr>
              <a:t>syntaxe</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ressemble</a:t>
            </a:r>
            <a:r>
              <a:rPr lang="en-CA" sz="851" spc="-10" dirty="0" smtClean="0">
                <a:solidFill>
                  <a:srgbClr val="000000"/>
                </a:solidFill>
                <a:latin typeface="Arial"/>
                <a:cs typeface="Arial"/>
              </a:rPr>
              <a:t> au </a:t>
            </a:r>
            <a:r>
              <a:rPr lang="en-CA" sz="851" spc="-10" dirty="0" err="1" smtClean="0">
                <a:solidFill>
                  <a:srgbClr val="000000"/>
                </a:solidFill>
                <a:latin typeface="Arial"/>
                <a:cs typeface="Arial"/>
              </a:rPr>
              <a:t>langage</a:t>
            </a:r>
            <a:r>
              <a:rPr lang="en-CA" sz="851" spc="-10" dirty="0" smtClean="0">
                <a:solidFill>
                  <a:srgbClr val="000000"/>
                </a:solidFill>
                <a:latin typeface="Arial"/>
                <a:cs typeface="Arial"/>
              </a:rPr>
              <a:t>  Pascal.</a:t>
            </a:r>
          </a:p>
          <a:p>
            <a:pPr>
              <a:lnSpc>
                <a:spcPts val="1035"/>
              </a:lnSpc>
            </a:pPr>
            <a:endParaRPr lang="en-CA" sz="896" dirty="0">
              <a:solidFill>
                <a:srgbClr val="000000"/>
              </a:solidFill>
            </a:endParaRPr>
          </a:p>
        </p:txBody>
      </p:sp>
      <p:sp>
        <p:nvSpPr>
          <p:cNvPr id="5" name="TextBox 5"/>
          <p:cNvSpPr txBox="1"/>
          <p:nvPr/>
        </p:nvSpPr>
        <p:spPr>
          <a:xfrm>
            <a:off x="265365" y="2256538"/>
            <a:ext cx="2962029" cy="256480"/>
          </a:xfrm>
          <a:prstGeom prst="rect">
            <a:avLst/>
          </a:prstGeom>
          <a:noFill/>
        </p:spPr>
        <p:txBody>
          <a:bodyPr vert="horz" wrap="none" lIns="0" tIns="0" rIns="0" bIns="0" rtlCol="0">
            <a:spAutoFit/>
          </a:bodyPr>
          <a:lstStyle/>
          <a:p>
            <a:pPr>
              <a:lnSpc>
                <a:spcPts val="1035"/>
              </a:lnSpc>
              <a:buFont typeface="Wingdings" pitchFamily="2" charset="2"/>
              <a:buChar char="q"/>
            </a:pPr>
            <a:r>
              <a:rPr lang="en-CA" sz="851" spc="-10" dirty="0" smtClean="0">
                <a:solidFill>
                  <a:srgbClr val="000000"/>
                </a:solidFill>
                <a:latin typeface="Arial"/>
                <a:cs typeface="Arial"/>
              </a:rPr>
              <a:t>  Un programme </a:t>
            </a:r>
            <a:r>
              <a:rPr lang="en-CA" sz="851" spc="-10" dirty="0" err="1" smtClean="0">
                <a:solidFill>
                  <a:srgbClr val="000000"/>
                </a:solidFill>
                <a:latin typeface="Arial"/>
                <a:cs typeface="Arial"/>
              </a:rPr>
              <a:t>est</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constitué</a:t>
            </a:r>
            <a:r>
              <a:rPr lang="en-CA" sz="851" spc="-10" dirty="0" smtClean="0">
                <a:solidFill>
                  <a:srgbClr val="000000"/>
                </a:solidFill>
                <a:latin typeface="Arial"/>
                <a:cs typeface="Arial"/>
              </a:rPr>
              <a:t> de </a:t>
            </a:r>
            <a:r>
              <a:rPr lang="en-CA" sz="851" spc="-10" dirty="0" err="1" smtClean="0">
                <a:solidFill>
                  <a:srgbClr val="000000"/>
                </a:solidFill>
                <a:latin typeface="Arial"/>
                <a:cs typeface="Arial"/>
              </a:rPr>
              <a:t>procédures</a:t>
            </a:r>
            <a:r>
              <a:rPr lang="en-CA" sz="851" spc="-10" dirty="0" smtClean="0">
                <a:solidFill>
                  <a:srgbClr val="000000"/>
                </a:solidFill>
                <a:latin typeface="Arial"/>
                <a:cs typeface="Arial"/>
              </a:rPr>
              <a:t> et de </a:t>
            </a:r>
            <a:r>
              <a:rPr lang="en-CA" sz="851" spc="-10" dirty="0" err="1" smtClean="0">
                <a:solidFill>
                  <a:srgbClr val="000000"/>
                </a:solidFill>
                <a:latin typeface="Arial"/>
                <a:cs typeface="Arial"/>
              </a:rPr>
              <a:t>fonctions</a:t>
            </a:r>
            <a:r>
              <a:rPr lang="en-CA" sz="851" spc="-10" dirty="0" smtClean="0">
                <a:solidFill>
                  <a:srgbClr val="000000"/>
                </a:solidFill>
                <a:latin typeface="Arial"/>
                <a:cs typeface="Arial"/>
              </a:rPr>
              <a:t>.</a:t>
            </a:r>
          </a:p>
          <a:p>
            <a:pPr>
              <a:lnSpc>
                <a:spcPts val="1035"/>
              </a:lnSpc>
            </a:pPr>
            <a:endParaRPr lang="en-CA" sz="896" dirty="0">
              <a:solidFill>
                <a:srgbClr val="000000"/>
              </a:solidFill>
            </a:endParaRPr>
          </a:p>
        </p:txBody>
      </p:sp>
      <p:sp>
        <p:nvSpPr>
          <p:cNvPr id="6" name="TextBox 6"/>
          <p:cNvSpPr txBox="1"/>
          <p:nvPr/>
        </p:nvSpPr>
        <p:spPr>
          <a:xfrm>
            <a:off x="298436" y="2732767"/>
            <a:ext cx="3564117" cy="423193"/>
          </a:xfrm>
          <a:prstGeom prst="rect">
            <a:avLst/>
          </a:prstGeom>
          <a:noFill/>
        </p:spPr>
        <p:txBody>
          <a:bodyPr vert="horz" wrap="none" lIns="0" tIns="0" rIns="0" bIns="0" rtlCol="0">
            <a:spAutoFit/>
          </a:bodyPr>
          <a:lstStyle/>
          <a:p>
            <a:pPr>
              <a:lnSpc>
                <a:spcPts val="1100"/>
              </a:lnSpc>
              <a:buFont typeface="Wingdings" pitchFamily="2" charset="2"/>
              <a:buChar char="q"/>
            </a:pPr>
            <a:r>
              <a:rPr lang="en-CA" sz="851" spc="-10" dirty="0" smtClean="0">
                <a:solidFill>
                  <a:srgbClr val="000000"/>
                </a:solidFill>
                <a:latin typeface="Arial"/>
                <a:cs typeface="Arial"/>
              </a:rPr>
              <a:t>  Des variables </a:t>
            </a:r>
            <a:r>
              <a:rPr lang="en-CA" sz="851" spc="-10" dirty="0" err="1" smtClean="0">
                <a:solidFill>
                  <a:srgbClr val="000000"/>
                </a:solidFill>
                <a:latin typeface="Arial"/>
                <a:cs typeface="Arial"/>
              </a:rPr>
              <a:t>permettent</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l’échange</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d’information</a:t>
            </a:r>
            <a:r>
              <a:rPr lang="en-CA" sz="851" spc="-10" dirty="0" smtClean="0">
                <a:solidFill>
                  <a:srgbClr val="000000"/>
                </a:solidFill>
                <a:latin typeface="Arial"/>
                <a:cs typeface="Arial"/>
              </a:rPr>
              <a:t> entre les </a:t>
            </a:r>
            <a:r>
              <a:rPr lang="en-CA" sz="851" spc="-10" dirty="0" err="1" smtClean="0">
                <a:solidFill>
                  <a:srgbClr val="000000"/>
                </a:solidFill>
                <a:latin typeface="Arial"/>
                <a:cs typeface="Arial"/>
              </a:rPr>
              <a:t>requêtes</a:t>
            </a:r>
            <a:r>
              <a:rPr lang="en-CA" sz="851" spc="-10" dirty="0" smtClean="0">
                <a:solidFill>
                  <a:srgbClr val="000000"/>
                </a:solidFill>
                <a:latin typeface="Arial"/>
                <a:cs typeface="Arial"/>
              </a:rPr>
              <a:t> SQL</a:t>
            </a:r>
            <a:r>
              <a:rPr lang="en-CA" sz="896" dirty="0" smtClean="0">
                <a:solidFill>
                  <a:srgbClr val="000000"/>
                </a:solidFill>
                <a:latin typeface="Times New Roman"/>
              </a:rPr>
              <a:t/>
            </a:r>
            <a:br>
              <a:rPr lang="en-CA" sz="896" dirty="0" smtClean="0">
                <a:solidFill>
                  <a:srgbClr val="000000"/>
                </a:solidFill>
                <a:latin typeface="Times New Roman"/>
              </a:rPr>
            </a:br>
            <a:r>
              <a:rPr lang="en-CA" sz="851" spc="-10" dirty="0" smtClean="0">
                <a:solidFill>
                  <a:srgbClr val="000000"/>
                </a:solidFill>
                <a:latin typeface="Arial"/>
                <a:cs typeface="Arial"/>
              </a:rPr>
              <a:t>et le </a:t>
            </a:r>
            <a:r>
              <a:rPr lang="en-CA" sz="851" spc="-10" dirty="0" err="1" smtClean="0">
                <a:solidFill>
                  <a:srgbClr val="000000"/>
                </a:solidFill>
                <a:latin typeface="Arial"/>
                <a:cs typeface="Arial"/>
              </a:rPr>
              <a:t>reste</a:t>
            </a:r>
            <a:r>
              <a:rPr lang="en-CA" sz="851" spc="-10" dirty="0" smtClean="0">
                <a:solidFill>
                  <a:srgbClr val="000000"/>
                </a:solidFill>
                <a:latin typeface="Arial"/>
                <a:cs typeface="Arial"/>
              </a:rPr>
              <a:t> du programme</a:t>
            </a:r>
          </a:p>
          <a:p>
            <a:pPr>
              <a:lnSpc>
                <a:spcPts val="1100"/>
              </a:lnSpc>
            </a:pPr>
            <a:endParaRPr lang="en-CA" sz="896" dirty="0">
              <a:solidFill>
                <a:srgbClr val="000000"/>
              </a:solidFill>
            </a:endParaRPr>
          </a:p>
        </p:txBody>
      </p:sp>
      <p:sp>
        <p:nvSpPr>
          <p:cNvPr id="10" name="TextBox 10"/>
          <p:cNvSpPr txBox="1"/>
          <p:nvPr/>
        </p:nvSpPr>
        <p:spPr>
          <a:xfrm>
            <a:off x="254000" y="3378200"/>
            <a:ext cx="4343400" cy="76200"/>
          </a:xfrm>
          <a:prstGeom prst="rect">
            <a:avLst/>
          </a:prstGeom>
          <a:noFill/>
        </p:spPr>
        <p:txBody>
          <a:bodyPr vert="horz" wrap="none" lIns="0" tIns="0" rIns="0" bIns="0" rtlCol="0">
            <a:spAutoFit/>
          </a:bodyPr>
          <a:lstStyle/>
          <a:p>
            <a:pPr>
              <a:lnSpc>
                <a:spcPts val="450"/>
              </a:lnSpc>
            </a:pPr>
            <a:r>
              <a:rPr lang="en-CA" sz="498" smtClean="0">
                <a:solidFill>
                  <a:srgbClr val="BFBFBF"/>
                </a:solidFill>
                <a:latin typeface="Arial"/>
                <a:cs typeface="Arial"/>
              </a:rPr>
              <a:t>▴</a:t>
            </a:r>
          </a:p>
          <a:p>
            <a:pPr>
              <a:lnSpc>
                <a:spcPts val="450"/>
              </a:lnSpc>
            </a:pPr>
            <a:endParaRPr lang="en-CA" sz="498">
              <a:solidFill>
                <a:srgbClr val="000000"/>
              </a:solidFill>
            </a:endParaRPr>
          </a:p>
        </p:txBody>
      </p:sp>
      <p:pic>
        <p:nvPicPr>
          <p:cNvPr id="12" name="Image 11" descr="Penguins.jpg"/>
          <p:cNvPicPr>
            <a:picLocks noChangeAspect="1"/>
          </p:cNvPicPr>
          <p:nvPr/>
        </p:nvPicPr>
        <p:blipFill>
          <a:blip r:embed="rId2" cstate="print"/>
          <a:stretch>
            <a:fillRect/>
          </a:stretch>
        </p:blipFill>
        <p:spPr>
          <a:xfrm>
            <a:off x="226998" y="227002"/>
            <a:ext cx="571504" cy="343122"/>
          </a:xfrm>
          <a:prstGeom prst="rect">
            <a:avLst/>
          </a:prstGeom>
        </p:spPr>
      </p:pic>
      <p:sp>
        <p:nvSpPr>
          <p:cNvPr id="13" name="ZoneTexte 12"/>
          <p:cNvSpPr txBox="1"/>
          <p:nvPr/>
        </p:nvSpPr>
        <p:spPr>
          <a:xfrm>
            <a:off x="1084254" y="12688"/>
            <a:ext cx="235745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a:t>
            </a:r>
            <a:endParaRPr lang="fr-FR" b="1" dirty="0">
              <a:solidFill>
                <a:srgbClr val="00206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226998" y="727068"/>
            <a:ext cx="1857388" cy="615553"/>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0" rIns="0" bIns="0" rtlCol="0">
            <a:spAutoFit/>
          </a:bodyPr>
          <a:lstStyle/>
          <a:p>
            <a:pPr indent="1600">
              <a:lnSpc>
                <a:spcPts val="1200"/>
              </a:lnSpc>
              <a:tabLst>
                <a:tab pos="1244600" algn="l"/>
              </a:tabLst>
            </a:pPr>
            <a:r>
              <a:rPr lang="en-CA" sz="767" b="1" spc="-10" dirty="0" smtClean="0">
                <a:solidFill>
                  <a:srgbClr val="000000"/>
                </a:solidFill>
                <a:latin typeface="Arial"/>
                <a:cs typeface="Arial"/>
              </a:rPr>
              <a:t>FOR</a:t>
            </a:r>
            <a:r>
              <a:rPr lang="en-CA" sz="767" spc="-10" dirty="0" smtClean="0">
                <a:solidFill>
                  <a:srgbClr val="000000"/>
                </a:solidFill>
                <a:latin typeface="Arial"/>
                <a:cs typeface="Arial"/>
              </a:rPr>
              <a:t>  </a:t>
            </a:r>
            <a:r>
              <a:rPr lang="en-CA" sz="767" spc="-10" dirty="0" err="1" smtClean="0">
                <a:solidFill>
                  <a:srgbClr val="000000"/>
                </a:solidFill>
                <a:latin typeface="Arial"/>
                <a:cs typeface="Arial"/>
              </a:rPr>
              <a:t>indice</a:t>
            </a:r>
            <a:r>
              <a:rPr lang="en-CA" sz="767" spc="-10" dirty="0" smtClean="0">
                <a:solidFill>
                  <a:srgbClr val="000000"/>
                </a:solidFill>
                <a:latin typeface="Arial"/>
                <a:cs typeface="Arial"/>
              </a:rPr>
              <a:t> </a:t>
            </a:r>
            <a:r>
              <a:rPr lang="en-CA" sz="767" b="1" spc="-10" dirty="0" smtClean="0">
                <a:solidFill>
                  <a:srgbClr val="000000"/>
                </a:solidFill>
                <a:latin typeface="Arial"/>
                <a:cs typeface="Arial"/>
              </a:rPr>
              <a:t>IN </a:t>
            </a:r>
            <a:r>
              <a:rPr lang="en-CA" sz="767" spc="-10" dirty="0" smtClean="0">
                <a:solidFill>
                  <a:srgbClr val="000000"/>
                </a:solidFill>
                <a:latin typeface="Arial"/>
                <a:cs typeface="Arial"/>
              </a:rPr>
              <a:t>[ </a:t>
            </a:r>
            <a:r>
              <a:rPr lang="en-CA" sz="767" b="1" spc="-10" dirty="0" smtClean="0">
                <a:solidFill>
                  <a:srgbClr val="000000"/>
                </a:solidFill>
                <a:latin typeface="Arial"/>
                <a:cs typeface="Arial"/>
              </a:rPr>
              <a:t>REVERSE</a:t>
            </a:r>
            <a:r>
              <a:rPr lang="en-CA" sz="767" spc="-10" dirty="0" smtClean="0">
                <a:solidFill>
                  <a:srgbClr val="000000"/>
                </a:solidFill>
                <a:latin typeface="Arial"/>
                <a:cs typeface="Arial"/>
              </a:rPr>
              <a:t> ]  debut </a:t>
            </a:r>
            <a:r>
              <a:rPr lang="en-CA" sz="1050" b="1" spc="-10" dirty="0" smtClean="0">
                <a:solidFill>
                  <a:srgbClr val="000000"/>
                </a:solidFill>
                <a:latin typeface="Arial"/>
                <a:cs typeface="Arial"/>
              </a:rPr>
              <a:t>. . </a:t>
            </a:r>
            <a:r>
              <a:rPr lang="en-CA" sz="767" spc="-10" dirty="0" smtClean="0">
                <a:solidFill>
                  <a:srgbClr val="000000"/>
                </a:solidFill>
                <a:latin typeface="Arial"/>
                <a:cs typeface="Arial"/>
              </a:rPr>
              <a:t>fin</a:t>
            </a:r>
            <a:r>
              <a:rPr lang="en-CA" sz="996" dirty="0" smtClean="0">
                <a:solidFill>
                  <a:srgbClr val="000000"/>
                </a:solidFill>
                <a:latin typeface="Times New Roman"/>
              </a:rPr>
              <a:t/>
            </a:r>
            <a:br>
              <a:rPr lang="en-CA" sz="996" dirty="0" smtClean="0">
                <a:solidFill>
                  <a:srgbClr val="000000"/>
                </a:solidFill>
                <a:latin typeface="Times New Roman"/>
              </a:rPr>
            </a:br>
            <a:r>
              <a:rPr lang="en-CA" sz="767" b="1" spc="-10" dirty="0" smtClean="0">
                <a:solidFill>
                  <a:srgbClr val="000000"/>
                </a:solidFill>
                <a:latin typeface="Arial"/>
                <a:cs typeface="Arial"/>
              </a:rPr>
              <a:t>LOOP</a:t>
            </a:r>
          </a:p>
          <a:p>
            <a:pPr indent="1600">
              <a:lnSpc>
                <a:spcPts val="1200"/>
              </a:lnSpc>
              <a:tabLst>
                <a:tab pos="1244600" algn="l"/>
              </a:tabLst>
            </a:pPr>
            <a:r>
              <a:rPr lang="en-CA" sz="767" dirty="0" smtClean="0">
                <a:solidFill>
                  <a:srgbClr val="000000"/>
                </a:solidFill>
                <a:latin typeface="Arial"/>
                <a:cs typeface="Arial"/>
              </a:rPr>
              <a:t>instructions ;</a:t>
            </a:r>
            <a:r>
              <a:rPr lang="en-CA" sz="996" dirty="0" smtClean="0">
                <a:solidFill>
                  <a:srgbClr val="000000"/>
                </a:solidFill>
                <a:latin typeface="Times New Roman"/>
              </a:rPr>
              <a:t/>
            </a:r>
            <a:br>
              <a:rPr lang="en-CA" sz="996" dirty="0" smtClean="0">
                <a:solidFill>
                  <a:srgbClr val="000000"/>
                </a:solidFill>
                <a:latin typeface="Times New Roman"/>
              </a:rPr>
            </a:br>
            <a:r>
              <a:rPr lang="en-CA" sz="767" b="1" spc="-10" dirty="0" smtClean="0">
                <a:solidFill>
                  <a:srgbClr val="000000"/>
                </a:solidFill>
                <a:latin typeface="Arial"/>
                <a:cs typeface="Arial"/>
              </a:rPr>
              <a:t>END LOOP </a:t>
            </a:r>
            <a:r>
              <a:rPr lang="en-CA" sz="767" spc="-10" dirty="0" smtClean="0">
                <a:solidFill>
                  <a:srgbClr val="000000"/>
                </a:solidFill>
                <a:latin typeface="Arial"/>
                <a:cs typeface="Arial"/>
              </a:rPr>
              <a:t>;</a:t>
            </a:r>
          </a:p>
        </p:txBody>
      </p:sp>
      <p:sp>
        <p:nvSpPr>
          <p:cNvPr id="8" name="TextBox 8"/>
          <p:cNvSpPr txBox="1"/>
          <p:nvPr/>
        </p:nvSpPr>
        <p:spPr>
          <a:xfrm>
            <a:off x="14630" y="1512886"/>
            <a:ext cx="1001556" cy="384721"/>
          </a:xfrm>
          <a:prstGeom prst="rect">
            <a:avLst/>
          </a:prstGeom>
          <a:noFill/>
        </p:spPr>
        <p:txBody>
          <a:bodyPr vert="horz" wrap="none" lIns="0" tIns="0" rIns="0" bIns="0" rtlCol="0">
            <a:spAutoFit/>
          </a:bodyPr>
          <a:lstStyle/>
          <a:p>
            <a:pPr>
              <a:lnSpc>
                <a:spcPts val="1035"/>
              </a:lnSpc>
            </a:pPr>
            <a:r>
              <a:rPr lang="en-CA" sz="800" spc="-10" dirty="0" smtClean="0">
                <a:solidFill>
                  <a:srgbClr val="000000"/>
                </a:solidFill>
                <a:latin typeface="Arial"/>
                <a:cs typeface="Arial"/>
              </a:rPr>
              <a:t>Le mot clef </a:t>
            </a:r>
            <a:r>
              <a:rPr lang="en-CA" sz="800" b="1" spc="-10" dirty="0" smtClean="0">
                <a:solidFill>
                  <a:srgbClr val="000000"/>
                </a:solidFill>
                <a:latin typeface="Arial"/>
                <a:cs typeface="Arial"/>
              </a:rPr>
              <a:t>REVERSE</a:t>
            </a:r>
          </a:p>
          <a:p>
            <a:pPr>
              <a:lnSpc>
                <a:spcPts val="1035"/>
              </a:lnSpc>
            </a:pPr>
            <a:r>
              <a:rPr lang="en-CA" sz="800" spc="-10" dirty="0" smtClean="0">
                <a:solidFill>
                  <a:srgbClr val="000000"/>
                </a:solidFill>
                <a:latin typeface="Arial"/>
                <a:cs typeface="Arial"/>
              </a:rPr>
              <a:t> à </a:t>
            </a:r>
            <a:r>
              <a:rPr lang="en-CA" sz="800" spc="-10" dirty="0" err="1" smtClean="0">
                <a:solidFill>
                  <a:srgbClr val="000000"/>
                </a:solidFill>
                <a:latin typeface="Arial"/>
                <a:cs typeface="Arial"/>
              </a:rPr>
              <a:t>l’effet</a:t>
            </a:r>
            <a:r>
              <a:rPr lang="en-CA" sz="800" spc="-10" dirty="0" smtClean="0">
                <a:solidFill>
                  <a:srgbClr val="000000"/>
                </a:solidFill>
                <a:latin typeface="Arial"/>
                <a:cs typeface="Arial"/>
              </a:rPr>
              <a:t> </a:t>
            </a:r>
            <a:r>
              <a:rPr lang="en-CA" sz="800" spc="-10" dirty="0" err="1" smtClean="0">
                <a:solidFill>
                  <a:srgbClr val="000000"/>
                </a:solidFill>
                <a:latin typeface="Arial"/>
                <a:cs typeface="Arial"/>
              </a:rPr>
              <a:t>escompté</a:t>
            </a:r>
            <a:r>
              <a:rPr lang="en-CA" sz="800" spc="-10" dirty="0" smtClean="0">
                <a:solidFill>
                  <a:srgbClr val="000000"/>
                </a:solidFill>
                <a:latin typeface="Arial"/>
                <a:cs typeface="Arial"/>
              </a:rPr>
              <a:t>.</a:t>
            </a:r>
          </a:p>
          <a:p>
            <a:pPr>
              <a:lnSpc>
                <a:spcPts val="1035"/>
              </a:lnSpc>
            </a:pPr>
            <a:endParaRPr lang="en-CA" sz="896" dirty="0">
              <a:solidFill>
                <a:srgbClr val="000000"/>
              </a:solidFill>
            </a:endParaRPr>
          </a:p>
        </p:txBody>
      </p:sp>
      <p:sp>
        <p:nvSpPr>
          <p:cNvPr id="9" name="TextBox 9"/>
          <p:cNvSpPr txBox="1"/>
          <p:nvPr/>
        </p:nvSpPr>
        <p:spPr>
          <a:xfrm>
            <a:off x="84122" y="1870076"/>
            <a:ext cx="785818" cy="307777"/>
          </a:xfrm>
          <a:prstGeom prst="rect">
            <a:avLst/>
          </a:prstGeom>
          <a:noFill/>
        </p:spPr>
        <p:txBody>
          <a:bodyPr vert="horz" wrap="square" lIns="0" tIns="0" rIns="0" bIns="0" rtlCol="0">
            <a:spAutoFit/>
          </a:bodyPr>
          <a:lstStyle/>
          <a:p>
            <a:pPr>
              <a:lnSpc>
                <a:spcPts val="1150"/>
              </a:lnSpc>
            </a:pPr>
            <a:r>
              <a:rPr lang="en-CA" sz="767" spc="-10" dirty="0" err="1" smtClean="0">
                <a:solidFill>
                  <a:srgbClr val="009900"/>
                </a:solidFill>
                <a:latin typeface="Arial"/>
                <a:cs typeface="Arial"/>
              </a:rPr>
              <a:t>Exemple</a:t>
            </a:r>
            <a:endParaRPr lang="en-CA" sz="767" spc="-10" dirty="0" smtClean="0">
              <a:solidFill>
                <a:srgbClr val="009900"/>
              </a:solidFill>
              <a:latin typeface="Arial"/>
              <a:cs typeface="Arial"/>
            </a:endParaRPr>
          </a:p>
          <a:p>
            <a:pPr>
              <a:lnSpc>
                <a:spcPts val="1150"/>
              </a:lnSpc>
            </a:pPr>
            <a:endParaRPr lang="en-CA" sz="996" dirty="0">
              <a:solidFill>
                <a:srgbClr val="000000"/>
              </a:solidFill>
            </a:endParaRPr>
          </a:p>
        </p:txBody>
      </p:sp>
      <p:sp>
        <p:nvSpPr>
          <p:cNvPr id="10" name="TextBox 10"/>
          <p:cNvSpPr txBox="1"/>
          <p:nvPr/>
        </p:nvSpPr>
        <p:spPr>
          <a:xfrm>
            <a:off x="29260" y="2155828"/>
            <a:ext cx="1298568" cy="769441"/>
          </a:xfrm>
          <a:prstGeom prst="rect">
            <a:avLst/>
          </a:prstGeom>
          <a:noFill/>
        </p:spPr>
        <p:txBody>
          <a:bodyPr vert="horz" wrap="square" lIns="0" tIns="0" rIns="0" bIns="0" rtlCol="0">
            <a:spAutoFit/>
          </a:bodyPr>
          <a:lstStyle/>
          <a:p>
            <a:pPr indent="1600">
              <a:lnSpc>
                <a:spcPts val="1200"/>
              </a:lnSpc>
              <a:tabLst>
                <a:tab pos="1612900" algn="l"/>
              </a:tabLst>
            </a:pPr>
            <a:r>
              <a:rPr lang="en-CA" sz="767" b="1" spc="-10" dirty="0" smtClean="0">
                <a:solidFill>
                  <a:srgbClr val="000000"/>
                </a:solidFill>
                <a:latin typeface="Arial"/>
                <a:cs typeface="Arial"/>
              </a:rPr>
              <a:t>FOR</a:t>
            </a:r>
            <a:r>
              <a:rPr lang="en-CA" sz="767" spc="-10" dirty="0" smtClean="0">
                <a:solidFill>
                  <a:srgbClr val="000000"/>
                </a:solidFill>
                <a:latin typeface="Arial"/>
                <a:cs typeface="Arial"/>
              </a:rPr>
              <a:t> </a:t>
            </a:r>
            <a:r>
              <a:rPr lang="en-CA" sz="767" dirty="0" smtClean="0">
                <a:solidFill>
                  <a:srgbClr val="000000"/>
                </a:solidFill>
                <a:latin typeface="Arial"/>
                <a:cs typeface="Arial"/>
              </a:rPr>
              <a:t>ii  </a:t>
            </a:r>
            <a:r>
              <a:rPr lang="en-CA" sz="767" spc="-10" dirty="0" smtClean="0">
                <a:solidFill>
                  <a:srgbClr val="000000"/>
                </a:solidFill>
                <a:latin typeface="Arial"/>
                <a:cs typeface="Arial"/>
              </a:rPr>
              <a:t>IN  </a:t>
            </a:r>
            <a:r>
              <a:rPr lang="en-CA" sz="767" b="1" spc="-10" dirty="0" smtClean="0">
                <a:solidFill>
                  <a:srgbClr val="000000"/>
                </a:solidFill>
                <a:latin typeface="Arial"/>
                <a:cs typeface="Arial"/>
              </a:rPr>
              <a:t>REVERSE</a:t>
            </a:r>
            <a:r>
              <a:rPr lang="en-CA" sz="767" spc="-10" dirty="0" smtClean="0">
                <a:solidFill>
                  <a:srgbClr val="000000"/>
                </a:solidFill>
                <a:latin typeface="Arial"/>
                <a:cs typeface="Arial"/>
              </a:rPr>
              <a:t>  </a:t>
            </a:r>
            <a:r>
              <a:rPr lang="en-CA" sz="767" dirty="0" smtClean="0">
                <a:solidFill>
                  <a:srgbClr val="000000"/>
                </a:solidFill>
                <a:latin typeface="Arial"/>
                <a:cs typeface="Arial"/>
              </a:rPr>
              <a:t>1..15</a:t>
            </a:r>
            <a:r>
              <a:rPr lang="en-CA" sz="996" dirty="0" smtClean="0">
                <a:solidFill>
                  <a:srgbClr val="000000"/>
                </a:solidFill>
                <a:latin typeface="Times New Roman"/>
              </a:rPr>
              <a:t/>
            </a:r>
            <a:br>
              <a:rPr lang="en-CA" sz="996" dirty="0" smtClean="0">
                <a:solidFill>
                  <a:srgbClr val="000000"/>
                </a:solidFill>
                <a:latin typeface="Times New Roman"/>
              </a:rPr>
            </a:br>
            <a:r>
              <a:rPr lang="en-CA" sz="767" b="1" spc="-10" dirty="0" smtClean="0">
                <a:solidFill>
                  <a:srgbClr val="000000"/>
                </a:solidFill>
                <a:latin typeface="Arial"/>
                <a:cs typeface="Arial"/>
              </a:rPr>
              <a:t>LOOP</a:t>
            </a:r>
          </a:p>
          <a:p>
            <a:pPr>
              <a:lnSpc>
                <a:spcPts val="1150"/>
              </a:lnSpc>
            </a:pPr>
            <a:r>
              <a:rPr lang="en-CA" sz="767" dirty="0" err="1" smtClean="0">
                <a:solidFill>
                  <a:srgbClr val="000000"/>
                </a:solidFill>
                <a:latin typeface="Arial"/>
                <a:cs typeface="Arial"/>
              </a:rPr>
              <a:t>jj</a:t>
            </a:r>
            <a:r>
              <a:rPr lang="en-CA" sz="767" dirty="0" smtClean="0">
                <a:solidFill>
                  <a:srgbClr val="000000"/>
                </a:solidFill>
                <a:latin typeface="Arial"/>
                <a:cs typeface="Arial"/>
              </a:rPr>
              <a:t>:=ii*31;</a:t>
            </a:r>
          </a:p>
          <a:p>
            <a:pPr>
              <a:lnSpc>
                <a:spcPts val="1150"/>
              </a:lnSpc>
            </a:pPr>
            <a:r>
              <a:rPr lang="en-CA" sz="767" b="1" spc="-10" dirty="0" smtClean="0">
                <a:solidFill>
                  <a:srgbClr val="000000"/>
                </a:solidFill>
                <a:latin typeface="Arial"/>
                <a:cs typeface="Arial"/>
              </a:rPr>
              <a:t>END LOOP</a:t>
            </a:r>
          </a:p>
          <a:p>
            <a:pPr>
              <a:lnSpc>
                <a:spcPts val="1200"/>
              </a:lnSpc>
            </a:pPr>
            <a:endParaRPr lang="en-CA" sz="996" dirty="0">
              <a:solidFill>
                <a:srgbClr val="000000"/>
              </a:solidFill>
            </a:endParaRPr>
          </a:p>
        </p:txBody>
      </p:sp>
      <p:sp>
        <p:nvSpPr>
          <p:cNvPr id="19" name="TextBox 19"/>
          <p:cNvSpPr txBox="1"/>
          <p:nvPr/>
        </p:nvSpPr>
        <p:spPr>
          <a:xfrm>
            <a:off x="1739900" y="3378200"/>
            <a:ext cx="2857500" cy="76200"/>
          </a:xfrm>
          <a:prstGeom prst="rect">
            <a:avLst/>
          </a:prstGeom>
          <a:noFill/>
        </p:spPr>
        <p:txBody>
          <a:bodyPr vert="horz" wrap="none" lIns="0" tIns="0" rIns="0" bIns="0" rtlCol="0">
            <a:spAutoFit/>
          </a:bodyPr>
          <a:lstStyle/>
          <a:p>
            <a:pPr>
              <a:lnSpc>
                <a:spcPts val="450"/>
              </a:lnSpc>
            </a:pPr>
            <a:r>
              <a:rPr lang="en-CA" sz="498" smtClean="0">
                <a:solidFill>
                  <a:srgbClr val="BFBFBF"/>
                </a:solidFill>
                <a:latin typeface="Arial"/>
                <a:cs typeface="Arial"/>
              </a:rPr>
              <a:t>▴</a:t>
            </a:r>
          </a:p>
          <a:p>
            <a:pPr>
              <a:lnSpc>
                <a:spcPts val="450"/>
              </a:lnSpc>
            </a:pPr>
            <a:endParaRPr lang="en-CA" sz="498">
              <a:solidFill>
                <a:srgbClr val="000000"/>
              </a:solidFill>
            </a:endParaRPr>
          </a:p>
        </p:txBody>
      </p:sp>
      <p:sp>
        <p:nvSpPr>
          <p:cNvPr id="21" name="Rectangle 20"/>
          <p:cNvSpPr/>
          <p:nvPr/>
        </p:nvSpPr>
        <p:spPr>
          <a:xfrm>
            <a:off x="2441576" y="798506"/>
            <a:ext cx="1701828"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000" dirty="0" smtClean="0"/>
              <a:t>Ne pas déclarer </a:t>
            </a:r>
            <a:r>
              <a:rPr lang="fr-FR" sz="1000" b="1" dirty="0" smtClean="0"/>
              <a:t>indice</a:t>
            </a:r>
            <a:r>
              <a:rPr lang="fr-FR" sz="1000" dirty="0" smtClean="0"/>
              <a:t>, </a:t>
            </a:r>
          </a:p>
          <a:p>
            <a:r>
              <a:rPr lang="fr-FR" sz="1000" dirty="0" smtClean="0"/>
              <a:t>il est déclaré implicitement.</a:t>
            </a:r>
            <a:endParaRPr lang="fr-FR" sz="1000" dirty="0"/>
          </a:p>
        </p:txBody>
      </p:sp>
      <p:sp>
        <p:nvSpPr>
          <p:cNvPr id="22" name="ZoneTexte 21"/>
          <p:cNvSpPr txBox="1"/>
          <p:nvPr/>
        </p:nvSpPr>
        <p:spPr>
          <a:xfrm>
            <a:off x="1084254" y="12688"/>
            <a:ext cx="321471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 : </a:t>
            </a:r>
            <a:r>
              <a:rPr lang="en-CA" sz="1200" b="1" spc="-10" dirty="0" err="1" smtClean="0">
                <a:solidFill>
                  <a:srgbClr val="000000"/>
                </a:solidFill>
                <a:latin typeface="Arial"/>
                <a:cs typeface="Arial"/>
              </a:rPr>
              <a:t>Commandes</a:t>
            </a:r>
            <a:endParaRPr lang="fr-FR" sz="1200" b="1" dirty="0">
              <a:solidFill>
                <a:srgbClr val="002060"/>
              </a:solidFill>
            </a:endParaRPr>
          </a:p>
        </p:txBody>
      </p:sp>
      <p:pic>
        <p:nvPicPr>
          <p:cNvPr id="23" name="Image 22" descr="Penguins.jpg"/>
          <p:cNvPicPr>
            <a:picLocks noChangeAspect="1"/>
          </p:cNvPicPr>
          <p:nvPr/>
        </p:nvPicPr>
        <p:blipFill>
          <a:blip r:embed="rId2" cstate="print"/>
          <a:stretch>
            <a:fillRect/>
          </a:stretch>
        </p:blipFill>
        <p:spPr>
          <a:xfrm>
            <a:off x="262168" y="227002"/>
            <a:ext cx="571504" cy="343122"/>
          </a:xfrm>
          <a:prstGeom prst="rect">
            <a:avLst/>
          </a:prstGeom>
        </p:spPr>
      </p:pic>
      <p:sp>
        <p:nvSpPr>
          <p:cNvPr id="24" name="TextBox 3"/>
          <p:cNvSpPr txBox="1"/>
          <p:nvPr/>
        </p:nvSpPr>
        <p:spPr>
          <a:xfrm>
            <a:off x="1111572" y="460369"/>
            <a:ext cx="2187260" cy="218008"/>
          </a:xfrm>
          <a:prstGeom prst="rect">
            <a:avLst/>
          </a:prstGeom>
          <a:noFill/>
        </p:spPr>
        <p:txBody>
          <a:bodyPr vert="horz" wrap="square" lIns="0" tIns="0" rIns="0" bIns="0" rtlCol="0">
            <a:spAutoFit/>
          </a:bodyPr>
          <a:lstStyle/>
          <a:p>
            <a:pPr>
              <a:lnSpc>
                <a:spcPts val="1665"/>
              </a:lnSpc>
            </a:pPr>
            <a:r>
              <a:rPr lang="en-CA" sz="1434" b="1" dirty="0" smtClean="0">
                <a:solidFill>
                  <a:srgbClr val="000000"/>
                </a:solidFill>
                <a:latin typeface="Arial"/>
                <a:cs typeface="Arial"/>
              </a:rPr>
              <a:t>Les boucles :</a:t>
            </a:r>
            <a:r>
              <a:rPr lang="en-CA" sz="1600" b="1" spc="-10" dirty="0" smtClean="0">
                <a:solidFill>
                  <a:srgbClr val="000000"/>
                </a:solidFill>
                <a:latin typeface="Arial"/>
                <a:cs typeface="Arial"/>
              </a:rPr>
              <a:t> FOR</a:t>
            </a:r>
            <a:endParaRPr lang="en-CA" sz="1434" b="1" dirty="0" smtClean="0">
              <a:solidFill>
                <a:srgbClr val="000000"/>
              </a:solidFill>
              <a:latin typeface="Arial"/>
              <a:cs typeface="Arial"/>
            </a:endParaRPr>
          </a:p>
        </p:txBody>
      </p:sp>
      <p:sp>
        <p:nvSpPr>
          <p:cNvPr id="16" name="ZoneTexte 15"/>
          <p:cNvSpPr txBox="1"/>
          <p:nvPr/>
        </p:nvSpPr>
        <p:spPr>
          <a:xfrm>
            <a:off x="1296856" y="1441448"/>
            <a:ext cx="3227394" cy="972061"/>
          </a:xfrm>
          <a:prstGeom prst="rect">
            <a:avLst/>
          </a:prstGeom>
          <a:noFill/>
        </p:spPr>
        <p:txBody>
          <a:bodyPr wrap="square" rtlCol="0">
            <a:spAutoFit/>
          </a:bodyPr>
          <a:lstStyle/>
          <a:p>
            <a:r>
              <a:rPr lang="fr-FR" sz="800" dirty="0" smtClean="0">
                <a:latin typeface="Arial" pitchFamily="34" charset="0"/>
                <a:cs typeface="Arial" pitchFamily="34" charset="0"/>
              </a:rPr>
              <a:t>- La boucle FOR du PL/SQL s'incrémente (ou se décrémente) forcément de 1 en 1.</a:t>
            </a:r>
          </a:p>
          <a:p>
            <a:r>
              <a:rPr lang="en-CA" sz="800" spc="-10" dirty="0" smtClean="0">
                <a:solidFill>
                  <a:srgbClr val="000000"/>
                </a:solidFill>
                <a:latin typeface="Arial"/>
                <a:cs typeface="Arial"/>
              </a:rPr>
              <a:t>- On </a:t>
            </a:r>
            <a:r>
              <a:rPr lang="en-CA" sz="800" spc="-10" dirty="0" err="1" smtClean="0">
                <a:solidFill>
                  <a:srgbClr val="000000"/>
                </a:solidFill>
                <a:latin typeface="Arial"/>
                <a:cs typeface="Arial"/>
              </a:rPr>
              <a:t>pourra</a:t>
            </a:r>
            <a:r>
              <a:rPr lang="en-CA" sz="800" spc="-10" dirty="0" smtClean="0">
                <a:solidFill>
                  <a:srgbClr val="000000"/>
                </a:solidFill>
                <a:latin typeface="Arial"/>
                <a:cs typeface="Arial"/>
              </a:rPr>
              <a:t> </a:t>
            </a:r>
            <a:r>
              <a:rPr lang="en-CA" sz="800" spc="-10" dirty="0" err="1" smtClean="0">
                <a:solidFill>
                  <a:srgbClr val="000000"/>
                </a:solidFill>
                <a:latin typeface="Arial"/>
                <a:cs typeface="Arial"/>
              </a:rPr>
              <a:t>également</a:t>
            </a:r>
            <a:r>
              <a:rPr lang="en-CA" sz="800" spc="-10" dirty="0" smtClean="0">
                <a:solidFill>
                  <a:srgbClr val="000000"/>
                </a:solidFill>
                <a:latin typeface="Arial"/>
                <a:cs typeface="Arial"/>
              </a:rPr>
              <a:t> utiliser un </a:t>
            </a:r>
            <a:r>
              <a:rPr lang="en-CA" sz="800" spc="-10" dirty="0" err="1" smtClean="0">
                <a:solidFill>
                  <a:srgbClr val="000000"/>
                </a:solidFill>
                <a:latin typeface="Arial"/>
                <a:cs typeface="Arial"/>
              </a:rPr>
              <a:t>curseur</a:t>
            </a:r>
            <a:r>
              <a:rPr lang="en-CA" sz="800" spc="-10" dirty="0" smtClean="0">
                <a:solidFill>
                  <a:srgbClr val="000000"/>
                </a:solidFill>
                <a:latin typeface="Arial"/>
                <a:cs typeface="Arial"/>
              </a:rPr>
              <a:t> </a:t>
            </a:r>
            <a:r>
              <a:rPr lang="en-CA" sz="800" spc="-10" dirty="0" err="1" smtClean="0">
                <a:solidFill>
                  <a:srgbClr val="000000"/>
                </a:solidFill>
                <a:latin typeface="Arial"/>
                <a:cs typeface="Arial"/>
              </a:rPr>
              <a:t>dans</a:t>
            </a:r>
            <a:r>
              <a:rPr lang="en-CA" sz="800" spc="-10" dirty="0" smtClean="0">
                <a:solidFill>
                  <a:srgbClr val="000000"/>
                </a:solidFill>
                <a:latin typeface="Arial"/>
                <a:cs typeface="Arial"/>
              </a:rPr>
              <a:t> la clause IN </a:t>
            </a:r>
          </a:p>
          <a:p>
            <a:r>
              <a:rPr lang="fr-FR" sz="800" dirty="0" smtClean="0">
                <a:latin typeface="Arial" pitchFamily="34" charset="0"/>
                <a:cs typeface="Arial" pitchFamily="34" charset="0"/>
              </a:rPr>
              <a:t/>
            </a:r>
            <a:br>
              <a:rPr lang="fr-FR" sz="800" dirty="0" smtClean="0">
                <a:latin typeface="Arial" pitchFamily="34" charset="0"/>
                <a:cs typeface="Arial" pitchFamily="34" charset="0"/>
              </a:rPr>
            </a:br>
            <a:r>
              <a:rPr lang="fr-FR" sz="800" dirty="0" smtClean="0">
                <a:latin typeface="Arial" pitchFamily="34" charset="0"/>
                <a:cs typeface="Arial" pitchFamily="34" charset="0"/>
              </a:rPr>
              <a:t>- Vous pouvez cependant simuler un pas supérieur, comme le montre cet extrait de la doc :</a:t>
            </a:r>
          </a:p>
          <a:p>
            <a:endParaRPr lang="fr-FR" sz="800" dirty="0" smtClean="0">
              <a:latin typeface="Arial" pitchFamily="34" charset="0"/>
              <a:cs typeface="Arial" pitchFamily="34" charset="0"/>
            </a:endParaRPr>
          </a:p>
        </p:txBody>
      </p:sp>
      <p:sp>
        <p:nvSpPr>
          <p:cNvPr id="17" name="Rectangle 16"/>
          <p:cNvSpPr/>
          <p:nvPr/>
        </p:nvSpPr>
        <p:spPr>
          <a:xfrm>
            <a:off x="1648443" y="2485470"/>
            <a:ext cx="2471537" cy="923330"/>
          </a:xfrm>
          <a:prstGeom prst="rect">
            <a:avLst/>
          </a:prstGeom>
        </p:spPr>
        <p:txBody>
          <a:bodyPr wrap="square">
            <a:spAutoFit/>
          </a:bodyPr>
          <a:lstStyle/>
          <a:p>
            <a:r>
              <a:rPr lang="en-US" sz="900" dirty="0" smtClean="0">
                <a:solidFill>
                  <a:schemeClr val="tx2"/>
                </a:solidFill>
                <a:latin typeface="Arial" pitchFamily="34" charset="0"/>
                <a:cs typeface="Arial" pitchFamily="34" charset="0"/>
              </a:rPr>
              <a:t>DECLARE </a:t>
            </a:r>
          </a:p>
          <a:p>
            <a:r>
              <a:rPr lang="en-US" sz="900" dirty="0" smtClean="0">
                <a:solidFill>
                  <a:schemeClr val="tx2"/>
                </a:solidFill>
                <a:latin typeface="Arial" pitchFamily="34" charset="0"/>
                <a:cs typeface="Arial" pitchFamily="34" charset="0"/>
              </a:rPr>
              <a:t>step  INTEGER := 2;</a:t>
            </a:r>
          </a:p>
          <a:p>
            <a:r>
              <a:rPr lang="en-US" sz="900" dirty="0" smtClean="0">
                <a:solidFill>
                  <a:schemeClr val="tx2"/>
                </a:solidFill>
                <a:latin typeface="Arial" pitchFamily="34" charset="0"/>
                <a:cs typeface="Arial" pitchFamily="34" charset="0"/>
              </a:rPr>
              <a:t> BEGIN FOR </a:t>
            </a:r>
            <a:r>
              <a:rPr lang="en-US" sz="900" dirty="0" err="1" smtClean="0">
                <a:solidFill>
                  <a:schemeClr val="tx2"/>
                </a:solidFill>
                <a:latin typeface="Arial" pitchFamily="34" charset="0"/>
                <a:cs typeface="Arial" pitchFamily="34" charset="0"/>
              </a:rPr>
              <a:t>i</a:t>
            </a:r>
            <a:r>
              <a:rPr lang="en-US" sz="900" dirty="0" smtClean="0">
                <a:solidFill>
                  <a:schemeClr val="tx2"/>
                </a:solidFill>
                <a:latin typeface="Arial" pitchFamily="34" charset="0"/>
                <a:cs typeface="Arial" pitchFamily="34" charset="0"/>
              </a:rPr>
              <a:t> IN 1..5</a:t>
            </a:r>
          </a:p>
          <a:p>
            <a:r>
              <a:rPr lang="en-US" sz="900" dirty="0" smtClean="0">
                <a:solidFill>
                  <a:schemeClr val="tx2"/>
                </a:solidFill>
                <a:latin typeface="Arial" pitchFamily="34" charset="0"/>
                <a:cs typeface="Arial" pitchFamily="34" charset="0"/>
              </a:rPr>
              <a:t> LOOP DBMS_OUTPUT.PUT_LINE (</a:t>
            </a:r>
            <a:r>
              <a:rPr lang="en-US" sz="900" dirty="0" err="1" smtClean="0">
                <a:solidFill>
                  <a:schemeClr val="tx2"/>
                </a:solidFill>
                <a:latin typeface="Arial" pitchFamily="34" charset="0"/>
                <a:cs typeface="Arial" pitchFamily="34" charset="0"/>
              </a:rPr>
              <a:t>i</a:t>
            </a:r>
            <a:r>
              <a:rPr lang="en-US" sz="900" dirty="0" smtClean="0">
                <a:solidFill>
                  <a:schemeClr val="tx2"/>
                </a:solidFill>
                <a:latin typeface="Arial" pitchFamily="34" charset="0"/>
                <a:cs typeface="Arial" pitchFamily="34" charset="0"/>
              </a:rPr>
              <a:t>*step);</a:t>
            </a:r>
          </a:p>
          <a:p>
            <a:r>
              <a:rPr lang="en-US" sz="900" dirty="0" smtClean="0">
                <a:solidFill>
                  <a:schemeClr val="tx2"/>
                </a:solidFill>
                <a:latin typeface="Arial" pitchFamily="34" charset="0"/>
                <a:cs typeface="Arial" pitchFamily="34" charset="0"/>
              </a:rPr>
              <a:t> END LOOP; </a:t>
            </a:r>
          </a:p>
          <a:p>
            <a:r>
              <a:rPr lang="en-US" sz="900" dirty="0" smtClean="0">
                <a:solidFill>
                  <a:schemeClr val="tx2"/>
                </a:solidFill>
                <a:latin typeface="Arial" pitchFamily="34" charset="0"/>
                <a:cs typeface="Arial" pitchFamily="34" charset="0"/>
              </a:rPr>
              <a:t>END;</a:t>
            </a:r>
            <a:endParaRPr lang="fr-FR" sz="900" dirty="0" smtClean="0">
              <a:solidFill>
                <a:schemeClr val="tx2"/>
              </a:solidFill>
              <a:latin typeface="Arial" pitchFamily="34" charset="0"/>
              <a:cs typeface="Arial" pitchFamily="34" charset="0"/>
            </a:endParaRPr>
          </a:p>
        </p:txBody>
      </p:sp>
      <p:sp>
        <p:nvSpPr>
          <p:cNvPr id="18" name="TextBox 9"/>
          <p:cNvSpPr txBox="1"/>
          <p:nvPr/>
        </p:nvSpPr>
        <p:spPr>
          <a:xfrm>
            <a:off x="1727196" y="2298705"/>
            <a:ext cx="785818" cy="307777"/>
          </a:xfrm>
          <a:prstGeom prst="rect">
            <a:avLst/>
          </a:prstGeom>
          <a:noFill/>
        </p:spPr>
        <p:txBody>
          <a:bodyPr vert="horz" wrap="square" lIns="0" tIns="0" rIns="0" bIns="0" rtlCol="0">
            <a:spAutoFit/>
          </a:bodyPr>
          <a:lstStyle/>
          <a:p>
            <a:pPr>
              <a:lnSpc>
                <a:spcPts val="1150"/>
              </a:lnSpc>
            </a:pPr>
            <a:r>
              <a:rPr lang="en-CA" sz="767" spc="-10" dirty="0" err="1" smtClean="0">
                <a:solidFill>
                  <a:srgbClr val="009900"/>
                </a:solidFill>
                <a:latin typeface="Arial"/>
                <a:cs typeface="Arial"/>
              </a:rPr>
              <a:t>Exemple</a:t>
            </a:r>
            <a:endParaRPr lang="en-CA" sz="767" spc="-10" dirty="0" smtClean="0">
              <a:solidFill>
                <a:srgbClr val="009900"/>
              </a:solidFill>
              <a:latin typeface="Arial"/>
              <a:cs typeface="Arial"/>
            </a:endParaRPr>
          </a:p>
          <a:p>
            <a:pPr>
              <a:lnSpc>
                <a:spcPts val="1150"/>
              </a:lnSpc>
            </a:pPr>
            <a:endParaRPr lang="en-CA" sz="996"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084254" y="12688"/>
            <a:ext cx="321471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 : </a:t>
            </a:r>
            <a:r>
              <a:rPr lang="en-CA" sz="1200" b="1" spc="-10" dirty="0" err="1" smtClean="0">
                <a:solidFill>
                  <a:srgbClr val="000000"/>
                </a:solidFill>
                <a:latin typeface="Arial"/>
                <a:cs typeface="Arial"/>
              </a:rPr>
              <a:t>Commandes</a:t>
            </a:r>
            <a:endParaRPr lang="fr-FR" sz="1200" b="1" dirty="0">
              <a:solidFill>
                <a:srgbClr val="002060"/>
              </a:solidFill>
            </a:endParaRPr>
          </a:p>
        </p:txBody>
      </p:sp>
      <p:pic>
        <p:nvPicPr>
          <p:cNvPr id="3" name="Image 2" descr="Penguins.jpg"/>
          <p:cNvPicPr>
            <a:picLocks noChangeAspect="1"/>
          </p:cNvPicPr>
          <p:nvPr/>
        </p:nvPicPr>
        <p:blipFill>
          <a:blip r:embed="rId2" cstate="print"/>
          <a:stretch>
            <a:fillRect/>
          </a:stretch>
        </p:blipFill>
        <p:spPr>
          <a:xfrm>
            <a:off x="262168" y="227002"/>
            <a:ext cx="571504" cy="343122"/>
          </a:xfrm>
          <a:prstGeom prst="rect">
            <a:avLst/>
          </a:prstGeom>
        </p:spPr>
      </p:pic>
      <p:sp>
        <p:nvSpPr>
          <p:cNvPr id="4" name="TextBox 3"/>
          <p:cNvSpPr txBox="1"/>
          <p:nvPr/>
        </p:nvSpPr>
        <p:spPr>
          <a:xfrm>
            <a:off x="1111572" y="460369"/>
            <a:ext cx="2187260" cy="218008"/>
          </a:xfrm>
          <a:prstGeom prst="rect">
            <a:avLst/>
          </a:prstGeom>
          <a:noFill/>
        </p:spPr>
        <p:txBody>
          <a:bodyPr vert="horz" wrap="square" lIns="0" tIns="0" rIns="0" bIns="0" rtlCol="0">
            <a:spAutoFit/>
          </a:bodyPr>
          <a:lstStyle/>
          <a:p>
            <a:pPr>
              <a:lnSpc>
                <a:spcPts val="1665"/>
              </a:lnSpc>
            </a:pPr>
            <a:r>
              <a:rPr lang="en-CA" sz="1434" b="1" dirty="0" smtClean="0">
                <a:solidFill>
                  <a:srgbClr val="000000"/>
                </a:solidFill>
                <a:latin typeface="Arial"/>
                <a:cs typeface="Arial"/>
              </a:rPr>
              <a:t>GOTO</a:t>
            </a:r>
          </a:p>
        </p:txBody>
      </p:sp>
      <p:sp>
        <p:nvSpPr>
          <p:cNvPr id="7" name="Rectangle 6"/>
          <p:cNvSpPr/>
          <p:nvPr/>
        </p:nvSpPr>
        <p:spPr>
          <a:xfrm>
            <a:off x="226998" y="1705175"/>
            <a:ext cx="1301190" cy="307777"/>
          </a:xfrm>
          <a:prstGeom prst="rect">
            <a:avLst/>
          </a:prstGeom>
        </p:spPr>
        <p:txBody>
          <a:bodyPr wrap="none">
            <a:spAutoFit/>
          </a:bodyPr>
          <a:lstStyle/>
          <a:p>
            <a:r>
              <a:rPr lang="en-US" sz="1400" b="1" dirty="0" smtClean="0"/>
              <a:t>GOTO &lt;</a:t>
            </a:r>
            <a:r>
              <a:rPr lang="en-US" sz="1400" b="1" dirty="0" err="1" smtClean="0"/>
              <a:t>libelé</a:t>
            </a:r>
            <a:r>
              <a:rPr lang="en-US" sz="1400" b="1" dirty="0" smtClean="0"/>
              <a:t>&gt;;</a:t>
            </a:r>
            <a:endParaRPr lang="fr-FR" sz="1400" b="1" dirty="0"/>
          </a:p>
        </p:txBody>
      </p:sp>
      <p:sp>
        <p:nvSpPr>
          <p:cNvPr id="9" name="ZoneTexte 8"/>
          <p:cNvSpPr txBox="1"/>
          <p:nvPr/>
        </p:nvSpPr>
        <p:spPr>
          <a:xfrm>
            <a:off x="0" y="798506"/>
            <a:ext cx="3929090" cy="854080"/>
          </a:xfrm>
          <a:prstGeom prst="rect">
            <a:avLst/>
          </a:prstGeom>
          <a:noFill/>
        </p:spPr>
        <p:txBody>
          <a:bodyPr wrap="square" rtlCol="0">
            <a:spAutoFit/>
          </a:bodyPr>
          <a:lstStyle/>
          <a:p>
            <a:pPr lvl="0">
              <a:lnSpc>
                <a:spcPct val="150000"/>
              </a:lnSpc>
            </a:pPr>
            <a:r>
              <a:rPr lang="en-US" sz="1100" dirty="0" smtClean="0">
                <a:latin typeface="Arial" pitchFamily="34" charset="0"/>
                <a:ea typeface="Times New Roman" pitchFamily="18" charset="0"/>
                <a:cs typeface="Arial" pitchFamily="34" charset="0"/>
              </a:rPr>
              <a:t>PL/SQL </a:t>
            </a:r>
            <a:r>
              <a:rPr lang="en-US" sz="1100" dirty="0" err="1" smtClean="0">
                <a:latin typeface="Arial" pitchFamily="34" charset="0"/>
                <a:ea typeface="Times New Roman" pitchFamily="18" charset="0"/>
                <a:cs typeface="Arial" pitchFamily="34" charset="0"/>
              </a:rPr>
              <a:t>contient</a:t>
            </a:r>
            <a:r>
              <a:rPr lang="en-US" sz="1100" dirty="0" smtClean="0">
                <a:latin typeface="Arial" pitchFamily="34" charset="0"/>
                <a:ea typeface="Times New Roman" pitchFamily="18" charset="0"/>
                <a:cs typeface="Arial" pitchFamily="34" charset="0"/>
              </a:rPr>
              <a:t> </a:t>
            </a:r>
            <a:r>
              <a:rPr lang="en-US" sz="1100" dirty="0" err="1" smtClean="0">
                <a:latin typeface="Arial" pitchFamily="34" charset="0"/>
                <a:ea typeface="Times New Roman" pitchFamily="18" charset="0"/>
                <a:cs typeface="Arial" pitchFamily="34" charset="0"/>
              </a:rPr>
              <a:t>aussi</a:t>
            </a:r>
            <a:r>
              <a:rPr lang="en-US" sz="1100" dirty="0" smtClean="0">
                <a:latin typeface="Arial" pitchFamily="34" charset="0"/>
                <a:ea typeface="Times New Roman" pitchFamily="18" charset="0"/>
                <a:cs typeface="Arial" pitchFamily="34" charset="0"/>
              </a:rPr>
              <a:t> la </a:t>
            </a:r>
            <a:r>
              <a:rPr lang="en-US" sz="1100" dirty="0" err="1" smtClean="0">
                <a:latin typeface="Arial" pitchFamily="34" charset="0"/>
                <a:ea typeface="Times New Roman" pitchFamily="18" charset="0"/>
                <a:cs typeface="Arial" pitchFamily="34" charset="0"/>
              </a:rPr>
              <a:t>commade</a:t>
            </a:r>
            <a:r>
              <a:rPr lang="en-US" sz="1100" dirty="0" smtClean="0">
                <a:latin typeface="Arial" pitchFamily="34" charset="0"/>
                <a:ea typeface="Times New Roman" pitchFamily="18" charset="0"/>
                <a:cs typeface="Arial" pitchFamily="34" charset="0"/>
              </a:rPr>
              <a:t> </a:t>
            </a:r>
            <a:r>
              <a:rPr lang="en-US" sz="1100" b="1" dirty="0" smtClean="0">
                <a:latin typeface="Arial" pitchFamily="34" charset="0"/>
                <a:ea typeface="Times New Roman" pitchFamily="18" charset="0"/>
                <a:cs typeface="Arial" pitchFamily="34" charset="0"/>
              </a:rPr>
              <a:t>GOTO</a:t>
            </a:r>
            <a:r>
              <a:rPr lang="en-US" sz="1100" dirty="0" smtClean="0">
                <a:latin typeface="Arial" pitchFamily="34" charset="0"/>
                <a:ea typeface="Times New Roman" pitchFamily="18" charset="0"/>
                <a:cs typeface="Arial" pitchFamily="34" charset="0"/>
              </a:rPr>
              <a:t>  qui </a:t>
            </a:r>
            <a:r>
              <a:rPr lang="en-US" sz="1100" dirty="0" err="1" smtClean="0">
                <a:latin typeface="Arial" pitchFamily="34" charset="0"/>
                <a:ea typeface="Times New Roman" pitchFamily="18" charset="0"/>
                <a:cs typeface="Arial" pitchFamily="34" charset="0"/>
              </a:rPr>
              <a:t>permet</a:t>
            </a:r>
            <a:r>
              <a:rPr lang="en-US" sz="1100" dirty="0" smtClean="0">
                <a:latin typeface="Arial" pitchFamily="34" charset="0"/>
                <a:ea typeface="Times New Roman" pitchFamily="18" charset="0"/>
                <a:cs typeface="Arial" pitchFamily="34" charset="0"/>
              </a:rPr>
              <a:t> de faire le </a:t>
            </a:r>
            <a:r>
              <a:rPr lang="en-US" sz="1100" dirty="0" err="1" smtClean="0">
                <a:latin typeface="Arial" pitchFamily="34" charset="0"/>
                <a:ea typeface="Times New Roman" pitchFamily="18" charset="0"/>
                <a:cs typeface="Arial" pitchFamily="34" charset="0"/>
              </a:rPr>
              <a:t>branchement</a:t>
            </a:r>
            <a:r>
              <a:rPr lang="en-US" sz="1100" dirty="0" smtClean="0">
                <a:latin typeface="Arial" pitchFamily="34" charset="0"/>
                <a:ea typeface="Times New Roman" pitchFamily="18" charset="0"/>
                <a:cs typeface="Arial" pitchFamily="34" charset="0"/>
              </a:rPr>
              <a:t>  d’un </a:t>
            </a:r>
            <a:r>
              <a:rPr lang="en-US" sz="1100" dirty="0" err="1" smtClean="0">
                <a:latin typeface="Arial" pitchFamily="34" charset="0"/>
                <a:ea typeface="Times New Roman" pitchFamily="18" charset="0"/>
                <a:cs typeface="Arial" pitchFamily="34" charset="0"/>
              </a:rPr>
              <a:t>programme</a:t>
            </a:r>
            <a:r>
              <a:rPr lang="en-US" sz="1100" dirty="0" smtClean="0">
                <a:latin typeface="Arial" pitchFamily="34" charset="0"/>
                <a:ea typeface="Times New Roman" pitchFamily="18" charset="0"/>
                <a:cs typeface="Arial" pitchFamily="34" charset="0"/>
              </a:rPr>
              <a:t> d’un point  un </a:t>
            </a:r>
            <a:r>
              <a:rPr lang="en-US" sz="1100" dirty="0" err="1" smtClean="0">
                <a:latin typeface="Arial" pitchFamily="34" charset="0"/>
                <a:ea typeface="Times New Roman" pitchFamily="18" charset="0"/>
                <a:cs typeface="Arial" pitchFamily="34" charset="0"/>
              </a:rPr>
              <a:t>autre</a:t>
            </a:r>
            <a:r>
              <a:rPr lang="en-US" sz="1100" dirty="0" smtClean="0">
                <a:latin typeface="Arial" pitchFamily="34" charset="0"/>
                <a:ea typeface="Times New Roman" pitchFamily="18" charset="0"/>
                <a:cs typeface="Arial" pitchFamily="34" charset="0"/>
              </a:rPr>
              <a:t> point </a:t>
            </a:r>
            <a:r>
              <a:rPr lang="en-US" sz="1100" dirty="0" err="1" smtClean="0">
                <a:latin typeface="Arial" pitchFamily="34" charset="0"/>
                <a:ea typeface="Times New Roman" pitchFamily="18" charset="0"/>
                <a:cs typeface="Arial" pitchFamily="34" charset="0"/>
              </a:rPr>
              <a:t>durant</a:t>
            </a:r>
            <a:r>
              <a:rPr lang="en-US" sz="1100" dirty="0" smtClean="0">
                <a:latin typeface="Arial" pitchFamily="34" charset="0"/>
                <a:ea typeface="Times New Roman" pitchFamily="18" charset="0"/>
                <a:cs typeface="Arial" pitchFamily="34" charset="0"/>
              </a:rPr>
              <a:t> son execution, </a:t>
            </a:r>
            <a:r>
              <a:rPr lang="en-US" sz="1100" dirty="0" err="1" smtClean="0">
                <a:latin typeface="Arial" pitchFamily="34" charset="0"/>
                <a:ea typeface="Times New Roman" pitchFamily="18" charset="0"/>
                <a:cs typeface="Arial" pitchFamily="34" charset="0"/>
              </a:rPr>
              <a:t>ça</a:t>
            </a:r>
            <a:r>
              <a:rPr lang="en-US" sz="1100" dirty="0" smtClean="0">
                <a:latin typeface="Arial" pitchFamily="34" charset="0"/>
                <a:ea typeface="Times New Roman" pitchFamily="18" charset="0"/>
                <a:cs typeface="Arial" pitchFamily="34" charset="0"/>
              </a:rPr>
              <a:t> </a:t>
            </a:r>
            <a:r>
              <a:rPr lang="en-US" sz="1100" dirty="0" err="1" smtClean="0">
                <a:latin typeface="Arial" pitchFamily="34" charset="0"/>
                <a:ea typeface="Times New Roman" pitchFamily="18" charset="0"/>
                <a:cs typeface="Arial" pitchFamily="34" charset="0"/>
              </a:rPr>
              <a:t>syntaxe</a:t>
            </a:r>
            <a:r>
              <a:rPr lang="en-US" sz="1100" dirty="0" smtClean="0">
                <a:latin typeface="Arial" pitchFamily="34" charset="0"/>
                <a:ea typeface="Times New Roman" pitchFamily="18" charset="0"/>
                <a:cs typeface="Arial" pitchFamily="34" charset="0"/>
              </a:rPr>
              <a:t> </a:t>
            </a:r>
            <a:r>
              <a:rPr lang="en-US" sz="1100" dirty="0" err="1" smtClean="0">
                <a:latin typeface="Arial" pitchFamily="34" charset="0"/>
                <a:ea typeface="Times New Roman" pitchFamily="18" charset="0"/>
                <a:cs typeface="Arial" pitchFamily="34" charset="0"/>
              </a:rPr>
              <a:t>est</a:t>
            </a:r>
            <a:r>
              <a:rPr lang="en-US" sz="1100" dirty="0" smtClean="0">
                <a:latin typeface="Arial" pitchFamily="34" charset="0"/>
                <a:ea typeface="Times New Roman" pitchFamily="18" charset="0"/>
                <a:cs typeface="Arial" pitchFamily="34" charset="0"/>
              </a:rPr>
              <a:t> :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84122" y="717014"/>
            <a:ext cx="4084650" cy="240065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1000" dirty="0" smtClean="0">
                <a:latin typeface="Courier New" pitchFamily="49" charset="0"/>
                <a:ea typeface="Times New Roman" pitchFamily="18" charset="0"/>
                <a:cs typeface="Courier New" pitchFamily="49" charset="0"/>
              </a:rPr>
              <a:t>DECLARE </a:t>
            </a:r>
          </a:p>
          <a:p>
            <a:pPr lvl="0" eaLnBrk="0" fontAlgn="base" hangingPunct="0">
              <a:spcBef>
                <a:spcPct val="0"/>
              </a:spcBef>
              <a:spcAft>
                <a:spcPct val="0"/>
              </a:spcAft>
            </a:pPr>
            <a:r>
              <a:rPr lang="en-US" sz="1000" dirty="0" smtClean="0">
                <a:latin typeface="Courier New" pitchFamily="49" charset="0"/>
                <a:ea typeface="Times New Roman" pitchFamily="18" charset="0"/>
                <a:cs typeface="Courier New" pitchFamily="49" charset="0"/>
              </a:rPr>
              <a:t>     </a:t>
            </a:r>
            <a:r>
              <a:rPr lang="en-US" sz="1000" dirty="0" err="1" smtClean="0">
                <a:latin typeface="Courier New" pitchFamily="49" charset="0"/>
                <a:ea typeface="Times New Roman" pitchFamily="18" charset="0"/>
                <a:cs typeface="Courier New" pitchFamily="49" charset="0"/>
              </a:rPr>
              <a:t>v_compteur</a:t>
            </a:r>
            <a:r>
              <a:rPr lang="en-US" sz="1000" dirty="0" smtClean="0">
                <a:latin typeface="Courier New" pitchFamily="49" charset="0"/>
                <a:ea typeface="Times New Roman" pitchFamily="18" charset="0"/>
                <a:cs typeface="Courier New" pitchFamily="49" charset="0"/>
              </a:rPr>
              <a:t> NUMBER(2) := 1; </a:t>
            </a:r>
          </a:p>
          <a:p>
            <a:pPr lvl="0" eaLnBrk="0" fontAlgn="base" hangingPunct="0">
              <a:spcBef>
                <a:spcPct val="0"/>
              </a:spcBef>
              <a:spcAft>
                <a:spcPct val="0"/>
              </a:spcAft>
            </a:pPr>
            <a:r>
              <a:rPr lang="en-US" sz="1000" dirty="0" smtClean="0">
                <a:latin typeface="Courier New" pitchFamily="49" charset="0"/>
                <a:ea typeface="Times New Roman" pitchFamily="18" charset="0"/>
                <a:cs typeface="Courier New" pitchFamily="49" charset="0"/>
              </a:rPr>
              <a:t>BEGIN </a:t>
            </a:r>
          </a:p>
          <a:p>
            <a:pPr lvl="0" eaLnBrk="0" fontAlgn="base" hangingPunct="0">
              <a:spcBef>
                <a:spcPct val="0"/>
              </a:spcBef>
              <a:spcAft>
                <a:spcPct val="0"/>
              </a:spcAft>
            </a:pPr>
            <a:r>
              <a:rPr lang="en-US" sz="1000" dirty="0" smtClean="0">
                <a:latin typeface="Courier New" pitchFamily="49" charset="0"/>
                <a:ea typeface="Times New Roman" pitchFamily="18" charset="0"/>
                <a:cs typeface="Courier New" pitchFamily="49" charset="0"/>
              </a:rPr>
              <a:t>     LOOP</a:t>
            </a:r>
          </a:p>
          <a:p>
            <a:pPr lvl="0" eaLnBrk="0" fontAlgn="base" hangingPunct="0">
              <a:spcBef>
                <a:spcPct val="0"/>
              </a:spcBef>
              <a:spcAft>
                <a:spcPct val="0"/>
              </a:spcAft>
            </a:pPr>
            <a:r>
              <a:rPr lang="en-US" sz="1000" dirty="0" smtClean="0">
                <a:latin typeface="Courier New" pitchFamily="49" charset="0"/>
                <a:ea typeface="Times New Roman" pitchFamily="18" charset="0"/>
                <a:cs typeface="Courier New" pitchFamily="49" charset="0"/>
              </a:rPr>
              <a:t> </a:t>
            </a:r>
            <a:r>
              <a:rPr lang="en-US" sz="1000" dirty="0" err="1" smtClean="0">
                <a:latin typeface="Courier New" pitchFamily="49" charset="0"/>
                <a:ea typeface="Times New Roman" pitchFamily="18" charset="0"/>
                <a:cs typeface="Courier New" pitchFamily="49" charset="0"/>
              </a:rPr>
              <a:t>v_compteur</a:t>
            </a:r>
            <a:r>
              <a:rPr lang="en-US" sz="1000" dirty="0" smtClean="0">
                <a:latin typeface="Courier New" pitchFamily="49" charset="0"/>
                <a:ea typeface="Times New Roman" pitchFamily="18" charset="0"/>
                <a:cs typeface="Courier New" pitchFamily="49" charset="0"/>
              </a:rPr>
              <a:t> := </a:t>
            </a:r>
            <a:r>
              <a:rPr lang="en-US" sz="1000" dirty="0" err="1" smtClean="0">
                <a:latin typeface="Courier New" pitchFamily="49" charset="0"/>
                <a:ea typeface="Times New Roman" pitchFamily="18" charset="0"/>
                <a:cs typeface="Courier New" pitchFamily="49" charset="0"/>
              </a:rPr>
              <a:t>v_compteur</a:t>
            </a:r>
            <a:r>
              <a:rPr lang="en-US" sz="1000" dirty="0" smtClean="0">
                <a:latin typeface="Courier New" pitchFamily="49" charset="0"/>
                <a:ea typeface="Times New Roman" pitchFamily="18" charset="0"/>
                <a:cs typeface="Courier New" pitchFamily="49" charset="0"/>
              </a:rPr>
              <a:t> + 1;</a:t>
            </a:r>
          </a:p>
          <a:p>
            <a:pPr lvl="0" eaLnBrk="0" fontAlgn="base" hangingPunct="0">
              <a:spcBef>
                <a:spcPct val="0"/>
              </a:spcBef>
              <a:spcAft>
                <a:spcPct val="0"/>
              </a:spcAft>
            </a:pPr>
            <a:r>
              <a:rPr lang="en-US" sz="1000" dirty="0" smtClean="0">
                <a:latin typeface="Courier New" pitchFamily="49" charset="0"/>
                <a:ea typeface="Times New Roman" pitchFamily="18" charset="0"/>
                <a:cs typeface="Courier New" pitchFamily="49" charset="0"/>
              </a:rPr>
              <a:t>      IF </a:t>
            </a:r>
            <a:r>
              <a:rPr lang="en-US" sz="1000" dirty="0" err="1" smtClean="0">
                <a:latin typeface="Courier New" pitchFamily="49" charset="0"/>
                <a:ea typeface="Times New Roman" pitchFamily="18" charset="0"/>
                <a:cs typeface="Courier New" pitchFamily="49" charset="0"/>
              </a:rPr>
              <a:t>v_compteur</a:t>
            </a:r>
            <a:r>
              <a:rPr lang="en-US" sz="1000" dirty="0" smtClean="0">
                <a:latin typeface="Courier New" pitchFamily="49" charset="0"/>
                <a:ea typeface="Times New Roman" pitchFamily="18" charset="0"/>
                <a:cs typeface="Courier New" pitchFamily="49" charset="0"/>
              </a:rPr>
              <a:t> &gt; 5 THEN</a:t>
            </a:r>
          </a:p>
          <a:p>
            <a:pPr lvl="0" eaLnBrk="0" fontAlgn="base" hangingPunct="0">
              <a:spcBef>
                <a:spcPct val="0"/>
              </a:spcBef>
              <a:spcAft>
                <a:spcPct val="0"/>
              </a:spcAft>
            </a:pPr>
            <a:r>
              <a:rPr lang="en-US" sz="1000" dirty="0" smtClean="0">
                <a:latin typeface="Courier New" pitchFamily="49" charset="0"/>
                <a:ea typeface="Times New Roman" pitchFamily="18" charset="0"/>
                <a:cs typeface="Courier New" pitchFamily="49" charset="0"/>
              </a:rPr>
              <a:t>             GOTO </a:t>
            </a:r>
            <a:r>
              <a:rPr lang="en-US" sz="1000" b="1" dirty="0" err="1" smtClean="0">
                <a:latin typeface="Courier New" pitchFamily="49" charset="0"/>
                <a:ea typeface="Times New Roman" pitchFamily="18" charset="0"/>
                <a:cs typeface="Courier New" pitchFamily="49" charset="0"/>
              </a:rPr>
              <a:t>stop_processing</a:t>
            </a:r>
            <a:r>
              <a:rPr lang="en-US" sz="1000" dirty="0" smtClean="0">
                <a:latin typeface="Courier New" pitchFamily="49" charset="0"/>
                <a:ea typeface="Times New Roman" pitchFamily="18" charset="0"/>
                <a:cs typeface="Courier New" pitchFamily="49" charset="0"/>
              </a:rPr>
              <a:t>; </a:t>
            </a:r>
          </a:p>
          <a:p>
            <a:pPr lvl="0" eaLnBrk="0" fontAlgn="base" hangingPunct="0">
              <a:spcBef>
                <a:spcPct val="0"/>
              </a:spcBef>
              <a:spcAft>
                <a:spcPct val="0"/>
              </a:spcAft>
            </a:pPr>
            <a:r>
              <a:rPr lang="en-US" sz="1000" dirty="0" smtClean="0">
                <a:latin typeface="Courier New" pitchFamily="49" charset="0"/>
                <a:ea typeface="Times New Roman" pitchFamily="18" charset="0"/>
                <a:cs typeface="Courier New" pitchFamily="49" charset="0"/>
              </a:rPr>
              <a:t>          END IF;</a:t>
            </a:r>
          </a:p>
          <a:p>
            <a:pPr lvl="0" eaLnBrk="0" fontAlgn="base" hangingPunct="0">
              <a:spcBef>
                <a:spcPct val="0"/>
              </a:spcBef>
              <a:spcAft>
                <a:spcPct val="0"/>
              </a:spcAft>
            </a:pPr>
            <a:r>
              <a:rPr lang="en-US" sz="1000" dirty="0" smtClean="0">
                <a:latin typeface="Courier New" pitchFamily="49" charset="0"/>
                <a:ea typeface="Times New Roman" pitchFamily="18" charset="0"/>
                <a:cs typeface="Courier New" pitchFamily="49" charset="0"/>
              </a:rPr>
              <a:t>          DBMS_OUTPUT.PUT_LINE('</a:t>
            </a:r>
            <a:r>
              <a:rPr lang="en-US" sz="1000" dirty="0" err="1" smtClean="0">
                <a:latin typeface="Courier New" pitchFamily="49" charset="0"/>
                <a:ea typeface="Times New Roman" pitchFamily="18" charset="0"/>
                <a:cs typeface="Courier New" pitchFamily="49" charset="0"/>
              </a:rPr>
              <a:t>v_compteur</a:t>
            </a:r>
            <a:r>
              <a:rPr lang="en-US" sz="1000" dirty="0" smtClean="0">
                <a:latin typeface="Courier New" pitchFamily="49" charset="0"/>
                <a:ea typeface="Times New Roman" pitchFamily="18" charset="0"/>
                <a:cs typeface="Courier New" pitchFamily="49" charset="0"/>
              </a:rPr>
              <a:t> </a:t>
            </a:r>
            <a:r>
              <a:rPr lang="en-US" sz="1000" dirty="0" err="1" smtClean="0">
                <a:latin typeface="Courier New" pitchFamily="49" charset="0"/>
                <a:ea typeface="Times New Roman" pitchFamily="18" charset="0"/>
                <a:cs typeface="Courier New" pitchFamily="49" charset="0"/>
              </a:rPr>
              <a:t>est</a:t>
            </a:r>
            <a:r>
              <a:rPr lang="en-US" sz="1000" dirty="0" smtClean="0">
                <a:latin typeface="Courier New" pitchFamily="49" charset="0"/>
                <a:ea typeface="Times New Roman" pitchFamily="18" charset="0"/>
                <a:cs typeface="Courier New" pitchFamily="49" charset="0"/>
              </a:rPr>
              <a:t> :  ' || </a:t>
            </a:r>
            <a:r>
              <a:rPr lang="en-US" sz="1000" dirty="0" err="1" smtClean="0">
                <a:latin typeface="Courier New" pitchFamily="49" charset="0"/>
                <a:ea typeface="Times New Roman" pitchFamily="18" charset="0"/>
                <a:cs typeface="Courier New" pitchFamily="49" charset="0"/>
              </a:rPr>
              <a:t>v_compteur</a:t>
            </a:r>
            <a:r>
              <a:rPr lang="en-US" sz="1000" dirty="0" smtClean="0">
                <a:latin typeface="Courier New" pitchFamily="49" charset="0"/>
                <a:ea typeface="Times New Roman" pitchFamily="18" charset="0"/>
                <a:cs typeface="Courier New" pitchFamily="49" charset="0"/>
              </a:rPr>
              <a:t>);</a:t>
            </a:r>
          </a:p>
          <a:p>
            <a:pPr lvl="0" eaLnBrk="0" fontAlgn="base" hangingPunct="0">
              <a:spcBef>
                <a:spcPct val="0"/>
              </a:spcBef>
              <a:spcAft>
                <a:spcPct val="0"/>
              </a:spcAft>
            </a:pPr>
            <a:r>
              <a:rPr lang="en-US" sz="1000" dirty="0" smtClean="0">
                <a:latin typeface="Courier New" pitchFamily="49" charset="0"/>
                <a:ea typeface="Times New Roman" pitchFamily="18" charset="0"/>
                <a:cs typeface="Courier New" pitchFamily="49" charset="0"/>
              </a:rPr>
              <a:t>     END LOOP;</a:t>
            </a:r>
          </a:p>
          <a:p>
            <a:pPr lvl="0" eaLnBrk="0" fontAlgn="base" hangingPunct="0">
              <a:spcBef>
                <a:spcPct val="0"/>
              </a:spcBef>
              <a:spcAft>
                <a:spcPct val="0"/>
              </a:spcAft>
            </a:pPr>
            <a:r>
              <a:rPr lang="en-US" sz="1000" dirty="0" smtClean="0">
                <a:latin typeface="Courier New" pitchFamily="49" charset="0"/>
                <a:ea typeface="Times New Roman" pitchFamily="18" charset="0"/>
                <a:cs typeface="Courier New" pitchFamily="49" charset="0"/>
              </a:rPr>
              <a:t>     </a:t>
            </a:r>
            <a:r>
              <a:rPr lang="en-US" sz="1000" b="1" dirty="0" smtClean="0">
                <a:latin typeface="Courier New" pitchFamily="49" charset="0"/>
                <a:ea typeface="Times New Roman" pitchFamily="18" charset="0"/>
                <a:cs typeface="Courier New" pitchFamily="49" charset="0"/>
              </a:rPr>
              <a:t>&lt;&lt;</a:t>
            </a:r>
            <a:r>
              <a:rPr lang="en-US" sz="1000" b="1" dirty="0" err="1" smtClean="0">
                <a:latin typeface="Courier New" pitchFamily="49" charset="0"/>
                <a:ea typeface="Times New Roman" pitchFamily="18" charset="0"/>
                <a:cs typeface="Courier New" pitchFamily="49" charset="0"/>
              </a:rPr>
              <a:t>stop_processing</a:t>
            </a:r>
            <a:r>
              <a:rPr lang="en-US" sz="1000" b="1" dirty="0" smtClean="0">
                <a:latin typeface="Courier New" pitchFamily="49" charset="0"/>
                <a:ea typeface="Times New Roman" pitchFamily="18" charset="0"/>
                <a:cs typeface="Courier New" pitchFamily="49" charset="0"/>
              </a:rPr>
              <a:t>&gt;&gt;</a:t>
            </a:r>
          </a:p>
          <a:p>
            <a:pPr lvl="0" eaLnBrk="0" fontAlgn="base" hangingPunct="0">
              <a:spcBef>
                <a:spcPct val="0"/>
              </a:spcBef>
              <a:spcAft>
                <a:spcPct val="0"/>
              </a:spcAft>
            </a:pPr>
            <a:r>
              <a:rPr lang="en-US" sz="1000" dirty="0" smtClean="0">
                <a:latin typeface="Courier New" pitchFamily="49" charset="0"/>
                <a:ea typeface="Times New Roman" pitchFamily="18" charset="0"/>
                <a:cs typeface="Courier New" pitchFamily="49" charset="0"/>
              </a:rPr>
              <a:t>    DBMS_OUTPUT.PUT_LINE(' la </a:t>
            </a:r>
            <a:r>
              <a:rPr lang="en-US" sz="1000" dirty="0" err="1" smtClean="0">
                <a:latin typeface="Courier New" pitchFamily="49" charset="0"/>
                <a:ea typeface="Times New Roman" pitchFamily="18" charset="0"/>
                <a:cs typeface="Courier New" pitchFamily="49" charset="0"/>
              </a:rPr>
              <a:t>valeur</a:t>
            </a:r>
            <a:r>
              <a:rPr lang="en-US" sz="1000" dirty="0" smtClean="0">
                <a:latin typeface="Courier New" pitchFamily="49" charset="0"/>
                <a:ea typeface="Times New Roman" pitchFamily="18" charset="0"/>
                <a:cs typeface="Courier New" pitchFamily="49" charset="0"/>
              </a:rPr>
              <a:t> finale de </a:t>
            </a:r>
            <a:r>
              <a:rPr lang="en-US" sz="1000" dirty="0" err="1" smtClean="0">
                <a:latin typeface="Courier New" pitchFamily="49" charset="0"/>
                <a:ea typeface="Times New Roman" pitchFamily="18" charset="0"/>
                <a:cs typeface="Courier New" pitchFamily="49" charset="0"/>
              </a:rPr>
              <a:t>v_compteur</a:t>
            </a:r>
            <a:r>
              <a:rPr lang="en-US" sz="1000" dirty="0" smtClean="0">
                <a:latin typeface="Courier New" pitchFamily="49" charset="0"/>
                <a:ea typeface="Times New Roman" pitchFamily="18" charset="0"/>
                <a:cs typeface="Courier New" pitchFamily="49" charset="0"/>
              </a:rPr>
              <a:t> final </a:t>
            </a:r>
            <a:r>
              <a:rPr lang="en-US" sz="1000" dirty="0" err="1" smtClean="0">
                <a:latin typeface="Courier New" pitchFamily="49" charset="0"/>
                <a:ea typeface="Times New Roman" pitchFamily="18" charset="0"/>
                <a:cs typeface="Courier New" pitchFamily="49" charset="0"/>
              </a:rPr>
              <a:t>est</a:t>
            </a:r>
            <a:r>
              <a:rPr lang="en-US" sz="1000" dirty="0" smtClean="0">
                <a:latin typeface="Courier New" pitchFamily="49" charset="0"/>
                <a:ea typeface="Times New Roman" pitchFamily="18" charset="0"/>
                <a:cs typeface="Courier New" pitchFamily="49" charset="0"/>
              </a:rPr>
              <a:t>   ' || </a:t>
            </a:r>
            <a:r>
              <a:rPr lang="en-US" sz="1000" dirty="0" err="1" smtClean="0">
                <a:latin typeface="Courier New" pitchFamily="49" charset="0"/>
                <a:ea typeface="Times New Roman" pitchFamily="18" charset="0"/>
                <a:cs typeface="Courier New" pitchFamily="49" charset="0"/>
              </a:rPr>
              <a:t>v_compteur</a:t>
            </a:r>
            <a:r>
              <a:rPr lang="en-US" sz="1000" dirty="0" smtClean="0">
                <a:latin typeface="Courier New" pitchFamily="49" charset="0"/>
                <a:ea typeface="Times New Roman" pitchFamily="18" charset="0"/>
                <a:cs typeface="Courier New" pitchFamily="49" charset="0"/>
              </a:rPr>
              <a:t> );</a:t>
            </a:r>
          </a:p>
          <a:p>
            <a:pPr lvl="0" eaLnBrk="0" fontAlgn="base" hangingPunct="0">
              <a:spcBef>
                <a:spcPct val="0"/>
              </a:spcBef>
              <a:spcAft>
                <a:spcPct val="0"/>
              </a:spcAft>
            </a:pPr>
            <a:r>
              <a:rPr lang="en-US" sz="1000" dirty="0" smtClean="0">
                <a:latin typeface="Courier New" pitchFamily="49" charset="0"/>
                <a:ea typeface="Times New Roman" pitchFamily="18" charset="0"/>
                <a:cs typeface="Courier New" pitchFamily="49" charset="0"/>
              </a:rPr>
              <a:t>END;</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ZoneTexte 2"/>
          <p:cNvSpPr txBox="1"/>
          <p:nvPr/>
        </p:nvSpPr>
        <p:spPr>
          <a:xfrm>
            <a:off x="1084254" y="12688"/>
            <a:ext cx="321471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 : </a:t>
            </a:r>
            <a:r>
              <a:rPr lang="en-CA" sz="1200" b="1" spc="-10" dirty="0" err="1" smtClean="0">
                <a:solidFill>
                  <a:srgbClr val="000000"/>
                </a:solidFill>
                <a:latin typeface="Arial"/>
                <a:cs typeface="Arial"/>
              </a:rPr>
              <a:t>Commandes</a:t>
            </a:r>
            <a:endParaRPr lang="fr-FR" sz="1200" b="1" dirty="0">
              <a:solidFill>
                <a:srgbClr val="002060"/>
              </a:solidFill>
            </a:endParaRPr>
          </a:p>
        </p:txBody>
      </p:sp>
      <p:pic>
        <p:nvPicPr>
          <p:cNvPr id="4" name="Image 3" descr="Penguins.jpg"/>
          <p:cNvPicPr>
            <a:picLocks noChangeAspect="1"/>
          </p:cNvPicPr>
          <p:nvPr/>
        </p:nvPicPr>
        <p:blipFill>
          <a:blip r:embed="rId2" cstate="print"/>
          <a:stretch>
            <a:fillRect/>
          </a:stretch>
        </p:blipFill>
        <p:spPr>
          <a:xfrm>
            <a:off x="262168" y="227002"/>
            <a:ext cx="571504" cy="343122"/>
          </a:xfrm>
          <a:prstGeom prst="rect">
            <a:avLst/>
          </a:prstGeom>
        </p:spPr>
      </p:pic>
      <p:sp>
        <p:nvSpPr>
          <p:cNvPr id="5" name="TextBox 3"/>
          <p:cNvSpPr txBox="1"/>
          <p:nvPr/>
        </p:nvSpPr>
        <p:spPr>
          <a:xfrm>
            <a:off x="1111572" y="460369"/>
            <a:ext cx="2187260" cy="218008"/>
          </a:xfrm>
          <a:prstGeom prst="rect">
            <a:avLst/>
          </a:prstGeom>
          <a:noFill/>
        </p:spPr>
        <p:txBody>
          <a:bodyPr vert="horz" wrap="square" lIns="0" tIns="0" rIns="0" bIns="0" rtlCol="0">
            <a:spAutoFit/>
          </a:bodyPr>
          <a:lstStyle/>
          <a:p>
            <a:pPr>
              <a:lnSpc>
                <a:spcPts val="1665"/>
              </a:lnSpc>
            </a:pPr>
            <a:r>
              <a:rPr lang="en-CA" sz="1434" b="1" dirty="0" smtClean="0">
                <a:solidFill>
                  <a:srgbClr val="000000"/>
                </a:solidFill>
                <a:latin typeface="Arial"/>
                <a:cs typeface="Arial"/>
              </a:rPr>
              <a:t>GOTO</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609600" y="673100"/>
            <a:ext cx="2832108" cy="718145"/>
          </a:xfrm>
          <a:prstGeom prst="rect">
            <a:avLst/>
          </a:prstGeom>
          <a:noFill/>
        </p:spPr>
        <p:txBody>
          <a:bodyPr vert="horz" wrap="square" lIns="0" tIns="0" rIns="0" bIns="0" rtlCol="0">
            <a:spAutoFit/>
          </a:bodyPr>
          <a:lstStyle/>
          <a:p>
            <a:pPr>
              <a:lnSpc>
                <a:spcPts val="1350"/>
              </a:lnSpc>
              <a:buFont typeface="Wingdings" pitchFamily="2" charset="2"/>
              <a:buChar char="v"/>
            </a:pPr>
            <a:r>
              <a:rPr lang="en-CA" sz="833" dirty="0" err="1" smtClean="0">
                <a:solidFill>
                  <a:srgbClr val="000000"/>
                </a:solidFill>
                <a:latin typeface="Arial"/>
                <a:cs typeface="Arial"/>
              </a:rPr>
              <a:t>Activer</a:t>
            </a:r>
            <a:r>
              <a:rPr lang="en-CA" sz="833" dirty="0" smtClean="0">
                <a:solidFill>
                  <a:srgbClr val="000000"/>
                </a:solidFill>
                <a:latin typeface="Arial"/>
                <a:cs typeface="Arial"/>
              </a:rPr>
              <a:t> le retour </a:t>
            </a:r>
            <a:r>
              <a:rPr lang="en-CA" sz="833" dirty="0" err="1" smtClean="0">
                <a:solidFill>
                  <a:srgbClr val="000000"/>
                </a:solidFill>
                <a:latin typeface="Arial"/>
                <a:cs typeface="Arial"/>
              </a:rPr>
              <a:t>écran</a:t>
            </a:r>
            <a:r>
              <a:rPr lang="en-CA" sz="833" dirty="0" smtClean="0">
                <a:solidFill>
                  <a:srgbClr val="000000"/>
                </a:solidFill>
                <a:latin typeface="Arial"/>
                <a:cs typeface="Arial"/>
              </a:rPr>
              <a:t> :</a:t>
            </a:r>
            <a:r>
              <a:rPr lang="en-CA" sz="833" b="1" dirty="0" smtClean="0">
                <a:solidFill>
                  <a:srgbClr val="000000"/>
                </a:solidFill>
                <a:latin typeface="Arial"/>
                <a:cs typeface="Arial"/>
              </a:rPr>
              <a:t> set </a:t>
            </a:r>
            <a:r>
              <a:rPr lang="en-CA" sz="833" b="1" dirty="0" err="1" smtClean="0">
                <a:solidFill>
                  <a:srgbClr val="000000"/>
                </a:solidFill>
                <a:latin typeface="Arial"/>
                <a:cs typeface="Arial"/>
              </a:rPr>
              <a:t>serveroutput</a:t>
            </a:r>
            <a:r>
              <a:rPr lang="en-CA" sz="833" b="1" dirty="0" smtClean="0">
                <a:solidFill>
                  <a:srgbClr val="000000"/>
                </a:solidFill>
                <a:latin typeface="Arial"/>
                <a:cs typeface="Arial"/>
              </a:rPr>
              <a:t> on size 10000</a:t>
            </a:r>
          </a:p>
          <a:p>
            <a:pPr>
              <a:lnSpc>
                <a:spcPts val="1350"/>
              </a:lnSpc>
              <a:buFont typeface="Wingdings" pitchFamily="2" charset="2"/>
              <a:buChar char="v"/>
            </a:pPr>
            <a:r>
              <a:rPr lang="en-CA" sz="833" dirty="0" smtClean="0">
                <a:solidFill>
                  <a:srgbClr val="000000"/>
                </a:solidFill>
                <a:latin typeface="Arial"/>
                <a:cs typeface="Arial"/>
              </a:rPr>
              <a:t>Sortie standard : </a:t>
            </a:r>
            <a:r>
              <a:rPr lang="en-CA" sz="833" b="1" dirty="0" err="1" smtClean="0">
                <a:solidFill>
                  <a:srgbClr val="000000"/>
                </a:solidFill>
                <a:latin typeface="Arial"/>
                <a:cs typeface="Arial"/>
              </a:rPr>
              <a:t>dbms_output.put_line</a:t>
            </a:r>
            <a:r>
              <a:rPr lang="en-CA" sz="833" b="1" dirty="0" smtClean="0">
                <a:solidFill>
                  <a:srgbClr val="000000"/>
                </a:solidFill>
                <a:latin typeface="Arial"/>
                <a:cs typeface="Arial"/>
              </a:rPr>
              <a:t> (</a:t>
            </a:r>
            <a:r>
              <a:rPr lang="en-CA" sz="833" b="1" dirty="0" err="1" smtClean="0">
                <a:solidFill>
                  <a:srgbClr val="000000"/>
                </a:solidFill>
                <a:latin typeface="Arial"/>
                <a:cs typeface="Arial"/>
              </a:rPr>
              <a:t>chaıne</a:t>
            </a:r>
            <a:r>
              <a:rPr lang="en-CA" sz="833" dirty="0" smtClean="0">
                <a:solidFill>
                  <a:srgbClr val="000000"/>
                </a:solidFill>
                <a:latin typeface="Arial"/>
                <a:cs typeface="Arial"/>
              </a:rPr>
              <a:t>);</a:t>
            </a:r>
          </a:p>
          <a:p>
            <a:pPr>
              <a:lnSpc>
                <a:spcPts val="1350"/>
              </a:lnSpc>
              <a:buFont typeface="Wingdings" pitchFamily="2" charset="2"/>
              <a:buChar char="v"/>
            </a:pPr>
            <a:r>
              <a:rPr lang="en-CA" sz="833" spc="-10" dirty="0" err="1" smtClean="0">
                <a:solidFill>
                  <a:srgbClr val="000000"/>
                </a:solidFill>
                <a:latin typeface="Arial"/>
                <a:cs typeface="Arial"/>
              </a:rPr>
              <a:t>Concaténation</a:t>
            </a:r>
            <a:r>
              <a:rPr lang="en-CA" sz="833" spc="-10" dirty="0" smtClean="0">
                <a:solidFill>
                  <a:srgbClr val="000000"/>
                </a:solidFill>
                <a:latin typeface="Arial"/>
                <a:cs typeface="Arial"/>
              </a:rPr>
              <a:t> de </a:t>
            </a:r>
            <a:r>
              <a:rPr lang="en-CA" sz="833" spc="-10" dirty="0" err="1" smtClean="0">
                <a:solidFill>
                  <a:srgbClr val="000000"/>
                </a:solidFill>
                <a:latin typeface="Arial"/>
                <a:cs typeface="Arial"/>
              </a:rPr>
              <a:t>chaînes</a:t>
            </a:r>
            <a:r>
              <a:rPr lang="en-CA" sz="833" spc="-10" dirty="0" smtClean="0">
                <a:solidFill>
                  <a:srgbClr val="000000"/>
                </a:solidFill>
                <a:latin typeface="Arial"/>
                <a:cs typeface="Arial"/>
              </a:rPr>
              <a:t> : </a:t>
            </a:r>
            <a:r>
              <a:rPr lang="en-CA" sz="833" spc="-10" dirty="0" err="1" smtClean="0">
                <a:solidFill>
                  <a:srgbClr val="000000"/>
                </a:solidFill>
                <a:latin typeface="Arial"/>
                <a:cs typeface="Arial"/>
              </a:rPr>
              <a:t>opérateur</a:t>
            </a:r>
            <a:r>
              <a:rPr lang="en-CA" sz="833" spc="-10" dirty="0" smtClean="0">
                <a:solidFill>
                  <a:srgbClr val="000000"/>
                </a:solidFill>
                <a:latin typeface="Arial"/>
                <a:cs typeface="Arial"/>
              </a:rPr>
              <a:t> ||</a:t>
            </a:r>
          </a:p>
          <a:p>
            <a:pPr>
              <a:lnSpc>
                <a:spcPts val="1350"/>
              </a:lnSpc>
            </a:pPr>
            <a:endParaRPr lang="en-CA" sz="896" dirty="0">
              <a:solidFill>
                <a:srgbClr val="000000"/>
              </a:solidFill>
            </a:endParaRPr>
          </a:p>
        </p:txBody>
      </p:sp>
      <p:sp>
        <p:nvSpPr>
          <p:cNvPr id="5" name="TextBox 5"/>
          <p:cNvSpPr txBox="1"/>
          <p:nvPr/>
        </p:nvSpPr>
        <p:spPr>
          <a:xfrm>
            <a:off x="393700" y="1257300"/>
            <a:ext cx="4203700" cy="165100"/>
          </a:xfrm>
          <a:prstGeom prst="rect">
            <a:avLst/>
          </a:prstGeom>
          <a:noFill/>
        </p:spPr>
        <p:txBody>
          <a:bodyPr vert="horz" wrap="none" lIns="0" tIns="0" rIns="0" bIns="0" rtlCol="0">
            <a:spAutoFit/>
          </a:bodyPr>
          <a:lstStyle/>
          <a:p>
            <a:pPr>
              <a:lnSpc>
                <a:spcPts val="1150"/>
              </a:lnSpc>
            </a:pPr>
            <a:r>
              <a:rPr lang="en-CA" sz="926" spc="-10" smtClean="0">
                <a:solidFill>
                  <a:srgbClr val="009900"/>
                </a:solidFill>
                <a:latin typeface="Arial"/>
                <a:cs typeface="Arial"/>
              </a:rPr>
              <a:t>Exemple</a:t>
            </a:r>
          </a:p>
          <a:p>
            <a:pPr>
              <a:lnSpc>
                <a:spcPts val="1150"/>
              </a:lnSpc>
            </a:pPr>
            <a:endParaRPr lang="en-CA" sz="996">
              <a:solidFill>
                <a:srgbClr val="000000"/>
              </a:solidFill>
            </a:endParaRPr>
          </a:p>
        </p:txBody>
      </p:sp>
      <p:sp>
        <p:nvSpPr>
          <p:cNvPr id="6" name="TextBox 6"/>
          <p:cNvSpPr txBox="1"/>
          <p:nvPr/>
        </p:nvSpPr>
        <p:spPr>
          <a:xfrm>
            <a:off x="155560" y="1721552"/>
            <a:ext cx="3119446" cy="1077218"/>
          </a:xfrm>
          <a:prstGeom prst="rect">
            <a:avLst/>
          </a:prstGeom>
          <a:noFill/>
        </p:spPr>
        <p:txBody>
          <a:bodyPr vert="horz" wrap="square" lIns="0" tIns="0" rIns="0" bIns="0" rtlCol="0">
            <a:spAutoFit/>
          </a:bodyPr>
          <a:lstStyle/>
          <a:p>
            <a:pPr>
              <a:lnSpc>
                <a:spcPts val="1150"/>
              </a:lnSpc>
            </a:pPr>
            <a:r>
              <a:rPr lang="en-CA" sz="926" spc="-10" dirty="0" smtClean="0">
                <a:solidFill>
                  <a:srgbClr val="000000"/>
                </a:solidFill>
                <a:latin typeface="Arial"/>
                <a:cs typeface="Arial"/>
              </a:rPr>
              <a:t>DECLARE</a:t>
            </a:r>
          </a:p>
          <a:p>
            <a:pPr>
              <a:lnSpc>
                <a:spcPts val="1150"/>
              </a:lnSpc>
            </a:pPr>
            <a:r>
              <a:rPr lang="en-CA" sz="926" spc="-10" dirty="0" smtClean="0">
                <a:solidFill>
                  <a:srgbClr val="000000"/>
                </a:solidFill>
                <a:latin typeface="Arial"/>
                <a:cs typeface="Arial"/>
              </a:rPr>
              <a:t>BEGIN</a:t>
            </a:r>
            <a:endParaRPr lang="en-CA" sz="926" spc="-10" dirty="0" smtClean="0">
              <a:solidFill>
                <a:srgbClr val="000000"/>
              </a:solidFill>
              <a:latin typeface="Arial"/>
              <a:cs typeface="Arial"/>
            </a:endParaRPr>
          </a:p>
          <a:p>
            <a:pPr>
              <a:lnSpc>
                <a:spcPts val="1150"/>
              </a:lnSpc>
            </a:pPr>
            <a:r>
              <a:rPr lang="en-CA" sz="926" spc="-10" dirty="0" smtClean="0">
                <a:solidFill>
                  <a:srgbClr val="000000"/>
                </a:solidFill>
                <a:latin typeface="Arial"/>
                <a:cs typeface="Arial"/>
              </a:rPr>
              <a:t>FOR  </a:t>
            </a:r>
            <a:r>
              <a:rPr lang="en-CA" sz="926" spc="-10" dirty="0" err="1" smtClean="0">
                <a:solidFill>
                  <a:srgbClr val="000000"/>
                </a:solidFill>
                <a:latin typeface="Arial"/>
                <a:cs typeface="Arial"/>
              </a:rPr>
              <a:t>i</a:t>
            </a:r>
            <a:r>
              <a:rPr lang="en-CA" sz="926" spc="-10" dirty="0" smtClean="0">
                <a:solidFill>
                  <a:srgbClr val="000000"/>
                </a:solidFill>
                <a:latin typeface="Arial"/>
                <a:cs typeface="Arial"/>
              </a:rPr>
              <a:t> IN 1 .. 5 LOOP</a:t>
            </a:r>
          </a:p>
          <a:p>
            <a:pPr>
              <a:lnSpc>
                <a:spcPts val="1150"/>
              </a:lnSpc>
            </a:pPr>
            <a:r>
              <a:rPr lang="en-CA" sz="926" spc="-10" dirty="0" err="1" smtClean="0">
                <a:solidFill>
                  <a:srgbClr val="000000"/>
                </a:solidFill>
                <a:latin typeface="Arial"/>
                <a:cs typeface="Arial"/>
              </a:rPr>
              <a:t>dbms_output.put_line</a:t>
            </a:r>
            <a:r>
              <a:rPr lang="en-CA" sz="926" spc="-10" dirty="0" smtClean="0">
                <a:solidFill>
                  <a:srgbClr val="000000"/>
                </a:solidFill>
                <a:latin typeface="Arial"/>
                <a:cs typeface="Arial"/>
              </a:rPr>
              <a:t>('</a:t>
            </a:r>
            <a:r>
              <a:rPr lang="en-CA" sz="926" spc="-10" dirty="0" err="1" smtClean="0">
                <a:solidFill>
                  <a:srgbClr val="000000"/>
                </a:solidFill>
                <a:latin typeface="Arial"/>
                <a:cs typeface="Arial"/>
              </a:rPr>
              <a:t>Nombre</a:t>
            </a:r>
            <a:r>
              <a:rPr lang="en-CA" sz="926" spc="-10" dirty="0" smtClean="0">
                <a:solidFill>
                  <a:srgbClr val="000000"/>
                </a:solidFill>
                <a:latin typeface="Arial"/>
                <a:cs typeface="Arial"/>
              </a:rPr>
              <a:t>:  </a:t>
            </a:r>
            <a:r>
              <a:rPr lang="en-CA" sz="926" spc="-10" dirty="0" smtClean="0">
                <a:solidFill>
                  <a:srgbClr val="000000"/>
                </a:solidFill>
                <a:latin typeface="Arial"/>
                <a:cs typeface="Arial"/>
              </a:rPr>
              <a:t>‘|| </a:t>
            </a:r>
            <a:r>
              <a:rPr lang="en-CA" sz="926" b="1" spc="-10" dirty="0" err="1" smtClean="0">
                <a:solidFill>
                  <a:srgbClr val="FF0000"/>
                </a:solidFill>
                <a:latin typeface="Arial"/>
                <a:cs typeface="Arial"/>
              </a:rPr>
              <a:t>chr</a:t>
            </a:r>
            <a:r>
              <a:rPr lang="en-CA" sz="926" b="1" spc="-10" dirty="0" smtClean="0">
                <a:solidFill>
                  <a:srgbClr val="FF0000"/>
                </a:solidFill>
                <a:latin typeface="Arial"/>
                <a:cs typeface="Arial"/>
              </a:rPr>
              <a:t>(10) </a:t>
            </a:r>
            <a:r>
              <a:rPr lang="en-CA" sz="926" spc="-10" dirty="0" smtClean="0">
                <a:solidFill>
                  <a:srgbClr val="000000"/>
                </a:solidFill>
                <a:latin typeface="Arial"/>
                <a:cs typeface="Arial"/>
              </a:rPr>
              <a:t>|| </a:t>
            </a:r>
            <a:r>
              <a:rPr lang="en-CA" sz="926" spc="-10" dirty="0" err="1" smtClean="0">
                <a:solidFill>
                  <a:srgbClr val="000000"/>
                </a:solidFill>
                <a:latin typeface="Arial"/>
                <a:cs typeface="Arial"/>
              </a:rPr>
              <a:t>i</a:t>
            </a:r>
            <a:r>
              <a:rPr lang="en-CA" sz="926" spc="-10" dirty="0" smtClean="0">
                <a:solidFill>
                  <a:srgbClr val="000000"/>
                </a:solidFill>
                <a:latin typeface="Arial"/>
                <a:cs typeface="Arial"/>
              </a:rPr>
              <a:t> );</a:t>
            </a:r>
          </a:p>
          <a:p>
            <a:pPr>
              <a:lnSpc>
                <a:spcPts val="1150"/>
              </a:lnSpc>
            </a:pPr>
            <a:r>
              <a:rPr lang="en-CA" sz="926" spc="-10" dirty="0" smtClean="0">
                <a:solidFill>
                  <a:srgbClr val="000000"/>
                </a:solidFill>
                <a:latin typeface="Arial"/>
                <a:cs typeface="Arial"/>
              </a:rPr>
              <a:t>END LOOP;</a:t>
            </a:r>
          </a:p>
          <a:p>
            <a:pPr>
              <a:lnSpc>
                <a:spcPts val="1150"/>
              </a:lnSpc>
            </a:pPr>
            <a:r>
              <a:rPr lang="en-CA" sz="926" spc="-10" dirty="0" smtClean="0">
                <a:solidFill>
                  <a:srgbClr val="000000"/>
                </a:solidFill>
                <a:latin typeface="Arial"/>
                <a:cs typeface="Arial"/>
              </a:rPr>
              <a:t>END ;</a:t>
            </a:r>
          </a:p>
          <a:p>
            <a:pPr>
              <a:lnSpc>
                <a:spcPts val="1150"/>
              </a:lnSpc>
            </a:pPr>
            <a:r>
              <a:rPr lang="en-CA" sz="926" spc="-20" dirty="0" smtClean="0">
                <a:solidFill>
                  <a:srgbClr val="000000"/>
                </a:solidFill>
                <a:latin typeface="Arial"/>
                <a:cs typeface="Arial"/>
              </a:rPr>
              <a:t>/</a:t>
            </a:r>
            <a:endParaRPr lang="en-CA" sz="926" spc="-10" dirty="0" smtClean="0">
              <a:solidFill>
                <a:srgbClr val="000000"/>
              </a:solidFill>
              <a:latin typeface="Arial"/>
              <a:cs typeface="Arial"/>
            </a:endParaRPr>
          </a:p>
        </p:txBody>
      </p:sp>
      <p:sp>
        <p:nvSpPr>
          <p:cNvPr id="9" name="TextBox 9"/>
          <p:cNvSpPr txBox="1"/>
          <p:nvPr/>
        </p:nvSpPr>
        <p:spPr>
          <a:xfrm>
            <a:off x="406400" y="1816100"/>
            <a:ext cx="65" cy="330219"/>
          </a:xfrm>
          <a:prstGeom prst="rect">
            <a:avLst/>
          </a:prstGeom>
          <a:noFill/>
        </p:spPr>
        <p:txBody>
          <a:bodyPr vert="horz" wrap="none" lIns="0" tIns="0" rIns="0" bIns="0" rtlCol="0">
            <a:spAutoFit/>
          </a:bodyPr>
          <a:lstStyle/>
          <a:p>
            <a:pPr>
              <a:lnSpc>
                <a:spcPts val="1150"/>
              </a:lnSpc>
            </a:pPr>
            <a:endParaRPr lang="en-CA" sz="926" dirty="0" smtClean="0">
              <a:solidFill>
                <a:srgbClr val="000000"/>
              </a:solidFill>
              <a:latin typeface="Arial"/>
              <a:cs typeface="Arial"/>
            </a:endParaRPr>
          </a:p>
          <a:p>
            <a:pPr>
              <a:lnSpc>
                <a:spcPts val="1150"/>
              </a:lnSpc>
            </a:pPr>
            <a:endParaRPr/>
          </a:p>
        </p:txBody>
      </p:sp>
      <p:sp>
        <p:nvSpPr>
          <p:cNvPr id="11" name="TextBox 11"/>
          <p:cNvSpPr txBox="1"/>
          <p:nvPr/>
        </p:nvSpPr>
        <p:spPr>
          <a:xfrm>
            <a:off x="1257300" y="1968500"/>
            <a:ext cx="65" cy="330219"/>
          </a:xfrm>
          <a:prstGeom prst="rect">
            <a:avLst/>
          </a:prstGeom>
          <a:noFill/>
        </p:spPr>
        <p:txBody>
          <a:bodyPr vert="horz" wrap="none" lIns="0" tIns="0" rIns="0" bIns="0" rtlCol="0">
            <a:spAutoFit/>
          </a:bodyPr>
          <a:lstStyle/>
          <a:p>
            <a:pPr>
              <a:lnSpc>
                <a:spcPts val="1150"/>
              </a:lnSpc>
            </a:pPr>
            <a:endParaRPr lang="en-CA" sz="926" dirty="0" smtClean="0">
              <a:solidFill>
                <a:srgbClr val="000000"/>
              </a:solidFill>
              <a:latin typeface="Arial"/>
              <a:cs typeface="Arial"/>
            </a:endParaRPr>
          </a:p>
          <a:p>
            <a:pPr>
              <a:lnSpc>
                <a:spcPts val="1150"/>
              </a:lnSpc>
            </a:pPr>
            <a:endParaRPr/>
          </a:p>
        </p:txBody>
      </p:sp>
      <p:sp>
        <p:nvSpPr>
          <p:cNvPr id="12" name="TextBox 12"/>
          <p:cNvSpPr txBox="1"/>
          <p:nvPr/>
        </p:nvSpPr>
        <p:spPr>
          <a:xfrm>
            <a:off x="1612900" y="1968500"/>
            <a:ext cx="65" cy="330219"/>
          </a:xfrm>
          <a:prstGeom prst="rect">
            <a:avLst/>
          </a:prstGeom>
          <a:noFill/>
        </p:spPr>
        <p:txBody>
          <a:bodyPr vert="horz" wrap="none" lIns="0" tIns="0" rIns="0" bIns="0" rtlCol="0">
            <a:spAutoFit/>
          </a:bodyPr>
          <a:lstStyle/>
          <a:p>
            <a:pPr>
              <a:lnSpc>
                <a:spcPts val="1150"/>
              </a:lnSpc>
            </a:pPr>
            <a:endParaRPr lang="en-CA" sz="926" dirty="0" smtClean="0">
              <a:solidFill>
                <a:srgbClr val="000000"/>
              </a:solidFill>
              <a:latin typeface="Arial"/>
              <a:cs typeface="Arial"/>
            </a:endParaRPr>
          </a:p>
          <a:p>
            <a:pPr>
              <a:lnSpc>
                <a:spcPts val="1150"/>
              </a:lnSpc>
            </a:pPr>
            <a:endParaRPr/>
          </a:p>
        </p:txBody>
      </p:sp>
      <p:sp>
        <p:nvSpPr>
          <p:cNvPr id="14" name="TextBox 14"/>
          <p:cNvSpPr txBox="1"/>
          <p:nvPr/>
        </p:nvSpPr>
        <p:spPr>
          <a:xfrm>
            <a:off x="3009900" y="2120900"/>
            <a:ext cx="203200" cy="177800"/>
          </a:xfrm>
          <a:prstGeom prst="rect">
            <a:avLst/>
          </a:prstGeom>
          <a:noFill/>
        </p:spPr>
        <p:txBody>
          <a:bodyPr vert="horz" wrap="none" lIns="0" tIns="0" rIns="0" bIns="0" rtlCol="0">
            <a:spAutoFit/>
          </a:bodyPr>
          <a:lstStyle/>
          <a:p>
            <a:pPr>
              <a:lnSpc>
                <a:spcPts val="1150"/>
              </a:lnSpc>
            </a:pPr>
            <a:r>
              <a:rPr lang="en-CA" sz="926" dirty="0" smtClean="0">
                <a:solidFill>
                  <a:srgbClr val="000000"/>
                </a:solidFill>
                <a:latin typeface="Arial"/>
                <a:cs typeface="Arial"/>
              </a:rPr>
              <a:t>’</a:t>
            </a:r>
          </a:p>
          <a:p>
            <a:pPr>
              <a:lnSpc>
                <a:spcPts val="1150"/>
              </a:lnSpc>
            </a:pPr>
            <a:endParaRPr/>
          </a:p>
        </p:txBody>
      </p:sp>
      <p:sp>
        <p:nvSpPr>
          <p:cNvPr id="15" name="TextBox 15"/>
          <p:cNvSpPr txBox="1"/>
          <p:nvPr/>
        </p:nvSpPr>
        <p:spPr>
          <a:xfrm>
            <a:off x="3162300" y="2120900"/>
            <a:ext cx="65" cy="330219"/>
          </a:xfrm>
          <a:prstGeom prst="rect">
            <a:avLst/>
          </a:prstGeom>
          <a:noFill/>
        </p:spPr>
        <p:txBody>
          <a:bodyPr vert="horz" wrap="none" lIns="0" tIns="0" rIns="0" bIns="0" rtlCol="0">
            <a:spAutoFit/>
          </a:bodyPr>
          <a:lstStyle/>
          <a:p>
            <a:pPr>
              <a:lnSpc>
                <a:spcPts val="1150"/>
              </a:lnSpc>
            </a:pPr>
            <a:endParaRPr lang="en-CA" sz="926" dirty="0" smtClean="0">
              <a:solidFill>
                <a:srgbClr val="000000"/>
              </a:solidFill>
              <a:latin typeface="Arial"/>
              <a:cs typeface="Arial"/>
            </a:endParaRPr>
          </a:p>
          <a:p>
            <a:pPr>
              <a:lnSpc>
                <a:spcPts val="1150"/>
              </a:lnSpc>
            </a:pPr>
            <a:endParaRPr/>
          </a:p>
        </p:txBody>
      </p:sp>
      <p:sp>
        <p:nvSpPr>
          <p:cNvPr id="20" name="TextBox 20"/>
          <p:cNvSpPr txBox="1"/>
          <p:nvPr/>
        </p:nvSpPr>
        <p:spPr>
          <a:xfrm>
            <a:off x="825500" y="3013084"/>
            <a:ext cx="3771900" cy="165100"/>
          </a:xfrm>
          <a:prstGeom prst="rect">
            <a:avLst/>
          </a:prstGeom>
          <a:noFill/>
        </p:spPr>
        <p:txBody>
          <a:bodyPr vert="horz" wrap="none" lIns="0" tIns="0" rIns="0" bIns="0" rtlCol="0">
            <a:spAutoFit/>
          </a:bodyPr>
          <a:lstStyle/>
          <a:p>
            <a:pPr>
              <a:lnSpc>
                <a:spcPts val="1150"/>
              </a:lnSpc>
            </a:pPr>
            <a:r>
              <a:rPr lang="en-CA" sz="926" spc="-10" dirty="0" smtClean="0">
                <a:solidFill>
                  <a:srgbClr val="990000"/>
                </a:solidFill>
                <a:latin typeface="Arial"/>
                <a:cs typeface="Arial"/>
              </a:rPr>
              <a:t>Le </a:t>
            </a:r>
            <a:r>
              <a:rPr lang="en-CA" sz="926" spc="-10" dirty="0" err="1" smtClean="0">
                <a:solidFill>
                  <a:srgbClr val="990000"/>
                </a:solidFill>
                <a:latin typeface="Arial"/>
                <a:cs typeface="Arial"/>
              </a:rPr>
              <a:t>caractère</a:t>
            </a:r>
            <a:r>
              <a:rPr lang="en-CA" sz="926" spc="-10" dirty="0" smtClean="0">
                <a:solidFill>
                  <a:srgbClr val="990000"/>
                </a:solidFill>
                <a:latin typeface="Arial"/>
                <a:cs typeface="Arial"/>
              </a:rPr>
              <a:t> / </a:t>
            </a:r>
            <a:r>
              <a:rPr lang="en-CA" sz="926" spc="-10" dirty="0" err="1" smtClean="0">
                <a:solidFill>
                  <a:srgbClr val="990000"/>
                </a:solidFill>
                <a:latin typeface="Arial"/>
                <a:cs typeface="Arial"/>
              </a:rPr>
              <a:t>seul</a:t>
            </a:r>
            <a:r>
              <a:rPr lang="en-CA" sz="926" spc="-10" dirty="0" smtClean="0">
                <a:solidFill>
                  <a:srgbClr val="990000"/>
                </a:solidFill>
                <a:latin typeface="Arial"/>
                <a:cs typeface="Arial"/>
              </a:rPr>
              <a:t> </a:t>
            </a:r>
            <a:r>
              <a:rPr lang="en-CA" sz="926" spc="-10" dirty="0" err="1" smtClean="0">
                <a:solidFill>
                  <a:srgbClr val="990000"/>
                </a:solidFill>
                <a:latin typeface="Arial"/>
                <a:cs typeface="Arial"/>
              </a:rPr>
              <a:t>sur</a:t>
            </a:r>
            <a:r>
              <a:rPr lang="en-CA" sz="926" spc="-10" dirty="0" smtClean="0">
                <a:solidFill>
                  <a:srgbClr val="990000"/>
                </a:solidFill>
                <a:latin typeface="Arial"/>
                <a:cs typeface="Arial"/>
              </a:rPr>
              <a:t> </a:t>
            </a:r>
            <a:r>
              <a:rPr lang="en-CA" sz="926" spc="-10" dirty="0" err="1" smtClean="0">
                <a:solidFill>
                  <a:srgbClr val="990000"/>
                </a:solidFill>
                <a:latin typeface="Arial"/>
                <a:cs typeface="Arial"/>
              </a:rPr>
              <a:t>une</a:t>
            </a:r>
            <a:r>
              <a:rPr lang="en-CA" sz="926" spc="-10" dirty="0" smtClean="0">
                <a:solidFill>
                  <a:srgbClr val="990000"/>
                </a:solidFill>
                <a:latin typeface="Arial"/>
                <a:cs typeface="Arial"/>
              </a:rPr>
              <a:t> </a:t>
            </a:r>
            <a:r>
              <a:rPr lang="en-CA" sz="926" spc="-10" dirty="0" err="1" smtClean="0">
                <a:solidFill>
                  <a:srgbClr val="990000"/>
                </a:solidFill>
                <a:latin typeface="Arial"/>
                <a:cs typeface="Arial"/>
              </a:rPr>
              <a:t>ligne</a:t>
            </a:r>
            <a:r>
              <a:rPr lang="en-CA" sz="926" spc="-10" dirty="0" smtClean="0">
                <a:solidFill>
                  <a:srgbClr val="990000"/>
                </a:solidFill>
                <a:latin typeface="Arial"/>
                <a:cs typeface="Arial"/>
              </a:rPr>
              <a:t> </a:t>
            </a:r>
            <a:r>
              <a:rPr lang="en-CA" sz="926" spc="-10" dirty="0" err="1" smtClean="0">
                <a:solidFill>
                  <a:srgbClr val="990000"/>
                </a:solidFill>
                <a:latin typeface="Arial"/>
                <a:cs typeface="Arial"/>
              </a:rPr>
              <a:t>déclenche</a:t>
            </a:r>
            <a:r>
              <a:rPr lang="en-CA" sz="926" spc="-10" dirty="0" smtClean="0">
                <a:solidFill>
                  <a:srgbClr val="990000"/>
                </a:solidFill>
                <a:latin typeface="Arial"/>
                <a:cs typeface="Arial"/>
              </a:rPr>
              <a:t> </a:t>
            </a:r>
            <a:r>
              <a:rPr lang="en-CA" sz="926" spc="-10" dirty="0" err="1" smtClean="0">
                <a:solidFill>
                  <a:srgbClr val="990000"/>
                </a:solidFill>
                <a:latin typeface="Arial"/>
                <a:cs typeface="Arial"/>
              </a:rPr>
              <a:t>l’évaluation</a:t>
            </a:r>
            <a:r>
              <a:rPr lang="en-CA" sz="926" spc="-10" dirty="0" smtClean="0">
                <a:solidFill>
                  <a:srgbClr val="990000"/>
                </a:solidFill>
                <a:latin typeface="Arial"/>
                <a:cs typeface="Arial"/>
              </a:rPr>
              <a:t>.</a:t>
            </a:r>
          </a:p>
          <a:p>
            <a:pPr>
              <a:lnSpc>
                <a:spcPts val="1150"/>
              </a:lnSpc>
            </a:pPr>
            <a:endParaRPr lang="en-CA" sz="996" dirty="0">
              <a:solidFill>
                <a:srgbClr val="000000"/>
              </a:solidFill>
            </a:endParaRPr>
          </a:p>
        </p:txBody>
      </p:sp>
      <p:sp>
        <p:nvSpPr>
          <p:cNvPr id="24" name="TextBox 24"/>
          <p:cNvSpPr txBox="1"/>
          <p:nvPr/>
        </p:nvSpPr>
        <p:spPr>
          <a:xfrm>
            <a:off x="1816100" y="3378200"/>
            <a:ext cx="2781300" cy="76200"/>
          </a:xfrm>
          <a:prstGeom prst="rect">
            <a:avLst/>
          </a:prstGeom>
          <a:noFill/>
        </p:spPr>
        <p:txBody>
          <a:bodyPr vert="horz" wrap="none" lIns="0" tIns="0" rIns="0" bIns="0" rtlCol="0">
            <a:spAutoFit/>
          </a:bodyPr>
          <a:lstStyle/>
          <a:p>
            <a:pPr>
              <a:lnSpc>
                <a:spcPts val="450"/>
              </a:lnSpc>
            </a:pPr>
            <a:r>
              <a:rPr lang="en-CA" sz="498" smtClean="0">
                <a:solidFill>
                  <a:srgbClr val="BFBFBF"/>
                </a:solidFill>
                <a:latin typeface="Arial"/>
                <a:cs typeface="Arial"/>
              </a:rPr>
              <a:t>▴</a:t>
            </a:r>
          </a:p>
          <a:p>
            <a:pPr>
              <a:lnSpc>
                <a:spcPts val="450"/>
              </a:lnSpc>
            </a:pPr>
            <a:endParaRPr lang="en-CA" sz="498">
              <a:solidFill>
                <a:srgbClr val="000000"/>
              </a:solidFill>
            </a:endParaRPr>
          </a:p>
        </p:txBody>
      </p:sp>
      <p:sp>
        <p:nvSpPr>
          <p:cNvPr id="26" name="Rectangle 25"/>
          <p:cNvSpPr/>
          <p:nvPr/>
        </p:nvSpPr>
        <p:spPr>
          <a:xfrm>
            <a:off x="2475917" y="1387516"/>
            <a:ext cx="1965923" cy="553998"/>
          </a:xfrm>
          <a:prstGeom prst="rect">
            <a:avLst/>
          </a:prstGeom>
        </p:spPr>
        <p:txBody>
          <a:bodyPr wrap="none">
            <a:spAutoFit/>
          </a:bodyPr>
          <a:lstStyle/>
          <a:p>
            <a:r>
              <a:rPr lang="en-CA" sz="1000" b="1" spc="-10" dirty="0" smtClean="0">
                <a:solidFill>
                  <a:srgbClr val="002060"/>
                </a:solidFill>
                <a:latin typeface="Arial"/>
                <a:cs typeface="Arial"/>
              </a:rPr>
              <a:t>Si on </a:t>
            </a:r>
            <a:r>
              <a:rPr lang="en-CA" sz="1000" b="1" spc="-10" dirty="0" err="1" smtClean="0">
                <a:solidFill>
                  <a:srgbClr val="002060"/>
                </a:solidFill>
                <a:latin typeface="Arial"/>
                <a:cs typeface="Arial"/>
              </a:rPr>
              <a:t>veut</a:t>
            </a:r>
            <a:r>
              <a:rPr lang="en-CA" sz="1000" b="1" spc="-10" dirty="0" smtClean="0">
                <a:solidFill>
                  <a:srgbClr val="002060"/>
                </a:solidFill>
                <a:latin typeface="Arial"/>
                <a:cs typeface="Arial"/>
              </a:rPr>
              <a:t> un retour chariot</a:t>
            </a:r>
          </a:p>
          <a:p>
            <a:r>
              <a:rPr lang="en-CA" sz="1000" b="1" spc="-10" dirty="0" smtClean="0">
                <a:solidFill>
                  <a:srgbClr val="002060"/>
                </a:solidFill>
                <a:latin typeface="Arial"/>
                <a:cs typeface="Arial"/>
              </a:rPr>
              <a:t>on place le </a:t>
            </a:r>
            <a:r>
              <a:rPr lang="en-CA" sz="1000" b="1" spc="-10" dirty="0" err="1" smtClean="0">
                <a:solidFill>
                  <a:srgbClr val="002060"/>
                </a:solidFill>
                <a:latin typeface="Arial"/>
                <a:cs typeface="Arial"/>
              </a:rPr>
              <a:t>caractére</a:t>
            </a:r>
            <a:r>
              <a:rPr lang="en-CA" sz="1000" b="1" spc="-10" dirty="0" smtClean="0">
                <a:solidFill>
                  <a:srgbClr val="002060"/>
                </a:solidFill>
                <a:latin typeface="Arial"/>
                <a:cs typeface="Arial"/>
              </a:rPr>
              <a:t> </a:t>
            </a:r>
            <a:r>
              <a:rPr lang="en-CA" sz="1000" b="1" spc="-10" dirty="0" err="1" smtClean="0">
                <a:solidFill>
                  <a:srgbClr val="002060"/>
                </a:solidFill>
                <a:latin typeface="Arial"/>
                <a:cs typeface="Arial"/>
              </a:rPr>
              <a:t>suivant</a:t>
            </a:r>
            <a:r>
              <a:rPr lang="en-CA" sz="1000" b="1" spc="-10" dirty="0" smtClean="0">
                <a:solidFill>
                  <a:srgbClr val="002060"/>
                </a:solidFill>
                <a:latin typeface="Arial"/>
                <a:cs typeface="Arial"/>
              </a:rPr>
              <a:t>:</a:t>
            </a:r>
          </a:p>
          <a:p>
            <a:r>
              <a:rPr lang="en-CA" sz="1000" b="1" spc="-10" dirty="0" smtClean="0">
                <a:solidFill>
                  <a:srgbClr val="C00000"/>
                </a:solidFill>
                <a:latin typeface="Arial"/>
                <a:cs typeface="Arial"/>
              </a:rPr>
              <a:t>        </a:t>
            </a:r>
            <a:r>
              <a:rPr lang="en-CA" sz="1000" b="1" spc="-10" dirty="0" err="1" smtClean="0">
                <a:solidFill>
                  <a:srgbClr val="C00000"/>
                </a:solidFill>
                <a:latin typeface="Arial"/>
                <a:cs typeface="Arial"/>
              </a:rPr>
              <a:t>chr</a:t>
            </a:r>
            <a:r>
              <a:rPr lang="en-CA" sz="1000" b="1" spc="-10" dirty="0" smtClean="0">
                <a:solidFill>
                  <a:srgbClr val="C00000"/>
                </a:solidFill>
                <a:latin typeface="Arial"/>
                <a:cs typeface="Arial"/>
              </a:rPr>
              <a:t>(10) </a:t>
            </a:r>
            <a:endParaRPr lang="fr-FR" sz="1000" b="1" dirty="0">
              <a:solidFill>
                <a:srgbClr val="C00000"/>
              </a:solidFill>
            </a:endParaRPr>
          </a:p>
        </p:txBody>
      </p:sp>
      <p:sp>
        <p:nvSpPr>
          <p:cNvPr id="27" name="ZoneTexte 26"/>
          <p:cNvSpPr txBox="1"/>
          <p:nvPr/>
        </p:nvSpPr>
        <p:spPr>
          <a:xfrm>
            <a:off x="1084254" y="12688"/>
            <a:ext cx="321471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 : </a:t>
            </a:r>
            <a:r>
              <a:rPr lang="en-CA" sz="1200" b="1" spc="-10" dirty="0" err="1" smtClean="0">
                <a:solidFill>
                  <a:srgbClr val="000000"/>
                </a:solidFill>
                <a:latin typeface="Arial"/>
                <a:cs typeface="Arial"/>
              </a:rPr>
              <a:t>Commandes</a:t>
            </a:r>
            <a:endParaRPr lang="fr-FR" sz="1200" b="1" dirty="0">
              <a:solidFill>
                <a:srgbClr val="002060"/>
              </a:solidFill>
            </a:endParaRPr>
          </a:p>
        </p:txBody>
      </p:sp>
      <p:pic>
        <p:nvPicPr>
          <p:cNvPr id="28" name="Image 27" descr="Penguins.jpg"/>
          <p:cNvPicPr>
            <a:picLocks noChangeAspect="1"/>
          </p:cNvPicPr>
          <p:nvPr/>
        </p:nvPicPr>
        <p:blipFill>
          <a:blip r:embed="rId2" cstate="print"/>
          <a:stretch>
            <a:fillRect/>
          </a:stretch>
        </p:blipFill>
        <p:spPr>
          <a:xfrm>
            <a:off x="262168" y="227002"/>
            <a:ext cx="571504" cy="343122"/>
          </a:xfrm>
          <a:prstGeom prst="rect">
            <a:avLst/>
          </a:prstGeom>
        </p:spPr>
      </p:pic>
      <p:sp>
        <p:nvSpPr>
          <p:cNvPr id="29" name="TextBox 3"/>
          <p:cNvSpPr txBox="1"/>
          <p:nvPr/>
        </p:nvSpPr>
        <p:spPr>
          <a:xfrm>
            <a:off x="1111572" y="460369"/>
            <a:ext cx="2187260" cy="218008"/>
          </a:xfrm>
          <a:prstGeom prst="rect">
            <a:avLst/>
          </a:prstGeom>
          <a:noFill/>
        </p:spPr>
        <p:txBody>
          <a:bodyPr vert="horz" wrap="square" lIns="0" tIns="0" rIns="0" bIns="0" rtlCol="0">
            <a:spAutoFit/>
          </a:bodyPr>
          <a:lstStyle/>
          <a:p>
            <a:pPr>
              <a:lnSpc>
                <a:spcPts val="1665"/>
              </a:lnSpc>
            </a:pPr>
            <a:r>
              <a:rPr lang="en-CA" sz="1434" b="1" dirty="0" err="1" smtClean="0">
                <a:solidFill>
                  <a:srgbClr val="000000"/>
                </a:solidFill>
                <a:latin typeface="Arial"/>
                <a:cs typeface="Arial"/>
              </a:rPr>
              <a:t>Affichage</a:t>
            </a:r>
            <a:r>
              <a:rPr lang="en-CA" sz="1434" b="1" dirty="0" smtClean="0">
                <a:solidFill>
                  <a:srgbClr val="000000"/>
                </a:solidFill>
                <a:latin typeface="Arial"/>
                <a:cs typeface="Arial"/>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393700" y="825500"/>
            <a:ext cx="1833562" cy="461665"/>
          </a:xfrm>
          <a:prstGeom prst="rect">
            <a:avLst/>
          </a:prstGeom>
          <a:noFill/>
        </p:spPr>
        <p:txBody>
          <a:bodyPr vert="horz" wrap="square" lIns="0" tIns="0" rIns="0" bIns="0" rtlCol="0">
            <a:spAutoFit/>
          </a:bodyPr>
          <a:lstStyle/>
          <a:p>
            <a:pPr>
              <a:lnSpc>
                <a:spcPts val="1150"/>
              </a:lnSpc>
            </a:pPr>
            <a:r>
              <a:rPr lang="en-CA" sz="1100" b="1" spc="-10" dirty="0" err="1" smtClean="0">
                <a:solidFill>
                  <a:srgbClr val="009900"/>
                </a:solidFill>
                <a:latin typeface="Arial"/>
                <a:cs typeface="Arial"/>
              </a:rPr>
              <a:t>Exemple</a:t>
            </a:r>
            <a:r>
              <a:rPr lang="en-CA" sz="1100" b="1" spc="-10" dirty="0" smtClean="0">
                <a:solidFill>
                  <a:srgbClr val="009900"/>
                </a:solidFill>
                <a:latin typeface="Arial"/>
                <a:cs typeface="Arial"/>
              </a:rPr>
              <a:t> </a:t>
            </a:r>
            <a:r>
              <a:rPr lang="en-CA" sz="1100" b="1" spc="-10" dirty="0" err="1" smtClean="0">
                <a:solidFill>
                  <a:srgbClr val="009900"/>
                </a:solidFill>
                <a:latin typeface="Arial"/>
                <a:cs typeface="Arial"/>
              </a:rPr>
              <a:t>bis</a:t>
            </a:r>
            <a:endParaRPr lang="en-CA" sz="1100" b="1" spc="-10" dirty="0" smtClean="0">
              <a:solidFill>
                <a:srgbClr val="009900"/>
              </a:solidFill>
              <a:latin typeface="Arial"/>
              <a:cs typeface="Arial"/>
            </a:endParaRPr>
          </a:p>
          <a:p>
            <a:pPr>
              <a:lnSpc>
                <a:spcPts val="1150"/>
              </a:lnSpc>
            </a:pPr>
            <a:endParaRPr lang="en-CA" sz="926" spc="-10" dirty="0" smtClean="0">
              <a:solidFill>
                <a:srgbClr val="009900"/>
              </a:solidFill>
              <a:latin typeface="Arial"/>
              <a:cs typeface="Arial"/>
            </a:endParaRPr>
          </a:p>
          <a:p>
            <a:pPr>
              <a:lnSpc>
                <a:spcPts val="1150"/>
              </a:lnSpc>
            </a:pPr>
            <a:endParaRPr lang="en-CA" sz="996" dirty="0">
              <a:solidFill>
                <a:srgbClr val="000000"/>
              </a:solidFill>
            </a:endParaRPr>
          </a:p>
        </p:txBody>
      </p:sp>
      <p:sp>
        <p:nvSpPr>
          <p:cNvPr id="5" name="TextBox 5"/>
          <p:cNvSpPr txBox="1"/>
          <p:nvPr/>
        </p:nvSpPr>
        <p:spPr>
          <a:xfrm>
            <a:off x="727064" y="1155696"/>
            <a:ext cx="2928958" cy="1538883"/>
          </a:xfrm>
          <a:prstGeom prst="rect">
            <a:avLst/>
          </a:prstGeom>
          <a:noFill/>
        </p:spPr>
        <p:txBody>
          <a:bodyPr vert="horz" wrap="square" lIns="0" tIns="0" rIns="0" bIns="0" rtlCol="0">
            <a:spAutoFit/>
          </a:bodyPr>
          <a:lstStyle/>
          <a:p>
            <a:pPr>
              <a:lnSpc>
                <a:spcPts val="1150"/>
              </a:lnSpc>
            </a:pPr>
            <a:r>
              <a:rPr lang="en-CA" sz="926" spc="-10" dirty="0" smtClean="0">
                <a:solidFill>
                  <a:srgbClr val="000000"/>
                </a:solidFill>
                <a:latin typeface="Arial"/>
                <a:cs typeface="Arial"/>
              </a:rPr>
              <a:t>DECLARE</a:t>
            </a:r>
          </a:p>
          <a:p>
            <a:pPr>
              <a:lnSpc>
                <a:spcPts val="1150"/>
              </a:lnSpc>
            </a:pPr>
            <a:r>
              <a:rPr lang="en-CA" sz="926" dirty="0" err="1" smtClean="0">
                <a:solidFill>
                  <a:srgbClr val="000000"/>
                </a:solidFill>
                <a:latin typeface="Arial"/>
                <a:cs typeface="Arial"/>
              </a:rPr>
              <a:t>compteur</a:t>
            </a:r>
            <a:r>
              <a:rPr lang="en-CA" sz="926" dirty="0" smtClean="0">
                <a:solidFill>
                  <a:srgbClr val="000000"/>
                </a:solidFill>
                <a:latin typeface="Arial"/>
                <a:cs typeface="Arial"/>
              </a:rPr>
              <a:t> number(3);</a:t>
            </a:r>
          </a:p>
          <a:p>
            <a:pPr>
              <a:lnSpc>
                <a:spcPts val="1150"/>
              </a:lnSpc>
            </a:pPr>
            <a:r>
              <a:rPr lang="en-CA" sz="926" dirty="0" smtClean="0">
                <a:solidFill>
                  <a:srgbClr val="000000"/>
                </a:solidFill>
                <a:latin typeface="Arial"/>
                <a:cs typeface="Arial"/>
              </a:rPr>
              <a:t>BEGIN</a:t>
            </a:r>
            <a:endParaRPr lang="en-CA" sz="926" dirty="0" smtClean="0">
              <a:solidFill>
                <a:srgbClr val="000000"/>
              </a:solidFill>
              <a:latin typeface="Arial"/>
              <a:cs typeface="Arial"/>
            </a:endParaRPr>
          </a:p>
          <a:p>
            <a:pPr>
              <a:lnSpc>
                <a:spcPts val="1150"/>
              </a:lnSpc>
            </a:pPr>
            <a:r>
              <a:rPr lang="en-CA" sz="926" dirty="0" smtClean="0">
                <a:solidFill>
                  <a:srgbClr val="000000"/>
                </a:solidFill>
                <a:latin typeface="Arial"/>
                <a:cs typeface="Arial"/>
              </a:rPr>
              <a:t>SELECT COUNT( ∗ )  INTO  </a:t>
            </a:r>
            <a:r>
              <a:rPr lang="en-CA" sz="926" dirty="0" err="1" smtClean="0">
                <a:solidFill>
                  <a:srgbClr val="000000"/>
                </a:solidFill>
                <a:latin typeface="Arial"/>
                <a:cs typeface="Arial"/>
              </a:rPr>
              <a:t>compteur</a:t>
            </a:r>
            <a:endParaRPr lang="en-CA" sz="926" dirty="0" smtClean="0">
              <a:solidFill>
                <a:srgbClr val="000000"/>
              </a:solidFill>
              <a:latin typeface="Arial"/>
              <a:cs typeface="Arial"/>
            </a:endParaRPr>
          </a:p>
          <a:p>
            <a:pPr>
              <a:lnSpc>
                <a:spcPts val="1150"/>
              </a:lnSpc>
            </a:pPr>
            <a:r>
              <a:rPr lang="en-CA" sz="926" dirty="0" smtClean="0">
                <a:solidFill>
                  <a:srgbClr val="000000"/>
                </a:solidFill>
                <a:latin typeface="Arial"/>
                <a:cs typeface="Arial"/>
              </a:rPr>
              <a:t>FROM  </a:t>
            </a:r>
            <a:r>
              <a:rPr lang="en-CA" sz="926" dirty="0" err="1" smtClean="0">
                <a:solidFill>
                  <a:srgbClr val="000000"/>
                </a:solidFill>
                <a:latin typeface="Arial"/>
                <a:cs typeface="Arial"/>
              </a:rPr>
              <a:t>Etudiant</a:t>
            </a:r>
            <a:r>
              <a:rPr lang="en-CA" sz="926" dirty="0" smtClean="0">
                <a:solidFill>
                  <a:srgbClr val="000000"/>
                </a:solidFill>
                <a:latin typeface="Arial"/>
                <a:cs typeface="Arial"/>
              </a:rPr>
              <a:t> ;</a:t>
            </a:r>
          </a:p>
          <a:p>
            <a:pPr>
              <a:lnSpc>
                <a:spcPts val="1150"/>
              </a:lnSpc>
            </a:pPr>
            <a:r>
              <a:rPr lang="en-CA" sz="926" dirty="0" smtClean="0">
                <a:solidFill>
                  <a:srgbClr val="000000"/>
                </a:solidFill>
                <a:latin typeface="Arial"/>
                <a:cs typeface="Arial"/>
              </a:rPr>
              <a:t>FOR  </a:t>
            </a:r>
            <a:r>
              <a:rPr lang="en-CA" sz="926" dirty="0" err="1" smtClean="0">
                <a:solidFill>
                  <a:srgbClr val="000000"/>
                </a:solidFill>
                <a:latin typeface="Arial"/>
                <a:cs typeface="Arial"/>
              </a:rPr>
              <a:t>i</a:t>
            </a:r>
            <a:r>
              <a:rPr lang="en-CA" sz="926" dirty="0" smtClean="0">
                <a:solidFill>
                  <a:srgbClr val="000000"/>
                </a:solidFill>
                <a:latin typeface="Arial"/>
                <a:cs typeface="Arial"/>
              </a:rPr>
              <a:t>  IN 1.. </a:t>
            </a:r>
            <a:r>
              <a:rPr lang="en-CA" sz="926" dirty="0" err="1" smtClean="0">
                <a:solidFill>
                  <a:srgbClr val="000000"/>
                </a:solidFill>
                <a:latin typeface="Arial"/>
                <a:cs typeface="Arial"/>
              </a:rPr>
              <a:t>compteur</a:t>
            </a:r>
            <a:r>
              <a:rPr lang="en-CA" sz="926" dirty="0" smtClean="0">
                <a:solidFill>
                  <a:srgbClr val="000000"/>
                </a:solidFill>
                <a:latin typeface="Arial"/>
                <a:cs typeface="Arial"/>
              </a:rPr>
              <a:t> LOOP</a:t>
            </a:r>
          </a:p>
          <a:p>
            <a:pPr>
              <a:lnSpc>
                <a:spcPts val="1150"/>
              </a:lnSpc>
            </a:pPr>
            <a:r>
              <a:rPr lang="en-CA" sz="926" b="1" dirty="0" err="1" smtClean="0">
                <a:solidFill>
                  <a:srgbClr val="000000"/>
                </a:solidFill>
                <a:latin typeface="Arial"/>
                <a:cs typeface="Arial"/>
              </a:rPr>
              <a:t>dbms_output.put_line</a:t>
            </a:r>
            <a:r>
              <a:rPr lang="en-CA" sz="926" dirty="0" smtClean="0">
                <a:solidFill>
                  <a:srgbClr val="000000"/>
                </a:solidFill>
                <a:latin typeface="Arial"/>
                <a:cs typeface="Arial"/>
              </a:rPr>
              <a:t>(‘</a:t>
            </a:r>
            <a:r>
              <a:rPr lang="en-CA" sz="926" dirty="0" err="1" smtClean="0">
                <a:solidFill>
                  <a:srgbClr val="000000"/>
                </a:solidFill>
                <a:latin typeface="Arial"/>
                <a:cs typeface="Arial"/>
              </a:rPr>
              <a:t>Nombre</a:t>
            </a:r>
            <a:r>
              <a:rPr lang="en-CA" sz="926" dirty="0" smtClean="0">
                <a:solidFill>
                  <a:srgbClr val="000000"/>
                </a:solidFill>
                <a:latin typeface="Arial"/>
                <a:cs typeface="Arial"/>
              </a:rPr>
              <a:t> :  ‘|| </a:t>
            </a:r>
            <a:r>
              <a:rPr lang="en-CA" sz="926" dirty="0" err="1" smtClean="0">
                <a:solidFill>
                  <a:srgbClr val="000000"/>
                </a:solidFill>
                <a:latin typeface="Arial"/>
                <a:cs typeface="Arial"/>
              </a:rPr>
              <a:t>i</a:t>
            </a:r>
            <a:r>
              <a:rPr lang="en-CA" sz="926" dirty="0" smtClean="0">
                <a:solidFill>
                  <a:srgbClr val="000000"/>
                </a:solidFill>
                <a:latin typeface="Arial"/>
                <a:cs typeface="Arial"/>
              </a:rPr>
              <a:t>);</a:t>
            </a:r>
          </a:p>
          <a:p>
            <a:pPr>
              <a:lnSpc>
                <a:spcPts val="1150"/>
              </a:lnSpc>
            </a:pPr>
            <a:r>
              <a:rPr lang="en-CA" sz="926" spc="-10" dirty="0" smtClean="0">
                <a:solidFill>
                  <a:srgbClr val="000000"/>
                </a:solidFill>
                <a:latin typeface="Arial"/>
                <a:cs typeface="Arial"/>
              </a:rPr>
              <a:t>END LOOP ;</a:t>
            </a:r>
            <a:r>
              <a:rPr lang="en-CA" sz="996" dirty="0" smtClean="0">
                <a:solidFill>
                  <a:srgbClr val="000000"/>
                </a:solidFill>
                <a:latin typeface="Times New Roman"/>
              </a:rPr>
              <a:t/>
            </a:r>
            <a:br>
              <a:rPr lang="en-CA" sz="996" dirty="0" smtClean="0">
                <a:solidFill>
                  <a:srgbClr val="000000"/>
                </a:solidFill>
                <a:latin typeface="Times New Roman"/>
              </a:rPr>
            </a:br>
            <a:r>
              <a:rPr lang="en-CA" sz="926" spc="-20" dirty="0" smtClean="0">
                <a:solidFill>
                  <a:srgbClr val="000000"/>
                </a:solidFill>
                <a:latin typeface="Arial"/>
                <a:cs typeface="Arial"/>
              </a:rPr>
              <a:t>END ;</a:t>
            </a:r>
            <a:endParaRPr lang="en-CA" sz="926" spc="-10" dirty="0" smtClean="0">
              <a:solidFill>
                <a:srgbClr val="000000"/>
              </a:solidFill>
              <a:latin typeface="Arial"/>
              <a:cs typeface="Arial"/>
            </a:endParaRPr>
          </a:p>
          <a:p>
            <a:pPr>
              <a:lnSpc>
                <a:spcPts val="1150"/>
              </a:lnSpc>
            </a:pPr>
            <a:endParaRPr lang="en-CA" sz="996" dirty="0">
              <a:solidFill>
                <a:srgbClr val="000000"/>
              </a:solidFill>
            </a:endParaRPr>
          </a:p>
        </p:txBody>
      </p:sp>
      <p:sp>
        <p:nvSpPr>
          <p:cNvPr id="9" name="TextBox 9"/>
          <p:cNvSpPr txBox="1"/>
          <p:nvPr/>
        </p:nvSpPr>
        <p:spPr>
          <a:xfrm>
            <a:off x="406400" y="1549400"/>
            <a:ext cx="65" cy="330219"/>
          </a:xfrm>
          <a:prstGeom prst="rect">
            <a:avLst/>
          </a:prstGeom>
          <a:noFill/>
        </p:spPr>
        <p:txBody>
          <a:bodyPr vert="horz" wrap="none" lIns="0" tIns="0" rIns="0" bIns="0" rtlCol="0">
            <a:spAutoFit/>
          </a:bodyPr>
          <a:lstStyle/>
          <a:p>
            <a:pPr>
              <a:lnSpc>
                <a:spcPts val="1150"/>
              </a:lnSpc>
            </a:pPr>
            <a:endParaRPr lang="en-CA" sz="926" dirty="0" smtClean="0">
              <a:solidFill>
                <a:srgbClr val="000000"/>
              </a:solidFill>
              <a:latin typeface="Arial"/>
              <a:cs typeface="Arial"/>
            </a:endParaRPr>
          </a:p>
          <a:p>
            <a:pPr>
              <a:lnSpc>
                <a:spcPts val="1150"/>
              </a:lnSpc>
            </a:pPr>
            <a:endParaRPr/>
          </a:p>
        </p:txBody>
      </p:sp>
      <p:sp>
        <p:nvSpPr>
          <p:cNvPr id="26" name="ZoneTexte 25"/>
          <p:cNvSpPr txBox="1"/>
          <p:nvPr/>
        </p:nvSpPr>
        <p:spPr>
          <a:xfrm>
            <a:off x="1084254" y="12688"/>
            <a:ext cx="321471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 : </a:t>
            </a:r>
            <a:r>
              <a:rPr lang="en-CA" sz="1200" b="1" spc="-10" dirty="0" err="1" smtClean="0">
                <a:solidFill>
                  <a:srgbClr val="000000"/>
                </a:solidFill>
                <a:latin typeface="Arial"/>
                <a:cs typeface="Arial"/>
              </a:rPr>
              <a:t>Commandes</a:t>
            </a:r>
            <a:endParaRPr lang="fr-FR" sz="1200" b="1" dirty="0">
              <a:solidFill>
                <a:srgbClr val="002060"/>
              </a:solidFill>
            </a:endParaRPr>
          </a:p>
        </p:txBody>
      </p:sp>
      <p:pic>
        <p:nvPicPr>
          <p:cNvPr id="27" name="Image 26" descr="Penguins.jpg"/>
          <p:cNvPicPr>
            <a:picLocks noChangeAspect="1"/>
          </p:cNvPicPr>
          <p:nvPr/>
        </p:nvPicPr>
        <p:blipFill>
          <a:blip r:embed="rId2" cstate="print"/>
          <a:stretch>
            <a:fillRect/>
          </a:stretch>
        </p:blipFill>
        <p:spPr>
          <a:xfrm>
            <a:off x="262168" y="227002"/>
            <a:ext cx="571504" cy="343122"/>
          </a:xfrm>
          <a:prstGeom prst="rect">
            <a:avLst/>
          </a:prstGeom>
        </p:spPr>
      </p:pic>
      <p:sp>
        <p:nvSpPr>
          <p:cNvPr id="28" name="TextBox 3"/>
          <p:cNvSpPr txBox="1"/>
          <p:nvPr/>
        </p:nvSpPr>
        <p:spPr>
          <a:xfrm>
            <a:off x="1111572" y="460369"/>
            <a:ext cx="2187260" cy="218008"/>
          </a:xfrm>
          <a:prstGeom prst="rect">
            <a:avLst/>
          </a:prstGeom>
          <a:noFill/>
        </p:spPr>
        <p:txBody>
          <a:bodyPr vert="horz" wrap="square" lIns="0" tIns="0" rIns="0" bIns="0" rtlCol="0">
            <a:spAutoFit/>
          </a:bodyPr>
          <a:lstStyle/>
          <a:p>
            <a:pPr>
              <a:lnSpc>
                <a:spcPts val="1665"/>
              </a:lnSpc>
            </a:pPr>
            <a:r>
              <a:rPr lang="en-CA" sz="1434" b="1" dirty="0" err="1" smtClean="0">
                <a:solidFill>
                  <a:srgbClr val="000000"/>
                </a:solidFill>
                <a:latin typeface="Arial"/>
                <a:cs typeface="Arial"/>
              </a:rPr>
              <a:t>Affichage</a:t>
            </a:r>
            <a:r>
              <a:rPr lang="en-CA" sz="1434" b="1" dirty="0" smtClean="0">
                <a:solidFill>
                  <a:srgbClr val="000000"/>
                </a:solidFill>
                <a:latin typeface="Arial"/>
                <a:cs typeface="Arial"/>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69940" y="227002"/>
            <a:ext cx="2928958" cy="843657"/>
          </a:xfrm>
        </p:spPr>
        <p:style>
          <a:lnRef idx="2">
            <a:schemeClr val="accent1"/>
          </a:lnRef>
          <a:fillRef idx="1">
            <a:schemeClr val="lt1"/>
          </a:fillRef>
          <a:effectRef idx="0">
            <a:schemeClr val="accent1"/>
          </a:effectRef>
          <a:fontRef idx="minor">
            <a:schemeClr val="dk1"/>
          </a:fontRef>
        </p:style>
        <p:txBody>
          <a:bodyPr/>
          <a:lstStyle/>
          <a:p>
            <a:r>
              <a:rPr lang="fr-FR" sz="2000" dirty="0"/>
              <a:t>Gestion des Erreurs</a:t>
            </a:r>
          </a:p>
        </p:txBody>
      </p:sp>
      <p:sp>
        <p:nvSpPr>
          <p:cNvPr id="43011" name="Rectangle 3"/>
          <p:cNvSpPr>
            <a:spLocks noGrp="1" noChangeArrowheads="1"/>
          </p:cNvSpPr>
          <p:nvPr>
            <p:ph type="body" idx="1"/>
          </p:nvPr>
        </p:nvSpPr>
        <p:spPr>
          <a:xfrm>
            <a:off x="584188" y="1370010"/>
            <a:ext cx="3143272" cy="1500198"/>
          </a:xfrm>
        </p:spPr>
        <p:txBody>
          <a:bodyPr>
            <a:normAutofit fontScale="85000" lnSpcReduction="10000"/>
          </a:bodyPr>
          <a:lstStyle/>
          <a:p>
            <a:pPr>
              <a:lnSpc>
                <a:spcPct val="170000"/>
              </a:lnSpc>
              <a:buFont typeface="Wingdings" pitchFamily="2" charset="2"/>
              <a:buChar char="q"/>
            </a:pPr>
            <a:r>
              <a:rPr lang="fr-FR" sz="2000" dirty="0"/>
              <a:t>Section Exception</a:t>
            </a:r>
          </a:p>
          <a:p>
            <a:pPr>
              <a:lnSpc>
                <a:spcPct val="170000"/>
              </a:lnSpc>
              <a:buFont typeface="Wingdings" pitchFamily="2" charset="2"/>
              <a:buChar char="q"/>
            </a:pPr>
            <a:r>
              <a:rPr lang="fr-FR" sz="2000" dirty="0"/>
              <a:t>Anomalie programmeur</a:t>
            </a:r>
          </a:p>
          <a:p>
            <a:pPr>
              <a:lnSpc>
                <a:spcPct val="170000"/>
              </a:lnSpc>
              <a:buFont typeface="Wingdings" pitchFamily="2" charset="2"/>
              <a:buChar char="q"/>
            </a:pPr>
            <a:r>
              <a:rPr lang="fr-FR" sz="2000" dirty="0"/>
              <a:t>Erreur Oracle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12750" y="84126"/>
            <a:ext cx="3000396" cy="357190"/>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fr-FR" sz="2000" dirty="0"/>
              <a:t>Section Exception</a:t>
            </a:r>
          </a:p>
        </p:txBody>
      </p:sp>
      <p:sp>
        <p:nvSpPr>
          <p:cNvPr id="45059" name="Rectangle 3"/>
          <p:cNvSpPr>
            <a:spLocks noGrp="1" noChangeArrowheads="1"/>
          </p:cNvSpPr>
          <p:nvPr>
            <p:ph type="body" idx="1"/>
          </p:nvPr>
        </p:nvSpPr>
        <p:spPr>
          <a:xfrm>
            <a:off x="369874" y="727068"/>
            <a:ext cx="4073540" cy="2357454"/>
          </a:xfrm>
        </p:spPr>
        <p:txBody>
          <a:bodyPr>
            <a:normAutofit fontScale="92500" lnSpcReduction="10000"/>
          </a:bodyPr>
          <a:lstStyle/>
          <a:p>
            <a:pPr>
              <a:lnSpc>
                <a:spcPct val="160000"/>
              </a:lnSpc>
              <a:buFont typeface="Wingdings" pitchFamily="2" charset="2"/>
              <a:buChar char="v"/>
            </a:pPr>
            <a:r>
              <a:rPr lang="fr-FR" sz="1200" dirty="0"/>
              <a:t>Notion d’exception:  traitements d’erreurs</a:t>
            </a:r>
          </a:p>
          <a:p>
            <a:pPr>
              <a:lnSpc>
                <a:spcPct val="160000"/>
              </a:lnSpc>
              <a:buFont typeface="Wingdings" pitchFamily="2" charset="2"/>
              <a:buChar char="v"/>
            </a:pPr>
            <a:r>
              <a:rPr lang="fr-FR" sz="1200" dirty="0"/>
              <a:t>Types d’erreurs:</a:t>
            </a:r>
          </a:p>
          <a:p>
            <a:pPr lvl="1">
              <a:lnSpc>
                <a:spcPct val="160000"/>
              </a:lnSpc>
              <a:buFont typeface="Wingdings" pitchFamily="2" charset="2"/>
              <a:buChar char="Ø"/>
            </a:pPr>
            <a:r>
              <a:rPr lang="fr-FR" sz="1200" dirty="0"/>
              <a:t>Erreurs internes Oracle (</a:t>
            </a:r>
            <a:r>
              <a:rPr lang="fr-FR" sz="1200" dirty="0" err="1"/>
              <a:t>Sqlcode</a:t>
            </a:r>
            <a:r>
              <a:rPr lang="fr-FR" sz="1200" dirty="0"/>
              <a:t> &lt;&gt; 0)</a:t>
            </a:r>
          </a:p>
          <a:p>
            <a:pPr lvl="1">
              <a:lnSpc>
                <a:spcPct val="160000"/>
              </a:lnSpc>
              <a:buFont typeface="Wingdings" pitchFamily="2" charset="2"/>
              <a:buChar char="Ø"/>
            </a:pPr>
            <a:r>
              <a:rPr lang="fr-FR" sz="1200" dirty="0"/>
              <a:t>Erreurs programme utilisateur</a:t>
            </a:r>
          </a:p>
          <a:p>
            <a:pPr>
              <a:lnSpc>
                <a:spcPct val="160000"/>
              </a:lnSpc>
              <a:buFont typeface="Wingdings" pitchFamily="2" charset="2"/>
              <a:buChar char="v"/>
            </a:pPr>
            <a:r>
              <a:rPr lang="fr-FR" sz="1200" dirty="0"/>
              <a:t>Règles à respecter</a:t>
            </a:r>
          </a:p>
          <a:p>
            <a:pPr lvl="1">
              <a:lnSpc>
                <a:spcPct val="160000"/>
              </a:lnSpc>
              <a:buFont typeface="Wingdings" pitchFamily="2" charset="2"/>
              <a:buChar char="Ø"/>
            </a:pPr>
            <a:r>
              <a:rPr lang="fr-FR" sz="1200" dirty="0"/>
              <a:t>Définir et donner un nom à chaque erreur</a:t>
            </a:r>
          </a:p>
          <a:p>
            <a:pPr lvl="1">
              <a:lnSpc>
                <a:spcPct val="160000"/>
              </a:lnSpc>
              <a:buFont typeface="Wingdings" pitchFamily="2" charset="2"/>
              <a:buChar char="Ø"/>
            </a:pPr>
            <a:r>
              <a:rPr lang="fr-FR" sz="1200" dirty="0"/>
              <a:t>Associer ce nom à la section Exception (partie </a:t>
            </a:r>
            <a:r>
              <a:rPr lang="fr-FR" sz="1200" b="1" dirty="0" err="1"/>
              <a:t>declare</a:t>
            </a:r>
            <a:r>
              <a:rPr lang="fr-FR" sz="1200" dirty="0"/>
              <a:t>)</a:t>
            </a:r>
          </a:p>
          <a:p>
            <a:pPr lvl="1">
              <a:lnSpc>
                <a:spcPct val="160000"/>
              </a:lnSpc>
              <a:buFont typeface="Wingdings" pitchFamily="2" charset="2"/>
              <a:buChar char="Ø"/>
            </a:pPr>
            <a:r>
              <a:rPr lang="fr-FR" sz="1200" dirty="0"/>
              <a:t>Définir </a:t>
            </a:r>
            <a:r>
              <a:rPr lang="fr-FR" sz="1200" dirty="0" smtClean="0"/>
              <a:t>le </a:t>
            </a:r>
            <a:r>
              <a:rPr lang="fr-FR" sz="1200" dirty="0"/>
              <a:t>traitement dans la partie Exception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98502" y="84126"/>
            <a:ext cx="2928958" cy="285752"/>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fr-FR" sz="1800" b="1" dirty="0"/>
              <a:t>Gestion des Exceptions</a:t>
            </a:r>
          </a:p>
        </p:txBody>
      </p:sp>
      <p:sp>
        <p:nvSpPr>
          <p:cNvPr id="46083" name="Rectangle 3"/>
          <p:cNvSpPr>
            <a:spLocks noGrp="1" noChangeArrowheads="1"/>
          </p:cNvSpPr>
          <p:nvPr>
            <p:ph type="body" idx="1"/>
          </p:nvPr>
        </p:nvSpPr>
        <p:spPr>
          <a:xfrm>
            <a:off x="210468" y="791096"/>
            <a:ext cx="3930664" cy="215055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lnSpc>
                <a:spcPct val="90000"/>
              </a:lnSpc>
              <a:buFontTx/>
              <a:buNone/>
            </a:pPr>
            <a:r>
              <a:rPr lang="fr-FR" sz="900" b="1" dirty="0" err="1" smtClean="0">
                <a:solidFill>
                  <a:srgbClr val="FF0000"/>
                </a:solidFill>
              </a:rPr>
              <a:t>Seclare</a:t>
            </a:r>
            <a:r>
              <a:rPr lang="fr-FR" sz="900" b="1" dirty="0" smtClean="0">
                <a:solidFill>
                  <a:srgbClr val="FF0000"/>
                </a:solidFill>
              </a:rPr>
              <a:t>  </a:t>
            </a:r>
          </a:p>
          <a:p>
            <a:pPr>
              <a:lnSpc>
                <a:spcPct val="90000"/>
              </a:lnSpc>
              <a:buFontTx/>
              <a:buNone/>
            </a:pPr>
            <a:r>
              <a:rPr lang="fr-FR" sz="900" b="1" dirty="0" smtClean="0">
                <a:solidFill>
                  <a:srgbClr val="FF0000"/>
                </a:solidFill>
              </a:rPr>
              <a:t>…..</a:t>
            </a:r>
          </a:p>
          <a:p>
            <a:pPr>
              <a:lnSpc>
                <a:spcPct val="90000"/>
              </a:lnSpc>
              <a:buFontTx/>
              <a:buNone/>
            </a:pPr>
            <a:endParaRPr lang="fr-FR" sz="900" b="1" dirty="0" smtClean="0">
              <a:solidFill>
                <a:srgbClr val="FF0000"/>
              </a:solidFill>
            </a:endParaRPr>
          </a:p>
          <a:p>
            <a:pPr>
              <a:lnSpc>
                <a:spcPct val="90000"/>
              </a:lnSpc>
              <a:buFontTx/>
              <a:buNone/>
            </a:pPr>
            <a:endParaRPr lang="fr-FR" sz="900" b="1" dirty="0">
              <a:solidFill>
                <a:srgbClr val="FF0000"/>
              </a:solidFill>
            </a:endParaRPr>
          </a:p>
          <a:p>
            <a:pPr>
              <a:lnSpc>
                <a:spcPct val="90000"/>
              </a:lnSpc>
              <a:buFontTx/>
              <a:buNone/>
            </a:pPr>
            <a:r>
              <a:rPr lang="fr-FR" sz="900" b="1" dirty="0" smtClean="0">
                <a:solidFill>
                  <a:srgbClr val="FF0000"/>
                </a:solidFill>
              </a:rPr>
              <a:t>Begin</a:t>
            </a:r>
          </a:p>
          <a:p>
            <a:pPr>
              <a:lnSpc>
                <a:spcPct val="90000"/>
              </a:lnSpc>
              <a:buFontTx/>
              <a:buNone/>
            </a:pPr>
            <a:r>
              <a:rPr lang="fr-FR" sz="900" b="1" dirty="0" smtClean="0">
                <a:solidFill>
                  <a:srgbClr val="FF0000"/>
                </a:solidFill>
              </a:rPr>
              <a:t>……</a:t>
            </a:r>
          </a:p>
          <a:p>
            <a:pPr>
              <a:lnSpc>
                <a:spcPct val="90000"/>
              </a:lnSpc>
              <a:buFontTx/>
              <a:buNone/>
            </a:pPr>
            <a:r>
              <a:rPr lang="fr-FR" sz="900" b="1" dirty="0" smtClean="0">
                <a:solidFill>
                  <a:srgbClr val="FF0000"/>
                </a:solidFill>
              </a:rPr>
              <a:t>……</a:t>
            </a:r>
          </a:p>
          <a:p>
            <a:pPr>
              <a:lnSpc>
                <a:spcPct val="90000"/>
              </a:lnSpc>
              <a:buFontTx/>
              <a:buNone/>
            </a:pPr>
            <a:r>
              <a:rPr lang="fr-FR" sz="900" b="1" dirty="0" smtClean="0">
                <a:solidFill>
                  <a:srgbClr val="FF0000"/>
                </a:solidFill>
              </a:rPr>
              <a:t>……</a:t>
            </a:r>
            <a:endParaRPr lang="fr-FR" sz="900" b="1" dirty="0" smtClean="0">
              <a:solidFill>
                <a:srgbClr val="FF0000"/>
              </a:solidFill>
            </a:endParaRPr>
          </a:p>
          <a:p>
            <a:pPr>
              <a:lnSpc>
                <a:spcPct val="90000"/>
              </a:lnSpc>
              <a:buFontTx/>
              <a:buNone/>
            </a:pPr>
            <a:r>
              <a:rPr lang="fr-FR" sz="900" b="1" dirty="0" smtClean="0">
                <a:solidFill>
                  <a:srgbClr val="FF0000"/>
                </a:solidFill>
              </a:rPr>
              <a:t>EXCEPTION</a:t>
            </a:r>
            <a:r>
              <a:rPr lang="fr-FR" sz="900" dirty="0" smtClean="0"/>
              <a:t/>
            </a:r>
            <a:br>
              <a:rPr lang="fr-FR" sz="900" dirty="0" smtClean="0"/>
            </a:br>
            <a:endParaRPr lang="fr-FR" sz="900" dirty="0"/>
          </a:p>
          <a:p>
            <a:pPr>
              <a:lnSpc>
                <a:spcPct val="90000"/>
              </a:lnSpc>
              <a:buFontTx/>
              <a:buNone/>
            </a:pPr>
            <a:r>
              <a:rPr lang="fr-FR" sz="900" dirty="0"/>
              <a:t>	</a:t>
            </a:r>
            <a:r>
              <a:rPr lang="fr-FR" sz="900" dirty="0" smtClean="0"/>
              <a:t>WHEN  </a:t>
            </a:r>
            <a:r>
              <a:rPr lang="fr-FR" sz="900" dirty="0"/>
              <a:t>nom_exception1 </a:t>
            </a:r>
            <a:r>
              <a:rPr lang="fr-FR" sz="900" dirty="0" smtClean="0"/>
              <a:t>THEN</a:t>
            </a:r>
            <a:endParaRPr lang="fr-FR" sz="900" dirty="0"/>
          </a:p>
          <a:p>
            <a:pPr>
              <a:lnSpc>
                <a:spcPct val="90000"/>
              </a:lnSpc>
              <a:buFontTx/>
              <a:buNone/>
            </a:pPr>
            <a:r>
              <a:rPr lang="fr-FR" sz="900" dirty="0"/>
              <a:t>	</a:t>
            </a:r>
            <a:r>
              <a:rPr lang="fr-FR" sz="900" dirty="0" err="1" smtClean="0"/>
              <a:t>instructions_PL_SQL</a:t>
            </a:r>
            <a:r>
              <a:rPr lang="fr-FR" sz="900" dirty="0"/>
              <a:t>;</a:t>
            </a:r>
          </a:p>
          <a:p>
            <a:pPr>
              <a:lnSpc>
                <a:spcPct val="90000"/>
              </a:lnSpc>
              <a:buFontTx/>
              <a:buNone/>
            </a:pPr>
            <a:r>
              <a:rPr lang="fr-FR" sz="900" dirty="0"/>
              <a:t>		</a:t>
            </a:r>
            <a:r>
              <a:rPr lang="fr-FR" sz="900" dirty="0" smtClean="0"/>
              <a:t>…</a:t>
            </a:r>
            <a:endParaRPr lang="fr-FR" sz="900" dirty="0"/>
          </a:p>
          <a:p>
            <a:pPr>
              <a:lnSpc>
                <a:spcPct val="90000"/>
              </a:lnSpc>
              <a:buFontTx/>
              <a:buNone/>
            </a:pPr>
            <a:r>
              <a:rPr lang="fr-FR" sz="900" dirty="0"/>
              <a:t>	</a:t>
            </a:r>
            <a:r>
              <a:rPr lang="fr-FR" sz="900" dirty="0" smtClean="0"/>
              <a:t>WHEN</a:t>
            </a:r>
            <a:r>
              <a:rPr lang="fr-FR" sz="900" dirty="0"/>
              <a:t>	 </a:t>
            </a:r>
            <a:r>
              <a:rPr lang="fr-FR" sz="900" dirty="0" err="1"/>
              <a:t>nom_exceptionN</a:t>
            </a:r>
            <a:r>
              <a:rPr lang="fr-FR" sz="900" dirty="0"/>
              <a:t> </a:t>
            </a:r>
            <a:r>
              <a:rPr lang="fr-FR" sz="900" dirty="0" err="1"/>
              <a:t>Then</a:t>
            </a:r>
            <a:endParaRPr lang="fr-FR" sz="900" dirty="0"/>
          </a:p>
          <a:p>
            <a:pPr>
              <a:lnSpc>
                <a:spcPct val="90000"/>
              </a:lnSpc>
              <a:buFontTx/>
              <a:buNone/>
            </a:pPr>
            <a:r>
              <a:rPr lang="fr-FR" sz="900" dirty="0"/>
              <a:t>	</a:t>
            </a:r>
            <a:r>
              <a:rPr lang="fr-FR" sz="900" dirty="0" smtClean="0"/>
              <a:t> instructions </a:t>
            </a:r>
            <a:r>
              <a:rPr lang="fr-FR" sz="900" dirty="0"/>
              <a:t>PL/SQL;</a:t>
            </a:r>
          </a:p>
          <a:p>
            <a:pPr>
              <a:lnSpc>
                <a:spcPct val="90000"/>
              </a:lnSpc>
              <a:buFontTx/>
              <a:buNone/>
            </a:pPr>
            <a:r>
              <a:rPr lang="fr-FR" sz="900" dirty="0"/>
              <a:t>		</a:t>
            </a:r>
            <a:r>
              <a:rPr lang="fr-FR" sz="900" dirty="0" smtClean="0"/>
              <a:t>…</a:t>
            </a:r>
            <a:endParaRPr lang="fr-FR" sz="900" dirty="0"/>
          </a:p>
          <a:p>
            <a:pPr>
              <a:lnSpc>
                <a:spcPct val="90000"/>
              </a:lnSpc>
              <a:buFontTx/>
              <a:buNone/>
            </a:pPr>
            <a:r>
              <a:rPr lang="fr-FR" sz="900" dirty="0"/>
              <a:t>	</a:t>
            </a:r>
            <a:r>
              <a:rPr lang="fr-FR" sz="900" dirty="0" smtClean="0"/>
              <a:t>[</a:t>
            </a:r>
            <a:r>
              <a:rPr lang="fr-FR" sz="900" dirty="0"/>
              <a:t>WHEN OTHERS THEN</a:t>
            </a:r>
          </a:p>
          <a:p>
            <a:pPr>
              <a:lnSpc>
                <a:spcPct val="90000"/>
              </a:lnSpc>
              <a:buFontTx/>
              <a:buNone/>
            </a:pPr>
            <a:r>
              <a:rPr lang="fr-FR" sz="900" dirty="0"/>
              <a:t>	</a:t>
            </a:r>
            <a:r>
              <a:rPr lang="fr-FR" sz="900" dirty="0" err="1" smtClean="0"/>
              <a:t>instrctions_PL</a:t>
            </a:r>
            <a:r>
              <a:rPr lang="fr-FR" sz="900" dirty="0" smtClean="0"/>
              <a:t>/SQL</a:t>
            </a:r>
            <a:r>
              <a:rPr lang="fr-FR" sz="900" dirty="0"/>
              <a:t>;]</a:t>
            </a:r>
          </a:p>
          <a:p>
            <a:pPr>
              <a:lnSpc>
                <a:spcPct val="90000"/>
              </a:lnSpc>
              <a:buFontTx/>
              <a:buNone/>
            </a:pPr>
            <a:r>
              <a:rPr lang="fr-FR" sz="900" dirty="0"/>
              <a:t>END</a:t>
            </a:r>
            <a:r>
              <a:rPr lang="fr-FR" sz="900" dirty="0" smtClean="0"/>
              <a:t>;</a:t>
            </a:r>
            <a:r>
              <a:rPr lang="fr-FR" sz="900" dirty="0"/>
              <a:t>		</a:t>
            </a:r>
          </a:p>
        </p:txBody>
      </p:sp>
      <p:sp>
        <p:nvSpPr>
          <p:cNvPr id="4" name="Rectangle 3"/>
          <p:cNvSpPr/>
          <p:nvPr/>
        </p:nvSpPr>
        <p:spPr>
          <a:xfrm>
            <a:off x="155560" y="2941646"/>
            <a:ext cx="4071966" cy="258532"/>
          </a:xfrm>
          <a:prstGeom prst="rect">
            <a:avLst/>
          </a:prstGeom>
        </p:spPr>
        <p:txBody>
          <a:bodyPr wrap="square">
            <a:spAutoFit/>
          </a:bodyPr>
          <a:lstStyle/>
          <a:p>
            <a:pPr>
              <a:lnSpc>
                <a:spcPct val="90000"/>
              </a:lnSpc>
            </a:pPr>
            <a:r>
              <a:rPr lang="fr-FR" sz="1200" dirty="0" smtClean="0"/>
              <a:t>Sortie du bloc après exécution du traitement</a:t>
            </a:r>
            <a:endParaRPr lang="fr-FR" sz="1200" dirty="0"/>
          </a:p>
        </p:txBody>
      </p:sp>
      <p:sp>
        <p:nvSpPr>
          <p:cNvPr id="5" name="Rectangle 4"/>
          <p:cNvSpPr/>
          <p:nvPr/>
        </p:nvSpPr>
        <p:spPr>
          <a:xfrm>
            <a:off x="369874" y="512754"/>
            <a:ext cx="926023" cy="341632"/>
          </a:xfrm>
          <a:prstGeom prst="rect">
            <a:avLst/>
          </a:prstGeom>
        </p:spPr>
        <p:txBody>
          <a:bodyPr wrap="none">
            <a:spAutoFit/>
          </a:bodyPr>
          <a:lstStyle/>
          <a:p>
            <a:pPr>
              <a:lnSpc>
                <a:spcPct val="90000"/>
              </a:lnSpc>
            </a:pPr>
            <a:r>
              <a:rPr lang="fr-FR" b="1" dirty="0" smtClean="0"/>
              <a:t>Syntaxe</a:t>
            </a:r>
            <a:endParaRPr lang="fr-FR"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9874" y="941382"/>
            <a:ext cx="3502036" cy="2000264"/>
          </a:xfrm>
        </p:spPr>
        <p:style>
          <a:lnRef idx="2">
            <a:schemeClr val="accent1"/>
          </a:lnRef>
          <a:fillRef idx="1">
            <a:schemeClr val="lt1"/>
          </a:fillRef>
          <a:effectRef idx="0">
            <a:schemeClr val="accent1"/>
          </a:effectRef>
          <a:fontRef idx="minor">
            <a:schemeClr val="dk1"/>
          </a:fontRef>
        </p:style>
        <p:txBody>
          <a:bodyPr>
            <a:noAutofit/>
          </a:bodyPr>
          <a:lstStyle/>
          <a:p>
            <a:pPr algn="l"/>
            <a:r>
              <a:rPr lang="fr-FR" sz="1200" b="1" dirty="0" smtClean="0"/>
              <a:t>DECLARE</a:t>
            </a:r>
            <a:r>
              <a:rPr lang="fr-FR" sz="1200" dirty="0" smtClean="0"/>
              <a:t> </a:t>
            </a:r>
            <a:br>
              <a:rPr lang="fr-FR" sz="1200" dirty="0" smtClean="0"/>
            </a:br>
            <a:r>
              <a:rPr lang="fr-FR" sz="1200" dirty="0" smtClean="0"/>
              <a:t>.....</a:t>
            </a:r>
            <a:br>
              <a:rPr lang="fr-FR" sz="1200" dirty="0" smtClean="0"/>
            </a:br>
            <a:r>
              <a:rPr lang="fr-FR" sz="1200" dirty="0" err="1" smtClean="0"/>
              <a:t>nom_erreur</a:t>
            </a:r>
            <a:r>
              <a:rPr lang="fr-FR" sz="1200" dirty="0" smtClean="0"/>
              <a:t> </a:t>
            </a:r>
            <a:r>
              <a:rPr lang="fr-FR" sz="1200" b="1" dirty="0" smtClean="0">
                <a:solidFill>
                  <a:srgbClr val="FF0000"/>
                </a:solidFill>
              </a:rPr>
              <a:t>EXCEPTION</a:t>
            </a:r>
            <a:r>
              <a:rPr lang="fr-FR" sz="1200" dirty="0" smtClean="0"/>
              <a:t>;</a:t>
            </a:r>
            <a:br>
              <a:rPr lang="fr-FR" sz="1200" dirty="0" smtClean="0"/>
            </a:br>
            <a:r>
              <a:rPr lang="fr-FR" sz="1200" dirty="0" smtClean="0"/>
              <a:t>BEGIN</a:t>
            </a:r>
            <a:br>
              <a:rPr lang="fr-FR" sz="1200" dirty="0" smtClean="0"/>
            </a:br>
            <a:r>
              <a:rPr lang="fr-FR" sz="1200" dirty="0" smtClean="0"/>
              <a:t>.....</a:t>
            </a:r>
            <a:br>
              <a:rPr lang="fr-FR" sz="1200" dirty="0" smtClean="0"/>
            </a:br>
            <a:r>
              <a:rPr lang="fr-FR" sz="1200" dirty="0" smtClean="0"/>
              <a:t>IF anomalie THEN </a:t>
            </a:r>
            <a:r>
              <a:rPr lang="fr-FR" sz="1200" b="1" dirty="0" smtClean="0">
                <a:solidFill>
                  <a:srgbClr val="FF0000"/>
                </a:solidFill>
              </a:rPr>
              <a:t>RAISE</a:t>
            </a:r>
            <a:r>
              <a:rPr lang="fr-FR" sz="1200" dirty="0" smtClean="0"/>
              <a:t> </a:t>
            </a:r>
            <a:r>
              <a:rPr lang="fr-FR" sz="1200" dirty="0" err="1" smtClean="0"/>
              <a:t>nom_erreur</a:t>
            </a:r>
            <a:r>
              <a:rPr lang="fr-FR" sz="1200" dirty="0" smtClean="0"/>
              <a:t> ;</a:t>
            </a:r>
            <a:br>
              <a:rPr lang="fr-FR" sz="1200" dirty="0" smtClean="0"/>
            </a:br>
            <a:r>
              <a:rPr lang="fr-FR" sz="1200" dirty="0" smtClean="0"/>
              <a:t>.....</a:t>
            </a:r>
            <a:br>
              <a:rPr lang="fr-FR" sz="1200" dirty="0" smtClean="0"/>
            </a:br>
            <a:r>
              <a:rPr lang="fr-FR" sz="1200" b="1" dirty="0" smtClean="0">
                <a:solidFill>
                  <a:srgbClr val="FF0000"/>
                </a:solidFill>
              </a:rPr>
              <a:t>EXCEPTION</a:t>
            </a:r>
            <a:r>
              <a:rPr lang="fr-FR" sz="1200" dirty="0" smtClean="0"/>
              <a:t/>
            </a:r>
            <a:br>
              <a:rPr lang="fr-FR" sz="1200" dirty="0" smtClean="0"/>
            </a:br>
            <a:r>
              <a:rPr lang="fr-FR" sz="1200" dirty="0" smtClean="0"/>
              <a:t>WHEN </a:t>
            </a:r>
            <a:r>
              <a:rPr lang="fr-FR" sz="1200" dirty="0" err="1" smtClean="0"/>
              <a:t>nom_erreur</a:t>
            </a:r>
            <a:r>
              <a:rPr lang="fr-FR" sz="1200" dirty="0" smtClean="0"/>
              <a:t> THEN traitement;</a:t>
            </a:r>
            <a:br>
              <a:rPr lang="fr-FR" sz="1200" dirty="0" smtClean="0"/>
            </a:br>
            <a:r>
              <a:rPr lang="fr-FR" sz="1200" dirty="0" smtClean="0"/>
              <a:t>END;</a:t>
            </a:r>
            <a:endParaRPr lang="fr-FR" sz="1200" dirty="0"/>
          </a:p>
        </p:txBody>
      </p:sp>
      <p:sp>
        <p:nvSpPr>
          <p:cNvPr id="4" name="Rectangle 2"/>
          <p:cNvSpPr txBox="1">
            <a:spLocks noChangeArrowheads="1"/>
          </p:cNvSpPr>
          <p:nvPr/>
        </p:nvSpPr>
        <p:spPr>
          <a:xfrm>
            <a:off x="798502" y="84126"/>
            <a:ext cx="2928958" cy="28575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1800" b="1" i="0" u="none" strike="noStrike" kern="1200" cap="none" spc="0" normalizeH="0" baseline="0" noProof="0" smtClean="0">
                <a:ln>
                  <a:noFill/>
                </a:ln>
                <a:solidFill>
                  <a:schemeClr val="dk1"/>
                </a:solidFill>
                <a:effectLst/>
                <a:uLnTx/>
                <a:uFillTx/>
                <a:latin typeface="+mn-lt"/>
                <a:ea typeface="+mn-ea"/>
                <a:cs typeface="+mn-cs"/>
              </a:rPr>
              <a:t>Gestion des Exceptions</a:t>
            </a:r>
            <a:endParaRPr kumimoji="0" lang="fr-FR" sz="1800" b="1" i="0" u="none" strike="noStrike" kern="1200" cap="none" spc="0" normalizeH="0" baseline="0" noProof="0" dirty="0">
              <a:ln>
                <a:noFill/>
              </a:ln>
              <a:solidFill>
                <a:schemeClr val="dk1"/>
              </a:solidFill>
              <a:effectLst/>
              <a:uLnTx/>
              <a:uFillTx/>
              <a:latin typeface="+mn-lt"/>
              <a:ea typeface="+mn-ea"/>
              <a:cs typeface="+mn-cs"/>
            </a:endParaRPr>
          </a:p>
        </p:txBody>
      </p:sp>
      <p:sp>
        <p:nvSpPr>
          <p:cNvPr id="5" name="Rectangle 4"/>
          <p:cNvSpPr/>
          <p:nvPr/>
        </p:nvSpPr>
        <p:spPr>
          <a:xfrm>
            <a:off x="369874" y="441316"/>
            <a:ext cx="3426323" cy="341632"/>
          </a:xfrm>
          <a:prstGeom prst="rect">
            <a:avLst/>
          </a:prstGeom>
        </p:spPr>
        <p:txBody>
          <a:bodyPr wrap="none">
            <a:spAutoFit/>
          </a:bodyPr>
          <a:lstStyle/>
          <a:p>
            <a:pPr>
              <a:lnSpc>
                <a:spcPct val="90000"/>
              </a:lnSpc>
            </a:pPr>
            <a:r>
              <a:rPr lang="fr-FR" b="1" dirty="0" smtClean="0"/>
              <a:t>Syntaxe : </a:t>
            </a:r>
            <a:r>
              <a:rPr lang="fr-FR" sz="1400" dirty="0" smtClean="0"/>
              <a:t>en cas de déclaration définition </a:t>
            </a:r>
            <a:endParaRPr lang="fr-FR" sz="1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8436" y="155564"/>
            <a:ext cx="3859226" cy="415029"/>
          </a:xfrm>
        </p:spPr>
        <p:style>
          <a:lnRef idx="2">
            <a:schemeClr val="accent1"/>
          </a:lnRef>
          <a:fillRef idx="1">
            <a:schemeClr val="lt1"/>
          </a:fillRef>
          <a:effectRef idx="0">
            <a:schemeClr val="accent1"/>
          </a:effectRef>
          <a:fontRef idx="minor">
            <a:schemeClr val="dk1"/>
          </a:fontRef>
        </p:style>
        <p:txBody>
          <a:bodyPr>
            <a:normAutofit/>
          </a:bodyPr>
          <a:lstStyle/>
          <a:p>
            <a:r>
              <a:rPr lang="fr-FR" sz="1800" b="1" dirty="0" smtClean="0"/>
              <a:t>Gestion d’une erreur : exemple</a:t>
            </a:r>
            <a:endParaRPr lang="fr-FR" sz="1800" b="1" dirty="0"/>
          </a:p>
        </p:txBody>
      </p:sp>
      <p:sp>
        <p:nvSpPr>
          <p:cNvPr id="3" name="Espace réservé du contenu 2"/>
          <p:cNvSpPr>
            <a:spLocks noGrp="1"/>
          </p:cNvSpPr>
          <p:nvPr>
            <p:ph idx="1"/>
          </p:nvPr>
        </p:nvSpPr>
        <p:spPr>
          <a:xfrm>
            <a:off x="155560" y="642942"/>
            <a:ext cx="4143404" cy="2727332"/>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a:buNone/>
            </a:pPr>
            <a:r>
              <a:rPr lang="fr-FR" sz="1200" dirty="0" smtClean="0"/>
              <a:t>DECLARE </a:t>
            </a:r>
          </a:p>
          <a:p>
            <a:pPr>
              <a:buNone/>
            </a:pPr>
            <a:r>
              <a:rPr lang="fr-FR" sz="1200" dirty="0" err="1" smtClean="0"/>
              <a:t>sal_nul</a:t>
            </a:r>
            <a:r>
              <a:rPr lang="fr-FR" sz="1200" dirty="0" smtClean="0"/>
              <a:t> </a:t>
            </a:r>
            <a:r>
              <a:rPr lang="fr-FR" sz="1200" dirty="0" smtClean="0">
                <a:solidFill>
                  <a:srgbClr val="FF0000"/>
                </a:solidFill>
              </a:rPr>
              <a:t>EXCEPTION</a:t>
            </a:r>
            <a:r>
              <a:rPr lang="fr-FR" sz="1200" dirty="0" smtClean="0"/>
              <a:t>;</a:t>
            </a:r>
          </a:p>
          <a:p>
            <a:pPr>
              <a:buNone/>
            </a:pPr>
            <a:r>
              <a:rPr lang="fr-FR" sz="1200" dirty="0" smtClean="0"/>
              <a:t>sal </a:t>
            </a:r>
            <a:r>
              <a:rPr lang="fr-FR" sz="1200" dirty="0" err="1" smtClean="0"/>
              <a:t>employees.salary</a:t>
            </a:r>
            <a:r>
              <a:rPr lang="fr-FR" sz="1200" dirty="0" smtClean="0"/>
              <a:t>%TYPE;</a:t>
            </a:r>
          </a:p>
          <a:p>
            <a:pPr>
              <a:buNone/>
            </a:pPr>
            <a:r>
              <a:rPr lang="fr-FR" sz="1200" dirty="0" smtClean="0"/>
              <a:t>BEGIN</a:t>
            </a:r>
          </a:p>
          <a:p>
            <a:pPr>
              <a:buNone/>
            </a:pPr>
            <a:endParaRPr lang="en-US" sz="1200" dirty="0" smtClean="0"/>
          </a:p>
          <a:p>
            <a:pPr>
              <a:buNone/>
            </a:pPr>
            <a:r>
              <a:rPr lang="en-US" sz="1200" dirty="0" smtClean="0"/>
              <a:t>SELECT salary </a:t>
            </a:r>
            <a:r>
              <a:rPr lang="fr-FR" sz="1200" dirty="0" smtClean="0"/>
              <a:t>INTO sal  </a:t>
            </a:r>
            <a:r>
              <a:rPr lang="en-US" sz="1200" dirty="0" smtClean="0"/>
              <a:t>FROM employees where </a:t>
            </a:r>
            <a:r>
              <a:rPr lang="en-US" sz="1200" dirty="0" err="1" smtClean="0"/>
              <a:t>employee_id</a:t>
            </a:r>
            <a:r>
              <a:rPr lang="en-US" sz="1200" dirty="0" smtClean="0"/>
              <a:t>=60000;</a:t>
            </a:r>
          </a:p>
          <a:p>
            <a:pPr>
              <a:buNone/>
            </a:pPr>
            <a:endParaRPr lang="fr-FR" sz="1200" dirty="0" smtClean="0"/>
          </a:p>
          <a:p>
            <a:pPr>
              <a:buNone/>
            </a:pPr>
            <a:r>
              <a:rPr lang="fr-FR" sz="1200" dirty="0" smtClean="0"/>
              <a:t>IF sal &gt; 100000 </a:t>
            </a:r>
          </a:p>
          <a:p>
            <a:pPr>
              <a:buNone/>
            </a:pPr>
            <a:r>
              <a:rPr lang="fr-FR" sz="1200" dirty="0" smtClean="0"/>
              <a:t>THEN </a:t>
            </a:r>
            <a:r>
              <a:rPr lang="fr-FR" sz="1200" b="1" dirty="0" smtClean="0">
                <a:solidFill>
                  <a:srgbClr val="FF0000"/>
                </a:solidFill>
              </a:rPr>
              <a:t>RAISE</a:t>
            </a:r>
            <a:r>
              <a:rPr lang="fr-FR" sz="1200" dirty="0" smtClean="0"/>
              <a:t> </a:t>
            </a:r>
            <a:r>
              <a:rPr lang="fr-FR" sz="1200" dirty="0" err="1" smtClean="0"/>
              <a:t>sal_nul</a:t>
            </a:r>
            <a:r>
              <a:rPr lang="fr-FR" sz="1200" dirty="0" smtClean="0"/>
              <a:t>; </a:t>
            </a:r>
          </a:p>
          <a:p>
            <a:pPr>
              <a:buNone/>
            </a:pPr>
            <a:r>
              <a:rPr lang="fr-FR" sz="1200" dirty="0" err="1" smtClean="0"/>
              <a:t>Else</a:t>
            </a:r>
            <a:endParaRPr lang="fr-FR" sz="1200" dirty="0" smtClean="0"/>
          </a:p>
          <a:p>
            <a:pPr>
              <a:buNone/>
            </a:pPr>
            <a:r>
              <a:rPr lang="fr-FR" sz="1200" dirty="0" smtClean="0"/>
              <a:t> </a:t>
            </a:r>
            <a:r>
              <a:rPr lang="fr-FR" sz="1200" dirty="0" err="1" smtClean="0"/>
              <a:t>dbms_output</a:t>
            </a:r>
            <a:r>
              <a:rPr lang="fr-FR" sz="1200" dirty="0" smtClean="0"/>
              <a:t>.</a:t>
            </a:r>
            <a:r>
              <a:rPr lang="fr-FR" sz="1200" dirty="0" err="1" smtClean="0"/>
              <a:t>put_line</a:t>
            </a:r>
            <a:r>
              <a:rPr lang="fr-FR" sz="1200" dirty="0" smtClean="0"/>
              <a:t>(‘vous pouvez augmenter le salaire de vos employés’);</a:t>
            </a:r>
          </a:p>
          <a:p>
            <a:pPr>
              <a:buNone/>
            </a:pPr>
            <a:r>
              <a:rPr lang="fr-FR" sz="1200" dirty="0" smtClean="0"/>
              <a:t>END IF;</a:t>
            </a:r>
          </a:p>
          <a:p>
            <a:pPr>
              <a:buNone/>
            </a:pPr>
            <a:r>
              <a:rPr lang="fr-FR" sz="1200" b="1" dirty="0" smtClean="0">
                <a:solidFill>
                  <a:srgbClr val="FF0000"/>
                </a:solidFill>
              </a:rPr>
              <a:t>EXCEPTION </a:t>
            </a:r>
          </a:p>
          <a:p>
            <a:pPr>
              <a:buNone/>
            </a:pPr>
            <a:r>
              <a:rPr lang="fr-FR" sz="1200" b="1" dirty="0" smtClean="0"/>
              <a:t>WHEN</a:t>
            </a:r>
            <a:r>
              <a:rPr lang="fr-FR" sz="1200" dirty="0" smtClean="0"/>
              <a:t> </a:t>
            </a:r>
            <a:r>
              <a:rPr lang="fr-FR" sz="1200" dirty="0" err="1" smtClean="0"/>
              <a:t>sal_nul</a:t>
            </a:r>
            <a:r>
              <a:rPr lang="fr-FR" sz="1200" dirty="0" smtClean="0"/>
              <a:t> THEN</a:t>
            </a:r>
          </a:p>
          <a:p>
            <a:pPr>
              <a:buNone/>
            </a:pPr>
            <a:r>
              <a:rPr lang="fr-FR" sz="1200" dirty="0" smtClean="0"/>
              <a:t> </a:t>
            </a:r>
            <a:r>
              <a:rPr lang="fr-FR" sz="1200" dirty="0" err="1" smtClean="0"/>
              <a:t>dbms_output</a:t>
            </a:r>
            <a:r>
              <a:rPr lang="fr-FR" sz="1200" dirty="0" smtClean="0"/>
              <a:t>.</a:t>
            </a:r>
            <a:r>
              <a:rPr lang="fr-FR" sz="1200" dirty="0" err="1" smtClean="0"/>
              <a:t>put_line</a:t>
            </a:r>
            <a:r>
              <a:rPr lang="fr-FR" sz="1200" dirty="0" smtClean="0"/>
              <a:t>(‘plafond dépassé’);</a:t>
            </a:r>
          </a:p>
          <a:p>
            <a:pPr>
              <a:buNone/>
            </a:pPr>
            <a:r>
              <a:rPr lang="fr-FR" sz="1200" dirty="0" err="1" smtClean="0"/>
              <a:t>When</a:t>
            </a:r>
            <a:r>
              <a:rPr lang="fr-FR" sz="1200" dirty="0" smtClean="0"/>
              <a:t> </a:t>
            </a:r>
            <a:r>
              <a:rPr lang="fr-FR" sz="1200" dirty="0" err="1" smtClean="0"/>
              <a:t>zero_divide</a:t>
            </a:r>
            <a:r>
              <a:rPr lang="fr-FR" sz="1200" dirty="0" smtClean="0"/>
              <a:t> </a:t>
            </a:r>
            <a:r>
              <a:rPr lang="fr-FR" sz="1200" dirty="0" err="1" smtClean="0"/>
              <a:t>then</a:t>
            </a:r>
            <a:r>
              <a:rPr lang="fr-FR" sz="1200" dirty="0" smtClean="0"/>
              <a:t> </a:t>
            </a:r>
          </a:p>
          <a:p>
            <a:pPr>
              <a:buNone/>
            </a:pPr>
            <a:r>
              <a:rPr lang="fr-FR" sz="1200" dirty="0" err="1" smtClean="0"/>
              <a:t>dbms_output</a:t>
            </a:r>
            <a:r>
              <a:rPr lang="fr-FR" sz="1200" dirty="0" smtClean="0"/>
              <a:t>.</a:t>
            </a:r>
            <a:r>
              <a:rPr lang="fr-FR" sz="1200" dirty="0" err="1" smtClean="0"/>
              <a:t>put_line</a:t>
            </a:r>
            <a:r>
              <a:rPr lang="fr-FR" sz="1200" dirty="0" smtClean="0"/>
              <a:t>(‘attention ‘);</a:t>
            </a:r>
          </a:p>
          <a:p>
            <a:pPr>
              <a:buNone/>
            </a:pPr>
            <a:r>
              <a:rPr lang="fr-FR" sz="1200" dirty="0" smtClean="0"/>
              <a:t>END;</a:t>
            </a:r>
            <a:endParaRPr lang="fr-FR"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53903" y="1342479"/>
            <a:ext cx="3472746" cy="384721"/>
          </a:xfrm>
          <a:prstGeom prst="rect">
            <a:avLst/>
          </a:prstGeom>
          <a:noFill/>
        </p:spPr>
        <p:txBody>
          <a:bodyPr vert="horz" wrap="none" lIns="0" tIns="0" rIns="0" bIns="0" rtlCol="0">
            <a:spAutoFit/>
          </a:bodyPr>
          <a:lstStyle/>
          <a:p>
            <a:pPr>
              <a:lnSpc>
                <a:spcPts val="1000"/>
              </a:lnSpc>
              <a:buFont typeface="Wingdings" pitchFamily="2" charset="2"/>
              <a:buChar char="q"/>
            </a:pPr>
            <a:r>
              <a:rPr lang="en-CA" sz="851" b="1" spc="-10" dirty="0" smtClean="0">
                <a:solidFill>
                  <a:srgbClr val="0070C0"/>
                </a:solidFill>
                <a:latin typeface="Arial"/>
                <a:cs typeface="Arial"/>
              </a:rPr>
              <a:t> PL/SQL </a:t>
            </a:r>
            <a:r>
              <a:rPr lang="en-CA" sz="851" spc="-10" dirty="0" err="1" smtClean="0">
                <a:solidFill>
                  <a:srgbClr val="000000"/>
                </a:solidFill>
                <a:latin typeface="Arial"/>
                <a:cs typeface="Arial"/>
              </a:rPr>
              <a:t>peut</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être</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utilisé</a:t>
            </a:r>
            <a:r>
              <a:rPr lang="en-CA" sz="851" spc="-10" dirty="0" smtClean="0">
                <a:solidFill>
                  <a:srgbClr val="000000"/>
                </a:solidFill>
                <a:latin typeface="Arial"/>
                <a:cs typeface="Arial"/>
              </a:rPr>
              <a:t> pour </a:t>
            </a:r>
            <a:r>
              <a:rPr lang="en-CA" sz="851" spc="-10" dirty="0" err="1" smtClean="0">
                <a:solidFill>
                  <a:srgbClr val="000000"/>
                </a:solidFill>
                <a:latin typeface="Arial"/>
                <a:cs typeface="Arial"/>
              </a:rPr>
              <a:t>l’écriture</a:t>
            </a:r>
            <a:r>
              <a:rPr lang="en-CA" sz="851" spc="-10" dirty="0" smtClean="0">
                <a:solidFill>
                  <a:srgbClr val="000000"/>
                </a:solidFill>
                <a:latin typeface="Arial"/>
                <a:cs typeface="Arial"/>
              </a:rPr>
              <a:t> des </a:t>
            </a:r>
            <a:r>
              <a:rPr lang="en-CA" sz="851" spc="-10" dirty="0" err="1" smtClean="0">
                <a:solidFill>
                  <a:srgbClr val="000000"/>
                </a:solidFill>
                <a:latin typeface="Arial"/>
                <a:cs typeface="Arial"/>
              </a:rPr>
              <a:t>procédures</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stockées</a:t>
            </a:r>
            <a:r>
              <a:rPr lang="en-CA" sz="851" spc="-10" dirty="0" smtClean="0">
                <a:solidFill>
                  <a:srgbClr val="000000"/>
                </a:solidFill>
                <a:latin typeface="Arial"/>
                <a:cs typeface="Arial"/>
              </a:rPr>
              <a:t> et des</a:t>
            </a:r>
            <a:r>
              <a:rPr lang="en-CA" sz="896" dirty="0" smtClean="0">
                <a:solidFill>
                  <a:srgbClr val="000000"/>
                </a:solidFill>
                <a:latin typeface="Times New Roman"/>
              </a:rPr>
              <a:t/>
            </a:r>
            <a:br>
              <a:rPr lang="en-CA" sz="896" dirty="0" smtClean="0">
                <a:solidFill>
                  <a:srgbClr val="000000"/>
                </a:solidFill>
                <a:latin typeface="Times New Roman"/>
              </a:rPr>
            </a:br>
            <a:r>
              <a:rPr lang="en-CA" sz="851" spc="-10" dirty="0" smtClean="0">
                <a:solidFill>
                  <a:srgbClr val="000000"/>
                </a:solidFill>
                <a:latin typeface="Arial"/>
                <a:cs typeface="Arial"/>
              </a:rPr>
              <a:t>triggers.</a:t>
            </a:r>
          </a:p>
          <a:p>
            <a:pPr>
              <a:lnSpc>
                <a:spcPts val="1000"/>
              </a:lnSpc>
            </a:pPr>
            <a:endParaRPr lang="en-CA" sz="896" dirty="0">
              <a:solidFill>
                <a:srgbClr val="000000"/>
              </a:solidFill>
            </a:endParaRPr>
          </a:p>
        </p:txBody>
      </p:sp>
      <p:sp>
        <p:nvSpPr>
          <p:cNvPr id="4" name="TextBox 4"/>
          <p:cNvSpPr txBox="1"/>
          <p:nvPr/>
        </p:nvSpPr>
        <p:spPr>
          <a:xfrm>
            <a:off x="946127" y="1782120"/>
            <a:ext cx="1709763" cy="230832"/>
          </a:xfrm>
          <a:prstGeom prst="rect">
            <a:avLst/>
          </a:prstGeom>
          <a:noFill/>
        </p:spPr>
        <p:txBody>
          <a:bodyPr vert="horz" wrap="none" lIns="0" tIns="0" rIns="0" bIns="0" rtlCol="0">
            <a:spAutoFit/>
          </a:bodyPr>
          <a:lstStyle/>
          <a:p>
            <a:pPr>
              <a:lnSpc>
                <a:spcPts val="920"/>
              </a:lnSpc>
              <a:buFont typeface="Wingdings" pitchFamily="2" charset="2"/>
              <a:buChar char="ü"/>
            </a:pPr>
            <a:r>
              <a:rPr lang="en-CA" sz="757" spc="-10" dirty="0" smtClean="0">
                <a:solidFill>
                  <a:srgbClr val="000000"/>
                </a:solidFill>
                <a:latin typeface="Arial"/>
                <a:cs typeface="Arial"/>
              </a:rPr>
              <a:t>(Oracle </a:t>
            </a:r>
            <a:r>
              <a:rPr lang="en-CA" sz="757" spc="-10" dirty="0" err="1" smtClean="0">
                <a:solidFill>
                  <a:srgbClr val="000000"/>
                </a:solidFill>
                <a:latin typeface="Arial"/>
                <a:cs typeface="Arial"/>
              </a:rPr>
              <a:t>accepte</a:t>
            </a:r>
            <a:r>
              <a:rPr lang="en-CA" sz="757" spc="-10" dirty="0" smtClean="0">
                <a:solidFill>
                  <a:srgbClr val="000000"/>
                </a:solidFill>
                <a:latin typeface="Arial"/>
                <a:cs typeface="Arial"/>
              </a:rPr>
              <a:t> </a:t>
            </a:r>
            <a:r>
              <a:rPr lang="en-CA" sz="757" spc="-10" dirty="0" err="1" smtClean="0">
                <a:solidFill>
                  <a:srgbClr val="000000"/>
                </a:solidFill>
                <a:latin typeface="Arial"/>
                <a:cs typeface="Arial"/>
              </a:rPr>
              <a:t>aussi</a:t>
            </a:r>
            <a:r>
              <a:rPr lang="en-CA" sz="757" spc="-10" dirty="0" smtClean="0">
                <a:solidFill>
                  <a:srgbClr val="000000"/>
                </a:solidFill>
                <a:latin typeface="Arial"/>
                <a:cs typeface="Arial"/>
              </a:rPr>
              <a:t> le </a:t>
            </a:r>
            <a:r>
              <a:rPr lang="en-CA" sz="757" spc="-10" dirty="0" err="1" smtClean="0">
                <a:solidFill>
                  <a:srgbClr val="000000"/>
                </a:solidFill>
                <a:latin typeface="Arial"/>
                <a:cs typeface="Arial"/>
              </a:rPr>
              <a:t>langage</a:t>
            </a:r>
            <a:r>
              <a:rPr lang="en-CA" sz="757" spc="-10" dirty="0" smtClean="0">
                <a:solidFill>
                  <a:srgbClr val="000000"/>
                </a:solidFill>
                <a:latin typeface="Arial"/>
                <a:cs typeface="Arial"/>
              </a:rPr>
              <a:t> Java)</a:t>
            </a:r>
          </a:p>
          <a:p>
            <a:pPr>
              <a:lnSpc>
                <a:spcPts val="920"/>
              </a:lnSpc>
            </a:pPr>
            <a:endParaRPr lang="en-CA" sz="797" dirty="0">
              <a:solidFill>
                <a:srgbClr val="000000"/>
              </a:solidFill>
            </a:endParaRPr>
          </a:p>
        </p:txBody>
      </p:sp>
      <p:sp>
        <p:nvSpPr>
          <p:cNvPr id="5" name="TextBox 5"/>
          <p:cNvSpPr txBox="1"/>
          <p:nvPr/>
        </p:nvSpPr>
        <p:spPr>
          <a:xfrm>
            <a:off x="655626" y="2304139"/>
            <a:ext cx="3743974" cy="423193"/>
          </a:xfrm>
          <a:prstGeom prst="rect">
            <a:avLst/>
          </a:prstGeom>
          <a:noFill/>
        </p:spPr>
        <p:txBody>
          <a:bodyPr vert="horz" wrap="none" lIns="0" tIns="0" rIns="0" bIns="0" rtlCol="0">
            <a:spAutoFit/>
          </a:bodyPr>
          <a:lstStyle/>
          <a:p>
            <a:pPr>
              <a:lnSpc>
                <a:spcPts val="1100"/>
              </a:lnSpc>
              <a:buFont typeface="Wingdings" pitchFamily="2" charset="2"/>
              <a:buChar char="q"/>
            </a:pPr>
            <a:r>
              <a:rPr lang="en-CA" sz="851" spc="-10" dirty="0" smtClean="0">
                <a:solidFill>
                  <a:srgbClr val="000000"/>
                </a:solidFill>
                <a:latin typeface="Arial"/>
                <a:cs typeface="Arial"/>
              </a:rPr>
              <a:t> </a:t>
            </a:r>
            <a:r>
              <a:rPr lang="en-CA" sz="851" b="1" spc="-10" dirty="0" smtClean="0">
                <a:solidFill>
                  <a:srgbClr val="0070C0"/>
                </a:solidFill>
                <a:latin typeface="Arial"/>
                <a:cs typeface="Arial"/>
              </a:rPr>
              <a:t>PL/SQL </a:t>
            </a:r>
            <a:r>
              <a:rPr lang="en-CA" sz="851" spc="-10" dirty="0" err="1" smtClean="0">
                <a:solidFill>
                  <a:srgbClr val="000000"/>
                </a:solidFill>
                <a:latin typeface="Arial"/>
                <a:cs typeface="Arial"/>
              </a:rPr>
              <a:t>convient</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aussi</a:t>
            </a:r>
            <a:r>
              <a:rPr lang="en-CA" sz="851" spc="-10" dirty="0" smtClean="0">
                <a:solidFill>
                  <a:srgbClr val="000000"/>
                </a:solidFill>
                <a:latin typeface="Arial"/>
                <a:cs typeface="Arial"/>
              </a:rPr>
              <a:t> pour </a:t>
            </a:r>
            <a:r>
              <a:rPr lang="en-CA" sz="851" spc="-10" dirty="0" err="1" smtClean="0">
                <a:solidFill>
                  <a:srgbClr val="000000"/>
                </a:solidFill>
                <a:latin typeface="Arial"/>
                <a:cs typeface="Arial"/>
              </a:rPr>
              <a:t>écrire</a:t>
            </a:r>
            <a:r>
              <a:rPr lang="en-CA" sz="851" spc="-10" dirty="0" smtClean="0">
                <a:solidFill>
                  <a:srgbClr val="000000"/>
                </a:solidFill>
                <a:latin typeface="Arial"/>
                <a:cs typeface="Arial"/>
              </a:rPr>
              <a:t> des </a:t>
            </a:r>
            <a:r>
              <a:rPr lang="en-CA" sz="851" spc="-10" dirty="0" err="1" smtClean="0">
                <a:solidFill>
                  <a:srgbClr val="000000"/>
                </a:solidFill>
                <a:latin typeface="Arial"/>
                <a:cs typeface="Arial"/>
              </a:rPr>
              <a:t>fonctions</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utilisateurs</a:t>
            </a:r>
            <a:r>
              <a:rPr lang="en-CA" sz="851" spc="-10" dirty="0" smtClean="0">
                <a:solidFill>
                  <a:srgbClr val="000000"/>
                </a:solidFill>
                <a:latin typeface="Arial"/>
                <a:cs typeface="Arial"/>
              </a:rPr>
              <a:t> qui </a:t>
            </a:r>
            <a:r>
              <a:rPr lang="en-CA" sz="851" spc="-10" dirty="0" err="1" smtClean="0">
                <a:solidFill>
                  <a:srgbClr val="000000"/>
                </a:solidFill>
                <a:latin typeface="Arial"/>
                <a:cs typeface="Arial"/>
              </a:rPr>
              <a:t>peuvent</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être</a:t>
            </a:r>
            <a:r>
              <a:rPr lang="en-CA" sz="896" dirty="0" smtClean="0">
                <a:solidFill>
                  <a:srgbClr val="000000"/>
                </a:solidFill>
                <a:latin typeface="Times New Roman"/>
              </a:rPr>
              <a:t/>
            </a:r>
            <a:br>
              <a:rPr lang="en-CA" sz="896" dirty="0" smtClean="0">
                <a:solidFill>
                  <a:srgbClr val="000000"/>
                </a:solidFill>
                <a:latin typeface="Times New Roman"/>
              </a:rPr>
            </a:br>
            <a:r>
              <a:rPr lang="en-CA" sz="851" spc="-10" dirty="0" err="1" smtClean="0">
                <a:solidFill>
                  <a:srgbClr val="000000"/>
                </a:solidFill>
                <a:latin typeface="Arial"/>
                <a:cs typeface="Arial"/>
              </a:rPr>
              <a:t>utilisées</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dans</a:t>
            </a:r>
            <a:r>
              <a:rPr lang="en-CA" sz="851" spc="-10" dirty="0" smtClean="0">
                <a:solidFill>
                  <a:srgbClr val="000000"/>
                </a:solidFill>
                <a:latin typeface="Arial"/>
                <a:cs typeface="Arial"/>
              </a:rPr>
              <a:t> les </a:t>
            </a:r>
            <a:r>
              <a:rPr lang="en-CA" sz="851" spc="-10" dirty="0" err="1" smtClean="0">
                <a:solidFill>
                  <a:srgbClr val="000000"/>
                </a:solidFill>
                <a:latin typeface="Arial"/>
                <a:cs typeface="Arial"/>
              </a:rPr>
              <a:t>requêtes</a:t>
            </a:r>
            <a:r>
              <a:rPr lang="en-CA" sz="851" spc="-10" dirty="0" smtClean="0">
                <a:solidFill>
                  <a:srgbClr val="000000"/>
                </a:solidFill>
                <a:latin typeface="Arial"/>
                <a:cs typeface="Arial"/>
              </a:rPr>
              <a:t> SQL (en plus des </a:t>
            </a:r>
            <a:r>
              <a:rPr lang="en-CA" sz="851" spc="-10" dirty="0" err="1" smtClean="0">
                <a:solidFill>
                  <a:srgbClr val="000000"/>
                </a:solidFill>
                <a:latin typeface="Arial"/>
                <a:cs typeface="Arial"/>
              </a:rPr>
              <a:t>fonctions</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prédéfinies</a:t>
            </a:r>
            <a:r>
              <a:rPr lang="en-CA" sz="851" spc="-10" dirty="0" smtClean="0">
                <a:solidFill>
                  <a:srgbClr val="000000"/>
                </a:solidFill>
                <a:latin typeface="Arial"/>
                <a:cs typeface="Arial"/>
              </a:rPr>
              <a:t>).</a:t>
            </a:r>
          </a:p>
          <a:p>
            <a:pPr>
              <a:lnSpc>
                <a:spcPts val="1100"/>
              </a:lnSpc>
            </a:pPr>
            <a:endParaRPr lang="en-CA" sz="896" dirty="0">
              <a:solidFill>
                <a:srgbClr val="000000"/>
              </a:solidFill>
            </a:endParaRPr>
          </a:p>
        </p:txBody>
      </p:sp>
      <p:sp>
        <p:nvSpPr>
          <p:cNvPr id="11" name="TextBox 11"/>
          <p:cNvSpPr txBox="1"/>
          <p:nvPr/>
        </p:nvSpPr>
        <p:spPr>
          <a:xfrm>
            <a:off x="330200" y="3378200"/>
            <a:ext cx="4267200" cy="76200"/>
          </a:xfrm>
          <a:prstGeom prst="rect">
            <a:avLst/>
          </a:prstGeom>
          <a:noFill/>
        </p:spPr>
        <p:txBody>
          <a:bodyPr vert="horz" wrap="none" lIns="0" tIns="0" rIns="0" bIns="0" rtlCol="0">
            <a:spAutoFit/>
          </a:bodyPr>
          <a:lstStyle/>
          <a:p>
            <a:pPr>
              <a:lnSpc>
                <a:spcPts val="450"/>
              </a:lnSpc>
            </a:pPr>
            <a:r>
              <a:rPr lang="en-CA" sz="498" smtClean="0">
                <a:solidFill>
                  <a:srgbClr val="BFBFBF"/>
                </a:solidFill>
                <a:latin typeface="Arial"/>
                <a:cs typeface="Arial"/>
              </a:rPr>
              <a:t>▴</a:t>
            </a:r>
          </a:p>
          <a:p>
            <a:pPr>
              <a:lnSpc>
                <a:spcPts val="450"/>
              </a:lnSpc>
            </a:pPr>
            <a:endParaRPr lang="en-CA" sz="498">
              <a:solidFill>
                <a:srgbClr val="000000"/>
              </a:solidFill>
            </a:endParaRPr>
          </a:p>
        </p:txBody>
      </p:sp>
      <p:pic>
        <p:nvPicPr>
          <p:cNvPr id="14" name="Image 13" descr="Penguins.jpg"/>
          <p:cNvPicPr>
            <a:picLocks noChangeAspect="1"/>
          </p:cNvPicPr>
          <p:nvPr/>
        </p:nvPicPr>
        <p:blipFill>
          <a:blip r:embed="rId2" cstate="print"/>
          <a:stretch>
            <a:fillRect/>
          </a:stretch>
        </p:blipFill>
        <p:spPr>
          <a:xfrm>
            <a:off x="226998" y="227002"/>
            <a:ext cx="571504" cy="343122"/>
          </a:xfrm>
          <a:prstGeom prst="rect">
            <a:avLst/>
          </a:prstGeom>
        </p:spPr>
      </p:pic>
      <p:sp>
        <p:nvSpPr>
          <p:cNvPr id="15" name="ZoneTexte 14"/>
          <p:cNvSpPr txBox="1"/>
          <p:nvPr/>
        </p:nvSpPr>
        <p:spPr>
          <a:xfrm>
            <a:off x="1084254" y="12688"/>
            <a:ext cx="235745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a:t>
            </a:r>
            <a:endParaRPr lang="fr-FR" b="1" dirty="0">
              <a:solidFill>
                <a:srgbClr val="002060"/>
              </a:solidFill>
            </a:endParaRPr>
          </a:p>
        </p:txBody>
      </p:sp>
      <p:sp>
        <p:nvSpPr>
          <p:cNvPr id="16" name="TextBox 2"/>
          <p:cNvSpPr txBox="1"/>
          <p:nvPr/>
        </p:nvSpPr>
        <p:spPr>
          <a:xfrm>
            <a:off x="798502" y="727068"/>
            <a:ext cx="1661160" cy="436017"/>
          </a:xfrm>
          <a:prstGeom prst="rect">
            <a:avLst/>
          </a:prstGeom>
          <a:noFill/>
        </p:spPr>
        <p:txBody>
          <a:bodyPr vert="horz" wrap="none" lIns="0" tIns="0" rIns="0" bIns="0" rtlCol="0">
            <a:spAutoFit/>
          </a:bodyPr>
          <a:lstStyle/>
          <a:p>
            <a:pPr>
              <a:lnSpc>
                <a:spcPts val="1665"/>
              </a:lnSpc>
            </a:pPr>
            <a:r>
              <a:rPr lang="en-CA" sz="1200" b="1" dirty="0" smtClean="0">
                <a:solidFill>
                  <a:srgbClr val="000000"/>
                </a:solidFill>
                <a:latin typeface="Arial"/>
                <a:cs typeface="Arial"/>
              </a:rPr>
              <a:t>Utilisation de PL/SQL </a:t>
            </a:r>
          </a:p>
          <a:p>
            <a:pPr>
              <a:lnSpc>
                <a:spcPts val="1665"/>
              </a:lnSpc>
            </a:pPr>
            <a:endParaRPr lang="en-CA" sz="1434" dirty="0">
              <a:solidFill>
                <a:srgbClr val="00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98436" y="84127"/>
            <a:ext cx="3907790" cy="428628"/>
          </a:xfrm>
        </p:spPr>
        <p:style>
          <a:lnRef idx="2">
            <a:schemeClr val="accent1"/>
          </a:lnRef>
          <a:fillRef idx="1">
            <a:schemeClr val="lt1"/>
          </a:fillRef>
          <a:effectRef idx="0">
            <a:schemeClr val="accent1"/>
          </a:effectRef>
          <a:fontRef idx="minor">
            <a:schemeClr val="dk1"/>
          </a:fontRef>
        </p:style>
        <p:txBody>
          <a:bodyPr>
            <a:normAutofit/>
          </a:bodyPr>
          <a:lstStyle/>
          <a:p>
            <a:r>
              <a:rPr lang="fr-FR" sz="1800" b="1" dirty="0"/>
              <a:t>Exceptions Prédéfinies</a:t>
            </a:r>
          </a:p>
        </p:txBody>
      </p:sp>
      <p:sp>
        <p:nvSpPr>
          <p:cNvPr id="49155" name="Rectangle 3"/>
          <p:cNvSpPr>
            <a:spLocks noGrp="1" noChangeArrowheads="1"/>
          </p:cNvSpPr>
          <p:nvPr>
            <p:ph type="body" idx="1"/>
          </p:nvPr>
        </p:nvSpPr>
        <p:spPr>
          <a:xfrm>
            <a:off x="226998" y="655630"/>
            <a:ext cx="3907790" cy="2500329"/>
          </a:xfrm>
        </p:spPr>
        <p:txBody>
          <a:bodyPr>
            <a:normAutofit fontScale="92500" lnSpcReduction="10000"/>
          </a:bodyPr>
          <a:lstStyle/>
          <a:p>
            <a:r>
              <a:rPr lang="fr-FR" sz="1000" b="1" dirty="0"/>
              <a:t>DUP_VAL_ON_INDEX</a:t>
            </a:r>
          </a:p>
          <a:p>
            <a:pPr lvl="1"/>
            <a:r>
              <a:rPr lang="fr-FR" sz="900" dirty="0"/>
              <a:t>Lorsqu’une instruction SQL tente de créer une valeur dupliquée dans une colonne sur laquelle un index unique a été défini</a:t>
            </a:r>
          </a:p>
          <a:p>
            <a:r>
              <a:rPr lang="fr-FR" sz="1000" b="1" dirty="0"/>
              <a:t>INVALID_NUMBER</a:t>
            </a:r>
          </a:p>
          <a:p>
            <a:pPr lvl="1"/>
            <a:r>
              <a:rPr lang="fr-FR" sz="900" dirty="0"/>
              <a:t>Lorsqu’une instruction SQL spécifie un nombre </a:t>
            </a:r>
            <a:r>
              <a:rPr lang="fr-FR" sz="900" dirty="0" smtClean="0"/>
              <a:t>invalide (conversion d’un caractère à un entité</a:t>
            </a:r>
          </a:p>
          <a:p>
            <a:pPr lvl="1">
              <a:buNone/>
            </a:pPr>
            <a:r>
              <a:rPr lang="fr-FR" sz="900" dirty="0" smtClean="0"/>
              <a:t> ex: </a:t>
            </a:r>
            <a:r>
              <a:rPr lang="en-US" sz="900" dirty="0" smtClean="0"/>
              <a:t>select * from employees where </a:t>
            </a:r>
            <a:r>
              <a:rPr lang="en-US" sz="900" dirty="0" err="1" smtClean="0"/>
              <a:t>employee_id</a:t>
            </a:r>
            <a:r>
              <a:rPr lang="en-US" sz="900" dirty="0" smtClean="0"/>
              <a:t>=‘</a:t>
            </a:r>
            <a:r>
              <a:rPr lang="en-US" sz="900" dirty="0" err="1" smtClean="0"/>
              <a:t>Chaine_de_caractère</a:t>
            </a:r>
            <a:r>
              <a:rPr lang="en-US" sz="900" dirty="0" smtClean="0"/>
              <a:t>‘</a:t>
            </a:r>
            <a:endParaRPr lang="fr-FR" sz="900" dirty="0" smtClean="0"/>
          </a:p>
          <a:p>
            <a:pPr lvl="1">
              <a:buNone/>
            </a:pPr>
            <a:r>
              <a:rPr lang="fr-FR" sz="900" dirty="0" smtClean="0"/>
              <a:t>          - lors d’une insertion  </a:t>
            </a:r>
            <a:endParaRPr lang="fr-FR" sz="900" dirty="0"/>
          </a:p>
          <a:p>
            <a:r>
              <a:rPr lang="fr-FR" sz="1000" b="1" dirty="0"/>
              <a:t>NO_DATA_FOUND</a:t>
            </a:r>
          </a:p>
          <a:p>
            <a:pPr lvl="1"/>
            <a:r>
              <a:rPr lang="fr-FR" sz="900" dirty="0"/>
              <a:t>Lorsqu’une instruction Select ne retourne aucune ligne</a:t>
            </a:r>
          </a:p>
          <a:p>
            <a:r>
              <a:rPr lang="fr-FR" sz="1000" b="1" dirty="0"/>
              <a:t>TOO_MANY_ROWS</a:t>
            </a:r>
          </a:p>
          <a:p>
            <a:pPr lvl="1"/>
            <a:r>
              <a:rPr lang="fr-FR" sz="900" dirty="0"/>
              <a:t>Une instruction Select ne peut pas renvoyer plus d’une ligne sans provoquer l’exception TOO_MANY_ROWS</a:t>
            </a:r>
          </a:p>
          <a:p>
            <a:r>
              <a:rPr lang="fr-FR" sz="1000" b="1" dirty="0"/>
              <a:t>VALUE_ERROR</a:t>
            </a:r>
          </a:p>
          <a:p>
            <a:pPr lvl="1"/>
            <a:r>
              <a:rPr lang="fr-FR" sz="900" dirty="0"/>
              <a:t>Provoquée dans des situations d’erreur résultant de valeurs tronquées ou </a:t>
            </a:r>
            <a:r>
              <a:rPr lang="fr-FR" sz="900" dirty="0" smtClean="0"/>
              <a:t>converties ( </a:t>
            </a:r>
            <a:r>
              <a:rPr lang="fr-FR" sz="900" dirty="0" err="1" smtClean="0"/>
              <a:t>exp</a:t>
            </a:r>
            <a:r>
              <a:rPr lang="fr-FR" sz="900" dirty="0" smtClean="0"/>
              <a:t>: taille de la variable petite que le nombre à affecter)</a:t>
            </a:r>
            <a:endParaRPr lang="fr-FR" sz="900" dirty="0"/>
          </a:p>
          <a:p>
            <a:r>
              <a:rPr lang="fr-FR" sz="1000" b="1" dirty="0" smtClean="0"/>
              <a:t>ZERO_DIVIDE: </a:t>
            </a:r>
            <a:r>
              <a:rPr lang="fr-FR" sz="1000" dirty="0" smtClean="0"/>
              <a:t>au cas ou il y a une instruction qui effectue une division par Zéro</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55626" y="142876"/>
            <a:ext cx="2857520" cy="369878"/>
          </a:xfrm>
        </p:spPr>
        <p:style>
          <a:lnRef idx="2">
            <a:schemeClr val="accent1"/>
          </a:lnRef>
          <a:fillRef idx="1">
            <a:schemeClr val="lt1"/>
          </a:fillRef>
          <a:effectRef idx="0">
            <a:schemeClr val="accent1"/>
          </a:effectRef>
          <a:fontRef idx="minor">
            <a:schemeClr val="dk1"/>
          </a:fontRef>
        </p:style>
        <p:txBody>
          <a:bodyPr/>
          <a:lstStyle/>
          <a:p>
            <a:r>
              <a:rPr lang="fr-FR" sz="1800" b="1" dirty="0"/>
              <a:t>Exemple</a:t>
            </a:r>
          </a:p>
        </p:txBody>
      </p:sp>
      <p:sp>
        <p:nvSpPr>
          <p:cNvPr id="48131" name="Text Box 3"/>
          <p:cNvSpPr txBox="1">
            <a:spLocks noChangeArrowheads="1"/>
          </p:cNvSpPr>
          <p:nvPr/>
        </p:nvSpPr>
        <p:spPr bwMode="auto">
          <a:xfrm>
            <a:off x="155560" y="655630"/>
            <a:ext cx="4143404" cy="214702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46003" tIns="23002" rIns="46003" bIns="23002">
            <a:spAutoFit/>
          </a:bodyPr>
          <a:lstStyle/>
          <a:p>
            <a:r>
              <a:rPr lang="fr-FR" sz="1050" dirty="0" err="1"/>
              <a:t>Declare</a:t>
            </a:r>
            <a:r>
              <a:rPr lang="fr-FR" sz="1050" dirty="0"/>
              <a:t>  </a:t>
            </a:r>
            <a:r>
              <a:rPr lang="fr-FR" sz="1050" dirty="0" err="1" smtClean="0"/>
              <a:t>emp_Rec</a:t>
            </a:r>
            <a:r>
              <a:rPr lang="fr-FR" sz="1050" dirty="0" smtClean="0"/>
              <a:t> </a:t>
            </a:r>
            <a:r>
              <a:rPr lang="fr-FR" sz="1050" dirty="0" err="1" smtClean="0"/>
              <a:t>employees</a:t>
            </a:r>
            <a:r>
              <a:rPr lang="fr-FR" sz="1050" dirty="0" smtClean="0"/>
              <a:t>%ROWTYPE</a:t>
            </a:r>
            <a:r>
              <a:rPr lang="fr-FR" sz="1050" dirty="0"/>
              <a:t>;</a:t>
            </a:r>
          </a:p>
          <a:p>
            <a:r>
              <a:rPr lang="fr-FR" sz="1050" dirty="0"/>
              <a:t>Begin</a:t>
            </a:r>
          </a:p>
          <a:p>
            <a:r>
              <a:rPr lang="fr-FR" sz="1050" dirty="0"/>
              <a:t>	</a:t>
            </a:r>
          </a:p>
          <a:p>
            <a:r>
              <a:rPr lang="fr-FR" sz="1050" dirty="0"/>
              <a:t>	select  *</a:t>
            </a:r>
          </a:p>
          <a:p>
            <a:r>
              <a:rPr lang="fr-FR" sz="1050" dirty="0"/>
              <a:t>	</a:t>
            </a:r>
            <a:r>
              <a:rPr lang="fr-FR" sz="1050" dirty="0" err="1"/>
              <a:t>into</a:t>
            </a:r>
            <a:r>
              <a:rPr lang="fr-FR" sz="1050" dirty="0"/>
              <a:t>  </a:t>
            </a:r>
            <a:r>
              <a:rPr lang="fr-FR" sz="1050" dirty="0" err="1" smtClean="0"/>
              <a:t>emp_Rec</a:t>
            </a:r>
            <a:endParaRPr lang="fr-FR" sz="1050" dirty="0"/>
          </a:p>
          <a:p>
            <a:r>
              <a:rPr lang="fr-FR" sz="1050" dirty="0"/>
              <a:t>	</a:t>
            </a:r>
            <a:r>
              <a:rPr lang="fr-FR" sz="1050" dirty="0" err="1"/>
              <a:t>from</a:t>
            </a:r>
            <a:r>
              <a:rPr lang="fr-FR" sz="1050" dirty="0"/>
              <a:t> </a:t>
            </a:r>
            <a:r>
              <a:rPr lang="fr-FR" sz="1050" dirty="0" err="1" smtClean="0"/>
              <a:t>employees</a:t>
            </a:r>
            <a:endParaRPr lang="fr-FR" sz="1050" dirty="0"/>
          </a:p>
          <a:p>
            <a:r>
              <a:rPr lang="fr-FR" sz="1050" dirty="0"/>
              <a:t>	</a:t>
            </a:r>
            <a:r>
              <a:rPr lang="fr-FR" sz="1050" dirty="0" err="1"/>
              <a:t>where</a:t>
            </a:r>
            <a:r>
              <a:rPr lang="fr-FR" sz="1050" dirty="0"/>
              <a:t>  </a:t>
            </a:r>
            <a:r>
              <a:rPr lang="fr-FR" sz="1050" dirty="0" err="1" smtClean="0"/>
              <a:t>employee_ID</a:t>
            </a:r>
            <a:r>
              <a:rPr lang="fr-FR" sz="1050" dirty="0" smtClean="0"/>
              <a:t>  </a:t>
            </a:r>
            <a:r>
              <a:rPr lang="fr-FR" sz="1050" dirty="0"/>
              <a:t>= </a:t>
            </a:r>
            <a:r>
              <a:rPr lang="fr-FR" sz="1050" dirty="0" smtClean="0"/>
              <a:t>777;</a:t>
            </a:r>
            <a:endParaRPr lang="fr-FR" sz="1050" dirty="0"/>
          </a:p>
          <a:p>
            <a:r>
              <a:rPr lang="fr-FR" sz="1050" dirty="0"/>
              <a:t>Exception</a:t>
            </a:r>
          </a:p>
          <a:p>
            <a:r>
              <a:rPr lang="fr-FR" sz="1050" dirty="0" smtClean="0"/>
              <a:t>	</a:t>
            </a:r>
            <a:r>
              <a:rPr lang="fr-FR" sz="1050" dirty="0" err="1" smtClean="0"/>
              <a:t>when</a:t>
            </a:r>
            <a:r>
              <a:rPr lang="fr-FR" sz="1050" dirty="0" smtClean="0"/>
              <a:t> </a:t>
            </a:r>
            <a:r>
              <a:rPr lang="fr-FR" sz="1050" b="1" dirty="0" err="1"/>
              <a:t>No_Data_Found</a:t>
            </a:r>
            <a:r>
              <a:rPr lang="fr-FR" sz="1050" dirty="0"/>
              <a:t> </a:t>
            </a:r>
            <a:r>
              <a:rPr lang="fr-FR" sz="1050" dirty="0" err="1"/>
              <a:t>then</a:t>
            </a:r>
            <a:endParaRPr lang="fr-FR" sz="1050" dirty="0"/>
          </a:p>
          <a:p>
            <a:r>
              <a:rPr lang="fr-FR" sz="1050" dirty="0"/>
              <a:t>	</a:t>
            </a:r>
            <a:r>
              <a:rPr lang="fr-FR" sz="1050" dirty="0" err="1" smtClean="0"/>
              <a:t>dbms_output</a:t>
            </a:r>
            <a:r>
              <a:rPr lang="fr-FR" sz="1050" dirty="0" smtClean="0"/>
              <a:t>.</a:t>
            </a:r>
            <a:r>
              <a:rPr lang="fr-FR" sz="1050" dirty="0" err="1" smtClean="0"/>
              <a:t>put_line</a:t>
            </a:r>
            <a:r>
              <a:rPr lang="fr-FR" sz="1050" dirty="0"/>
              <a:t>(‘Aucune donnée retournée’);</a:t>
            </a:r>
          </a:p>
          <a:p>
            <a:r>
              <a:rPr lang="fr-FR" sz="1050" dirty="0"/>
              <a:t>	</a:t>
            </a:r>
            <a:r>
              <a:rPr lang="fr-FR" sz="1050" dirty="0" err="1"/>
              <a:t>when</a:t>
            </a:r>
            <a:r>
              <a:rPr lang="fr-FR" sz="1050" dirty="0"/>
              <a:t> </a:t>
            </a:r>
            <a:r>
              <a:rPr lang="fr-FR" sz="1050" dirty="0" err="1"/>
              <a:t>other</a:t>
            </a:r>
            <a:r>
              <a:rPr lang="fr-FR" sz="1050" dirty="0"/>
              <a:t> </a:t>
            </a:r>
            <a:r>
              <a:rPr lang="fr-FR" sz="1050" dirty="0" err="1"/>
              <a:t>then</a:t>
            </a:r>
            <a:r>
              <a:rPr lang="fr-FR" sz="1050" dirty="0"/>
              <a:t> </a:t>
            </a:r>
            <a:r>
              <a:rPr lang="fr-FR" sz="1050" dirty="0" err="1"/>
              <a:t>null</a:t>
            </a:r>
            <a:r>
              <a:rPr lang="fr-FR" sz="1050" dirty="0"/>
              <a:t>;</a:t>
            </a:r>
          </a:p>
          <a:p>
            <a:r>
              <a:rPr lang="fr-FR" sz="1050" dirty="0"/>
              <a:t>End;</a:t>
            </a:r>
          </a:p>
          <a:p>
            <a:r>
              <a:rPr lang="fr-FR" sz="1050" dirty="0" smtClean="0"/>
              <a:t>/</a:t>
            </a:r>
            <a:endParaRPr lang="fr-FR" sz="1050" dirty="0"/>
          </a:p>
        </p:txBody>
      </p:sp>
      <p:sp>
        <p:nvSpPr>
          <p:cNvPr id="4" name="Rectangle 3"/>
          <p:cNvSpPr/>
          <p:nvPr/>
        </p:nvSpPr>
        <p:spPr>
          <a:xfrm>
            <a:off x="226998" y="2744838"/>
            <a:ext cx="4286280" cy="553998"/>
          </a:xfrm>
          <a:prstGeom prst="rect">
            <a:avLst/>
          </a:prstGeom>
        </p:spPr>
        <p:txBody>
          <a:bodyPr wrap="square">
            <a:spAutoFit/>
          </a:bodyPr>
          <a:lstStyle/>
          <a:p>
            <a:r>
              <a:rPr lang="fr-FR" sz="1200" dirty="0" smtClean="0"/>
              <a:t>Aucune donnée retournée</a:t>
            </a:r>
          </a:p>
          <a:p>
            <a:r>
              <a:rPr lang="fr-FR" sz="1200" dirty="0" err="1" smtClean="0"/>
              <a:t>Procedure</a:t>
            </a:r>
            <a:r>
              <a:rPr lang="fr-FR" sz="1200" dirty="0" smtClean="0"/>
              <a:t> PL/SQL terminé avec succès</a:t>
            </a:r>
            <a:r>
              <a:rPr lang="fr-FR" dirty="0" smtClean="0"/>
              <a:t>.</a:t>
            </a:r>
            <a:endParaRPr lang="fr-F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44805" y="76765"/>
            <a:ext cx="3907790" cy="383822"/>
          </a:xfrm>
        </p:spPr>
        <p:txBody>
          <a:bodyPr/>
          <a:lstStyle/>
          <a:p>
            <a:r>
              <a:rPr lang="fr-FR" sz="1800" dirty="0"/>
              <a:t>Déclaration d’une Exception</a:t>
            </a:r>
          </a:p>
        </p:txBody>
      </p:sp>
      <p:sp>
        <p:nvSpPr>
          <p:cNvPr id="47107" name="Text Box 3"/>
          <p:cNvSpPr txBox="1">
            <a:spLocks noChangeArrowheads="1"/>
          </p:cNvSpPr>
          <p:nvPr/>
        </p:nvSpPr>
        <p:spPr bwMode="auto">
          <a:xfrm>
            <a:off x="183577" y="903582"/>
            <a:ext cx="92969" cy="323452"/>
          </a:xfrm>
          <a:prstGeom prst="rect">
            <a:avLst/>
          </a:prstGeom>
          <a:noFill/>
          <a:ln w="9525">
            <a:noFill/>
            <a:miter lim="800000"/>
            <a:headEnd/>
            <a:tailEnd/>
          </a:ln>
          <a:effectLst/>
        </p:spPr>
        <p:txBody>
          <a:bodyPr wrap="none" lIns="46003" tIns="23002" rIns="46003" bIns="23002">
            <a:spAutoFit/>
          </a:bodyPr>
          <a:lstStyle/>
          <a:p>
            <a:endParaRPr lang="fr-FR"/>
          </a:p>
        </p:txBody>
      </p:sp>
      <p:sp>
        <p:nvSpPr>
          <p:cNvPr id="47108" name="Text Box 4"/>
          <p:cNvSpPr txBox="1">
            <a:spLocks noChangeArrowheads="1"/>
          </p:cNvSpPr>
          <p:nvPr/>
        </p:nvSpPr>
        <p:spPr bwMode="auto">
          <a:xfrm>
            <a:off x="84122" y="498969"/>
            <a:ext cx="4211970" cy="2508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46003" tIns="23002" rIns="46003" bIns="23002">
            <a:spAutoFit/>
          </a:bodyPr>
          <a:lstStyle/>
          <a:p>
            <a:r>
              <a:rPr lang="fr-FR" sz="1000" dirty="0" err="1"/>
              <a:t>Declare</a:t>
            </a:r>
            <a:endParaRPr lang="fr-FR" sz="1000" dirty="0"/>
          </a:p>
          <a:p>
            <a:r>
              <a:rPr lang="fr-FR" sz="1000" dirty="0"/>
              <a:t>	</a:t>
            </a:r>
            <a:r>
              <a:rPr lang="fr-FR" sz="1000" b="1" dirty="0" err="1"/>
              <a:t>pas_comm</a:t>
            </a:r>
            <a:r>
              <a:rPr lang="fr-FR" sz="1000" dirty="0"/>
              <a:t>	EXCEPTION;</a:t>
            </a:r>
          </a:p>
          <a:p>
            <a:r>
              <a:rPr lang="fr-FR" sz="1000" dirty="0"/>
              <a:t>	salaire	</a:t>
            </a:r>
            <a:r>
              <a:rPr lang="fr-FR" sz="1000" dirty="0" err="1" smtClean="0"/>
              <a:t>employees.salary</a:t>
            </a:r>
            <a:r>
              <a:rPr lang="fr-FR" sz="1000" dirty="0" smtClean="0"/>
              <a:t>%TYPE</a:t>
            </a:r>
            <a:r>
              <a:rPr lang="fr-FR" sz="1000" dirty="0"/>
              <a:t>;</a:t>
            </a:r>
          </a:p>
          <a:p>
            <a:r>
              <a:rPr lang="fr-FR" sz="1000" dirty="0"/>
              <a:t>	</a:t>
            </a:r>
            <a:r>
              <a:rPr lang="fr-FR" sz="1000" dirty="0" err="1"/>
              <a:t>commi</a:t>
            </a:r>
            <a:r>
              <a:rPr lang="fr-FR" sz="1000" dirty="0"/>
              <a:t>	</a:t>
            </a:r>
            <a:r>
              <a:rPr lang="fr-FR" sz="1000" dirty="0" err="1" smtClean="0"/>
              <a:t>employees.commition</a:t>
            </a:r>
            <a:r>
              <a:rPr lang="fr-FR" sz="1000" dirty="0" smtClean="0"/>
              <a:t>%TYPE</a:t>
            </a:r>
            <a:r>
              <a:rPr lang="fr-FR" sz="1000" dirty="0"/>
              <a:t>;</a:t>
            </a:r>
          </a:p>
          <a:p>
            <a:r>
              <a:rPr lang="fr-FR" sz="1000" dirty="0"/>
              <a:t>	</a:t>
            </a:r>
            <a:r>
              <a:rPr lang="fr-FR" sz="1000" dirty="0" err="1"/>
              <a:t>numero</a:t>
            </a:r>
            <a:r>
              <a:rPr lang="fr-FR" sz="1000" dirty="0"/>
              <a:t>	</a:t>
            </a:r>
            <a:r>
              <a:rPr lang="fr-FR" sz="1000" dirty="0" err="1" smtClean="0"/>
              <a:t>employees.employee_id</a:t>
            </a:r>
            <a:r>
              <a:rPr lang="fr-FR" sz="1000" dirty="0" smtClean="0"/>
              <a:t>%TYPE</a:t>
            </a:r>
            <a:r>
              <a:rPr lang="fr-FR" sz="1000" dirty="0"/>
              <a:t>;</a:t>
            </a:r>
          </a:p>
          <a:p>
            <a:r>
              <a:rPr lang="fr-FR" sz="1000" dirty="0"/>
              <a:t>Begin</a:t>
            </a:r>
          </a:p>
          <a:p>
            <a:r>
              <a:rPr lang="fr-FR" sz="1000" dirty="0" smtClean="0"/>
              <a:t>Select </a:t>
            </a:r>
            <a:r>
              <a:rPr lang="fr-FR" sz="1000" dirty="0" err="1" smtClean="0"/>
              <a:t>salary</a:t>
            </a:r>
            <a:r>
              <a:rPr lang="fr-FR" sz="1000" dirty="0" smtClean="0"/>
              <a:t>, </a:t>
            </a:r>
            <a:r>
              <a:rPr lang="fr-FR" sz="1000" dirty="0" err="1" smtClean="0"/>
              <a:t>commition</a:t>
            </a:r>
            <a:r>
              <a:rPr lang="fr-FR" sz="1000" dirty="0" smtClean="0"/>
              <a:t>, </a:t>
            </a:r>
            <a:r>
              <a:rPr lang="fr-FR" sz="1000" dirty="0" err="1" smtClean="0"/>
              <a:t>employee_id</a:t>
            </a:r>
            <a:r>
              <a:rPr lang="fr-FR" sz="1000" dirty="0" smtClean="0"/>
              <a:t> </a:t>
            </a:r>
            <a:r>
              <a:rPr lang="fr-FR" sz="1000" dirty="0" err="1" smtClean="0"/>
              <a:t>into</a:t>
            </a:r>
            <a:r>
              <a:rPr lang="fr-FR" sz="1000" dirty="0" smtClean="0"/>
              <a:t> </a:t>
            </a:r>
            <a:r>
              <a:rPr lang="fr-FR" sz="1000" dirty="0"/>
              <a:t>salaire, </a:t>
            </a:r>
            <a:r>
              <a:rPr lang="fr-FR" sz="1000" dirty="0" err="1"/>
              <a:t>commi</a:t>
            </a:r>
            <a:r>
              <a:rPr lang="fr-FR" sz="1000" dirty="0"/>
              <a:t>, </a:t>
            </a:r>
            <a:r>
              <a:rPr lang="fr-FR" sz="1000" dirty="0" err="1"/>
              <a:t>numero</a:t>
            </a:r>
            <a:endParaRPr lang="fr-FR" sz="1000" dirty="0"/>
          </a:p>
          <a:p>
            <a:r>
              <a:rPr lang="fr-FR" sz="1000" dirty="0"/>
              <a:t>	</a:t>
            </a:r>
            <a:r>
              <a:rPr lang="fr-FR" sz="1000" dirty="0" err="1"/>
              <a:t>from</a:t>
            </a:r>
            <a:r>
              <a:rPr lang="fr-FR" sz="1000" dirty="0"/>
              <a:t> </a:t>
            </a:r>
            <a:r>
              <a:rPr lang="fr-FR" sz="1000" dirty="0" err="1" smtClean="0"/>
              <a:t>employees</a:t>
            </a:r>
            <a:r>
              <a:rPr lang="fr-FR" sz="1000" dirty="0" smtClean="0"/>
              <a:t> </a:t>
            </a:r>
            <a:r>
              <a:rPr lang="fr-FR" sz="1000" dirty="0" err="1"/>
              <a:t>where</a:t>
            </a:r>
            <a:r>
              <a:rPr lang="fr-FR" sz="1000" dirty="0"/>
              <a:t> </a:t>
            </a:r>
            <a:r>
              <a:rPr lang="fr-FR" sz="1000" dirty="0" err="1" smtClean="0"/>
              <a:t>employee_id</a:t>
            </a:r>
            <a:r>
              <a:rPr lang="fr-FR" sz="1000" dirty="0" smtClean="0"/>
              <a:t> </a:t>
            </a:r>
            <a:r>
              <a:rPr lang="fr-FR" sz="1000" dirty="0"/>
              <a:t>:= </a:t>
            </a:r>
            <a:r>
              <a:rPr lang="fr-FR" sz="1000" dirty="0" smtClean="0"/>
              <a:t>&amp;</a:t>
            </a:r>
            <a:r>
              <a:rPr lang="fr-FR" sz="1000" dirty="0" err="1" smtClean="0"/>
              <a:t>num_emp</a:t>
            </a:r>
            <a:r>
              <a:rPr lang="fr-FR" sz="1000" dirty="0"/>
              <a:t>;</a:t>
            </a:r>
          </a:p>
          <a:p>
            <a:r>
              <a:rPr lang="fr-FR" sz="1000" dirty="0"/>
              <a:t>	If  </a:t>
            </a:r>
            <a:r>
              <a:rPr lang="fr-FR" sz="1000" dirty="0" err="1"/>
              <a:t>commi</a:t>
            </a:r>
            <a:r>
              <a:rPr lang="fr-FR" sz="1000" dirty="0"/>
              <a:t> = 0 or </a:t>
            </a:r>
            <a:r>
              <a:rPr lang="fr-FR" sz="1000" dirty="0" err="1"/>
              <a:t>commi</a:t>
            </a:r>
            <a:r>
              <a:rPr lang="fr-FR" sz="1000" dirty="0"/>
              <a:t> </a:t>
            </a:r>
            <a:r>
              <a:rPr lang="fr-FR" sz="1000" dirty="0" err="1"/>
              <a:t>is</a:t>
            </a:r>
            <a:r>
              <a:rPr lang="fr-FR" sz="1000" dirty="0"/>
              <a:t> </a:t>
            </a:r>
            <a:r>
              <a:rPr lang="fr-FR" sz="1000" dirty="0" err="1"/>
              <a:t>null</a:t>
            </a:r>
            <a:endParaRPr lang="fr-FR" sz="1000" dirty="0"/>
          </a:p>
          <a:p>
            <a:r>
              <a:rPr lang="fr-FR" sz="1000" dirty="0"/>
              <a:t>	</a:t>
            </a:r>
            <a:r>
              <a:rPr lang="fr-FR" sz="1000" dirty="0" err="1"/>
              <a:t>then</a:t>
            </a:r>
            <a:r>
              <a:rPr lang="fr-FR" sz="1000" dirty="0"/>
              <a:t> </a:t>
            </a:r>
            <a:r>
              <a:rPr lang="fr-FR" sz="1000" dirty="0" err="1"/>
              <a:t>raise</a:t>
            </a:r>
            <a:r>
              <a:rPr lang="fr-FR" sz="1000" dirty="0"/>
              <a:t>  </a:t>
            </a:r>
            <a:r>
              <a:rPr lang="fr-FR" sz="1000" b="1" dirty="0" err="1"/>
              <a:t>pas_comm</a:t>
            </a:r>
            <a:endParaRPr lang="fr-FR" sz="1000" b="1" dirty="0"/>
          </a:p>
          <a:p>
            <a:r>
              <a:rPr lang="fr-FR" sz="1000" dirty="0"/>
              <a:t>	</a:t>
            </a:r>
            <a:r>
              <a:rPr lang="fr-FR" sz="1000" dirty="0" err="1"/>
              <a:t>else</a:t>
            </a:r>
            <a:r>
              <a:rPr lang="fr-FR" sz="1000" dirty="0"/>
              <a:t>  traitement …</a:t>
            </a:r>
          </a:p>
          <a:p>
            <a:r>
              <a:rPr lang="fr-FR" sz="1000" dirty="0"/>
              <a:t>	end if;</a:t>
            </a:r>
          </a:p>
          <a:p>
            <a:r>
              <a:rPr lang="fr-FR" sz="1000" dirty="0"/>
              <a:t>Exception	</a:t>
            </a:r>
            <a:r>
              <a:rPr lang="fr-FR" sz="1000" dirty="0" err="1"/>
              <a:t>When</a:t>
            </a:r>
            <a:r>
              <a:rPr lang="fr-FR" sz="1000" dirty="0"/>
              <a:t> </a:t>
            </a:r>
            <a:r>
              <a:rPr lang="fr-FR" sz="1000" b="1" dirty="0" err="1" smtClean="0"/>
              <a:t>pas_comm</a:t>
            </a:r>
            <a:r>
              <a:rPr lang="fr-FR" sz="1000" b="1" dirty="0" smtClean="0"/>
              <a:t>  </a:t>
            </a:r>
            <a:r>
              <a:rPr lang="fr-FR" sz="1000" dirty="0" err="1" smtClean="0"/>
              <a:t>then</a:t>
            </a:r>
            <a:r>
              <a:rPr lang="fr-FR" sz="1000" dirty="0" smtClean="0"/>
              <a:t> </a:t>
            </a:r>
          </a:p>
          <a:p>
            <a:r>
              <a:rPr lang="fr-FR" sz="1000" dirty="0" err="1" smtClean="0"/>
              <a:t>dbms_output</a:t>
            </a:r>
            <a:r>
              <a:rPr lang="fr-FR" sz="1000" dirty="0" smtClean="0"/>
              <a:t>.</a:t>
            </a:r>
            <a:r>
              <a:rPr lang="fr-FR" sz="1000" dirty="0" err="1" smtClean="0"/>
              <a:t>put_line</a:t>
            </a:r>
            <a:r>
              <a:rPr lang="fr-FR" sz="1000" dirty="0" smtClean="0"/>
              <a:t>(‘ Pas de commission pour l’employé ID: ’|| </a:t>
            </a:r>
            <a:r>
              <a:rPr lang="fr-FR" sz="1000" dirty="0" err="1" smtClean="0"/>
              <a:t>numero</a:t>
            </a:r>
            <a:r>
              <a:rPr lang="fr-FR" sz="1000" dirty="0" smtClean="0"/>
              <a:t>); End</a:t>
            </a:r>
            <a:r>
              <a:rPr lang="fr-FR" sz="1000" dirty="0"/>
              <a:t>;</a:t>
            </a:r>
          </a:p>
          <a:p>
            <a:endParaRPr lang="fr-FR" sz="1000" dirty="0"/>
          </a:p>
        </p:txBody>
      </p:sp>
      <p:sp>
        <p:nvSpPr>
          <p:cNvPr id="5" name="Rectangle 4"/>
          <p:cNvSpPr/>
          <p:nvPr/>
        </p:nvSpPr>
        <p:spPr>
          <a:xfrm>
            <a:off x="155560" y="2980047"/>
            <a:ext cx="4357718" cy="461665"/>
          </a:xfrm>
          <a:prstGeom prst="rect">
            <a:avLst/>
          </a:prstGeom>
        </p:spPr>
        <p:txBody>
          <a:bodyPr wrap="square">
            <a:spAutoFit/>
          </a:bodyPr>
          <a:lstStyle/>
          <a:p>
            <a:r>
              <a:rPr lang="fr-FR" sz="1200" dirty="0" smtClean="0"/>
              <a:t>NB:  </a:t>
            </a:r>
            <a:r>
              <a:rPr lang="fr-FR" sz="1200" dirty="0" err="1" smtClean="0"/>
              <a:t>num_emp</a:t>
            </a:r>
            <a:r>
              <a:rPr lang="fr-FR" sz="1200" dirty="0" smtClean="0"/>
              <a:t> fait référence à une variable extérieure au bloc PL/SQL)</a:t>
            </a:r>
            <a:endParaRPr lang="fr-FR" sz="12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26998" y="84126"/>
            <a:ext cx="4229100" cy="415029"/>
          </a:xfrm>
        </p:spPr>
        <p:style>
          <a:lnRef idx="2">
            <a:schemeClr val="accent1"/>
          </a:lnRef>
          <a:fillRef idx="1">
            <a:schemeClr val="lt1"/>
          </a:fillRef>
          <a:effectRef idx="0">
            <a:schemeClr val="accent1"/>
          </a:effectRef>
          <a:fontRef idx="minor">
            <a:schemeClr val="dk1"/>
          </a:fontRef>
        </p:style>
        <p:txBody>
          <a:bodyPr/>
          <a:lstStyle/>
          <a:p>
            <a:r>
              <a:rPr lang="fr-FR" sz="1600" dirty="0"/>
              <a:t>Test d’exécution avec SQLCODE et</a:t>
            </a:r>
            <a:r>
              <a:rPr lang="fr-FR" sz="1800" dirty="0"/>
              <a:t> </a:t>
            </a:r>
            <a:r>
              <a:rPr lang="fr-FR" sz="1600" dirty="0"/>
              <a:t>SQLERRM</a:t>
            </a:r>
          </a:p>
        </p:txBody>
      </p:sp>
      <p:sp>
        <p:nvSpPr>
          <p:cNvPr id="53251" name="Rectangle 3"/>
          <p:cNvSpPr>
            <a:spLocks noGrp="1" noChangeArrowheads="1"/>
          </p:cNvSpPr>
          <p:nvPr>
            <p:ph type="body" idx="1"/>
          </p:nvPr>
        </p:nvSpPr>
        <p:spPr>
          <a:xfrm>
            <a:off x="155560" y="584192"/>
            <a:ext cx="4252595" cy="1189849"/>
          </a:xfrm>
        </p:spPr>
        <p:txBody>
          <a:bodyPr>
            <a:normAutofit fontScale="92500"/>
          </a:bodyPr>
          <a:lstStyle/>
          <a:p>
            <a:r>
              <a:rPr lang="fr-FR" sz="1200" b="1" dirty="0"/>
              <a:t>SQLCODE</a:t>
            </a:r>
          </a:p>
          <a:p>
            <a:pPr lvl="1"/>
            <a:r>
              <a:rPr lang="fr-FR" sz="1000" dirty="0"/>
              <a:t>Fonction prédéfinie qui renvoie le statut d’erreur système de l’instruction qui vient d’être exécutée (si sans erreur, SQLCODE = 0).</a:t>
            </a:r>
          </a:p>
          <a:p>
            <a:r>
              <a:rPr lang="fr-FR" sz="1200" b="1" dirty="0"/>
              <a:t>SQLERRM</a:t>
            </a:r>
          </a:p>
          <a:p>
            <a:pPr lvl="1"/>
            <a:r>
              <a:rPr lang="fr-FR" sz="1000" dirty="0"/>
              <a:t>Fonction prédéfinie qui renvoie le message d’erreur associé à la valeur retournée par SQLCODE (si sans erreur, SQLERRM = ‘ORA-0000’).</a:t>
            </a:r>
          </a:p>
          <a:p>
            <a:pPr lvl="1"/>
            <a:endParaRPr lang="fr-FR" sz="1000" dirty="0"/>
          </a:p>
        </p:txBody>
      </p:sp>
      <p:sp>
        <p:nvSpPr>
          <p:cNvPr id="53252" name="Text Box 4"/>
          <p:cNvSpPr txBox="1">
            <a:spLocks noChangeArrowheads="1"/>
          </p:cNvSpPr>
          <p:nvPr/>
        </p:nvSpPr>
        <p:spPr bwMode="auto">
          <a:xfrm>
            <a:off x="226998" y="2077326"/>
            <a:ext cx="3786214" cy="129294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46003" tIns="23002" rIns="46003" bIns="23002">
            <a:spAutoFit/>
          </a:bodyPr>
          <a:lstStyle/>
          <a:p>
            <a:r>
              <a:rPr lang="fr-FR" sz="900" dirty="0" err="1"/>
              <a:t>Declare</a:t>
            </a:r>
            <a:endParaRPr lang="fr-FR" sz="900" dirty="0"/>
          </a:p>
          <a:p>
            <a:r>
              <a:rPr lang="fr-FR" sz="900" dirty="0"/>
              <a:t>Begin</a:t>
            </a:r>
          </a:p>
          <a:p>
            <a:r>
              <a:rPr lang="fr-FR" sz="900" dirty="0" err="1" smtClean="0"/>
              <a:t>dbms_output.enable</a:t>
            </a:r>
            <a:r>
              <a:rPr lang="fr-FR" sz="900" dirty="0" smtClean="0"/>
              <a:t>; // </a:t>
            </a:r>
            <a:r>
              <a:rPr lang="fr-FR" sz="900" dirty="0" err="1" smtClean="0"/>
              <a:t>equivalente</a:t>
            </a:r>
            <a:r>
              <a:rPr lang="fr-FR" sz="900" dirty="0" smtClean="0"/>
              <a:t> à set </a:t>
            </a:r>
            <a:r>
              <a:rPr lang="fr-FR" sz="900" dirty="0" err="1" smtClean="0"/>
              <a:t>serveroutput</a:t>
            </a:r>
            <a:r>
              <a:rPr lang="fr-FR" sz="900" dirty="0" smtClean="0"/>
              <a:t> on </a:t>
            </a:r>
            <a:endParaRPr lang="fr-FR" sz="900" dirty="0"/>
          </a:p>
          <a:p>
            <a:r>
              <a:rPr lang="fr-FR" sz="900" dirty="0" err="1" smtClean="0"/>
              <a:t>dbms_output</a:t>
            </a:r>
            <a:r>
              <a:rPr lang="fr-FR" sz="900" dirty="0" smtClean="0"/>
              <a:t>.</a:t>
            </a:r>
            <a:r>
              <a:rPr lang="fr-FR" sz="900" dirty="0" err="1" smtClean="0"/>
              <a:t>put_line</a:t>
            </a:r>
            <a:r>
              <a:rPr lang="fr-FR" sz="900" dirty="0"/>
              <a:t>(‘SQLCODE: ‘ ||  </a:t>
            </a:r>
            <a:r>
              <a:rPr lang="fr-FR" sz="900" dirty="0" err="1"/>
              <a:t>to_char</a:t>
            </a:r>
            <a:r>
              <a:rPr lang="fr-FR" sz="900" dirty="0"/>
              <a:t>(SQLCODE));</a:t>
            </a:r>
          </a:p>
          <a:p>
            <a:r>
              <a:rPr lang="fr-FR" sz="900" dirty="0" err="1" smtClean="0"/>
              <a:t>dbms_output</a:t>
            </a:r>
            <a:r>
              <a:rPr lang="fr-FR" sz="900" dirty="0" smtClean="0"/>
              <a:t>.</a:t>
            </a:r>
            <a:r>
              <a:rPr lang="fr-FR" sz="900" dirty="0" err="1" smtClean="0"/>
              <a:t>put_line</a:t>
            </a:r>
            <a:r>
              <a:rPr lang="fr-FR" sz="900" dirty="0"/>
              <a:t>(‘SQLERRM: ‘ ||  SQLERRM);</a:t>
            </a:r>
          </a:p>
          <a:p>
            <a:r>
              <a:rPr lang="fr-FR" sz="900" dirty="0"/>
              <a:t>End;</a:t>
            </a:r>
          </a:p>
          <a:p>
            <a:r>
              <a:rPr lang="fr-FR" sz="900" dirty="0"/>
              <a:t>/</a:t>
            </a:r>
          </a:p>
          <a:p>
            <a:r>
              <a:rPr lang="fr-FR" sz="900" dirty="0"/>
              <a:t>SQLCODE: 0</a:t>
            </a:r>
          </a:p>
          <a:p>
            <a:r>
              <a:rPr lang="fr-FR" sz="900" dirty="0"/>
              <a:t>SQLERRM: ORA-0000: exécution normale, terminé avec succès</a:t>
            </a:r>
          </a:p>
        </p:txBody>
      </p:sp>
      <p:sp>
        <p:nvSpPr>
          <p:cNvPr id="5" name="ZoneTexte 4"/>
          <p:cNvSpPr txBox="1"/>
          <p:nvPr/>
        </p:nvSpPr>
        <p:spPr>
          <a:xfrm>
            <a:off x="155560" y="1655762"/>
            <a:ext cx="1357322" cy="307777"/>
          </a:xfrm>
          <a:prstGeom prst="rect">
            <a:avLst/>
          </a:prstGeom>
          <a:noFill/>
        </p:spPr>
        <p:txBody>
          <a:bodyPr wrap="square" rtlCol="0">
            <a:spAutoFit/>
          </a:bodyPr>
          <a:lstStyle/>
          <a:p>
            <a:r>
              <a:rPr lang="fr-FR" sz="1400" b="1" u="sng" dirty="0" smtClean="0"/>
              <a:t>Exemple 1:</a:t>
            </a:r>
            <a:endParaRPr lang="fr-FR" sz="1400" b="1" u="sng"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26998" y="1084258"/>
            <a:ext cx="3857652" cy="2286016"/>
          </a:xfrm>
        </p:spPr>
        <p:style>
          <a:lnRef idx="2">
            <a:schemeClr val="accent1"/>
          </a:lnRef>
          <a:fillRef idx="1">
            <a:schemeClr val="lt1"/>
          </a:fillRef>
          <a:effectRef idx="0">
            <a:schemeClr val="accent1"/>
          </a:effectRef>
          <a:fontRef idx="minor">
            <a:schemeClr val="dk1"/>
          </a:fontRef>
        </p:style>
        <p:txBody>
          <a:bodyPr>
            <a:normAutofit/>
          </a:bodyPr>
          <a:lstStyle/>
          <a:p>
            <a:pPr>
              <a:buNone/>
            </a:pPr>
            <a:r>
              <a:rPr lang="fr-FR" sz="1100" dirty="0" err="1" smtClean="0"/>
              <a:t>Declare</a:t>
            </a:r>
            <a:endParaRPr lang="fr-FR" sz="1100" dirty="0" smtClean="0"/>
          </a:p>
          <a:p>
            <a:pPr>
              <a:buNone/>
            </a:pPr>
            <a:r>
              <a:rPr lang="fr-FR" sz="1100" dirty="0" smtClean="0"/>
              <a:t>v </a:t>
            </a:r>
            <a:r>
              <a:rPr lang="fr-FR" sz="1100" dirty="0" err="1" smtClean="0"/>
              <a:t>number</a:t>
            </a:r>
            <a:r>
              <a:rPr lang="fr-FR" sz="1100" dirty="0" smtClean="0"/>
              <a:t>;</a:t>
            </a:r>
          </a:p>
          <a:p>
            <a:pPr>
              <a:buNone/>
            </a:pPr>
            <a:r>
              <a:rPr lang="fr-FR" sz="1100" dirty="0" smtClean="0"/>
              <a:t>Begin</a:t>
            </a:r>
          </a:p>
          <a:p>
            <a:pPr>
              <a:buNone/>
            </a:pPr>
            <a:r>
              <a:rPr lang="fr-FR" sz="1100" dirty="0" smtClean="0"/>
              <a:t>select </a:t>
            </a:r>
            <a:r>
              <a:rPr lang="fr-FR" sz="1100" dirty="0" err="1" smtClean="0"/>
              <a:t>salary</a:t>
            </a:r>
            <a:r>
              <a:rPr lang="fr-FR" sz="1100" dirty="0" smtClean="0"/>
              <a:t> </a:t>
            </a:r>
            <a:r>
              <a:rPr lang="fr-FR" sz="1100" dirty="0" err="1" smtClean="0"/>
              <a:t>into</a:t>
            </a:r>
            <a:r>
              <a:rPr lang="fr-FR" sz="1100" dirty="0" smtClean="0"/>
              <a:t> v </a:t>
            </a:r>
            <a:r>
              <a:rPr lang="fr-FR" sz="1100" dirty="0" err="1" smtClean="0"/>
              <a:t>from</a:t>
            </a:r>
            <a:r>
              <a:rPr lang="fr-FR" sz="1100" dirty="0" smtClean="0"/>
              <a:t> </a:t>
            </a:r>
            <a:r>
              <a:rPr lang="fr-FR" sz="1100" dirty="0" err="1" smtClean="0"/>
              <a:t>employees</a:t>
            </a:r>
            <a:r>
              <a:rPr lang="fr-FR" sz="1100" dirty="0" smtClean="0"/>
              <a:t>;</a:t>
            </a:r>
          </a:p>
          <a:p>
            <a:pPr>
              <a:buNone/>
            </a:pPr>
            <a:r>
              <a:rPr lang="fr-FR" sz="1100" dirty="0" err="1" smtClean="0"/>
              <a:t>dbms_output.enable</a:t>
            </a:r>
            <a:r>
              <a:rPr lang="fr-FR" sz="1100" dirty="0" smtClean="0"/>
              <a:t>; -- </a:t>
            </a:r>
            <a:r>
              <a:rPr lang="fr-FR" sz="1100" dirty="0" err="1" smtClean="0"/>
              <a:t>equivalente</a:t>
            </a:r>
            <a:r>
              <a:rPr lang="fr-FR" sz="1100" dirty="0" smtClean="0"/>
              <a:t> à set </a:t>
            </a:r>
            <a:r>
              <a:rPr lang="fr-FR" sz="1100" dirty="0" err="1" smtClean="0"/>
              <a:t>serveroutput</a:t>
            </a:r>
            <a:r>
              <a:rPr lang="fr-FR" sz="1100" dirty="0" smtClean="0"/>
              <a:t> on </a:t>
            </a:r>
          </a:p>
          <a:p>
            <a:pPr>
              <a:buNone/>
            </a:pPr>
            <a:r>
              <a:rPr lang="fr-FR" sz="1100" dirty="0" smtClean="0"/>
              <a:t> Exception</a:t>
            </a:r>
          </a:p>
          <a:p>
            <a:pPr>
              <a:buNone/>
            </a:pPr>
            <a:r>
              <a:rPr lang="fr-FR" sz="1100" dirty="0" err="1" smtClean="0"/>
              <a:t>when</a:t>
            </a:r>
            <a:r>
              <a:rPr lang="fr-FR" sz="1100" dirty="0" smtClean="0"/>
              <a:t> TOO_MANY_ROWS </a:t>
            </a:r>
            <a:r>
              <a:rPr lang="fr-FR" sz="1100" dirty="0" err="1" smtClean="0"/>
              <a:t>then</a:t>
            </a:r>
            <a:r>
              <a:rPr lang="fr-FR" sz="1100" dirty="0" smtClean="0"/>
              <a:t> </a:t>
            </a:r>
          </a:p>
          <a:p>
            <a:pPr>
              <a:buNone/>
            </a:pPr>
            <a:r>
              <a:rPr lang="fr-FR" sz="1100" dirty="0" err="1" smtClean="0"/>
              <a:t>dbms_output</a:t>
            </a:r>
            <a:r>
              <a:rPr lang="fr-FR" sz="1100" dirty="0" smtClean="0"/>
              <a:t>.</a:t>
            </a:r>
            <a:r>
              <a:rPr lang="fr-FR" sz="1100" dirty="0" err="1" smtClean="0"/>
              <a:t>put_line</a:t>
            </a:r>
            <a:r>
              <a:rPr lang="fr-FR" sz="1100" dirty="0" smtClean="0"/>
              <a:t>('SQLCODE:'||  </a:t>
            </a:r>
            <a:r>
              <a:rPr lang="fr-FR" sz="1100" dirty="0" err="1" smtClean="0"/>
              <a:t>to_char</a:t>
            </a:r>
            <a:r>
              <a:rPr lang="fr-FR" sz="1100" dirty="0" smtClean="0"/>
              <a:t>(SQLCODE));</a:t>
            </a:r>
          </a:p>
          <a:p>
            <a:pPr>
              <a:buNone/>
            </a:pPr>
            <a:r>
              <a:rPr lang="fr-FR" sz="1100" dirty="0" err="1" smtClean="0"/>
              <a:t>dbms_output</a:t>
            </a:r>
            <a:r>
              <a:rPr lang="fr-FR" sz="1100" dirty="0" smtClean="0"/>
              <a:t>.</a:t>
            </a:r>
            <a:r>
              <a:rPr lang="fr-FR" sz="1100" dirty="0" err="1" smtClean="0"/>
              <a:t>put_line</a:t>
            </a:r>
            <a:r>
              <a:rPr lang="fr-FR" sz="1100" dirty="0" smtClean="0"/>
              <a:t>('SQLERRM:' ||  SQLERRM);</a:t>
            </a:r>
          </a:p>
          <a:p>
            <a:pPr>
              <a:buNone/>
            </a:pPr>
            <a:r>
              <a:rPr lang="fr-FR" sz="1100" dirty="0" smtClean="0"/>
              <a:t>End;</a:t>
            </a:r>
            <a:endParaRPr lang="fr-FR" sz="1100" dirty="0"/>
          </a:p>
        </p:txBody>
      </p:sp>
      <p:sp>
        <p:nvSpPr>
          <p:cNvPr id="5" name="Rectangle 2"/>
          <p:cNvSpPr>
            <a:spLocks noGrp="1" noChangeArrowheads="1"/>
          </p:cNvSpPr>
          <p:nvPr>
            <p:ph type="title"/>
          </p:nvPr>
        </p:nvSpPr>
        <p:spPr>
          <a:xfrm>
            <a:off x="226998" y="84126"/>
            <a:ext cx="4229100" cy="415029"/>
          </a:xfrm>
        </p:spPr>
        <p:style>
          <a:lnRef idx="2">
            <a:schemeClr val="accent1"/>
          </a:lnRef>
          <a:fillRef idx="1">
            <a:schemeClr val="lt1"/>
          </a:fillRef>
          <a:effectRef idx="0">
            <a:schemeClr val="accent1"/>
          </a:effectRef>
          <a:fontRef idx="minor">
            <a:schemeClr val="dk1"/>
          </a:fontRef>
        </p:style>
        <p:txBody>
          <a:bodyPr/>
          <a:lstStyle/>
          <a:p>
            <a:r>
              <a:rPr lang="fr-FR" sz="1600" dirty="0"/>
              <a:t>Test d’exécution avec SQLCODE et</a:t>
            </a:r>
            <a:r>
              <a:rPr lang="fr-FR" sz="1800" dirty="0"/>
              <a:t> </a:t>
            </a:r>
            <a:r>
              <a:rPr lang="fr-FR" sz="1600" dirty="0"/>
              <a:t>SQLERRM</a:t>
            </a:r>
          </a:p>
        </p:txBody>
      </p:sp>
      <p:sp>
        <p:nvSpPr>
          <p:cNvPr id="6" name="ZoneTexte 5"/>
          <p:cNvSpPr txBox="1"/>
          <p:nvPr/>
        </p:nvSpPr>
        <p:spPr>
          <a:xfrm>
            <a:off x="441312" y="655630"/>
            <a:ext cx="1357322" cy="307777"/>
          </a:xfrm>
          <a:prstGeom prst="rect">
            <a:avLst/>
          </a:prstGeom>
          <a:noFill/>
        </p:spPr>
        <p:txBody>
          <a:bodyPr wrap="square" rtlCol="0">
            <a:spAutoFit/>
          </a:bodyPr>
          <a:lstStyle/>
          <a:p>
            <a:r>
              <a:rPr lang="fr-FR" sz="1400" b="1" u="sng" dirty="0" smtClean="0"/>
              <a:t>Exemple 2:</a:t>
            </a:r>
            <a:endParaRPr lang="fr-FR" sz="1400" b="1" u="sng"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155560" y="727068"/>
            <a:ext cx="4321720" cy="266255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46003" tIns="23002" rIns="46003" bIns="23002">
            <a:spAutoFit/>
          </a:bodyPr>
          <a:lstStyle/>
          <a:p>
            <a:r>
              <a:rPr lang="fr-FR" sz="1000" dirty="0" err="1" smtClean="0"/>
              <a:t>Declare</a:t>
            </a:r>
            <a:endParaRPr lang="fr-FR" sz="1000" dirty="0" smtClean="0"/>
          </a:p>
          <a:p>
            <a:r>
              <a:rPr lang="fr-FR" sz="1000" b="1" dirty="0" err="1" smtClean="0"/>
              <a:t>pas_err</a:t>
            </a:r>
            <a:r>
              <a:rPr lang="fr-FR" sz="1000" dirty="0" smtClean="0"/>
              <a:t>	</a:t>
            </a:r>
            <a:r>
              <a:rPr lang="fr-FR" sz="1000" b="1" dirty="0" smtClean="0">
                <a:solidFill>
                  <a:srgbClr val="FF0000"/>
                </a:solidFill>
              </a:rPr>
              <a:t>EXCEPTION</a:t>
            </a:r>
            <a:r>
              <a:rPr lang="fr-FR" sz="1000" dirty="0" smtClean="0"/>
              <a:t>;</a:t>
            </a:r>
          </a:p>
          <a:p>
            <a:r>
              <a:rPr lang="fr-FR" sz="1000" dirty="0" smtClean="0"/>
              <a:t>v </a:t>
            </a:r>
            <a:r>
              <a:rPr lang="fr-FR" sz="1000" dirty="0" err="1" smtClean="0"/>
              <a:t>number</a:t>
            </a:r>
            <a:r>
              <a:rPr lang="fr-FR" sz="1000" dirty="0" smtClean="0"/>
              <a:t>;</a:t>
            </a:r>
          </a:p>
          <a:p>
            <a:r>
              <a:rPr lang="fr-FR" sz="1000" dirty="0" smtClean="0"/>
              <a:t>Begin</a:t>
            </a:r>
          </a:p>
          <a:p>
            <a:r>
              <a:rPr lang="fr-FR" sz="1000" dirty="0" smtClean="0"/>
              <a:t>select </a:t>
            </a:r>
            <a:r>
              <a:rPr lang="fr-FR" sz="1000" dirty="0" err="1" smtClean="0"/>
              <a:t>salary</a:t>
            </a:r>
            <a:r>
              <a:rPr lang="fr-FR" sz="1000" dirty="0" smtClean="0"/>
              <a:t> </a:t>
            </a:r>
            <a:r>
              <a:rPr lang="fr-FR" sz="1000" dirty="0" err="1" smtClean="0"/>
              <a:t>into</a:t>
            </a:r>
            <a:r>
              <a:rPr lang="fr-FR" sz="1000" dirty="0" smtClean="0"/>
              <a:t> v </a:t>
            </a:r>
            <a:r>
              <a:rPr lang="fr-FR" sz="1000" dirty="0" err="1" smtClean="0"/>
              <a:t>from</a:t>
            </a:r>
            <a:r>
              <a:rPr lang="fr-FR" sz="1000" dirty="0" smtClean="0"/>
              <a:t> </a:t>
            </a:r>
            <a:r>
              <a:rPr lang="fr-FR" sz="1000" dirty="0" err="1" smtClean="0"/>
              <a:t>employees</a:t>
            </a:r>
            <a:r>
              <a:rPr lang="fr-FR" sz="1000" dirty="0" smtClean="0"/>
              <a:t> </a:t>
            </a:r>
            <a:r>
              <a:rPr lang="fr-FR" sz="1000" dirty="0" err="1" smtClean="0"/>
              <a:t>where</a:t>
            </a:r>
            <a:r>
              <a:rPr lang="fr-FR" sz="1000" dirty="0" smtClean="0"/>
              <a:t> </a:t>
            </a:r>
            <a:r>
              <a:rPr lang="fr-FR" sz="1000" dirty="0" err="1" smtClean="0"/>
              <a:t>employee_id</a:t>
            </a:r>
            <a:r>
              <a:rPr lang="fr-FR" sz="1000" dirty="0" smtClean="0"/>
              <a:t>=100;</a:t>
            </a:r>
          </a:p>
          <a:p>
            <a:r>
              <a:rPr lang="fr-FR" sz="1000" dirty="0" smtClean="0"/>
              <a:t>  if(SQLCODE=0)  </a:t>
            </a:r>
            <a:r>
              <a:rPr lang="fr-FR" sz="1000" dirty="0" err="1" smtClean="0"/>
              <a:t>then</a:t>
            </a:r>
            <a:r>
              <a:rPr lang="fr-FR" sz="1000" dirty="0" smtClean="0"/>
              <a:t> </a:t>
            </a:r>
            <a:r>
              <a:rPr lang="fr-FR" sz="1000" dirty="0" err="1" smtClean="0"/>
              <a:t>raise</a:t>
            </a:r>
            <a:r>
              <a:rPr lang="fr-FR" sz="1000" dirty="0" smtClean="0"/>
              <a:t>  </a:t>
            </a:r>
            <a:r>
              <a:rPr lang="fr-FR" sz="1000" b="1" dirty="0" err="1" smtClean="0"/>
              <a:t>pas_err</a:t>
            </a:r>
            <a:r>
              <a:rPr lang="fr-FR" sz="1000" dirty="0" smtClean="0"/>
              <a:t>;</a:t>
            </a:r>
          </a:p>
          <a:p>
            <a:r>
              <a:rPr lang="fr-FR" sz="1000" dirty="0" smtClean="0"/>
              <a:t>  end if;</a:t>
            </a:r>
          </a:p>
          <a:p>
            <a:r>
              <a:rPr lang="fr-FR" sz="1000" dirty="0" smtClean="0"/>
              <a:t>  Exception</a:t>
            </a:r>
          </a:p>
          <a:p>
            <a:r>
              <a:rPr lang="fr-FR" sz="1000" dirty="0" smtClean="0"/>
              <a:t>  </a:t>
            </a:r>
            <a:r>
              <a:rPr lang="fr-FR" sz="1000" dirty="0" err="1" smtClean="0"/>
              <a:t>when</a:t>
            </a:r>
            <a:r>
              <a:rPr lang="fr-FR" sz="1000" dirty="0" smtClean="0"/>
              <a:t> TOO_MANY_ROWS </a:t>
            </a:r>
            <a:r>
              <a:rPr lang="fr-FR" sz="1000" dirty="0" err="1" smtClean="0"/>
              <a:t>then</a:t>
            </a:r>
            <a:r>
              <a:rPr lang="fr-FR" sz="1000" dirty="0" smtClean="0"/>
              <a:t> </a:t>
            </a:r>
          </a:p>
          <a:p>
            <a:r>
              <a:rPr lang="fr-FR" sz="1000" dirty="0" smtClean="0"/>
              <a:t>	</a:t>
            </a:r>
            <a:r>
              <a:rPr lang="fr-FR" sz="1000" dirty="0" err="1" smtClean="0"/>
              <a:t>dbms_output</a:t>
            </a:r>
            <a:r>
              <a:rPr lang="fr-FR" sz="1000" dirty="0" smtClean="0"/>
              <a:t>.</a:t>
            </a:r>
            <a:r>
              <a:rPr lang="fr-FR" sz="1000" dirty="0" err="1" smtClean="0"/>
              <a:t>put_line</a:t>
            </a:r>
            <a:r>
              <a:rPr lang="fr-FR" sz="1000" dirty="0" smtClean="0"/>
              <a:t>('SQLCODE:'||  </a:t>
            </a:r>
            <a:r>
              <a:rPr lang="fr-FR" sz="1000" dirty="0" err="1" smtClean="0"/>
              <a:t>to_char</a:t>
            </a:r>
            <a:r>
              <a:rPr lang="fr-FR" sz="1000" dirty="0" smtClean="0"/>
              <a:t>(SQLCODE));</a:t>
            </a:r>
          </a:p>
          <a:p>
            <a:r>
              <a:rPr lang="fr-FR" sz="1000" dirty="0" smtClean="0"/>
              <a:t>	</a:t>
            </a:r>
            <a:r>
              <a:rPr lang="fr-FR" sz="1000" dirty="0" err="1" smtClean="0"/>
              <a:t>dbms_output</a:t>
            </a:r>
            <a:r>
              <a:rPr lang="fr-FR" sz="1000" dirty="0" smtClean="0"/>
              <a:t>.</a:t>
            </a:r>
            <a:r>
              <a:rPr lang="fr-FR" sz="1000" dirty="0" err="1" smtClean="0"/>
              <a:t>put_line</a:t>
            </a:r>
            <a:r>
              <a:rPr lang="fr-FR" sz="1000" dirty="0" smtClean="0"/>
              <a:t>('SQLERRM:' ||  SQLERRM);</a:t>
            </a:r>
          </a:p>
          <a:p>
            <a:r>
              <a:rPr lang="fr-FR" sz="1000" dirty="0" smtClean="0"/>
              <a:t>  </a:t>
            </a:r>
            <a:r>
              <a:rPr lang="fr-FR" sz="1000" dirty="0" err="1" smtClean="0"/>
              <a:t>when</a:t>
            </a:r>
            <a:r>
              <a:rPr lang="fr-FR" sz="1000" dirty="0" smtClean="0"/>
              <a:t> NO_DATA_FOUND OR TOO_MANY_ROWS </a:t>
            </a:r>
            <a:r>
              <a:rPr lang="fr-FR" sz="1000" dirty="0" err="1" smtClean="0"/>
              <a:t>then</a:t>
            </a:r>
            <a:r>
              <a:rPr lang="fr-FR" sz="1000" dirty="0" smtClean="0"/>
              <a:t> </a:t>
            </a:r>
          </a:p>
          <a:p>
            <a:r>
              <a:rPr lang="fr-FR" sz="1000" dirty="0" smtClean="0"/>
              <a:t>  </a:t>
            </a:r>
            <a:r>
              <a:rPr lang="fr-FR" sz="1000" dirty="0" err="1" smtClean="0"/>
              <a:t>dbms_output</a:t>
            </a:r>
            <a:r>
              <a:rPr lang="fr-FR" sz="1000" dirty="0" smtClean="0"/>
              <a:t>.</a:t>
            </a:r>
            <a:r>
              <a:rPr lang="fr-FR" sz="1000" dirty="0" err="1" smtClean="0"/>
              <a:t>put_line</a:t>
            </a:r>
            <a:r>
              <a:rPr lang="fr-FR" sz="1000" dirty="0" smtClean="0"/>
              <a:t>('SQLCODE:'||  </a:t>
            </a:r>
            <a:r>
              <a:rPr lang="fr-FR" sz="1000" dirty="0" err="1" smtClean="0"/>
              <a:t>to_char</a:t>
            </a:r>
            <a:r>
              <a:rPr lang="fr-FR" sz="1000" dirty="0" smtClean="0"/>
              <a:t>(SQLCODE));</a:t>
            </a:r>
          </a:p>
          <a:p>
            <a:r>
              <a:rPr lang="fr-FR" sz="1000" dirty="0" smtClean="0"/>
              <a:t>  </a:t>
            </a:r>
            <a:r>
              <a:rPr lang="fr-FR" sz="1000" dirty="0" err="1" smtClean="0"/>
              <a:t>dbms_output</a:t>
            </a:r>
            <a:r>
              <a:rPr lang="fr-FR" sz="1000" dirty="0" smtClean="0"/>
              <a:t>.</a:t>
            </a:r>
            <a:r>
              <a:rPr lang="fr-FR" sz="1000" dirty="0" err="1" smtClean="0"/>
              <a:t>put_line</a:t>
            </a:r>
            <a:r>
              <a:rPr lang="fr-FR" sz="1000" dirty="0" smtClean="0"/>
              <a:t>('SQLERRM:' ||  SQLERRM);</a:t>
            </a:r>
          </a:p>
          <a:p>
            <a:r>
              <a:rPr lang="fr-FR" sz="1000" dirty="0" smtClean="0"/>
              <a:t>  WHEN </a:t>
            </a:r>
            <a:r>
              <a:rPr lang="fr-FR" sz="1000" b="1" dirty="0" err="1" smtClean="0"/>
              <a:t>pas_err</a:t>
            </a:r>
            <a:r>
              <a:rPr lang="fr-FR" sz="1000" dirty="0" smtClean="0"/>
              <a:t> THEN</a:t>
            </a:r>
          </a:p>
          <a:p>
            <a:r>
              <a:rPr lang="fr-FR" sz="1000" dirty="0" smtClean="0"/>
              <a:t>   </a:t>
            </a:r>
            <a:r>
              <a:rPr lang="fr-FR" sz="1000" dirty="0" err="1" smtClean="0"/>
              <a:t>dbms_output</a:t>
            </a:r>
            <a:r>
              <a:rPr lang="fr-FR" sz="1000" dirty="0" smtClean="0"/>
              <a:t>.</a:t>
            </a:r>
            <a:r>
              <a:rPr lang="fr-FR" sz="1000" dirty="0" err="1" smtClean="0"/>
              <a:t>put_line</a:t>
            </a:r>
            <a:r>
              <a:rPr lang="fr-FR" sz="1000" dirty="0" smtClean="0"/>
              <a:t>('C''est </a:t>
            </a:r>
            <a:r>
              <a:rPr lang="fr-FR" sz="1000" dirty="0" err="1" smtClean="0"/>
              <a:t>corecte</a:t>
            </a:r>
            <a:r>
              <a:rPr lang="fr-FR" sz="1000" dirty="0" smtClean="0"/>
              <a:t> ');</a:t>
            </a:r>
          </a:p>
          <a:p>
            <a:r>
              <a:rPr lang="fr-FR" sz="1000" dirty="0" smtClean="0"/>
              <a:t>End;</a:t>
            </a:r>
            <a:endParaRPr lang="fr-FR" sz="1000" dirty="0"/>
          </a:p>
        </p:txBody>
      </p:sp>
      <p:sp>
        <p:nvSpPr>
          <p:cNvPr id="5" name="Rectangle 2"/>
          <p:cNvSpPr>
            <a:spLocks noGrp="1" noChangeArrowheads="1"/>
          </p:cNvSpPr>
          <p:nvPr>
            <p:ph type="title"/>
          </p:nvPr>
        </p:nvSpPr>
        <p:spPr>
          <a:xfrm>
            <a:off x="226998" y="84127"/>
            <a:ext cx="4229100" cy="357190"/>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fr-FR" sz="1600" dirty="0"/>
              <a:t>Test d’exécution avec SQLCODE et</a:t>
            </a:r>
            <a:r>
              <a:rPr lang="fr-FR" sz="1800" dirty="0"/>
              <a:t> </a:t>
            </a:r>
            <a:r>
              <a:rPr lang="fr-FR" sz="1600" dirty="0"/>
              <a:t>SQLERRM</a:t>
            </a:r>
          </a:p>
        </p:txBody>
      </p:sp>
      <p:sp>
        <p:nvSpPr>
          <p:cNvPr id="6" name="ZoneTexte 5"/>
          <p:cNvSpPr txBox="1"/>
          <p:nvPr/>
        </p:nvSpPr>
        <p:spPr>
          <a:xfrm>
            <a:off x="369874" y="419291"/>
            <a:ext cx="3071834" cy="307777"/>
          </a:xfrm>
          <a:prstGeom prst="rect">
            <a:avLst/>
          </a:prstGeom>
          <a:noFill/>
        </p:spPr>
        <p:txBody>
          <a:bodyPr wrap="square" rtlCol="0">
            <a:spAutoFit/>
          </a:bodyPr>
          <a:lstStyle/>
          <a:p>
            <a:r>
              <a:rPr lang="fr-FR" sz="1400" b="1" u="sng" dirty="0" smtClean="0"/>
              <a:t>Exemple 3: complet</a:t>
            </a:r>
            <a:endParaRPr lang="fr-FR" sz="1400" b="1" u="sng"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55626" y="97725"/>
            <a:ext cx="3071834" cy="486467"/>
          </a:xfrm>
        </p:spPr>
        <p:style>
          <a:lnRef idx="2">
            <a:schemeClr val="accent1"/>
          </a:lnRef>
          <a:fillRef idx="1">
            <a:schemeClr val="lt1"/>
          </a:fillRef>
          <a:effectRef idx="0">
            <a:schemeClr val="accent1"/>
          </a:effectRef>
          <a:fontRef idx="minor">
            <a:schemeClr val="dk1"/>
          </a:fontRef>
        </p:style>
        <p:txBody>
          <a:bodyPr/>
          <a:lstStyle/>
          <a:p>
            <a:r>
              <a:rPr lang="fr-FR" sz="1800" b="1" dirty="0" smtClean="0"/>
              <a:t>Les curseur</a:t>
            </a:r>
            <a:endParaRPr lang="fr-FR" sz="1800" b="1" dirty="0"/>
          </a:p>
        </p:txBody>
      </p:sp>
      <p:sp>
        <p:nvSpPr>
          <p:cNvPr id="29699" name="Rectangle 3"/>
          <p:cNvSpPr>
            <a:spLocks noGrp="1" noChangeArrowheads="1"/>
          </p:cNvSpPr>
          <p:nvPr>
            <p:ph type="body" idx="1"/>
          </p:nvPr>
        </p:nvSpPr>
        <p:spPr>
          <a:xfrm>
            <a:off x="298436" y="798506"/>
            <a:ext cx="3786214" cy="2286015"/>
          </a:xfrm>
        </p:spPr>
        <p:txBody>
          <a:bodyPr>
            <a:normAutofit/>
          </a:bodyPr>
          <a:lstStyle/>
          <a:p>
            <a:r>
              <a:rPr lang="fr-FR" sz="1200" b="1" dirty="0" smtClean="0">
                <a:solidFill>
                  <a:srgbClr val="002060"/>
                </a:solidFill>
              </a:rPr>
              <a:t>Définition</a:t>
            </a:r>
          </a:p>
          <a:p>
            <a:pPr>
              <a:buNone/>
            </a:pPr>
            <a:endParaRPr lang="fr-FR" sz="1200" b="1" dirty="0">
              <a:solidFill>
                <a:srgbClr val="002060"/>
              </a:solidFill>
            </a:endParaRPr>
          </a:p>
          <a:p>
            <a:pPr lvl="1"/>
            <a:r>
              <a:rPr lang="fr-FR" sz="1000" dirty="0"/>
              <a:t>Un curseur est un mécanisme permettant de rechercher un nombre arbitraire de lignes avec une instruction SELECT</a:t>
            </a:r>
            <a:r>
              <a:rPr lang="fr-FR" sz="1000" dirty="0" smtClean="0"/>
              <a:t>.</a:t>
            </a:r>
          </a:p>
          <a:p>
            <a:pPr lvl="1">
              <a:buNone/>
            </a:pPr>
            <a:endParaRPr lang="fr-FR" sz="1000" dirty="0"/>
          </a:p>
          <a:p>
            <a:r>
              <a:rPr lang="fr-FR" sz="1200" dirty="0">
                <a:solidFill>
                  <a:srgbClr val="002060"/>
                </a:solidFill>
              </a:rPr>
              <a:t>Deux types de curseurs:</a:t>
            </a:r>
          </a:p>
          <a:p>
            <a:pPr lvl="1"/>
            <a:r>
              <a:rPr lang="fr-FR" sz="1000" b="1" dirty="0"/>
              <a:t>Le curseurs implicite</a:t>
            </a:r>
            <a:r>
              <a:rPr lang="fr-FR" sz="1000" dirty="0"/>
              <a:t>: généré et géré par le noyau pour chaque ordre SQL d’un </a:t>
            </a:r>
            <a:r>
              <a:rPr lang="fr-FR" sz="1000" dirty="0" smtClean="0"/>
              <a:t>bloc</a:t>
            </a:r>
          </a:p>
          <a:p>
            <a:pPr lvl="1">
              <a:buNone/>
            </a:pPr>
            <a:endParaRPr lang="fr-FR" sz="1000" dirty="0"/>
          </a:p>
          <a:p>
            <a:pPr lvl="1"/>
            <a:r>
              <a:rPr lang="fr-FR" sz="1000" b="1" u="sng" dirty="0"/>
              <a:t>Le curseur explicite</a:t>
            </a:r>
            <a:r>
              <a:rPr lang="fr-FR" sz="1000" dirty="0"/>
              <a:t>: généré para l’utilisateur pour traiter un ordre SELECT qui ramène plusieurs lignes.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5560" y="84126"/>
            <a:ext cx="4214842" cy="500066"/>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GB" sz="1800" b="1" dirty="0" err="1" smtClean="0"/>
              <a:t>Quatre</a:t>
            </a:r>
            <a:r>
              <a:rPr lang="fr-FR" sz="1800" b="1" dirty="0" smtClean="0"/>
              <a:t> Étapes de traitement d’un curseur explicite</a:t>
            </a:r>
            <a:endParaRPr lang="fr-FR" sz="1800" b="1" dirty="0"/>
          </a:p>
        </p:txBody>
      </p:sp>
      <p:sp>
        <p:nvSpPr>
          <p:cNvPr id="3" name="Espace réservé du contenu 2"/>
          <p:cNvSpPr>
            <a:spLocks noGrp="1"/>
          </p:cNvSpPr>
          <p:nvPr>
            <p:ph idx="1"/>
          </p:nvPr>
        </p:nvSpPr>
        <p:spPr>
          <a:xfrm>
            <a:off x="226998" y="941382"/>
            <a:ext cx="4286280" cy="2214578"/>
          </a:xfrm>
        </p:spPr>
        <p:txBody>
          <a:bodyPr>
            <a:normAutofit fontScale="85000" lnSpcReduction="10000"/>
          </a:bodyPr>
          <a:lstStyle/>
          <a:p>
            <a:pPr>
              <a:buNone/>
            </a:pPr>
            <a:r>
              <a:rPr lang="en-GB" sz="1400" dirty="0" smtClean="0"/>
              <a:t>Les </a:t>
            </a:r>
            <a:r>
              <a:rPr lang="en-GB" sz="1400" b="1" dirty="0" err="1" smtClean="0"/>
              <a:t>curseurs</a:t>
            </a:r>
            <a:r>
              <a:rPr lang="en-GB" sz="1400" b="1" dirty="0" smtClean="0"/>
              <a:t> </a:t>
            </a:r>
            <a:r>
              <a:rPr lang="en-GB" sz="1400" b="1" dirty="0" err="1" smtClean="0"/>
              <a:t>explicites</a:t>
            </a:r>
            <a:r>
              <a:rPr lang="en-GB" sz="1400" dirty="0" smtClean="0"/>
              <a:t> </a:t>
            </a:r>
            <a:r>
              <a:rPr lang="en-GB" sz="1400" dirty="0" err="1" smtClean="0"/>
              <a:t>sont</a:t>
            </a:r>
            <a:r>
              <a:rPr lang="en-GB" sz="1400" dirty="0" smtClean="0"/>
              <a:t> </a:t>
            </a:r>
            <a:r>
              <a:rPr lang="en-GB" sz="1400" dirty="0" err="1" smtClean="0"/>
              <a:t>traitées</a:t>
            </a:r>
            <a:r>
              <a:rPr lang="en-GB" sz="1400" dirty="0" smtClean="0"/>
              <a:t> en </a:t>
            </a:r>
            <a:r>
              <a:rPr lang="en-GB" sz="1400" dirty="0" err="1" smtClean="0"/>
              <a:t>suivant</a:t>
            </a:r>
            <a:r>
              <a:rPr lang="en-GB" sz="1400" dirty="0" smtClean="0"/>
              <a:t> un </a:t>
            </a:r>
            <a:r>
              <a:rPr lang="en-GB" sz="1400" dirty="0" err="1" smtClean="0"/>
              <a:t>modèle</a:t>
            </a:r>
            <a:r>
              <a:rPr lang="en-GB" sz="1400" dirty="0" smtClean="0"/>
              <a:t> en </a:t>
            </a:r>
            <a:r>
              <a:rPr lang="en-GB" sz="1400" dirty="0" err="1" smtClean="0"/>
              <a:t>quatre</a:t>
            </a:r>
            <a:r>
              <a:rPr lang="en-GB" sz="1400" dirty="0" smtClean="0"/>
              <a:t> </a:t>
            </a:r>
            <a:r>
              <a:rPr lang="en-GB" sz="1400" dirty="0" err="1" smtClean="0"/>
              <a:t>étapes</a:t>
            </a:r>
            <a:r>
              <a:rPr lang="en-GB" sz="1400" dirty="0" smtClean="0"/>
              <a:t>. </a:t>
            </a:r>
          </a:p>
          <a:p>
            <a:pPr>
              <a:buNone/>
            </a:pPr>
            <a:endParaRPr lang="fr-FR" sz="1400" dirty="0" smtClean="0"/>
          </a:p>
          <a:p>
            <a:pPr>
              <a:lnSpc>
                <a:spcPct val="150000"/>
              </a:lnSpc>
              <a:buFont typeface="Wingdings" pitchFamily="2" charset="2"/>
              <a:buChar char="q"/>
            </a:pPr>
            <a:r>
              <a:rPr lang="en-GB" sz="1300" b="1" dirty="0" err="1" smtClean="0"/>
              <a:t>Déclarer</a:t>
            </a:r>
            <a:r>
              <a:rPr lang="en-GB" sz="1300" b="1" dirty="0" smtClean="0"/>
              <a:t> le CURSEUR:  </a:t>
            </a:r>
            <a:r>
              <a:rPr lang="en-GB" sz="1100" dirty="0" smtClean="0"/>
              <a:t>le </a:t>
            </a:r>
            <a:r>
              <a:rPr lang="en-GB" sz="1100" dirty="0" err="1" smtClean="0"/>
              <a:t>curseur</a:t>
            </a:r>
            <a:r>
              <a:rPr lang="en-GB" sz="1100" dirty="0" smtClean="0"/>
              <a:t> </a:t>
            </a:r>
            <a:r>
              <a:rPr lang="en-GB" sz="1100" dirty="0" err="1" smtClean="0"/>
              <a:t>doit</a:t>
            </a:r>
            <a:r>
              <a:rPr lang="en-GB" sz="1100" dirty="0" smtClean="0"/>
              <a:t> </a:t>
            </a:r>
            <a:r>
              <a:rPr lang="en-GB" sz="1100" dirty="0" err="1" smtClean="0"/>
              <a:t>apparaitre</a:t>
            </a:r>
            <a:r>
              <a:rPr lang="en-GB" sz="1100" dirty="0" smtClean="0"/>
              <a:t> </a:t>
            </a:r>
            <a:r>
              <a:rPr lang="en-GB" sz="1100" dirty="0" err="1" smtClean="0"/>
              <a:t>dans</a:t>
            </a:r>
            <a:r>
              <a:rPr lang="en-GB" sz="1100" dirty="0" smtClean="0"/>
              <a:t> la </a:t>
            </a:r>
            <a:r>
              <a:rPr lang="en-GB" sz="1100" dirty="0" err="1" smtClean="0"/>
              <a:t>partie</a:t>
            </a:r>
            <a:r>
              <a:rPr lang="en-GB" sz="1100" dirty="0" smtClean="0"/>
              <a:t> </a:t>
            </a:r>
            <a:r>
              <a:rPr lang="en-GB" sz="1100" dirty="0" err="1" smtClean="0"/>
              <a:t>déclaration</a:t>
            </a:r>
            <a:r>
              <a:rPr lang="en-GB" sz="1100" dirty="0" smtClean="0"/>
              <a:t> de bloc pl/</a:t>
            </a:r>
            <a:r>
              <a:rPr lang="en-GB" sz="1100" dirty="0" err="1" smtClean="0"/>
              <a:t>sql</a:t>
            </a:r>
            <a:endParaRPr lang="en-GB" sz="1100" dirty="0" smtClean="0"/>
          </a:p>
          <a:p>
            <a:pPr>
              <a:lnSpc>
                <a:spcPct val="150000"/>
              </a:lnSpc>
              <a:buFont typeface="Wingdings" pitchFamily="2" charset="2"/>
              <a:buChar char="q"/>
            </a:pPr>
            <a:r>
              <a:rPr lang="en-GB" sz="1400" b="1" dirty="0" err="1" smtClean="0"/>
              <a:t>Ouvrir</a:t>
            </a:r>
            <a:r>
              <a:rPr lang="en-GB" sz="1400" b="1" dirty="0" smtClean="0"/>
              <a:t> le CURSEUR :  par </a:t>
            </a:r>
            <a:r>
              <a:rPr lang="en-GB" sz="1400" b="1" dirty="0" err="1" smtClean="0"/>
              <a:t>l’</a:t>
            </a:r>
            <a:r>
              <a:rPr lang="en-GB" sz="1400" dirty="0" err="1" smtClean="0"/>
              <a:t>instruction</a:t>
            </a:r>
            <a:r>
              <a:rPr lang="en-GB" sz="1400" dirty="0" smtClean="0"/>
              <a:t> </a:t>
            </a:r>
            <a:r>
              <a:rPr lang="en-GB" sz="1400" b="1" dirty="0" smtClean="0"/>
              <a:t>OPEN</a:t>
            </a:r>
            <a:r>
              <a:rPr lang="en-GB" sz="1400" dirty="0" smtClean="0"/>
              <a:t>, </a:t>
            </a:r>
          </a:p>
          <a:p>
            <a:pPr>
              <a:lnSpc>
                <a:spcPct val="150000"/>
              </a:lnSpc>
              <a:buFont typeface="Wingdings" pitchFamily="2" charset="2"/>
              <a:buChar char="q"/>
            </a:pPr>
            <a:r>
              <a:rPr lang="en-GB" sz="1400" b="1" dirty="0" err="1" smtClean="0"/>
              <a:t>Parcourir</a:t>
            </a:r>
            <a:r>
              <a:rPr lang="en-GB" sz="1400" b="1" dirty="0" smtClean="0"/>
              <a:t> les </a:t>
            </a:r>
            <a:r>
              <a:rPr lang="en-GB" sz="1400" b="1" dirty="0" err="1" smtClean="0"/>
              <a:t>ligne</a:t>
            </a:r>
            <a:r>
              <a:rPr lang="en-GB" sz="1400" b="1" dirty="0" smtClean="0"/>
              <a:t> du CURSEUR : </a:t>
            </a:r>
            <a:r>
              <a:rPr lang="en-GB" sz="1400" dirty="0" smtClean="0"/>
              <a:t>par l’ instruction </a:t>
            </a:r>
            <a:r>
              <a:rPr lang="en-GB" sz="1400" b="1" dirty="0" smtClean="0"/>
              <a:t>FETCH</a:t>
            </a:r>
            <a:r>
              <a:rPr lang="en-GB" sz="1400" dirty="0" smtClean="0"/>
              <a:t>.</a:t>
            </a:r>
          </a:p>
          <a:p>
            <a:pPr>
              <a:lnSpc>
                <a:spcPct val="150000"/>
              </a:lnSpc>
              <a:buFont typeface="Wingdings" pitchFamily="2" charset="2"/>
              <a:buChar char="q"/>
            </a:pPr>
            <a:r>
              <a:rPr lang="en-GB" sz="1400" b="1" dirty="0" err="1" smtClean="0"/>
              <a:t>Fermer</a:t>
            </a:r>
            <a:r>
              <a:rPr lang="en-GB" sz="1400" b="1" dirty="0" smtClean="0"/>
              <a:t> le CURSEUR : </a:t>
            </a:r>
            <a:r>
              <a:rPr lang="en-GB" sz="1200" dirty="0" err="1" smtClean="0"/>
              <a:t>une</a:t>
            </a:r>
            <a:r>
              <a:rPr lang="en-GB" sz="1200" dirty="0" smtClean="0"/>
              <a:t> instruction </a:t>
            </a:r>
            <a:r>
              <a:rPr lang="en-GB" sz="1200" b="1" dirty="0" smtClean="0"/>
              <a:t>close </a:t>
            </a:r>
            <a:r>
              <a:rPr lang="en-GB" sz="1200" dirty="0" smtClean="0"/>
              <a:t>.</a:t>
            </a:r>
            <a:endParaRPr lang="fr-FR" sz="13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69874" y="84126"/>
            <a:ext cx="3787788" cy="428628"/>
          </a:xfrm>
        </p:spPr>
        <p:style>
          <a:lnRef idx="2">
            <a:schemeClr val="accent1"/>
          </a:lnRef>
          <a:fillRef idx="1">
            <a:schemeClr val="lt1"/>
          </a:fillRef>
          <a:effectRef idx="0">
            <a:schemeClr val="accent1"/>
          </a:effectRef>
          <a:fontRef idx="minor">
            <a:schemeClr val="dk1"/>
          </a:fontRef>
        </p:style>
        <p:txBody>
          <a:bodyPr/>
          <a:lstStyle/>
          <a:p>
            <a:r>
              <a:rPr lang="fr-FR" sz="1800" b="1" dirty="0"/>
              <a:t>Déclaration d’un curseur explicite</a:t>
            </a:r>
          </a:p>
        </p:txBody>
      </p:sp>
      <p:sp>
        <p:nvSpPr>
          <p:cNvPr id="30723" name="Rectangle 3"/>
          <p:cNvSpPr>
            <a:spLocks noGrp="1" noChangeArrowheads="1"/>
          </p:cNvSpPr>
          <p:nvPr>
            <p:ph type="body" idx="1"/>
          </p:nvPr>
        </p:nvSpPr>
        <p:spPr>
          <a:xfrm>
            <a:off x="214314" y="512755"/>
            <a:ext cx="3727460" cy="642941"/>
          </a:xfrm>
        </p:spPr>
        <p:txBody>
          <a:bodyPr>
            <a:noAutofit/>
          </a:bodyPr>
          <a:lstStyle/>
          <a:p>
            <a:r>
              <a:rPr lang="fr-FR" sz="1200" dirty="0"/>
              <a:t>Se fait dans la section </a:t>
            </a:r>
            <a:r>
              <a:rPr lang="fr-FR" sz="1200" b="1" dirty="0" err="1" smtClean="0"/>
              <a:t>Declare</a:t>
            </a:r>
            <a:endParaRPr lang="fr-FR" sz="1200" b="1" dirty="0" smtClean="0"/>
          </a:p>
          <a:p>
            <a:pPr>
              <a:buNone/>
            </a:pPr>
            <a:r>
              <a:rPr lang="fr-FR" sz="1200" b="1" dirty="0" smtClean="0"/>
              <a:t>Syntaxe    : </a:t>
            </a:r>
            <a:r>
              <a:rPr lang="fr-FR" sz="1200" b="1" dirty="0" err="1" smtClean="0"/>
              <a:t>cursor</a:t>
            </a:r>
            <a:r>
              <a:rPr lang="fr-FR" sz="1200" dirty="0" smtClean="0"/>
              <a:t>  </a:t>
            </a:r>
            <a:r>
              <a:rPr lang="fr-FR" sz="1200" dirty="0" err="1" smtClean="0"/>
              <a:t>nom_curseur</a:t>
            </a:r>
            <a:r>
              <a:rPr lang="fr-FR" sz="1200" dirty="0" smtClean="0"/>
              <a:t> </a:t>
            </a:r>
            <a:r>
              <a:rPr lang="fr-FR" sz="1200" b="1" dirty="0" err="1"/>
              <a:t>is</a:t>
            </a:r>
            <a:r>
              <a:rPr lang="fr-FR" sz="1200" dirty="0"/>
              <a:t> </a:t>
            </a:r>
            <a:r>
              <a:rPr lang="fr-FR" sz="1200" dirty="0" smtClean="0"/>
              <a:t>  </a:t>
            </a:r>
            <a:r>
              <a:rPr lang="fr-FR" sz="1200" i="1" dirty="0" err="1" smtClean="0"/>
              <a:t>ordre_select</a:t>
            </a:r>
            <a:endParaRPr lang="fr-FR" sz="1200" i="1" dirty="0"/>
          </a:p>
        </p:txBody>
      </p:sp>
      <p:sp>
        <p:nvSpPr>
          <p:cNvPr id="7" name="Rectangle 6"/>
          <p:cNvSpPr/>
          <p:nvPr/>
        </p:nvSpPr>
        <p:spPr>
          <a:xfrm>
            <a:off x="155560" y="1472074"/>
            <a:ext cx="3863994" cy="201285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Tx/>
              <a:buNone/>
            </a:pPr>
            <a:r>
              <a:rPr lang="fr-FR" sz="1200" b="1" dirty="0" err="1" smtClean="0"/>
              <a:t>Declare</a:t>
            </a:r>
            <a:r>
              <a:rPr lang="fr-FR" sz="1200" b="1" dirty="0" smtClean="0"/>
              <a:t> </a:t>
            </a:r>
          </a:p>
          <a:p>
            <a:pPr>
              <a:buFontTx/>
              <a:buNone/>
            </a:pPr>
            <a:r>
              <a:rPr lang="fr-FR" sz="1200" b="1" dirty="0" err="1" smtClean="0">
                <a:solidFill>
                  <a:schemeClr val="accent2">
                    <a:lumMod val="75000"/>
                  </a:schemeClr>
                </a:solidFill>
              </a:rPr>
              <a:t>cursor</a:t>
            </a:r>
            <a:r>
              <a:rPr lang="fr-FR" sz="1200" dirty="0" smtClean="0">
                <a:solidFill>
                  <a:schemeClr val="accent2">
                    <a:lumMod val="75000"/>
                  </a:schemeClr>
                </a:solidFill>
              </a:rPr>
              <a:t> </a:t>
            </a:r>
            <a:r>
              <a:rPr lang="fr-FR" sz="1200" b="1" dirty="0" smtClean="0">
                <a:solidFill>
                  <a:schemeClr val="accent2">
                    <a:lumMod val="75000"/>
                  </a:schemeClr>
                </a:solidFill>
              </a:rPr>
              <a:t>dept_10</a:t>
            </a:r>
            <a:r>
              <a:rPr lang="fr-FR" sz="1200" dirty="0" smtClean="0">
                <a:solidFill>
                  <a:schemeClr val="accent2">
                    <a:lumMod val="75000"/>
                  </a:schemeClr>
                </a:solidFill>
              </a:rPr>
              <a:t> </a:t>
            </a:r>
            <a:r>
              <a:rPr lang="fr-FR" sz="1200" dirty="0" err="1" smtClean="0">
                <a:solidFill>
                  <a:schemeClr val="accent2">
                    <a:lumMod val="75000"/>
                  </a:schemeClr>
                </a:solidFill>
              </a:rPr>
              <a:t>is</a:t>
            </a:r>
            <a:r>
              <a:rPr lang="fr-FR" sz="1200" dirty="0" smtClean="0">
                <a:solidFill>
                  <a:schemeClr val="accent2">
                    <a:lumMod val="75000"/>
                  </a:schemeClr>
                </a:solidFill>
              </a:rPr>
              <a:t> </a:t>
            </a:r>
            <a:endParaRPr lang="fr-FR" sz="1200" dirty="0" smtClean="0">
              <a:solidFill>
                <a:schemeClr val="accent2">
                  <a:lumMod val="75000"/>
                </a:schemeClr>
              </a:solidFill>
            </a:endParaRPr>
          </a:p>
          <a:p>
            <a:pPr>
              <a:buFontTx/>
              <a:buNone/>
            </a:pPr>
            <a:endParaRPr lang="fr-FR" sz="1200" dirty="0">
              <a:solidFill>
                <a:schemeClr val="accent2">
                  <a:lumMod val="75000"/>
                </a:schemeClr>
              </a:solidFill>
            </a:endParaRPr>
          </a:p>
          <a:p>
            <a:pPr>
              <a:buFontTx/>
              <a:buNone/>
            </a:pPr>
            <a:r>
              <a:rPr lang="fr-FR" sz="1200" dirty="0" smtClean="0">
                <a:solidFill>
                  <a:schemeClr val="accent2">
                    <a:lumMod val="75000"/>
                  </a:schemeClr>
                </a:solidFill>
              </a:rPr>
              <a:t>select </a:t>
            </a:r>
            <a:r>
              <a:rPr lang="fr-FR" sz="1200" dirty="0" err="1" smtClean="0">
                <a:solidFill>
                  <a:schemeClr val="accent2">
                    <a:lumMod val="75000"/>
                  </a:schemeClr>
                </a:solidFill>
              </a:rPr>
              <a:t>first_name</a:t>
            </a:r>
            <a:r>
              <a:rPr lang="fr-FR" sz="1200" dirty="0" smtClean="0">
                <a:solidFill>
                  <a:schemeClr val="accent2">
                    <a:lumMod val="75000"/>
                  </a:schemeClr>
                </a:solidFill>
              </a:rPr>
              <a:t> , </a:t>
            </a:r>
            <a:r>
              <a:rPr lang="fr-FR" sz="1200" dirty="0" err="1" smtClean="0">
                <a:solidFill>
                  <a:schemeClr val="accent2">
                    <a:lumMod val="75000"/>
                  </a:schemeClr>
                </a:solidFill>
              </a:rPr>
              <a:t>salary</a:t>
            </a:r>
            <a:r>
              <a:rPr lang="fr-FR" sz="1200" dirty="0" smtClean="0">
                <a:solidFill>
                  <a:schemeClr val="accent2">
                    <a:lumMod val="75000"/>
                  </a:schemeClr>
                </a:solidFill>
              </a:rPr>
              <a:t>  </a:t>
            </a:r>
            <a:r>
              <a:rPr lang="fr-FR" sz="1200" dirty="0" err="1" smtClean="0">
                <a:solidFill>
                  <a:schemeClr val="accent2">
                    <a:lumMod val="75000"/>
                  </a:schemeClr>
                </a:solidFill>
              </a:rPr>
              <a:t>From</a:t>
            </a:r>
            <a:r>
              <a:rPr lang="fr-FR" sz="1200" dirty="0" smtClean="0">
                <a:solidFill>
                  <a:schemeClr val="accent2">
                    <a:lumMod val="75000"/>
                  </a:schemeClr>
                </a:solidFill>
              </a:rPr>
              <a:t> </a:t>
            </a:r>
            <a:r>
              <a:rPr lang="fr-FR" sz="1200" dirty="0" err="1" smtClean="0">
                <a:solidFill>
                  <a:schemeClr val="accent2">
                    <a:lumMod val="75000"/>
                  </a:schemeClr>
                </a:solidFill>
              </a:rPr>
              <a:t>employees</a:t>
            </a:r>
            <a:r>
              <a:rPr lang="fr-FR" sz="1200" dirty="0" smtClean="0">
                <a:solidFill>
                  <a:schemeClr val="accent2">
                    <a:lumMod val="75000"/>
                  </a:schemeClr>
                </a:solidFill>
              </a:rPr>
              <a:t> </a:t>
            </a:r>
          </a:p>
          <a:p>
            <a:pPr>
              <a:lnSpc>
                <a:spcPct val="30000"/>
              </a:lnSpc>
              <a:spcBef>
                <a:spcPct val="55000"/>
              </a:spcBef>
              <a:buNone/>
            </a:pPr>
            <a:r>
              <a:rPr lang="fr-FR" sz="1200" dirty="0" err="1" smtClean="0">
                <a:solidFill>
                  <a:schemeClr val="accent2">
                    <a:lumMod val="75000"/>
                  </a:schemeClr>
                </a:solidFill>
              </a:rPr>
              <a:t>where</a:t>
            </a:r>
            <a:r>
              <a:rPr lang="fr-FR" sz="1200" dirty="0" smtClean="0">
                <a:solidFill>
                  <a:schemeClr val="accent2">
                    <a:lumMod val="75000"/>
                  </a:schemeClr>
                </a:solidFill>
              </a:rPr>
              <a:t> </a:t>
            </a:r>
            <a:r>
              <a:rPr lang="fr-FR" sz="1200" dirty="0" err="1" smtClean="0">
                <a:solidFill>
                  <a:schemeClr val="accent2">
                    <a:lumMod val="75000"/>
                  </a:schemeClr>
                </a:solidFill>
              </a:rPr>
              <a:t>department_id</a:t>
            </a:r>
            <a:r>
              <a:rPr lang="fr-FR" sz="1200" dirty="0" smtClean="0">
                <a:solidFill>
                  <a:schemeClr val="accent2">
                    <a:lumMod val="75000"/>
                  </a:schemeClr>
                </a:solidFill>
              </a:rPr>
              <a:t>= 10 </a:t>
            </a:r>
            <a:r>
              <a:rPr lang="fr-FR" sz="1200" dirty="0" err="1" smtClean="0">
                <a:solidFill>
                  <a:schemeClr val="accent2">
                    <a:lumMod val="75000"/>
                  </a:schemeClr>
                </a:solidFill>
              </a:rPr>
              <a:t>order</a:t>
            </a:r>
            <a:r>
              <a:rPr lang="fr-FR" sz="1200" dirty="0" smtClean="0">
                <a:solidFill>
                  <a:schemeClr val="accent2">
                    <a:lumMod val="75000"/>
                  </a:schemeClr>
                </a:solidFill>
              </a:rPr>
              <a:t> by </a:t>
            </a:r>
            <a:r>
              <a:rPr lang="fr-FR" sz="1200" dirty="0" err="1" smtClean="0">
                <a:solidFill>
                  <a:schemeClr val="accent2">
                    <a:lumMod val="75000"/>
                  </a:schemeClr>
                </a:solidFill>
              </a:rPr>
              <a:t>salary</a:t>
            </a:r>
            <a:r>
              <a:rPr lang="fr-FR" sz="1200" dirty="0" smtClean="0">
                <a:solidFill>
                  <a:schemeClr val="accent2">
                    <a:lumMod val="75000"/>
                  </a:schemeClr>
                </a:solidFill>
              </a:rPr>
              <a:t>;</a:t>
            </a:r>
          </a:p>
          <a:p>
            <a:pPr>
              <a:lnSpc>
                <a:spcPct val="30000"/>
              </a:lnSpc>
              <a:spcBef>
                <a:spcPct val="55000"/>
              </a:spcBef>
              <a:buNone/>
            </a:pPr>
            <a:endParaRPr lang="fr-FR" sz="1200" dirty="0" smtClean="0"/>
          </a:p>
          <a:p>
            <a:pPr>
              <a:lnSpc>
                <a:spcPct val="30000"/>
              </a:lnSpc>
              <a:spcBef>
                <a:spcPct val="55000"/>
              </a:spcBef>
              <a:buNone/>
            </a:pPr>
            <a:r>
              <a:rPr lang="fr-FR" sz="1200" b="1" dirty="0" smtClean="0"/>
              <a:t>nom</a:t>
            </a:r>
            <a:r>
              <a:rPr lang="fr-FR" sz="1200" dirty="0" smtClean="0"/>
              <a:t> </a:t>
            </a:r>
            <a:r>
              <a:rPr lang="fr-FR" sz="1200" dirty="0" err="1" smtClean="0"/>
              <a:t>employees</a:t>
            </a:r>
            <a:r>
              <a:rPr lang="fr-FR" sz="1200" dirty="0" smtClean="0"/>
              <a:t> .</a:t>
            </a:r>
            <a:r>
              <a:rPr lang="fr-FR" sz="1200" dirty="0" err="1" smtClean="0"/>
              <a:t>first_name</a:t>
            </a:r>
            <a:r>
              <a:rPr lang="fr-FR" sz="1200" dirty="0" smtClean="0"/>
              <a:t>%TYPE;</a:t>
            </a:r>
          </a:p>
          <a:p>
            <a:pPr>
              <a:lnSpc>
                <a:spcPct val="30000"/>
              </a:lnSpc>
              <a:spcBef>
                <a:spcPct val="55000"/>
              </a:spcBef>
              <a:buNone/>
            </a:pPr>
            <a:r>
              <a:rPr lang="fr-FR" sz="1200" b="1" dirty="0" smtClean="0"/>
              <a:t>salaire</a:t>
            </a:r>
            <a:r>
              <a:rPr lang="fr-FR" sz="1200" dirty="0" smtClean="0"/>
              <a:t> </a:t>
            </a:r>
            <a:r>
              <a:rPr lang="fr-FR" sz="1200" dirty="0" err="1" smtClean="0"/>
              <a:t>employees</a:t>
            </a:r>
            <a:r>
              <a:rPr lang="fr-FR" sz="1200" dirty="0" smtClean="0"/>
              <a:t> . </a:t>
            </a:r>
            <a:r>
              <a:rPr lang="fr-FR" sz="1200" dirty="0" err="1" smtClean="0"/>
              <a:t>salary</a:t>
            </a:r>
            <a:r>
              <a:rPr lang="fr-FR" sz="1200" dirty="0" smtClean="0"/>
              <a:t>%TYPE;</a:t>
            </a:r>
          </a:p>
          <a:p>
            <a:pPr>
              <a:buFontTx/>
              <a:buNone/>
            </a:pPr>
            <a:r>
              <a:rPr lang="fr-FR" sz="1200" dirty="0" smtClean="0"/>
              <a:t>     Begin</a:t>
            </a:r>
          </a:p>
          <a:p>
            <a:pPr>
              <a:buFontTx/>
              <a:buNone/>
            </a:pPr>
            <a:r>
              <a:rPr lang="fr-FR" sz="1200" dirty="0" smtClean="0"/>
              <a:t>		…</a:t>
            </a:r>
          </a:p>
          <a:p>
            <a:pPr>
              <a:buFontTx/>
              <a:buNone/>
            </a:pPr>
            <a:r>
              <a:rPr lang="fr-FR" sz="1200" dirty="0" smtClean="0"/>
              <a:t>	End;</a:t>
            </a:r>
            <a:endParaRPr lang="fr-FR" sz="1200" dirty="0"/>
          </a:p>
        </p:txBody>
      </p:sp>
      <p:sp>
        <p:nvSpPr>
          <p:cNvPr id="8" name="Rectangle 7"/>
          <p:cNvSpPr/>
          <p:nvPr/>
        </p:nvSpPr>
        <p:spPr>
          <a:xfrm>
            <a:off x="155560" y="1124073"/>
            <a:ext cx="1047979" cy="276999"/>
          </a:xfrm>
          <a:prstGeom prst="rect">
            <a:avLst/>
          </a:prstGeom>
        </p:spPr>
        <p:txBody>
          <a:bodyPr wrap="square">
            <a:spAutoFit/>
          </a:bodyPr>
          <a:lstStyle/>
          <a:p>
            <a:r>
              <a:rPr lang="fr-FR" sz="1200" b="1" dirty="0" smtClean="0"/>
              <a:t>Exemple  :  </a:t>
            </a:r>
            <a:endParaRPr lang="fr-FR" sz="12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226998" y="496934"/>
            <a:ext cx="3739845" cy="1158828"/>
          </a:xfrm>
        </p:spPr>
        <p:txBody>
          <a:bodyPr>
            <a:normAutofit fontScale="92500"/>
          </a:bodyPr>
          <a:lstStyle/>
          <a:p>
            <a:pPr marL="306690" indent="-306690"/>
            <a:r>
              <a:rPr lang="fr-FR" sz="1200" dirty="0" smtClean="0"/>
              <a:t>L’ouverture: </a:t>
            </a:r>
            <a:endParaRPr lang="fr-FR" sz="1200" dirty="0"/>
          </a:p>
          <a:p>
            <a:pPr marL="498371" lvl="1" indent="-268354"/>
            <a:r>
              <a:rPr lang="fr-FR" sz="1000" dirty="0"/>
              <a:t>Allocation de mémoire pour le lignes du curseur</a:t>
            </a:r>
          </a:p>
          <a:p>
            <a:pPr marL="498371" lvl="1" indent="-268354"/>
            <a:r>
              <a:rPr lang="fr-FR" sz="1000" dirty="0"/>
              <a:t>L’analyse syntaxique et sémantique du select</a:t>
            </a:r>
          </a:p>
          <a:p>
            <a:pPr marL="498371" lvl="1" indent="-268354"/>
            <a:r>
              <a:rPr lang="fr-FR" sz="1000" dirty="0"/>
              <a:t>Le positionnement de verrous éventuels</a:t>
            </a:r>
          </a:p>
          <a:p>
            <a:pPr marL="306690" indent="-306690"/>
            <a:r>
              <a:rPr lang="fr-FR" sz="1200" dirty="0"/>
              <a:t>L’ouverture se fait dans la section Begin</a:t>
            </a:r>
          </a:p>
          <a:p>
            <a:pPr marL="306690" indent="-306690"/>
            <a:r>
              <a:rPr lang="fr-FR" sz="1200" dirty="0"/>
              <a:t>Syntaxe: </a:t>
            </a:r>
            <a:r>
              <a:rPr lang="fr-FR" sz="1200" dirty="0" smtClean="0"/>
              <a:t>  </a:t>
            </a:r>
            <a:r>
              <a:rPr lang="fr-FR" sz="1200" b="1" dirty="0" smtClean="0"/>
              <a:t>OPEN  </a:t>
            </a:r>
            <a:r>
              <a:rPr lang="fr-FR" sz="1200" b="1" dirty="0" err="1"/>
              <a:t>nom_curseur</a:t>
            </a:r>
            <a:r>
              <a:rPr lang="fr-FR" sz="1200" dirty="0"/>
              <a:t>;</a:t>
            </a:r>
          </a:p>
          <a:p>
            <a:pPr marL="306690" indent="-306690">
              <a:buNone/>
            </a:pPr>
            <a:endParaRPr lang="fr-FR" sz="1200" dirty="0"/>
          </a:p>
        </p:txBody>
      </p:sp>
      <p:sp>
        <p:nvSpPr>
          <p:cNvPr id="31750" name="Rectangle 6"/>
          <p:cNvSpPr>
            <a:spLocks noChangeArrowheads="1"/>
          </p:cNvSpPr>
          <p:nvPr/>
        </p:nvSpPr>
        <p:spPr bwMode="auto">
          <a:xfrm>
            <a:off x="369874" y="1655762"/>
            <a:ext cx="3571900" cy="159533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46003" tIns="23002" rIns="46003" bIns="23002">
            <a:spAutoFit/>
          </a:bodyPr>
          <a:lstStyle/>
          <a:p>
            <a:pPr>
              <a:lnSpc>
                <a:spcPct val="55000"/>
              </a:lnSpc>
              <a:spcBef>
                <a:spcPct val="55000"/>
              </a:spcBef>
            </a:pPr>
            <a:endParaRPr lang="fr-FR" sz="1100" dirty="0" smtClean="0"/>
          </a:p>
          <a:p>
            <a:pPr>
              <a:lnSpc>
                <a:spcPct val="55000"/>
              </a:lnSpc>
              <a:spcBef>
                <a:spcPct val="55000"/>
              </a:spcBef>
            </a:pPr>
            <a:r>
              <a:rPr lang="fr-FR" sz="1100" b="1" dirty="0" err="1" smtClean="0"/>
              <a:t>Declare</a:t>
            </a:r>
            <a:r>
              <a:rPr lang="fr-FR" sz="1100" b="1" dirty="0" smtClean="0"/>
              <a:t> </a:t>
            </a:r>
            <a:br>
              <a:rPr lang="fr-FR" sz="1100" b="1" dirty="0" smtClean="0"/>
            </a:br>
            <a:endParaRPr lang="fr-FR" sz="1100" b="1" dirty="0"/>
          </a:p>
          <a:p>
            <a:pPr>
              <a:lnSpc>
                <a:spcPct val="30000"/>
              </a:lnSpc>
              <a:spcBef>
                <a:spcPct val="55000"/>
              </a:spcBef>
            </a:pPr>
            <a:r>
              <a:rPr lang="fr-FR" sz="1100" b="1" dirty="0" err="1" smtClean="0"/>
              <a:t>cursor</a:t>
            </a:r>
            <a:r>
              <a:rPr lang="fr-FR" sz="1100" dirty="0" smtClean="0"/>
              <a:t> </a:t>
            </a:r>
            <a:r>
              <a:rPr lang="fr-FR" sz="1100" b="1" dirty="0" smtClean="0"/>
              <a:t>dept_10</a:t>
            </a:r>
            <a:r>
              <a:rPr lang="fr-FR" sz="1100" dirty="0" smtClean="0"/>
              <a:t> </a:t>
            </a:r>
            <a:r>
              <a:rPr lang="fr-FR" sz="1100" dirty="0" err="1" smtClean="0"/>
              <a:t>is</a:t>
            </a:r>
            <a:r>
              <a:rPr lang="fr-FR" sz="1100" dirty="0" smtClean="0"/>
              <a:t> select </a:t>
            </a:r>
            <a:r>
              <a:rPr lang="fr-FR" sz="1100" dirty="0" err="1" smtClean="0"/>
              <a:t>first_name</a:t>
            </a:r>
            <a:r>
              <a:rPr lang="fr-FR" sz="1100" dirty="0" smtClean="0"/>
              <a:t> , </a:t>
            </a:r>
            <a:r>
              <a:rPr lang="fr-FR" sz="1100" dirty="0" err="1" smtClean="0"/>
              <a:t>salary</a:t>
            </a:r>
            <a:r>
              <a:rPr lang="fr-FR" sz="1100" dirty="0" smtClean="0"/>
              <a:t>  </a:t>
            </a:r>
            <a:r>
              <a:rPr lang="fr-FR" sz="1100" dirty="0" err="1" smtClean="0"/>
              <a:t>From</a:t>
            </a:r>
            <a:r>
              <a:rPr lang="fr-FR" sz="1100" dirty="0" smtClean="0"/>
              <a:t> </a:t>
            </a:r>
            <a:r>
              <a:rPr lang="fr-FR" sz="1100" dirty="0" err="1" smtClean="0"/>
              <a:t>employees</a:t>
            </a:r>
            <a:r>
              <a:rPr lang="fr-FR" sz="1100" dirty="0" smtClean="0"/>
              <a:t> </a:t>
            </a:r>
          </a:p>
          <a:p>
            <a:pPr>
              <a:lnSpc>
                <a:spcPct val="30000"/>
              </a:lnSpc>
              <a:spcBef>
                <a:spcPct val="55000"/>
              </a:spcBef>
            </a:pPr>
            <a:r>
              <a:rPr lang="fr-FR" sz="1100" dirty="0" err="1" smtClean="0"/>
              <a:t>where</a:t>
            </a:r>
            <a:r>
              <a:rPr lang="fr-FR" sz="1100" dirty="0" smtClean="0"/>
              <a:t> </a:t>
            </a:r>
            <a:r>
              <a:rPr lang="fr-FR" sz="1100" dirty="0" err="1" smtClean="0"/>
              <a:t>department_id</a:t>
            </a:r>
            <a:r>
              <a:rPr lang="fr-FR" sz="1100" dirty="0" smtClean="0"/>
              <a:t>= 10 </a:t>
            </a:r>
            <a:r>
              <a:rPr lang="fr-FR" sz="1100" dirty="0" err="1" smtClean="0"/>
              <a:t>order</a:t>
            </a:r>
            <a:r>
              <a:rPr lang="fr-FR" sz="1100" dirty="0" smtClean="0"/>
              <a:t> by </a:t>
            </a:r>
            <a:r>
              <a:rPr lang="fr-FR" sz="1100" dirty="0" err="1" smtClean="0"/>
              <a:t>salary</a:t>
            </a:r>
            <a:r>
              <a:rPr lang="fr-FR" sz="1100" dirty="0" smtClean="0"/>
              <a:t>;</a:t>
            </a:r>
          </a:p>
          <a:p>
            <a:pPr>
              <a:lnSpc>
                <a:spcPct val="30000"/>
              </a:lnSpc>
              <a:spcBef>
                <a:spcPct val="55000"/>
              </a:spcBef>
            </a:pPr>
            <a:r>
              <a:rPr lang="fr-FR" sz="1100" b="1" dirty="0" smtClean="0"/>
              <a:t>Begin</a:t>
            </a:r>
            <a:endParaRPr lang="fr-FR" sz="1100" b="1" dirty="0"/>
          </a:p>
          <a:p>
            <a:pPr>
              <a:lnSpc>
                <a:spcPct val="55000"/>
              </a:lnSpc>
              <a:spcBef>
                <a:spcPct val="55000"/>
              </a:spcBef>
            </a:pPr>
            <a:r>
              <a:rPr lang="fr-FR" sz="1100" dirty="0" smtClean="0"/>
              <a:t>                               …;</a:t>
            </a:r>
          </a:p>
          <a:p>
            <a:pPr>
              <a:lnSpc>
                <a:spcPct val="55000"/>
              </a:lnSpc>
              <a:spcBef>
                <a:spcPct val="55000"/>
              </a:spcBef>
            </a:pPr>
            <a:r>
              <a:rPr lang="fr-FR" sz="1100" dirty="0"/>
              <a:t>	</a:t>
            </a:r>
            <a:r>
              <a:rPr lang="fr-FR" sz="1100" b="1" dirty="0">
                <a:solidFill>
                  <a:srgbClr val="FF0000"/>
                </a:solidFill>
              </a:rPr>
              <a:t>open</a:t>
            </a:r>
            <a:r>
              <a:rPr lang="fr-FR" sz="1100" dirty="0"/>
              <a:t>  dept_10;</a:t>
            </a:r>
          </a:p>
          <a:p>
            <a:pPr>
              <a:lnSpc>
                <a:spcPct val="55000"/>
              </a:lnSpc>
              <a:spcBef>
                <a:spcPct val="55000"/>
              </a:spcBef>
            </a:pPr>
            <a:r>
              <a:rPr lang="fr-FR" sz="1100" dirty="0"/>
              <a:t>               …;</a:t>
            </a:r>
          </a:p>
          <a:p>
            <a:pPr>
              <a:lnSpc>
                <a:spcPct val="55000"/>
              </a:lnSpc>
              <a:spcBef>
                <a:spcPct val="55000"/>
              </a:spcBef>
            </a:pPr>
            <a:r>
              <a:rPr lang="fr-FR" sz="1100" dirty="0"/>
              <a:t>  </a:t>
            </a:r>
            <a:r>
              <a:rPr lang="fr-FR" sz="1100" b="1" dirty="0"/>
              <a:t>End</a:t>
            </a:r>
            <a:r>
              <a:rPr lang="fr-FR" sz="1100" dirty="0" smtClean="0"/>
              <a:t>;</a:t>
            </a:r>
          </a:p>
        </p:txBody>
      </p:sp>
      <p:sp>
        <p:nvSpPr>
          <p:cNvPr id="7" name="Rectangle 2"/>
          <p:cNvSpPr>
            <a:spLocks noGrp="1" noChangeArrowheads="1"/>
          </p:cNvSpPr>
          <p:nvPr>
            <p:ph type="title"/>
          </p:nvPr>
        </p:nvSpPr>
        <p:spPr>
          <a:xfrm>
            <a:off x="369874" y="84126"/>
            <a:ext cx="3787788" cy="428628"/>
          </a:xfrm>
        </p:spPr>
        <p:style>
          <a:lnRef idx="2">
            <a:schemeClr val="accent1"/>
          </a:lnRef>
          <a:fillRef idx="1">
            <a:schemeClr val="lt1"/>
          </a:fillRef>
          <a:effectRef idx="0">
            <a:schemeClr val="accent1"/>
          </a:effectRef>
          <a:fontRef idx="minor">
            <a:schemeClr val="dk1"/>
          </a:fontRef>
        </p:style>
        <p:txBody>
          <a:bodyPr/>
          <a:lstStyle/>
          <a:p>
            <a:r>
              <a:rPr lang="fr-FR" sz="1800" b="1" dirty="0" smtClean="0"/>
              <a:t>Ouverture  </a:t>
            </a:r>
            <a:r>
              <a:rPr lang="fr-FR" sz="1800" b="1" dirty="0"/>
              <a:t>d’un </a:t>
            </a:r>
            <a:r>
              <a:rPr lang="fr-FR" sz="1800" b="1" dirty="0" smtClean="0"/>
              <a:t>curseur : Open</a:t>
            </a:r>
            <a:endParaRPr lang="fr-FR" sz="1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2"/>
          <p:cNvSpPr txBox="1"/>
          <p:nvPr/>
        </p:nvSpPr>
        <p:spPr>
          <a:xfrm>
            <a:off x="798502" y="727068"/>
            <a:ext cx="2071529" cy="436017"/>
          </a:xfrm>
          <a:prstGeom prst="rect">
            <a:avLst/>
          </a:prstGeom>
          <a:noFill/>
        </p:spPr>
        <p:txBody>
          <a:bodyPr vert="horz" wrap="none" lIns="0" tIns="0" rIns="0" bIns="0" rtlCol="0">
            <a:spAutoFit/>
          </a:bodyPr>
          <a:lstStyle/>
          <a:p>
            <a:pPr>
              <a:lnSpc>
                <a:spcPts val="1665"/>
              </a:lnSpc>
            </a:pPr>
            <a:r>
              <a:rPr lang="en-CA" sz="1200" b="1" dirty="0" smtClean="0">
                <a:solidFill>
                  <a:srgbClr val="000000"/>
                </a:solidFill>
                <a:latin typeface="Arial"/>
                <a:cs typeface="Arial"/>
              </a:rPr>
              <a:t>Utilisation de PL/SQL (suite)</a:t>
            </a:r>
          </a:p>
          <a:p>
            <a:pPr>
              <a:lnSpc>
                <a:spcPts val="1665"/>
              </a:lnSpc>
            </a:pPr>
            <a:endParaRPr lang="en-CA" sz="1434" dirty="0">
              <a:solidFill>
                <a:srgbClr val="000000"/>
              </a:solidFill>
            </a:endParaRPr>
          </a:p>
        </p:txBody>
      </p:sp>
      <p:sp>
        <p:nvSpPr>
          <p:cNvPr id="3" name="TextBox 3"/>
          <p:cNvSpPr txBox="1"/>
          <p:nvPr/>
        </p:nvSpPr>
        <p:spPr>
          <a:xfrm>
            <a:off x="355600" y="1155696"/>
            <a:ext cx="2394566" cy="307777"/>
          </a:xfrm>
          <a:prstGeom prst="rect">
            <a:avLst/>
          </a:prstGeom>
          <a:noFill/>
        </p:spPr>
        <p:txBody>
          <a:bodyPr vert="horz" wrap="none" lIns="0" tIns="0" rIns="0" bIns="0" rtlCol="0">
            <a:spAutoFit/>
          </a:bodyPr>
          <a:lstStyle/>
          <a:p>
            <a:pPr>
              <a:lnSpc>
                <a:spcPts val="1150"/>
              </a:lnSpc>
              <a:buFont typeface="Wingdings" pitchFamily="2" charset="2"/>
              <a:buChar char="q"/>
            </a:pPr>
            <a:r>
              <a:rPr lang="en-CA" sz="946" spc="-10" dirty="0" smtClean="0">
                <a:solidFill>
                  <a:srgbClr val="0070C0"/>
                </a:solidFill>
                <a:latin typeface="Arial"/>
                <a:cs typeface="Arial"/>
              </a:rPr>
              <a:t> Le PL/SQL </a:t>
            </a:r>
            <a:r>
              <a:rPr lang="en-CA" sz="946" spc="-10" dirty="0" err="1" smtClean="0">
                <a:solidFill>
                  <a:srgbClr val="0070C0"/>
                </a:solidFill>
                <a:latin typeface="Arial"/>
                <a:cs typeface="Arial"/>
              </a:rPr>
              <a:t>peut</a:t>
            </a:r>
            <a:r>
              <a:rPr lang="en-CA" sz="946" spc="-10" dirty="0" smtClean="0">
                <a:solidFill>
                  <a:srgbClr val="0070C0"/>
                </a:solidFill>
                <a:latin typeface="Arial"/>
                <a:cs typeface="Arial"/>
              </a:rPr>
              <a:t> </a:t>
            </a:r>
            <a:r>
              <a:rPr lang="en-CA" sz="946" spc="-10" dirty="0" err="1" smtClean="0">
                <a:solidFill>
                  <a:srgbClr val="0070C0"/>
                </a:solidFill>
                <a:latin typeface="Arial"/>
                <a:cs typeface="Arial"/>
              </a:rPr>
              <a:t>être</a:t>
            </a:r>
            <a:r>
              <a:rPr lang="en-CA" sz="946" spc="-10" dirty="0" smtClean="0">
                <a:solidFill>
                  <a:srgbClr val="0070C0"/>
                </a:solidFill>
                <a:latin typeface="Arial"/>
                <a:cs typeface="Arial"/>
              </a:rPr>
              <a:t> </a:t>
            </a:r>
            <a:r>
              <a:rPr lang="en-CA" sz="946" spc="-10" dirty="0" err="1" smtClean="0">
                <a:solidFill>
                  <a:srgbClr val="0070C0"/>
                </a:solidFill>
                <a:latin typeface="Arial"/>
                <a:cs typeface="Arial"/>
              </a:rPr>
              <a:t>utilisé</a:t>
            </a:r>
            <a:r>
              <a:rPr lang="en-CA" sz="946" spc="-10" dirty="0" smtClean="0">
                <a:solidFill>
                  <a:srgbClr val="0070C0"/>
                </a:solidFill>
                <a:latin typeface="Arial"/>
                <a:cs typeface="Arial"/>
              </a:rPr>
              <a:t> </a:t>
            </a:r>
            <a:r>
              <a:rPr lang="en-CA" sz="946" spc="-10" dirty="0" err="1" smtClean="0">
                <a:solidFill>
                  <a:srgbClr val="0070C0"/>
                </a:solidFill>
                <a:latin typeface="Arial"/>
                <a:cs typeface="Arial"/>
              </a:rPr>
              <a:t>sous</a:t>
            </a:r>
            <a:r>
              <a:rPr lang="en-CA" sz="946" spc="-10" dirty="0" smtClean="0">
                <a:solidFill>
                  <a:srgbClr val="0070C0"/>
                </a:solidFill>
                <a:latin typeface="Arial"/>
                <a:cs typeface="Arial"/>
              </a:rPr>
              <a:t> 3 </a:t>
            </a:r>
            <a:r>
              <a:rPr lang="en-CA" sz="946" spc="-10" dirty="0" err="1" smtClean="0">
                <a:solidFill>
                  <a:srgbClr val="0070C0"/>
                </a:solidFill>
                <a:latin typeface="Arial"/>
                <a:cs typeface="Arial"/>
              </a:rPr>
              <a:t>formes</a:t>
            </a:r>
            <a:r>
              <a:rPr lang="en-CA" sz="946" spc="-10" dirty="0" smtClean="0">
                <a:solidFill>
                  <a:srgbClr val="0070C0"/>
                </a:solidFill>
                <a:latin typeface="Arial"/>
                <a:cs typeface="Arial"/>
              </a:rPr>
              <a:t> :</a:t>
            </a:r>
          </a:p>
          <a:p>
            <a:pPr>
              <a:lnSpc>
                <a:spcPts val="1150"/>
              </a:lnSpc>
            </a:pPr>
            <a:endParaRPr lang="en-CA" sz="996" dirty="0">
              <a:solidFill>
                <a:srgbClr val="000000"/>
              </a:solidFill>
            </a:endParaRPr>
          </a:p>
        </p:txBody>
      </p:sp>
      <p:sp>
        <p:nvSpPr>
          <p:cNvPr id="4" name="TextBox 4"/>
          <p:cNvSpPr txBox="1"/>
          <p:nvPr/>
        </p:nvSpPr>
        <p:spPr>
          <a:xfrm>
            <a:off x="482600" y="1511300"/>
            <a:ext cx="114300" cy="88900"/>
          </a:xfrm>
          <a:prstGeom prst="rect">
            <a:avLst/>
          </a:prstGeom>
          <a:noFill/>
        </p:spPr>
        <p:txBody>
          <a:bodyPr vert="horz" wrap="none" lIns="0" tIns="0" rIns="0" bIns="0" rtlCol="0">
            <a:spAutoFit/>
          </a:bodyPr>
          <a:lstStyle/>
          <a:p>
            <a:pPr>
              <a:lnSpc>
                <a:spcPts val="975"/>
              </a:lnSpc>
            </a:pPr>
            <a:r>
              <a:rPr lang="en-CA" sz="498" smtClean="0">
                <a:solidFill>
                  <a:srgbClr val="FFFFFF"/>
                </a:solidFill>
                <a:latin typeface="Arial"/>
                <a:cs typeface="Arial"/>
              </a:rPr>
              <a:t>1</a:t>
            </a:r>
          </a:p>
          <a:p>
            <a:pPr>
              <a:lnSpc>
                <a:spcPts val="975"/>
              </a:lnSpc>
            </a:pPr>
            <a:endParaRPr/>
          </a:p>
        </p:txBody>
      </p:sp>
      <p:sp>
        <p:nvSpPr>
          <p:cNvPr id="5" name="TextBox 5"/>
          <p:cNvSpPr txBox="1"/>
          <p:nvPr/>
        </p:nvSpPr>
        <p:spPr>
          <a:xfrm>
            <a:off x="674574" y="1571429"/>
            <a:ext cx="3624390" cy="512961"/>
          </a:xfrm>
          <a:prstGeom prst="rect">
            <a:avLst/>
          </a:prstGeom>
          <a:noFill/>
        </p:spPr>
        <p:txBody>
          <a:bodyPr vert="horz" wrap="none" lIns="0" tIns="0" rIns="0" bIns="0" rtlCol="0">
            <a:spAutoFit/>
          </a:bodyPr>
          <a:lstStyle/>
          <a:p>
            <a:pPr>
              <a:lnSpc>
                <a:spcPts val="1035"/>
              </a:lnSpc>
              <a:buFont typeface="Wingdings" pitchFamily="2" charset="2"/>
              <a:buChar char="Ø"/>
            </a:pPr>
            <a:r>
              <a:rPr lang="en-CA" sz="896" dirty="0" smtClean="0">
                <a:solidFill>
                  <a:srgbClr val="000000"/>
                </a:solidFill>
                <a:latin typeface="Arial"/>
                <a:cs typeface="Arial"/>
              </a:rPr>
              <a:t>un bloc de code, </a:t>
            </a:r>
            <a:r>
              <a:rPr lang="en-CA" sz="896" dirty="0" err="1" smtClean="0">
                <a:solidFill>
                  <a:srgbClr val="000000"/>
                </a:solidFill>
                <a:latin typeface="Arial"/>
                <a:cs typeface="Arial"/>
              </a:rPr>
              <a:t>exécuté</a:t>
            </a:r>
            <a:r>
              <a:rPr lang="en-CA" sz="896" dirty="0" smtClean="0">
                <a:solidFill>
                  <a:srgbClr val="000000"/>
                </a:solidFill>
                <a:latin typeface="Arial"/>
                <a:cs typeface="Arial"/>
              </a:rPr>
              <a:t> </a:t>
            </a:r>
            <a:r>
              <a:rPr lang="en-CA" sz="896" dirty="0" err="1" smtClean="0">
                <a:solidFill>
                  <a:srgbClr val="000000"/>
                </a:solidFill>
                <a:latin typeface="Arial"/>
                <a:cs typeface="Arial"/>
              </a:rPr>
              <a:t>comme</a:t>
            </a:r>
            <a:r>
              <a:rPr lang="en-CA" sz="896" dirty="0" smtClean="0">
                <a:solidFill>
                  <a:srgbClr val="000000"/>
                </a:solidFill>
                <a:latin typeface="Arial"/>
                <a:cs typeface="Arial"/>
              </a:rPr>
              <a:t> </a:t>
            </a:r>
            <a:r>
              <a:rPr lang="en-CA" sz="896" dirty="0" err="1" smtClean="0">
                <a:solidFill>
                  <a:srgbClr val="000000"/>
                </a:solidFill>
                <a:latin typeface="Arial"/>
                <a:cs typeface="Arial"/>
              </a:rPr>
              <a:t>une</a:t>
            </a:r>
            <a:r>
              <a:rPr lang="en-CA" sz="896" dirty="0" smtClean="0">
                <a:solidFill>
                  <a:srgbClr val="000000"/>
                </a:solidFill>
                <a:latin typeface="Arial"/>
                <a:cs typeface="Arial"/>
              </a:rPr>
              <a:t> unique </a:t>
            </a:r>
            <a:r>
              <a:rPr lang="en-CA" sz="896" dirty="0" err="1" smtClean="0">
                <a:solidFill>
                  <a:srgbClr val="000000"/>
                </a:solidFill>
                <a:latin typeface="Arial"/>
                <a:cs typeface="Arial"/>
              </a:rPr>
              <a:t>commande</a:t>
            </a:r>
            <a:r>
              <a:rPr lang="en-CA" sz="896" dirty="0" smtClean="0">
                <a:solidFill>
                  <a:srgbClr val="000000"/>
                </a:solidFill>
                <a:latin typeface="Arial"/>
                <a:cs typeface="Arial"/>
              </a:rPr>
              <a:t> SQL, via un</a:t>
            </a:r>
          </a:p>
          <a:p>
            <a:pPr>
              <a:lnSpc>
                <a:spcPts val="1035"/>
              </a:lnSpc>
            </a:pPr>
            <a:r>
              <a:rPr lang="en-CA" sz="896" dirty="0" err="1" smtClean="0">
                <a:solidFill>
                  <a:srgbClr val="000000"/>
                </a:solidFill>
                <a:latin typeface="Arial"/>
                <a:cs typeface="Arial"/>
              </a:rPr>
              <a:t>interpréteur</a:t>
            </a:r>
            <a:r>
              <a:rPr lang="en-CA" sz="896" dirty="0" smtClean="0">
                <a:solidFill>
                  <a:srgbClr val="000000"/>
                </a:solidFill>
                <a:latin typeface="Arial"/>
                <a:cs typeface="Arial"/>
              </a:rPr>
              <a:t> standard (</a:t>
            </a:r>
            <a:r>
              <a:rPr lang="en-CA" sz="896" dirty="0" err="1" smtClean="0">
                <a:solidFill>
                  <a:srgbClr val="000000"/>
                </a:solidFill>
                <a:latin typeface="Arial"/>
                <a:cs typeface="Arial"/>
              </a:rPr>
              <a:t>SQLplus</a:t>
            </a:r>
            <a:r>
              <a:rPr lang="en-CA" sz="896" dirty="0" smtClean="0">
                <a:solidFill>
                  <a:srgbClr val="000000"/>
                </a:solidFill>
                <a:latin typeface="Arial"/>
                <a:cs typeface="Arial"/>
              </a:rPr>
              <a:t> </a:t>
            </a:r>
            <a:r>
              <a:rPr lang="en-CA" sz="896" dirty="0" err="1" smtClean="0">
                <a:solidFill>
                  <a:srgbClr val="000000"/>
                </a:solidFill>
                <a:latin typeface="Arial"/>
                <a:cs typeface="Arial"/>
              </a:rPr>
              <a:t>ou</a:t>
            </a:r>
            <a:r>
              <a:rPr lang="en-CA" sz="896" dirty="0" smtClean="0">
                <a:solidFill>
                  <a:srgbClr val="000000"/>
                </a:solidFill>
                <a:latin typeface="Arial"/>
                <a:cs typeface="Arial"/>
              </a:rPr>
              <a:t> </a:t>
            </a:r>
            <a:r>
              <a:rPr lang="en-CA" sz="896" dirty="0" err="1" smtClean="0">
                <a:solidFill>
                  <a:srgbClr val="000000"/>
                </a:solidFill>
                <a:latin typeface="Arial"/>
                <a:cs typeface="Arial"/>
              </a:rPr>
              <a:t>iSQL</a:t>
            </a:r>
            <a:r>
              <a:rPr lang="en-CA" sz="896" dirty="0" smtClean="0">
                <a:solidFill>
                  <a:srgbClr val="000000"/>
                </a:solidFill>
                <a:latin typeface="Arial"/>
                <a:cs typeface="Arial"/>
              </a:rPr>
              <a:t>*</a:t>
            </a:r>
            <a:r>
              <a:rPr lang="en-CA" sz="896" dirty="0" err="1" smtClean="0">
                <a:solidFill>
                  <a:srgbClr val="000000"/>
                </a:solidFill>
                <a:latin typeface="Arial"/>
                <a:cs typeface="Arial"/>
              </a:rPr>
              <a:t>PLus</a:t>
            </a:r>
            <a:r>
              <a:rPr lang="en-CA" sz="896" dirty="0" smtClean="0">
                <a:solidFill>
                  <a:srgbClr val="000000"/>
                </a:solidFill>
                <a:latin typeface="Arial"/>
                <a:cs typeface="Arial"/>
              </a:rPr>
              <a:t>)</a:t>
            </a:r>
          </a:p>
          <a:p>
            <a:pPr>
              <a:lnSpc>
                <a:spcPts val="1035"/>
              </a:lnSpc>
            </a:pPr>
            <a:endParaRPr lang="en-CA" sz="896" dirty="0" smtClean="0">
              <a:solidFill>
                <a:srgbClr val="000000"/>
              </a:solidFill>
              <a:latin typeface="Arial"/>
              <a:cs typeface="Arial"/>
            </a:endParaRPr>
          </a:p>
          <a:p>
            <a:pPr>
              <a:lnSpc>
                <a:spcPts val="1035"/>
              </a:lnSpc>
            </a:pPr>
            <a:endParaRPr/>
          </a:p>
        </p:txBody>
      </p:sp>
      <p:sp>
        <p:nvSpPr>
          <p:cNvPr id="7" name="TextBox 7"/>
          <p:cNvSpPr txBox="1"/>
          <p:nvPr/>
        </p:nvSpPr>
        <p:spPr>
          <a:xfrm>
            <a:off x="482600" y="1828800"/>
            <a:ext cx="114300" cy="88900"/>
          </a:xfrm>
          <a:prstGeom prst="rect">
            <a:avLst/>
          </a:prstGeom>
          <a:noFill/>
        </p:spPr>
        <p:txBody>
          <a:bodyPr vert="horz" wrap="none" lIns="0" tIns="0" rIns="0" bIns="0" rtlCol="0">
            <a:spAutoFit/>
          </a:bodyPr>
          <a:lstStyle/>
          <a:p>
            <a:pPr>
              <a:lnSpc>
                <a:spcPts val="975"/>
              </a:lnSpc>
            </a:pPr>
            <a:r>
              <a:rPr lang="en-CA" sz="498" smtClean="0">
                <a:solidFill>
                  <a:srgbClr val="FFFFFF"/>
                </a:solidFill>
                <a:latin typeface="Arial"/>
                <a:cs typeface="Arial"/>
              </a:rPr>
              <a:t>2</a:t>
            </a:r>
          </a:p>
          <a:p>
            <a:pPr>
              <a:lnSpc>
                <a:spcPts val="975"/>
              </a:lnSpc>
            </a:pPr>
            <a:endParaRPr/>
          </a:p>
        </p:txBody>
      </p:sp>
      <p:sp>
        <p:nvSpPr>
          <p:cNvPr id="8" name="TextBox 8"/>
          <p:cNvSpPr txBox="1"/>
          <p:nvPr/>
        </p:nvSpPr>
        <p:spPr>
          <a:xfrm>
            <a:off x="655626" y="2012952"/>
            <a:ext cx="1758495" cy="256480"/>
          </a:xfrm>
          <a:prstGeom prst="rect">
            <a:avLst/>
          </a:prstGeom>
          <a:noFill/>
        </p:spPr>
        <p:txBody>
          <a:bodyPr vert="horz" wrap="none" lIns="0" tIns="0" rIns="0" bIns="0" rtlCol="0">
            <a:spAutoFit/>
          </a:bodyPr>
          <a:lstStyle/>
          <a:p>
            <a:pPr>
              <a:lnSpc>
                <a:spcPts val="1035"/>
              </a:lnSpc>
              <a:buFont typeface="Wingdings" pitchFamily="2" charset="2"/>
              <a:buChar char="Ø"/>
            </a:pPr>
            <a:r>
              <a:rPr lang="en-CA" sz="896" dirty="0" smtClean="0">
                <a:solidFill>
                  <a:srgbClr val="000000"/>
                </a:solidFill>
                <a:latin typeface="Arial"/>
                <a:cs typeface="Arial"/>
              </a:rPr>
              <a:t>un </a:t>
            </a:r>
            <a:r>
              <a:rPr lang="en-CA" sz="896" dirty="0" err="1" smtClean="0">
                <a:solidFill>
                  <a:srgbClr val="000000"/>
                </a:solidFill>
                <a:latin typeface="Arial"/>
                <a:cs typeface="Arial"/>
              </a:rPr>
              <a:t>fichier</a:t>
            </a:r>
            <a:r>
              <a:rPr lang="en-CA" sz="896" dirty="0" smtClean="0">
                <a:solidFill>
                  <a:srgbClr val="000000"/>
                </a:solidFill>
                <a:latin typeface="Arial"/>
                <a:cs typeface="Arial"/>
              </a:rPr>
              <a:t> de </a:t>
            </a:r>
            <a:r>
              <a:rPr lang="en-CA" sz="896" dirty="0" err="1" smtClean="0">
                <a:solidFill>
                  <a:srgbClr val="000000"/>
                </a:solidFill>
                <a:latin typeface="Arial"/>
                <a:cs typeface="Arial"/>
              </a:rPr>
              <a:t>commande</a:t>
            </a:r>
            <a:r>
              <a:rPr lang="en-CA" sz="896" dirty="0" smtClean="0">
                <a:solidFill>
                  <a:srgbClr val="000000"/>
                </a:solidFill>
                <a:latin typeface="Arial"/>
                <a:cs typeface="Arial"/>
              </a:rPr>
              <a:t> PL/SQL</a:t>
            </a:r>
          </a:p>
          <a:p>
            <a:pPr>
              <a:lnSpc>
                <a:spcPts val="1035"/>
              </a:lnSpc>
            </a:pPr>
            <a:endParaRPr/>
          </a:p>
        </p:txBody>
      </p:sp>
      <p:sp>
        <p:nvSpPr>
          <p:cNvPr id="9" name="TextBox 9"/>
          <p:cNvSpPr txBox="1"/>
          <p:nvPr/>
        </p:nvSpPr>
        <p:spPr>
          <a:xfrm>
            <a:off x="482600" y="2019300"/>
            <a:ext cx="114300" cy="88900"/>
          </a:xfrm>
          <a:prstGeom prst="rect">
            <a:avLst/>
          </a:prstGeom>
          <a:noFill/>
        </p:spPr>
        <p:txBody>
          <a:bodyPr vert="horz" wrap="none" lIns="0" tIns="0" rIns="0" bIns="0" rtlCol="0">
            <a:spAutoFit/>
          </a:bodyPr>
          <a:lstStyle/>
          <a:p>
            <a:pPr>
              <a:lnSpc>
                <a:spcPts val="975"/>
              </a:lnSpc>
            </a:pPr>
            <a:r>
              <a:rPr lang="en-CA" sz="498" smtClean="0">
                <a:solidFill>
                  <a:srgbClr val="FFFFFF"/>
                </a:solidFill>
                <a:latin typeface="Arial"/>
                <a:cs typeface="Arial"/>
              </a:rPr>
              <a:t>3</a:t>
            </a:r>
          </a:p>
          <a:p>
            <a:pPr>
              <a:lnSpc>
                <a:spcPts val="975"/>
              </a:lnSpc>
            </a:pPr>
            <a:endParaRPr/>
          </a:p>
        </p:txBody>
      </p:sp>
      <p:sp>
        <p:nvSpPr>
          <p:cNvPr id="10" name="TextBox 10"/>
          <p:cNvSpPr txBox="1"/>
          <p:nvPr/>
        </p:nvSpPr>
        <p:spPr>
          <a:xfrm>
            <a:off x="655626" y="2370142"/>
            <a:ext cx="2694648" cy="256480"/>
          </a:xfrm>
          <a:prstGeom prst="rect">
            <a:avLst/>
          </a:prstGeom>
          <a:noFill/>
        </p:spPr>
        <p:txBody>
          <a:bodyPr vert="horz" wrap="none" lIns="0" tIns="0" rIns="0" bIns="0" rtlCol="0">
            <a:spAutoFit/>
          </a:bodyPr>
          <a:lstStyle/>
          <a:p>
            <a:pPr>
              <a:lnSpc>
                <a:spcPts val="1035"/>
              </a:lnSpc>
              <a:buFont typeface="Wingdings" pitchFamily="2" charset="2"/>
              <a:buChar char="Ø"/>
            </a:pPr>
            <a:r>
              <a:rPr lang="en-CA" sz="896" dirty="0" smtClean="0">
                <a:solidFill>
                  <a:srgbClr val="000000"/>
                </a:solidFill>
                <a:latin typeface="Arial"/>
                <a:cs typeface="Arial"/>
              </a:rPr>
              <a:t>un programme </a:t>
            </a:r>
            <a:r>
              <a:rPr lang="en-CA" sz="896" dirty="0" err="1" smtClean="0">
                <a:solidFill>
                  <a:srgbClr val="000000"/>
                </a:solidFill>
                <a:latin typeface="Arial"/>
                <a:cs typeface="Arial"/>
              </a:rPr>
              <a:t>stocké</a:t>
            </a:r>
            <a:r>
              <a:rPr lang="en-CA" sz="896" dirty="0" smtClean="0">
                <a:solidFill>
                  <a:srgbClr val="000000"/>
                </a:solidFill>
                <a:latin typeface="Arial"/>
                <a:cs typeface="Arial"/>
              </a:rPr>
              <a:t> (</a:t>
            </a:r>
            <a:r>
              <a:rPr lang="en-CA" sz="896" dirty="0" err="1" smtClean="0">
                <a:solidFill>
                  <a:srgbClr val="000000"/>
                </a:solidFill>
                <a:latin typeface="Arial"/>
                <a:cs typeface="Arial"/>
              </a:rPr>
              <a:t>procédure</a:t>
            </a:r>
            <a:r>
              <a:rPr lang="en-CA" sz="896" dirty="0" smtClean="0">
                <a:solidFill>
                  <a:srgbClr val="000000"/>
                </a:solidFill>
                <a:latin typeface="Arial"/>
                <a:cs typeface="Arial"/>
              </a:rPr>
              <a:t>, </a:t>
            </a:r>
            <a:r>
              <a:rPr lang="en-CA" sz="896" dirty="0" err="1" smtClean="0">
                <a:solidFill>
                  <a:srgbClr val="000000"/>
                </a:solidFill>
                <a:latin typeface="Arial"/>
                <a:cs typeface="Arial"/>
              </a:rPr>
              <a:t>fonction</a:t>
            </a:r>
            <a:r>
              <a:rPr lang="en-CA" sz="896" dirty="0" smtClean="0">
                <a:solidFill>
                  <a:srgbClr val="000000"/>
                </a:solidFill>
                <a:latin typeface="Arial"/>
                <a:cs typeface="Arial"/>
              </a:rPr>
              <a:t>, trigger)</a:t>
            </a:r>
          </a:p>
          <a:p>
            <a:pPr>
              <a:lnSpc>
                <a:spcPts val="1035"/>
              </a:lnSpc>
            </a:pPr>
            <a:endParaRPr/>
          </a:p>
        </p:txBody>
      </p:sp>
      <p:sp>
        <p:nvSpPr>
          <p:cNvPr id="14" name="TextBox 14"/>
          <p:cNvSpPr txBox="1"/>
          <p:nvPr/>
        </p:nvSpPr>
        <p:spPr>
          <a:xfrm>
            <a:off x="406400" y="3378200"/>
            <a:ext cx="4191000" cy="76200"/>
          </a:xfrm>
          <a:prstGeom prst="rect">
            <a:avLst/>
          </a:prstGeom>
          <a:noFill/>
        </p:spPr>
        <p:txBody>
          <a:bodyPr vert="horz" wrap="none" lIns="0" tIns="0" rIns="0" bIns="0" rtlCol="0">
            <a:spAutoFit/>
          </a:bodyPr>
          <a:lstStyle/>
          <a:p>
            <a:pPr>
              <a:lnSpc>
                <a:spcPts val="450"/>
              </a:lnSpc>
            </a:pPr>
            <a:r>
              <a:rPr lang="en-CA" sz="498" smtClean="0">
                <a:solidFill>
                  <a:srgbClr val="BFBFBF"/>
                </a:solidFill>
                <a:latin typeface="Arial"/>
                <a:cs typeface="Arial"/>
              </a:rPr>
              <a:t>▴</a:t>
            </a:r>
          </a:p>
          <a:p>
            <a:pPr>
              <a:lnSpc>
                <a:spcPts val="450"/>
              </a:lnSpc>
            </a:pPr>
            <a:endParaRPr lang="en-CA" sz="498">
              <a:solidFill>
                <a:srgbClr val="000000"/>
              </a:solidFill>
            </a:endParaRPr>
          </a:p>
        </p:txBody>
      </p:sp>
      <p:pic>
        <p:nvPicPr>
          <p:cNvPr id="16" name="Image 15" descr="Penguins.jpg"/>
          <p:cNvPicPr>
            <a:picLocks noChangeAspect="1"/>
          </p:cNvPicPr>
          <p:nvPr/>
        </p:nvPicPr>
        <p:blipFill>
          <a:blip r:embed="rId2" cstate="print"/>
          <a:stretch>
            <a:fillRect/>
          </a:stretch>
        </p:blipFill>
        <p:spPr>
          <a:xfrm>
            <a:off x="226998" y="227002"/>
            <a:ext cx="571504" cy="343122"/>
          </a:xfrm>
          <a:prstGeom prst="rect">
            <a:avLst/>
          </a:prstGeom>
        </p:spPr>
      </p:pic>
      <p:sp>
        <p:nvSpPr>
          <p:cNvPr id="17" name="ZoneTexte 16"/>
          <p:cNvSpPr txBox="1"/>
          <p:nvPr/>
        </p:nvSpPr>
        <p:spPr>
          <a:xfrm>
            <a:off x="1084254" y="12688"/>
            <a:ext cx="235745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a:t>
            </a:r>
            <a:endParaRPr lang="fr-FR" b="1" dirty="0">
              <a:solidFill>
                <a:srgbClr val="00206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155560" y="727068"/>
            <a:ext cx="4000528" cy="2500330"/>
          </a:xfrm>
        </p:spPr>
        <p:txBody>
          <a:bodyPr>
            <a:normAutofit/>
          </a:bodyPr>
          <a:lstStyle/>
          <a:p>
            <a:pPr>
              <a:buFont typeface="Wingdings" pitchFamily="2" charset="2"/>
              <a:buChar char="q"/>
            </a:pPr>
            <a:r>
              <a:rPr lang="fr-FR" sz="1400" dirty="0"/>
              <a:t>Les lignes ramenées sont traitées une par une</a:t>
            </a:r>
            <a:r>
              <a:rPr lang="fr-FR" sz="1400" dirty="0" smtClean="0"/>
              <a:t>,</a:t>
            </a:r>
          </a:p>
          <a:p>
            <a:pPr>
              <a:buNone/>
            </a:pPr>
            <a:r>
              <a:rPr lang="fr-FR" sz="1400" dirty="0" smtClean="0"/>
              <a:t> </a:t>
            </a:r>
            <a:r>
              <a:rPr lang="fr-FR" sz="1400" dirty="0"/>
              <a:t>la valeur de chaque colonne doit être stockée </a:t>
            </a:r>
            <a:r>
              <a:rPr lang="fr-FR" sz="1400" dirty="0" smtClean="0"/>
              <a:t>dans</a:t>
            </a:r>
          </a:p>
          <a:p>
            <a:pPr>
              <a:buNone/>
            </a:pPr>
            <a:r>
              <a:rPr lang="fr-FR" sz="1400" dirty="0" smtClean="0"/>
              <a:t> </a:t>
            </a:r>
            <a:r>
              <a:rPr lang="fr-FR" sz="1400" dirty="0"/>
              <a:t>une variable </a:t>
            </a:r>
            <a:r>
              <a:rPr lang="fr-FR" sz="1400" dirty="0" smtClean="0"/>
              <a:t>réceptrice</a:t>
            </a:r>
          </a:p>
          <a:p>
            <a:pPr>
              <a:buNone/>
            </a:pPr>
            <a:endParaRPr lang="fr-FR" sz="1400" dirty="0"/>
          </a:p>
          <a:p>
            <a:pPr>
              <a:buFont typeface="Wingdings" pitchFamily="2" charset="2"/>
              <a:buChar char="q"/>
            </a:pPr>
            <a:r>
              <a:rPr lang="fr-FR" sz="1400" b="1" dirty="0"/>
              <a:t>Syntaxe</a:t>
            </a:r>
            <a:r>
              <a:rPr lang="fr-FR" sz="1400" dirty="0" smtClean="0"/>
              <a:t>:</a:t>
            </a:r>
          </a:p>
          <a:p>
            <a:pPr>
              <a:buNone/>
            </a:pPr>
            <a:endParaRPr lang="fr-FR" sz="1400" dirty="0"/>
          </a:p>
          <a:p>
            <a:pPr lvl="1">
              <a:buFontTx/>
              <a:buNone/>
            </a:pPr>
            <a:r>
              <a:rPr lang="fr-FR" sz="1200" b="1" dirty="0" err="1" smtClean="0"/>
              <a:t>Fetch</a:t>
            </a:r>
            <a:r>
              <a:rPr lang="fr-FR" sz="1200" dirty="0" smtClean="0"/>
              <a:t> </a:t>
            </a:r>
            <a:r>
              <a:rPr lang="fr-FR" sz="1200" dirty="0" err="1"/>
              <a:t>nom_curseur</a:t>
            </a:r>
            <a:r>
              <a:rPr lang="fr-FR" sz="1200" dirty="0"/>
              <a:t> </a:t>
            </a:r>
            <a:r>
              <a:rPr lang="fr-FR" sz="1200" dirty="0" err="1"/>
              <a:t>into</a:t>
            </a:r>
            <a:r>
              <a:rPr lang="fr-FR" sz="1200" dirty="0"/>
              <a:t> </a:t>
            </a:r>
            <a:r>
              <a:rPr lang="fr-FR" sz="1200" dirty="0" err="1"/>
              <a:t>liste_variables</a:t>
            </a:r>
            <a:r>
              <a:rPr lang="fr-FR" sz="1200" dirty="0" smtClean="0"/>
              <a:t>;</a:t>
            </a:r>
          </a:p>
          <a:p>
            <a:pPr lvl="1">
              <a:buFontTx/>
              <a:buNone/>
            </a:pPr>
            <a:endParaRPr lang="fr-FR" sz="1200" dirty="0"/>
          </a:p>
          <a:p>
            <a:pPr>
              <a:buFont typeface="Wingdings" pitchFamily="2" charset="2"/>
              <a:buChar char="q"/>
            </a:pPr>
            <a:r>
              <a:rPr lang="fr-FR" sz="1400" dirty="0"/>
              <a:t>Le </a:t>
            </a:r>
            <a:r>
              <a:rPr lang="fr-FR" sz="1400" b="1" dirty="0" err="1"/>
              <a:t>Fetch</a:t>
            </a:r>
            <a:r>
              <a:rPr lang="fr-FR" sz="1400" dirty="0"/>
              <a:t> ramène une ligne à la fois</a:t>
            </a:r>
            <a:r>
              <a:rPr lang="fr-FR" sz="1400" dirty="0" smtClean="0"/>
              <a:t>.</a:t>
            </a:r>
            <a:endParaRPr lang="fr-FR" sz="1400" dirty="0"/>
          </a:p>
        </p:txBody>
      </p:sp>
      <p:sp>
        <p:nvSpPr>
          <p:cNvPr id="5" name="Rectangle 2"/>
          <p:cNvSpPr>
            <a:spLocks noGrp="1" noChangeArrowheads="1"/>
          </p:cNvSpPr>
          <p:nvPr>
            <p:ph type="title"/>
          </p:nvPr>
        </p:nvSpPr>
        <p:spPr>
          <a:xfrm>
            <a:off x="369874" y="84126"/>
            <a:ext cx="3787788" cy="428628"/>
          </a:xfrm>
        </p:spPr>
        <p:style>
          <a:lnRef idx="2">
            <a:schemeClr val="accent1"/>
          </a:lnRef>
          <a:fillRef idx="1">
            <a:schemeClr val="lt1"/>
          </a:fillRef>
          <a:effectRef idx="0">
            <a:schemeClr val="accent1"/>
          </a:effectRef>
          <a:fontRef idx="minor">
            <a:schemeClr val="dk1"/>
          </a:fontRef>
        </p:style>
        <p:txBody>
          <a:bodyPr>
            <a:normAutofit/>
          </a:bodyPr>
          <a:lstStyle/>
          <a:p>
            <a:r>
              <a:rPr lang="fr-FR" sz="1800" b="1" dirty="0" smtClean="0"/>
              <a:t>Traitement des lignes : </a:t>
            </a:r>
            <a:r>
              <a:rPr lang="fr-FR" sz="1800" b="1" dirty="0" err="1" smtClean="0"/>
              <a:t>Fetch</a:t>
            </a:r>
            <a:r>
              <a:rPr lang="fr-FR" sz="1800" dirty="0" smtClean="0"/>
              <a:t> </a:t>
            </a:r>
            <a:endParaRPr lang="fr-FR" sz="1800" b="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44805" y="76765"/>
            <a:ext cx="3907790" cy="383822"/>
          </a:xfrm>
        </p:spPr>
        <p:style>
          <a:lnRef idx="2">
            <a:schemeClr val="accent1"/>
          </a:lnRef>
          <a:fillRef idx="1">
            <a:schemeClr val="lt1"/>
          </a:fillRef>
          <a:effectRef idx="0">
            <a:schemeClr val="accent1"/>
          </a:effectRef>
          <a:fontRef idx="minor">
            <a:schemeClr val="dk1"/>
          </a:fontRef>
        </p:style>
        <p:txBody>
          <a:bodyPr/>
          <a:lstStyle/>
          <a:p>
            <a:r>
              <a:rPr lang="fr-FR" sz="1800" b="1" dirty="0" smtClean="0"/>
              <a:t>Exemple : </a:t>
            </a:r>
            <a:r>
              <a:rPr lang="fr-FR" sz="1800" b="1" dirty="0" err="1" smtClean="0"/>
              <a:t>Fetch</a:t>
            </a:r>
            <a:endParaRPr lang="fr-FR" sz="1800" b="1" dirty="0"/>
          </a:p>
        </p:txBody>
      </p:sp>
      <p:sp>
        <p:nvSpPr>
          <p:cNvPr id="33795" name="Text Box 3"/>
          <p:cNvSpPr txBox="1">
            <a:spLocks noChangeArrowheads="1"/>
          </p:cNvSpPr>
          <p:nvPr/>
        </p:nvSpPr>
        <p:spPr bwMode="auto">
          <a:xfrm>
            <a:off x="306493" y="684637"/>
            <a:ext cx="3685902" cy="268563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46003" tIns="23002" rIns="46003" bIns="23002">
            <a:spAutoFit/>
          </a:bodyPr>
          <a:lstStyle/>
          <a:p>
            <a:pPr>
              <a:lnSpc>
                <a:spcPct val="55000"/>
              </a:lnSpc>
              <a:spcBef>
                <a:spcPct val="55000"/>
              </a:spcBef>
            </a:pPr>
            <a:endParaRPr lang="fr-FR" sz="1000" dirty="0" smtClean="0"/>
          </a:p>
          <a:p>
            <a:pPr>
              <a:lnSpc>
                <a:spcPct val="55000"/>
              </a:lnSpc>
              <a:spcBef>
                <a:spcPct val="55000"/>
              </a:spcBef>
            </a:pPr>
            <a:r>
              <a:rPr lang="fr-FR" sz="1000" dirty="0" err="1" smtClean="0"/>
              <a:t>Declare</a:t>
            </a:r>
            <a:r>
              <a:rPr lang="fr-FR" sz="1000" dirty="0" smtClean="0"/>
              <a:t> </a:t>
            </a:r>
            <a:endParaRPr lang="fr-FR" sz="1000" dirty="0"/>
          </a:p>
          <a:p>
            <a:pPr>
              <a:lnSpc>
                <a:spcPct val="30000"/>
              </a:lnSpc>
              <a:spcBef>
                <a:spcPct val="55000"/>
              </a:spcBef>
            </a:pPr>
            <a:r>
              <a:rPr lang="fr-FR" sz="1000" b="1" dirty="0" err="1" smtClean="0"/>
              <a:t>cursor</a:t>
            </a:r>
            <a:r>
              <a:rPr lang="fr-FR" sz="1000" dirty="0" smtClean="0"/>
              <a:t> </a:t>
            </a:r>
            <a:r>
              <a:rPr lang="fr-FR" sz="1000" b="1" dirty="0" smtClean="0"/>
              <a:t>dept_30</a:t>
            </a:r>
            <a:r>
              <a:rPr lang="fr-FR" sz="1000" dirty="0" smtClean="0"/>
              <a:t> </a:t>
            </a:r>
            <a:r>
              <a:rPr lang="fr-FR" sz="1000" dirty="0" err="1" smtClean="0"/>
              <a:t>is</a:t>
            </a:r>
            <a:r>
              <a:rPr lang="fr-FR" sz="1000" dirty="0" smtClean="0"/>
              <a:t> select </a:t>
            </a:r>
            <a:r>
              <a:rPr lang="fr-FR" sz="1000" dirty="0" err="1" smtClean="0"/>
              <a:t>first_name</a:t>
            </a:r>
            <a:r>
              <a:rPr lang="fr-FR" sz="1000" dirty="0" smtClean="0"/>
              <a:t> , </a:t>
            </a:r>
            <a:r>
              <a:rPr lang="fr-FR" sz="1000" dirty="0" err="1" smtClean="0"/>
              <a:t>salary</a:t>
            </a:r>
            <a:r>
              <a:rPr lang="fr-FR" sz="1000" dirty="0" smtClean="0"/>
              <a:t>  </a:t>
            </a:r>
            <a:r>
              <a:rPr lang="fr-FR" sz="1000" dirty="0" err="1" smtClean="0"/>
              <a:t>From</a:t>
            </a:r>
            <a:r>
              <a:rPr lang="fr-FR" sz="1000" dirty="0" smtClean="0"/>
              <a:t> </a:t>
            </a:r>
            <a:r>
              <a:rPr lang="fr-FR" sz="1000" dirty="0" err="1" smtClean="0"/>
              <a:t>employees</a:t>
            </a:r>
            <a:r>
              <a:rPr lang="fr-FR" sz="1000" dirty="0" smtClean="0"/>
              <a:t> </a:t>
            </a:r>
          </a:p>
          <a:p>
            <a:pPr>
              <a:lnSpc>
                <a:spcPct val="30000"/>
              </a:lnSpc>
              <a:spcBef>
                <a:spcPct val="55000"/>
              </a:spcBef>
            </a:pPr>
            <a:r>
              <a:rPr lang="fr-FR" sz="1000" dirty="0" err="1" smtClean="0"/>
              <a:t>where</a:t>
            </a:r>
            <a:r>
              <a:rPr lang="fr-FR" sz="1000" dirty="0" smtClean="0"/>
              <a:t> </a:t>
            </a:r>
            <a:r>
              <a:rPr lang="fr-FR" sz="1000" dirty="0" err="1" smtClean="0"/>
              <a:t>department_id</a:t>
            </a:r>
            <a:r>
              <a:rPr lang="fr-FR" sz="1000" dirty="0" smtClean="0"/>
              <a:t>= 30 </a:t>
            </a:r>
            <a:r>
              <a:rPr lang="fr-FR" sz="1000" dirty="0" err="1" smtClean="0"/>
              <a:t>order</a:t>
            </a:r>
            <a:r>
              <a:rPr lang="fr-FR" sz="1000" dirty="0" smtClean="0"/>
              <a:t> by </a:t>
            </a:r>
            <a:r>
              <a:rPr lang="fr-FR" sz="1000" dirty="0" err="1" smtClean="0"/>
              <a:t>salary</a:t>
            </a:r>
            <a:r>
              <a:rPr lang="fr-FR" sz="1000" dirty="0" smtClean="0"/>
              <a:t>;</a:t>
            </a:r>
          </a:p>
          <a:p>
            <a:pPr>
              <a:lnSpc>
                <a:spcPct val="30000"/>
              </a:lnSpc>
              <a:spcBef>
                <a:spcPct val="55000"/>
              </a:spcBef>
            </a:pPr>
            <a:r>
              <a:rPr lang="fr-FR" sz="1000" b="1" dirty="0" smtClean="0"/>
              <a:t>nom</a:t>
            </a:r>
            <a:r>
              <a:rPr lang="fr-FR" sz="1000" dirty="0" smtClean="0"/>
              <a:t> </a:t>
            </a:r>
            <a:r>
              <a:rPr lang="fr-FR" sz="1000" dirty="0" err="1" smtClean="0"/>
              <a:t>employees</a:t>
            </a:r>
            <a:r>
              <a:rPr lang="fr-FR" sz="1000" dirty="0" smtClean="0"/>
              <a:t> .</a:t>
            </a:r>
            <a:r>
              <a:rPr lang="fr-FR" sz="1000" dirty="0" err="1" smtClean="0"/>
              <a:t>first_name</a:t>
            </a:r>
            <a:r>
              <a:rPr lang="fr-FR" sz="1000" dirty="0" smtClean="0"/>
              <a:t>%TYPE;</a:t>
            </a:r>
          </a:p>
          <a:p>
            <a:pPr>
              <a:lnSpc>
                <a:spcPct val="30000"/>
              </a:lnSpc>
              <a:spcBef>
                <a:spcPct val="55000"/>
              </a:spcBef>
            </a:pPr>
            <a:r>
              <a:rPr lang="fr-FR" sz="1000" b="1" dirty="0" smtClean="0"/>
              <a:t>salaire</a:t>
            </a:r>
            <a:r>
              <a:rPr lang="fr-FR" sz="1000" dirty="0" smtClean="0"/>
              <a:t> </a:t>
            </a:r>
            <a:r>
              <a:rPr lang="fr-FR" sz="1000" dirty="0" err="1" smtClean="0"/>
              <a:t>employees</a:t>
            </a:r>
            <a:r>
              <a:rPr lang="fr-FR" sz="1000" dirty="0" smtClean="0"/>
              <a:t> . </a:t>
            </a:r>
            <a:r>
              <a:rPr lang="fr-FR" sz="1000" dirty="0" err="1" smtClean="0"/>
              <a:t>salary</a:t>
            </a:r>
            <a:r>
              <a:rPr lang="fr-FR" sz="1000" dirty="0" smtClean="0"/>
              <a:t>%TYPE;</a:t>
            </a:r>
          </a:p>
          <a:p>
            <a:pPr>
              <a:lnSpc>
                <a:spcPct val="55000"/>
              </a:lnSpc>
              <a:spcBef>
                <a:spcPct val="55000"/>
              </a:spcBef>
            </a:pPr>
            <a:r>
              <a:rPr lang="fr-FR" sz="1000" dirty="0" smtClean="0"/>
              <a:t>Begin</a:t>
            </a:r>
            <a:endParaRPr lang="fr-FR" sz="1000" dirty="0"/>
          </a:p>
          <a:p>
            <a:pPr>
              <a:lnSpc>
                <a:spcPct val="55000"/>
              </a:lnSpc>
              <a:spcBef>
                <a:spcPct val="55000"/>
              </a:spcBef>
            </a:pPr>
            <a:r>
              <a:rPr lang="fr-FR" sz="1000" dirty="0" smtClean="0"/>
              <a:t>           </a:t>
            </a:r>
            <a:r>
              <a:rPr lang="fr-FR" sz="1000" b="1" dirty="0" smtClean="0"/>
              <a:t>Open</a:t>
            </a:r>
            <a:r>
              <a:rPr lang="fr-FR" sz="1000" dirty="0" smtClean="0"/>
              <a:t> dept_30</a:t>
            </a:r>
            <a:r>
              <a:rPr lang="fr-FR" sz="1000" dirty="0"/>
              <a:t>;</a:t>
            </a:r>
          </a:p>
          <a:p>
            <a:pPr>
              <a:lnSpc>
                <a:spcPct val="55000"/>
              </a:lnSpc>
              <a:spcBef>
                <a:spcPct val="55000"/>
              </a:spcBef>
            </a:pPr>
            <a:r>
              <a:rPr lang="fr-FR" sz="1000" dirty="0" smtClean="0"/>
              <a:t>        </a:t>
            </a:r>
            <a:r>
              <a:rPr lang="fr-FR" sz="1000" dirty="0" err="1" smtClean="0"/>
              <a:t>Loop</a:t>
            </a:r>
            <a:endParaRPr lang="fr-FR" sz="1000" dirty="0"/>
          </a:p>
          <a:p>
            <a:pPr>
              <a:lnSpc>
                <a:spcPct val="55000"/>
              </a:lnSpc>
              <a:spcBef>
                <a:spcPct val="55000"/>
              </a:spcBef>
            </a:pPr>
            <a:r>
              <a:rPr lang="fr-FR" sz="1000" dirty="0"/>
              <a:t>	</a:t>
            </a:r>
            <a:r>
              <a:rPr lang="fr-FR" sz="1000" b="1" dirty="0" err="1" smtClean="0">
                <a:solidFill>
                  <a:srgbClr val="FF0000"/>
                </a:solidFill>
              </a:rPr>
              <a:t>Fetch</a:t>
            </a:r>
            <a:r>
              <a:rPr lang="fr-FR" sz="1000" dirty="0" smtClean="0"/>
              <a:t> dept_30 </a:t>
            </a:r>
            <a:r>
              <a:rPr lang="fr-FR" sz="1000" dirty="0" err="1"/>
              <a:t>into</a:t>
            </a:r>
            <a:r>
              <a:rPr lang="fr-FR" sz="1000" dirty="0"/>
              <a:t> nom, salaire;</a:t>
            </a:r>
          </a:p>
          <a:p>
            <a:pPr>
              <a:lnSpc>
                <a:spcPct val="55000"/>
              </a:lnSpc>
              <a:spcBef>
                <a:spcPct val="55000"/>
              </a:spcBef>
            </a:pPr>
            <a:r>
              <a:rPr lang="fr-FR" sz="1000" dirty="0" smtClean="0"/>
              <a:t>                   If </a:t>
            </a:r>
            <a:r>
              <a:rPr lang="fr-FR" sz="1000" dirty="0"/>
              <a:t>salaire &gt; 2500</a:t>
            </a:r>
          </a:p>
          <a:p>
            <a:pPr>
              <a:lnSpc>
                <a:spcPct val="55000"/>
              </a:lnSpc>
              <a:spcBef>
                <a:spcPct val="55000"/>
              </a:spcBef>
            </a:pPr>
            <a:r>
              <a:rPr lang="fr-FR" sz="1000" dirty="0"/>
              <a:t>	</a:t>
            </a:r>
            <a:r>
              <a:rPr lang="fr-FR" sz="1000" dirty="0" err="1" smtClean="0"/>
              <a:t>then</a:t>
            </a:r>
            <a:r>
              <a:rPr lang="fr-FR" sz="1000" dirty="0" smtClean="0"/>
              <a:t> </a:t>
            </a:r>
            <a:r>
              <a:rPr lang="fr-FR" sz="1000" dirty="0"/>
              <a:t>insert </a:t>
            </a:r>
            <a:r>
              <a:rPr lang="fr-FR" sz="1000" dirty="0" err="1"/>
              <a:t>into</a:t>
            </a:r>
            <a:r>
              <a:rPr lang="fr-FR" sz="1000" dirty="0"/>
              <a:t> résultat values (</a:t>
            </a:r>
            <a:r>
              <a:rPr lang="fr-FR" sz="1000" dirty="0" err="1"/>
              <a:t>nom,salaire</a:t>
            </a:r>
            <a:r>
              <a:rPr lang="fr-FR" sz="1000" dirty="0"/>
              <a:t>);</a:t>
            </a:r>
          </a:p>
          <a:p>
            <a:pPr>
              <a:lnSpc>
                <a:spcPct val="55000"/>
              </a:lnSpc>
              <a:spcBef>
                <a:spcPct val="55000"/>
              </a:spcBef>
            </a:pPr>
            <a:r>
              <a:rPr lang="fr-FR" sz="1000" dirty="0" smtClean="0"/>
              <a:t>                    end </a:t>
            </a:r>
            <a:r>
              <a:rPr lang="fr-FR" sz="1000" dirty="0"/>
              <a:t>if;</a:t>
            </a:r>
          </a:p>
          <a:p>
            <a:pPr>
              <a:lnSpc>
                <a:spcPct val="55000"/>
              </a:lnSpc>
              <a:spcBef>
                <a:spcPct val="55000"/>
              </a:spcBef>
            </a:pPr>
            <a:r>
              <a:rPr lang="fr-FR" sz="1000" dirty="0"/>
              <a:t>	</a:t>
            </a:r>
            <a:r>
              <a:rPr lang="fr-FR" sz="1000" dirty="0" smtClean="0"/>
              <a:t>exit </a:t>
            </a:r>
            <a:r>
              <a:rPr lang="fr-FR" sz="1000" dirty="0" err="1"/>
              <a:t>when</a:t>
            </a:r>
            <a:r>
              <a:rPr lang="fr-FR" sz="1000" dirty="0"/>
              <a:t> salaire </a:t>
            </a:r>
            <a:r>
              <a:rPr lang="fr-FR" sz="1000" dirty="0" smtClean="0"/>
              <a:t>&gt;= </a:t>
            </a:r>
            <a:r>
              <a:rPr lang="fr-FR" sz="1000" dirty="0"/>
              <a:t>5000;</a:t>
            </a:r>
          </a:p>
          <a:p>
            <a:pPr>
              <a:lnSpc>
                <a:spcPct val="55000"/>
              </a:lnSpc>
              <a:spcBef>
                <a:spcPct val="55000"/>
              </a:spcBef>
            </a:pPr>
            <a:r>
              <a:rPr lang="fr-FR" sz="1000" dirty="0" smtClean="0"/>
              <a:t>        end </a:t>
            </a:r>
            <a:r>
              <a:rPr lang="fr-FR" sz="1000" dirty="0" err="1"/>
              <a:t>loop</a:t>
            </a:r>
            <a:r>
              <a:rPr lang="fr-FR" sz="1000" dirty="0"/>
              <a:t>;</a:t>
            </a:r>
          </a:p>
          <a:p>
            <a:pPr>
              <a:lnSpc>
                <a:spcPct val="55000"/>
              </a:lnSpc>
              <a:spcBef>
                <a:spcPct val="55000"/>
              </a:spcBef>
            </a:pPr>
            <a:r>
              <a:rPr lang="fr-FR" sz="1000" dirty="0"/>
              <a:t>	…</a:t>
            </a:r>
          </a:p>
          <a:p>
            <a:pPr>
              <a:lnSpc>
                <a:spcPct val="55000"/>
              </a:lnSpc>
              <a:spcBef>
                <a:spcPct val="55000"/>
              </a:spcBef>
            </a:pPr>
            <a:r>
              <a:rPr lang="fr-FR" sz="1000" dirty="0"/>
              <a:t>End</a:t>
            </a:r>
            <a:r>
              <a:rPr lang="fr-FR" sz="1000" dirty="0" smtClean="0"/>
              <a:t>;</a:t>
            </a:r>
            <a:endParaRPr lang="fr-FR" sz="10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44805" y="0"/>
            <a:ext cx="3907790" cy="422204"/>
          </a:xfrm>
        </p:spPr>
        <p:style>
          <a:lnRef idx="2">
            <a:schemeClr val="accent1"/>
          </a:lnRef>
          <a:fillRef idx="1">
            <a:schemeClr val="lt1"/>
          </a:fillRef>
          <a:effectRef idx="0">
            <a:schemeClr val="accent1"/>
          </a:effectRef>
          <a:fontRef idx="minor">
            <a:schemeClr val="dk1"/>
          </a:fontRef>
        </p:style>
        <p:txBody>
          <a:bodyPr/>
          <a:lstStyle/>
          <a:p>
            <a:r>
              <a:rPr lang="fr-FR" sz="1800" b="1" dirty="0" smtClean="0"/>
              <a:t>Fermeture : close</a:t>
            </a:r>
            <a:endParaRPr lang="fr-FR" sz="1800" b="1" dirty="0"/>
          </a:p>
        </p:txBody>
      </p:sp>
      <p:sp>
        <p:nvSpPr>
          <p:cNvPr id="35843" name="Rectangle 3"/>
          <p:cNvSpPr>
            <a:spLocks noGrp="1" noChangeArrowheads="1"/>
          </p:cNvSpPr>
          <p:nvPr>
            <p:ph type="body" idx="1"/>
          </p:nvPr>
        </p:nvSpPr>
        <p:spPr>
          <a:xfrm>
            <a:off x="153247" y="480795"/>
            <a:ext cx="4329218" cy="460587"/>
          </a:xfrm>
        </p:spPr>
        <p:txBody>
          <a:bodyPr>
            <a:normAutofit lnSpcReduction="10000"/>
          </a:bodyPr>
          <a:lstStyle/>
          <a:p>
            <a:r>
              <a:rPr lang="fr-FR" sz="1200" b="1" dirty="0"/>
              <a:t>Syntaxe</a:t>
            </a:r>
            <a:r>
              <a:rPr lang="fr-FR" sz="1200" dirty="0" smtClean="0"/>
              <a:t>:            </a:t>
            </a:r>
            <a:r>
              <a:rPr lang="fr-FR" sz="1200" b="1" dirty="0"/>
              <a:t>Close</a:t>
            </a:r>
            <a:r>
              <a:rPr lang="fr-FR" sz="1200" dirty="0"/>
              <a:t> </a:t>
            </a:r>
            <a:r>
              <a:rPr lang="fr-FR" sz="1200" dirty="0" err="1"/>
              <a:t>nom_curseur</a:t>
            </a:r>
            <a:r>
              <a:rPr lang="fr-FR" sz="1200" dirty="0"/>
              <a:t>;</a:t>
            </a:r>
          </a:p>
          <a:p>
            <a:r>
              <a:rPr lang="fr-FR" sz="1200" b="1" dirty="0"/>
              <a:t>Action</a:t>
            </a:r>
            <a:r>
              <a:rPr lang="fr-FR" sz="1200" dirty="0"/>
              <a:t>: </a:t>
            </a:r>
            <a:r>
              <a:rPr lang="fr-FR" sz="1200" dirty="0" smtClean="0"/>
              <a:t>             libère </a:t>
            </a:r>
            <a:r>
              <a:rPr lang="fr-FR" sz="1200" dirty="0"/>
              <a:t>la place de mémoire</a:t>
            </a:r>
          </a:p>
        </p:txBody>
      </p:sp>
      <p:sp>
        <p:nvSpPr>
          <p:cNvPr id="35844" name="Text Box 4"/>
          <p:cNvSpPr txBox="1">
            <a:spLocks noChangeArrowheads="1"/>
          </p:cNvSpPr>
          <p:nvPr/>
        </p:nvSpPr>
        <p:spPr bwMode="auto">
          <a:xfrm>
            <a:off x="191558" y="1103093"/>
            <a:ext cx="3821654" cy="233861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46003" tIns="23002" rIns="46003" bIns="23002">
            <a:spAutoFit/>
          </a:bodyPr>
          <a:lstStyle/>
          <a:p>
            <a:pPr>
              <a:lnSpc>
                <a:spcPct val="30000"/>
              </a:lnSpc>
              <a:spcBef>
                <a:spcPct val="55000"/>
              </a:spcBef>
            </a:pPr>
            <a:endParaRPr lang="fr-FR" sz="1000" dirty="0" smtClean="0"/>
          </a:p>
          <a:p>
            <a:pPr>
              <a:lnSpc>
                <a:spcPct val="30000"/>
              </a:lnSpc>
              <a:spcBef>
                <a:spcPct val="55000"/>
              </a:spcBef>
            </a:pPr>
            <a:r>
              <a:rPr lang="fr-FR" sz="1000" dirty="0" err="1" smtClean="0"/>
              <a:t>Declare</a:t>
            </a:r>
            <a:r>
              <a:rPr lang="fr-FR" sz="1000" dirty="0" smtClean="0"/>
              <a:t> </a:t>
            </a:r>
            <a:endParaRPr lang="fr-FR" sz="1000" dirty="0"/>
          </a:p>
          <a:p>
            <a:pPr>
              <a:lnSpc>
                <a:spcPct val="30000"/>
              </a:lnSpc>
              <a:spcBef>
                <a:spcPct val="55000"/>
              </a:spcBef>
            </a:pPr>
            <a:r>
              <a:rPr lang="fr-FR" sz="1000" b="1" dirty="0" err="1" smtClean="0"/>
              <a:t>cursor</a:t>
            </a:r>
            <a:r>
              <a:rPr lang="fr-FR" sz="1000" dirty="0" smtClean="0"/>
              <a:t> </a:t>
            </a:r>
            <a:r>
              <a:rPr lang="fr-FR" sz="1000" b="1" dirty="0" smtClean="0"/>
              <a:t>dept_10</a:t>
            </a:r>
            <a:r>
              <a:rPr lang="fr-FR" sz="1000" dirty="0" smtClean="0"/>
              <a:t> </a:t>
            </a:r>
            <a:r>
              <a:rPr lang="fr-FR" sz="1000" dirty="0" err="1" smtClean="0"/>
              <a:t>is</a:t>
            </a:r>
            <a:r>
              <a:rPr lang="fr-FR" sz="1000" dirty="0" smtClean="0"/>
              <a:t> select </a:t>
            </a:r>
            <a:r>
              <a:rPr lang="fr-FR" sz="1000" dirty="0" err="1" smtClean="0"/>
              <a:t>first_name</a:t>
            </a:r>
            <a:r>
              <a:rPr lang="fr-FR" sz="1000" dirty="0" smtClean="0"/>
              <a:t> , </a:t>
            </a:r>
            <a:r>
              <a:rPr lang="fr-FR" sz="1000" dirty="0" err="1" smtClean="0"/>
              <a:t>salary</a:t>
            </a:r>
            <a:r>
              <a:rPr lang="fr-FR" sz="1000" dirty="0" smtClean="0"/>
              <a:t>  </a:t>
            </a:r>
            <a:r>
              <a:rPr lang="fr-FR" sz="1000" dirty="0" err="1" smtClean="0"/>
              <a:t>From</a:t>
            </a:r>
            <a:r>
              <a:rPr lang="fr-FR" sz="1000" dirty="0" smtClean="0"/>
              <a:t> </a:t>
            </a:r>
            <a:r>
              <a:rPr lang="fr-FR" sz="1000" dirty="0" err="1" smtClean="0"/>
              <a:t>employees</a:t>
            </a:r>
            <a:r>
              <a:rPr lang="fr-FR" sz="1000" dirty="0" smtClean="0"/>
              <a:t> </a:t>
            </a:r>
          </a:p>
          <a:p>
            <a:pPr>
              <a:lnSpc>
                <a:spcPct val="30000"/>
              </a:lnSpc>
              <a:spcBef>
                <a:spcPct val="55000"/>
              </a:spcBef>
            </a:pPr>
            <a:r>
              <a:rPr lang="fr-FR" sz="1000" dirty="0" err="1" smtClean="0"/>
              <a:t>where</a:t>
            </a:r>
            <a:r>
              <a:rPr lang="fr-FR" sz="1000" dirty="0" smtClean="0"/>
              <a:t> </a:t>
            </a:r>
            <a:r>
              <a:rPr lang="fr-FR" sz="1000" dirty="0" err="1" smtClean="0"/>
              <a:t>department_id</a:t>
            </a:r>
            <a:r>
              <a:rPr lang="fr-FR" sz="1000" dirty="0" smtClean="0"/>
              <a:t>= 10 </a:t>
            </a:r>
            <a:r>
              <a:rPr lang="fr-FR" sz="1000" dirty="0" err="1" smtClean="0"/>
              <a:t>order</a:t>
            </a:r>
            <a:r>
              <a:rPr lang="fr-FR" sz="1000" dirty="0" smtClean="0"/>
              <a:t> by </a:t>
            </a:r>
            <a:r>
              <a:rPr lang="fr-FR" sz="1000" dirty="0" err="1" smtClean="0"/>
              <a:t>salary</a:t>
            </a:r>
            <a:r>
              <a:rPr lang="fr-FR" sz="1000" dirty="0" smtClean="0"/>
              <a:t>;</a:t>
            </a:r>
          </a:p>
          <a:p>
            <a:pPr>
              <a:lnSpc>
                <a:spcPct val="30000"/>
              </a:lnSpc>
              <a:spcBef>
                <a:spcPct val="55000"/>
              </a:spcBef>
            </a:pPr>
            <a:r>
              <a:rPr lang="fr-FR" sz="1000" b="1" dirty="0" smtClean="0"/>
              <a:t>nom</a:t>
            </a:r>
            <a:r>
              <a:rPr lang="fr-FR" sz="1000" dirty="0" smtClean="0"/>
              <a:t> </a:t>
            </a:r>
            <a:r>
              <a:rPr lang="fr-FR" sz="1000" dirty="0" err="1" smtClean="0"/>
              <a:t>employees</a:t>
            </a:r>
            <a:r>
              <a:rPr lang="fr-FR" sz="1000" dirty="0" smtClean="0"/>
              <a:t> .</a:t>
            </a:r>
            <a:r>
              <a:rPr lang="fr-FR" sz="1000" dirty="0" err="1" smtClean="0"/>
              <a:t>first_name</a:t>
            </a:r>
            <a:r>
              <a:rPr lang="fr-FR" sz="1000" dirty="0" smtClean="0"/>
              <a:t>%TYPE;</a:t>
            </a:r>
          </a:p>
          <a:p>
            <a:pPr>
              <a:lnSpc>
                <a:spcPct val="30000"/>
              </a:lnSpc>
              <a:spcBef>
                <a:spcPct val="55000"/>
              </a:spcBef>
            </a:pPr>
            <a:r>
              <a:rPr lang="fr-FR" sz="1000" b="1" dirty="0" smtClean="0"/>
              <a:t>salaire</a:t>
            </a:r>
            <a:r>
              <a:rPr lang="fr-FR" sz="1000" dirty="0" smtClean="0"/>
              <a:t> </a:t>
            </a:r>
            <a:r>
              <a:rPr lang="fr-FR" sz="1000" dirty="0" err="1" smtClean="0"/>
              <a:t>employees</a:t>
            </a:r>
            <a:r>
              <a:rPr lang="fr-FR" sz="1000" dirty="0" smtClean="0"/>
              <a:t> . </a:t>
            </a:r>
            <a:r>
              <a:rPr lang="fr-FR" sz="1000" dirty="0" err="1" smtClean="0"/>
              <a:t>salary</a:t>
            </a:r>
            <a:r>
              <a:rPr lang="fr-FR" sz="1000" dirty="0" smtClean="0"/>
              <a:t>%TYPE;</a:t>
            </a:r>
          </a:p>
          <a:p>
            <a:pPr>
              <a:lnSpc>
                <a:spcPct val="30000"/>
              </a:lnSpc>
              <a:spcBef>
                <a:spcPct val="55000"/>
              </a:spcBef>
            </a:pPr>
            <a:r>
              <a:rPr lang="fr-FR" sz="1000" dirty="0" smtClean="0"/>
              <a:t>Begin</a:t>
            </a:r>
          </a:p>
          <a:p>
            <a:pPr>
              <a:lnSpc>
                <a:spcPct val="30000"/>
              </a:lnSpc>
              <a:spcBef>
                <a:spcPct val="55000"/>
              </a:spcBef>
            </a:pPr>
            <a:r>
              <a:rPr lang="fr-FR" sz="1000" b="1" dirty="0" smtClean="0"/>
              <a:t>         Open</a:t>
            </a:r>
            <a:r>
              <a:rPr lang="fr-FR" sz="1000" dirty="0" smtClean="0"/>
              <a:t> </a:t>
            </a:r>
            <a:r>
              <a:rPr lang="fr-FR" sz="1000" dirty="0"/>
              <a:t>dept_10;</a:t>
            </a:r>
          </a:p>
          <a:p>
            <a:pPr>
              <a:lnSpc>
                <a:spcPct val="30000"/>
              </a:lnSpc>
              <a:spcBef>
                <a:spcPct val="55000"/>
              </a:spcBef>
            </a:pPr>
            <a:r>
              <a:rPr lang="fr-FR" sz="1000" dirty="0" smtClean="0"/>
              <a:t>                  </a:t>
            </a:r>
            <a:r>
              <a:rPr lang="fr-FR" sz="1000" dirty="0" err="1" smtClean="0"/>
              <a:t>Loop</a:t>
            </a:r>
            <a:endParaRPr lang="fr-FR" sz="1000" dirty="0"/>
          </a:p>
          <a:p>
            <a:pPr>
              <a:lnSpc>
                <a:spcPct val="30000"/>
              </a:lnSpc>
              <a:spcBef>
                <a:spcPct val="55000"/>
              </a:spcBef>
            </a:pPr>
            <a:r>
              <a:rPr lang="fr-FR" sz="1000" b="1" dirty="0" smtClean="0"/>
              <a:t>        </a:t>
            </a:r>
            <a:r>
              <a:rPr lang="fr-FR" sz="1000" b="1" dirty="0" err="1" smtClean="0"/>
              <a:t>Fetch</a:t>
            </a:r>
            <a:r>
              <a:rPr lang="fr-FR" sz="1000" dirty="0" smtClean="0"/>
              <a:t> </a:t>
            </a:r>
            <a:r>
              <a:rPr lang="fr-FR" sz="1000" dirty="0"/>
              <a:t>dept_10 </a:t>
            </a:r>
            <a:r>
              <a:rPr lang="fr-FR" sz="1000" dirty="0" err="1"/>
              <a:t>into</a:t>
            </a:r>
            <a:r>
              <a:rPr lang="fr-FR" sz="1000" dirty="0"/>
              <a:t> nom, salaire;</a:t>
            </a:r>
          </a:p>
          <a:p>
            <a:pPr>
              <a:lnSpc>
                <a:spcPct val="30000"/>
              </a:lnSpc>
              <a:spcBef>
                <a:spcPct val="55000"/>
              </a:spcBef>
            </a:pPr>
            <a:r>
              <a:rPr lang="fr-FR" sz="1000" dirty="0" smtClean="0"/>
              <a:t>                       If </a:t>
            </a:r>
            <a:r>
              <a:rPr lang="fr-FR" sz="1000" dirty="0"/>
              <a:t>salaire &gt; </a:t>
            </a:r>
            <a:r>
              <a:rPr lang="fr-FR" sz="1000" dirty="0" smtClean="0"/>
              <a:t>2500 </a:t>
            </a:r>
            <a:r>
              <a:rPr lang="fr-FR" sz="1000" dirty="0" err="1" smtClean="0"/>
              <a:t>then</a:t>
            </a:r>
            <a:endParaRPr lang="fr-FR" sz="1000" dirty="0" smtClean="0"/>
          </a:p>
          <a:p>
            <a:pPr>
              <a:lnSpc>
                <a:spcPct val="30000"/>
              </a:lnSpc>
              <a:spcBef>
                <a:spcPct val="55000"/>
              </a:spcBef>
            </a:pPr>
            <a:r>
              <a:rPr lang="fr-FR" sz="1000" dirty="0" smtClean="0"/>
              <a:t>                   </a:t>
            </a:r>
            <a:r>
              <a:rPr lang="fr-FR" sz="1000" dirty="0"/>
              <a:t>insert </a:t>
            </a:r>
            <a:r>
              <a:rPr lang="fr-FR" sz="1000" dirty="0" err="1"/>
              <a:t>into</a:t>
            </a:r>
            <a:r>
              <a:rPr lang="fr-FR" sz="1000" dirty="0"/>
              <a:t> résultat values (</a:t>
            </a:r>
            <a:r>
              <a:rPr lang="fr-FR" sz="1000" dirty="0" err="1"/>
              <a:t>nom,salaire</a:t>
            </a:r>
            <a:r>
              <a:rPr lang="fr-FR" sz="1000" dirty="0"/>
              <a:t>);</a:t>
            </a:r>
          </a:p>
          <a:p>
            <a:pPr>
              <a:lnSpc>
                <a:spcPct val="30000"/>
              </a:lnSpc>
              <a:spcBef>
                <a:spcPct val="55000"/>
              </a:spcBef>
            </a:pPr>
            <a:r>
              <a:rPr lang="fr-FR" sz="1000" dirty="0" smtClean="0"/>
              <a:t>                        end </a:t>
            </a:r>
            <a:r>
              <a:rPr lang="fr-FR" sz="1000" dirty="0"/>
              <a:t>if;</a:t>
            </a:r>
          </a:p>
          <a:p>
            <a:pPr>
              <a:lnSpc>
                <a:spcPct val="30000"/>
              </a:lnSpc>
              <a:spcBef>
                <a:spcPct val="55000"/>
              </a:spcBef>
            </a:pPr>
            <a:r>
              <a:rPr lang="fr-FR" sz="1000" dirty="0" smtClean="0"/>
              <a:t>        exit </a:t>
            </a:r>
            <a:r>
              <a:rPr lang="fr-FR" sz="1000" dirty="0" err="1"/>
              <a:t>when</a:t>
            </a:r>
            <a:r>
              <a:rPr lang="fr-FR" sz="1000" dirty="0"/>
              <a:t> salaire </a:t>
            </a:r>
            <a:r>
              <a:rPr lang="fr-FR" sz="1000" dirty="0" smtClean="0"/>
              <a:t>&gt;= </a:t>
            </a:r>
            <a:r>
              <a:rPr lang="fr-FR" sz="1000" dirty="0"/>
              <a:t>5000;</a:t>
            </a:r>
          </a:p>
          <a:p>
            <a:pPr>
              <a:lnSpc>
                <a:spcPct val="30000"/>
              </a:lnSpc>
              <a:spcBef>
                <a:spcPct val="55000"/>
              </a:spcBef>
            </a:pPr>
            <a:r>
              <a:rPr lang="fr-FR" sz="1000" dirty="0" smtClean="0"/>
              <a:t>               end </a:t>
            </a:r>
            <a:r>
              <a:rPr lang="fr-FR" sz="1000" dirty="0" err="1"/>
              <a:t>loop</a:t>
            </a:r>
            <a:r>
              <a:rPr lang="fr-FR" sz="1000" dirty="0"/>
              <a:t>;</a:t>
            </a:r>
          </a:p>
          <a:p>
            <a:pPr>
              <a:lnSpc>
                <a:spcPct val="30000"/>
              </a:lnSpc>
              <a:spcBef>
                <a:spcPct val="55000"/>
              </a:spcBef>
            </a:pPr>
            <a:r>
              <a:rPr lang="fr-FR" sz="1000" b="1" dirty="0" smtClean="0">
                <a:solidFill>
                  <a:srgbClr val="FF0000"/>
                </a:solidFill>
              </a:rPr>
              <a:t>          close</a:t>
            </a:r>
            <a:r>
              <a:rPr lang="fr-FR" sz="1000" dirty="0" smtClean="0"/>
              <a:t> </a:t>
            </a:r>
            <a:r>
              <a:rPr lang="fr-FR" sz="1000" dirty="0"/>
              <a:t>dept_10;</a:t>
            </a:r>
          </a:p>
          <a:p>
            <a:pPr>
              <a:lnSpc>
                <a:spcPct val="30000"/>
              </a:lnSpc>
              <a:spcBef>
                <a:spcPct val="55000"/>
              </a:spcBef>
            </a:pPr>
            <a:r>
              <a:rPr lang="fr-FR" sz="1000" dirty="0"/>
              <a:t>End</a:t>
            </a:r>
            <a:r>
              <a:rPr lang="fr-FR" sz="1000" dirty="0" smtClean="0"/>
              <a:t>;</a:t>
            </a:r>
          </a:p>
          <a:p>
            <a:pPr>
              <a:lnSpc>
                <a:spcPct val="30000"/>
              </a:lnSpc>
              <a:spcBef>
                <a:spcPct val="55000"/>
              </a:spcBef>
            </a:pPr>
            <a:endParaRPr lang="fr-FR" sz="10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6493" y="0"/>
            <a:ext cx="3907790" cy="345440"/>
          </a:xfrm>
        </p:spPr>
        <p:style>
          <a:lnRef idx="2">
            <a:schemeClr val="accent1"/>
          </a:lnRef>
          <a:fillRef idx="1">
            <a:schemeClr val="lt1"/>
          </a:fillRef>
          <a:effectRef idx="0">
            <a:schemeClr val="accent1"/>
          </a:effectRef>
          <a:fontRef idx="minor">
            <a:schemeClr val="dk1"/>
          </a:fontRef>
        </p:style>
        <p:txBody>
          <a:bodyPr>
            <a:noAutofit/>
          </a:bodyPr>
          <a:lstStyle/>
          <a:p>
            <a:r>
              <a:rPr lang="fr-FR" sz="2000" dirty="0" smtClean="0"/>
              <a:t>Exemple : close</a:t>
            </a:r>
            <a:endParaRPr lang="fr-FR" sz="2000" dirty="0"/>
          </a:p>
        </p:txBody>
      </p:sp>
      <p:sp>
        <p:nvSpPr>
          <p:cNvPr id="36867" name="Text Box 3"/>
          <p:cNvSpPr txBox="1">
            <a:spLocks noChangeArrowheads="1"/>
          </p:cNvSpPr>
          <p:nvPr/>
        </p:nvSpPr>
        <p:spPr bwMode="auto">
          <a:xfrm>
            <a:off x="155560" y="512754"/>
            <a:ext cx="3929090" cy="243172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46003" tIns="23002" rIns="46003" bIns="23002">
            <a:spAutoFit/>
          </a:bodyPr>
          <a:lstStyle/>
          <a:p>
            <a:r>
              <a:rPr lang="fr-FR" sz="1100" dirty="0" err="1" smtClean="0"/>
              <a:t>Declare</a:t>
            </a:r>
            <a:endParaRPr lang="fr-FR" sz="1100" dirty="0"/>
          </a:p>
          <a:p>
            <a:r>
              <a:rPr lang="fr-FR" sz="1100" dirty="0" smtClean="0"/>
              <a:t>       </a:t>
            </a:r>
            <a:r>
              <a:rPr lang="fr-FR" sz="1100" b="1" dirty="0" err="1" smtClean="0"/>
              <a:t>Cursor</a:t>
            </a:r>
            <a:r>
              <a:rPr lang="fr-FR" sz="1100" dirty="0" smtClean="0"/>
              <a:t> </a:t>
            </a:r>
            <a:r>
              <a:rPr lang="fr-FR" sz="1100" dirty="0"/>
              <a:t>c1 </a:t>
            </a:r>
            <a:r>
              <a:rPr lang="fr-FR" sz="1100" dirty="0" err="1"/>
              <a:t>is</a:t>
            </a:r>
            <a:r>
              <a:rPr lang="fr-FR" sz="1100" dirty="0"/>
              <a:t> select </a:t>
            </a:r>
            <a:r>
              <a:rPr lang="fr-FR" sz="1100" dirty="0" err="1" smtClean="0"/>
              <a:t>first_name</a:t>
            </a:r>
            <a:r>
              <a:rPr lang="fr-FR" sz="1100" dirty="0" smtClean="0"/>
              <a:t>, </a:t>
            </a:r>
            <a:r>
              <a:rPr lang="fr-FR" sz="1100" dirty="0" err="1" smtClean="0"/>
              <a:t>salary</a:t>
            </a:r>
            <a:r>
              <a:rPr lang="fr-FR" sz="1100" dirty="0" smtClean="0"/>
              <a:t> </a:t>
            </a:r>
            <a:r>
              <a:rPr lang="fr-FR" sz="1100" dirty="0" err="1"/>
              <a:t>from</a:t>
            </a:r>
            <a:r>
              <a:rPr lang="fr-FR" sz="1100" dirty="0"/>
              <a:t> </a:t>
            </a:r>
            <a:r>
              <a:rPr lang="fr-FR" sz="1100" dirty="0" err="1" smtClean="0"/>
              <a:t>employees</a:t>
            </a:r>
            <a:r>
              <a:rPr lang="fr-FR" sz="1100" dirty="0" smtClean="0"/>
              <a:t>  </a:t>
            </a:r>
            <a:r>
              <a:rPr lang="fr-FR" sz="1100" dirty="0" err="1"/>
              <a:t>order</a:t>
            </a:r>
            <a:r>
              <a:rPr lang="fr-FR" sz="1100" dirty="0"/>
              <a:t> </a:t>
            </a:r>
            <a:r>
              <a:rPr lang="fr-FR" sz="1100" dirty="0" smtClean="0"/>
              <a:t>by </a:t>
            </a:r>
            <a:r>
              <a:rPr lang="fr-FR" sz="1100" dirty="0"/>
              <a:t>sal </a:t>
            </a:r>
            <a:r>
              <a:rPr lang="fr-FR" sz="1100" dirty="0" err="1"/>
              <a:t>desc</a:t>
            </a:r>
            <a:r>
              <a:rPr lang="fr-FR" sz="1100" dirty="0"/>
              <a:t>;</a:t>
            </a:r>
          </a:p>
          <a:p>
            <a:r>
              <a:rPr lang="fr-FR" sz="1100" dirty="0" smtClean="0"/>
              <a:t>       </a:t>
            </a:r>
            <a:r>
              <a:rPr lang="fr-FR" sz="1100" b="1" dirty="0" err="1" smtClean="0"/>
              <a:t>v_ename</a:t>
            </a:r>
            <a:r>
              <a:rPr lang="fr-FR" sz="1100" dirty="0" smtClean="0"/>
              <a:t>  </a:t>
            </a:r>
            <a:r>
              <a:rPr lang="fr-FR" sz="1100" dirty="0" err="1" smtClean="0"/>
              <a:t>employees</a:t>
            </a:r>
            <a:r>
              <a:rPr lang="fr-FR" sz="1100" dirty="0" smtClean="0"/>
              <a:t>. </a:t>
            </a:r>
            <a:r>
              <a:rPr lang="fr-FR" sz="1100" dirty="0" err="1" smtClean="0"/>
              <a:t>first_name</a:t>
            </a:r>
            <a:r>
              <a:rPr lang="fr-FR" sz="1100" dirty="0" smtClean="0"/>
              <a:t> %TYPE</a:t>
            </a:r>
            <a:r>
              <a:rPr lang="fr-FR" sz="1100" dirty="0"/>
              <a:t>;</a:t>
            </a:r>
          </a:p>
          <a:p>
            <a:r>
              <a:rPr lang="fr-FR" sz="1100" dirty="0" smtClean="0"/>
              <a:t>        </a:t>
            </a:r>
            <a:r>
              <a:rPr lang="fr-FR" sz="1100" b="1" dirty="0" err="1" smtClean="0"/>
              <a:t>v_sal</a:t>
            </a:r>
            <a:r>
              <a:rPr lang="fr-FR" sz="1100" dirty="0" smtClean="0"/>
              <a:t>        </a:t>
            </a:r>
            <a:r>
              <a:rPr lang="fr-FR" sz="1100" dirty="0" err="1" smtClean="0"/>
              <a:t>employees.salary%TYPE</a:t>
            </a:r>
            <a:r>
              <a:rPr lang="fr-FR" sz="1100" dirty="0" smtClean="0"/>
              <a:t>;</a:t>
            </a:r>
          </a:p>
          <a:p>
            <a:r>
              <a:rPr lang="fr-FR" sz="1100" dirty="0" smtClean="0"/>
              <a:t>Begin</a:t>
            </a:r>
          </a:p>
          <a:p>
            <a:r>
              <a:rPr lang="fr-FR" sz="1100" dirty="0"/>
              <a:t>	</a:t>
            </a:r>
            <a:r>
              <a:rPr lang="fr-FR" sz="1100" b="1" dirty="0"/>
              <a:t>open</a:t>
            </a:r>
            <a:r>
              <a:rPr lang="fr-FR" sz="1100" dirty="0"/>
              <a:t> c1;</a:t>
            </a:r>
          </a:p>
          <a:p>
            <a:r>
              <a:rPr lang="fr-FR" sz="1100" dirty="0"/>
              <a:t>	</a:t>
            </a:r>
            <a:r>
              <a:rPr lang="fr-FR" sz="1100" dirty="0" err="1" smtClean="0"/>
              <a:t>loop</a:t>
            </a:r>
            <a:endParaRPr lang="fr-FR" sz="1100" dirty="0"/>
          </a:p>
          <a:p>
            <a:r>
              <a:rPr lang="fr-FR" sz="1100" dirty="0"/>
              <a:t>	</a:t>
            </a:r>
            <a:r>
              <a:rPr lang="fr-FR" sz="1100" b="1" dirty="0" err="1" smtClean="0"/>
              <a:t>fetch</a:t>
            </a:r>
            <a:r>
              <a:rPr lang="fr-FR" sz="1100" dirty="0" smtClean="0"/>
              <a:t> </a:t>
            </a:r>
            <a:r>
              <a:rPr lang="fr-FR" sz="1100" dirty="0"/>
              <a:t>c1  </a:t>
            </a:r>
            <a:r>
              <a:rPr lang="fr-FR" sz="1100" dirty="0" err="1"/>
              <a:t>into</a:t>
            </a:r>
            <a:r>
              <a:rPr lang="fr-FR" sz="1100" dirty="0"/>
              <a:t> </a:t>
            </a:r>
            <a:r>
              <a:rPr lang="fr-FR" sz="1100" dirty="0" err="1" smtClean="0"/>
              <a:t>v_ename</a:t>
            </a:r>
            <a:r>
              <a:rPr lang="fr-FR" sz="1100" dirty="0"/>
              <a:t>, </a:t>
            </a:r>
            <a:r>
              <a:rPr lang="fr-FR" sz="1100" dirty="0" err="1" smtClean="0"/>
              <a:t>v_sal</a:t>
            </a:r>
            <a:r>
              <a:rPr lang="fr-FR" sz="1100" dirty="0" smtClean="0"/>
              <a:t>;</a:t>
            </a:r>
          </a:p>
          <a:p>
            <a:r>
              <a:rPr lang="fr-FR" sz="1100" dirty="0" smtClean="0"/>
              <a:t>                    Exit </a:t>
            </a:r>
            <a:r>
              <a:rPr lang="fr-FR" sz="1100" dirty="0" err="1" smtClean="0"/>
              <a:t>when</a:t>
            </a:r>
            <a:r>
              <a:rPr lang="fr-FR" sz="1100" dirty="0" smtClean="0"/>
              <a:t> (c1%notfound) ;</a:t>
            </a:r>
            <a:endParaRPr lang="fr-FR" sz="1100" dirty="0"/>
          </a:p>
          <a:p>
            <a:r>
              <a:rPr lang="fr-FR" sz="1100" dirty="0"/>
              <a:t>	</a:t>
            </a:r>
            <a:r>
              <a:rPr lang="fr-FR" sz="1100" dirty="0" smtClean="0"/>
              <a:t>insert  </a:t>
            </a:r>
            <a:r>
              <a:rPr lang="fr-FR" sz="1100" dirty="0" err="1"/>
              <a:t>into</a:t>
            </a:r>
            <a:r>
              <a:rPr lang="fr-FR" sz="1100" dirty="0"/>
              <a:t> </a:t>
            </a:r>
            <a:r>
              <a:rPr lang="fr-FR" sz="1100" dirty="0" err="1" smtClean="0"/>
              <a:t>resultat</a:t>
            </a:r>
            <a:r>
              <a:rPr lang="fr-FR" sz="1100" dirty="0" smtClean="0"/>
              <a:t> </a:t>
            </a:r>
            <a:r>
              <a:rPr lang="fr-FR" sz="1100" dirty="0"/>
              <a:t>values (</a:t>
            </a:r>
            <a:r>
              <a:rPr lang="fr-FR" sz="1100" dirty="0" err="1" smtClean="0"/>
              <a:t>v_sal</a:t>
            </a:r>
            <a:r>
              <a:rPr lang="fr-FR" sz="1100" dirty="0"/>
              <a:t>, </a:t>
            </a:r>
            <a:r>
              <a:rPr lang="fr-FR" sz="1100" dirty="0" err="1" smtClean="0"/>
              <a:t>v_ename</a:t>
            </a:r>
            <a:r>
              <a:rPr lang="fr-FR" sz="1100" dirty="0"/>
              <a:t>);</a:t>
            </a:r>
          </a:p>
          <a:p>
            <a:r>
              <a:rPr lang="fr-FR" sz="1100" dirty="0"/>
              <a:t>	end </a:t>
            </a:r>
            <a:r>
              <a:rPr lang="fr-FR" sz="1100" dirty="0" err="1"/>
              <a:t>loop</a:t>
            </a:r>
            <a:r>
              <a:rPr lang="fr-FR" sz="1100" dirty="0"/>
              <a:t>;</a:t>
            </a:r>
          </a:p>
          <a:p>
            <a:r>
              <a:rPr lang="fr-FR" sz="1100" dirty="0"/>
              <a:t>	</a:t>
            </a:r>
            <a:r>
              <a:rPr lang="fr-FR" sz="1100" b="1" dirty="0">
                <a:solidFill>
                  <a:srgbClr val="FF0000"/>
                </a:solidFill>
              </a:rPr>
              <a:t>close</a:t>
            </a:r>
            <a:r>
              <a:rPr lang="fr-FR" sz="1100" dirty="0"/>
              <a:t> c1</a:t>
            </a:r>
          </a:p>
          <a:p>
            <a:r>
              <a:rPr lang="fr-FR" sz="1100" dirty="0"/>
              <a:t>End</a:t>
            </a:r>
            <a:r>
              <a:rPr lang="fr-FR" sz="1100" dirty="0" smtClean="0"/>
              <a:t>;</a:t>
            </a:r>
            <a:r>
              <a:rPr lang="fr-FR" sz="1200" dirty="0"/>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122992" y="655630"/>
            <a:ext cx="4175972" cy="2571768"/>
          </a:xfrm>
        </p:spPr>
        <p:txBody>
          <a:bodyPr>
            <a:normAutofit/>
          </a:bodyPr>
          <a:lstStyle/>
          <a:p>
            <a:pPr>
              <a:lnSpc>
                <a:spcPct val="150000"/>
              </a:lnSpc>
            </a:pPr>
            <a:r>
              <a:rPr lang="fr-FR" sz="1200" dirty="0"/>
              <a:t>Définition indicateurs sur </a:t>
            </a:r>
            <a:r>
              <a:rPr lang="fr-FR" sz="1200" b="1" dirty="0"/>
              <a:t>l’état</a:t>
            </a:r>
            <a:r>
              <a:rPr lang="fr-FR" sz="1200" dirty="0"/>
              <a:t> d’un curseur.</a:t>
            </a:r>
          </a:p>
          <a:p>
            <a:pPr lvl="1">
              <a:lnSpc>
                <a:spcPct val="150000"/>
              </a:lnSpc>
              <a:buFont typeface="Wingdings" pitchFamily="2" charset="2"/>
              <a:buChar char="ü"/>
            </a:pPr>
            <a:r>
              <a:rPr lang="fr-FR" sz="1000" b="1" dirty="0" smtClean="0"/>
              <a:t>%FOUND </a:t>
            </a:r>
            <a:r>
              <a:rPr lang="fr-FR" sz="1000" dirty="0"/>
              <a:t>: </a:t>
            </a:r>
            <a:r>
              <a:rPr lang="fr-FR" sz="1000" dirty="0" err="1"/>
              <a:t>nom_curseur%FOUND</a:t>
            </a:r>
            <a:endParaRPr lang="fr-FR" sz="1000" dirty="0"/>
          </a:p>
          <a:p>
            <a:pPr lvl="2">
              <a:lnSpc>
                <a:spcPct val="150000"/>
              </a:lnSpc>
              <a:buFont typeface="Wingdings" pitchFamily="2" charset="2"/>
              <a:buChar char="ü"/>
            </a:pPr>
            <a:r>
              <a:rPr lang="fr-FR" sz="900" dirty="0"/>
              <a:t>TRUE: le dernier FETCH a ramené une ligne</a:t>
            </a:r>
          </a:p>
          <a:p>
            <a:pPr lvl="2">
              <a:lnSpc>
                <a:spcPct val="150000"/>
              </a:lnSpc>
              <a:buFont typeface="Wingdings" pitchFamily="2" charset="2"/>
              <a:buChar char="ü"/>
            </a:pPr>
            <a:r>
              <a:rPr lang="fr-FR" sz="900" dirty="0"/>
              <a:t>FALSE: plus de ligne</a:t>
            </a:r>
          </a:p>
          <a:p>
            <a:pPr lvl="1">
              <a:lnSpc>
                <a:spcPct val="150000"/>
              </a:lnSpc>
              <a:buFont typeface="Wingdings" pitchFamily="2" charset="2"/>
              <a:buChar char="ü"/>
            </a:pPr>
            <a:r>
              <a:rPr lang="fr-FR" sz="1000" b="1" dirty="0"/>
              <a:t>%NOTFOUND:  </a:t>
            </a:r>
            <a:r>
              <a:rPr lang="fr-FR" sz="1000" dirty="0" err="1"/>
              <a:t>nom_curseur</a:t>
            </a:r>
            <a:r>
              <a:rPr lang="fr-FR" sz="1000" dirty="0"/>
              <a:t>%NOTFOUND</a:t>
            </a:r>
          </a:p>
          <a:p>
            <a:pPr lvl="2">
              <a:lnSpc>
                <a:spcPct val="150000"/>
              </a:lnSpc>
              <a:buFont typeface="Wingdings" pitchFamily="2" charset="2"/>
              <a:buChar char="ü"/>
            </a:pPr>
            <a:r>
              <a:rPr lang="fr-FR" sz="900" dirty="0"/>
              <a:t>TRUE: le </a:t>
            </a:r>
            <a:r>
              <a:rPr lang="fr-FR" sz="900" dirty="0" smtClean="0"/>
              <a:t>dernier </a:t>
            </a:r>
            <a:r>
              <a:rPr lang="fr-FR" sz="900" dirty="0"/>
              <a:t>FETCH n’a pas ramené de ligne</a:t>
            </a:r>
          </a:p>
          <a:p>
            <a:pPr lvl="1">
              <a:lnSpc>
                <a:spcPct val="150000"/>
              </a:lnSpc>
              <a:buFont typeface="Wingdings" pitchFamily="2" charset="2"/>
              <a:buChar char="ü"/>
            </a:pPr>
            <a:r>
              <a:rPr lang="fr-FR" sz="1000" b="1" dirty="0" smtClean="0"/>
              <a:t>%ISOPEN</a:t>
            </a:r>
            <a:r>
              <a:rPr lang="fr-FR" sz="1000" dirty="0"/>
              <a:t>: </a:t>
            </a:r>
            <a:r>
              <a:rPr lang="fr-FR" sz="1000" dirty="0" err="1"/>
              <a:t>nom_curseur%ISOPEN</a:t>
            </a:r>
            <a:endParaRPr lang="fr-FR" sz="1000" dirty="0"/>
          </a:p>
          <a:p>
            <a:pPr lvl="2">
              <a:lnSpc>
                <a:spcPct val="150000"/>
              </a:lnSpc>
              <a:buFont typeface="Wingdings" pitchFamily="2" charset="2"/>
              <a:buChar char="ü"/>
            </a:pPr>
            <a:r>
              <a:rPr lang="fr-FR" sz="900" dirty="0"/>
              <a:t>TRUE: le curseur est ouvert</a:t>
            </a:r>
          </a:p>
          <a:p>
            <a:pPr lvl="1">
              <a:lnSpc>
                <a:spcPct val="150000"/>
              </a:lnSpc>
              <a:buFont typeface="Wingdings" pitchFamily="2" charset="2"/>
              <a:buChar char="ü"/>
            </a:pPr>
            <a:r>
              <a:rPr lang="fr-FR" sz="1000" b="1" dirty="0" smtClean="0"/>
              <a:t>%ROWCOUNT</a:t>
            </a:r>
            <a:r>
              <a:rPr lang="fr-FR" sz="1000" dirty="0"/>
              <a:t>: </a:t>
            </a:r>
            <a:r>
              <a:rPr lang="fr-FR" sz="1000" dirty="0" err="1"/>
              <a:t>nom_curseur%rowcount</a:t>
            </a:r>
            <a:endParaRPr lang="fr-FR" sz="1000" dirty="0"/>
          </a:p>
          <a:p>
            <a:pPr lvl="2">
              <a:lnSpc>
                <a:spcPct val="150000"/>
              </a:lnSpc>
              <a:buFont typeface="Wingdings" pitchFamily="2" charset="2"/>
              <a:buChar char="ü"/>
            </a:pPr>
            <a:r>
              <a:rPr lang="fr-FR" sz="900" dirty="0" err="1"/>
              <a:t>Nbre</a:t>
            </a:r>
            <a:r>
              <a:rPr lang="fr-FR" sz="900" dirty="0"/>
              <a:t> </a:t>
            </a:r>
            <a:r>
              <a:rPr lang="fr-FR" sz="900" dirty="0" smtClean="0"/>
              <a:t>de lignes </a:t>
            </a:r>
            <a:r>
              <a:rPr lang="fr-FR" sz="900" dirty="0"/>
              <a:t>ramenées par le </a:t>
            </a:r>
            <a:r>
              <a:rPr lang="fr-FR" sz="900" dirty="0" err="1" smtClean="0"/>
              <a:t>Fetch</a:t>
            </a:r>
            <a:endParaRPr lang="fr-FR" sz="900" dirty="0"/>
          </a:p>
        </p:txBody>
      </p:sp>
      <p:sp>
        <p:nvSpPr>
          <p:cNvPr id="9" name="ZoneTexte 8"/>
          <p:cNvSpPr txBox="1"/>
          <p:nvPr/>
        </p:nvSpPr>
        <p:spPr>
          <a:xfrm>
            <a:off x="584188" y="84126"/>
            <a:ext cx="335758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smtClean="0"/>
              <a:t>Les attributs d’un curseur</a:t>
            </a:r>
            <a:endParaRPr lang="fr-FR"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68245" y="569507"/>
            <a:ext cx="4202157"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v"/>
              <a:tabLst/>
            </a:pPr>
            <a:r>
              <a:rPr kumimoji="0" lang="fr-FR" sz="11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Pour manipuler les attribut d’un curseur </a:t>
            </a:r>
            <a:r>
              <a:rPr kumimoji="0" lang="fr-FR" sz="1100" b="1" i="0" u="none" strike="noStrike" cap="none" normalizeH="0" baseline="0" dirty="0" smtClean="0">
                <a:ln>
                  <a:noFill/>
                </a:ln>
                <a:solidFill>
                  <a:schemeClr val="tx1"/>
                </a:solidFill>
                <a:effectLst/>
                <a:latin typeface="Calibri" pitchFamily="34" charset="0"/>
                <a:ea typeface="Calibri" pitchFamily="34" charset="0"/>
                <a:cs typeface="Arial" pitchFamily="34" charset="0"/>
              </a:rPr>
              <a:t>implicite</a:t>
            </a:r>
            <a:r>
              <a:rPr kumimoji="0" lang="fr-FR" sz="11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on utilise </a:t>
            </a:r>
          </a:p>
          <a:p>
            <a:pPr marL="0" marR="0" lvl="0" indent="0" algn="justLow" defTabSz="914400" rtl="0" eaLnBrk="0" fontAlgn="base" latinLnBrk="0" hangingPunct="0">
              <a:lnSpc>
                <a:spcPct val="100000"/>
              </a:lnSpc>
              <a:spcBef>
                <a:spcPct val="0"/>
              </a:spcBef>
              <a:spcAft>
                <a:spcPct val="0"/>
              </a:spcAft>
              <a:buClrTx/>
              <a:buSzTx/>
              <a:tabLst/>
            </a:pPr>
            <a:endParaRPr kumimoji="0" lang="fr-FR" sz="1100" b="1" i="0" u="none" strike="noStrike" cap="none" normalizeH="0" baseline="0" dirty="0" smtClean="0">
              <a:ln>
                <a:noFill/>
              </a:ln>
              <a:solidFill>
                <a:srgbClr val="002060"/>
              </a:solidFill>
              <a:effectLst/>
              <a:latin typeface="Calibri"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tabLst/>
            </a:pPr>
            <a:r>
              <a:rPr lang="fr-FR" sz="1100" b="1" dirty="0" smtClean="0">
                <a:solidFill>
                  <a:srgbClr val="002060"/>
                </a:solidFill>
                <a:latin typeface="Calibri" pitchFamily="34" charset="0"/>
                <a:ea typeface="Calibri" pitchFamily="34" charset="0"/>
                <a:cs typeface="Arial" pitchFamily="34" charset="0"/>
              </a:rPr>
              <a:t>    </a:t>
            </a:r>
            <a:r>
              <a:rPr kumimoji="0" lang="fr-FR" sz="1100" b="1" i="0" u="none" strike="noStrike" cap="none" normalizeH="0" baseline="0" dirty="0" err="1" smtClean="0">
                <a:ln>
                  <a:noFill/>
                </a:ln>
                <a:solidFill>
                  <a:srgbClr val="002060"/>
                </a:solidFill>
                <a:effectLst/>
                <a:latin typeface="Calibri" pitchFamily="34" charset="0"/>
                <a:ea typeface="Calibri" pitchFamily="34" charset="0"/>
                <a:cs typeface="Arial" pitchFamily="34" charset="0"/>
              </a:rPr>
              <a:t>SQL%Attribut</a:t>
            </a:r>
            <a:endParaRPr kumimoji="0" lang="fr-FR" sz="1100" b="1" i="0" u="none" strike="noStrike" cap="none" normalizeH="0" baseline="0" dirty="0" smtClean="0">
              <a:ln>
                <a:noFill/>
              </a:ln>
              <a:solidFill>
                <a:srgbClr val="002060"/>
              </a:solidFill>
              <a:effectLst/>
              <a:latin typeface="Calibri" pitchFamily="34" charset="0"/>
              <a:ea typeface="Calibri"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buFontTx/>
              <a:buChar char="•"/>
              <a:tabLst/>
            </a:pPr>
            <a:endParaRPr lang="fr-FR" sz="1100" b="1" dirty="0" smtClean="0">
              <a:latin typeface="Calibri" pitchFamily="34" charset="0"/>
              <a:ea typeface="Calibri"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tabLst/>
            </a:pPr>
            <a:r>
              <a:rPr lang="fr-FR" sz="1100" b="1" dirty="0" smtClean="0">
                <a:latin typeface="Calibri" pitchFamily="34" charset="0"/>
                <a:ea typeface="Calibri" pitchFamily="34" charset="0"/>
                <a:cs typeface="Arial" pitchFamily="34" charset="0"/>
              </a:rPr>
              <a:t>E</a:t>
            </a:r>
            <a:r>
              <a:rPr kumimoji="0" lang="fr-FR" sz="1100" b="1" i="0" u="none" strike="noStrike" cap="none" normalizeH="0" baseline="0" dirty="0" smtClean="0">
                <a:ln>
                  <a:noFill/>
                </a:ln>
                <a:solidFill>
                  <a:schemeClr val="tx1"/>
                </a:solidFill>
                <a:effectLst/>
                <a:latin typeface="Calibri" pitchFamily="34" charset="0"/>
                <a:ea typeface="Calibri" pitchFamily="34" charset="0"/>
                <a:cs typeface="Arial" pitchFamily="34" charset="0"/>
              </a:rPr>
              <a:t>xemples</a:t>
            </a:r>
            <a:r>
              <a:rPr kumimoji="0" lang="fr-FR" sz="11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 </a:t>
            </a:r>
          </a:p>
          <a:p>
            <a:pPr lvl="1" algn="justLow" eaLnBrk="0" fontAlgn="base" hangingPunct="0">
              <a:spcBef>
                <a:spcPct val="0"/>
              </a:spcBef>
              <a:spcAft>
                <a:spcPct val="0"/>
              </a:spcAft>
              <a:buFont typeface="Wingdings" pitchFamily="2" charset="2"/>
              <a:buChar char="ü"/>
            </a:pPr>
            <a:r>
              <a:rPr lang="fr-FR" sz="1100" dirty="0" smtClean="0">
                <a:latin typeface="Calibri" pitchFamily="34" charset="0"/>
                <a:ea typeface="Calibri" pitchFamily="34" charset="0"/>
                <a:cs typeface="Arial" pitchFamily="34" charset="0"/>
              </a:rPr>
              <a:t> </a:t>
            </a:r>
            <a:r>
              <a:rPr kumimoji="0" lang="fr-FR" sz="1100" i="0" u="none" strike="noStrike" cap="none" normalizeH="0" baseline="0" dirty="0" smtClean="0">
                <a:ln>
                  <a:noFill/>
                </a:ln>
                <a:solidFill>
                  <a:schemeClr val="tx1"/>
                </a:solidFill>
                <a:effectLst/>
                <a:latin typeface="Calibri" pitchFamily="34" charset="0"/>
                <a:ea typeface="Calibri" pitchFamily="34" charset="0"/>
                <a:cs typeface="Arial" pitchFamily="34" charset="0"/>
              </a:rPr>
              <a:t>SQL%FOUND , </a:t>
            </a:r>
          </a:p>
          <a:p>
            <a:pPr lvl="1" algn="justLow" eaLnBrk="0" fontAlgn="base" hangingPunct="0">
              <a:spcBef>
                <a:spcPct val="0"/>
              </a:spcBef>
              <a:spcAft>
                <a:spcPct val="0"/>
              </a:spcAft>
              <a:buFont typeface="Wingdings" pitchFamily="2" charset="2"/>
              <a:buChar char="ü"/>
            </a:pPr>
            <a:r>
              <a:rPr kumimoji="0" lang="fr-FR" sz="1100" i="0" u="none" strike="noStrike" cap="none" normalizeH="0" baseline="0" dirty="0" smtClean="0">
                <a:ln>
                  <a:noFill/>
                </a:ln>
                <a:solidFill>
                  <a:schemeClr val="tx1"/>
                </a:solidFill>
                <a:effectLst/>
                <a:latin typeface="Calibri" pitchFamily="34" charset="0"/>
                <a:ea typeface="Calibri" pitchFamily="34" charset="0"/>
                <a:cs typeface="Arial" pitchFamily="34" charset="0"/>
              </a:rPr>
              <a:t>SQL% ROWCOUNT</a:t>
            </a:r>
          </a:p>
          <a:p>
            <a:pPr marL="0" marR="0" lvl="0" indent="0" algn="justLow" defTabSz="914400" rtl="0" eaLnBrk="0" fontAlgn="base" latinLnBrk="0" hangingPunct="0">
              <a:lnSpc>
                <a:spcPct val="100000"/>
              </a:lnSpc>
              <a:spcBef>
                <a:spcPct val="0"/>
              </a:spcBef>
              <a:spcAft>
                <a:spcPct val="0"/>
              </a:spcAft>
              <a:buClrTx/>
              <a:buSzTx/>
              <a:tabLst/>
            </a:pPr>
            <a:endParaRPr kumimoji="0" lang="fr-F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v"/>
              <a:tabLst/>
            </a:pPr>
            <a:r>
              <a:rPr kumimoji="0" lang="fr-FR" sz="11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Pour manipuler les attribut d’ un curseur </a:t>
            </a:r>
            <a:r>
              <a:rPr kumimoji="0" lang="fr-FR" sz="1100" b="1" i="0" u="none" strike="noStrike" cap="none" normalizeH="0" baseline="0" dirty="0" smtClean="0">
                <a:ln>
                  <a:noFill/>
                </a:ln>
                <a:solidFill>
                  <a:schemeClr val="tx1"/>
                </a:solidFill>
                <a:effectLst/>
                <a:latin typeface="Calibri" pitchFamily="34" charset="0"/>
                <a:ea typeface="Calibri" pitchFamily="34" charset="0"/>
                <a:cs typeface="Arial" pitchFamily="34" charset="0"/>
              </a:rPr>
              <a:t>explicite</a:t>
            </a:r>
            <a:r>
              <a:rPr kumimoji="0" lang="fr-FR" sz="11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on utilise </a:t>
            </a:r>
          </a:p>
          <a:p>
            <a:pPr marL="0" marR="0" lvl="0" indent="0" algn="ctr" defTabSz="914400" rtl="0" eaLnBrk="0" fontAlgn="base" latinLnBrk="0" hangingPunct="0">
              <a:lnSpc>
                <a:spcPct val="100000"/>
              </a:lnSpc>
              <a:spcBef>
                <a:spcPct val="0"/>
              </a:spcBef>
              <a:spcAft>
                <a:spcPct val="0"/>
              </a:spcAft>
              <a:buClrTx/>
              <a:buSzTx/>
              <a:tabLst/>
            </a:pPr>
            <a:r>
              <a:rPr kumimoji="0" lang="fr-FR" sz="1100" b="1"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br>
              <a:rPr kumimoji="0" lang="fr-FR" sz="1100" b="1" i="0" u="none" strike="noStrike" cap="none" normalizeH="0" baseline="0" dirty="0" smtClean="0">
                <a:ln>
                  <a:noFill/>
                </a:ln>
                <a:solidFill>
                  <a:schemeClr val="tx1"/>
                </a:solidFill>
                <a:effectLst/>
                <a:latin typeface="Calibri" pitchFamily="34" charset="0"/>
                <a:ea typeface="Calibri" pitchFamily="34" charset="0"/>
                <a:cs typeface="Arial" pitchFamily="34" charset="0"/>
              </a:rPr>
            </a:br>
            <a:r>
              <a:rPr kumimoji="0" lang="fr-FR" sz="1100" b="1"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kumimoji="0" lang="fr-FR" sz="1100" b="1" i="0" u="none" strike="noStrike" cap="none" normalizeH="0" baseline="0" dirty="0" err="1" smtClean="0">
                <a:ln>
                  <a:noFill/>
                </a:ln>
                <a:solidFill>
                  <a:srgbClr val="002060"/>
                </a:solidFill>
                <a:effectLst/>
                <a:latin typeface="Calibri" pitchFamily="34" charset="0"/>
                <a:ea typeface="Calibri" pitchFamily="34" charset="0"/>
                <a:cs typeface="Arial" pitchFamily="34" charset="0"/>
              </a:rPr>
              <a:t>nom_curseur</a:t>
            </a:r>
            <a:r>
              <a:rPr kumimoji="0" lang="fr-FR" sz="1100" b="1" i="0" u="none" strike="noStrike" cap="none" normalizeH="0" baseline="0" dirty="0" smtClean="0">
                <a:ln>
                  <a:noFill/>
                </a:ln>
                <a:solidFill>
                  <a:srgbClr val="002060"/>
                </a:solidFill>
                <a:effectLst/>
                <a:latin typeface="Calibri" pitchFamily="34" charset="0"/>
                <a:ea typeface="Calibri" pitchFamily="34" charset="0"/>
                <a:cs typeface="Arial" pitchFamily="34" charset="0"/>
              </a:rPr>
              <a:t>%Attribut</a:t>
            </a:r>
          </a:p>
          <a:p>
            <a:pPr marL="0" marR="0" lvl="0" indent="0" algn="justLow" defTabSz="914400" rtl="0" eaLnBrk="0" fontAlgn="base" latinLnBrk="0" hangingPunct="0">
              <a:lnSpc>
                <a:spcPct val="100000"/>
              </a:lnSpc>
              <a:spcBef>
                <a:spcPct val="0"/>
              </a:spcBef>
              <a:spcAft>
                <a:spcPct val="0"/>
              </a:spcAft>
              <a:buClrTx/>
              <a:buSzTx/>
              <a:tabLst/>
            </a:pPr>
            <a:endParaRPr lang="fr-FR" sz="1100" b="1" dirty="0" smtClean="0">
              <a:latin typeface="Calibri" pitchFamily="34" charset="0"/>
              <a:ea typeface="Calibri" pitchFamily="34" charset="0"/>
              <a:cs typeface="Arial" pitchFamily="34" charset="0"/>
            </a:endParaRPr>
          </a:p>
          <a:p>
            <a:pPr lvl="0" algn="justLow" eaLnBrk="0" fontAlgn="base" hangingPunct="0">
              <a:spcBef>
                <a:spcPct val="0"/>
              </a:spcBef>
              <a:spcAft>
                <a:spcPct val="0"/>
              </a:spcAft>
            </a:pPr>
            <a:r>
              <a:rPr lang="fr-FR" sz="1100" b="1" dirty="0" smtClean="0">
                <a:latin typeface="Calibri" pitchFamily="34" charset="0"/>
                <a:ea typeface="Calibri" pitchFamily="34" charset="0"/>
                <a:cs typeface="Arial" pitchFamily="34" charset="0"/>
              </a:rPr>
              <a:t>Exemples </a:t>
            </a:r>
            <a:r>
              <a:rPr kumimoji="0" lang="fr-FR" sz="11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p>
          <a:p>
            <a:pPr lvl="0" algn="justLow" eaLnBrk="0" fontAlgn="base" hangingPunct="0">
              <a:spcBef>
                <a:spcPct val="0"/>
              </a:spcBef>
              <a:spcAft>
                <a:spcPct val="0"/>
              </a:spcAft>
            </a:pPr>
            <a:endParaRPr kumimoji="0" lang="fr-FR" sz="1100" b="0" i="0" u="none" strike="noStrike" cap="none" normalizeH="0" baseline="0" dirty="0" smtClean="0">
              <a:ln>
                <a:noFill/>
              </a:ln>
              <a:solidFill>
                <a:schemeClr val="tx1"/>
              </a:solidFill>
              <a:effectLst/>
              <a:latin typeface="Calibri" pitchFamily="34" charset="0"/>
              <a:ea typeface="Calibri" pitchFamily="34" charset="0"/>
              <a:cs typeface="Arial" pitchFamily="34" charset="0"/>
            </a:endParaRPr>
          </a:p>
          <a:p>
            <a:pPr lvl="1" algn="justLow" eaLnBrk="0" fontAlgn="base" hangingPunct="0">
              <a:spcBef>
                <a:spcPct val="0"/>
              </a:spcBef>
              <a:spcAft>
                <a:spcPct val="0"/>
              </a:spcAft>
              <a:buFont typeface="Wingdings" pitchFamily="2" charset="2"/>
              <a:buChar char="ü"/>
            </a:pPr>
            <a:r>
              <a:rPr lang="fr-FR" sz="1100" dirty="0" err="1" smtClean="0">
                <a:latin typeface="Calibri" pitchFamily="34" charset="0"/>
                <a:ea typeface="Calibri" pitchFamily="34" charset="0"/>
                <a:cs typeface="Arial" pitchFamily="34" charset="0"/>
              </a:rPr>
              <a:t>nom_curseur</a:t>
            </a:r>
            <a:r>
              <a:rPr lang="fr-FR" sz="1100" dirty="0" smtClean="0">
                <a:latin typeface="Calibri" pitchFamily="34" charset="0"/>
                <a:ea typeface="Calibri" pitchFamily="34" charset="0"/>
                <a:cs typeface="Arial" pitchFamily="34" charset="0"/>
              </a:rPr>
              <a:t>%FOUND , </a:t>
            </a:r>
          </a:p>
          <a:p>
            <a:pPr lvl="1" algn="justLow" eaLnBrk="0" fontAlgn="base" hangingPunct="0">
              <a:spcBef>
                <a:spcPct val="0"/>
              </a:spcBef>
              <a:spcAft>
                <a:spcPct val="0"/>
              </a:spcAft>
              <a:buFont typeface="Wingdings" pitchFamily="2" charset="2"/>
              <a:buChar char="ü"/>
            </a:pPr>
            <a:r>
              <a:rPr lang="fr-FR" sz="1100" dirty="0" err="1" smtClean="0">
                <a:latin typeface="Calibri" pitchFamily="34" charset="0"/>
                <a:ea typeface="Calibri" pitchFamily="34" charset="0"/>
                <a:cs typeface="Arial" pitchFamily="34" charset="0"/>
              </a:rPr>
              <a:t>nom_curseur</a:t>
            </a:r>
            <a:r>
              <a:rPr lang="fr-FR" sz="1100" dirty="0" smtClean="0">
                <a:latin typeface="Calibri" pitchFamily="34" charset="0"/>
                <a:ea typeface="Calibri" pitchFamily="34" charset="0"/>
                <a:cs typeface="Arial" pitchFamily="34" charset="0"/>
              </a:rPr>
              <a:t> % ROWCOUNT)</a:t>
            </a:r>
          </a:p>
        </p:txBody>
      </p:sp>
      <p:sp>
        <p:nvSpPr>
          <p:cNvPr id="4" name="ZoneTexte 3"/>
          <p:cNvSpPr txBox="1"/>
          <p:nvPr/>
        </p:nvSpPr>
        <p:spPr>
          <a:xfrm>
            <a:off x="584188" y="84126"/>
            <a:ext cx="335758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smtClean="0"/>
              <a:t>Utilisation des attribut du curseur</a:t>
            </a:r>
            <a:endParaRPr lang="fr-FR"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84188" y="84126"/>
            <a:ext cx="335758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smtClean="0"/>
              <a:t>Utilisation des attribut du curseur</a:t>
            </a:r>
            <a:endParaRPr lang="fr-FR" dirty="0"/>
          </a:p>
        </p:txBody>
      </p:sp>
      <p:sp>
        <p:nvSpPr>
          <p:cNvPr id="3" name="ZoneTexte 2"/>
          <p:cNvSpPr txBox="1"/>
          <p:nvPr/>
        </p:nvSpPr>
        <p:spPr>
          <a:xfrm>
            <a:off x="298436" y="441316"/>
            <a:ext cx="3997889" cy="276999"/>
          </a:xfrm>
          <a:prstGeom prst="rect">
            <a:avLst/>
          </a:prstGeom>
          <a:noFill/>
        </p:spPr>
        <p:txBody>
          <a:bodyPr wrap="none" rtlCol="0">
            <a:spAutoFit/>
          </a:bodyPr>
          <a:lstStyle/>
          <a:p>
            <a:r>
              <a:rPr lang="fr-FR" sz="1200" b="1" dirty="0" smtClean="0"/>
              <a:t>Curseur Implicite : utilisation de l’attribut par </a:t>
            </a:r>
            <a:r>
              <a:rPr lang="fr-FR" sz="1200" b="1" dirty="0" err="1" smtClean="0"/>
              <a:t>SQL%Attribut</a:t>
            </a:r>
            <a:r>
              <a:rPr lang="fr-FR" sz="1200" b="1" dirty="0" smtClean="0"/>
              <a:t> </a:t>
            </a:r>
            <a:endParaRPr lang="fr-FR" sz="1200" b="1" dirty="0"/>
          </a:p>
        </p:txBody>
      </p:sp>
      <p:sp>
        <p:nvSpPr>
          <p:cNvPr id="72705" name="Rectangle 1"/>
          <p:cNvSpPr>
            <a:spLocks noChangeArrowheads="1"/>
          </p:cNvSpPr>
          <p:nvPr/>
        </p:nvSpPr>
        <p:spPr bwMode="auto">
          <a:xfrm>
            <a:off x="71438" y="826741"/>
            <a:ext cx="4441840" cy="255454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CREATE TABLE temp_Employee9 AS SELECT * FROM Employees;</a:t>
            </a:r>
            <a:endParaRPr kumimoji="0" lang="fr-FR"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DECLARE</a:t>
            </a:r>
            <a:endParaRPr kumimoji="0" lang="fr-FR"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GB" sz="1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e_DeptNumber</a:t>
            </a: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GB" sz="1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employees.Department_id%TYPE</a:t>
            </a: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:=9;</a:t>
            </a:r>
            <a:endParaRPr kumimoji="0" lang="fr-FR"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BEGIN </a:t>
            </a:r>
            <a:endParaRPr kumimoji="0" lang="fr-FR"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DELETE FROM temp_Employee9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WHERE </a:t>
            </a:r>
            <a:r>
              <a:rPr kumimoji="0" lang="en-GB" sz="1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Department_id</a:t>
            </a: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&lt;&gt; </a:t>
            </a:r>
            <a:r>
              <a:rPr kumimoji="0" lang="en-GB" sz="1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e_DeptNumber</a:t>
            </a: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lang="fr-FR" sz="1000" dirty="0" smtClean="0">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IF </a:t>
            </a:r>
            <a:r>
              <a:rPr kumimoji="0" lang="en-GB" sz="1000" b="1" i="0" u="none" strike="noStrike" cap="none" normalizeH="0" baseline="0" dirty="0" smtClean="0">
                <a:ln>
                  <a:noFill/>
                </a:ln>
                <a:solidFill>
                  <a:srgbClr val="FF0000"/>
                </a:solidFill>
                <a:effectLst/>
                <a:latin typeface="Courier New" pitchFamily="49" charset="0"/>
                <a:ea typeface="Times New Roman" pitchFamily="18" charset="0"/>
                <a:cs typeface="Courier New" pitchFamily="49" charset="0"/>
              </a:rPr>
              <a:t>SQL%FOUND</a:t>
            </a: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THEN – Il</a:t>
            </a:r>
            <a:r>
              <a:rPr kumimoji="0" lang="en-GB" sz="1000" b="0" i="0" u="none" strike="noStrike" cap="none" normalizeH="0" dirty="0" smtClean="0">
                <a:ln>
                  <a:noFill/>
                </a:ln>
                <a:solidFill>
                  <a:schemeClr val="tx1"/>
                </a:solidFill>
                <a:effectLst/>
                <a:latin typeface="Courier New" pitchFamily="49" charset="0"/>
                <a:ea typeface="Times New Roman" pitchFamily="18" charset="0"/>
                <a:cs typeface="Courier New" pitchFamily="49" charset="0"/>
              </a:rPr>
              <a:t> y a </a:t>
            </a: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des </a:t>
            </a:r>
            <a:r>
              <a:rPr kumimoji="0" lang="en-GB" sz="1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enregistrement</a:t>
            </a: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GB" sz="1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supprimmée</a:t>
            </a:r>
            <a:endParaRPr kumimoji="0" lang="fr-FR"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DBMS_OUTPUT.PUT_LINE('</a:t>
            </a:r>
            <a:r>
              <a:rPr kumimoji="0" lang="en-GB" sz="1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Nombre</a:t>
            </a: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des </a:t>
            </a:r>
            <a:r>
              <a:rPr kumimoji="0" lang="en-GB" sz="1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enregistrement</a:t>
            </a: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GB" sz="1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supprimés</a:t>
            </a: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GB" sz="1000" b="0" i="0" u="none" strike="noStrike" cap="none" normalizeH="0" dirty="0" smtClean="0">
                <a:ln>
                  <a:noFill/>
                </a:ln>
                <a:solidFill>
                  <a:schemeClr val="tx1"/>
                </a:solidFill>
                <a:effectLst/>
                <a:latin typeface="Courier New" pitchFamily="49" charset="0"/>
                <a:ea typeface="Times New Roman" pitchFamily="18" charset="0"/>
                <a:cs typeface="Courier New" pitchFamily="49" charset="0"/>
              </a:rPr>
              <a:t> </a:t>
            </a: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TO_CHAR(</a:t>
            </a:r>
            <a:r>
              <a:rPr kumimoji="0" lang="en-GB"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SQL%ROWCOUNT</a:t>
            </a: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ELSE </a:t>
            </a:r>
            <a:endParaRPr kumimoji="0" lang="fr-FR"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DBMS_OUTPUT.PUT_LINE('AUCUN  </a:t>
            </a:r>
            <a:r>
              <a:rPr kumimoji="0" lang="en-GB" sz="1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enregistrement</a:t>
            </a: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GB" sz="1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n''supprimés</a:t>
            </a: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fr-FR"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END IF;</a:t>
            </a:r>
            <a:endParaRPr kumimoji="0" lang="fr-FR"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END;</a:t>
            </a: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44805" y="84126"/>
            <a:ext cx="3907790" cy="191911"/>
          </a:xfrm>
        </p:spPr>
        <p:txBody>
          <a:bodyPr>
            <a:normAutofit fontScale="90000"/>
          </a:bodyPr>
          <a:lstStyle/>
          <a:p>
            <a:r>
              <a:rPr lang="fr-FR" sz="1800" dirty="0"/>
              <a:t>Exemple - %FOUND</a:t>
            </a:r>
          </a:p>
        </p:txBody>
      </p:sp>
      <p:sp>
        <p:nvSpPr>
          <p:cNvPr id="38915" name="Text Box 3"/>
          <p:cNvSpPr txBox="1">
            <a:spLocks noChangeArrowheads="1"/>
          </p:cNvSpPr>
          <p:nvPr/>
        </p:nvSpPr>
        <p:spPr bwMode="auto">
          <a:xfrm>
            <a:off x="145265" y="865199"/>
            <a:ext cx="92969" cy="323452"/>
          </a:xfrm>
          <a:prstGeom prst="rect">
            <a:avLst/>
          </a:prstGeom>
          <a:noFill/>
          <a:ln w="9525">
            <a:noFill/>
            <a:miter lim="800000"/>
            <a:headEnd/>
            <a:tailEnd/>
          </a:ln>
          <a:effectLst/>
        </p:spPr>
        <p:txBody>
          <a:bodyPr wrap="none" lIns="46003" tIns="23002" rIns="46003" bIns="23002">
            <a:spAutoFit/>
          </a:bodyPr>
          <a:lstStyle/>
          <a:p>
            <a:endParaRPr lang="fr-FR"/>
          </a:p>
        </p:txBody>
      </p:sp>
      <p:sp>
        <p:nvSpPr>
          <p:cNvPr id="38917" name="Text Box 5"/>
          <p:cNvSpPr txBox="1">
            <a:spLocks noChangeArrowheads="1"/>
          </p:cNvSpPr>
          <p:nvPr/>
        </p:nvSpPr>
        <p:spPr bwMode="auto">
          <a:xfrm>
            <a:off x="145265" y="346082"/>
            <a:ext cx="4082261" cy="302419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46003" tIns="23002" rIns="46003" bIns="23002">
            <a:spAutoFit/>
          </a:bodyPr>
          <a:lstStyle/>
          <a:p>
            <a:pPr>
              <a:lnSpc>
                <a:spcPct val="30000"/>
              </a:lnSpc>
              <a:spcBef>
                <a:spcPct val="55000"/>
              </a:spcBef>
            </a:pPr>
            <a:endParaRPr lang="fr-FR" sz="1000" dirty="0"/>
          </a:p>
          <a:p>
            <a:pPr>
              <a:lnSpc>
                <a:spcPct val="30000"/>
              </a:lnSpc>
              <a:spcBef>
                <a:spcPct val="55000"/>
              </a:spcBef>
            </a:pPr>
            <a:r>
              <a:rPr lang="fr-FR" sz="1000" dirty="0" err="1"/>
              <a:t>Declare</a:t>
            </a:r>
            <a:r>
              <a:rPr lang="fr-FR" sz="1000" dirty="0"/>
              <a:t> </a:t>
            </a:r>
          </a:p>
          <a:p>
            <a:pPr>
              <a:lnSpc>
                <a:spcPct val="30000"/>
              </a:lnSpc>
              <a:spcBef>
                <a:spcPct val="55000"/>
              </a:spcBef>
            </a:pPr>
            <a:r>
              <a:rPr lang="fr-FR" sz="1000" b="1" dirty="0" err="1" smtClean="0"/>
              <a:t>cursor</a:t>
            </a:r>
            <a:r>
              <a:rPr lang="fr-FR" sz="1000" dirty="0" smtClean="0"/>
              <a:t> </a:t>
            </a:r>
            <a:r>
              <a:rPr lang="fr-FR" sz="1000" b="1" dirty="0" err="1" smtClean="0"/>
              <a:t>dept</a:t>
            </a:r>
            <a:r>
              <a:rPr lang="fr-FR" sz="1000" b="1" dirty="0" smtClean="0"/>
              <a:t>_ 30</a:t>
            </a:r>
            <a:r>
              <a:rPr lang="fr-FR" sz="1000" dirty="0" smtClean="0"/>
              <a:t> </a:t>
            </a:r>
            <a:r>
              <a:rPr lang="fr-FR" sz="1000" dirty="0" err="1" smtClean="0"/>
              <a:t>is</a:t>
            </a:r>
            <a:r>
              <a:rPr lang="fr-FR" sz="1000" dirty="0" smtClean="0"/>
              <a:t> select </a:t>
            </a:r>
            <a:r>
              <a:rPr lang="fr-FR" sz="1000" dirty="0" err="1" smtClean="0"/>
              <a:t>first_name</a:t>
            </a:r>
            <a:r>
              <a:rPr lang="fr-FR" sz="1000" dirty="0" smtClean="0"/>
              <a:t> , </a:t>
            </a:r>
            <a:r>
              <a:rPr lang="fr-FR" sz="1000" dirty="0" err="1" smtClean="0"/>
              <a:t>salary</a:t>
            </a:r>
            <a:r>
              <a:rPr lang="fr-FR" sz="1000" dirty="0" smtClean="0"/>
              <a:t>  </a:t>
            </a:r>
            <a:r>
              <a:rPr lang="fr-FR" sz="1000" dirty="0" err="1" smtClean="0"/>
              <a:t>From</a:t>
            </a:r>
            <a:r>
              <a:rPr lang="fr-FR" sz="1000" dirty="0" smtClean="0"/>
              <a:t> </a:t>
            </a:r>
            <a:r>
              <a:rPr lang="fr-FR" sz="1000" dirty="0" err="1" smtClean="0"/>
              <a:t>employees</a:t>
            </a:r>
            <a:r>
              <a:rPr lang="fr-FR" sz="1000" dirty="0" smtClean="0"/>
              <a:t> </a:t>
            </a:r>
          </a:p>
          <a:p>
            <a:pPr>
              <a:lnSpc>
                <a:spcPct val="30000"/>
              </a:lnSpc>
              <a:spcBef>
                <a:spcPct val="55000"/>
              </a:spcBef>
            </a:pPr>
            <a:r>
              <a:rPr lang="fr-FR" sz="1000" dirty="0" err="1" smtClean="0"/>
              <a:t>where</a:t>
            </a:r>
            <a:r>
              <a:rPr lang="fr-FR" sz="1000" dirty="0" smtClean="0"/>
              <a:t> </a:t>
            </a:r>
            <a:r>
              <a:rPr lang="fr-FR" sz="1000" dirty="0" err="1" smtClean="0"/>
              <a:t>department_id</a:t>
            </a:r>
            <a:r>
              <a:rPr lang="fr-FR" sz="1000" dirty="0" smtClean="0"/>
              <a:t>= 30 </a:t>
            </a:r>
            <a:r>
              <a:rPr lang="fr-FR" sz="1000" dirty="0" err="1" smtClean="0"/>
              <a:t>order</a:t>
            </a:r>
            <a:r>
              <a:rPr lang="fr-FR" sz="1000" dirty="0" smtClean="0"/>
              <a:t> by </a:t>
            </a:r>
            <a:r>
              <a:rPr lang="fr-FR" sz="1000" dirty="0" err="1" smtClean="0"/>
              <a:t>salary</a:t>
            </a:r>
            <a:r>
              <a:rPr lang="fr-FR" sz="1000" dirty="0" smtClean="0"/>
              <a:t>;</a:t>
            </a:r>
          </a:p>
          <a:p>
            <a:pPr>
              <a:lnSpc>
                <a:spcPct val="30000"/>
              </a:lnSpc>
              <a:spcBef>
                <a:spcPct val="55000"/>
              </a:spcBef>
            </a:pPr>
            <a:r>
              <a:rPr lang="fr-FR" sz="1000" b="1" dirty="0" smtClean="0"/>
              <a:t>nom</a:t>
            </a:r>
            <a:r>
              <a:rPr lang="fr-FR" sz="1000" dirty="0" smtClean="0"/>
              <a:t> </a:t>
            </a:r>
            <a:r>
              <a:rPr lang="fr-FR" sz="1000" dirty="0" err="1" smtClean="0"/>
              <a:t>employees</a:t>
            </a:r>
            <a:r>
              <a:rPr lang="fr-FR" sz="1000" dirty="0" smtClean="0"/>
              <a:t> .</a:t>
            </a:r>
            <a:r>
              <a:rPr lang="fr-FR" sz="1000" dirty="0" err="1" smtClean="0"/>
              <a:t>first_name</a:t>
            </a:r>
            <a:r>
              <a:rPr lang="fr-FR" sz="1000" dirty="0" smtClean="0"/>
              <a:t>%TYPE;</a:t>
            </a:r>
          </a:p>
          <a:p>
            <a:pPr>
              <a:lnSpc>
                <a:spcPct val="30000"/>
              </a:lnSpc>
              <a:spcBef>
                <a:spcPct val="55000"/>
              </a:spcBef>
            </a:pPr>
            <a:r>
              <a:rPr lang="fr-FR" sz="1000" b="1" dirty="0" smtClean="0"/>
              <a:t>salaire</a:t>
            </a:r>
            <a:r>
              <a:rPr lang="fr-FR" sz="1000" dirty="0" smtClean="0"/>
              <a:t> </a:t>
            </a:r>
            <a:r>
              <a:rPr lang="fr-FR" sz="1000" dirty="0" err="1" smtClean="0"/>
              <a:t>employees</a:t>
            </a:r>
            <a:r>
              <a:rPr lang="fr-FR" sz="1000" dirty="0" smtClean="0"/>
              <a:t> . </a:t>
            </a:r>
            <a:r>
              <a:rPr lang="fr-FR" sz="1000" dirty="0" err="1" smtClean="0"/>
              <a:t>salary</a:t>
            </a:r>
            <a:r>
              <a:rPr lang="fr-FR" sz="1000" dirty="0" smtClean="0"/>
              <a:t>%TYPE;</a:t>
            </a:r>
          </a:p>
          <a:p>
            <a:pPr>
              <a:lnSpc>
                <a:spcPct val="30000"/>
              </a:lnSpc>
              <a:spcBef>
                <a:spcPct val="55000"/>
              </a:spcBef>
            </a:pPr>
            <a:r>
              <a:rPr lang="fr-FR" sz="1000" dirty="0" smtClean="0"/>
              <a:t>Begin</a:t>
            </a:r>
            <a:endParaRPr lang="fr-FR" sz="1000" dirty="0"/>
          </a:p>
          <a:p>
            <a:pPr>
              <a:spcBef>
                <a:spcPct val="55000"/>
              </a:spcBef>
            </a:pPr>
            <a:r>
              <a:rPr lang="fr-FR" sz="1000" b="1" dirty="0" smtClean="0"/>
              <a:t>Open</a:t>
            </a:r>
            <a:r>
              <a:rPr lang="fr-FR" sz="1000" dirty="0" smtClean="0"/>
              <a:t> dept_30;</a:t>
            </a:r>
            <a:endParaRPr lang="fr-FR" sz="1000" dirty="0"/>
          </a:p>
          <a:p>
            <a:pPr>
              <a:spcBef>
                <a:spcPct val="55000"/>
              </a:spcBef>
            </a:pPr>
            <a:r>
              <a:rPr lang="fr-FR" sz="1000" b="1" dirty="0" err="1" smtClean="0"/>
              <a:t>Fetch</a:t>
            </a:r>
            <a:r>
              <a:rPr lang="fr-FR" sz="1000" dirty="0" smtClean="0"/>
              <a:t> dept_30 </a:t>
            </a:r>
            <a:r>
              <a:rPr lang="fr-FR" sz="1000" dirty="0" err="1"/>
              <a:t>into</a:t>
            </a:r>
            <a:r>
              <a:rPr lang="fr-FR" sz="1000" dirty="0"/>
              <a:t> nom, salaire</a:t>
            </a:r>
            <a:r>
              <a:rPr lang="fr-FR" sz="1000" dirty="0" smtClean="0"/>
              <a:t>;</a:t>
            </a:r>
            <a:endParaRPr lang="fr-FR" sz="1000" dirty="0"/>
          </a:p>
          <a:p>
            <a:pPr>
              <a:spcBef>
                <a:spcPct val="55000"/>
              </a:spcBef>
            </a:pPr>
            <a:r>
              <a:rPr lang="fr-FR" sz="1000" b="1" dirty="0" err="1" smtClean="0"/>
              <a:t>While</a:t>
            </a:r>
            <a:r>
              <a:rPr lang="fr-FR" sz="1000" dirty="0" smtClean="0"/>
              <a:t> dept_30</a:t>
            </a:r>
            <a:r>
              <a:rPr lang="fr-FR" sz="1000" b="1" dirty="0" smtClean="0">
                <a:solidFill>
                  <a:srgbClr val="FF0000"/>
                </a:solidFill>
              </a:rPr>
              <a:t>%FOUND  </a:t>
            </a:r>
            <a:r>
              <a:rPr lang="fr-FR" sz="1000" b="1" dirty="0" smtClean="0"/>
              <a:t>Loop</a:t>
            </a:r>
            <a:endParaRPr lang="fr-FR" sz="1000" b="1" dirty="0"/>
          </a:p>
          <a:p>
            <a:pPr>
              <a:spcBef>
                <a:spcPct val="55000"/>
              </a:spcBef>
            </a:pPr>
            <a:r>
              <a:rPr lang="fr-FR" sz="1000" dirty="0" smtClean="0"/>
              <a:t>       If </a:t>
            </a:r>
            <a:r>
              <a:rPr lang="fr-FR" sz="1000" dirty="0"/>
              <a:t>salaire &gt; </a:t>
            </a:r>
            <a:r>
              <a:rPr lang="fr-FR" sz="1000" dirty="0" smtClean="0"/>
              <a:t>2500   </a:t>
            </a:r>
            <a:r>
              <a:rPr lang="fr-FR" sz="1000" dirty="0" err="1" smtClean="0"/>
              <a:t>then</a:t>
            </a:r>
            <a:r>
              <a:rPr lang="fr-FR" sz="1000" dirty="0" smtClean="0"/>
              <a:t>    insert </a:t>
            </a:r>
            <a:r>
              <a:rPr lang="fr-FR" sz="1000" dirty="0" err="1"/>
              <a:t>into</a:t>
            </a:r>
            <a:r>
              <a:rPr lang="fr-FR" sz="1000" dirty="0"/>
              <a:t> résultat values </a:t>
            </a:r>
            <a:r>
              <a:rPr lang="fr-FR" sz="1000" dirty="0" smtClean="0"/>
              <a:t> (</a:t>
            </a:r>
            <a:r>
              <a:rPr lang="fr-FR" sz="1000" dirty="0" err="1"/>
              <a:t>nom,salaire</a:t>
            </a:r>
            <a:r>
              <a:rPr lang="fr-FR" sz="1000" dirty="0"/>
              <a:t>);</a:t>
            </a:r>
          </a:p>
          <a:p>
            <a:pPr>
              <a:spcBef>
                <a:spcPct val="55000"/>
              </a:spcBef>
            </a:pPr>
            <a:r>
              <a:rPr lang="fr-FR" sz="1000" dirty="0" smtClean="0"/>
              <a:t>                     end </a:t>
            </a:r>
            <a:r>
              <a:rPr lang="fr-FR" sz="1000" dirty="0"/>
              <a:t>if</a:t>
            </a:r>
            <a:r>
              <a:rPr lang="fr-FR" sz="1000" dirty="0" smtClean="0"/>
              <a:t>;</a:t>
            </a:r>
          </a:p>
          <a:p>
            <a:pPr>
              <a:spcBef>
                <a:spcPct val="55000"/>
              </a:spcBef>
            </a:pPr>
            <a:r>
              <a:rPr lang="fr-FR" sz="1000" b="1" dirty="0" smtClean="0"/>
              <a:t>    </a:t>
            </a:r>
            <a:r>
              <a:rPr lang="fr-FR" sz="1000" b="1" dirty="0" err="1" smtClean="0"/>
              <a:t>Fetch</a:t>
            </a:r>
            <a:r>
              <a:rPr lang="fr-FR" sz="1000" dirty="0" smtClean="0"/>
              <a:t> dept_30 </a:t>
            </a:r>
            <a:r>
              <a:rPr lang="fr-FR" sz="1000" dirty="0" err="1"/>
              <a:t>into</a:t>
            </a:r>
            <a:r>
              <a:rPr lang="fr-FR" sz="1000" dirty="0"/>
              <a:t> nom, salaire;</a:t>
            </a:r>
          </a:p>
          <a:p>
            <a:pPr>
              <a:spcBef>
                <a:spcPct val="55000"/>
              </a:spcBef>
            </a:pPr>
            <a:r>
              <a:rPr lang="fr-FR" sz="1000" dirty="0"/>
              <a:t>	end </a:t>
            </a:r>
            <a:r>
              <a:rPr lang="fr-FR" sz="1000" dirty="0" err="1"/>
              <a:t>loop</a:t>
            </a:r>
            <a:r>
              <a:rPr lang="fr-FR" sz="1000" dirty="0"/>
              <a:t>;</a:t>
            </a:r>
          </a:p>
          <a:p>
            <a:pPr>
              <a:spcBef>
                <a:spcPct val="55000"/>
              </a:spcBef>
            </a:pPr>
            <a:r>
              <a:rPr lang="fr-FR" sz="1000" b="1" dirty="0" smtClean="0"/>
              <a:t>       </a:t>
            </a:r>
            <a:r>
              <a:rPr lang="fr-FR" sz="1000" b="1" smtClean="0"/>
              <a:t>close</a:t>
            </a:r>
            <a:r>
              <a:rPr lang="fr-FR" sz="1000" smtClean="0"/>
              <a:t> dept_30</a:t>
            </a:r>
            <a:r>
              <a:rPr lang="fr-FR" sz="1000" dirty="0"/>
              <a:t>;</a:t>
            </a:r>
          </a:p>
          <a:p>
            <a:pPr>
              <a:spcBef>
                <a:spcPct val="55000"/>
              </a:spcBef>
            </a:pPr>
            <a:r>
              <a:rPr lang="fr-FR" sz="1000" dirty="0"/>
              <a:t>End</a:t>
            </a:r>
            <a:r>
              <a:rPr lang="fr-FR" sz="1000" dirty="0" smtClean="0"/>
              <a:t>;</a:t>
            </a:r>
            <a:endParaRPr lang="fr-FR" sz="10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69874" y="227002"/>
            <a:ext cx="3907790" cy="345440"/>
          </a:xfrm>
        </p:spPr>
        <p:txBody>
          <a:bodyPr>
            <a:normAutofit fontScale="90000"/>
          </a:bodyPr>
          <a:lstStyle/>
          <a:p>
            <a:r>
              <a:rPr lang="fr-FR" sz="1800" dirty="0"/>
              <a:t>Exemple - %NOTFOUND</a:t>
            </a:r>
          </a:p>
        </p:txBody>
      </p:sp>
      <p:sp>
        <p:nvSpPr>
          <p:cNvPr id="39939" name="Text Box 3"/>
          <p:cNvSpPr txBox="1">
            <a:spLocks noChangeArrowheads="1"/>
          </p:cNvSpPr>
          <p:nvPr/>
        </p:nvSpPr>
        <p:spPr bwMode="auto">
          <a:xfrm>
            <a:off x="106953" y="690880"/>
            <a:ext cx="4120573" cy="21855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lIns="46003" tIns="23002" rIns="46003" bIns="23002">
            <a:spAutoFit/>
          </a:bodyPr>
          <a:lstStyle/>
          <a:p>
            <a:pPr>
              <a:lnSpc>
                <a:spcPct val="30000"/>
              </a:lnSpc>
              <a:spcBef>
                <a:spcPct val="55000"/>
              </a:spcBef>
            </a:pPr>
            <a:endParaRPr lang="fr-FR" sz="1000" dirty="0"/>
          </a:p>
          <a:p>
            <a:pPr>
              <a:lnSpc>
                <a:spcPct val="30000"/>
              </a:lnSpc>
              <a:spcBef>
                <a:spcPct val="55000"/>
              </a:spcBef>
            </a:pPr>
            <a:r>
              <a:rPr lang="fr-FR" sz="1000" dirty="0" err="1"/>
              <a:t>Declare</a:t>
            </a:r>
            <a:r>
              <a:rPr lang="fr-FR" sz="1000" dirty="0"/>
              <a:t> </a:t>
            </a:r>
          </a:p>
          <a:p>
            <a:pPr>
              <a:lnSpc>
                <a:spcPct val="30000"/>
              </a:lnSpc>
              <a:spcBef>
                <a:spcPct val="55000"/>
              </a:spcBef>
            </a:pPr>
            <a:r>
              <a:rPr lang="fr-FR" sz="1000" b="1" dirty="0" err="1" smtClean="0"/>
              <a:t>cursor</a:t>
            </a:r>
            <a:r>
              <a:rPr lang="fr-FR" sz="1000" dirty="0" smtClean="0"/>
              <a:t> </a:t>
            </a:r>
            <a:r>
              <a:rPr lang="fr-FR" sz="1000" b="1" dirty="0"/>
              <a:t>dept_10</a:t>
            </a:r>
            <a:r>
              <a:rPr lang="fr-FR" sz="1000" dirty="0"/>
              <a:t> </a:t>
            </a:r>
            <a:r>
              <a:rPr lang="fr-FR" sz="1000" dirty="0" err="1" smtClean="0"/>
              <a:t>is</a:t>
            </a:r>
            <a:r>
              <a:rPr lang="fr-FR" sz="1000" dirty="0" smtClean="0"/>
              <a:t> select </a:t>
            </a:r>
            <a:r>
              <a:rPr lang="fr-FR" sz="1000" dirty="0" err="1" smtClean="0"/>
              <a:t>first_name</a:t>
            </a:r>
            <a:r>
              <a:rPr lang="fr-FR" sz="1000" dirty="0" smtClean="0"/>
              <a:t> , </a:t>
            </a:r>
            <a:r>
              <a:rPr lang="fr-FR" sz="1000" dirty="0" err="1" smtClean="0"/>
              <a:t>salary</a:t>
            </a:r>
            <a:r>
              <a:rPr lang="fr-FR" sz="1000" dirty="0" smtClean="0"/>
              <a:t>  </a:t>
            </a:r>
            <a:r>
              <a:rPr lang="fr-FR" sz="1000" dirty="0" err="1"/>
              <a:t>From</a:t>
            </a:r>
            <a:r>
              <a:rPr lang="fr-FR" sz="1000" dirty="0"/>
              <a:t> </a:t>
            </a:r>
            <a:r>
              <a:rPr lang="fr-FR" sz="1000" dirty="0" err="1" smtClean="0"/>
              <a:t>employees</a:t>
            </a:r>
            <a:r>
              <a:rPr lang="fr-FR" sz="1000" dirty="0" smtClean="0"/>
              <a:t> </a:t>
            </a:r>
          </a:p>
          <a:p>
            <a:pPr>
              <a:lnSpc>
                <a:spcPct val="30000"/>
              </a:lnSpc>
              <a:spcBef>
                <a:spcPct val="55000"/>
              </a:spcBef>
            </a:pPr>
            <a:r>
              <a:rPr lang="fr-FR" sz="1000" dirty="0" err="1" smtClean="0"/>
              <a:t>where</a:t>
            </a:r>
            <a:r>
              <a:rPr lang="fr-FR" sz="1000" dirty="0" smtClean="0"/>
              <a:t> </a:t>
            </a:r>
            <a:r>
              <a:rPr lang="fr-FR" sz="1000" dirty="0" err="1" smtClean="0"/>
              <a:t>department_id</a:t>
            </a:r>
            <a:r>
              <a:rPr lang="fr-FR" sz="1000" dirty="0" smtClean="0"/>
              <a:t>= </a:t>
            </a:r>
            <a:r>
              <a:rPr lang="fr-FR" sz="1000" dirty="0"/>
              <a:t>10 </a:t>
            </a:r>
            <a:r>
              <a:rPr lang="fr-FR" sz="1000" dirty="0" err="1"/>
              <a:t>order</a:t>
            </a:r>
            <a:r>
              <a:rPr lang="fr-FR" sz="1000" dirty="0"/>
              <a:t> by </a:t>
            </a:r>
            <a:r>
              <a:rPr lang="fr-FR" sz="1000" dirty="0" err="1" smtClean="0"/>
              <a:t>salary</a:t>
            </a:r>
            <a:r>
              <a:rPr lang="fr-FR" sz="1000" dirty="0" smtClean="0"/>
              <a:t>;</a:t>
            </a:r>
            <a:endParaRPr lang="fr-FR" sz="1000" dirty="0"/>
          </a:p>
          <a:p>
            <a:pPr>
              <a:lnSpc>
                <a:spcPct val="30000"/>
              </a:lnSpc>
              <a:spcBef>
                <a:spcPct val="55000"/>
              </a:spcBef>
            </a:pPr>
            <a:r>
              <a:rPr lang="fr-FR" sz="1000" b="1" dirty="0" smtClean="0"/>
              <a:t>nom</a:t>
            </a:r>
            <a:r>
              <a:rPr lang="fr-FR" sz="1000" dirty="0" smtClean="0"/>
              <a:t> </a:t>
            </a:r>
            <a:r>
              <a:rPr lang="fr-FR" sz="1000" dirty="0" err="1" smtClean="0"/>
              <a:t>employees</a:t>
            </a:r>
            <a:r>
              <a:rPr lang="fr-FR" sz="1000" dirty="0" smtClean="0"/>
              <a:t> .</a:t>
            </a:r>
            <a:r>
              <a:rPr lang="fr-FR" sz="1000" dirty="0" err="1" smtClean="0"/>
              <a:t>first_name</a:t>
            </a:r>
            <a:r>
              <a:rPr lang="fr-FR" sz="1000" dirty="0" smtClean="0"/>
              <a:t>%TYPE</a:t>
            </a:r>
            <a:r>
              <a:rPr lang="fr-FR" sz="1000" dirty="0"/>
              <a:t>;</a:t>
            </a:r>
          </a:p>
          <a:p>
            <a:pPr>
              <a:lnSpc>
                <a:spcPct val="30000"/>
              </a:lnSpc>
              <a:spcBef>
                <a:spcPct val="55000"/>
              </a:spcBef>
            </a:pPr>
            <a:r>
              <a:rPr lang="fr-FR" sz="1000" b="1" dirty="0" smtClean="0"/>
              <a:t>salaire</a:t>
            </a:r>
            <a:r>
              <a:rPr lang="fr-FR" sz="1000" dirty="0" smtClean="0"/>
              <a:t> </a:t>
            </a:r>
            <a:r>
              <a:rPr lang="fr-FR" sz="1000" dirty="0" err="1" smtClean="0"/>
              <a:t>employees</a:t>
            </a:r>
            <a:r>
              <a:rPr lang="fr-FR" sz="1000" dirty="0" smtClean="0"/>
              <a:t> . </a:t>
            </a:r>
            <a:r>
              <a:rPr lang="fr-FR" sz="1000" dirty="0" err="1" smtClean="0"/>
              <a:t>salary</a:t>
            </a:r>
            <a:r>
              <a:rPr lang="fr-FR" sz="1000" dirty="0" smtClean="0"/>
              <a:t>%TYPE</a:t>
            </a:r>
            <a:r>
              <a:rPr lang="fr-FR" sz="1000" dirty="0"/>
              <a:t>;</a:t>
            </a:r>
          </a:p>
          <a:p>
            <a:pPr>
              <a:lnSpc>
                <a:spcPct val="30000"/>
              </a:lnSpc>
              <a:spcBef>
                <a:spcPct val="55000"/>
              </a:spcBef>
            </a:pPr>
            <a:r>
              <a:rPr lang="fr-FR" sz="1000" dirty="0"/>
              <a:t>Begin</a:t>
            </a:r>
          </a:p>
          <a:p>
            <a:pPr>
              <a:lnSpc>
                <a:spcPct val="30000"/>
              </a:lnSpc>
              <a:spcBef>
                <a:spcPct val="55000"/>
              </a:spcBef>
            </a:pPr>
            <a:r>
              <a:rPr lang="fr-FR" sz="1000" dirty="0" smtClean="0"/>
              <a:t>    Open </a:t>
            </a:r>
            <a:r>
              <a:rPr lang="fr-FR" sz="1000" dirty="0"/>
              <a:t>dept_10;</a:t>
            </a:r>
          </a:p>
          <a:p>
            <a:pPr>
              <a:lnSpc>
                <a:spcPct val="30000"/>
              </a:lnSpc>
              <a:spcBef>
                <a:spcPct val="55000"/>
              </a:spcBef>
            </a:pPr>
            <a:r>
              <a:rPr lang="fr-FR" sz="1000" dirty="0" smtClean="0"/>
              <a:t>    </a:t>
            </a:r>
            <a:r>
              <a:rPr lang="fr-FR" sz="1000" dirty="0" err="1" smtClean="0"/>
              <a:t>Loop</a:t>
            </a:r>
            <a:endParaRPr lang="fr-FR" sz="1000" dirty="0"/>
          </a:p>
          <a:p>
            <a:pPr>
              <a:lnSpc>
                <a:spcPct val="30000"/>
              </a:lnSpc>
              <a:spcBef>
                <a:spcPct val="55000"/>
              </a:spcBef>
            </a:pPr>
            <a:r>
              <a:rPr lang="fr-FR" sz="1000" dirty="0" smtClean="0"/>
              <a:t>         </a:t>
            </a:r>
            <a:r>
              <a:rPr lang="fr-FR" sz="1000" b="1" dirty="0" err="1" smtClean="0"/>
              <a:t>Fetch</a:t>
            </a:r>
            <a:r>
              <a:rPr lang="fr-FR" sz="1000" dirty="0" smtClean="0"/>
              <a:t> </a:t>
            </a:r>
            <a:r>
              <a:rPr lang="fr-FR" sz="1000" dirty="0"/>
              <a:t>dept_10 </a:t>
            </a:r>
            <a:r>
              <a:rPr lang="fr-FR" sz="1000" dirty="0" err="1"/>
              <a:t>into</a:t>
            </a:r>
            <a:r>
              <a:rPr lang="fr-FR" sz="1000" dirty="0"/>
              <a:t> nom, salaire;</a:t>
            </a:r>
          </a:p>
          <a:p>
            <a:pPr>
              <a:lnSpc>
                <a:spcPct val="30000"/>
              </a:lnSpc>
              <a:spcBef>
                <a:spcPct val="55000"/>
              </a:spcBef>
            </a:pPr>
            <a:r>
              <a:rPr lang="fr-FR" sz="1000" dirty="0" smtClean="0"/>
              <a:t>         Exit </a:t>
            </a:r>
            <a:r>
              <a:rPr lang="fr-FR" sz="1000" dirty="0" err="1"/>
              <a:t>when</a:t>
            </a:r>
            <a:r>
              <a:rPr lang="fr-FR" sz="1000" dirty="0"/>
              <a:t> dept_10%NOTFOUND;</a:t>
            </a:r>
          </a:p>
          <a:p>
            <a:pPr>
              <a:lnSpc>
                <a:spcPct val="30000"/>
              </a:lnSpc>
              <a:spcBef>
                <a:spcPct val="55000"/>
              </a:spcBef>
            </a:pPr>
            <a:r>
              <a:rPr lang="fr-FR" sz="1000" dirty="0" smtClean="0"/>
              <a:t>         If </a:t>
            </a:r>
            <a:r>
              <a:rPr lang="fr-FR" sz="1000" dirty="0"/>
              <a:t>salaire &gt; </a:t>
            </a:r>
            <a:r>
              <a:rPr lang="fr-FR" sz="1000" dirty="0" smtClean="0"/>
              <a:t>2500  </a:t>
            </a:r>
            <a:r>
              <a:rPr lang="fr-FR" sz="1000" dirty="0" err="1" smtClean="0"/>
              <a:t>then</a:t>
            </a:r>
            <a:endParaRPr lang="fr-FR" sz="1000" dirty="0" smtClean="0"/>
          </a:p>
          <a:p>
            <a:pPr>
              <a:lnSpc>
                <a:spcPct val="30000"/>
              </a:lnSpc>
              <a:spcBef>
                <a:spcPct val="55000"/>
              </a:spcBef>
            </a:pPr>
            <a:r>
              <a:rPr lang="fr-FR" sz="1000" dirty="0" smtClean="0"/>
              <a:t>           </a:t>
            </a:r>
            <a:r>
              <a:rPr lang="fr-FR" sz="1000" dirty="0" err="1" smtClean="0"/>
              <a:t>bdms_output</a:t>
            </a:r>
            <a:r>
              <a:rPr lang="fr-FR" sz="1000" dirty="0" smtClean="0"/>
              <a:t>.</a:t>
            </a:r>
            <a:r>
              <a:rPr lang="fr-FR" sz="1000" dirty="0" err="1" smtClean="0"/>
              <a:t>put_line</a:t>
            </a:r>
            <a:r>
              <a:rPr lang="fr-FR" sz="1000" dirty="0" smtClean="0"/>
              <a:t>( nom ||’ ,’ ||salaire</a:t>
            </a:r>
            <a:r>
              <a:rPr lang="fr-FR" sz="1000" dirty="0"/>
              <a:t>);</a:t>
            </a:r>
          </a:p>
          <a:p>
            <a:pPr>
              <a:lnSpc>
                <a:spcPct val="30000"/>
              </a:lnSpc>
              <a:spcBef>
                <a:spcPct val="55000"/>
              </a:spcBef>
            </a:pPr>
            <a:r>
              <a:rPr lang="fr-FR" sz="1000" dirty="0" smtClean="0"/>
              <a:t>        end </a:t>
            </a:r>
            <a:r>
              <a:rPr lang="fr-FR" sz="1000" dirty="0"/>
              <a:t>if;</a:t>
            </a:r>
          </a:p>
          <a:p>
            <a:pPr>
              <a:lnSpc>
                <a:spcPct val="30000"/>
              </a:lnSpc>
              <a:spcBef>
                <a:spcPct val="55000"/>
              </a:spcBef>
            </a:pPr>
            <a:r>
              <a:rPr lang="fr-FR" sz="1000" dirty="0" smtClean="0"/>
              <a:t>      end </a:t>
            </a:r>
            <a:r>
              <a:rPr lang="fr-FR" sz="1000" dirty="0" err="1"/>
              <a:t>loop</a:t>
            </a:r>
            <a:r>
              <a:rPr lang="fr-FR" sz="1000" dirty="0"/>
              <a:t>;</a:t>
            </a:r>
          </a:p>
          <a:p>
            <a:pPr>
              <a:lnSpc>
                <a:spcPct val="30000"/>
              </a:lnSpc>
              <a:spcBef>
                <a:spcPct val="55000"/>
              </a:spcBef>
            </a:pPr>
            <a:r>
              <a:rPr lang="fr-FR" sz="1000" dirty="0" smtClean="0"/>
              <a:t>close </a:t>
            </a:r>
            <a:r>
              <a:rPr lang="fr-FR" sz="1000" dirty="0"/>
              <a:t>dept_10;</a:t>
            </a:r>
          </a:p>
          <a:p>
            <a:pPr>
              <a:lnSpc>
                <a:spcPct val="30000"/>
              </a:lnSpc>
              <a:spcBef>
                <a:spcPct val="55000"/>
              </a:spcBef>
            </a:pPr>
            <a:r>
              <a:rPr lang="fr-FR" sz="1000" dirty="0"/>
              <a:t>End</a:t>
            </a:r>
            <a:r>
              <a:rPr lang="fr-FR" sz="1000" dirty="0" smtClean="0"/>
              <a:t>;</a:t>
            </a:r>
            <a:endParaRPr lang="fr-FR" sz="10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98436" y="155564"/>
            <a:ext cx="3907790" cy="422204"/>
          </a:xfrm>
        </p:spPr>
        <p:style>
          <a:lnRef idx="2">
            <a:schemeClr val="accent1"/>
          </a:lnRef>
          <a:fillRef idx="1">
            <a:schemeClr val="lt1"/>
          </a:fillRef>
          <a:effectRef idx="0">
            <a:schemeClr val="accent1"/>
          </a:effectRef>
          <a:fontRef idx="minor">
            <a:schemeClr val="dk1"/>
          </a:fontRef>
        </p:style>
        <p:txBody>
          <a:bodyPr/>
          <a:lstStyle/>
          <a:p>
            <a:r>
              <a:rPr lang="fr-FR" sz="1800" dirty="0"/>
              <a:t>Exemple - %ISOPEN</a:t>
            </a:r>
          </a:p>
        </p:txBody>
      </p:sp>
      <p:sp>
        <p:nvSpPr>
          <p:cNvPr id="40963" name="Text Box 3"/>
          <p:cNvSpPr txBox="1">
            <a:spLocks noChangeArrowheads="1"/>
          </p:cNvSpPr>
          <p:nvPr/>
        </p:nvSpPr>
        <p:spPr bwMode="auto">
          <a:xfrm>
            <a:off x="106953" y="806027"/>
            <a:ext cx="3282033" cy="2447110"/>
          </a:xfrm>
          <a:prstGeom prst="rect">
            <a:avLst/>
          </a:prstGeom>
          <a:noFill/>
          <a:ln w="9525">
            <a:noFill/>
            <a:miter lim="800000"/>
            <a:headEnd/>
            <a:tailEnd/>
          </a:ln>
          <a:effectLst/>
        </p:spPr>
        <p:txBody>
          <a:bodyPr lIns="46003" tIns="23002" rIns="46003" bIns="23002">
            <a:spAutoFit/>
          </a:bodyPr>
          <a:lstStyle/>
          <a:p>
            <a:pPr>
              <a:lnSpc>
                <a:spcPct val="30000"/>
              </a:lnSpc>
              <a:spcBef>
                <a:spcPct val="55000"/>
              </a:spcBef>
            </a:pPr>
            <a:endParaRPr lang="fr-FR" sz="1000" dirty="0"/>
          </a:p>
          <a:p>
            <a:pPr>
              <a:lnSpc>
                <a:spcPct val="30000"/>
              </a:lnSpc>
              <a:spcBef>
                <a:spcPct val="55000"/>
              </a:spcBef>
            </a:pPr>
            <a:r>
              <a:rPr lang="fr-FR" sz="1000" dirty="0" err="1"/>
              <a:t>Declare</a:t>
            </a:r>
            <a:r>
              <a:rPr lang="fr-FR" sz="1000" dirty="0"/>
              <a:t> </a:t>
            </a:r>
          </a:p>
          <a:p>
            <a:pPr>
              <a:lnSpc>
                <a:spcPct val="30000"/>
              </a:lnSpc>
              <a:spcBef>
                <a:spcPct val="55000"/>
              </a:spcBef>
            </a:pPr>
            <a:r>
              <a:rPr lang="fr-FR" sz="1000" b="1" dirty="0" err="1" smtClean="0"/>
              <a:t>cursor</a:t>
            </a:r>
            <a:r>
              <a:rPr lang="fr-FR" sz="1000" dirty="0" smtClean="0"/>
              <a:t> </a:t>
            </a:r>
            <a:r>
              <a:rPr lang="fr-FR" sz="1000" b="1" dirty="0" smtClean="0"/>
              <a:t>dept_10</a:t>
            </a:r>
            <a:r>
              <a:rPr lang="fr-FR" sz="1000" dirty="0" smtClean="0"/>
              <a:t> </a:t>
            </a:r>
            <a:r>
              <a:rPr lang="fr-FR" sz="1000" dirty="0" err="1" smtClean="0"/>
              <a:t>is</a:t>
            </a:r>
            <a:r>
              <a:rPr lang="fr-FR" sz="1000" dirty="0" smtClean="0"/>
              <a:t> select </a:t>
            </a:r>
            <a:r>
              <a:rPr lang="fr-FR" sz="1000" dirty="0" err="1" smtClean="0"/>
              <a:t>first_name</a:t>
            </a:r>
            <a:r>
              <a:rPr lang="fr-FR" sz="1000" dirty="0" smtClean="0"/>
              <a:t> , </a:t>
            </a:r>
            <a:r>
              <a:rPr lang="fr-FR" sz="1000" dirty="0" err="1" smtClean="0"/>
              <a:t>salary</a:t>
            </a:r>
            <a:r>
              <a:rPr lang="fr-FR" sz="1000" dirty="0" smtClean="0"/>
              <a:t>  </a:t>
            </a:r>
            <a:r>
              <a:rPr lang="fr-FR" sz="1000" dirty="0" err="1" smtClean="0"/>
              <a:t>From</a:t>
            </a:r>
            <a:r>
              <a:rPr lang="fr-FR" sz="1000" dirty="0" smtClean="0"/>
              <a:t> </a:t>
            </a:r>
            <a:r>
              <a:rPr lang="fr-FR" sz="1000" dirty="0" err="1" smtClean="0"/>
              <a:t>employees</a:t>
            </a:r>
            <a:r>
              <a:rPr lang="fr-FR" sz="1000" dirty="0" smtClean="0"/>
              <a:t> </a:t>
            </a:r>
          </a:p>
          <a:p>
            <a:pPr>
              <a:lnSpc>
                <a:spcPct val="30000"/>
              </a:lnSpc>
              <a:spcBef>
                <a:spcPct val="55000"/>
              </a:spcBef>
            </a:pPr>
            <a:r>
              <a:rPr lang="fr-FR" sz="1000" dirty="0" err="1" smtClean="0"/>
              <a:t>where</a:t>
            </a:r>
            <a:r>
              <a:rPr lang="fr-FR" sz="1000" dirty="0" smtClean="0"/>
              <a:t> </a:t>
            </a:r>
            <a:r>
              <a:rPr lang="fr-FR" sz="1000" dirty="0" err="1" smtClean="0"/>
              <a:t>department_id</a:t>
            </a:r>
            <a:r>
              <a:rPr lang="fr-FR" sz="1000" dirty="0" smtClean="0"/>
              <a:t>= 10 </a:t>
            </a:r>
            <a:r>
              <a:rPr lang="fr-FR" sz="1000" dirty="0" err="1" smtClean="0"/>
              <a:t>order</a:t>
            </a:r>
            <a:r>
              <a:rPr lang="fr-FR" sz="1000" dirty="0" smtClean="0"/>
              <a:t> by </a:t>
            </a:r>
            <a:r>
              <a:rPr lang="fr-FR" sz="1000" dirty="0" err="1" smtClean="0"/>
              <a:t>salary</a:t>
            </a:r>
            <a:r>
              <a:rPr lang="fr-FR" sz="1000" dirty="0" smtClean="0"/>
              <a:t>;</a:t>
            </a:r>
          </a:p>
          <a:p>
            <a:pPr>
              <a:lnSpc>
                <a:spcPct val="30000"/>
              </a:lnSpc>
              <a:spcBef>
                <a:spcPct val="55000"/>
              </a:spcBef>
            </a:pPr>
            <a:r>
              <a:rPr lang="fr-FR" sz="1000" b="1" dirty="0" smtClean="0"/>
              <a:t>nom</a:t>
            </a:r>
            <a:r>
              <a:rPr lang="fr-FR" sz="1000" dirty="0" smtClean="0"/>
              <a:t> </a:t>
            </a:r>
            <a:r>
              <a:rPr lang="fr-FR" sz="1000" dirty="0" err="1" smtClean="0"/>
              <a:t>employees</a:t>
            </a:r>
            <a:r>
              <a:rPr lang="fr-FR" sz="1000" dirty="0" smtClean="0"/>
              <a:t> .</a:t>
            </a:r>
            <a:r>
              <a:rPr lang="fr-FR" sz="1000" dirty="0" err="1" smtClean="0"/>
              <a:t>first_name</a:t>
            </a:r>
            <a:r>
              <a:rPr lang="fr-FR" sz="1000" dirty="0" smtClean="0"/>
              <a:t>%TYPE;</a:t>
            </a:r>
          </a:p>
          <a:p>
            <a:pPr>
              <a:lnSpc>
                <a:spcPct val="30000"/>
              </a:lnSpc>
              <a:spcBef>
                <a:spcPct val="55000"/>
              </a:spcBef>
            </a:pPr>
            <a:r>
              <a:rPr lang="fr-FR" sz="1000" b="1" dirty="0" smtClean="0"/>
              <a:t>salaire</a:t>
            </a:r>
            <a:r>
              <a:rPr lang="fr-FR" sz="1000" dirty="0" smtClean="0"/>
              <a:t> </a:t>
            </a:r>
            <a:r>
              <a:rPr lang="fr-FR" sz="1000" dirty="0" err="1" smtClean="0"/>
              <a:t>employees</a:t>
            </a:r>
            <a:r>
              <a:rPr lang="fr-FR" sz="1000" dirty="0" smtClean="0"/>
              <a:t> . </a:t>
            </a:r>
            <a:r>
              <a:rPr lang="fr-FR" sz="1000" dirty="0" err="1" smtClean="0"/>
              <a:t>salary</a:t>
            </a:r>
            <a:r>
              <a:rPr lang="fr-FR" sz="1000" dirty="0" smtClean="0"/>
              <a:t>%TYPE;</a:t>
            </a:r>
          </a:p>
          <a:p>
            <a:pPr>
              <a:lnSpc>
                <a:spcPct val="30000"/>
              </a:lnSpc>
              <a:spcBef>
                <a:spcPct val="55000"/>
              </a:spcBef>
            </a:pPr>
            <a:r>
              <a:rPr lang="fr-FR" sz="1000" dirty="0" smtClean="0"/>
              <a:t>Begin</a:t>
            </a:r>
            <a:endParaRPr lang="fr-FR" sz="1000" dirty="0"/>
          </a:p>
          <a:p>
            <a:pPr>
              <a:lnSpc>
                <a:spcPct val="30000"/>
              </a:lnSpc>
              <a:spcBef>
                <a:spcPct val="55000"/>
              </a:spcBef>
            </a:pPr>
            <a:r>
              <a:rPr lang="fr-FR" sz="1000" dirty="0" smtClean="0"/>
              <a:t>If </a:t>
            </a:r>
            <a:r>
              <a:rPr lang="fr-FR" sz="1000" b="1" dirty="0"/>
              <a:t>not</a:t>
            </a:r>
            <a:r>
              <a:rPr lang="fr-FR" sz="1000" dirty="0"/>
              <a:t>(dept_10%ISOPEN) </a:t>
            </a:r>
            <a:r>
              <a:rPr lang="fr-FR" sz="1000" dirty="0" err="1" smtClean="0"/>
              <a:t>then</a:t>
            </a:r>
            <a:endParaRPr lang="fr-FR" sz="1000" dirty="0" smtClean="0"/>
          </a:p>
          <a:p>
            <a:pPr>
              <a:lnSpc>
                <a:spcPct val="30000"/>
              </a:lnSpc>
              <a:spcBef>
                <a:spcPct val="55000"/>
              </a:spcBef>
            </a:pPr>
            <a:r>
              <a:rPr lang="fr-FR" sz="1000" dirty="0" smtClean="0"/>
              <a:t> </a:t>
            </a:r>
            <a:r>
              <a:rPr lang="fr-FR" sz="1000" dirty="0"/>
              <a:t>Open dept_10</a:t>
            </a:r>
            <a:r>
              <a:rPr lang="fr-FR" sz="1000" dirty="0" smtClean="0"/>
              <a:t>;</a:t>
            </a:r>
          </a:p>
          <a:p>
            <a:pPr>
              <a:lnSpc>
                <a:spcPct val="30000"/>
              </a:lnSpc>
              <a:spcBef>
                <a:spcPct val="55000"/>
              </a:spcBef>
            </a:pPr>
            <a:r>
              <a:rPr lang="fr-FR" sz="1000" dirty="0" smtClean="0"/>
              <a:t> </a:t>
            </a:r>
            <a:r>
              <a:rPr lang="fr-FR" sz="1000" dirty="0"/>
              <a:t>end if;</a:t>
            </a:r>
          </a:p>
          <a:p>
            <a:pPr>
              <a:lnSpc>
                <a:spcPct val="30000"/>
              </a:lnSpc>
              <a:spcBef>
                <a:spcPct val="55000"/>
              </a:spcBef>
            </a:pPr>
            <a:r>
              <a:rPr lang="fr-FR" sz="1000" dirty="0" err="1" smtClean="0"/>
              <a:t>Loop</a:t>
            </a:r>
            <a:endParaRPr lang="fr-FR" sz="1000" dirty="0"/>
          </a:p>
          <a:p>
            <a:pPr>
              <a:lnSpc>
                <a:spcPct val="30000"/>
              </a:lnSpc>
              <a:spcBef>
                <a:spcPct val="55000"/>
              </a:spcBef>
            </a:pPr>
            <a:r>
              <a:rPr lang="fr-FR" sz="1000" dirty="0" smtClean="0"/>
              <a:t>          </a:t>
            </a:r>
            <a:r>
              <a:rPr lang="fr-FR" sz="1000" dirty="0" err="1" smtClean="0"/>
              <a:t>Fetch</a:t>
            </a:r>
            <a:r>
              <a:rPr lang="fr-FR" sz="1000" dirty="0" smtClean="0"/>
              <a:t> </a:t>
            </a:r>
            <a:r>
              <a:rPr lang="fr-FR" sz="1000" dirty="0"/>
              <a:t>dept_10 </a:t>
            </a:r>
            <a:r>
              <a:rPr lang="fr-FR" sz="1000" dirty="0" err="1"/>
              <a:t>into</a:t>
            </a:r>
            <a:r>
              <a:rPr lang="fr-FR" sz="1000" dirty="0"/>
              <a:t> nom, salaire;</a:t>
            </a:r>
          </a:p>
          <a:p>
            <a:pPr>
              <a:lnSpc>
                <a:spcPct val="30000"/>
              </a:lnSpc>
              <a:spcBef>
                <a:spcPct val="55000"/>
              </a:spcBef>
            </a:pPr>
            <a:r>
              <a:rPr lang="fr-FR" sz="1000" dirty="0" smtClean="0"/>
              <a:t>                    Exit </a:t>
            </a:r>
            <a:r>
              <a:rPr lang="fr-FR" sz="1000" dirty="0" err="1"/>
              <a:t>when</a:t>
            </a:r>
            <a:r>
              <a:rPr lang="fr-FR" sz="1000" dirty="0"/>
              <a:t> dept_10%NOTFOUND;</a:t>
            </a:r>
          </a:p>
          <a:p>
            <a:pPr>
              <a:lnSpc>
                <a:spcPct val="30000"/>
              </a:lnSpc>
              <a:spcBef>
                <a:spcPct val="55000"/>
              </a:spcBef>
            </a:pPr>
            <a:r>
              <a:rPr lang="fr-FR" sz="1000" dirty="0" smtClean="0"/>
              <a:t>                   If </a:t>
            </a:r>
            <a:r>
              <a:rPr lang="fr-FR" sz="1000" dirty="0"/>
              <a:t>salaire &gt; </a:t>
            </a:r>
            <a:r>
              <a:rPr lang="fr-FR" sz="1000" dirty="0" smtClean="0"/>
              <a:t>2500 </a:t>
            </a:r>
            <a:r>
              <a:rPr lang="fr-FR" sz="1000" dirty="0" err="1" smtClean="0"/>
              <a:t>then</a:t>
            </a:r>
            <a:endParaRPr lang="fr-FR" sz="1000" dirty="0" smtClean="0"/>
          </a:p>
          <a:p>
            <a:pPr>
              <a:lnSpc>
                <a:spcPct val="30000"/>
              </a:lnSpc>
              <a:spcBef>
                <a:spcPct val="55000"/>
              </a:spcBef>
            </a:pPr>
            <a:r>
              <a:rPr lang="fr-FR" sz="1000" dirty="0" smtClean="0"/>
              <a:t> </a:t>
            </a:r>
            <a:r>
              <a:rPr lang="fr-FR" sz="1000" dirty="0"/>
              <a:t>insert </a:t>
            </a:r>
            <a:r>
              <a:rPr lang="fr-FR" sz="1000" dirty="0" err="1"/>
              <a:t>into</a:t>
            </a:r>
            <a:r>
              <a:rPr lang="fr-FR" sz="1000" dirty="0"/>
              <a:t> résultat values (</a:t>
            </a:r>
            <a:r>
              <a:rPr lang="fr-FR" sz="1000" dirty="0" err="1"/>
              <a:t>nom,salaire</a:t>
            </a:r>
            <a:r>
              <a:rPr lang="fr-FR" sz="1000" dirty="0"/>
              <a:t>);</a:t>
            </a:r>
          </a:p>
          <a:p>
            <a:pPr>
              <a:lnSpc>
                <a:spcPct val="30000"/>
              </a:lnSpc>
              <a:spcBef>
                <a:spcPct val="55000"/>
              </a:spcBef>
            </a:pPr>
            <a:r>
              <a:rPr lang="fr-FR" sz="1000" dirty="0" smtClean="0"/>
              <a:t>                    end </a:t>
            </a:r>
            <a:r>
              <a:rPr lang="fr-FR" sz="1000" dirty="0"/>
              <a:t>if;</a:t>
            </a:r>
          </a:p>
          <a:p>
            <a:pPr>
              <a:lnSpc>
                <a:spcPct val="30000"/>
              </a:lnSpc>
              <a:spcBef>
                <a:spcPct val="55000"/>
              </a:spcBef>
            </a:pPr>
            <a:r>
              <a:rPr lang="fr-FR" sz="1000" dirty="0" smtClean="0"/>
              <a:t>   end </a:t>
            </a:r>
            <a:r>
              <a:rPr lang="fr-FR" sz="1000" dirty="0" err="1"/>
              <a:t>loop</a:t>
            </a:r>
            <a:r>
              <a:rPr lang="fr-FR" sz="1000" dirty="0"/>
              <a:t>;</a:t>
            </a:r>
          </a:p>
          <a:p>
            <a:pPr>
              <a:lnSpc>
                <a:spcPct val="30000"/>
              </a:lnSpc>
              <a:spcBef>
                <a:spcPct val="55000"/>
              </a:spcBef>
            </a:pPr>
            <a:r>
              <a:rPr lang="fr-FR" sz="1000" dirty="0" smtClean="0"/>
              <a:t>   close </a:t>
            </a:r>
            <a:r>
              <a:rPr lang="fr-FR" sz="1000" dirty="0"/>
              <a:t>dept_10;</a:t>
            </a:r>
          </a:p>
          <a:p>
            <a:pPr>
              <a:lnSpc>
                <a:spcPct val="30000"/>
              </a:lnSpc>
              <a:spcBef>
                <a:spcPct val="55000"/>
              </a:spcBef>
            </a:pPr>
            <a:r>
              <a:rPr lang="fr-FR" sz="1000" dirty="0"/>
              <a:t>End</a:t>
            </a:r>
            <a:r>
              <a:rPr lang="fr-FR" sz="1000" dirty="0" smtClean="0"/>
              <a:t>;</a:t>
            </a:r>
            <a:endParaRPr lang="fr-FR" sz="1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727064" y="655630"/>
            <a:ext cx="501740" cy="436017"/>
          </a:xfrm>
          <a:prstGeom prst="rect">
            <a:avLst/>
          </a:prstGeom>
          <a:noFill/>
        </p:spPr>
        <p:txBody>
          <a:bodyPr vert="horz" wrap="none" lIns="0" tIns="0" rIns="0" bIns="0" rtlCol="0">
            <a:spAutoFit/>
          </a:bodyPr>
          <a:lstStyle/>
          <a:p>
            <a:pPr>
              <a:lnSpc>
                <a:spcPts val="1665"/>
              </a:lnSpc>
            </a:pPr>
            <a:r>
              <a:rPr lang="en-CA" sz="1434" b="1" dirty="0" smtClean="0">
                <a:solidFill>
                  <a:srgbClr val="000000"/>
                </a:solidFill>
                <a:latin typeface="Arial"/>
                <a:cs typeface="Arial"/>
              </a:rPr>
              <a:t>Blocs</a:t>
            </a:r>
          </a:p>
          <a:p>
            <a:pPr>
              <a:lnSpc>
                <a:spcPts val="1665"/>
              </a:lnSpc>
            </a:pPr>
            <a:endParaRPr lang="en-CA" sz="1434" dirty="0">
              <a:solidFill>
                <a:srgbClr val="000000"/>
              </a:solidFill>
            </a:endParaRPr>
          </a:p>
        </p:txBody>
      </p:sp>
      <p:sp>
        <p:nvSpPr>
          <p:cNvPr id="4" name="TextBox 4"/>
          <p:cNvSpPr txBox="1"/>
          <p:nvPr/>
        </p:nvSpPr>
        <p:spPr>
          <a:xfrm>
            <a:off x="512750" y="1155696"/>
            <a:ext cx="3083536" cy="256480"/>
          </a:xfrm>
          <a:prstGeom prst="rect">
            <a:avLst/>
          </a:prstGeom>
          <a:noFill/>
        </p:spPr>
        <p:txBody>
          <a:bodyPr vert="horz" wrap="none" lIns="0" tIns="0" rIns="0" bIns="0" rtlCol="0">
            <a:spAutoFit/>
          </a:bodyPr>
          <a:lstStyle/>
          <a:p>
            <a:pPr>
              <a:lnSpc>
                <a:spcPts val="1035"/>
              </a:lnSpc>
              <a:buFont typeface="Wingdings" pitchFamily="2" charset="2"/>
              <a:buChar char="q"/>
            </a:pPr>
            <a:r>
              <a:rPr lang="en-CA" sz="851" spc="-10" dirty="0" smtClean="0">
                <a:solidFill>
                  <a:srgbClr val="000000"/>
                </a:solidFill>
                <a:latin typeface="Arial"/>
                <a:cs typeface="Arial"/>
              </a:rPr>
              <a:t>Un programme </a:t>
            </a:r>
            <a:r>
              <a:rPr lang="en-CA" sz="851" spc="-10" dirty="0" err="1" smtClean="0">
                <a:solidFill>
                  <a:srgbClr val="000000"/>
                </a:solidFill>
                <a:latin typeface="Arial"/>
                <a:cs typeface="Arial"/>
              </a:rPr>
              <a:t>est</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structuré</a:t>
            </a:r>
            <a:r>
              <a:rPr lang="en-CA" sz="851" spc="-10" dirty="0" smtClean="0">
                <a:solidFill>
                  <a:srgbClr val="000000"/>
                </a:solidFill>
                <a:latin typeface="Arial"/>
                <a:cs typeface="Arial"/>
              </a:rPr>
              <a:t> en blocs </a:t>
            </a:r>
            <a:r>
              <a:rPr lang="en-CA" sz="851" spc="-10" dirty="0" err="1" smtClean="0">
                <a:solidFill>
                  <a:srgbClr val="000000"/>
                </a:solidFill>
                <a:latin typeface="Arial"/>
                <a:cs typeface="Arial"/>
              </a:rPr>
              <a:t>d’instructions</a:t>
            </a:r>
            <a:r>
              <a:rPr lang="en-CA" sz="851" spc="-10" dirty="0" smtClean="0">
                <a:solidFill>
                  <a:srgbClr val="000000"/>
                </a:solidFill>
                <a:latin typeface="Arial"/>
                <a:cs typeface="Arial"/>
              </a:rPr>
              <a:t> de 3 types :</a:t>
            </a:r>
          </a:p>
          <a:p>
            <a:pPr>
              <a:lnSpc>
                <a:spcPts val="1035"/>
              </a:lnSpc>
            </a:pPr>
            <a:endParaRPr lang="en-CA" sz="896" dirty="0">
              <a:solidFill>
                <a:srgbClr val="000000"/>
              </a:solidFill>
            </a:endParaRPr>
          </a:p>
        </p:txBody>
      </p:sp>
      <p:sp>
        <p:nvSpPr>
          <p:cNvPr id="5" name="TextBox 5"/>
          <p:cNvSpPr txBox="1"/>
          <p:nvPr/>
        </p:nvSpPr>
        <p:spPr>
          <a:xfrm>
            <a:off x="798502" y="1441448"/>
            <a:ext cx="3588430" cy="230832"/>
          </a:xfrm>
          <a:prstGeom prst="rect">
            <a:avLst/>
          </a:prstGeom>
          <a:noFill/>
        </p:spPr>
        <p:txBody>
          <a:bodyPr vert="horz" wrap="square" lIns="0" tIns="0" rIns="0" bIns="0" rtlCol="0">
            <a:spAutoFit/>
          </a:bodyPr>
          <a:lstStyle/>
          <a:p>
            <a:pPr>
              <a:lnSpc>
                <a:spcPts val="920"/>
              </a:lnSpc>
              <a:buFont typeface="Wingdings" pitchFamily="2" charset="2"/>
              <a:buChar char="Ø"/>
            </a:pPr>
            <a:r>
              <a:rPr lang="en-CA" sz="757" spc="-10" dirty="0" err="1" smtClean="0">
                <a:solidFill>
                  <a:srgbClr val="000000"/>
                </a:solidFill>
                <a:latin typeface="Arial"/>
                <a:cs typeface="Arial"/>
              </a:rPr>
              <a:t>procédures</a:t>
            </a:r>
            <a:r>
              <a:rPr lang="en-CA" sz="757" spc="-10" dirty="0" smtClean="0">
                <a:solidFill>
                  <a:srgbClr val="000000"/>
                </a:solidFill>
                <a:latin typeface="Arial"/>
                <a:cs typeface="Arial"/>
              </a:rPr>
              <a:t> </a:t>
            </a:r>
            <a:r>
              <a:rPr lang="en-CA" sz="757" spc="-10" dirty="0" err="1" smtClean="0">
                <a:solidFill>
                  <a:srgbClr val="000000"/>
                </a:solidFill>
                <a:latin typeface="Arial"/>
                <a:cs typeface="Arial"/>
              </a:rPr>
              <a:t>ou</a:t>
            </a:r>
            <a:r>
              <a:rPr lang="en-CA" sz="757" spc="-10" dirty="0" smtClean="0">
                <a:solidFill>
                  <a:srgbClr val="000000"/>
                </a:solidFill>
                <a:latin typeface="Arial"/>
                <a:cs typeface="Arial"/>
              </a:rPr>
              <a:t> bloc </a:t>
            </a:r>
            <a:r>
              <a:rPr lang="en-CA" sz="757" spc="-10" dirty="0" err="1" smtClean="0">
                <a:solidFill>
                  <a:srgbClr val="000000"/>
                </a:solidFill>
                <a:latin typeface="Arial"/>
                <a:cs typeface="Arial"/>
              </a:rPr>
              <a:t>anonymes</a:t>
            </a:r>
            <a:r>
              <a:rPr lang="en-CA" sz="757" spc="-10" dirty="0" smtClean="0">
                <a:solidFill>
                  <a:srgbClr val="000000"/>
                </a:solidFill>
                <a:latin typeface="Arial"/>
                <a:cs typeface="Arial"/>
              </a:rPr>
              <a:t>,    </a:t>
            </a:r>
            <a:r>
              <a:rPr lang="fr-FR" sz="800" b="1" dirty="0" smtClean="0"/>
              <a:t>SQL&gt; </a:t>
            </a:r>
            <a:r>
              <a:rPr lang="fr-FR" sz="800" b="1" dirty="0" err="1" smtClean="0"/>
              <a:t>start</a:t>
            </a:r>
            <a:r>
              <a:rPr lang="fr-FR" sz="800" b="1" dirty="0" smtClean="0"/>
              <a:t>  script.sql   </a:t>
            </a:r>
            <a:r>
              <a:rPr lang="fr-FR" sz="800" dirty="0" smtClean="0"/>
              <a:t>ou   </a:t>
            </a:r>
            <a:r>
              <a:rPr lang="fr-FR" sz="800" b="1" dirty="0" smtClean="0"/>
              <a:t>SQL&gt;@</a:t>
            </a:r>
            <a:r>
              <a:rPr lang="fr-FR" sz="700" b="1" dirty="0" smtClean="0"/>
              <a:t> script.sql </a:t>
            </a:r>
            <a:endParaRPr lang="en-CA" sz="757" b="1" spc="-10" dirty="0" smtClean="0">
              <a:solidFill>
                <a:srgbClr val="000000"/>
              </a:solidFill>
              <a:latin typeface="Arial"/>
              <a:cs typeface="Arial"/>
            </a:endParaRPr>
          </a:p>
          <a:p>
            <a:pPr>
              <a:lnSpc>
                <a:spcPts val="920"/>
              </a:lnSpc>
            </a:pPr>
            <a:endParaRPr lang="en-CA" sz="797" dirty="0">
              <a:solidFill>
                <a:srgbClr val="000000"/>
              </a:solidFill>
            </a:endParaRPr>
          </a:p>
        </p:txBody>
      </p:sp>
      <p:sp>
        <p:nvSpPr>
          <p:cNvPr id="6" name="TextBox 6"/>
          <p:cNvSpPr txBox="1"/>
          <p:nvPr/>
        </p:nvSpPr>
        <p:spPr>
          <a:xfrm>
            <a:off x="798502" y="1639244"/>
            <a:ext cx="1020792" cy="230832"/>
          </a:xfrm>
          <a:prstGeom prst="rect">
            <a:avLst/>
          </a:prstGeom>
          <a:noFill/>
        </p:spPr>
        <p:txBody>
          <a:bodyPr vert="horz" wrap="none" lIns="0" tIns="0" rIns="0" bIns="0" rtlCol="0">
            <a:spAutoFit/>
          </a:bodyPr>
          <a:lstStyle/>
          <a:p>
            <a:pPr>
              <a:lnSpc>
                <a:spcPts val="895"/>
              </a:lnSpc>
              <a:buFont typeface="Wingdings" pitchFamily="2" charset="2"/>
              <a:buChar char="Ø"/>
            </a:pPr>
            <a:r>
              <a:rPr lang="en-CA" sz="757" spc="-10" dirty="0" err="1" smtClean="0">
                <a:solidFill>
                  <a:srgbClr val="000000"/>
                </a:solidFill>
                <a:latin typeface="Arial"/>
                <a:cs typeface="Arial"/>
              </a:rPr>
              <a:t>procédures</a:t>
            </a:r>
            <a:r>
              <a:rPr lang="en-CA" sz="757" spc="-10" dirty="0" smtClean="0">
                <a:solidFill>
                  <a:srgbClr val="000000"/>
                </a:solidFill>
                <a:latin typeface="Arial"/>
                <a:cs typeface="Arial"/>
              </a:rPr>
              <a:t> </a:t>
            </a:r>
            <a:r>
              <a:rPr lang="en-CA" sz="757" spc="-10" dirty="0" err="1" smtClean="0">
                <a:solidFill>
                  <a:srgbClr val="000000"/>
                </a:solidFill>
                <a:latin typeface="Arial"/>
                <a:cs typeface="Arial"/>
              </a:rPr>
              <a:t>nommées</a:t>
            </a:r>
            <a:r>
              <a:rPr lang="en-CA" sz="757" spc="-10" dirty="0" smtClean="0">
                <a:solidFill>
                  <a:srgbClr val="000000"/>
                </a:solidFill>
                <a:latin typeface="Arial"/>
                <a:cs typeface="Arial"/>
              </a:rPr>
              <a:t>,</a:t>
            </a:r>
          </a:p>
          <a:p>
            <a:pPr>
              <a:lnSpc>
                <a:spcPts val="895"/>
              </a:lnSpc>
            </a:pPr>
            <a:endParaRPr lang="en-CA" sz="797" dirty="0">
              <a:solidFill>
                <a:srgbClr val="000000"/>
              </a:solidFill>
            </a:endParaRPr>
          </a:p>
        </p:txBody>
      </p:sp>
      <p:sp>
        <p:nvSpPr>
          <p:cNvPr id="7" name="TextBox 7"/>
          <p:cNvSpPr txBox="1"/>
          <p:nvPr/>
        </p:nvSpPr>
        <p:spPr>
          <a:xfrm>
            <a:off x="798502" y="1853558"/>
            <a:ext cx="924292" cy="230832"/>
          </a:xfrm>
          <a:prstGeom prst="rect">
            <a:avLst/>
          </a:prstGeom>
          <a:noFill/>
        </p:spPr>
        <p:txBody>
          <a:bodyPr vert="horz" wrap="none" lIns="0" tIns="0" rIns="0" bIns="0" rtlCol="0">
            <a:spAutoFit/>
          </a:bodyPr>
          <a:lstStyle/>
          <a:p>
            <a:pPr>
              <a:lnSpc>
                <a:spcPts val="920"/>
              </a:lnSpc>
              <a:buFont typeface="Wingdings" pitchFamily="2" charset="2"/>
              <a:buChar char="Ø"/>
            </a:pPr>
            <a:r>
              <a:rPr lang="en-CA" sz="757" spc="-10" dirty="0" err="1" smtClean="0">
                <a:solidFill>
                  <a:srgbClr val="000000"/>
                </a:solidFill>
                <a:latin typeface="Arial"/>
                <a:cs typeface="Arial"/>
              </a:rPr>
              <a:t>fonctions</a:t>
            </a:r>
            <a:r>
              <a:rPr lang="en-CA" sz="757" spc="-10" dirty="0" smtClean="0">
                <a:solidFill>
                  <a:srgbClr val="000000"/>
                </a:solidFill>
                <a:latin typeface="Arial"/>
                <a:cs typeface="Arial"/>
              </a:rPr>
              <a:t> </a:t>
            </a:r>
            <a:r>
              <a:rPr lang="en-CA" sz="757" spc="-10" dirty="0" err="1" smtClean="0">
                <a:solidFill>
                  <a:srgbClr val="000000"/>
                </a:solidFill>
                <a:latin typeface="Arial"/>
                <a:cs typeface="Arial"/>
              </a:rPr>
              <a:t>nommées</a:t>
            </a:r>
            <a:r>
              <a:rPr lang="en-CA" sz="757" spc="-10" dirty="0" smtClean="0">
                <a:solidFill>
                  <a:srgbClr val="000000"/>
                </a:solidFill>
                <a:latin typeface="Arial"/>
                <a:cs typeface="Arial"/>
              </a:rPr>
              <a:t>.</a:t>
            </a:r>
          </a:p>
          <a:p>
            <a:pPr>
              <a:lnSpc>
                <a:spcPts val="920"/>
              </a:lnSpc>
            </a:pPr>
            <a:endParaRPr lang="en-CA" sz="797" dirty="0">
              <a:solidFill>
                <a:srgbClr val="000000"/>
              </a:solidFill>
            </a:endParaRPr>
          </a:p>
        </p:txBody>
      </p:sp>
      <p:sp>
        <p:nvSpPr>
          <p:cNvPr id="8" name="TextBox 8"/>
          <p:cNvSpPr txBox="1"/>
          <p:nvPr/>
        </p:nvSpPr>
        <p:spPr>
          <a:xfrm>
            <a:off x="512750" y="2113662"/>
            <a:ext cx="1820050" cy="256480"/>
          </a:xfrm>
          <a:prstGeom prst="rect">
            <a:avLst/>
          </a:prstGeom>
          <a:noFill/>
        </p:spPr>
        <p:txBody>
          <a:bodyPr vert="horz" wrap="none" lIns="0" tIns="0" rIns="0" bIns="0" rtlCol="0">
            <a:spAutoFit/>
          </a:bodyPr>
          <a:lstStyle/>
          <a:p>
            <a:pPr>
              <a:lnSpc>
                <a:spcPts val="1035"/>
              </a:lnSpc>
              <a:buFont typeface="Wingdings" pitchFamily="2" charset="2"/>
              <a:buChar char="q"/>
            </a:pPr>
            <a:r>
              <a:rPr lang="en-CA" sz="851" spc="-10" dirty="0" smtClean="0">
                <a:solidFill>
                  <a:srgbClr val="000000"/>
                </a:solidFill>
                <a:latin typeface="Arial"/>
                <a:cs typeface="Arial"/>
              </a:rPr>
              <a:t>Un bloc </a:t>
            </a:r>
            <a:r>
              <a:rPr lang="en-CA" sz="851" spc="-10" dirty="0" err="1" smtClean="0">
                <a:solidFill>
                  <a:srgbClr val="000000"/>
                </a:solidFill>
                <a:latin typeface="Arial"/>
                <a:cs typeface="Arial"/>
              </a:rPr>
              <a:t>peut</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contenir</a:t>
            </a:r>
            <a:r>
              <a:rPr lang="en-CA" sz="851" spc="-10" dirty="0" smtClean="0">
                <a:solidFill>
                  <a:srgbClr val="000000"/>
                </a:solidFill>
                <a:latin typeface="Arial"/>
                <a:cs typeface="Arial"/>
              </a:rPr>
              <a:t> </a:t>
            </a:r>
            <a:r>
              <a:rPr lang="en-CA" sz="851" spc="-10" dirty="0" err="1" smtClean="0">
                <a:solidFill>
                  <a:srgbClr val="000000"/>
                </a:solidFill>
                <a:latin typeface="Arial"/>
                <a:cs typeface="Arial"/>
              </a:rPr>
              <a:t>d’autres</a:t>
            </a:r>
            <a:r>
              <a:rPr lang="en-CA" sz="851" spc="-10" dirty="0" smtClean="0">
                <a:solidFill>
                  <a:srgbClr val="000000"/>
                </a:solidFill>
                <a:latin typeface="Arial"/>
                <a:cs typeface="Arial"/>
              </a:rPr>
              <a:t> blocs.</a:t>
            </a:r>
          </a:p>
          <a:p>
            <a:pPr>
              <a:lnSpc>
                <a:spcPts val="1035"/>
              </a:lnSpc>
            </a:pPr>
            <a:endParaRPr lang="en-CA" sz="896" dirty="0">
              <a:solidFill>
                <a:srgbClr val="000000"/>
              </a:solidFill>
            </a:endParaRPr>
          </a:p>
        </p:txBody>
      </p:sp>
      <p:pic>
        <p:nvPicPr>
          <p:cNvPr id="15" name="Image 14" descr="Penguins.jpg"/>
          <p:cNvPicPr>
            <a:picLocks noChangeAspect="1"/>
          </p:cNvPicPr>
          <p:nvPr/>
        </p:nvPicPr>
        <p:blipFill>
          <a:blip r:embed="rId2" cstate="print"/>
          <a:stretch>
            <a:fillRect/>
          </a:stretch>
        </p:blipFill>
        <p:spPr>
          <a:xfrm>
            <a:off x="226998" y="227002"/>
            <a:ext cx="571504" cy="343122"/>
          </a:xfrm>
          <a:prstGeom prst="rect">
            <a:avLst/>
          </a:prstGeom>
        </p:spPr>
      </p:pic>
      <p:sp>
        <p:nvSpPr>
          <p:cNvPr id="16" name="ZoneTexte 15"/>
          <p:cNvSpPr txBox="1"/>
          <p:nvPr/>
        </p:nvSpPr>
        <p:spPr>
          <a:xfrm>
            <a:off x="1084254" y="12688"/>
            <a:ext cx="235745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a:t>
            </a:r>
            <a:endParaRPr lang="fr-FR" b="1" dirty="0">
              <a:solidFill>
                <a:srgbClr val="00206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98436" y="155564"/>
            <a:ext cx="3907790" cy="307058"/>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fr-FR" sz="1800" dirty="0"/>
              <a:t>Exemple - %ROWCOUNT</a:t>
            </a:r>
          </a:p>
        </p:txBody>
      </p:sp>
      <p:sp>
        <p:nvSpPr>
          <p:cNvPr id="41987" name="Text Box 3"/>
          <p:cNvSpPr txBox="1">
            <a:spLocks noChangeArrowheads="1"/>
          </p:cNvSpPr>
          <p:nvPr/>
        </p:nvSpPr>
        <p:spPr bwMode="auto">
          <a:xfrm>
            <a:off x="106953" y="696779"/>
            <a:ext cx="4120573" cy="2316305"/>
          </a:xfrm>
          <a:prstGeom prst="rect">
            <a:avLst/>
          </a:prstGeom>
          <a:noFill/>
          <a:ln w="9525">
            <a:noFill/>
            <a:miter lim="800000"/>
            <a:headEnd/>
            <a:tailEnd/>
          </a:ln>
          <a:effectLst/>
        </p:spPr>
        <p:txBody>
          <a:bodyPr wrap="square" lIns="46003" tIns="23002" rIns="46003" bIns="23002">
            <a:spAutoFit/>
          </a:bodyPr>
          <a:lstStyle/>
          <a:p>
            <a:pPr>
              <a:lnSpc>
                <a:spcPct val="30000"/>
              </a:lnSpc>
              <a:spcBef>
                <a:spcPct val="55000"/>
              </a:spcBef>
            </a:pPr>
            <a:endParaRPr lang="fr-FR" sz="1000" dirty="0" smtClean="0"/>
          </a:p>
          <a:p>
            <a:pPr>
              <a:lnSpc>
                <a:spcPct val="30000"/>
              </a:lnSpc>
              <a:spcBef>
                <a:spcPct val="55000"/>
              </a:spcBef>
            </a:pPr>
            <a:r>
              <a:rPr lang="fr-FR" sz="1000" dirty="0" err="1" smtClean="0"/>
              <a:t>Declare</a:t>
            </a:r>
            <a:r>
              <a:rPr lang="fr-FR" sz="1000" dirty="0" smtClean="0"/>
              <a:t> </a:t>
            </a:r>
            <a:endParaRPr lang="fr-FR" sz="1000" dirty="0"/>
          </a:p>
          <a:p>
            <a:pPr>
              <a:lnSpc>
                <a:spcPct val="30000"/>
              </a:lnSpc>
              <a:spcBef>
                <a:spcPct val="55000"/>
              </a:spcBef>
            </a:pPr>
            <a:r>
              <a:rPr lang="fr-FR" sz="1000" b="1" dirty="0" err="1" smtClean="0"/>
              <a:t>cursor</a:t>
            </a:r>
            <a:r>
              <a:rPr lang="fr-FR" sz="1000" dirty="0" smtClean="0"/>
              <a:t> </a:t>
            </a:r>
            <a:r>
              <a:rPr lang="fr-FR" sz="1000" b="1" dirty="0" smtClean="0"/>
              <a:t>dept_10</a:t>
            </a:r>
            <a:r>
              <a:rPr lang="fr-FR" sz="1000" dirty="0" smtClean="0"/>
              <a:t> </a:t>
            </a:r>
            <a:r>
              <a:rPr lang="fr-FR" sz="1000" dirty="0" err="1" smtClean="0"/>
              <a:t>is</a:t>
            </a:r>
            <a:r>
              <a:rPr lang="fr-FR" sz="1000" dirty="0" smtClean="0"/>
              <a:t> select </a:t>
            </a:r>
            <a:r>
              <a:rPr lang="fr-FR" sz="1000" dirty="0" err="1" smtClean="0"/>
              <a:t>first_name</a:t>
            </a:r>
            <a:r>
              <a:rPr lang="fr-FR" sz="1000" dirty="0" smtClean="0"/>
              <a:t> , </a:t>
            </a:r>
            <a:r>
              <a:rPr lang="fr-FR" sz="1000" dirty="0" err="1" smtClean="0"/>
              <a:t>salary</a:t>
            </a:r>
            <a:r>
              <a:rPr lang="fr-FR" sz="1000" dirty="0" smtClean="0"/>
              <a:t>  </a:t>
            </a:r>
            <a:r>
              <a:rPr lang="fr-FR" sz="1000" dirty="0" err="1" smtClean="0"/>
              <a:t>From</a:t>
            </a:r>
            <a:r>
              <a:rPr lang="fr-FR" sz="1000" dirty="0" smtClean="0"/>
              <a:t> </a:t>
            </a:r>
            <a:r>
              <a:rPr lang="fr-FR" sz="1000" dirty="0" err="1" smtClean="0"/>
              <a:t>employees</a:t>
            </a:r>
            <a:r>
              <a:rPr lang="fr-FR" sz="1000" dirty="0" smtClean="0"/>
              <a:t> </a:t>
            </a:r>
          </a:p>
          <a:p>
            <a:pPr>
              <a:lnSpc>
                <a:spcPct val="30000"/>
              </a:lnSpc>
              <a:spcBef>
                <a:spcPct val="55000"/>
              </a:spcBef>
            </a:pPr>
            <a:r>
              <a:rPr lang="fr-FR" sz="1000" dirty="0" err="1" smtClean="0"/>
              <a:t>where</a:t>
            </a:r>
            <a:r>
              <a:rPr lang="fr-FR" sz="1000" dirty="0" smtClean="0"/>
              <a:t> </a:t>
            </a:r>
            <a:r>
              <a:rPr lang="fr-FR" sz="1000" dirty="0" err="1" smtClean="0"/>
              <a:t>department_id</a:t>
            </a:r>
            <a:r>
              <a:rPr lang="fr-FR" sz="1000" dirty="0" smtClean="0"/>
              <a:t>= 10 </a:t>
            </a:r>
            <a:r>
              <a:rPr lang="fr-FR" sz="1000" dirty="0" err="1" smtClean="0"/>
              <a:t>order</a:t>
            </a:r>
            <a:r>
              <a:rPr lang="fr-FR" sz="1000" dirty="0" smtClean="0"/>
              <a:t> by </a:t>
            </a:r>
            <a:r>
              <a:rPr lang="fr-FR" sz="1000" dirty="0" err="1" smtClean="0"/>
              <a:t>salary</a:t>
            </a:r>
            <a:r>
              <a:rPr lang="fr-FR" sz="1000" dirty="0" smtClean="0"/>
              <a:t>;</a:t>
            </a:r>
          </a:p>
          <a:p>
            <a:pPr>
              <a:lnSpc>
                <a:spcPct val="30000"/>
              </a:lnSpc>
              <a:spcBef>
                <a:spcPct val="55000"/>
              </a:spcBef>
            </a:pPr>
            <a:r>
              <a:rPr lang="fr-FR" sz="1000" b="1" dirty="0" smtClean="0"/>
              <a:t>nom</a:t>
            </a:r>
            <a:r>
              <a:rPr lang="fr-FR" sz="1000" dirty="0" smtClean="0"/>
              <a:t> </a:t>
            </a:r>
            <a:r>
              <a:rPr lang="fr-FR" sz="1000" dirty="0" err="1" smtClean="0"/>
              <a:t>employees</a:t>
            </a:r>
            <a:r>
              <a:rPr lang="fr-FR" sz="1000" dirty="0" smtClean="0"/>
              <a:t> .</a:t>
            </a:r>
            <a:r>
              <a:rPr lang="fr-FR" sz="1000" dirty="0" err="1" smtClean="0"/>
              <a:t>first_name</a:t>
            </a:r>
            <a:r>
              <a:rPr lang="fr-FR" sz="1000" dirty="0" smtClean="0"/>
              <a:t>%TYPE;</a:t>
            </a:r>
          </a:p>
          <a:p>
            <a:pPr>
              <a:lnSpc>
                <a:spcPct val="30000"/>
              </a:lnSpc>
              <a:spcBef>
                <a:spcPct val="55000"/>
              </a:spcBef>
            </a:pPr>
            <a:r>
              <a:rPr lang="fr-FR" sz="1000" b="1" dirty="0" smtClean="0"/>
              <a:t>salaire</a:t>
            </a:r>
            <a:r>
              <a:rPr lang="fr-FR" sz="1000" dirty="0" smtClean="0"/>
              <a:t> </a:t>
            </a:r>
            <a:r>
              <a:rPr lang="fr-FR" sz="1000" dirty="0" err="1" smtClean="0"/>
              <a:t>employees</a:t>
            </a:r>
            <a:r>
              <a:rPr lang="fr-FR" sz="1000" dirty="0" smtClean="0"/>
              <a:t> . </a:t>
            </a:r>
            <a:r>
              <a:rPr lang="fr-FR" sz="1000" dirty="0" err="1" smtClean="0"/>
              <a:t>salary</a:t>
            </a:r>
            <a:r>
              <a:rPr lang="fr-FR" sz="1000" dirty="0" smtClean="0"/>
              <a:t>%TYPE;</a:t>
            </a:r>
          </a:p>
          <a:p>
            <a:pPr>
              <a:lnSpc>
                <a:spcPct val="30000"/>
              </a:lnSpc>
              <a:spcBef>
                <a:spcPct val="55000"/>
              </a:spcBef>
            </a:pPr>
            <a:r>
              <a:rPr lang="fr-FR" sz="1000" dirty="0" smtClean="0"/>
              <a:t>Begin</a:t>
            </a:r>
            <a:endParaRPr lang="fr-FR" sz="1000" dirty="0"/>
          </a:p>
          <a:p>
            <a:pPr>
              <a:lnSpc>
                <a:spcPct val="30000"/>
              </a:lnSpc>
              <a:spcBef>
                <a:spcPct val="55000"/>
              </a:spcBef>
            </a:pPr>
            <a:r>
              <a:rPr lang="fr-FR" sz="1000" dirty="0" smtClean="0"/>
              <a:t>         Open </a:t>
            </a:r>
            <a:r>
              <a:rPr lang="fr-FR" sz="1000" dirty="0"/>
              <a:t>dept_10; </a:t>
            </a:r>
          </a:p>
          <a:p>
            <a:pPr>
              <a:lnSpc>
                <a:spcPct val="30000"/>
              </a:lnSpc>
              <a:spcBef>
                <a:spcPct val="55000"/>
              </a:spcBef>
            </a:pPr>
            <a:r>
              <a:rPr lang="fr-FR" sz="1000" dirty="0" smtClean="0"/>
              <a:t>                           </a:t>
            </a:r>
            <a:r>
              <a:rPr lang="fr-FR" sz="1000" dirty="0" err="1" smtClean="0"/>
              <a:t>Loop</a:t>
            </a:r>
            <a:endParaRPr lang="fr-FR" sz="1000" dirty="0"/>
          </a:p>
          <a:p>
            <a:pPr>
              <a:lnSpc>
                <a:spcPct val="30000"/>
              </a:lnSpc>
              <a:spcBef>
                <a:spcPct val="55000"/>
              </a:spcBef>
            </a:pPr>
            <a:r>
              <a:rPr lang="fr-FR" sz="1000" dirty="0" smtClean="0"/>
              <a:t>               </a:t>
            </a:r>
            <a:r>
              <a:rPr lang="fr-FR" sz="1000" dirty="0" err="1" smtClean="0"/>
              <a:t>Fetch</a:t>
            </a:r>
            <a:r>
              <a:rPr lang="fr-FR" sz="1000" dirty="0" smtClean="0"/>
              <a:t> </a:t>
            </a:r>
            <a:r>
              <a:rPr lang="fr-FR" sz="1000" dirty="0"/>
              <a:t>dept_10 </a:t>
            </a:r>
            <a:r>
              <a:rPr lang="fr-FR" sz="1000" dirty="0" err="1"/>
              <a:t>into</a:t>
            </a:r>
            <a:r>
              <a:rPr lang="fr-FR" sz="1000" dirty="0"/>
              <a:t> nom, salaire;</a:t>
            </a:r>
          </a:p>
          <a:p>
            <a:pPr>
              <a:lnSpc>
                <a:spcPct val="30000"/>
              </a:lnSpc>
              <a:spcBef>
                <a:spcPct val="55000"/>
              </a:spcBef>
            </a:pPr>
            <a:r>
              <a:rPr lang="fr-FR" sz="1000" dirty="0"/>
              <a:t>	</a:t>
            </a:r>
            <a:endParaRPr lang="fr-FR" sz="1000" dirty="0" smtClean="0"/>
          </a:p>
          <a:p>
            <a:pPr>
              <a:lnSpc>
                <a:spcPct val="30000"/>
              </a:lnSpc>
              <a:spcBef>
                <a:spcPct val="55000"/>
              </a:spcBef>
            </a:pPr>
            <a:r>
              <a:rPr lang="fr-FR" sz="1000" dirty="0" smtClean="0"/>
              <a:t>                  </a:t>
            </a:r>
            <a:r>
              <a:rPr lang="fr-FR" sz="1000" b="1" dirty="0" smtClean="0"/>
              <a:t>Exit</a:t>
            </a:r>
            <a:r>
              <a:rPr lang="fr-FR" sz="1000" dirty="0" smtClean="0"/>
              <a:t> </a:t>
            </a:r>
            <a:r>
              <a:rPr lang="fr-FR" sz="1000" dirty="0" err="1"/>
              <a:t>when</a:t>
            </a:r>
            <a:r>
              <a:rPr lang="fr-FR" sz="1000" dirty="0"/>
              <a:t> dept_10%</a:t>
            </a:r>
            <a:r>
              <a:rPr lang="fr-FR" sz="1000" b="1" dirty="0"/>
              <a:t>NOTFOUND</a:t>
            </a:r>
            <a:r>
              <a:rPr lang="fr-FR" sz="1000" dirty="0"/>
              <a:t> or dept_10%</a:t>
            </a:r>
            <a:r>
              <a:rPr lang="fr-FR" sz="1000" b="1" dirty="0"/>
              <a:t>ROWCOUNT </a:t>
            </a:r>
            <a:r>
              <a:rPr lang="fr-FR" sz="1000" dirty="0"/>
              <a:t>&gt; 15;</a:t>
            </a:r>
          </a:p>
          <a:p>
            <a:pPr>
              <a:lnSpc>
                <a:spcPct val="30000"/>
              </a:lnSpc>
              <a:spcBef>
                <a:spcPct val="55000"/>
              </a:spcBef>
            </a:pPr>
            <a:r>
              <a:rPr lang="fr-FR" sz="1000" dirty="0"/>
              <a:t>	</a:t>
            </a:r>
            <a:r>
              <a:rPr lang="fr-FR" sz="1000" dirty="0" smtClean="0"/>
              <a:t>If </a:t>
            </a:r>
            <a:r>
              <a:rPr lang="fr-FR" sz="1000" dirty="0"/>
              <a:t>salaire &gt; 2500</a:t>
            </a:r>
          </a:p>
          <a:p>
            <a:pPr>
              <a:lnSpc>
                <a:spcPct val="30000"/>
              </a:lnSpc>
              <a:spcBef>
                <a:spcPct val="55000"/>
              </a:spcBef>
            </a:pPr>
            <a:r>
              <a:rPr lang="fr-FR" sz="1000" dirty="0"/>
              <a:t>	</a:t>
            </a:r>
            <a:r>
              <a:rPr lang="fr-FR" sz="1000" dirty="0" err="1" smtClean="0"/>
              <a:t>then</a:t>
            </a:r>
            <a:r>
              <a:rPr lang="fr-FR" sz="1000" dirty="0" smtClean="0"/>
              <a:t> </a:t>
            </a:r>
            <a:r>
              <a:rPr lang="fr-FR" sz="1000" dirty="0"/>
              <a:t>insert </a:t>
            </a:r>
            <a:r>
              <a:rPr lang="fr-FR" sz="1000" dirty="0" err="1"/>
              <a:t>into</a:t>
            </a:r>
            <a:r>
              <a:rPr lang="fr-FR" sz="1000" dirty="0"/>
              <a:t> résultat values (</a:t>
            </a:r>
            <a:r>
              <a:rPr lang="fr-FR" sz="1000" dirty="0" err="1"/>
              <a:t>nom,salaire</a:t>
            </a:r>
            <a:r>
              <a:rPr lang="fr-FR" sz="1000" dirty="0"/>
              <a:t>);</a:t>
            </a:r>
          </a:p>
          <a:p>
            <a:pPr>
              <a:lnSpc>
                <a:spcPct val="30000"/>
              </a:lnSpc>
              <a:spcBef>
                <a:spcPct val="55000"/>
              </a:spcBef>
            </a:pPr>
            <a:r>
              <a:rPr lang="fr-FR" sz="1000" dirty="0"/>
              <a:t>	</a:t>
            </a:r>
            <a:r>
              <a:rPr lang="fr-FR" sz="1000" dirty="0" smtClean="0"/>
              <a:t>end </a:t>
            </a:r>
            <a:r>
              <a:rPr lang="fr-FR" sz="1000" dirty="0"/>
              <a:t>if;</a:t>
            </a:r>
          </a:p>
          <a:p>
            <a:pPr>
              <a:lnSpc>
                <a:spcPct val="30000"/>
              </a:lnSpc>
              <a:spcBef>
                <a:spcPct val="55000"/>
              </a:spcBef>
            </a:pPr>
            <a:r>
              <a:rPr lang="fr-FR" sz="1000" dirty="0" smtClean="0"/>
              <a:t>end </a:t>
            </a:r>
            <a:r>
              <a:rPr lang="fr-FR" sz="1000" dirty="0" err="1"/>
              <a:t>loop</a:t>
            </a:r>
            <a:r>
              <a:rPr lang="fr-FR" sz="1000" dirty="0"/>
              <a:t>;</a:t>
            </a:r>
          </a:p>
          <a:p>
            <a:pPr>
              <a:lnSpc>
                <a:spcPct val="30000"/>
              </a:lnSpc>
              <a:spcBef>
                <a:spcPct val="55000"/>
              </a:spcBef>
            </a:pPr>
            <a:r>
              <a:rPr lang="fr-FR" sz="1000" dirty="0" smtClean="0"/>
              <a:t>close </a:t>
            </a:r>
            <a:r>
              <a:rPr lang="fr-FR" sz="1000" dirty="0"/>
              <a:t>dept_10;</a:t>
            </a:r>
          </a:p>
          <a:p>
            <a:pPr>
              <a:lnSpc>
                <a:spcPct val="30000"/>
              </a:lnSpc>
              <a:spcBef>
                <a:spcPct val="55000"/>
              </a:spcBef>
            </a:pPr>
            <a:r>
              <a:rPr lang="fr-FR" sz="1000" dirty="0"/>
              <a:t>End</a:t>
            </a:r>
            <a:r>
              <a:rPr lang="fr-FR" sz="1000" dirty="0" smtClean="0"/>
              <a:t>;</a:t>
            </a:r>
            <a:endParaRPr lang="fr-FR" sz="1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1312" y="155564"/>
            <a:ext cx="4156088"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dirty="0" smtClean="0"/>
              <a:t>Boucle </a:t>
            </a:r>
            <a:r>
              <a:rPr lang="fr-FR" b="1" dirty="0" smtClean="0"/>
              <a:t>LOOP  Exit </a:t>
            </a:r>
            <a:r>
              <a:rPr lang="fr-FR" b="1" dirty="0" err="1" smtClean="0"/>
              <a:t>when</a:t>
            </a:r>
            <a:r>
              <a:rPr lang="fr-FR" b="1" dirty="0" smtClean="0"/>
              <a:t> </a:t>
            </a:r>
            <a:r>
              <a:rPr lang="fr-FR" dirty="0" smtClean="0"/>
              <a:t>pour un curseur</a:t>
            </a:r>
          </a:p>
        </p:txBody>
      </p:sp>
      <p:sp>
        <p:nvSpPr>
          <p:cNvPr id="4" name="Rectangle 3"/>
          <p:cNvSpPr/>
          <p:nvPr/>
        </p:nvSpPr>
        <p:spPr>
          <a:xfrm>
            <a:off x="84122" y="826741"/>
            <a:ext cx="2643206"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900" dirty="0" smtClean="0"/>
              <a:t>declare</a:t>
            </a:r>
          </a:p>
          <a:p>
            <a:r>
              <a:rPr lang="en-US" sz="900" dirty="0" smtClean="0"/>
              <a:t>cursor c is</a:t>
            </a:r>
          </a:p>
          <a:p>
            <a:r>
              <a:rPr lang="en-US" sz="900" dirty="0" smtClean="0"/>
              <a:t>select </a:t>
            </a:r>
            <a:r>
              <a:rPr lang="en-US" sz="900" dirty="0" err="1" smtClean="0"/>
              <a:t>department_id</a:t>
            </a:r>
            <a:r>
              <a:rPr lang="en-US" sz="900" dirty="0" smtClean="0"/>
              <a:t>,  </a:t>
            </a:r>
            <a:r>
              <a:rPr lang="en-US" sz="900" dirty="0" err="1" smtClean="0"/>
              <a:t>first_name</a:t>
            </a:r>
            <a:r>
              <a:rPr lang="en-US" sz="900" dirty="0" smtClean="0"/>
              <a:t> from employees</a:t>
            </a:r>
          </a:p>
          <a:p>
            <a:r>
              <a:rPr lang="en-US" sz="900" dirty="0" smtClean="0"/>
              <a:t>where </a:t>
            </a:r>
            <a:r>
              <a:rPr lang="en-US" sz="900" dirty="0" err="1" smtClean="0"/>
              <a:t>department_id</a:t>
            </a:r>
            <a:r>
              <a:rPr lang="en-US" sz="900" dirty="0" smtClean="0"/>
              <a:t> = 10;</a:t>
            </a:r>
          </a:p>
          <a:p>
            <a:r>
              <a:rPr lang="en-US" sz="900" dirty="0" smtClean="0"/>
              <a:t>Name </a:t>
            </a:r>
            <a:r>
              <a:rPr lang="en-US" sz="900" dirty="0" err="1" smtClean="0"/>
              <a:t>employees.first_name%type</a:t>
            </a:r>
            <a:r>
              <a:rPr lang="en-US" sz="900" dirty="0" smtClean="0"/>
              <a:t>;</a:t>
            </a:r>
          </a:p>
          <a:p>
            <a:r>
              <a:rPr lang="en-US" sz="900" dirty="0" smtClean="0"/>
              <a:t>Dept employees. </a:t>
            </a:r>
            <a:r>
              <a:rPr lang="en-US" sz="900" dirty="0" err="1" smtClean="0"/>
              <a:t>department_id%type</a:t>
            </a:r>
            <a:r>
              <a:rPr lang="en-US" sz="900" dirty="0" smtClean="0"/>
              <a:t>;</a:t>
            </a:r>
          </a:p>
          <a:p>
            <a:r>
              <a:rPr lang="en-US" sz="900" dirty="0" smtClean="0"/>
              <a:t>Begin</a:t>
            </a:r>
          </a:p>
          <a:p>
            <a:r>
              <a:rPr lang="en-US" sz="900" b="1" dirty="0" smtClean="0"/>
              <a:t>Open c</a:t>
            </a:r>
            <a:r>
              <a:rPr lang="en-US" sz="900" dirty="0" smtClean="0"/>
              <a:t>;</a:t>
            </a:r>
          </a:p>
          <a:p>
            <a:r>
              <a:rPr lang="en-US" sz="900" b="1" dirty="0" smtClean="0"/>
              <a:t>LOOP</a:t>
            </a:r>
          </a:p>
          <a:p>
            <a:r>
              <a:rPr lang="en-US" sz="900" dirty="0" smtClean="0"/>
              <a:t>  </a:t>
            </a:r>
            <a:r>
              <a:rPr lang="en-US" sz="900" b="1" dirty="0" smtClean="0"/>
              <a:t>FETCH</a:t>
            </a:r>
            <a:r>
              <a:rPr lang="en-US" sz="900" dirty="0" smtClean="0"/>
              <a:t> c into dept, name ;</a:t>
            </a:r>
          </a:p>
          <a:p>
            <a:r>
              <a:rPr lang="en-US" sz="900" dirty="0" smtClean="0"/>
              <a:t>  </a:t>
            </a:r>
            <a:r>
              <a:rPr lang="en-US" sz="900" b="1" dirty="0" smtClean="0"/>
              <a:t>Exit when </a:t>
            </a:r>
            <a:r>
              <a:rPr lang="en-US" sz="900" dirty="0" err="1" smtClean="0"/>
              <a:t>c%NOTFOUND</a:t>
            </a:r>
            <a:r>
              <a:rPr lang="en-US" sz="900" dirty="0" smtClean="0"/>
              <a:t> ;</a:t>
            </a:r>
          </a:p>
          <a:p>
            <a:r>
              <a:rPr lang="en-US" sz="900" dirty="0" err="1" smtClean="0"/>
              <a:t>dbms_output.put_line</a:t>
            </a:r>
            <a:r>
              <a:rPr lang="en-US" sz="900" dirty="0" smtClean="0"/>
              <a:t>(name );</a:t>
            </a:r>
          </a:p>
          <a:p>
            <a:r>
              <a:rPr lang="en-US" sz="900" dirty="0" smtClean="0"/>
              <a:t> </a:t>
            </a:r>
          </a:p>
          <a:p>
            <a:r>
              <a:rPr lang="en-US" sz="900" dirty="0" smtClean="0"/>
              <a:t>END LOOP;</a:t>
            </a:r>
          </a:p>
          <a:p>
            <a:r>
              <a:rPr lang="en-US" sz="900" b="1" dirty="0" smtClean="0"/>
              <a:t>CLOSE c</a:t>
            </a:r>
            <a:r>
              <a:rPr lang="en-US" sz="900" dirty="0" smtClean="0"/>
              <a:t>;</a:t>
            </a:r>
          </a:p>
          <a:p>
            <a:r>
              <a:rPr lang="en-US" sz="900" dirty="0" smtClean="0"/>
              <a:t>end;</a:t>
            </a:r>
            <a:endParaRPr lang="fr-FR" sz="1200" dirty="0"/>
          </a:p>
        </p:txBody>
      </p:sp>
      <p:sp>
        <p:nvSpPr>
          <p:cNvPr id="5" name="ZoneTexte 4"/>
          <p:cNvSpPr txBox="1"/>
          <p:nvPr/>
        </p:nvSpPr>
        <p:spPr>
          <a:xfrm>
            <a:off x="2798766" y="762080"/>
            <a:ext cx="1798634" cy="1446550"/>
          </a:xfrm>
          <a:prstGeom prst="rect">
            <a:avLst/>
          </a:prstGeom>
          <a:noFill/>
        </p:spPr>
        <p:txBody>
          <a:bodyPr wrap="square" rtlCol="0">
            <a:spAutoFit/>
          </a:bodyPr>
          <a:lstStyle/>
          <a:p>
            <a:r>
              <a:rPr lang="fr-FR" sz="1100" dirty="0" smtClean="0"/>
              <a:t>Dans cette boucle on est obligé  d’utiliser :</a:t>
            </a:r>
          </a:p>
          <a:p>
            <a:endParaRPr lang="fr-FR" sz="1100" dirty="0" smtClean="0"/>
          </a:p>
          <a:p>
            <a:pPr>
              <a:buFont typeface="Wingdings" pitchFamily="2" charset="2"/>
              <a:buChar char="ü"/>
            </a:pPr>
            <a:r>
              <a:rPr lang="fr-FR" sz="1100" dirty="0" smtClean="0"/>
              <a:t>Open </a:t>
            </a:r>
          </a:p>
          <a:p>
            <a:pPr>
              <a:buFont typeface="Wingdings" pitchFamily="2" charset="2"/>
              <a:buChar char="ü"/>
            </a:pPr>
            <a:r>
              <a:rPr lang="fr-FR" sz="1100" dirty="0" smtClean="0"/>
              <a:t>LOOP</a:t>
            </a:r>
          </a:p>
          <a:p>
            <a:pPr>
              <a:buFont typeface="Wingdings" pitchFamily="2" charset="2"/>
              <a:buChar char="ü"/>
            </a:pPr>
            <a:r>
              <a:rPr lang="fr-FR" sz="1100" dirty="0" smtClean="0"/>
              <a:t>FETCH</a:t>
            </a:r>
          </a:p>
          <a:p>
            <a:pPr>
              <a:buFont typeface="Wingdings" pitchFamily="2" charset="2"/>
              <a:buChar char="ü"/>
            </a:pPr>
            <a:r>
              <a:rPr lang="fr-FR" sz="1100" dirty="0" smtClean="0"/>
              <a:t>CLOSE</a:t>
            </a:r>
          </a:p>
          <a:p>
            <a:pPr>
              <a:buFont typeface="Wingdings" pitchFamily="2" charset="2"/>
              <a:buChar char="ü"/>
            </a:pPr>
            <a:r>
              <a:rPr lang="fr-FR" sz="1100" dirty="0" smtClean="0"/>
              <a:t>Exit </a:t>
            </a:r>
            <a:r>
              <a:rPr lang="fr-FR" sz="1100" dirty="0" err="1" smtClean="0"/>
              <a:t>when</a:t>
            </a:r>
            <a:endParaRPr lang="fr-FR" sz="11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5890" y="798506"/>
            <a:ext cx="1916142" cy="1384995"/>
          </a:xfrm>
          <a:prstGeom prst="rect">
            <a:avLst/>
          </a:prstGeom>
        </p:spPr>
        <p:txBody>
          <a:bodyPr wrap="square">
            <a:spAutoFit/>
          </a:bodyPr>
          <a:lstStyle/>
          <a:p>
            <a:pPr>
              <a:buFont typeface="Wingdings" pitchFamily="2" charset="2"/>
              <a:buChar char="q"/>
            </a:pPr>
            <a:r>
              <a:rPr lang="en-GB" sz="1050" dirty="0" err="1" smtClean="0"/>
              <a:t>Utiliser</a:t>
            </a:r>
            <a:r>
              <a:rPr lang="en-GB" sz="1050" dirty="0" smtClean="0"/>
              <a:t> </a:t>
            </a:r>
            <a:r>
              <a:rPr lang="en-GB" sz="1050" b="1" dirty="0" smtClean="0"/>
              <a:t>WHILE </a:t>
            </a:r>
            <a:r>
              <a:rPr lang="en-GB" sz="1050" dirty="0" err="1" smtClean="0"/>
              <a:t>élimine</a:t>
            </a:r>
            <a:r>
              <a:rPr lang="en-GB" sz="1050" dirty="0" smtClean="0"/>
              <a:t> le </a:t>
            </a:r>
            <a:r>
              <a:rPr lang="en-GB" sz="1050" dirty="0" err="1" smtClean="0"/>
              <a:t>besoin</a:t>
            </a:r>
            <a:r>
              <a:rPr lang="en-GB" sz="1050" dirty="0" smtClean="0"/>
              <a:t> de </a:t>
            </a:r>
            <a:r>
              <a:rPr lang="en-GB" sz="1050" dirty="0" err="1" smtClean="0"/>
              <a:t>l’instruction</a:t>
            </a:r>
            <a:r>
              <a:rPr lang="en-GB" sz="1050" dirty="0" smtClean="0"/>
              <a:t> </a:t>
            </a:r>
            <a:r>
              <a:rPr lang="en-GB" sz="1050" b="1" dirty="0" smtClean="0"/>
              <a:t>EXIT WHEN</a:t>
            </a:r>
            <a:r>
              <a:rPr lang="en-GB" sz="1050" dirty="0" smtClean="0"/>
              <a:t> en </a:t>
            </a:r>
            <a:r>
              <a:rPr lang="en-GB" sz="1050" dirty="0" err="1" smtClean="0"/>
              <a:t>intégrant</a:t>
            </a:r>
            <a:r>
              <a:rPr lang="en-GB" sz="1050" dirty="0" smtClean="0"/>
              <a:t> </a:t>
            </a:r>
            <a:r>
              <a:rPr lang="en-GB" sz="1050" dirty="0" err="1" smtClean="0"/>
              <a:t>l'utilisation</a:t>
            </a:r>
            <a:r>
              <a:rPr lang="en-GB" sz="1050" dirty="0" smtClean="0"/>
              <a:t> de </a:t>
            </a:r>
            <a:r>
              <a:rPr lang="en-GB" sz="1050" dirty="0" err="1" smtClean="0"/>
              <a:t>l'attribut</a:t>
            </a:r>
            <a:r>
              <a:rPr lang="en-GB" sz="1050" dirty="0" smtClean="0"/>
              <a:t> </a:t>
            </a:r>
            <a:r>
              <a:rPr lang="en-GB" sz="1050" b="1" dirty="0" smtClean="0"/>
              <a:t>% FOUND</a:t>
            </a:r>
            <a:r>
              <a:rPr lang="en-GB" sz="1050" dirty="0" smtClean="0"/>
              <a:t>.</a:t>
            </a:r>
          </a:p>
          <a:p>
            <a:pPr>
              <a:buFont typeface="Wingdings" pitchFamily="2" charset="2"/>
              <a:buChar char="q"/>
            </a:pPr>
            <a:endParaRPr lang="fr-FR" sz="1050" dirty="0" smtClean="0"/>
          </a:p>
          <a:p>
            <a:pPr>
              <a:buFont typeface="Wingdings" pitchFamily="2" charset="2"/>
              <a:buChar char="q"/>
            </a:pPr>
            <a:r>
              <a:rPr lang="en-GB" sz="1050" dirty="0" smtClean="0"/>
              <a:t>2 instructions </a:t>
            </a:r>
            <a:r>
              <a:rPr lang="en-GB" sz="1050" b="1" dirty="0" smtClean="0"/>
              <a:t>FETCH (</a:t>
            </a:r>
            <a:r>
              <a:rPr lang="en-GB" sz="1050" b="1" dirty="0" err="1" smtClean="0"/>
              <a:t>Une</a:t>
            </a:r>
            <a:r>
              <a:rPr lang="en-GB" sz="1050" dirty="0" smtClean="0"/>
              <a:t> </a:t>
            </a:r>
            <a:r>
              <a:rPr lang="en-GB" sz="1050" dirty="0" err="1" smtClean="0"/>
              <a:t>juste</a:t>
            </a:r>
            <a:r>
              <a:rPr lang="en-GB" sz="1050" dirty="0" smtClean="0"/>
              <a:t> </a:t>
            </a:r>
            <a:r>
              <a:rPr lang="en-GB" sz="1050" dirty="0" err="1" smtClean="0"/>
              <a:t>avant</a:t>
            </a:r>
            <a:r>
              <a:rPr lang="en-GB" sz="1050" b="1" dirty="0" smtClean="0"/>
              <a:t> le while </a:t>
            </a:r>
            <a:r>
              <a:rPr lang="en-GB" sz="1050" dirty="0" smtClean="0"/>
              <a:t>et </a:t>
            </a:r>
            <a:r>
              <a:rPr lang="en-GB" sz="1050" dirty="0" err="1" smtClean="0"/>
              <a:t>l’autre</a:t>
            </a:r>
            <a:r>
              <a:rPr lang="en-GB" sz="1050" dirty="0" smtClean="0"/>
              <a:t> </a:t>
            </a:r>
            <a:r>
              <a:rPr lang="en-GB" sz="1050" dirty="0" err="1" smtClean="0"/>
              <a:t>avant</a:t>
            </a:r>
            <a:r>
              <a:rPr lang="en-GB" sz="1050" dirty="0" smtClean="0"/>
              <a:t> le</a:t>
            </a:r>
            <a:r>
              <a:rPr lang="en-GB" sz="1050" b="1" dirty="0" smtClean="0"/>
              <a:t> END LOOP)</a:t>
            </a:r>
            <a:endParaRPr lang="fr-FR" sz="1050" dirty="0" smtClean="0"/>
          </a:p>
        </p:txBody>
      </p:sp>
      <p:sp>
        <p:nvSpPr>
          <p:cNvPr id="3" name="Rectangle 2"/>
          <p:cNvSpPr/>
          <p:nvPr/>
        </p:nvSpPr>
        <p:spPr>
          <a:xfrm>
            <a:off x="869940" y="12688"/>
            <a:ext cx="3286148"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dirty="0" smtClean="0"/>
              <a:t>Boucle </a:t>
            </a:r>
            <a:r>
              <a:rPr lang="fr-FR" b="1" dirty="0" smtClean="0"/>
              <a:t>WHILE </a:t>
            </a:r>
            <a:r>
              <a:rPr lang="fr-FR" dirty="0" smtClean="0"/>
              <a:t>pour un curseur</a:t>
            </a:r>
          </a:p>
        </p:txBody>
      </p:sp>
      <p:sp>
        <p:nvSpPr>
          <p:cNvPr id="5" name="Rectangle 4"/>
          <p:cNvSpPr/>
          <p:nvPr/>
        </p:nvSpPr>
        <p:spPr>
          <a:xfrm>
            <a:off x="84122" y="569507"/>
            <a:ext cx="2643206" cy="26314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dirty="0" smtClean="0"/>
              <a:t>declare</a:t>
            </a:r>
          </a:p>
          <a:p>
            <a:r>
              <a:rPr lang="en-US" sz="1100" dirty="0" smtClean="0"/>
              <a:t>cursor c is select </a:t>
            </a:r>
            <a:r>
              <a:rPr lang="en-US" sz="1100" dirty="0" err="1" smtClean="0"/>
              <a:t>department_id</a:t>
            </a:r>
            <a:r>
              <a:rPr lang="en-US" sz="1100" dirty="0" smtClean="0"/>
              <a:t>, </a:t>
            </a:r>
            <a:r>
              <a:rPr lang="en-US" sz="1100" dirty="0" err="1" smtClean="0"/>
              <a:t>first_name</a:t>
            </a:r>
            <a:r>
              <a:rPr lang="en-US" sz="1100" dirty="0" smtClean="0"/>
              <a:t> from employees</a:t>
            </a:r>
          </a:p>
          <a:p>
            <a:r>
              <a:rPr lang="en-US" sz="1100" dirty="0" smtClean="0"/>
              <a:t>where </a:t>
            </a:r>
            <a:r>
              <a:rPr lang="en-US" sz="1100" dirty="0" err="1" smtClean="0"/>
              <a:t>department_id</a:t>
            </a:r>
            <a:r>
              <a:rPr lang="en-US" sz="1100" dirty="0" smtClean="0"/>
              <a:t> = 10;</a:t>
            </a:r>
          </a:p>
          <a:p>
            <a:r>
              <a:rPr lang="en-US" sz="1100" dirty="0" smtClean="0"/>
              <a:t>Name </a:t>
            </a:r>
            <a:r>
              <a:rPr lang="en-US" sz="1100" dirty="0" err="1" smtClean="0"/>
              <a:t>employees.first_name%type</a:t>
            </a:r>
            <a:r>
              <a:rPr lang="en-US" sz="1100" dirty="0" smtClean="0"/>
              <a:t>;</a:t>
            </a:r>
          </a:p>
          <a:p>
            <a:r>
              <a:rPr lang="en-US" sz="1100" dirty="0" smtClean="0"/>
              <a:t>Dept </a:t>
            </a:r>
            <a:r>
              <a:rPr lang="en-US" sz="1100" dirty="0" err="1" smtClean="0"/>
              <a:t>employees.department_id%type</a:t>
            </a:r>
            <a:r>
              <a:rPr lang="en-US" sz="1100" dirty="0" smtClean="0"/>
              <a:t>;</a:t>
            </a:r>
          </a:p>
          <a:p>
            <a:r>
              <a:rPr lang="en-US" sz="1100" dirty="0" smtClean="0"/>
              <a:t>Begin</a:t>
            </a:r>
          </a:p>
          <a:p>
            <a:r>
              <a:rPr lang="en-US" sz="1100" b="1" dirty="0" smtClean="0"/>
              <a:t>Open</a:t>
            </a:r>
            <a:r>
              <a:rPr lang="en-US" sz="1100" dirty="0" smtClean="0"/>
              <a:t> c;</a:t>
            </a:r>
          </a:p>
          <a:p>
            <a:r>
              <a:rPr lang="en-US" sz="1100" b="1" dirty="0" smtClean="0"/>
              <a:t>FETCH</a:t>
            </a:r>
            <a:r>
              <a:rPr lang="en-US" sz="1100" dirty="0" smtClean="0"/>
              <a:t> c into dept, name ;</a:t>
            </a:r>
          </a:p>
          <a:p>
            <a:r>
              <a:rPr lang="en-US" sz="1100" dirty="0" smtClean="0"/>
              <a:t>while </a:t>
            </a:r>
            <a:r>
              <a:rPr lang="en-US" sz="1100" dirty="0" err="1" smtClean="0"/>
              <a:t>c%FOUND</a:t>
            </a:r>
            <a:r>
              <a:rPr lang="en-US" sz="1100" dirty="0" smtClean="0"/>
              <a:t> </a:t>
            </a:r>
            <a:r>
              <a:rPr lang="en-US" sz="1100" b="1" dirty="0" smtClean="0"/>
              <a:t>loop</a:t>
            </a:r>
          </a:p>
          <a:p>
            <a:r>
              <a:rPr lang="en-US" sz="1100" dirty="0" err="1" smtClean="0"/>
              <a:t>dbms_output.put_line</a:t>
            </a:r>
            <a:r>
              <a:rPr lang="en-US" sz="1100" dirty="0" smtClean="0"/>
              <a:t>(name);</a:t>
            </a:r>
          </a:p>
          <a:p>
            <a:r>
              <a:rPr lang="en-US" sz="1100" dirty="0" smtClean="0"/>
              <a:t> </a:t>
            </a:r>
            <a:r>
              <a:rPr lang="en-US" sz="1100" b="1" dirty="0" smtClean="0"/>
              <a:t>FETCH</a:t>
            </a:r>
            <a:r>
              <a:rPr lang="en-US" sz="1100" dirty="0" smtClean="0"/>
              <a:t> c into dept, name ;</a:t>
            </a:r>
          </a:p>
          <a:p>
            <a:r>
              <a:rPr lang="en-US" sz="1100" b="1" dirty="0" smtClean="0"/>
              <a:t>End loop</a:t>
            </a:r>
            <a:r>
              <a:rPr lang="en-US" sz="1100" dirty="0" smtClean="0"/>
              <a:t>;</a:t>
            </a:r>
          </a:p>
          <a:p>
            <a:r>
              <a:rPr lang="en-US" sz="1100" b="1" dirty="0" smtClean="0"/>
              <a:t>CLOSE</a:t>
            </a:r>
            <a:r>
              <a:rPr lang="en-US" sz="1100" dirty="0" smtClean="0"/>
              <a:t> c;</a:t>
            </a:r>
          </a:p>
          <a:p>
            <a:r>
              <a:rPr lang="en-US" sz="1100" dirty="0" smtClean="0"/>
              <a:t>end;</a:t>
            </a:r>
            <a:endParaRPr lang="fr-FR" sz="11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2754"/>
            <a:ext cx="4357718" cy="1104854"/>
          </a:xfrm>
          <a:prstGeom prst="rect">
            <a:avLst/>
          </a:prstGeom>
        </p:spPr>
        <p:txBody>
          <a:bodyPr wrap="square">
            <a:spAutoFit/>
          </a:bodyPr>
          <a:lstStyle/>
          <a:p>
            <a:pPr>
              <a:lnSpc>
                <a:spcPct val="150000"/>
              </a:lnSpc>
              <a:buFont typeface="Wingdings" pitchFamily="2" charset="2"/>
              <a:buChar char="q"/>
            </a:pPr>
            <a:r>
              <a:rPr lang="fr-FR" sz="1200" dirty="0" smtClean="0"/>
              <a:t> </a:t>
            </a:r>
            <a:r>
              <a:rPr lang="fr-FR" sz="1100" dirty="0" smtClean="0"/>
              <a:t>Elle simplifie la programmation car elle évite  d’utiliser explicitement les instruction </a:t>
            </a:r>
            <a:r>
              <a:rPr lang="fr-FR" sz="1100" b="1" dirty="0" smtClean="0"/>
              <a:t>open</a:t>
            </a:r>
            <a:r>
              <a:rPr lang="fr-FR" sz="1100" dirty="0" smtClean="0"/>
              <a:t>,  </a:t>
            </a:r>
            <a:r>
              <a:rPr lang="fr-FR" sz="1100" b="1" dirty="0" err="1" smtClean="0"/>
              <a:t>fetch</a:t>
            </a:r>
            <a:r>
              <a:rPr lang="fr-FR" sz="1100" dirty="0" smtClean="0"/>
              <a:t>, </a:t>
            </a:r>
            <a:r>
              <a:rPr lang="fr-FR" sz="1100" b="1" dirty="0" smtClean="0"/>
              <a:t>close</a:t>
            </a:r>
            <a:r>
              <a:rPr lang="fr-FR" sz="1100" dirty="0" smtClean="0"/>
              <a:t>, </a:t>
            </a:r>
            <a:r>
              <a:rPr lang="fr-FR" sz="1100" b="1" dirty="0" smtClean="0"/>
              <a:t>exit</a:t>
            </a:r>
          </a:p>
          <a:p>
            <a:pPr>
              <a:lnSpc>
                <a:spcPct val="150000"/>
              </a:lnSpc>
              <a:buFont typeface="Wingdings" pitchFamily="2" charset="2"/>
              <a:buChar char="q"/>
            </a:pPr>
            <a:r>
              <a:rPr lang="fr-FR" sz="1100" dirty="0" smtClean="0"/>
              <a:t> En plus elle déclare implicitement une  variable de type « </a:t>
            </a:r>
            <a:r>
              <a:rPr lang="fr-FR" sz="1100" dirty="0" err="1" smtClean="0"/>
              <a:t>row</a:t>
            </a:r>
            <a:r>
              <a:rPr lang="fr-FR" sz="1100" dirty="0" smtClean="0"/>
              <a:t> » associée au curseur</a:t>
            </a:r>
            <a:endParaRPr lang="fr-FR" sz="1100" dirty="0"/>
          </a:p>
        </p:txBody>
      </p:sp>
      <p:sp>
        <p:nvSpPr>
          <p:cNvPr id="3" name="Rectangle 2"/>
          <p:cNvSpPr/>
          <p:nvPr/>
        </p:nvSpPr>
        <p:spPr>
          <a:xfrm>
            <a:off x="869940" y="155564"/>
            <a:ext cx="3286148"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dirty="0" smtClean="0"/>
              <a:t>Boucle </a:t>
            </a:r>
            <a:r>
              <a:rPr lang="fr-FR" b="1" dirty="0" smtClean="0"/>
              <a:t>FOR</a:t>
            </a:r>
            <a:r>
              <a:rPr lang="fr-FR" dirty="0" smtClean="0"/>
              <a:t> pour un curseur</a:t>
            </a:r>
          </a:p>
        </p:txBody>
      </p:sp>
      <p:sp>
        <p:nvSpPr>
          <p:cNvPr id="4" name="Rectangle 3"/>
          <p:cNvSpPr/>
          <p:nvPr/>
        </p:nvSpPr>
        <p:spPr>
          <a:xfrm>
            <a:off x="798502" y="1584324"/>
            <a:ext cx="3363928"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smtClean="0"/>
              <a:t>declare</a:t>
            </a:r>
          </a:p>
          <a:p>
            <a:r>
              <a:rPr lang="en-US" sz="1200" dirty="0" smtClean="0"/>
              <a:t>cursor c is</a:t>
            </a:r>
          </a:p>
          <a:p>
            <a:r>
              <a:rPr lang="en-US" sz="1200" dirty="0" smtClean="0"/>
              <a:t>select </a:t>
            </a:r>
            <a:r>
              <a:rPr lang="en-US" sz="1200" dirty="0" err="1" smtClean="0"/>
              <a:t>department_id</a:t>
            </a:r>
            <a:r>
              <a:rPr lang="en-US" sz="1200" dirty="0" smtClean="0"/>
              <a:t>,  </a:t>
            </a:r>
            <a:r>
              <a:rPr lang="en-US" sz="1200" dirty="0" err="1" smtClean="0"/>
              <a:t>first_name</a:t>
            </a:r>
            <a:r>
              <a:rPr lang="en-US" sz="1200" dirty="0" smtClean="0"/>
              <a:t> from employees</a:t>
            </a:r>
          </a:p>
          <a:p>
            <a:r>
              <a:rPr lang="en-US" sz="1200" dirty="0" smtClean="0"/>
              <a:t>where </a:t>
            </a:r>
            <a:r>
              <a:rPr lang="en-US" sz="1200" dirty="0" err="1" smtClean="0"/>
              <a:t>department_id</a:t>
            </a:r>
            <a:r>
              <a:rPr lang="en-US" sz="1200" dirty="0" smtClean="0"/>
              <a:t> = 10;</a:t>
            </a:r>
          </a:p>
          <a:p>
            <a:r>
              <a:rPr lang="en-US" sz="1200" dirty="0" smtClean="0"/>
              <a:t>begin</a:t>
            </a:r>
          </a:p>
          <a:p>
            <a:r>
              <a:rPr lang="en-US" sz="1200" b="1" dirty="0" smtClean="0"/>
              <a:t>FOR</a:t>
            </a:r>
            <a:r>
              <a:rPr lang="en-US" sz="1200" dirty="0" smtClean="0"/>
              <a:t> </a:t>
            </a:r>
            <a:r>
              <a:rPr lang="en-US" sz="1200" dirty="0" err="1" smtClean="0"/>
              <a:t>emp</a:t>
            </a:r>
            <a:r>
              <a:rPr lang="en-US" sz="1200" dirty="0" smtClean="0"/>
              <a:t> IN c LOOP</a:t>
            </a:r>
          </a:p>
          <a:p>
            <a:r>
              <a:rPr lang="en-US" sz="1200" dirty="0" err="1" smtClean="0"/>
              <a:t>dbms_output.put_line</a:t>
            </a:r>
            <a:r>
              <a:rPr lang="en-US" sz="1200" dirty="0" smtClean="0"/>
              <a:t>(</a:t>
            </a:r>
            <a:r>
              <a:rPr lang="en-US" sz="1200" dirty="0" err="1" smtClean="0"/>
              <a:t>emp.first_name</a:t>
            </a:r>
            <a:r>
              <a:rPr lang="en-US" sz="1200" dirty="0" smtClean="0"/>
              <a:t>);</a:t>
            </a:r>
          </a:p>
          <a:p>
            <a:r>
              <a:rPr lang="en-US" sz="1200" dirty="0" smtClean="0"/>
              <a:t>END LOOP;</a:t>
            </a:r>
          </a:p>
          <a:p>
            <a:r>
              <a:rPr lang="en-US" sz="1200" dirty="0" smtClean="0"/>
              <a:t>end;</a:t>
            </a:r>
            <a:endParaRPr lang="fr-FR" sz="12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5560" y="155564"/>
            <a:ext cx="3786214" cy="27699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Mise</a:t>
            </a:r>
            <a:r>
              <a:rPr kumimoji="0" lang="en-GB" sz="1200" b="1" i="0" u="none" strike="noStrike" cap="none" normalizeH="0" baseline="0" dirty="0" smtClean="0">
                <a:ln>
                  <a:noFill/>
                </a:ln>
                <a:solidFill>
                  <a:schemeClr val="tx1"/>
                </a:solidFill>
                <a:effectLst/>
                <a:latin typeface="Calibri" pitchFamily="34" charset="0"/>
                <a:ea typeface="Calibri" pitchFamily="34" charset="0"/>
                <a:cs typeface="Arial" pitchFamily="34" charset="0"/>
              </a:rPr>
              <a:t> à jour </a:t>
            </a:r>
            <a:r>
              <a:rPr kumimoji="0" lang="en-GB" sz="1200" b="1"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d’une</a:t>
            </a:r>
            <a:r>
              <a:rPr kumimoji="0" lang="en-GB" sz="1200" b="1" i="0" u="none" strike="noStrike" cap="none" normalizeH="0" baseline="0" dirty="0" smtClean="0">
                <a:ln>
                  <a:noFill/>
                </a:ln>
                <a:solidFill>
                  <a:schemeClr val="tx1"/>
                </a:solidFill>
                <a:effectLst/>
                <a:latin typeface="Calibri" pitchFamily="34" charset="0"/>
                <a:ea typeface="Calibri" pitchFamily="34" charset="0"/>
                <a:cs typeface="Arial" pitchFamily="34" charset="0"/>
              </a:rPr>
              <a:t> table  -La  clause </a:t>
            </a:r>
            <a:r>
              <a:rPr kumimoji="0" lang="en-GB" sz="1200" b="1" i="0" u="none" strike="noStrike" cap="none" normalizeH="0" baseline="0" dirty="0" smtClean="0">
                <a:ln>
                  <a:noFill/>
                </a:ln>
                <a:solidFill>
                  <a:srgbClr val="FF0000"/>
                </a:solidFill>
                <a:effectLst/>
                <a:latin typeface="Calibri" pitchFamily="34" charset="0"/>
                <a:ea typeface="Calibri" pitchFamily="34" charset="0"/>
                <a:cs typeface="Arial" pitchFamily="34" charset="0"/>
              </a:rPr>
              <a:t>WHERE CURRENT OF</a:t>
            </a:r>
            <a:endParaRPr kumimoji="0" lang="en-GB" sz="1800" b="0" i="0" u="none" strike="noStrike" cap="none" normalizeH="0" baseline="0" dirty="0" smtClean="0">
              <a:ln>
                <a:noFill/>
              </a:ln>
              <a:solidFill>
                <a:srgbClr val="FF0000"/>
              </a:solidFill>
              <a:effectLst/>
              <a:latin typeface="Arial" pitchFamily="34" charset="0"/>
              <a:cs typeface="Arial" pitchFamily="34" charset="0"/>
            </a:endParaRPr>
          </a:p>
        </p:txBody>
      </p:sp>
      <p:sp>
        <p:nvSpPr>
          <p:cNvPr id="3" name="Rectangle 2"/>
          <p:cNvSpPr/>
          <p:nvPr/>
        </p:nvSpPr>
        <p:spPr>
          <a:xfrm>
            <a:off x="72008" y="859036"/>
            <a:ext cx="4530948" cy="2308324"/>
          </a:xfrm>
          <a:prstGeom prst="rect">
            <a:avLst/>
          </a:prstGeom>
        </p:spPr>
        <p:txBody>
          <a:bodyPr wrap="square">
            <a:spAutoFit/>
          </a:bodyPr>
          <a:lstStyle/>
          <a:p>
            <a:pPr>
              <a:lnSpc>
                <a:spcPct val="200000"/>
              </a:lnSpc>
              <a:buFont typeface="Wingdings" pitchFamily="2" charset="2"/>
              <a:buChar char="q"/>
            </a:pPr>
            <a:r>
              <a:rPr lang="en-GB" sz="1200" dirty="0" smtClean="0"/>
              <a:t>La clause </a:t>
            </a:r>
            <a:r>
              <a:rPr lang="en-GB" sz="1200" b="1" dirty="0" smtClean="0"/>
              <a:t>WHERE CURRENT OF</a:t>
            </a:r>
            <a:r>
              <a:rPr lang="en-GB" sz="1200" dirty="0" smtClean="0"/>
              <a:t> </a:t>
            </a:r>
            <a:r>
              <a:rPr lang="en-GB" sz="1200" dirty="0" err="1" smtClean="0"/>
              <a:t>peut</a:t>
            </a:r>
            <a:r>
              <a:rPr lang="en-GB" sz="1200" dirty="0" smtClean="0"/>
              <a:t> </a:t>
            </a:r>
            <a:r>
              <a:rPr lang="en-GB" sz="1200" dirty="0" err="1" smtClean="0"/>
              <a:t>être</a:t>
            </a:r>
            <a:r>
              <a:rPr lang="en-GB" sz="1200" dirty="0" smtClean="0"/>
              <a:t> </a:t>
            </a:r>
            <a:r>
              <a:rPr lang="en-GB" sz="1200" dirty="0" err="1" smtClean="0"/>
              <a:t>utilisée</a:t>
            </a:r>
            <a:r>
              <a:rPr lang="en-GB" sz="1200" dirty="0" smtClean="0"/>
              <a:t> pour </a:t>
            </a:r>
            <a:r>
              <a:rPr lang="en-GB" sz="1200" dirty="0" err="1" smtClean="0"/>
              <a:t>exécuter</a:t>
            </a:r>
            <a:r>
              <a:rPr lang="en-GB" sz="1200" dirty="0" smtClean="0"/>
              <a:t> des instructions </a:t>
            </a:r>
            <a:r>
              <a:rPr lang="en-GB" sz="1200" b="1" dirty="0" smtClean="0"/>
              <a:t>DML</a:t>
            </a:r>
            <a:r>
              <a:rPr lang="en-GB" sz="1200" dirty="0" smtClean="0"/>
              <a:t> sur la </a:t>
            </a:r>
            <a:r>
              <a:rPr lang="en-GB" sz="1200" dirty="0" err="1" smtClean="0"/>
              <a:t>ligne</a:t>
            </a:r>
            <a:r>
              <a:rPr lang="en-GB" sz="1200" dirty="0" smtClean="0"/>
              <a:t> </a:t>
            </a:r>
            <a:r>
              <a:rPr lang="en-GB" sz="1200" dirty="0" err="1" smtClean="0"/>
              <a:t>actuelle</a:t>
            </a:r>
            <a:r>
              <a:rPr lang="en-GB" sz="1200" dirty="0" smtClean="0"/>
              <a:t> du </a:t>
            </a:r>
            <a:r>
              <a:rPr lang="en-GB" sz="1200" dirty="0" err="1" smtClean="0"/>
              <a:t>curseur</a:t>
            </a:r>
            <a:r>
              <a:rPr lang="en-GB" sz="1200" dirty="0" smtClean="0"/>
              <a:t>.</a:t>
            </a:r>
            <a:endParaRPr lang="en-GB" sz="1200" dirty="0" smtClean="0"/>
          </a:p>
          <a:p>
            <a:pPr>
              <a:lnSpc>
                <a:spcPct val="200000"/>
              </a:lnSpc>
            </a:pPr>
            <a:r>
              <a:rPr lang="en-GB" sz="1200" dirty="0" smtClean="0"/>
              <a:t>  </a:t>
            </a:r>
            <a:r>
              <a:rPr lang="en-GB" sz="1200" dirty="0" smtClean="0">
                <a:sym typeface="Wingdings" pitchFamily="2" charset="2"/>
              </a:rPr>
              <a:t> </a:t>
            </a:r>
            <a:r>
              <a:rPr lang="en-GB" sz="1200" dirty="0" err="1" smtClean="0"/>
              <a:t>Cela</a:t>
            </a:r>
            <a:r>
              <a:rPr lang="en-GB" sz="1200" dirty="0" smtClean="0"/>
              <a:t> </a:t>
            </a:r>
            <a:r>
              <a:rPr lang="en-GB" sz="1200" dirty="0" err="1" smtClean="0"/>
              <a:t>facilite</a:t>
            </a:r>
            <a:r>
              <a:rPr lang="en-GB" sz="1200" dirty="0" smtClean="0"/>
              <a:t> les </a:t>
            </a:r>
            <a:r>
              <a:rPr lang="en-GB" sz="1200" dirty="0" err="1" smtClean="0"/>
              <a:t>mises</a:t>
            </a:r>
            <a:r>
              <a:rPr lang="en-GB" sz="1200" dirty="0" smtClean="0"/>
              <a:t> à jour précises.  </a:t>
            </a:r>
          </a:p>
          <a:p>
            <a:pPr>
              <a:lnSpc>
                <a:spcPct val="200000"/>
              </a:lnSpc>
              <a:buFont typeface="Wingdings" pitchFamily="2" charset="2"/>
              <a:buChar char="q"/>
            </a:pPr>
            <a:r>
              <a:rPr lang="en-GB" sz="1200" dirty="0" smtClean="0"/>
              <a:t>Pour utiliser </a:t>
            </a:r>
            <a:r>
              <a:rPr lang="en-GB" sz="1200" b="1" dirty="0" smtClean="0"/>
              <a:t>WHERE CURRENT OF</a:t>
            </a:r>
            <a:r>
              <a:rPr lang="en-GB" sz="1200" dirty="0" smtClean="0"/>
              <a:t>, le </a:t>
            </a:r>
            <a:r>
              <a:rPr lang="en-GB" sz="1200" dirty="0" err="1" smtClean="0"/>
              <a:t>curseur</a:t>
            </a:r>
            <a:r>
              <a:rPr lang="en-GB" sz="1200" dirty="0" smtClean="0"/>
              <a:t> </a:t>
            </a:r>
            <a:r>
              <a:rPr lang="en-GB" sz="1200" dirty="0" err="1" smtClean="0"/>
              <a:t>doit</a:t>
            </a:r>
            <a:r>
              <a:rPr lang="en-GB" sz="1200" dirty="0" smtClean="0"/>
              <a:t> </a:t>
            </a:r>
            <a:r>
              <a:rPr lang="en-GB" sz="1200" dirty="0" err="1" smtClean="0"/>
              <a:t>être</a:t>
            </a:r>
            <a:r>
              <a:rPr lang="en-GB" sz="1200" dirty="0" smtClean="0"/>
              <a:t> </a:t>
            </a:r>
            <a:r>
              <a:rPr lang="en-GB" sz="1200" dirty="0" err="1" smtClean="0"/>
              <a:t>créé</a:t>
            </a:r>
            <a:r>
              <a:rPr lang="en-GB" sz="1200" dirty="0" smtClean="0"/>
              <a:t> avec </a:t>
            </a:r>
            <a:r>
              <a:rPr lang="en-GB" sz="1200" dirty="0" smtClean="0"/>
              <a:t>la clause </a:t>
            </a:r>
            <a:r>
              <a:rPr lang="en-GB" sz="1200" b="1" dirty="0" smtClean="0"/>
              <a:t>FOR </a:t>
            </a:r>
            <a:r>
              <a:rPr lang="en-GB" sz="1200" b="1" dirty="0" smtClean="0"/>
              <a:t>UPDATE</a:t>
            </a:r>
            <a:r>
              <a:rPr lang="en-GB" sz="1200" dirty="0"/>
              <a:t> </a:t>
            </a:r>
            <a:r>
              <a:rPr lang="en-GB" sz="1200" dirty="0" smtClean="0"/>
              <a:t>[ </a:t>
            </a:r>
            <a:r>
              <a:rPr lang="en-GB" sz="1200" b="1" dirty="0" smtClean="0"/>
              <a:t>OF </a:t>
            </a:r>
            <a:r>
              <a:rPr lang="en-GB" sz="1200" b="1" dirty="0" err="1" smtClean="0"/>
              <a:t>Colomn</a:t>
            </a:r>
            <a:r>
              <a:rPr lang="en-GB" sz="1200" dirty="0" smtClean="0"/>
              <a:t>]</a:t>
            </a:r>
            <a:endParaRPr lang="en-GB" sz="1200" dirty="0" smtClean="0"/>
          </a:p>
          <a:p>
            <a:pPr>
              <a:lnSpc>
                <a:spcPct val="200000"/>
              </a:lnSpc>
              <a:buFont typeface="Wingdings" pitchFamily="2" charset="2"/>
              <a:buChar char="q"/>
            </a:pPr>
            <a:r>
              <a:rPr lang="en-GB" sz="1200" dirty="0" smtClean="0"/>
              <a:t>On </a:t>
            </a:r>
            <a:r>
              <a:rPr lang="en-GB" sz="1200" dirty="0" err="1" smtClean="0"/>
              <a:t>l’utilise</a:t>
            </a:r>
            <a:r>
              <a:rPr lang="en-GB" sz="1200" dirty="0" smtClean="0"/>
              <a:t> avec </a:t>
            </a:r>
            <a:r>
              <a:rPr lang="en-GB" sz="1200" b="1" dirty="0" smtClean="0"/>
              <a:t>UPDATE</a:t>
            </a:r>
            <a:r>
              <a:rPr lang="en-GB" sz="1200" dirty="0" smtClean="0"/>
              <a:t> , </a:t>
            </a:r>
            <a:r>
              <a:rPr lang="en-GB" sz="1200" b="1" dirty="0" smtClean="0"/>
              <a:t>DELETE </a:t>
            </a:r>
            <a:endParaRPr lang="fr-FR" sz="1200" b="1" dirty="0"/>
          </a:p>
        </p:txBody>
      </p:sp>
    </p:spTree>
    <p:extLst>
      <p:ext uri="{BB962C8B-B14F-4D97-AF65-F5344CB8AC3E}">
        <p14:creationId xmlns:p14="http://schemas.microsoft.com/office/powerpoint/2010/main" val="39681995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155560" y="155564"/>
            <a:ext cx="3786214" cy="27699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Exemples</a:t>
            </a:r>
            <a:r>
              <a:rPr kumimoji="0" lang="en-GB" sz="1200" b="1" i="0" u="none" strike="noStrike" cap="none" normalizeH="0" baseline="0" dirty="0" smtClean="0">
                <a:ln>
                  <a:noFill/>
                </a:ln>
                <a:solidFill>
                  <a:schemeClr val="tx1"/>
                </a:solidFill>
                <a:effectLst/>
                <a:latin typeface="Calibri" pitchFamily="34" charset="0"/>
                <a:ea typeface="Calibri" pitchFamily="34" charset="0"/>
                <a:cs typeface="Arial" pitchFamily="34" charset="0"/>
              </a:rPr>
              <a:t> -La  clause WHERE CURRENT OF</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leau 2"/>
          <p:cNvGraphicFramePr>
            <a:graphicFrameLocks noGrp="1"/>
          </p:cNvGraphicFramePr>
          <p:nvPr>
            <p:extLst>
              <p:ext uri="{D42A27DB-BD31-4B8C-83A1-F6EECF244321}">
                <p14:modId xmlns:p14="http://schemas.microsoft.com/office/powerpoint/2010/main" val="986764963"/>
              </p:ext>
            </p:extLst>
          </p:nvPr>
        </p:nvGraphicFramePr>
        <p:xfrm>
          <a:off x="2584452" y="512754"/>
          <a:ext cx="1857388" cy="2540635"/>
        </p:xfrm>
        <a:graphic>
          <a:graphicData uri="http://schemas.openxmlformats.org/drawingml/2006/table">
            <a:tbl>
              <a:tblPr/>
              <a:tblGrid>
                <a:gridCol w="1857388"/>
              </a:tblGrid>
              <a:tr h="2043289">
                <a:tc>
                  <a:txBody>
                    <a:bodyPr/>
                    <a:lstStyle/>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800" dirty="0">
                          <a:solidFill>
                            <a:srgbClr val="000000"/>
                          </a:solidFill>
                          <a:latin typeface="Arial"/>
                          <a:ea typeface="Times New Roman"/>
                          <a:cs typeface="Arial"/>
                        </a:rPr>
                        <a:t>DECLARE</a:t>
                      </a:r>
                      <a:endParaRPr lang="fr-FR" sz="800" dirty="0">
                        <a:latin typeface="Calibri"/>
                        <a:ea typeface="Calibri"/>
                        <a:cs typeface="Arial"/>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800" dirty="0">
                          <a:solidFill>
                            <a:srgbClr val="000000"/>
                          </a:solidFill>
                          <a:latin typeface="Arial"/>
                          <a:ea typeface="Times New Roman"/>
                          <a:cs typeface="Arial"/>
                        </a:rPr>
                        <a:t> </a:t>
                      </a:r>
                      <a:r>
                        <a:rPr lang="en-GB" sz="800" dirty="0" smtClean="0">
                          <a:latin typeface="Times New Roman"/>
                          <a:ea typeface="Times New Roman"/>
                          <a:cs typeface="Arial"/>
                        </a:rPr>
                        <a:t> CURSOR </a:t>
                      </a:r>
                      <a:r>
                        <a:rPr lang="en-GB" sz="800" dirty="0" err="1" smtClean="0">
                          <a:latin typeface="Times New Roman"/>
                          <a:ea typeface="Times New Roman"/>
                          <a:cs typeface="Arial"/>
                        </a:rPr>
                        <a:t>moncurseur</a:t>
                      </a:r>
                      <a:r>
                        <a:rPr lang="en-GB" sz="800" dirty="0" smtClean="0">
                          <a:latin typeface="Times New Roman"/>
                          <a:ea typeface="Times New Roman"/>
                          <a:cs typeface="Arial"/>
                        </a:rPr>
                        <a:t> IS SELECT </a:t>
                      </a:r>
                      <a:r>
                        <a:rPr lang="en-GB" sz="800" dirty="0" err="1" smtClean="0">
                          <a:latin typeface="Times New Roman"/>
                          <a:ea typeface="Times New Roman"/>
                          <a:cs typeface="Arial"/>
                        </a:rPr>
                        <a:t>Employee_ID</a:t>
                      </a:r>
                      <a:r>
                        <a:rPr lang="en-GB" sz="800" dirty="0" smtClean="0">
                          <a:latin typeface="Times New Roman"/>
                          <a:ea typeface="Times New Roman"/>
                          <a:cs typeface="Arial"/>
                        </a:rPr>
                        <a:t> FROM employees </a:t>
                      </a:r>
                      <a:r>
                        <a:rPr lang="en-GB" sz="800" b="1" dirty="0" smtClean="0">
                          <a:solidFill>
                            <a:srgbClr val="FF0000"/>
                          </a:solidFill>
                          <a:latin typeface="Times New Roman"/>
                          <a:ea typeface="Times New Roman"/>
                          <a:cs typeface="Arial"/>
                        </a:rPr>
                        <a:t>FOR UPDATE</a:t>
                      </a:r>
                      <a:r>
                        <a:rPr lang="en-GB" sz="800" dirty="0" smtClean="0">
                          <a:latin typeface="Times New Roman"/>
                          <a:ea typeface="Times New Roman"/>
                          <a:cs typeface="Arial"/>
                        </a:rPr>
                        <a:t>;</a:t>
                      </a:r>
                      <a:endParaRPr lang="fr-FR" sz="800" dirty="0">
                        <a:latin typeface="Calibri"/>
                        <a:ea typeface="Calibri"/>
                        <a:cs typeface="Arial"/>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800" dirty="0">
                          <a:solidFill>
                            <a:srgbClr val="000000"/>
                          </a:solidFill>
                          <a:latin typeface="Arial"/>
                          <a:ea typeface="Times New Roman"/>
                          <a:cs typeface="Arial"/>
                        </a:rPr>
                        <a:t>BEGIN</a:t>
                      </a:r>
                      <a:endParaRPr lang="fr-FR" sz="800" dirty="0">
                        <a:latin typeface="Calibri"/>
                        <a:ea typeface="Calibri"/>
                        <a:cs typeface="Arial"/>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800" dirty="0">
                          <a:solidFill>
                            <a:srgbClr val="000000"/>
                          </a:solidFill>
                          <a:latin typeface="Arial"/>
                          <a:ea typeface="Times New Roman"/>
                          <a:cs typeface="Arial"/>
                        </a:rPr>
                        <a:t> FOR </a:t>
                      </a:r>
                      <a:r>
                        <a:rPr lang="fr-FR" sz="800" dirty="0" err="1" smtClean="0">
                          <a:solidFill>
                            <a:srgbClr val="000000"/>
                          </a:solidFill>
                          <a:latin typeface="Arial"/>
                          <a:ea typeface="Times New Roman"/>
                          <a:cs typeface="Arial"/>
                        </a:rPr>
                        <a:t>c_tmp</a:t>
                      </a:r>
                      <a:r>
                        <a:rPr lang="fr-FR" sz="800" dirty="0" smtClean="0">
                          <a:solidFill>
                            <a:srgbClr val="000000"/>
                          </a:solidFill>
                          <a:latin typeface="Arial"/>
                          <a:ea typeface="Times New Roman"/>
                          <a:cs typeface="Arial"/>
                        </a:rPr>
                        <a:t> </a:t>
                      </a:r>
                      <a:r>
                        <a:rPr lang="fr-FR" sz="800" dirty="0">
                          <a:solidFill>
                            <a:srgbClr val="000000"/>
                          </a:solidFill>
                          <a:latin typeface="Arial"/>
                          <a:ea typeface="Times New Roman"/>
                          <a:cs typeface="Arial"/>
                        </a:rPr>
                        <a:t>IN </a:t>
                      </a:r>
                      <a:r>
                        <a:rPr lang="fr-FR" sz="800" dirty="0" err="1">
                          <a:solidFill>
                            <a:srgbClr val="000000"/>
                          </a:solidFill>
                          <a:latin typeface="Arial"/>
                          <a:ea typeface="Times New Roman"/>
                          <a:cs typeface="Arial"/>
                        </a:rPr>
                        <a:t>moncurseur</a:t>
                      </a:r>
                      <a:r>
                        <a:rPr lang="fr-FR" sz="800" dirty="0">
                          <a:solidFill>
                            <a:srgbClr val="000000"/>
                          </a:solidFill>
                          <a:latin typeface="Arial"/>
                          <a:ea typeface="Times New Roman"/>
                          <a:cs typeface="Arial"/>
                        </a:rPr>
                        <a:t> </a:t>
                      </a:r>
                      <a:r>
                        <a:rPr lang="fr-FR" sz="800" dirty="0" smtClean="0">
                          <a:solidFill>
                            <a:srgbClr val="000000"/>
                          </a:solidFill>
                          <a:latin typeface="Arial"/>
                          <a:ea typeface="Times New Roman"/>
                          <a:cs typeface="Arial"/>
                        </a:rPr>
                        <a:t>LOOP</a:t>
                      </a: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800" dirty="0" smtClean="0">
                          <a:latin typeface="Times New Roman"/>
                          <a:ea typeface="Times New Roman"/>
                          <a:cs typeface="Arial"/>
                        </a:rPr>
                        <a:t> IF </a:t>
                      </a:r>
                      <a:r>
                        <a:rPr lang="fr-FR" sz="800" dirty="0" err="1" smtClean="0">
                          <a:solidFill>
                            <a:srgbClr val="000000"/>
                          </a:solidFill>
                          <a:latin typeface="Arial"/>
                          <a:ea typeface="Times New Roman"/>
                          <a:cs typeface="Arial"/>
                        </a:rPr>
                        <a:t>c_tmp</a:t>
                      </a:r>
                      <a:r>
                        <a:rPr lang="en-GB" sz="800" dirty="0" smtClean="0">
                          <a:latin typeface="Times New Roman"/>
                          <a:ea typeface="Times New Roman"/>
                          <a:cs typeface="Arial"/>
                        </a:rPr>
                        <a:t>.</a:t>
                      </a:r>
                      <a:r>
                        <a:rPr lang="en-GB" sz="800" dirty="0" err="1" smtClean="0">
                          <a:latin typeface="Times New Roman"/>
                          <a:ea typeface="Times New Roman"/>
                          <a:cs typeface="Arial"/>
                        </a:rPr>
                        <a:t>Employee_ID</a:t>
                      </a:r>
                      <a:r>
                        <a:rPr lang="en-GB" sz="800" dirty="0" smtClean="0">
                          <a:latin typeface="Times New Roman"/>
                          <a:ea typeface="Times New Roman"/>
                          <a:cs typeface="Arial"/>
                        </a:rPr>
                        <a:t> </a:t>
                      </a:r>
                      <a:r>
                        <a:rPr lang="en-GB" sz="800" dirty="0" smtClean="0">
                          <a:latin typeface="Times New Roman"/>
                          <a:ea typeface="Times New Roman"/>
                          <a:cs typeface="Arial"/>
                        </a:rPr>
                        <a:t>&gt;‘</a:t>
                      </a:r>
                      <a:r>
                        <a:rPr lang="en-GB" sz="800" dirty="0" smtClean="0">
                          <a:latin typeface="Times New Roman"/>
                          <a:ea typeface="Times New Roman"/>
                          <a:cs typeface="Arial"/>
                        </a:rPr>
                        <a:t>102' THEN</a:t>
                      </a:r>
                      <a:endParaRPr lang="fr-FR" sz="800" dirty="0">
                        <a:latin typeface="Calibri"/>
                        <a:ea typeface="Calibri"/>
                        <a:cs typeface="Arial"/>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800" dirty="0">
                          <a:solidFill>
                            <a:srgbClr val="000000"/>
                          </a:solidFill>
                          <a:latin typeface="Arial"/>
                          <a:ea typeface="Times New Roman"/>
                          <a:cs typeface="Arial"/>
                        </a:rPr>
                        <a:t> UPDATE </a:t>
                      </a:r>
                      <a:r>
                        <a:rPr lang="en-GB" sz="800" dirty="0" smtClean="0">
                          <a:latin typeface="Times New Roman"/>
                          <a:ea typeface="Times New Roman"/>
                          <a:cs typeface="Arial"/>
                        </a:rPr>
                        <a:t>employees </a:t>
                      </a:r>
                      <a:r>
                        <a:rPr lang="fr-FR" sz="800" baseline="0" dirty="0" smtClean="0">
                          <a:latin typeface="Calibri"/>
                          <a:ea typeface="Times New Roman"/>
                          <a:cs typeface="Arial"/>
                        </a:rPr>
                        <a:t> </a:t>
                      </a:r>
                      <a:r>
                        <a:rPr lang="fr-FR" sz="800" dirty="0" smtClean="0">
                          <a:solidFill>
                            <a:srgbClr val="000000"/>
                          </a:solidFill>
                          <a:latin typeface="Arial"/>
                          <a:ea typeface="Times New Roman"/>
                          <a:cs typeface="Arial"/>
                        </a:rPr>
                        <a:t>SET </a:t>
                      </a: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800" dirty="0" err="1" smtClean="0">
                          <a:solidFill>
                            <a:srgbClr val="000000"/>
                          </a:solidFill>
                          <a:latin typeface="Arial"/>
                          <a:ea typeface="Times New Roman"/>
                          <a:cs typeface="Arial"/>
                        </a:rPr>
                        <a:t>salary</a:t>
                      </a:r>
                      <a:r>
                        <a:rPr lang="fr-FR" sz="800" dirty="0" smtClean="0">
                          <a:solidFill>
                            <a:srgbClr val="000000"/>
                          </a:solidFill>
                          <a:latin typeface="Arial"/>
                          <a:ea typeface="Times New Roman"/>
                          <a:cs typeface="Arial"/>
                        </a:rPr>
                        <a:t>= </a:t>
                      </a:r>
                      <a:r>
                        <a:rPr lang="fr-FR" sz="800" dirty="0" err="1" smtClean="0">
                          <a:solidFill>
                            <a:srgbClr val="000000"/>
                          </a:solidFill>
                          <a:latin typeface="Arial"/>
                          <a:ea typeface="Times New Roman"/>
                          <a:cs typeface="Arial"/>
                        </a:rPr>
                        <a:t>salary</a:t>
                      </a:r>
                      <a:r>
                        <a:rPr lang="fr-FR" sz="800" dirty="0" smtClean="0">
                          <a:solidFill>
                            <a:srgbClr val="000000"/>
                          </a:solidFill>
                          <a:latin typeface="Arial"/>
                          <a:ea typeface="Times New Roman"/>
                          <a:cs typeface="Arial"/>
                        </a:rPr>
                        <a:t> + 350</a:t>
                      </a:r>
                      <a:endParaRPr lang="fr-FR" sz="800" dirty="0">
                        <a:latin typeface="Calibri"/>
                        <a:ea typeface="Calibri"/>
                        <a:cs typeface="Arial"/>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800" dirty="0">
                          <a:solidFill>
                            <a:srgbClr val="FF0000"/>
                          </a:solidFill>
                          <a:latin typeface="Arial"/>
                          <a:ea typeface="Times New Roman"/>
                          <a:cs typeface="Arial"/>
                        </a:rPr>
                        <a:t> </a:t>
                      </a:r>
                      <a:r>
                        <a:rPr lang="fr-FR" sz="800" b="1" dirty="0">
                          <a:solidFill>
                            <a:srgbClr val="FF0000"/>
                          </a:solidFill>
                          <a:latin typeface="Arial"/>
                          <a:ea typeface="Times New Roman"/>
                          <a:cs typeface="Arial"/>
                        </a:rPr>
                        <a:t>WHERE CURRENT OF</a:t>
                      </a:r>
                      <a:r>
                        <a:rPr lang="fr-FR" sz="800" dirty="0">
                          <a:solidFill>
                            <a:srgbClr val="FF0000"/>
                          </a:solidFill>
                          <a:latin typeface="Arial"/>
                          <a:ea typeface="Times New Roman"/>
                          <a:cs typeface="Arial"/>
                        </a:rPr>
                        <a:t> </a:t>
                      </a:r>
                      <a:r>
                        <a:rPr lang="en-GB" sz="800" dirty="0" err="1" smtClean="0">
                          <a:latin typeface="Times New Roman"/>
                          <a:ea typeface="Times New Roman"/>
                          <a:cs typeface="Arial"/>
                        </a:rPr>
                        <a:t>moncurseur</a:t>
                      </a:r>
                      <a:r>
                        <a:rPr lang="fr-FR" sz="800" dirty="0" smtClean="0">
                          <a:solidFill>
                            <a:srgbClr val="000000"/>
                          </a:solidFill>
                          <a:latin typeface="Arial"/>
                          <a:ea typeface="Times New Roman"/>
                          <a:cs typeface="Arial"/>
                        </a:rPr>
                        <a:t>;</a:t>
                      </a: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800" dirty="0" smtClean="0">
                          <a:latin typeface="Times New Roman"/>
                          <a:ea typeface="Times New Roman"/>
                          <a:cs typeface="Arial"/>
                        </a:rPr>
                        <a:t> END IF;</a:t>
                      </a:r>
                      <a:endParaRPr lang="fr-FR" sz="800" dirty="0">
                        <a:latin typeface="Calibri"/>
                        <a:ea typeface="Calibri"/>
                        <a:cs typeface="Arial"/>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800" dirty="0">
                          <a:solidFill>
                            <a:srgbClr val="000000"/>
                          </a:solidFill>
                          <a:latin typeface="Arial"/>
                          <a:ea typeface="Times New Roman"/>
                          <a:cs typeface="Arial"/>
                        </a:rPr>
                        <a:t> END LOOP;</a:t>
                      </a:r>
                      <a:endParaRPr lang="fr-FR" sz="800" dirty="0">
                        <a:latin typeface="Calibri"/>
                        <a:ea typeface="Calibri"/>
                        <a:cs typeface="Arial"/>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800" dirty="0">
                          <a:solidFill>
                            <a:srgbClr val="000000"/>
                          </a:solidFill>
                          <a:latin typeface="Arial"/>
                          <a:ea typeface="Times New Roman"/>
                          <a:cs typeface="Arial"/>
                        </a:rPr>
                        <a:t>COMMIT;</a:t>
                      </a:r>
                      <a:endParaRPr lang="fr-FR" sz="800" dirty="0">
                        <a:latin typeface="Calibri"/>
                        <a:ea typeface="Calibri"/>
                        <a:cs typeface="Arial"/>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800" dirty="0">
                          <a:solidFill>
                            <a:srgbClr val="000000"/>
                          </a:solidFill>
                          <a:latin typeface="Arial"/>
                          <a:ea typeface="Times New Roman"/>
                          <a:cs typeface="Arial"/>
                        </a:rPr>
                        <a:t>END;</a:t>
                      </a:r>
                      <a:endParaRPr lang="fr-FR" sz="800" dirty="0">
                        <a:latin typeface="Calibri"/>
                        <a:ea typeface="Calibri"/>
                        <a:cs typeface="Arial"/>
                      </a:endParaRPr>
                    </a:p>
                  </a:txBody>
                  <a:tcPr marL="39294" marR="392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au 5"/>
          <p:cNvGraphicFramePr>
            <a:graphicFrameLocks noGrp="1"/>
          </p:cNvGraphicFramePr>
          <p:nvPr/>
        </p:nvGraphicFramePr>
        <p:xfrm>
          <a:off x="155560" y="512754"/>
          <a:ext cx="2357454" cy="2788920"/>
        </p:xfrm>
        <a:graphic>
          <a:graphicData uri="http://schemas.openxmlformats.org/drawingml/2006/table">
            <a:tbl>
              <a:tblPr/>
              <a:tblGrid>
                <a:gridCol w="2357454"/>
              </a:tblGrid>
              <a:tr h="2643206">
                <a:tc>
                  <a:txBody>
                    <a:bodyPr/>
                    <a:lstStyle/>
                    <a:p>
                      <a:pPr marL="457200">
                        <a:lnSpc>
                          <a:spcPct val="150000"/>
                        </a:lnSpc>
                        <a:spcAft>
                          <a:spcPts val="0"/>
                        </a:spcAft>
                      </a:pPr>
                      <a:endParaRPr lang="en-GB" sz="500" dirty="0">
                        <a:latin typeface="Times New Roman"/>
                        <a:ea typeface="Times New Roman"/>
                        <a:cs typeface="Arial"/>
                      </a:endParaRPr>
                    </a:p>
                    <a:p>
                      <a:pPr marL="124460" indent="-90170">
                        <a:lnSpc>
                          <a:spcPct val="150000"/>
                        </a:lnSpc>
                        <a:spcAft>
                          <a:spcPts val="0"/>
                        </a:spcAft>
                      </a:pPr>
                      <a:r>
                        <a:rPr lang="en-GB" sz="700" dirty="0">
                          <a:latin typeface="Times New Roman"/>
                          <a:ea typeface="Times New Roman"/>
                          <a:cs typeface="Arial"/>
                        </a:rPr>
                        <a:t>DECLARE</a:t>
                      </a:r>
                      <a:endParaRPr lang="fr-FR" sz="700" dirty="0">
                        <a:latin typeface="Courier New"/>
                        <a:ea typeface="Times New Roman"/>
                        <a:cs typeface="Arial"/>
                      </a:endParaRPr>
                    </a:p>
                    <a:p>
                      <a:pPr marL="124460" indent="-90170">
                        <a:lnSpc>
                          <a:spcPct val="150000"/>
                        </a:lnSpc>
                        <a:spcAft>
                          <a:spcPts val="0"/>
                        </a:spcAft>
                      </a:pPr>
                      <a:r>
                        <a:rPr lang="en-GB" sz="700" dirty="0">
                          <a:latin typeface="Times New Roman"/>
                          <a:ea typeface="Times New Roman"/>
                          <a:cs typeface="Arial"/>
                        </a:rPr>
                        <a:t>     CURSOR </a:t>
                      </a:r>
                      <a:r>
                        <a:rPr lang="en-GB" sz="700" dirty="0" err="1">
                          <a:latin typeface="Times New Roman"/>
                          <a:ea typeface="Times New Roman"/>
                          <a:cs typeface="Arial"/>
                        </a:rPr>
                        <a:t>moncurseur</a:t>
                      </a:r>
                      <a:r>
                        <a:rPr lang="en-GB" sz="700" dirty="0">
                          <a:latin typeface="Times New Roman"/>
                          <a:ea typeface="Times New Roman"/>
                          <a:cs typeface="Arial"/>
                        </a:rPr>
                        <a:t> IS SELECT </a:t>
                      </a:r>
                      <a:r>
                        <a:rPr lang="en-GB" sz="700" dirty="0" err="1">
                          <a:latin typeface="Times New Roman"/>
                          <a:ea typeface="Times New Roman"/>
                          <a:cs typeface="Arial"/>
                        </a:rPr>
                        <a:t>Employee_ID</a:t>
                      </a:r>
                      <a:r>
                        <a:rPr lang="en-GB" sz="700" dirty="0">
                          <a:latin typeface="Times New Roman"/>
                          <a:ea typeface="Times New Roman"/>
                          <a:cs typeface="Arial"/>
                        </a:rPr>
                        <a:t> </a:t>
                      </a:r>
                      <a:r>
                        <a:rPr lang="en-GB" sz="700" dirty="0" smtClean="0">
                          <a:latin typeface="Times New Roman"/>
                          <a:ea typeface="Times New Roman"/>
                          <a:cs typeface="Arial"/>
                        </a:rPr>
                        <a:t>, salary FROM </a:t>
                      </a:r>
                      <a:r>
                        <a:rPr lang="en-GB" sz="700" dirty="0">
                          <a:latin typeface="Times New Roman"/>
                          <a:ea typeface="Times New Roman"/>
                          <a:cs typeface="Arial"/>
                        </a:rPr>
                        <a:t>employees </a:t>
                      </a:r>
                      <a:r>
                        <a:rPr lang="en-GB" sz="700" b="1" dirty="0">
                          <a:solidFill>
                            <a:srgbClr val="FF0000"/>
                          </a:solidFill>
                          <a:latin typeface="Times New Roman"/>
                          <a:ea typeface="Times New Roman"/>
                          <a:cs typeface="Arial"/>
                        </a:rPr>
                        <a:t>FOR UPDATE</a:t>
                      </a:r>
                      <a:r>
                        <a:rPr lang="en-GB" sz="700" dirty="0">
                          <a:latin typeface="Times New Roman"/>
                          <a:ea typeface="Times New Roman"/>
                          <a:cs typeface="Arial"/>
                        </a:rPr>
                        <a:t>;</a:t>
                      </a:r>
                      <a:endParaRPr lang="fr-FR" sz="700" dirty="0">
                        <a:latin typeface="Courier New"/>
                        <a:ea typeface="Times New Roman"/>
                        <a:cs typeface="Arial"/>
                      </a:endParaRPr>
                    </a:p>
                    <a:p>
                      <a:pPr marL="124460" indent="-90170">
                        <a:lnSpc>
                          <a:spcPct val="150000"/>
                        </a:lnSpc>
                        <a:spcAft>
                          <a:spcPts val="0"/>
                        </a:spcAft>
                      </a:pPr>
                      <a:r>
                        <a:rPr lang="en-GB" sz="700" dirty="0">
                          <a:latin typeface="Times New Roman"/>
                          <a:ea typeface="Times New Roman"/>
                          <a:cs typeface="Arial"/>
                        </a:rPr>
                        <a:t>     </a:t>
                      </a:r>
                      <a:r>
                        <a:rPr lang="en-GB" sz="700" dirty="0" err="1">
                          <a:latin typeface="Times New Roman"/>
                          <a:ea typeface="Times New Roman"/>
                          <a:cs typeface="Arial"/>
                        </a:rPr>
                        <a:t>e_Record</a:t>
                      </a:r>
                      <a:r>
                        <a:rPr lang="en-GB" sz="700" dirty="0">
                          <a:latin typeface="Times New Roman"/>
                          <a:ea typeface="Times New Roman"/>
                          <a:cs typeface="Arial"/>
                        </a:rPr>
                        <a:t> </a:t>
                      </a:r>
                      <a:r>
                        <a:rPr lang="en-GB" sz="700" dirty="0" err="1">
                          <a:latin typeface="Times New Roman"/>
                          <a:ea typeface="Times New Roman"/>
                          <a:cs typeface="Arial"/>
                        </a:rPr>
                        <a:t>moncurseur%ROWTYPE</a:t>
                      </a:r>
                      <a:r>
                        <a:rPr lang="en-GB" sz="700" dirty="0">
                          <a:latin typeface="Times New Roman"/>
                          <a:ea typeface="Times New Roman"/>
                          <a:cs typeface="Arial"/>
                        </a:rPr>
                        <a:t>;</a:t>
                      </a:r>
                      <a:endParaRPr lang="fr-FR" sz="700" dirty="0">
                        <a:latin typeface="Courier New"/>
                        <a:ea typeface="Times New Roman"/>
                        <a:cs typeface="Arial"/>
                      </a:endParaRPr>
                    </a:p>
                    <a:p>
                      <a:pPr marL="124460" indent="-90170">
                        <a:lnSpc>
                          <a:spcPct val="150000"/>
                        </a:lnSpc>
                        <a:spcAft>
                          <a:spcPts val="0"/>
                        </a:spcAft>
                      </a:pPr>
                      <a:r>
                        <a:rPr lang="en-GB" sz="700" dirty="0">
                          <a:latin typeface="Times New Roman"/>
                          <a:ea typeface="Times New Roman"/>
                          <a:cs typeface="Arial"/>
                        </a:rPr>
                        <a:t>BEGIN</a:t>
                      </a:r>
                      <a:endParaRPr lang="fr-FR" sz="700" dirty="0">
                        <a:latin typeface="Courier New"/>
                        <a:ea typeface="Times New Roman"/>
                        <a:cs typeface="Arial"/>
                      </a:endParaRPr>
                    </a:p>
                    <a:p>
                      <a:pPr marL="124460" indent="-90170">
                        <a:lnSpc>
                          <a:spcPct val="150000"/>
                        </a:lnSpc>
                        <a:spcAft>
                          <a:spcPts val="0"/>
                        </a:spcAft>
                      </a:pPr>
                      <a:r>
                        <a:rPr lang="en-GB" sz="700" dirty="0">
                          <a:latin typeface="Times New Roman"/>
                          <a:ea typeface="Times New Roman"/>
                          <a:cs typeface="Arial"/>
                        </a:rPr>
                        <a:t>     OPEN </a:t>
                      </a:r>
                      <a:r>
                        <a:rPr lang="en-GB" sz="700" dirty="0" err="1">
                          <a:latin typeface="Times New Roman"/>
                          <a:ea typeface="Times New Roman"/>
                          <a:cs typeface="Arial"/>
                        </a:rPr>
                        <a:t>moncurseur</a:t>
                      </a:r>
                      <a:r>
                        <a:rPr lang="en-GB" sz="700" dirty="0">
                          <a:latin typeface="Times New Roman"/>
                          <a:ea typeface="Times New Roman"/>
                          <a:cs typeface="Arial"/>
                        </a:rPr>
                        <a:t>;</a:t>
                      </a:r>
                      <a:endParaRPr lang="fr-FR" sz="700" dirty="0">
                        <a:latin typeface="Courier New"/>
                        <a:ea typeface="Times New Roman"/>
                        <a:cs typeface="Arial"/>
                      </a:endParaRPr>
                    </a:p>
                    <a:p>
                      <a:pPr marL="124460" indent="-90170">
                        <a:lnSpc>
                          <a:spcPct val="150000"/>
                        </a:lnSpc>
                        <a:spcAft>
                          <a:spcPts val="0"/>
                        </a:spcAft>
                      </a:pPr>
                      <a:r>
                        <a:rPr lang="en-GB" sz="700" dirty="0">
                          <a:latin typeface="Times New Roman"/>
                          <a:ea typeface="Times New Roman"/>
                          <a:cs typeface="Arial"/>
                        </a:rPr>
                        <a:t>     LOOP</a:t>
                      </a:r>
                      <a:endParaRPr lang="fr-FR" sz="700" dirty="0">
                        <a:latin typeface="Courier New"/>
                        <a:ea typeface="Times New Roman"/>
                        <a:cs typeface="Arial"/>
                      </a:endParaRPr>
                    </a:p>
                    <a:p>
                      <a:pPr marL="124460" indent="-90170">
                        <a:lnSpc>
                          <a:spcPct val="150000"/>
                        </a:lnSpc>
                        <a:spcAft>
                          <a:spcPts val="0"/>
                        </a:spcAft>
                      </a:pPr>
                      <a:r>
                        <a:rPr lang="en-GB" sz="700" dirty="0">
                          <a:latin typeface="Times New Roman"/>
                          <a:ea typeface="Times New Roman"/>
                          <a:cs typeface="Arial"/>
                        </a:rPr>
                        <a:t>          FETCH </a:t>
                      </a:r>
                      <a:r>
                        <a:rPr lang="en-GB" sz="700" dirty="0" err="1">
                          <a:latin typeface="Times New Roman"/>
                          <a:ea typeface="Times New Roman"/>
                          <a:cs typeface="Arial"/>
                        </a:rPr>
                        <a:t>moncurseur</a:t>
                      </a:r>
                      <a:r>
                        <a:rPr lang="en-GB" sz="700" dirty="0">
                          <a:latin typeface="Times New Roman"/>
                          <a:ea typeface="Times New Roman"/>
                          <a:cs typeface="Arial"/>
                        </a:rPr>
                        <a:t> INTO </a:t>
                      </a:r>
                      <a:r>
                        <a:rPr lang="en-GB" sz="700" dirty="0" err="1">
                          <a:latin typeface="Times New Roman"/>
                          <a:ea typeface="Times New Roman"/>
                          <a:cs typeface="Arial"/>
                        </a:rPr>
                        <a:t>e_Record</a:t>
                      </a:r>
                      <a:r>
                        <a:rPr lang="en-GB" sz="700" dirty="0">
                          <a:latin typeface="Times New Roman"/>
                          <a:ea typeface="Times New Roman"/>
                          <a:cs typeface="Arial"/>
                        </a:rPr>
                        <a:t>;</a:t>
                      </a:r>
                      <a:endParaRPr lang="fr-FR" sz="700" dirty="0">
                        <a:latin typeface="Courier New"/>
                        <a:ea typeface="Times New Roman"/>
                        <a:cs typeface="Arial"/>
                      </a:endParaRPr>
                    </a:p>
                    <a:p>
                      <a:pPr marL="124460" indent="-90170">
                        <a:lnSpc>
                          <a:spcPct val="150000"/>
                        </a:lnSpc>
                        <a:spcAft>
                          <a:spcPts val="0"/>
                        </a:spcAft>
                      </a:pPr>
                      <a:r>
                        <a:rPr lang="en-GB" sz="700" dirty="0">
                          <a:latin typeface="Times New Roman"/>
                          <a:ea typeface="Times New Roman"/>
                          <a:cs typeface="Arial"/>
                        </a:rPr>
                        <a:t>          EXIT WHEN </a:t>
                      </a:r>
                      <a:r>
                        <a:rPr lang="en-GB" sz="700" dirty="0" err="1">
                          <a:latin typeface="Times New Roman"/>
                          <a:ea typeface="Times New Roman"/>
                          <a:cs typeface="Arial"/>
                        </a:rPr>
                        <a:t>moncurseur</a:t>
                      </a:r>
                      <a:r>
                        <a:rPr lang="en-GB" sz="700" dirty="0">
                          <a:latin typeface="Times New Roman"/>
                          <a:ea typeface="Times New Roman"/>
                          <a:cs typeface="Arial"/>
                        </a:rPr>
                        <a:t> %NOTFOUND; </a:t>
                      </a:r>
                      <a:endParaRPr lang="fr-FR" sz="700" dirty="0">
                        <a:latin typeface="Courier New"/>
                        <a:ea typeface="Times New Roman"/>
                        <a:cs typeface="Arial"/>
                      </a:endParaRPr>
                    </a:p>
                    <a:p>
                      <a:pPr marL="124460" indent="-90170">
                        <a:lnSpc>
                          <a:spcPct val="150000"/>
                        </a:lnSpc>
                        <a:spcAft>
                          <a:spcPts val="0"/>
                        </a:spcAft>
                      </a:pPr>
                      <a:r>
                        <a:rPr lang="en-GB" sz="700" dirty="0">
                          <a:latin typeface="Times New Roman"/>
                          <a:ea typeface="Times New Roman"/>
                          <a:cs typeface="Arial"/>
                        </a:rPr>
                        <a:t>          IF </a:t>
                      </a:r>
                      <a:r>
                        <a:rPr lang="en-GB" sz="700" dirty="0" err="1" smtClean="0">
                          <a:latin typeface="Times New Roman"/>
                          <a:ea typeface="Times New Roman"/>
                          <a:cs typeface="Arial"/>
                        </a:rPr>
                        <a:t>e_Record.salary</a:t>
                      </a:r>
                      <a:r>
                        <a:rPr lang="en-GB" sz="700" dirty="0" smtClean="0">
                          <a:latin typeface="Times New Roman"/>
                          <a:ea typeface="Times New Roman"/>
                          <a:cs typeface="Arial"/>
                        </a:rPr>
                        <a:t> &gt;</a:t>
                      </a:r>
                      <a:r>
                        <a:rPr lang="en-GB" sz="700" baseline="0" dirty="0" smtClean="0">
                          <a:latin typeface="Times New Roman"/>
                          <a:ea typeface="Times New Roman"/>
                          <a:cs typeface="Arial"/>
                        </a:rPr>
                        <a:t> 40000</a:t>
                      </a:r>
                      <a:r>
                        <a:rPr lang="en-GB" sz="700" dirty="0" smtClean="0">
                          <a:latin typeface="Times New Roman"/>
                          <a:ea typeface="Times New Roman"/>
                          <a:cs typeface="Arial"/>
                        </a:rPr>
                        <a:t> </a:t>
                      </a:r>
                      <a:r>
                        <a:rPr lang="en-GB" sz="700" dirty="0">
                          <a:latin typeface="Times New Roman"/>
                          <a:ea typeface="Times New Roman"/>
                          <a:cs typeface="Arial"/>
                        </a:rPr>
                        <a:t>THEN</a:t>
                      </a:r>
                      <a:endParaRPr lang="fr-FR" sz="700" dirty="0">
                        <a:latin typeface="Courier New"/>
                        <a:ea typeface="Times New Roman"/>
                        <a:cs typeface="Arial"/>
                      </a:endParaRPr>
                    </a:p>
                    <a:p>
                      <a:pPr marL="124460" indent="-90170">
                        <a:lnSpc>
                          <a:spcPct val="150000"/>
                        </a:lnSpc>
                        <a:spcAft>
                          <a:spcPts val="0"/>
                        </a:spcAft>
                      </a:pPr>
                      <a:r>
                        <a:rPr lang="en-GB" sz="700" b="1" dirty="0" smtClean="0">
                          <a:latin typeface="Times New Roman"/>
                          <a:ea typeface="Times New Roman"/>
                          <a:cs typeface="Arial"/>
                        </a:rPr>
                        <a:t>DELETE </a:t>
                      </a:r>
                      <a:r>
                        <a:rPr lang="en-GB" sz="700" b="1" dirty="0">
                          <a:latin typeface="Times New Roman"/>
                          <a:ea typeface="Times New Roman"/>
                          <a:cs typeface="Arial"/>
                        </a:rPr>
                        <a:t>FROM </a:t>
                      </a:r>
                      <a:r>
                        <a:rPr lang="en-GB" sz="700" dirty="0" smtClean="0">
                          <a:latin typeface="Times New Roman"/>
                          <a:ea typeface="Times New Roman"/>
                          <a:cs typeface="Arial"/>
                        </a:rPr>
                        <a:t>Employees</a:t>
                      </a:r>
                    </a:p>
                    <a:p>
                      <a:pPr marL="124460" indent="-90170">
                        <a:lnSpc>
                          <a:spcPct val="150000"/>
                        </a:lnSpc>
                        <a:spcAft>
                          <a:spcPts val="0"/>
                        </a:spcAft>
                      </a:pPr>
                      <a:r>
                        <a:rPr lang="en-GB" sz="700" dirty="0" smtClean="0">
                          <a:latin typeface="Times New Roman"/>
                          <a:ea typeface="Times New Roman"/>
                          <a:cs typeface="Arial"/>
                        </a:rPr>
                        <a:t> </a:t>
                      </a:r>
                      <a:r>
                        <a:rPr lang="en-GB" sz="700" b="1" dirty="0">
                          <a:solidFill>
                            <a:srgbClr val="FF0000"/>
                          </a:solidFill>
                          <a:latin typeface="Times New Roman"/>
                          <a:ea typeface="Times New Roman"/>
                          <a:cs typeface="Arial"/>
                        </a:rPr>
                        <a:t>WHERE CURRENT OF </a:t>
                      </a:r>
                      <a:r>
                        <a:rPr lang="en-GB" sz="700" b="1" dirty="0" err="1">
                          <a:latin typeface="Times New Roman"/>
                          <a:ea typeface="Times New Roman"/>
                          <a:cs typeface="Arial"/>
                        </a:rPr>
                        <a:t>moncurseur</a:t>
                      </a:r>
                      <a:r>
                        <a:rPr lang="en-GB" sz="700" b="1" dirty="0">
                          <a:latin typeface="Times New Roman"/>
                          <a:ea typeface="Times New Roman"/>
                          <a:cs typeface="Arial"/>
                        </a:rPr>
                        <a:t>;</a:t>
                      </a:r>
                      <a:endParaRPr lang="fr-FR" sz="700" b="1" dirty="0">
                        <a:latin typeface="Courier New"/>
                        <a:ea typeface="Times New Roman"/>
                        <a:cs typeface="Arial"/>
                      </a:endParaRPr>
                    </a:p>
                    <a:p>
                      <a:pPr marL="124460" indent="-90170">
                        <a:lnSpc>
                          <a:spcPct val="150000"/>
                        </a:lnSpc>
                        <a:spcAft>
                          <a:spcPts val="0"/>
                        </a:spcAft>
                      </a:pPr>
                      <a:r>
                        <a:rPr lang="en-GB" sz="700" dirty="0">
                          <a:latin typeface="Times New Roman"/>
                          <a:ea typeface="Times New Roman"/>
                          <a:cs typeface="Arial"/>
                        </a:rPr>
                        <a:t>          END IF;</a:t>
                      </a:r>
                      <a:endParaRPr lang="fr-FR" sz="700" dirty="0">
                        <a:latin typeface="Courier New"/>
                        <a:ea typeface="Times New Roman"/>
                        <a:cs typeface="Arial"/>
                      </a:endParaRPr>
                    </a:p>
                    <a:p>
                      <a:pPr marL="124460" indent="-90170">
                        <a:lnSpc>
                          <a:spcPct val="150000"/>
                        </a:lnSpc>
                        <a:spcAft>
                          <a:spcPts val="0"/>
                        </a:spcAft>
                      </a:pPr>
                      <a:r>
                        <a:rPr lang="en-GB" sz="700" dirty="0">
                          <a:latin typeface="Times New Roman"/>
                          <a:ea typeface="Times New Roman"/>
                          <a:cs typeface="Arial"/>
                        </a:rPr>
                        <a:t>     END LOOP;</a:t>
                      </a:r>
                      <a:endParaRPr lang="fr-FR" sz="700" dirty="0">
                        <a:latin typeface="Courier New"/>
                        <a:ea typeface="Times New Roman"/>
                        <a:cs typeface="Arial"/>
                      </a:endParaRPr>
                    </a:p>
                    <a:p>
                      <a:pPr marL="124460" indent="-90170">
                        <a:lnSpc>
                          <a:spcPct val="150000"/>
                        </a:lnSpc>
                        <a:spcAft>
                          <a:spcPts val="0"/>
                        </a:spcAft>
                      </a:pPr>
                      <a:r>
                        <a:rPr lang="en-GB" sz="700" dirty="0">
                          <a:latin typeface="Times New Roman"/>
                          <a:ea typeface="Times New Roman"/>
                          <a:cs typeface="Arial"/>
                        </a:rPr>
                        <a:t>    CLOSE </a:t>
                      </a:r>
                      <a:r>
                        <a:rPr lang="en-GB" sz="700" dirty="0" err="1">
                          <a:latin typeface="Times New Roman"/>
                          <a:ea typeface="Times New Roman"/>
                          <a:cs typeface="Arial"/>
                        </a:rPr>
                        <a:t>moncurseur</a:t>
                      </a:r>
                      <a:r>
                        <a:rPr lang="en-GB" sz="700" dirty="0">
                          <a:latin typeface="Times New Roman"/>
                          <a:ea typeface="Times New Roman"/>
                          <a:cs typeface="Arial"/>
                        </a:rPr>
                        <a:t>;</a:t>
                      </a:r>
                      <a:endParaRPr lang="fr-FR" sz="700" dirty="0">
                        <a:latin typeface="Courier New"/>
                        <a:ea typeface="Times New Roman"/>
                        <a:cs typeface="Arial"/>
                      </a:endParaRPr>
                    </a:p>
                    <a:p>
                      <a:pPr marL="124460" indent="-90170">
                        <a:lnSpc>
                          <a:spcPct val="150000"/>
                        </a:lnSpc>
                        <a:spcAft>
                          <a:spcPts val="0"/>
                        </a:spcAft>
                      </a:pPr>
                      <a:r>
                        <a:rPr lang="en-GB" sz="700" dirty="0">
                          <a:latin typeface="Times New Roman"/>
                          <a:ea typeface="Times New Roman"/>
                          <a:cs typeface="Arial"/>
                        </a:rPr>
                        <a:t>END;</a:t>
                      </a:r>
                      <a:endParaRPr lang="fr-FR" sz="700" dirty="0">
                        <a:latin typeface="Courier New"/>
                        <a:ea typeface="Times New Roman"/>
                        <a:cs typeface="Arial"/>
                      </a:endParaRPr>
                    </a:p>
                    <a:p>
                      <a:pPr marL="457200" algn="just">
                        <a:lnSpc>
                          <a:spcPct val="150000"/>
                        </a:lnSpc>
                        <a:spcAft>
                          <a:spcPts val="0"/>
                        </a:spcAft>
                      </a:pPr>
                      <a:r>
                        <a:rPr lang="en-GB" sz="500" dirty="0">
                          <a:latin typeface="Times New Roman"/>
                          <a:ea typeface="Calibri"/>
                          <a:cs typeface="Arial"/>
                        </a:rPr>
                        <a:t>/</a:t>
                      </a:r>
                      <a:endParaRPr lang="fr-FR" sz="500" dirty="0">
                        <a:latin typeface="Calibri"/>
                        <a:ea typeface="Calibri"/>
                        <a:cs typeface="Arial"/>
                      </a:endParaRPr>
                    </a:p>
                  </a:txBody>
                  <a:tcPr marL="30048" marR="300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1280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60" y="559985"/>
            <a:ext cx="4566540" cy="3000821"/>
          </a:xfrm>
          <a:prstGeom prst="rect">
            <a:avLst/>
          </a:prstGeom>
        </p:spPr>
        <p:txBody>
          <a:bodyPr wrap="square">
            <a:spAutoFit/>
          </a:bodyPr>
          <a:lstStyle/>
          <a:p>
            <a:pPr>
              <a:lnSpc>
                <a:spcPct val="150000"/>
              </a:lnSpc>
            </a:pPr>
            <a:r>
              <a:rPr lang="fr-FR" sz="1400" dirty="0" smtClean="0"/>
              <a:t>Soit la relation suivante:</a:t>
            </a:r>
          </a:p>
          <a:p>
            <a:pPr>
              <a:lnSpc>
                <a:spcPct val="150000"/>
              </a:lnSpc>
            </a:pPr>
            <a:r>
              <a:rPr lang="fr-FR" sz="1400" b="1" dirty="0" smtClean="0"/>
              <a:t>COMMERCIAL</a:t>
            </a:r>
            <a:r>
              <a:rPr lang="fr-FR" sz="1400" dirty="0" smtClean="0"/>
              <a:t> </a:t>
            </a:r>
            <a:r>
              <a:rPr lang="fr-FR" sz="1400" dirty="0"/>
              <a:t>( </a:t>
            </a:r>
            <a:r>
              <a:rPr lang="fr-FR" sz="1400" dirty="0" err="1" smtClean="0"/>
              <a:t>id_com</a:t>
            </a:r>
            <a:r>
              <a:rPr lang="fr-FR" sz="1400" dirty="0" smtClean="0"/>
              <a:t>, nom, </a:t>
            </a:r>
            <a:r>
              <a:rPr lang="fr-FR" sz="1400" dirty="0" err="1" smtClean="0"/>
              <a:t>prenom</a:t>
            </a:r>
            <a:r>
              <a:rPr lang="fr-FR" sz="1400" dirty="0" smtClean="0"/>
              <a:t>, email, </a:t>
            </a:r>
            <a:r>
              <a:rPr lang="fr-FR" sz="1400" dirty="0" err="1" smtClean="0"/>
              <a:t>nbr_ventes</a:t>
            </a:r>
            <a:r>
              <a:rPr lang="fr-FR" sz="1400" dirty="0" smtClean="0"/>
              <a:t> , commission, salaire) </a:t>
            </a:r>
          </a:p>
          <a:p>
            <a:pPr>
              <a:lnSpc>
                <a:spcPct val="150000"/>
              </a:lnSpc>
            </a:pPr>
            <a:r>
              <a:rPr lang="fr-FR" sz="1400" dirty="0" smtClean="0"/>
              <a:t>écrire un programme PL/SQL qui lit les valeurs de la colonne </a:t>
            </a:r>
            <a:r>
              <a:rPr lang="fr-FR" sz="1400" b="1" dirty="0" err="1" smtClean="0"/>
              <a:t>nbr_ventes</a:t>
            </a:r>
            <a:r>
              <a:rPr lang="fr-FR" sz="1400" dirty="0" smtClean="0"/>
              <a:t> de la tables </a:t>
            </a:r>
            <a:r>
              <a:rPr lang="fr-FR" sz="1400" b="1" dirty="0" smtClean="0"/>
              <a:t>COMMERCIAL</a:t>
            </a:r>
            <a:r>
              <a:rPr lang="fr-FR" sz="1400" dirty="0" smtClean="0"/>
              <a:t> et met à jour la colonne </a:t>
            </a:r>
            <a:r>
              <a:rPr lang="fr-FR" sz="1400" b="1" dirty="0" smtClean="0"/>
              <a:t>commission</a:t>
            </a:r>
            <a:r>
              <a:rPr lang="fr-FR" sz="1400" dirty="0" smtClean="0"/>
              <a:t> comme suit: </a:t>
            </a:r>
          </a:p>
          <a:p>
            <a:pPr marL="285750" indent="-285750">
              <a:lnSpc>
                <a:spcPct val="150000"/>
              </a:lnSpc>
              <a:buFont typeface="Wingdings" panose="05000000000000000000" pitchFamily="2" charset="2"/>
              <a:buChar char="§"/>
            </a:pPr>
            <a:r>
              <a:rPr lang="fr-FR" sz="1400" dirty="0" smtClean="0"/>
              <a:t>si </a:t>
            </a:r>
            <a:r>
              <a:rPr lang="fr-FR" sz="1400" b="1" dirty="0" err="1" smtClean="0"/>
              <a:t>nbr_ventes</a:t>
            </a:r>
            <a:r>
              <a:rPr lang="fr-FR" sz="1400" b="1" dirty="0" smtClean="0"/>
              <a:t> </a:t>
            </a:r>
            <a:r>
              <a:rPr lang="fr-FR" sz="1400" dirty="0" smtClean="0"/>
              <a:t>&gt; =1500 alors la </a:t>
            </a:r>
            <a:r>
              <a:rPr lang="fr-FR" sz="1400" b="1" dirty="0" smtClean="0"/>
              <a:t>commission </a:t>
            </a:r>
            <a:r>
              <a:rPr lang="fr-FR" sz="1400" dirty="0" smtClean="0"/>
              <a:t>est </a:t>
            </a:r>
            <a:r>
              <a:rPr lang="fr-FR" sz="1400" b="1" dirty="0" err="1" smtClean="0"/>
              <a:t>nbr_ventes</a:t>
            </a:r>
            <a:r>
              <a:rPr lang="fr-FR" sz="1400" b="1" dirty="0" smtClean="0"/>
              <a:t> </a:t>
            </a:r>
            <a:r>
              <a:rPr lang="fr-FR" sz="1400" dirty="0" smtClean="0"/>
              <a:t>*0.5</a:t>
            </a:r>
          </a:p>
          <a:p>
            <a:pPr marL="285750" indent="-285750">
              <a:lnSpc>
                <a:spcPct val="150000"/>
              </a:lnSpc>
              <a:buFont typeface="Wingdings" panose="05000000000000000000" pitchFamily="2" charset="2"/>
              <a:buChar char="§"/>
            </a:pPr>
            <a:r>
              <a:rPr lang="fr-FR" sz="1400" dirty="0" smtClean="0"/>
              <a:t>sinon </a:t>
            </a:r>
            <a:r>
              <a:rPr lang="fr-FR" sz="1400" b="1" dirty="0" smtClean="0"/>
              <a:t>commission</a:t>
            </a:r>
            <a:r>
              <a:rPr lang="fr-FR" sz="1400" dirty="0" smtClean="0"/>
              <a:t> est </a:t>
            </a:r>
            <a:r>
              <a:rPr lang="fr-FR" sz="1400" b="1" dirty="0" err="1" smtClean="0"/>
              <a:t>nbr_ventes</a:t>
            </a:r>
            <a:r>
              <a:rPr lang="fr-FR" sz="1400" b="1" dirty="0" smtClean="0"/>
              <a:t> </a:t>
            </a:r>
            <a:r>
              <a:rPr lang="fr-FR" sz="1400" dirty="0" smtClean="0"/>
              <a:t>*0.1</a:t>
            </a:r>
            <a:endParaRPr lang="fr-FR" sz="1400" dirty="0"/>
          </a:p>
        </p:txBody>
      </p:sp>
      <p:sp>
        <p:nvSpPr>
          <p:cNvPr id="3" name="Rectangle 1"/>
          <p:cNvSpPr>
            <a:spLocks noChangeArrowheads="1"/>
          </p:cNvSpPr>
          <p:nvPr/>
        </p:nvSpPr>
        <p:spPr bwMode="auto">
          <a:xfrm>
            <a:off x="498500" y="138499"/>
            <a:ext cx="3786214" cy="3693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GB" sz="1200" b="1" i="0" u="none" strike="noStrike" cap="none" normalizeH="0" baseline="0" dirty="0" smtClean="0">
                <a:ln>
                  <a:noFill/>
                </a:ln>
                <a:solidFill>
                  <a:schemeClr val="tx1"/>
                </a:solidFill>
                <a:effectLst/>
                <a:latin typeface="Calibri" pitchFamily="34" charset="0"/>
                <a:ea typeface="Calibri" pitchFamily="34" charset="0"/>
                <a:cs typeface="Arial" pitchFamily="34" charset="0"/>
              </a:rPr>
              <a:t>La  </a:t>
            </a:r>
            <a:r>
              <a:rPr kumimoji="0" lang="en-GB" sz="1200" b="1" i="0" u="none" strike="noStrike" cap="none" normalizeH="0" baseline="0" dirty="0" smtClean="0">
                <a:ln>
                  <a:noFill/>
                </a:ln>
                <a:solidFill>
                  <a:schemeClr val="tx1"/>
                </a:solidFill>
                <a:effectLst/>
                <a:latin typeface="Calibri" pitchFamily="34" charset="0"/>
                <a:ea typeface="Calibri" pitchFamily="34" charset="0"/>
                <a:cs typeface="Arial" pitchFamily="34" charset="0"/>
              </a:rPr>
              <a:t>clause WHERE CURRENT </a:t>
            </a:r>
            <a:r>
              <a:rPr kumimoji="0" lang="en-GB" sz="1200" b="1" i="0" u="none" strike="noStrike" cap="none" normalizeH="0" baseline="0" dirty="0" smtClean="0">
                <a:ln>
                  <a:noFill/>
                </a:ln>
                <a:solidFill>
                  <a:schemeClr val="tx1"/>
                </a:solidFill>
                <a:effectLst/>
                <a:latin typeface="Calibri" pitchFamily="34" charset="0"/>
                <a:ea typeface="Calibri" pitchFamily="34" charset="0"/>
                <a:cs typeface="Arial" pitchFamily="34" charset="0"/>
              </a:rPr>
              <a:t>OF,</a:t>
            </a:r>
            <a:r>
              <a:rPr kumimoji="0" lang="en-GB" sz="1200" b="1" i="0" u="none" strike="noStrike" cap="none" normalizeH="0" dirty="0" smtClean="0">
                <a:ln>
                  <a:noFill/>
                </a:ln>
                <a:solidFill>
                  <a:schemeClr val="tx1"/>
                </a:solidFill>
                <a:effectLst/>
                <a:latin typeface="Calibri" pitchFamily="34" charset="0"/>
                <a:ea typeface="Calibri" pitchFamily="34" charset="0"/>
                <a:cs typeface="Arial" pitchFamily="34" charset="0"/>
              </a:rPr>
              <a:t> </a:t>
            </a:r>
            <a:r>
              <a:rPr lang="fr-FR" b="1" dirty="0" smtClean="0"/>
              <a:t>Exercice :</a:t>
            </a:r>
            <a:endParaRPr lang="fr-FR" b="1" dirty="0"/>
          </a:p>
        </p:txBody>
      </p:sp>
    </p:spTree>
    <p:extLst>
      <p:ext uri="{BB962C8B-B14F-4D97-AF65-F5344CB8AC3E}">
        <p14:creationId xmlns:p14="http://schemas.microsoft.com/office/powerpoint/2010/main" val="9874158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64" y="497979"/>
            <a:ext cx="4441675" cy="3054682"/>
          </a:xfrm>
          <a:prstGeom prst="rect">
            <a:avLst/>
          </a:prstGeom>
        </p:spPr>
        <p:txBody>
          <a:bodyPr wrap="square">
            <a:spAutoFit/>
          </a:bodyPr>
          <a:lstStyle/>
          <a:p>
            <a:pPr marL="124460" indent="-90170">
              <a:lnSpc>
                <a:spcPct val="150000"/>
              </a:lnSpc>
              <a:spcAft>
                <a:spcPts val="0"/>
              </a:spcAft>
            </a:pPr>
            <a:r>
              <a:rPr lang="en-GB" sz="1100" dirty="0"/>
              <a:t>DECLARE</a:t>
            </a:r>
            <a:endParaRPr lang="en-US" sz="1100" dirty="0"/>
          </a:p>
          <a:p>
            <a:r>
              <a:rPr lang="en-US" sz="1100" dirty="0" smtClean="0"/>
              <a:t>CURSOR </a:t>
            </a:r>
            <a:r>
              <a:rPr lang="en-US" sz="1100" dirty="0"/>
              <a:t>cur1 IS SELECT </a:t>
            </a:r>
            <a:r>
              <a:rPr lang="en-US" sz="1100" b="1" dirty="0" err="1" smtClean="0"/>
              <a:t>nbr_ventes</a:t>
            </a:r>
            <a:r>
              <a:rPr lang="en-US" sz="1100" dirty="0" smtClean="0"/>
              <a:t> </a:t>
            </a:r>
            <a:r>
              <a:rPr lang="en-US" sz="1100" dirty="0"/>
              <a:t>from </a:t>
            </a:r>
            <a:r>
              <a:rPr lang="en-US" sz="1100" b="1" dirty="0" smtClean="0"/>
              <a:t>COMMERCIAL</a:t>
            </a:r>
            <a:r>
              <a:rPr lang="en-US" sz="1100" dirty="0" smtClean="0"/>
              <a:t> </a:t>
            </a:r>
            <a:r>
              <a:rPr lang="en-US" sz="1100" dirty="0" smtClean="0">
                <a:solidFill>
                  <a:srgbClr val="FF0000"/>
                </a:solidFill>
              </a:rPr>
              <a:t>for </a:t>
            </a:r>
            <a:r>
              <a:rPr lang="en-US" sz="1100" dirty="0">
                <a:solidFill>
                  <a:srgbClr val="FF0000"/>
                </a:solidFill>
              </a:rPr>
              <a:t>update of </a:t>
            </a:r>
            <a:r>
              <a:rPr lang="en-US" sz="1100" dirty="0" err="1">
                <a:solidFill>
                  <a:srgbClr val="FF0000"/>
                </a:solidFill>
              </a:rPr>
              <a:t>commision</a:t>
            </a:r>
            <a:r>
              <a:rPr lang="en-US" sz="1100" dirty="0">
                <a:solidFill>
                  <a:srgbClr val="FF0000"/>
                </a:solidFill>
              </a:rPr>
              <a:t>; </a:t>
            </a:r>
            <a:endParaRPr lang="en-US" sz="1100" dirty="0" smtClean="0">
              <a:solidFill>
                <a:srgbClr val="FF0000"/>
              </a:solidFill>
            </a:endParaRPr>
          </a:p>
          <a:p>
            <a:r>
              <a:rPr lang="en-US" sz="1100" dirty="0" err="1" smtClean="0"/>
              <a:t>v_vente</a:t>
            </a:r>
            <a:r>
              <a:rPr lang="en-US" sz="1100" dirty="0" smtClean="0"/>
              <a:t> </a:t>
            </a:r>
            <a:r>
              <a:rPr lang="en-US" sz="1100" b="1" dirty="0" err="1" smtClean="0"/>
              <a:t>COMMERCIAL.nbr_ventes</a:t>
            </a:r>
            <a:r>
              <a:rPr lang="en-US" sz="1100" dirty="0" err="1" smtClean="0"/>
              <a:t>%type</a:t>
            </a:r>
            <a:r>
              <a:rPr lang="en-US" sz="1100" dirty="0" smtClean="0"/>
              <a:t>;</a:t>
            </a:r>
            <a:endParaRPr lang="en-US" sz="1100" dirty="0" smtClean="0">
              <a:solidFill>
                <a:srgbClr val="FF0000"/>
              </a:solidFill>
            </a:endParaRPr>
          </a:p>
          <a:p>
            <a:r>
              <a:rPr lang="en-US" sz="1100" dirty="0" smtClean="0"/>
              <a:t>BEGIN </a:t>
            </a:r>
          </a:p>
          <a:p>
            <a:r>
              <a:rPr lang="en-US" sz="1100" dirty="0" smtClean="0"/>
              <a:t>open </a:t>
            </a:r>
            <a:r>
              <a:rPr lang="en-US" sz="1100" dirty="0"/>
              <a:t>cur1; </a:t>
            </a:r>
            <a:endParaRPr lang="en-US" sz="1100" dirty="0" smtClean="0"/>
          </a:p>
          <a:p>
            <a:r>
              <a:rPr lang="en-US" sz="1100" dirty="0" smtClean="0"/>
              <a:t>    LOOP </a:t>
            </a:r>
          </a:p>
          <a:p>
            <a:r>
              <a:rPr lang="en-US" sz="1100" dirty="0"/>
              <a:t> </a:t>
            </a:r>
            <a:r>
              <a:rPr lang="en-US" sz="1100" dirty="0" smtClean="0"/>
              <a:t>         fetch </a:t>
            </a:r>
            <a:r>
              <a:rPr lang="en-US" sz="1100" dirty="0"/>
              <a:t>cur1 into </a:t>
            </a:r>
            <a:r>
              <a:rPr lang="en-US" sz="1100" b="1" dirty="0" err="1" smtClean="0"/>
              <a:t>v_vente</a:t>
            </a:r>
            <a:r>
              <a:rPr lang="en-US" sz="1100" dirty="0" smtClean="0"/>
              <a:t>;</a:t>
            </a:r>
          </a:p>
          <a:p>
            <a:r>
              <a:rPr lang="en-US" sz="1100" dirty="0" smtClean="0"/>
              <a:t>               if    cur1%notfound </a:t>
            </a:r>
            <a:r>
              <a:rPr lang="en-US" sz="1100" dirty="0"/>
              <a:t>then exit; end if; IF </a:t>
            </a:r>
            <a:r>
              <a:rPr lang="en-US" sz="1100" b="1" dirty="0" err="1"/>
              <a:t>v_vente</a:t>
            </a:r>
            <a:r>
              <a:rPr lang="en-US" sz="1100" b="1" dirty="0"/>
              <a:t> </a:t>
            </a:r>
            <a:r>
              <a:rPr lang="en-US" sz="1100" dirty="0" smtClean="0"/>
              <a:t>&gt;=1500 </a:t>
            </a:r>
            <a:r>
              <a:rPr lang="en-US" sz="1100" dirty="0"/>
              <a:t>THEN </a:t>
            </a:r>
            <a:endParaRPr lang="en-US" sz="1100" dirty="0" smtClean="0"/>
          </a:p>
          <a:p>
            <a:r>
              <a:rPr lang="en-US" sz="1100" dirty="0" smtClean="0"/>
              <a:t>                          update COMMERCIAL set </a:t>
            </a:r>
            <a:r>
              <a:rPr lang="en-US" sz="1100" dirty="0" err="1"/>
              <a:t>commision</a:t>
            </a:r>
            <a:r>
              <a:rPr lang="en-US" sz="1100" dirty="0"/>
              <a:t> = </a:t>
            </a:r>
            <a:r>
              <a:rPr lang="en-US" sz="1100" b="1" dirty="0" err="1" smtClean="0"/>
              <a:t>v_vente</a:t>
            </a:r>
            <a:r>
              <a:rPr lang="en-US" sz="1100" dirty="0" smtClean="0"/>
              <a:t>*0.5 </a:t>
            </a:r>
            <a:r>
              <a:rPr lang="en-US" sz="1100" dirty="0"/>
              <a:t>where </a:t>
            </a:r>
            <a:r>
              <a:rPr lang="en-US" sz="1100" dirty="0" smtClean="0"/>
              <a:t>  </a:t>
            </a:r>
          </a:p>
          <a:p>
            <a:r>
              <a:rPr lang="en-US" sz="1100" dirty="0"/>
              <a:t> </a:t>
            </a:r>
            <a:r>
              <a:rPr lang="en-US" sz="1100" dirty="0" smtClean="0"/>
              <a:t>                          current </a:t>
            </a:r>
            <a:r>
              <a:rPr lang="en-US" sz="1100" dirty="0"/>
              <a:t>of cur1; </a:t>
            </a:r>
            <a:endParaRPr lang="en-US" sz="1100" dirty="0" smtClean="0"/>
          </a:p>
          <a:p>
            <a:r>
              <a:rPr lang="en-US" sz="1100" dirty="0" smtClean="0"/>
              <a:t>               ELSE </a:t>
            </a:r>
            <a:r>
              <a:rPr lang="en-US" sz="1100" dirty="0"/>
              <a:t>update </a:t>
            </a:r>
            <a:r>
              <a:rPr lang="en-US" sz="1100" dirty="0" err="1"/>
              <a:t>employes</a:t>
            </a:r>
            <a:r>
              <a:rPr lang="en-US" sz="1100" dirty="0"/>
              <a:t> set </a:t>
            </a:r>
            <a:r>
              <a:rPr lang="en-US" sz="1100" dirty="0" err="1"/>
              <a:t>commision</a:t>
            </a:r>
            <a:r>
              <a:rPr lang="en-US" sz="1100" dirty="0"/>
              <a:t> = </a:t>
            </a:r>
            <a:r>
              <a:rPr lang="en-US" sz="1100" b="1" dirty="0" err="1" smtClean="0"/>
              <a:t>v_vente</a:t>
            </a:r>
            <a:r>
              <a:rPr lang="en-US" sz="1100" dirty="0" smtClean="0"/>
              <a:t>*0.1 </a:t>
            </a:r>
            <a:r>
              <a:rPr lang="en-US" sz="1100" dirty="0"/>
              <a:t>where </a:t>
            </a:r>
            <a:r>
              <a:rPr lang="en-US" sz="1100" dirty="0" smtClean="0"/>
              <a:t> </a:t>
            </a:r>
          </a:p>
          <a:p>
            <a:r>
              <a:rPr lang="en-US" sz="1100" dirty="0"/>
              <a:t> </a:t>
            </a:r>
            <a:r>
              <a:rPr lang="en-US" sz="1100" dirty="0" smtClean="0"/>
              <a:t>                           current   of </a:t>
            </a:r>
            <a:r>
              <a:rPr lang="en-US" sz="1100" dirty="0"/>
              <a:t>cur1; </a:t>
            </a:r>
            <a:endParaRPr lang="en-US" sz="1100" dirty="0" smtClean="0"/>
          </a:p>
          <a:p>
            <a:r>
              <a:rPr lang="en-US" sz="1100" dirty="0" smtClean="0"/>
              <a:t>               END </a:t>
            </a:r>
            <a:r>
              <a:rPr lang="en-US" sz="1100" dirty="0"/>
              <a:t>IF; </a:t>
            </a:r>
            <a:endParaRPr lang="en-US" sz="1100" dirty="0" smtClean="0"/>
          </a:p>
          <a:p>
            <a:r>
              <a:rPr lang="en-US" sz="1100" dirty="0"/>
              <a:t> </a:t>
            </a:r>
            <a:r>
              <a:rPr lang="en-US" sz="1100" dirty="0" smtClean="0"/>
              <a:t>             commit</a:t>
            </a:r>
            <a:r>
              <a:rPr lang="en-US" sz="1100" dirty="0"/>
              <a:t>;</a:t>
            </a:r>
            <a:endParaRPr lang="en-US" sz="1100" dirty="0" smtClean="0"/>
          </a:p>
          <a:p>
            <a:r>
              <a:rPr lang="en-US" sz="1100" dirty="0" smtClean="0"/>
              <a:t>    END </a:t>
            </a:r>
            <a:r>
              <a:rPr lang="en-US" sz="1100" dirty="0"/>
              <a:t>LOOP; </a:t>
            </a:r>
            <a:endParaRPr lang="en-US" sz="1100" dirty="0" smtClean="0"/>
          </a:p>
          <a:p>
            <a:r>
              <a:rPr lang="en-US" sz="1100" dirty="0" smtClean="0"/>
              <a:t>close </a:t>
            </a:r>
            <a:r>
              <a:rPr lang="en-US" sz="1100" dirty="0"/>
              <a:t>cur1;</a:t>
            </a:r>
            <a:endParaRPr lang="fr-FR" sz="1100" dirty="0"/>
          </a:p>
        </p:txBody>
      </p:sp>
      <p:sp>
        <p:nvSpPr>
          <p:cNvPr id="3" name="Rectangle 1"/>
          <p:cNvSpPr>
            <a:spLocks noChangeArrowheads="1"/>
          </p:cNvSpPr>
          <p:nvPr/>
        </p:nvSpPr>
        <p:spPr bwMode="auto">
          <a:xfrm>
            <a:off x="498500" y="138499"/>
            <a:ext cx="3786214" cy="3693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GB" sz="1200" b="1" i="0" u="none" strike="noStrike" cap="none" normalizeH="0" baseline="0" dirty="0" smtClean="0">
                <a:ln>
                  <a:noFill/>
                </a:ln>
                <a:solidFill>
                  <a:schemeClr val="tx1"/>
                </a:solidFill>
                <a:effectLst/>
                <a:latin typeface="Calibri" pitchFamily="34" charset="0"/>
                <a:ea typeface="Calibri" pitchFamily="34" charset="0"/>
                <a:cs typeface="Arial" pitchFamily="34" charset="0"/>
              </a:rPr>
              <a:t>La  </a:t>
            </a:r>
            <a:r>
              <a:rPr kumimoji="0" lang="en-GB" sz="1200" b="1" i="0" u="none" strike="noStrike" cap="none" normalizeH="0" baseline="0" dirty="0" smtClean="0">
                <a:ln>
                  <a:noFill/>
                </a:ln>
                <a:solidFill>
                  <a:schemeClr val="tx1"/>
                </a:solidFill>
                <a:effectLst/>
                <a:latin typeface="Calibri" pitchFamily="34" charset="0"/>
                <a:ea typeface="Calibri" pitchFamily="34" charset="0"/>
                <a:cs typeface="Arial" pitchFamily="34" charset="0"/>
              </a:rPr>
              <a:t>clause WHERE CURRENT </a:t>
            </a:r>
            <a:r>
              <a:rPr kumimoji="0" lang="en-GB" sz="1200" b="1" i="0" u="none" strike="noStrike" cap="none" normalizeH="0" baseline="0" dirty="0" smtClean="0">
                <a:ln>
                  <a:noFill/>
                </a:ln>
                <a:solidFill>
                  <a:schemeClr val="tx1"/>
                </a:solidFill>
                <a:effectLst/>
                <a:latin typeface="Calibri" pitchFamily="34" charset="0"/>
                <a:ea typeface="Calibri" pitchFamily="34" charset="0"/>
                <a:cs typeface="Arial" pitchFamily="34" charset="0"/>
              </a:rPr>
              <a:t>OF : </a:t>
            </a:r>
            <a:r>
              <a:rPr lang="fr-FR" b="1" dirty="0" smtClean="0"/>
              <a:t>Solution</a:t>
            </a:r>
            <a:endParaRPr lang="fr-FR" b="1" dirty="0"/>
          </a:p>
        </p:txBody>
      </p:sp>
    </p:spTree>
    <p:extLst>
      <p:ext uri="{BB962C8B-B14F-4D97-AF65-F5344CB8AC3E}">
        <p14:creationId xmlns:p14="http://schemas.microsoft.com/office/powerpoint/2010/main" val="31101699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452" y="647080"/>
            <a:ext cx="4104456" cy="161582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dirty="0" smtClean="0"/>
              <a:t>declare </a:t>
            </a:r>
          </a:p>
          <a:p>
            <a:r>
              <a:rPr lang="en-US" sz="1100" dirty="0" smtClean="0"/>
              <a:t> n NUMBER := 14;</a:t>
            </a:r>
          </a:p>
          <a:p>
            <a:r>
              <a:rPr lang="en-US" sz="1100" dirty="0" smtClean="0"/>
              <a:t>CURSOR C IS SELECT * FROM EMPLOYEES WHERE </a:t>
            </a:r>
            <a:r>
              <a:rPr lang="en-US" sz="1100" dirty="0" err="1" smtClean="0"/>
              <a:t>employee_id</a:t>
            </a:r>
            <a:r>
              <a:rPr lang="en-US" sz="1100" dirty="0" smtClean="0"/>
              <a:t>&gt;= n ;</a:t>
            </a:r>
          </a:p>
          <a:p>
            <a:r>
              <a:rPr lang="en-US" sz="1100" dirty="0" smtClean="0"/>
              <a:t>BEGIN</a:t>
            </a:r>
          </a:p>
          <a:p>
            <a:r>
              <a:rPr lang="en-US" sz="1100" dirty="0" smtClean="0"/>
              <a:t>  FOR CUR  IN C LOOP</a:t>
            </a:r>
          </a:p>
          <a:p>
            <a:r>
              <a:rPr lang="en-US" sz="1100" dirty="0" smtClean="0"/>
              <a:t>   DBMS_OUTPUT.PUT_LINE ( CUR.FIRST_NAME) ;</a:t>
            </a:r>
          </a:p>
          <a:p>
            <a:r>
              <a:rPr lang="en-US" sz="1100" dirty="0" smtClean="0"/>
              <a:t>  END LOOP ;</a:t>
            </a:r>
          </a:p>
          <a:p>
            <a:r>
              <a:rPr lang="en-US" sz="1100" dirty="0" smtClean="0"/>
              <a:t>  END ;</a:t>
            </a:r>
          </a:p>
          <a:p>
            <a:r>
              <a:rPr lang="en-US" sz="1100" dirty="0" smtClean="0"/>
              <a:t>  /</a:t>
            </a:r>
            <a:endParaRPr lang="fr-FR" sz="1100" dirty="0"/>
          </a:p>
        </p:txBody>
      </p:sp>
      <p:sp>
        <p:nvSpPr>
          <p:cNvPr id="3" name="Rectangle 1"/>
          <p:cNvSpPr>
            <a:spLocks noChangeArrowheads="1"/>
          </p:cNvSpPr>
          <p:nvPr/>
        </p:nvSpPr>
        <p:spPr bwMode="auto">
          <a:xfrm>
            <a:off x="642516" y="41993"/>
            <a:ext cx="3643338" cy="3128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126960" rIns="91440" bIns="0" numCol="1" anchor="ctr" anchorCtr="0" compatLnSpc="1">
            <a:prstTxWarp prst="textNoShape">
              <a:avLst/>
            </a:prstTxWarp>
            <a:spAutoFit/>
          </a:bodyPr>
          <a:lstStyle/>
          <a:p>
            <a:pPr lvl="0" fontAlgn="base">
              <a:spcBef>
                <a:spcPct val="0"/>
              </a:spcBef>
              <a:spcAft>
                <a:spcPct val="0"/>
              </a:spcAft>
            </a:pPr>
            <a:r>
              <a:rPr lang="fr-FR" sz="1200" b="1" dirty="0" smtClean="0">
                <a:solidFill>
                  <a:srgbClr val="000000"/>
                </a:solidFill>
                <a:latin typeface="Verdana" pitchFamily="34" charset="0"/>
                <a:ea typeface="Times New Roman" pitchFamily="18" charset="0"/>
                <a:cs typeface="Times New Roman" pitchFamily="18" charset="0"/>
              </a:rPr>
              <a:t>Curseur avec des param</a:t>
            </a:r>
            <a:r>
              <a:rPr lang="fr-FR" sz="1200" b="1" dirty="0" smtClean="0">
                <a:solidFill>
                  <a:srgbClr val="000000"/>
                </a:solidFill>
                <a:latin typeface="Cambria"/>
                <a:ea typeface="Times New Roman" pitchFamily="18" charset="0"/>
                <a:cs typeface="Times New Roman" pitchFamily="18" charset="0"/>
              </a:rPr>
              <a:t>è</a:t>
            </a:r>
            <a:r>
              <a:rPr lang="fr-FR" sz="1200" b="1" dirty="0" smtClean="0">
                <a:solidFill>
                  <a:srgbClr val="000000"/>
                </a:solidFill>
                <a:latin typeface="Verdana" pitchFamily="34" charset="0"/>
                <a:ea typeface="Times New Roman" pitchFamily="18" charset="0"/>
                <a:cs typeface="Times New Roman" pitchFamily="18" charset="0"/>
              </a:rPr>
              <a:t>tres</a:t>
            </a:r>
            <a:endParaRPr kumimoji="0" lang="fr-FR" sz="12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p:txBody>
      </p:sp>
      <p:sp>
        <p:nvSpPr>
          <p:cNvPr id="4" name="Rectangle 3"/>
          <p:cNvSpPr/>
          <p:nvPr/>
        </p:nvSpPr>
        <p:spPr>
          <a:xfrm>
            <a:off x="0" y="375640"/>
            <a:ext cx="3448050" cy="276999"/>
          </a:xfrm>
          <a:prstGeom prst="rect">
            <a:avLst/>
          </a:prstGeom>
        </p:spPr>
        <p:txBody>
          <a:bodyPr wrap="square">
            <a:spAutoFit/>
          </a:bodyPr>
          <a:lstStyle/>
          <a:p>
            <a:r>
              <a:rPr lang="fr-FR" sz="1200" dirty="0" smtClean="0">
                <a:solidFill>
                  <a:srgbClr val="FF0000"/>
                </a:solidFill>
              </a:rPr>
              <a:t>A votre avis, le code suivant est-il </a:t>
            </a:r>
            <a:r>
              <a:rPr lang="fr-FR" sz="1200" dirty="0" smtClean="0">
                <a:solidFill>
                  <a:srgbClr val="FF0000"/>
                </a:solidFill>
              </a:rPr>
              <a:t>pratique? </a:t>
            </a:r>
            <a:endParaRPr lang="fr-FR" sz="1200" dirty="0">
              <a:solidFill>
                <a:srgbClr val="FF0000"/>
              </a:solidFill>
            </a:endParaRPr>
          </a:p>
        </p:txBody>
      </p:sp>
      <p:sp>
        <p:nvSpPr>
          <p:cNvPr id="5" name="Rectangle 4"/>
          <p:cNvSpPr/>
          <p:nvPr/>
        </p:nvSpPr>
        <p:spPr>
          <a:xfrm>
            <a:off x="0" y="2515681"/>
            <a:ext cx="4530948" cy="938719"/>
          </a:xfrm>
          <a:prstGeom prst="rect">
            <a:avLst/>
          </a:prstGeom>
        </p:spPr>
        <p:txBody>
          <a:bodyPr wrap="square">
            <a:spAutoFit/>
          </a:bodyPr>
          <a:lstStyle/>
          <a:p>
            <a:r>
              <a:rPr lang="fr-FR" sz="1100" b="1" dirty="0" smtClean="0"/>
              <a:t>Non</a:t>
            </a:r>
            <a:r>
              <a:rPr lang="fr-FR" sz="1100" dirty="0" smtClean="0"/>
              <a:t>. La requête d’un curseur ne peut pas contenir de variables dont les valeurs ne sont pas </a:t>
            </a:r>
            <a:r>
              <a:rPr lang="fr-FR" sz="1100" dirty="0" smtClean="0"/>
              <a:t>fixées ( ayant une valeur bien déterminée). </a:t>
            </a:r>
            <a:endParaRPr lang="fr-FR" sz="1100" dirty="0" smtClean="0"/>
          </a:p>
          <a:p>
            <a:r>
              <a:rPr lang="fr-FR" sz="1100" b="1" dirty="0" smtClean="0"/>
              <a:t>Pourquoi </a:t>
            </a:r>
            <a:r>
              <a:rPr lang="fr-FR" sz="1100" dirty="0" smtClean="0"/>
              <a:t>? Parce que les valeurs des ces variables sont susceptibles de changer entre la déclaration du curseur et son ouverture. </a:t>
            </a:r>
          </a:p>
          <a:p>
            <a:r>
              <a:rPr lang="fr-FR" sz="1100" b="1" dirty="0" smtClean="0"/>
              <a:t>La solution  </a:t>
            </a:r>
            <a:r>
              <a:rPr lang="fr-FR" sz="1100" dirty="0" smtClean="0"/>
              <a:t>est un curseur paramétré. </a:t>
            </a:r>
            <a:endParaRPr lang="fr-FR" sz="1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214314" y="534353"/>
            <a:ext cx="4156088" cy="25391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 typeface="Wingdings" pitchFamily="2" charset="2"/>
              <a:buChar char="q"/>
              <a:tabLst/>
            </a:pP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Vous</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pouvez</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modifier les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lignes</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de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données</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renvoyées</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dans</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un</a:t>
            </a:r>
            <a:r>
              <a:rPr kumimoji="0" lang="en-GB" sz="1000" b="0" i="0" u="none" strike="noStrike" cap="none" normalizeH="0" dirty="0" smtClean="0">
                <a:ln>
                  <a:noFill/>
                </a:ln>
                <a:solidFill>
                  <a:schemeClr val="tx1"/>
                </a:solidFill>
                <a:effectLst/>
                <a:latin typeface="Calibri" pitchFamily="34" charset="0"/>
                <a:ea typeface="Calibri" pitchFamily="34" charset="0"/>
                <a:cs typeface="Arial" pitchFamily="34" charset="0"/>
              </a:rPr>
              <a:t>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jeu</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de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résultats</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en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généralisant</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code PL/SQL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grâce</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à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l'utilisation</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kumimoji="0" lang="en-GB" sz="1000" b="0" i="0" u="none" strike="noStrike" cap="none" normalizeH="0" dirty="0" smtClean="0">
                <a:ln>
                  <a:noFill/>
                </a:ln>
                <a:solidFill>
                  <a:schemeClr val="tx1"/>
                </a:solidFill>
                <a:effectLst/>
                <a:latin typeface="Calibri" pitchFamily="34" charset="0"/>
                <a:ea typeface="Calibri" pitchFamily="34" charset="0"/>
                <a:cs typeface="Arial" pitchFamily="34" charset="0"/>
              </a:rPr>
              <a:t> </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des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paramètres</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a:t>
            </a:r>
          </a:p>
          <a:p>
            <a:pPr marL="0" marR="0" lvl="0" indent="0" algn="just" defTabSz="914400" rtl="0" eaLnBrk="1" fontAlgn="base" latinLnBrk="0" hangingPunct="1">
              <a:lnSpc>
                <a:spcPct val="150000"/>
              </a:lnSpc>
              <a:spcBef>
                <a:spcPct val="0"/>
              </a:spcBef>
              <a:spcAft>
                <a:spcPct val="0"/>
              </a:spcAft>
              <a:buClrTx/>
              <a:buSzTx/>
              <a:buFont typeface="Wingdings" pitchFamily="2" charset="2"/>
              <a:buChar char="q"/>
              <a:tabLst/>
            </a:pP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Les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paramètres</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peuvent</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être</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utilisés</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pour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spécifier</a:t>
            </a:r>
            <a:r>
              <a:rPr lang="en-GB" sz="1000" dirty="0" smtClean="0">
                <a:latin typeface="Calibri" pitchFamily="34" charset="0"/>
                <a:ea typeface="Calibri" pitchFamily="34" charset="0"/>
                <a:cs typeface="Arial" pitchFamily="34" charset="0"/>
              </a:rPr>
              <a:t> </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les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critères</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de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sélection</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de la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requête</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lorsque</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vous</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ouvrez</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le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curseur</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a:t>
            </a:r>
          </a:p>
          <a:p>
            <a:pPr marL="0" marR="0" lvl="0" indent="0" algn="just" defTabSz="914400" rtl="0" eaLnBrk="1" fontAlgn="base" latinLnBrk="0" hangingPunct="1">
              <a:lnSpc>
                <a:spcPct val="150000"/>
              </a:lnSpc>
              <a:spcBef>
                <a:spcPct val="0"/>
              </a:spcBef>
              <a:spcAft>
                <a:spcPct val="0"/>
              </a:spcAft>
              <a:buClrTx/>
              <a:buSzTx/>
              <a:buFont typeface="Wingdings" pitchFamily="2" charset="2"/>
              <a:buChar char="q"/>
              <a:tabLst/>
            </a:pP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Déclarer</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curseurs</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entre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parenthèses</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par nom et type de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données</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comme</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indiqué</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ici</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Lorsque</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vous</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avez</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besoin</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de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spécifier</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plusieurs</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parameter pour</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un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curseurs</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séparez</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les entrées par </a:t>
            </a:r>
            <a:r>
              <a:rPr kumimoji="0" lang="en-GB" sz="1000" b="0" i="0" u="none" strike="noStrike" cap="none" normalizeH="0" baseline="0" dirty="0" err="1" smtClean="0">
                <a:ln>
                  <a:noFill/>
                </a:ln>
                <a:solidFill>
                  <a:schemeClr val="tx1"/>
                </a:solidFill>
                <a:effectLst/>
                <a:latin typeface="Calibri" pitchFamily="34" charset="0"/>
                <a:ea typeface="Calibri" pitchFamily="34" charset="0"/>
                <a:cs typeface="Arial" pitchFamily="34" charset="0"/>
              </a:rPr>
              <a:t>une</a:t>
            </a:r>
            <a:r>
              <a:rPr kumimoji="0" lang="en-GB" sz="1000" b="0" i="0" u="none" strike="noStrike" cap="none" normalizeH="0" baseline="0" dirty="0" smtClean="0">
                <a:ln>
                  <a:noFill/>
                </a:ln>
                <a:solidFill>
                  <a:schemeClr val="tx1"/>
                </a:solidFill>
                <a:effectLst/>
                <a:latin typeface="Calibri" pitchFamily="34" charset="0"/>
                <a:ea typeface="Calibri" pitchFamily="34" charset="0"/>
                <a:cs typeface="Arial" pitchFamily="34" charset="0"/>
              </a:rPr>
              <a:t> virgule.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sz="400" b="0" i="0" u="none" strike="noStrike" cap="none" normalizeH="0" baseline="0" dirty="0" smtClean="0">
              <a:ln>
                <a:noFill/>
              </a:ln>
              <a:solidFill>
                <a:schemeClr val="tx1"/>
              </a:solidFill>
              <a:effectLst/>
              <a:latin typeface="Arial" pitchFamily="34" charset="0"/>
              <a:cs typeface="Arial" pitchFamily="34" charset="0"/>
            </a:endParaRPr>
          </a:p>
          <a:p>
            <a:pPr marL="228600" marR="0" lvl="0" indent="-22860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GB"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La </a:t>
            </a:r>
            <a:r>
              <a:rPr kumimoji="0" lang="en-GB" sz="10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syntaxe</a:t>
            </a:r>
            <a:r>
              <a:rPr kumimoji="0" lang="en-GB"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GB" sz="10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est</a:t>
            </a:r>
            <a:r>
              <a:rPr kumimoji="0" lang="en-GB"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p>
          <a:p>
            <a:pPr marL="228600" marR="0" lvl="0" indent="-228600" algn="l" defTabSz="914400" rtl="0" eaLnBrk="0" fontAlgn="base" latinLnBrk="0" hangingPunct="0">
              <a:lnSpc>
                <a:spcPct val="100000"/>
              </a:lnSpc>
              <a:spcBef>
                <a:spcPct val="0"/>
              </a:spcBef>
              <a:spcAft>
                <a:spcPct val="0"/>
              </a:spcAft>
              <a:buClrTx/>
              <a:buSzTx/>
              <a:tabLst/>
            </a:pPr>
            <a:r>
              <a:rPr kumimoji="0" lang="en-GB"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fr-FR" sz="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CURSOR</a:t>
            </a: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GB" sz="1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mycursor</a:t>
            </a: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(param1 NUMBER, param2, type2 ...., </a:t>
            </a:r>
            <a:r>
              <a:rPr kumimoji="0" lang="en-GB" sz="1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paramn</a:t>
            </a:r>
            <a:r>
              <a:rPr lang="en-GB" sz="1000" dirty="0" smtClean="0">
                <a:latin typeface="Courier New" pitchFamily="49" charset="0"/>
                <a:ea typeface="Times New Roman" pitchFamily="18" charset="0"/>
                <a:cs typeface="Courier New" pitchFamily="49" charset="0"/>
              </a:rPr>
              <a:t> </a:t>
            </a:r>
            <a:r>
              <a:rPr kumimoji="0" lang="en-GB" sz="1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typen</a:t>
            </a: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IS </a:t>
            </a:r>
            <a:r>
              <a:rPr kumimoji="0" lang="en-GB"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SELECT</a:t>
            </a: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n-GB"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FROM</a:t>
            </a: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tables </a:t>
            </a:r>
            <a:r>
              <a:rPr kumimoji="0" lang="en-GB"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WHERE</a:t>
            </a: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(condition </a:t>
            </a:r>
            <a:r>
              <a:rPr kumimoji="0" lang="en-GB" sz="1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sur</a:t>
            </a: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les </a:t>
            </a:r>
            <a:r>
              <a:rPr kumimoji="0" lang="en-GB" sz="10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parameters</a:t>
            </a:r>
            <a:r>
              <a:rPr kumimoji="0" lang="en-GB"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1"/>
          <p:cNvSpPr>
            <a:spLocks noChangeArrowheads="1"/>
          </p:cNvSpPr>
          <p:nvPr/>
        </p:nvSpPr>
        <p:spPr bwMode="auto">
          <a:xfrm>
            <a:off x="642516" y="41993"/>
            <a:ext cx="3643338" cy="3128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126960" rIns="91440" bIns="0" numCol="1" anchor="ctr" anchorCtr="0" compatLnSpc="1">
            <a:prstTxWarp prst="textNoShape">
              <a:avLst/>
            </a:prstTxWarp>
            <a:spAutoFit/>
          </a:bodyPr>
          <a:lstStyle/>
          <a:p>
            <a:pPr lvl="0" fontAlgn="base">
              <a:spcBef>
                <a:spcPct val="0"/>
              </a:spcBef>
              <a:spcAft>
                <a:spcPct val="0"/>
              </a:spcAft>
            </a:pPr>
            <a:r>
              <a:rPr lang="fr-FR" sz="1200" b="1" dirty="0" smtClean="0">
                <a:solidFill>
                  <a:srgbClr val="000000"/>
                </a:solidFill>
                <a:latin typeface="Verdana" pitchFamily="34" charset="0"/>
                <a:ea typeface="Times New Roman" pitchFamily="18" charset="0"/>
                <a:cs typeface="Times New Roman" pitchFamily="18" charset="0"/>
              </a:rPr>
              <a:t>Curseur avec des param</a:t>
            </a:r>
            <a:r>
              <a:rPr lang="fr-FR" sz="1200" b="1" dirty="0" smtClean="0">
                <a:solidFill>
                  <a:srgbClr val="000000"/>
                </a:solidFill>
                <a:latin typeface="Cambria"/>
                <a:ea typeface="Times New Roman" pitchFamily="18" charset="0"/>
                <a:cs typeface="Times New Roman" pitchFamily="18" charset="0"/>
              </a:rPr>
              <a:t>è</a:t>
            </a:r>
            <a:r>
              <a:rPr lang="fr-FR" sz="1200" b="1" dirty="0" smtClean="0">
                <a:solidFill>
                  <a:srgbClr val="000000"/>
                </a:solidFill>
                <a:latin typeface="Verdana" pitchFamily="34" charset="0"/>
                <a:ea typeface="Times New Roman" pitchFamily="18" charset="0"/>
                <a:cs typeface="Times New Roman" pitchFamily="18" charset="0"/>
              </a:rPr>
              <a:t>tres</a:t>
            </a:r>
            <a:endParaRPr kumimoji="0" lang="fr-FR" sz="12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98436" y="727068"/>
            <a:ext cx="1950855" cy="436017"/>
          </a:xfrm>
          <a:prstGeom prst="rect">
            <a:avLst/>
          </a:prstGeom>
          <a:noFill/>
        </p:spPr>
        <p:txBody>
          <a:bodyPr vert="horz" wrap="none" lIns="0" tIns="0" rIns="0" bIns="0" rtlCol="0">
            <a:spAutoFit/>
          </a:bodyPr>
          <a:lstStyle/>
          <a:p>
            <a:pPr>
              <a:lnSpc>
                <a:spcPts val="1665"/>
              </a:lnSpc>
            </a:pPr>
            <a:r>
              <a:rPr lang="en-CA" sz="1100" b="1" dirty="0" smtClean="0">
                <a:solidFill>
                  <a:srgbClr val="000000"/>
                </a:solidFill>
                <a:latin typeface="Arial"/>
                <a:cs typeface="Arial"/>
              </a:rPr>
              <a:t>Structure d’un bloc </a:t>
            </a:r>
            <a:r>
              <a:rPr lang="en-CA" sz="1100" b="1" dirty="0" err="1" smtClean="0">
                <a:solidFill>
                  <a:srgbClr val="000000"/>
                </a:solidFill>
                <a:latin typeface="Arial"/>
                <a:cs typeface="Arial"/>
              </a:rPr>
              <a:t>anonyme</a:t>
            </a:r>
            <a:endParaRPr lang="en-CA" sz="1100" b="1" dirty="0" smtClean="0">
              <a:solidFill>
                <a:srgbClr val="000000"/>
              </a:solidFill>
              <a:latin typeface="Arial"/>
              <a:cs typeface="Arial"/>
            </a:endParaRPr>
          </a:p>
          <a:p>
            <a:pPr>
              <a:lnSpc>
                <a:spcPts val="1665"/>
              </a:lnSpc>
            </a:pPr>
            <a:endParaRPr lang="en-CA" sz="1434" dirty="0">
              <a:solidFill>
                <a:srgbClr val="000000"/>
              </a:solidFill>
            </a:endParaRPr>
          </a:p>
        </p:txBody>
      </p:sp>
      <p:sp>
        <p:nvSpPr>
          <p:cNvPr id="4" name="TextBox 4"/>
          <p:cNvSpPr txBox="1"/>
          <p:nvPr/>
        </p:nvSpPr>
        <p:spPr>
          <a:xfrm>
            <a:off x="292100" y="1206500"/>
            <a:ext cx="560090" cy="303032"/>
          </a:xfrm>
          <a:prstGeom prst="rect">
            <a:avLst/>
          </a:prstGeom>
          <a:noFill/>
        </p:spPr>
        <p:txBody>
          <a:bodyPr vert="horz" wrap="none" lIns="0" tIns="0" rIns="0" bIns="0" rtlCol="0">
            <a:spAutoFit/>
          </a:bodyPr>
          <a:lstStyle/>
          <a:p>
            <a:pPr>
              <a:lnSpc>
                <a:spcPts val="1150"/>
              </a:lnSpc>
            </a:pPr>
            <a:r>
              <a:rPr lang="en-CA" sz="926" b="1" spc="-10" dirty="0" smtClean="0">
                <a:solidFill>
                  <a:srgbClr val="0070C0"/>
                </a:solidFill>
                <a:latin typeface="Arial"/>
                <a:cs typeface="Arial"/>
              </a:rPr>
              <a:t>DECLARE</a:t>
            </a:r>
          </a:p>
          <a:p>
            <a:pPr>
              <a:lnSpc>
                <a:spcPts val="1150"/>
              </a:lnSpc>
            </a:pPr>
            <a:endParaRPr lang="en-CA" sz="996" dirty="0">
              <a:solidFill>
                <a:srgbClr val="000000"/>
              </a:solidFill>
            </a:endParaRPr>
          </a:p>
        </p:txBody>
      </p:sp>
      <p:sp>
        <p:nvSpPr>
          <p:cNvPr id="5" name="TextBox 5"/>
          <p:cNvSpPr txBox="1"/>
          <p:nvPr/>
        </p:nvSpPr>
        <p:spPr>
          <a:xfrm>
            <a:off x="304800" y="1346200"/>
            <a:ext cx="2157642" cy="461665"/>
          </a:xfrm>
          <a:prstGeom prst="rect">
            <a:avLst/>
          </a:prstGeom>
          <a:noFill/>
        </p:spPr>
        <p:txBody>
          <a:bodyPr vert="horz" wrap="none" lIns="0" tIns="0" rIns="0" bIns="0" rtlCol="0">
            <a:spAutoFit/>
          </a:bodyPr>
          <a:lstStyle/>
          <a:p>
            <a:pPr indent="132080">
              <a:lnSpc>
                <a:spcPts val="1200"/>
              </a:lnSpc>
            </a:pPr>
            <a:r>
              <a:rPr lang="en-CA" sz="926" spc="-10" dirty="0" smtClean="0">
                <a:solidFill>
                  <a:srgbClr val="000000"/>
                </a:solidFill>
                <a:latin typeface="Arial"/>
                <a:cs typeface="Arial"/>
              </a:rPr>
              <a:t>−-  d e f </a:t>
            </a:r>
            <a:r>
              <a:rPr lang="en-CA" sz="926" spc="-10" dirty="0" err="1" smtClean="0">
                <a:solidFill>
                  <a:srgbClr val="000000"/>
                </a:solidFill>
                <a:latin typeface="Arial"/>
                <a:cs typeface="Arial"/>
              </a:rPr>
              <a:t>i</a:t>
            </a:r>
            <a:r>
              <a:rPr lang="en-CA" sz="926" spc="-10" dirty="0" smtClean="0">
                <a:solidFill>
                  <a:srgbClr val="000000"/>
                </a:solidFill>
                <a:latin typeface="Arial"/>
                <a:cs typeface="Arial"/>
              </a:rPr>
              <a:t> n </a:t>
            </a:r>
            <a:r>
              <a:rPr lang="en-CA" sz="926" spc="-10" dirty="0" err="1" smtClean="0">
                <a:solidFill>
                  <a:srgbClr val="000000"/>
                </a:solidFill>
                <a:latin typeface="Arial"/>
                <a:cs typeface="Arial"/>
              </a:rPr>
              <a:t>i</a:t>
            </a:r>
            <a:r>
              <a:rPr lang="en-CA" sz="926" spc="-10" dirty="0" smtClean="0">
                <a:solidFill>
                  <a:srgbClr val="000000"/>
                </a:solidFill>
                <a:latin typeface="Arial"/>
                <a:cs typeface="Arial"/>
              </a:rPr>
              <a:t> t </a:t>
            </a:r>
            <a:r>
              <a:rPr lang="en-CA" sz="926" spc="-10" dirty="0" err="1" smtClean="0">
                <a:solidFill>
                  <a:srgbClr val="000000"/>
                </a:solidFill>
                <a:latin typeface="Arial"/>
                <a:cs typeface="Arial"/>
              </a:rPr>
              <a:t>i</a:t>
            </a:r>
            <a:r>
              <a:rPr lang="en-CA" sz="926" spc="-10" dirty="0" smtClean="0">
                <a:solidFill>
                  <a:srgbClr val="000000"/>
                </a:solidFill>
                <a:latin typeface="Arial"/>
                <a:cs typeface="Arial"/>
              </a:rPr>
              <a:t> o n  d e s  v a r </a:t>
            </a:r>
            <a:r>
              <a:rPr lang="en-CA" sz="926" spc="-10" dirty="0" err="1" smtClean="0">
                <a:solidFill>
                  <a:srgbClr val="000000"/>
                </a:solidFill>
                <a:latin typeface="Arial"/>
                <a:cs typeface="Arial"/>
              </a:rPr>
              <a:t>i</a:t>
            </a:r>
            <a:r>
              <a:rPr lang="en-CA" sz="926" spc="-10" dirty="0" smtClean="0">
                <a:solidFill>
                  <a:srgbClr val="000000"/>
                </a:solidFill>
                <a:latin typeface="Arial"/>
                <a:cs typeface="Arial"/>
              </a:rPr>
              <a:t> a b l e s</a:t>
            </a:r>
            <a:r>
              <a:rPr lang="en-CA" sz="996" dirty="0" smtClean="0">
                <a:solidFill>
                  <a:srgbClr val="000000"/>
                </a:solidFill>
                <a:latin typeface="Times New Roman"/>
              </a:rPr>
              <a:t/>
            </a:r>
            <a:br>
              <a:rPr lang="en-CA" sz="996" dirty="0" smtClean="0">
                <a:solidFill>
                  <a:srgbClr val="000000"/>
                </a:solidFill>
                <a:latin typeface="Times New Roman"/>
              </a:rPr>
            </a:br>
            <a:r>
              <a:rPr lang="en-CA" sz="926" b="1" spc="-10" dirty="0" smtClean="0">
                <a:solidFill>
                  <a:srgbClr val="0070C0"/>
                </a:solidFill>
                <a:latin typeface="Arial"/>
                <a:cs typeface="Arial"/>
              </a:rPr>
              <a:t>BEGIN</a:t>
            </a:r>
          </a:p>
          <a:p>
            <a:pPr>
              <a:lnSpc>
                <a:spcPts val="1195"/>
              </a:lnSpc>
            </a:pPr>
            <a:endParaRPr lang="en-CA" sz="996" dirty="0">
              <a:solidFill>
                <a:srgbClr val="000000"/>
              </a:solidFill>
            </a:endParaRPr>
          </a:p>
        </p:txBody>
      </p:sp>
      <p:sp>
        <p:nvSpPr>
          <p:cNvPr id="6" name="TextBox 6"/>
          <p:cNvSpPr txBox="1"/>
          <p:nvPr/>
        </p:nvSpPr>
        <p:spPr>
          <a:xfrm>
            <a:off x="292100" y="1651000"/>
            <a:ext cx="1540165" cy="461665"/>
          </a:xfrm>
          <a:prstGeom prst="rect">
            <a:avLst/>
          </a:prstGeom>
          <a:noFill/>
        </p:spPr>
        <p:txBody>
          <a:bodyPr vert="horz" wrap="none" lIns="0" tIns="0" rIns="0" bIns="0" rtlCol="0">
            <a:spAutoFit/>
          </a:bodyPr>
          <a:lstStyle/>
          <a:p>
            <a:pPr indent="135636">
              <a:lnSpc>
                <a:spcPts val="1200"/>
              </a:lnSpc>
            </a:pPr>
            <a:r>
              <a:rPr lang="en-CA" sz="926" spc="-10" dirty="0" smtClean="0">
                <a:solidFill>
                  <a:srgbClr val="000000"/>
                </a:solidFill>
                <a:latin typeface="Arial"/>
                <a:cs typeface="Arial"/>
              </a:rPr>
              <a:t>−−  c o d e  du  programme</a:t>
            </a:r>
            <a:r>
              <a:rPr lang="en-CA" sz="996" dirty="0" smtClean="0">
                <a:solidFill>
                  <a:srgbClr val="000000"/>
                </a:solidFill>
                <a:latin typeface="Times New Roman"/>
              </a:rPr>
              <a:t/>
            </a:r>
            <a:br>
              <a:rPr lang="en-CA" sz="996" dirty="0" smtClean="0">
                <a:solidFill>
                  <a:srgbClr val="000000"/>
                </a:solidFill>
                <a:latin typeface="Times New Roman"/>
              </a:rPr>
            </a:br>
            <a:r>
              <a:rPr lang="en-CA" sz="926" b="1" spc="-10" dirty="0" smtClean="0">
                <a:solidFill>
                  <a:srgbClr val="0070C0"/>
                </a:solidFill>
                <a:latin typeface="Arial"/>
                <a:cs typeface="Arial"/>
              </a:rPr>
              <a:t>EXCEPTION </a:t>
            </a:r>
          </a:p>
          <a:p>
            <a:pPr>
              <a:lnSpc>
                <a:spcPts val="1195"/>
              </a:lnSpc>
            </a:pPr>
            <a:endParaRPr lang="en-CA" sz="996" dirty="0">
              <a:solidFill>
                <a:srgbClr val="000000"/>
              </a:solidFill>
            </a:endParaRPr>
          </a:p>
        </p:txBody>
      </p:sp>
      <p:sp>
        <p:nvSpPr>
          <p:cNvPr id="7" name="TextBox 7"/>
          <p:cNvSpPr txBox="1"/>
          <p:nvPr/>
        </p:nvSpPr>
        <p:spPr>
          <a:xfrm>
            <a:off x="176212" y="2062365"/>
            <a:ext cx="2179764" cy="307777"/>
          </a:xfrm>
          <a:prstGeom prst="rect">
            <a:avLst/>
          </a:prstGeom>
          <a:noFill/>
        </p:spPr>
        <p:txBody>
          <a:bodyPr vert="horz" wrap="none" lIns="0" tIns="0" rIns="0" bIns="0" rtlCol="0">
            <a:spAutoFit/>
          </a:bodyPr>
          <a:lstStyle/>
          <a:p>
            <a:pPr indent="111912">
              <a:lnSpc>
                <a:spcPts val="1200"/>
              </a:lnSpc>
            </a:pPr>
            <a:r>
              <a:rPr lang="en-CA" sz="926" spc="-10" dirty="0" smtClean="0">
                <a:solidFill>
                  <a:srgbClr val="000000"/>
                </a:solidFill>
                <a:latin typeface="Arial"/>
                <a:cs typeface="Arial"/>
              </a:rPr>
              <a:t>−−  c o d e  de  g e s t </a:t>
            </a:r>
            <a:r>
              <a:rPr lang="en-CA" sz="926" spc="-10" dirty="0" err="1" smtClean="0">
                <a:solidFill>
                  <a:srgbClr val="000000"/>
                </a:solidFill>
                <a:latin typeface="Arial"/>
                <a:cs typeface="Arial"/>
              </a:rPr>
              <a:t>i</a:t>
            </a:r>
            <a:r>
              <a:rPr lang="en-CA" sz="926" spc="-10" dirty="0" smtClean="0">
                <a:solidFill>
                  <a:srgbClr val="000000"/>
                </a:solidFill>
                <a:latin typeface="Arial"/>
                <a:cs typeface="Arial"/>
              </a:rPr>
              <a:t> o n  d </a:t>
            </a:r>
            <a:r>
              <a:rPr lang="en-CA" sz="926" spc="-10" dirty="0" err="1" smtClean="0">
                <a:solidFill>
                  <a:srgbClr val="000000"/>
                </a:solidFill>
                <a:latin typeface="Arial"/>
                <a:cs typeface="Arial"/>
              </a:rPr>
              <a:t>es</a:t>
            </a:r>
            <a:r>
              <a:rPr lang="en-CA" sz="926" spc="-10" dirty="0" smtClean="0">
                <a:solidFill>
                  <a:srgbClr val="000000"/>
                </a:solidFill>
                <a:latin typeface="Arial"/>
                <a:cs typeface="Arial"/>
              </a:rPr>
              <a:t> </a:t>
            </a:r>
            <a:r>
              <a:rPr lang="en-CA" sz="926" dirty="0" err="1" smtClean="0">
                <a:solidFill>
                  <a:srgbClr val="000000"/>
                </a:solidFill>
                <a:latin typeface="Arial"/>
                <a:cs typeface="Arial"/>
              </a:rPr>
              <a:t>erreurs</a:t>
            </a:r>
            <a:endParaRPr lang="en-CA" sz="926" dirty="0" smtClean="0">
              <a:solidFill>
                <a:srgbClr val="000000"/>
              </a:solidFill>
              <a:latin typeface="Arial"/>
              <a:cs typeface="Arial"/>
            </a:endParaRPr>
          </a:p>
          <a:p>
            <a:pPr>
              <a:lnSpc>
                <a:spcPts val="1195"/>
              </a:lnSpc>
            </a:pPr>
            <a:endParaRPr lang="en-CA" sz="996" dirty="0">
              <a:solidFill>
                <a:srgbClr val="000000"/>
              </a:solidFill>
            </a:endParaRPr>
          </a:p>
        </p:txBody>
      </p:sp>
      <p:sp>
        <p:nvSpPr>
          <p:cNvPr id="8" name="TextBox 8"/>
          <p:cNvSpPr txBox="1"/>
          <p:nvPr/>
        </p:nvSpPr>
        <p:spPr>
          <a:xfrm>
            <a:off x="292100" y="2260600"/>
            <a:ext cx="302968" cy="294953"/>
          </a:xfrm>
          <a:prstGeom prst="rect">
            <a:avLst/>
          </a:prstGeom>
          <a:noFill/>
        </p:spPr>
        <p:txBody>
          <a:bodyPr vert="horz" wrap="none" lIns="0" tIns="0" rIns="0" bIns="0" rtlCol="0">
            <a:spAutoFit/>
          </a:bodyPr>
          <a:lstStyle/>
          <a:p>
            <a:pPr>
              <a:lnSpc>
                <a:spcPts val="1100"/>
              </a:lnSpc>
            </a:pPr>
            <a:r>
              <a:rPr lang="en-CA" sz="926" b="1" spc="-20" dirty="0" smtClean="0">
                <a:solidFill>
                  <a:srgbClr val="0070C0"/>
                </a:solidFill>
                <a:latin typeface="Arial"/>
                <a:cs typeface="Arial"/>
              </a:rPr>
              <a:t>END</a:t>
            </a:r>
            <a:r>
              <a:rPr lang="en-CA" sz="926" spc="-20" dirty="0" smtClean="0">
                <a:solidFill>
                  <a:srgbClr val="000000"/>
                </a:solidFill>
                <a:latin typeface="Arial"/>
                <a:cs typeface="Arial"/>
              </a:rPr>
              <a:t> ;</a:t>
            </a:r>
          </a:p>
          <a:p>
            <a:pPr>
              <a:lnSpc>
                <a:spcPts val="1150"/>
              </a:lnSpc>
            </a:pPr>
            <a:endParaRPr lang="en-CA" sz="996" dirty="0">
              <a:solidFill>
                <a:srgbClr val="000000"/>
              </a:solidFill>
            </a:endParaRPr>
          </a:p>
        </p:txBody>
      </p:sp>
      <p:sp>
        <p:nvSpPr>
          <p:cNvPr id="9" name="TextBox 9"/>
          <p:cNvSpPr txBox="1"/>
          <p:nvPr/>
        </p:nvSpPr>
        <p:spPr>
          <a:xfrm>
            <a:off x="2743200" y="1409700"/>
            <a:ext cx="1458413" cy="461665"/>
          </a:xfrm>
          <a:prstGeom prst="rect">
            <a:avLst/>
          </a:prstGeom>
          <a:noFill/>
        </p:spPr>
        <p:txBody>
          <a:bodyPr vert="horz" wrap="none" lIns="0" tIns="0" rIns="0" bIns="0" rtlCol="0">
            <a:spAutoFit/>
          </a:bodyPr>
          <a:lstStyle/>
          <a:p>
            <a:pPr indent="139179">
              <a:lnSpc>
                <a:spcPts val="1200"/>
              </a:lnSpc>
            </a:pPr>
            <a:r>
              <a:rPr lang="en-CA" sz="926" spc="-20" dirty="0" err="1" smtClean="0">
                <a:solidFill>
                  <a:srgbClr val="990000"/>
                </a:solidFill>
                <a:latin typeface="Arial"/>
                <a:cs typeface="Arial"/>
              </a:rPr>
              <a:t>Seuls</a:t>
            </a:r>
            <a:r>
              <a:rPr lang="en-CA" sz="926" spc="-20" dirty="0" smtClean="0">
                <a:solidFill>
                  <a:srgbClr val="990000"/>
                </a:solidFill>
                <a:latin typeface="Arial"/>
                <a:cs typeface="Arial"/>
              </a:rPr>
              <a:t> </a:t>
            </a:r>
            <a:r>
              <a:rPr lang="en-CA" sz="926" b="1" spc="-20" dirty="0" smtClean="0">
                <a:solidFill>
                  <a:srgbClr val="990000"/>
                </a:solidFill>
                <a:latin typeface="Arial"/>
                <a:cs typeface="Arial"/>
              </a:rPr>
              <a:t>BEGIN</a:t>
            </a:r>
            <a:r>
              <a:rPr lang="en-CA" sz="926" spc="-20" dirty="0" smtClean="0">
                <a:solidFill>
                  <a:srgbClr val="990000"/>
                </a:solidFill>
                <a:latin typeface="Arial"/>
                <a:cs typeface="Arial"/>
              </a:rPr>
              <a:t> et </a:t>
            </a:r>
            <a:r>
              <a:rPr lang="en-CA" sz="926" b="1" spc="-20" dirty="0" smtClean="0">
                <a:solidFill>
                  <a:srgbClr val="990000"/>
                </a:solidFill>
                <a:latin typeface="Arial"/>
                <a:cs typeface="Arial"/>
              </a:rPr>
              <a:t>END</a:t>
            </a:r>
            <a:r>
              <a:rPr lang="en-CA" sz="926" spc="-20" dirty="0" smtClean="0">
                <a:solidFill>
                  <a:srgbClr val="990000"/>
                </a:solidFill>
                <a:latin typeface="Arial"/>
                <a:cs typeface="Arial"/>
              </a:rPr>
              <a:t> </a:t>
            </a:r>
            <a:r>
              <a:rPr lang="en-CA" sz="926" spc="-20" dirty="0" err="1" smtClean="0">
                <a:solidFill>
                  <a:srgbClr val="990000"/>
                </a:solidFill>
                <a:latin typeface="Arial"/>
                <a:cs typeface="Arial"/>
              </a:rPr>
              <a:t>sont</a:t>
            </a:r>
            <a:r>
              <a:rPr lang="en-CA" sz="996" dirty="0" smtClean="0">
                <a:solidFill>
                  <a:srgbClr val="000000"/>
                </a:solidFill>
                <a:latin typeface="Times New Roman"/>
              </a:rPr>
              <a:t/>
            </a:r>
            <a:br>
              <a:rPr lang="en-CA" sz="996" dirty="0" smtClean="0">
                <a:solidFill>
                  <a:srgbClr val="000000"/>
                </a:solidFill>
                <a:latin typeface="Times New Roman"/>
              </a:rPr>
            </a:br>
            <a:r>
              <a:rPr lang="en-CA" sz="926" spc="-10" dirty="0" err="1" smtClean="0">
                <a:solidFill>
                  <a:srgbClr val="990000"/>
                </a:solidFill>
                <a:latin typeface="Arial"/>
                <a:cs typeface="Arial"/>
              </a:rPr>
              <a:t>obligatoires</a:t>
            </a:r>
            <a:endParaRPr lang="en-CA" sz="926" spc="-10" dirty="0" smtClean="0">
              <a:solidFill>
                <a:srgbClr val="990000"/>
              </a:solidFill>
              <a:latin typeface="Arial"/>
              <a:cs typeface="Arial"/>
            </a:endParaRPr>
          </a:p>
          <a:p>
            <a:pPr>
              <a:lnSpc>
                <a:spcPts val="1195"/>
              </a:lnSpc>
            </a:pPr>
            <a:endParaRPr lang="en-CA" sz="996" dirty="0">
              <a:solidFill>
                <a:srgbClr val="000000"/>
              </a:solidFill>
            </a:endParaRPr>
          </a:p>
        </p:txBody>
      </p:sp>
      <p:sp>
        <p:nvSpPr>
          <p:cNvPr id="10" name="TextBox 10"/>
          <p:cNvSpPr txBox="1"/>
          <p:nvPr/>
        </p:nvSpPr>
        <p:spPr>
          <a:xfrm>
            <a:off x="2798766" y="1870076"/>
            <a:ext cx="1798634" cy="307777"/>
          </a:xfrm>
          <a:prstGeom prst="rect">
            <a:avLst/>
          </a:prstGeom>
          <a:noFill/>
        </p:spPr>
        <p:txBody>
          <a:bodyPr vert="horz" wrap="square" lIns="0" tIns="0" rIns="0" bIns="0" rtlCol="0">
            <a:spAutoFit/>
          </a:bodyPr>
          <a:lstStyle/>
          <a:p>
            <a:pPr indent="139179">
              <a:lnSpc>
                <a:spcPts val="1200"/>
              </a:lnSpc>
            </a:pPr>
            <a:r>
              <a:rPr lang="en-CA" sz="926" spc="-10" dirty="0" smtClean="0">
                <a:solidFill>
                  <a:srgbClr val="990000"/>
                </a:solidFill>
                <a:latin typeface="Arial"/>
                <a:cs typeface="Arial"/>
              </a:rPr>
              <a:t>Les blocs se </a:t>
            </a:r>
            <a:r>
              <a:rPr lang="en-CA" sz="926" spc="-10" dirty="0" err="1" smtClean="0">
                <a:solidFill>
                  <a:srgbClr val="990000"/>
                </a:solidFill>
                <a:latin typeface="Arial"/>
                <a:cs typeface="Arial"/>
              </a:rPr>
              <a:t>terminent</a:t>
            </a:r>
            <a:r>
              <a:rPr lang="en-CA" sz="926" spc="-10" dirty="0" smtClean="0">
                <a:solidFill>
                  <a:srgbClr val="990000"/>
                </a:solidFill>
                <a:latin typeface="Arial"/>
                <a:cs typeface="Arial"/>
              </a:rPr>
              <a:t> par</a:t>
            </a:r>
            <a:r>
              <a:rPr lang="en-CA" sz="996" spc="-10" dirty="0" smtClean="0">
                <a:solidFill>
                  <a:srgbClr val="000000"/>
                </a:solidFill>
                <a:latin typeface="Times New Roman"/>
                <a:cs typeface="Arial"/>
              </a:rPr>
              <a:t> </a:t>
            </a:r>
            <a:r>
              <a:rPr lang="en-CA" sz="926" dirty="0" smtClean="0">
                <a:solidFill>
                  <a:srgbClr val="990000"/>
                </a:solidFill>
                <a:latin typeface="Arial"/>
                <a:cs typeface="Arial"/>
              </a:rPr>
              <a:t>un ;</a:t>
            </a:r>
          </a:p>
          <a:p>
            <a:pPr>
              <a:lnSpc>
                <a:spcPts val="1195"/>
              </a:lnSpc>
            </a:pPr>
            <a:endParaRPr lang="en-CA" sz="996" dirty="0">
              <a:solidFill>
                <a:srgbClr val="000000"/>
              </a:solidFill>
            </a:endParaRPr>
          </a:p>
        </p:txBody>
      </p:sp>
      <p:sp>
        <p:nvSpPr>
          <p:cNvPr id="16" name="TextBox 9"/>
          <p:cNvSpPr txBox="1"/>
          <p:nvPr/>
        </p:nvSpPr>
        <p:spPr>
          <a:xfrm>
            <a:off x="369874" y="2921721"/>
            <a:ext cx="3680303" cy="153888"/>
          </a:xfrm>
          <a:prstGeom prst="rect">
            <a:avLst/>
          </a:prstGeom>
          <a:noFill/>
        </p:spPr>
        <p:txBody>
          <a:bodyPr vert="horz" wrap="none" lIns="0" tIns="0" rIns="0" bIns="0" rtlCol="0">
            <a:spAutoFit/>
          </a:bodyPr>
          <a:lstStyle/>
          <a:p>
            <a:pPr>
              <a:lnSpc>
                <a:spcPts val="1195"/>
              </a:lnSpc>
            </a:pPr>
            <a:r>
              <a:rPr lang="en-CA" sz="1400" b="1" dirty="0" err="1" smtClean="0">
                <a:solidFill>
                  <a:srgbClr val="FF0000"/>
                </a:solidFill>
              </a:rPr>
              <a:t>Faisons</a:t>
            </a:r>
            <a:r>
              <a:rPr lang="en-CA" sz="1400" b="1" dirty="0" smtClean="0">
                <a:solidFill>
                  <a:srgbClr val="FF0000"/>
                </a:solidFill>
              </a:rPr>
              <a:t> ensemble un </a:t>
            </a:r>
            <a:r>
              <a:rPr lang="en-CA" sz="1400" b="1" dirty="0" err="1" smtClean="0">
                <a:solidFill>
                  <a:srgbClr val="FF0000"/>
                </a:solidFill>
              </a:rPr>
              <a:t>exemple</a:t>
            </a:r>
            <a:r>
              <a:rPr lang="en-CA" sz="1400" b="1" dirty="0" smtClean="0">
                <a:solidFill>
                  <a:srgbClr val="FF0000"/>
                </a:solidFill>
              </a:rPr>
              <a:t> sur SQL developer  </a:t>
            </a:r>
            <a:endParaRPr lang="en-CA" sz="1400" b="1" dirty="0">
              <a:solidFill>
                <a:srgbClr val="FF0000"/>
              </a:solidFill>
            </a:endParaRPr>
          </a:p>
        </p:txBody>
      </p:sp>
      <p:pic>
        <p:nvPicPr>
          <p:cNvPr id="19" name="Image 18" descr="Penguins.jpg"/>
          <p:cNvPicPr>
            <a:picLocks noChangeAspect="1"/>
          </p:cNvPicPr>
          <p:nvPr/>
        </p:nvPicPr>
        <p:blipFill>
          <a:blip r:embed="rId3" cstate="print"/>
          <a:stretch>
            <a:fillRect/>
          </a:stretch>
        </p:blipFill>
        <p:spPr>
          <a:xfrm>
            <a:off x="226998" y="155564"/>
            <a:ext cx="571504" cy="343122"/>
          </a:xfrm>
          <a:prstGeom prst="rect">
            <a:avLst/>
          </a:prstGeom>
        </p:spPr>
      </p:pic>
      <p:sp>
        <p:nvSpPr>
          <p:cNvPr id="21" name="ZoneTexte 20"/>
          <p:cNvSpPr txBox="1"/>
          <p:nvPr/>
        </p:nvSpPr>
        <p:spPr>
          <a:xfrm>
            <a:off x="1084254" y="12688"/>
            <a:ext cx="235745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a:t>
            </a:r>
            <a:endParaRPr lang="fr-FR" b="1" dirty="0">
              <a:solidFill>
                <a:srgbClr val="002060"/>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42516" y="41993"/>
            <a:ext cx="3643338" cy="3128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126960" rIns="91440" bIns="0" numCol="1" anchor="ctr" anchorCtr="0" compatLnSpc="1">
            <a:prstTxWarp prst="textNoShape">
              <a:avLst/>
            </a:prstTxWarp>
            <a:spAutoFit/>
          </a:bodyPr>
          <a:lstStyle/>
          <a:p>
            <a:pPr lvl="0" fontAlgn="base">
              <a:spcBef>
                <a:spcPct val="0"/>
              </a:spcBef>
              <a:spcAft>
                <a:spcPct val="0"/>
              </a:spcAft>
            </a:pPr>
            <a:r>
              <a:rPr lang="fr-FR" sz="1200" b="1" dirty="0" smtClean="0">
                <a:solidFill>
                  <a:srgbClr val="000000"/>
                </a:solidFill>
                <a:latin typeface="Verdana" pitchFamily="34" charset="0"/>
                <a:ea typeface="Times New Roman" pitchFamily="18" charset="0"/>
                <a:cs typeface="Times New Roman" pitchFamily="18" charset="0"/>
              </a:rPr>
              <a:t>Curseur avec des param</a:t>
            </a:r>
            <a:r>
              <a:rPr lang="fr-FR" sz="1200" b="1" dirty="0" smtClean="0">
                <a:solidFill>
                  <a:srgbClr val="000000"/>
                </a:solidFill>
                <a:latin typeface="Cambria"/>
                <a:ea typeface="Times New Roman" pitchFamily="18" charset="0"/>
                <a:cs typeface="Times New Roman" pitchFamily="18" charset="0"/>
              </a:rPr>
              <a:t>è</a:t>
            </a:r>
            <a:r>
              <a:rPr lang="fr-FR" sz="1200" b="1" dirty="0" smtClean="0">
                <a:solidFill>
                  <a:srgbClr val="000000"/>
                </a:solidFill>
                <a:latin typeface="Verdana" pitchFamily="34" charset="0"/>
                <a:ea typeface="Times New Roman" pitchFamily="18" charset="0"/>
                <a:cs typeface="Times New Roman" pitchFamily="18" charset="0"/>
              </a:rPr>
              <a:t>tres</a:t>
            </a:r>
            <a:endParaRPr kumimoji="0" lang="fr-FR" sz="12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p:txBody>
      </p:sp>
      <p:sp>
        <p:nvSpPr>
          <p:cNvPr id="3" name="Rectangle 2"/>
          <p:cNvSpPr/>
          <p:nvPr/>
        </p:nvSpPr>
        <p:spPr>
          <a:xfrm>
            <a:off x="138460" y="503064"/>
            <a:ext cx="1218732" cy="369332"/>
          </a:xfrm>
          <a:prstGeom prst="rect">
            <a:avLst/>
          </a:prstGeom>
        </p:spPr>
        <p:txBody>
          <a:bodyPr wrap="none">
            <a:spAutoFit/>
          </a:bodyPr>
          <a:lstStyle/>
          <a:p>
            <a:r>
              <a:rPr lang="fr-FR" b="1" dirty="0" smtClean="0"/>
              <a:t>Ouverture </a:t>
            </a:r>
            <a:endParaRPr lang="fr-FR" b="1" dirty="0"/>
          </a:p>
        </p:txBody>
      </p:sp>
      <p:sp>
        <p:nvSpPr>
          <p:cNvPr id="4" name="Rectangle 3"/>
          <p:cNvSpPr/>
          <p:nvPr/>
        </p:nvSpPr>
        <p:spPr>
          <a:xfrm>
            <a:off x="-5556" y="791096"/>
            <a:ext cx="3816424" cy="461665"/>
          </a:xfrm>
          <a:prstGeom prst="rect">
            <a:avLst/>
          </a:prstGeom>
        </p:spPr>
        <p:txBody>
          <a:bodyPr wrap="square">
            <a:spAutoFit/>
          </a:bodyPr>
          <a:lstStyle/>
          <a:p>
            <a:r>
              <a:rPr lang="fr-FR" sz="1200" dirty="0" smtClean="0"/>
              <a:t>On ouvre un curseur paramétré en passant en paramètre les valeurs des variables :</a:t>
            </a:r>
            <a:endParaRPr lang="fr-FR" sz="1200" dirty="0"/>
          </a:p>
        </p:txBody>
      </p:sp>
      <p:sp>
        <p:nvSpPr>
          <p:cNvPr id="5" name="Rectangle 4"/>
          <p:cNvSpPr/>
          <p:nvPr/>
        </p:nvSpPr>
        <p:spPr>
          <a:xfrm>
            <a:off x="66452" y="1223144"/>
            <a:ext cx="3960440" cy="2616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pt-BR" sz="1100" dirty="0" smtClean="0"/>
              <a:t>OPEN  Nom_curseur (  liste de sparamètres  ) </a:t>
            </a:r>
            <a:endParaRPr lang="fr-FR" sz="1100" dirty="0"/>
          </a:p>
        </p:txBody>
      </p:sp>
      <p:sp>
        <p:nvSpPr>
          <p:cNvPr id="6" name="Rectangle 5"/>
          <p:cNvSpPr/>
          <p:nvPr/>
        </p:nvSpPr>
        <p:spPr>
          <a:xfrm>
            <a:off x="138460" y="1583184"/>
            <a:ext cx="762901" cy="276999"/>
          </a:xfrm>
          <a:prstGeom prst="rect">
            <a:avLst/>
          </a:prstGeom>
        </p:spPr>
        <p:txBody>
          <a:bodyPr wrap="none">
            <a:spAutoFit/>
          </a:bodyPr>
          <a:lstStyle/>
          <a:p>
            <a:r>
              <a:rPr lang="fr-FR" sz="1200" b="1" dirty="0" smtClean="0"/>
              <a:t>Exemple </a:t>
            </a:r>
            <a:endParaRPr lang="fr-FR" sz="1200" b="1" dirty="0"/>
          </a:p>
        </p:txBody>
      </p:sp>
      <p:sp>
        <p:nvSpPr>
          <p:cNvPr id="7" name="Rectangle 6"/>
          <p:cNvSpPr/>
          <p:nvPr/>
        </p:nvSpPr>
        <p:spPr>
          <a:xfrm>
            <a:off x="858540" y="1548549"/>
            <a:ext cx="1633973" cy="307777"/>
          </a:xfrm>
          <a:prstGeom prst="rect">
            <a:avLst/>
          </a:prstGeom>
        </p:spPr>
        <p:txBody>
          <a:bodyPr wrap="none">
            <a:spAutoFit/>
          </a:bodyPr>
          <a:lstStyle/>
          <a:p>
            <a:r>
              <a:rPr lang="fr-FR" sz="1400" dirty="0" smtClean="0"/>
              <a:t>OPEN enfants ( 1 ) ; </a:t>
            </a:r>
            <a:endParaRPr lang="fr-FR" sz="1400" dirty="0"/>
          </a:p>
        </p:txBody>
      </p:sp>
      <p:sp>
        <p:nvSpPr>
          <p:cNvPr id="8" name="Rectangle 7"/>
          <p:cNvSpPr/>
          <p:nvPr/>
        </p:nvSpPr>
        <p:spPr>
          <a:xfrm>
            <a:off x="66452" y="1871216"/>
            <a:ext cx="2626616" cy="369332"/>
          </a:xfrm>
          <a:prstGeom prst="rect">
            <a:avLst/>
          </a:prstGeom>
        </p:spPr>
        <p:txBody>
          <a:bodyPr wrap="none">
            <a:spAutoFit/>
          </a:bodyPr>
          <a:lstStyle/>
          <a:p>
            <a:r>
              <a:rPr lang="fr-FR" b="1" dirty="0" smtClean="0"/>
              <a:t>Lecture par la Boucle FOR</a:t>
            </a:r>
            <a:endParaRPr lang="fr-FR" b="1" dirty="0"/>
          </a:p>
        </p:txBody>
      </p:sp>
      <p:sp>
        <p:nvSpPr>
          <p:cNvPr id="9" name="Rectangle 8"/>
          <p:cNvSpPr/>
          <p:nvPr/>
        </p:nvSpPr>
        <p:spPr>
          <a:xfrm>
            <a:off x="66452" y="2264355"/>
            <a:ext cx="3960440"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pt-BR" sz="1200" dirty="0" smtClean="0"/>
              <a:t>FOR  variable  IN  nom_curseur  ( liste </a:t>
            </a:r>
            <a:r>
              <a:rPr lang="pt-BR" sz="1200" dirty="0" smtClean="0"/>
              <a:t>paramètres  </a:t>
            </a:r>
            <a:r>
              <a:rPr lang="pt-BR" sz="1200" dirty="0" smtClean="0"/>
              <a:t>) </a:t>
            </a:r>
          </a:p>
          <a:p>
            <a:r>
              <a:rPr lang="pt-BR" sz="1200" dirty="0" smtClean="0"/>
              <a:t>LOOP </a:t>
            </a:r>
          </a:p>
          <a:p>
            <a:r>
              <a:rPr lang="pt-BR" sz="1200" dirty="0" smtClean="0"/>
              <a:t>/∗ instructions ∗/</a:t>
            </a:r>
          </a:p>
          <a:p>
            <a:r>
              <a:rPr lang="pt-BR" sz="1200" dirty="0" smtClean="0"/>
              <a:t>END LOOP ; </a:t>
            </a:r>
            <a:endParaRPr lang="fr-FR" sz="12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155560" y="877284"/>
            <a:ext cx="3929090" cy="235449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r>
              <a:rPr lang="en-GB" sz="900" dirty="0" smtClean="0"/>
              <a:t>Declare </a:t>
            </a:r>
            <a:endParaRPr lang="fr-FR" sz="900" dirty="0" smtClean="0"/>
          </a:p>
          <a:p>
            <a:r>
              <a:rPr lang="en-GB" sz="900" dirty="0" smtClean="0"/>
              <a:t>CURSOR </a:t>
            </a:r>
            <a:r>
              <a:rPr lang="en-GB" sz="900" dirty="0" err="1" smtClean="0"/>
              <a:t>mycursor</a:t>
            </a:r>
            <a:r>
              <a:rPr lang="en-GB" sz="900" dirty="0" smtClean="0"/>
              <a:t> (param1 number, param2 number) is select </a:t>
            </a:r>
            <a:r>
              <a:rPr lang="en-GB" sz="900" dirty="0" err="1" smtClean="0"/>
              <a:t>Employee_ID</a:t>
            </a:r>
            <a:r>
              <a:rPr lang="en-GB" sz="900" dirty="0" smtClean="0"/>
              <a:t> , salary </a:t>
            </a:r>
            <a:endParaRPr lang="fr-FR" sz="900" dirty="0" smtClean="0"/>
          </a:p>
          <a:p>
            <a:r>
              <a:rPr lang="en-GB" sz="900" dirty="0" smtClean="0"/>
              <a:t>from employees where </a:t>
            </a:r>
            <a:r>
              <a:rPr lang="en-GB" sz="900" dirty="0" err="1" smtClean="0"/>
              <a:t>employee_id</a:t>
            </a:r>
            <a:r>
              <a:rPr lang="en-GB" sz="900" dirty="0" smtClean="0"/>
              <a:t> between param1 and param2;</a:t>
            </a:r>
            <a:endParaRPr lang="fr-FR" sz="900" dirty="0" smtClean="0"/>
          </a:p>
          <a:p>
            <a:r>
              <a:rPr lang="en-GB" sz="900" dirty="0" err="1" smtClean="0"/>
              <a:t>e_Record</a:t>
            </a:r>
            <a:r>
              <a:rPr lang="en-GB" sz="900" dirty="0" smtClean="0"/>
              <a:t> </a:t>
            </a:r>
            <a:r>
              <a:rPr lang="en-GB" sz="900" dirty="0" err="1" smtClean="0"/>
              <a:t>mycursor%rowtype</a:t>
            </a:r>
            <a:r>
              <a:rPr lang="en-GB" sz="900" dirty="0" smtClean="0"/>
              <a:t>;</a:t>
            </a:r>
            <a:endParaRPr lang="fr-FR" sz="900" dirty="0" smtClean="0"/>
          </a:p>
          <a:p>
            <a:r>
              <a:rPr lang="en-GB" sz="900" dirty="0" smtClean="0"/>
              <a:t>BEGIN</a:t>
            </a:r>
            <a:endParaRPr lang="fr-FR" sz="900" dirty="0" smtClean="0"/>
          </a:p>
          <a:p>
            <a:r>
              <a:rPr lang="en-GB" sz="900" dirty="0" smtClean="0"/>
              <a:t>  OPEN </a:t>
            </a:r>
            <a:r>
              <a:rPr lang="en-GB" sz="900" dirty="0" err="1" smtClean="0"/>
              <a:t>mycursor</a:t>
            </a:r>
            <a:r>
              <a:rPr lang="en-GB" sz="900" b="1" dirty="0" smtClean="0"/>
              <a:t>('102','110');</a:t>
            </a:r>
            <a:endParaRPr lang="fr-FR" sz="900" b="1" dirty="0" smtClean="0"/>
          </a:p>
          <a:p>
            <a:r>
              <a:rPr lang="en-GB" sz="900" dirty="0" smtClean="0"/>
              <a:t>  FETCH </a:t>
            </a:r>
            <a:r>
              <a:rPr lang="en-GB" sz="900" dirty="0" err="1" smtClean="0"/>
              <a:t>mycursor</a:t>
            </a:r>
            <a:r>
              <a:rPr lang="en-GB" sz="900" dirty="0" smtClean="0"/>
              <a:t> INTO </a:t>
            </a:r>
            <a:r>
              <a:rPr lang="en-GB" sz="900" dirty="0" err="1" smtClean="0"/>
              <a:t>e_Record</a:t>
            </a:r>
            <a:r>
              <a:rPr lang="en-GB" sz="900" dirty="0" smtClean="0"/>
              <a:t>;</a:t>
            </a:r>
            <a:endParaRPr lang="fr-FR" sz="900" dirty="0" smtClean="0"/>
          </a:p>
          <a:p>
            <a:r>
              <a:rPr lang="en-GB" sz="900" dirty="0" smtClean="0"/>
              <a:t>    loop</a:t>
            </a:r>
            <a:endParaRPr lang="fr-FR" sz="900" dirty="0" smtClean="0"/>
          </a:p>
          <a:p>
            <a:r>
              <a:rPr lang="en-GB" sz="900" dirty="0" smtClean="0"/>
              <a:t>    DBMS_OUTPUT.PUT_LINE('</a:t>
            </a:r>
            <a:r>
              <a:rPr lang="en-GB" sz="900" dirty="0" err="1" smtClean="0"/>
              <a:t>Salare</a:t>
            </a:r>
            <a:r>
              <a:rPr lang="en-GB" sz="900" dirty="0" smtClean="0"/>
              <a:t> de  ' || </a:t>
            </a:r>
            <a:r>
              <a:rPr lang="en-GB" sz="900" dirty="0" err="1" smtClean="0"/>
              <a:t>e_Record.Employee_ID</a:t>
            </a:r>
            <a:r>
              <a:rPr lang="en-GB" sz="900" dirty="0" smtClean="0"/>
              <a:t> || ': ' || </a:t>
            </a:r>
            <a:r>
              <a:rPr lang="en-GB" sz="900" dirty="0" err="1" smtClean="0"/>
              <a:t>e_Record.Salary</a:t>
            </a:r>
            <a:r>
              <a:rPr lang="en-GB" sz="900" dirty="0" smtClean="0"/>
              <a:t> ||' $');</a:t>
            </a:r>
            <a:endParaRPr lang="fr-FR" sz="900" dirty="0" smtClean="0"/>
          </a:p>
          <a:p>
            <a:r>
              <a:rPr lang="en-GB" sz="900" dirty="0" smtClean="0"/>
              <a:t>      FETCH </a:t>
            </a:r>
            <a:r>
              <a:rPr lang="en-GB" sz="900" dirty="0" err="1" smtClean="0"/>
              <a:t>mycursor</a:t>
            </a:r>
            <a:r>
              <a:rPr lang="en-GB" sz="900" dirty="0" smtClean="0"/>
              <a:t> INTO </a:t>
            </a:r>
            <a:r>
              <a:rPr lang="en-GB" sz="900" dirty="0" err="1" smtClean="0"/>
              <a:t>e_Record</a:t>
            </a:r>
            <a:r>
              <a:rPr lang="en-GB" sz="900" dirty="0" smtClean="0"/>
              <a:t>;</a:t>
            </a:r>
            <a:endParaRPr lang="fr-FR" sz="900" dirty="0" smtClean="0"/>
          </a:p>
          <a:p>
            <a:r>
              <a:rPr lang="en-GB" sz="900" dirty="0" smtClean="0"/>
              <a:t>    exit when </a:t>
            </a:r>
            <a:r>
              <a:rPr lang="en-GB" sz="900" dirty="0" err="1" smtClean="0"/>
              <a:t>mycursor%notfound</a:t>
            </a:r>
            <a:r>
              <a:rPr lang="en-GB" sz="900" dirty="0" smtClean="0"/>
              <a:t>;</a:t>
            </a:r>
            <a:endParaRPr lang="fr-FR" sz="900" dirty="0" smtClean="0"/>
          </a:p>
          <a:p>
            <a:r>
              <a:rPr lang="en-GB" sz="900" dirty="0" smtClean="0"/>
              <a:t>    end loop;</a:t>
            </a:r>
            <a:endParaRPr lang="fr-FR" sz="900" dirty="0" smtClean="0"/>
          </a:p>
          <a:p>
            <a:r>
              <a:rPr lang="en-GB" sz="900" dirty="0" smtClean="0"/>
              <a:t>   CLOSE </a:t>
            </a:r>
            <a:r>
              <a:rPr lang="en-GB" sz="900" dirty="0" err="1" smtClean="0"/>
              <a:t>mycursor</a:t>
            </a:r>
            <a:r>
              <a:rPr lang="en-GB" sz="900" dirty="0" smtClean="0"/>
              <a:t>;</a:t>
            </a:r>
            <a:endParaRPr lang="fr-FR" sz="900" dirty="0" smtClean="0"/>
          </a:p>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655626" y="0"/>
            <a:ext cx="3643338" cy="3128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Passer des param</a:t>
            </a:r>
            <a:r>
              <a:rPr kumimoji="0" lang="fr-FR" sz="1200" b="1" i="0" u="none" strike="noStrike" cap="none" normalizeH="0" baseline="0" dirty="0" smtClean="0">
                <a:ln>
                  <a:noFill/>
                </a:ln>
                <a:solidFill>
                  <a:srgbClr val="000000"/>
                </a:solidFill>
                <a:effectLst/>
                <a:latin typeface="Cambria"/>
                <a:ea typeface="Times New Roman" pitchFamily="18" charset="0"/>
                <a:cs typeface="Times New Roman" pitchFamily="18" charset="0"/>
              </a:rPr>
              <a:t>è</a:t>
            </a:r>
            <a:r>
              <a:rPr kumimoji="0" lang="fr-FR" sz="1200"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tres </a:t>
            </a:r>
            <a:r>
              <a:rPr kumimoji="0" lang="fr-FR" sz="1200" b="1" i="0" u="none" strike="noStrike" cap="none" normalizeH="0" baseline="0" dirty="0" smtClean="0">
                <a:ln>
                  <a:noFill/>
                </a:ln>
                <a:solidFill>
                  <a:srgbClr val="000000"/>
                </a:solidFill>
                <a:effectLst/>
                <a:latin typeface="Cambria"/>
                <a:ea typeface="Times New Roman" pitchFamily="18" charset="0"/>
                <a:cs typeface="Times New Roman" pitchFamily="18" charset="0"/>
              </a:rPr>
              <a:t>à</a:t>
            </a:r>
            <a:r>
              <a:rPr kumimoji="0" lang="fr-FR" sz="1200"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 un curseur</a:t>
            </a:r>
            <a:endParaRPr kumimoji="0" lang="fr-FR" sz="12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p:txBody>
      </p:sp>
      <p:sp>
        <p:nvSpPr>
          <p:cNvPr id="4" name="Rectangle 3"/>
          <p:cNvSpPr/>
          <p:nvPr/>
        </p:nvSpPr>
        <p:spPr>
          <a:xfrm>
            <a:off x="155560" y="521507"/>
            <a:ext cx="2074607" cy="276999"/>
          </a:xfrm>
          <a:prstGeom prst="rect">
            <a:avLst/>
          </a:prstGeom>
        </p:spPr>
        <p:txBody>
          <a:bodyPr wrap="none">
            <a:spAutoFit/>
          </a:bodyPr>
          <a:lstStyle/>
          <a:p>
            <a:r>
              <a:rPr lang="fr-FR" sz="1200" b="1" dirty="0" smtClean="0">
                <a:solidFill>
                  <a:srgbClr val="000000"/>
                </a:solidFill>
                <a:latin typeface="Verdana" pitchFamily="34" charset="0"/>
                <a:ea typeface="Times New Roman" pitchFamily="18" charset="0"/>
                <a:cs typeface="Times New Roman" pitchFamily="18" charset="0"/>
              </a:rPr>
              <a:t>Exemple </a:t>
            </a:r>
            <a:r>
              <a:rPr lang="fr-FR" sz="1200" b="1" dirty="0" err="1" smtClean="0">
                <a:solidFill>
                  <a:srgbClr val="000000"/>
                </a:solidFill>
                <a:latin typeface="Verdana" pitchFamily="34" charset="0"/>
                <a:ea typeface="Times New Roman" pitchFamily="18" charset="0"/>
                <a:cs typeface="Times New Roman" pitchFamily="18" charset="0"/>
              </a:rPr>
              <a:t>Recapitulatif</a:t>
            </a:r>
            <a:endParaRPr lang="fr-FR" sz="12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1"/>
          <p:cNvSpPr>
            <a:spLocks noChangeArrowheads="1"/>
          </p:cNvSpPr>
          <p:nvPr/>
        </p:nvSpPr>
        <p:spPr bwMode="auto">
          <a:xfrm>
            <a:off x="138460" y="582617"/>
            <a:ext cx="4320480"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tabLst/>
            </a:pPr>
            <a:r>
              <a:rPr kumimoji="0" lang="fr-FR" sz="1100" b="1" i="0" u="none" strike="noStrike" cap="none" normalizeH="0" baseline="0" dirty="0" smtClean="0">
                <a:ln>
                  <a:noFill/>
                </a:ln>
                <a:solidFill>
                  <a:schemeClr val="tx1"/>
                </a:solidFill>
                <a:effectLst/>
                <a:latin typeface="Arial" pitchFamily="34" charset="0"/>
                <a:ea typeface="Calibri" pitchFamily="34" charset="0"/>
                <a:cs typeface="Arial" pitchFamily="34" charset="0"/>
              </a:rPr>
              <a:t>Exercices</a:t>
            </a:r>
            <a:r>
              <a:rPr kumimoji="0" lang="fr-FR" sz="1100" b="1" i="0" u="none" strike="noStrike" cap="none" normalizeH="0" dirty="0" smtClean="0">
                <a:ln>
                  <a:noFill/>
                </a:ln>
                <a:solidFill>
                  <a:schemeClr val="tx1"/>
                </a:solidFill>
                <a:effectLst/>
                <a:latin typeface="Arial" pitchFamily="34" charset="0"/>
                <a:ea typeface="Calibri" pitchFamily="34" charset="0"/>
                <a:cs typeface="Arial" pitchFamily="34" charset="0"/>
              </a:rPr>
              <a:t> </a:t>
            </a:r>
            <a:r>
              <a:rPr kumimoji="0" lang="fr-FR" sz="1100" b="1" i="0" u="none" strike="noStrike" cap="none" normalizeH="0" dirty="0" smtClean="0">
                <a:ln>
                  <a:noFill/>
                </a:ln>
                <a:solidFill>
                  <a:schemeClr val="tx1"/>
                </a:solidFill>
                <a:effectLst/>
                <a:latin typeface="Arial" pitchFamily="34" charset="0"/>
                <a:ea typeface="Calibri" pitchFamily="34" charset="0"/>
                <a:cs typeface="Arial" pitchFamily="34" charset="0"/>
              </a:rPr>
              <a:t>:</a:t>
            </a:r>
            <a:endParaRPr kumimoji="0" lang="fr-FR" sz="11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Low" defTabSz="914400" rtl="0" eaLnBrk="1" fontAlgn="base" latinLnBrk="0" hangingPunct="1">
              <a:lnSpc>
                <a:spcPct val="150000"/>
              </a:lnSpc>
              <a:spcBef>
                <a:spcPct val="0"/>
              </a:spcBef>
              <a:spcAft>
                <a:spcPct val="0"/>
              </a:spcAft>
              <a:buClrTx/>
              <a:buSzTx/>
              <a:tabLst/>
            </a:pPr>
            <a:r>
              <a:rPr kumimoji="0" lang="fr-FR" sz="1100" b="0" i="0" u="none" strike="noStrike" cap="none" normalizeH="0" baseline="0" dirty="0" smtClean="0">
                <a:ln>
                  <a:noFill/>
                </a:ln>
                <a:solidFill>
                  <a:schemeClr val="tx1"/>
                </a:solidFill>
                <a:effectLst/>
                <a:latin typeface="Arial" pitchFamily="34" charset="0"/>
                <a:ea typeface="Calibri" pitchFamily="34" charset="0"/>
                <a:cs typeface="Arial" pitchFamily="34" charset="0"/>
              </a:rPr>
              <a:t>1) En utilisant un Curseur, Écrivez un programme PL/SQL qui calcule la moyenne des salaires des employés  dont la date de recrutement est entre 01/01/2002 et 01/01/2005.</a:t>
            </a:r>
            <a:endParaRPr kumimoji="0" lang="fr-F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50000"/>
              </a:lnSpc>
              <a:spcBef>
                <a:spcPct val="0"/>
              </a:spcBef>
              <a:spcAft>
                <a:spcPct val="0"/>
              </a:spcAft>
              <a:buClrTx/>
              <a:buSzTx/>
              <a:buFontTx/>
              <a:buNone/>
              <a:tabLst/>
            </a:pPr>
            <a:r>
              <a:rPr kumimoji="0" lang="fr-FR" sz="1100" b="0" i="0" u="none" strike="noStrike" cap="none" normalizeH="0" baseline="0" dirty="0" smtClean="0">
                <a:ln>
                  <a:noFill/>
                </a:ln>
                <a:solidFill>
                  <a:schemeClr val="tx1"/>
                </a:solidFill>
                <a:effectLst/>
                <a:latin typeface="Arial" pitchFamily="34" charset="0"/>
                <a:ea typeface="Calibri" pitchFamily="34" charset="0"/>
                <a:cs typeface="Arial" pitchFamily="34" charset="0"/>
              </a:rPr>
              <a:t>Comparer avec la requête  ci-dessous, vous devez trouver la même chose</a:t>
            </a:r>
            <a:endParaRPr kumimoji="0" lang="fr-F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5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Calibri" pitchFamily="34" charset="0"/>
                <a:cs typeface="Arial" pitchFamily="34" charset="0"/>
              </a:rPr>
              <a:t>(SELECT </a:t>
            </a:r>
            <a:r>
              <a:rPr kumimoji="0" lang="en-US" sz="11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avg</a:t>
            </a:r>
            <a:r>
              <a:rPr kumimoji="0" lang="en-US" sz="1100" b="0" i="0" u="none" strike="noStrike" cap="none" normalizeH="0" baseline="0" dirty="0" smtClean="0">
                <a:ln>
                  <a:noFill/>
                </a:ln>
                <a:solidFill>
                  <a:schemeClr val="tx1"/>
                </a:solidFill>
                <a:effectLst/>
                <a:latin typeface="Arial" pitchFamily="34" charset="0"/>
                <a:ea typeface="Calibri" pitchFamily="34" charset="0"/>
                <a:cs typeface="Arial" pitchFamily="34" charset="0"/>
              </a:rPr>
              <a:t>(salary) FROM employees</a:t>
            </a:r>
            <a:endParaRPr kumimoji="0" lang="fr-F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5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Calibri" pitchFamily="34" charset="0"/>
                <a:cs typeface="Arial" pitchFamily="34" charset="0"/>
              </a:rPr>
              <a:t>WHERE ( </a:t>
            </a:r>
            <a:r>
              <a:rPr kumimoji="0" lang="en-US" sz="11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to_date</a:t>
            </a:r>
            <a:r>
              <a:rPr kumimoji="0" lang="en-US" sz="11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r>
              <a:rPr kumimoji="0" lang="en-US" sz="11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hire_date,'DD</a:t>
            </a:r>
            <a:r>
              <a:rPr kumimoji="0" lang="en-US" sz="1100" b="0" i="0" u="none" strike="noStrike" cap="none" normalizeH="0" baseline="0" dirty="0" smtClean="0">
                <a:ln>
                  <a:noFill/>
                </a:ln>
                <a:solidFill>
                  <a:schemeClr val="tx1"/>
                </a:solidFill>
                <a:effectLst/>
                <a:latin typeface="Arial" pitchFamily="34" charset="0"/>
                <a:ea typeface="Calibri" pitchFamily="34" charset="0"/>
                <a:cs typeface="Arial" pitchFamily="34" charset="0"/>
              </a:rPr>
              <a:t>/MM/YY') between  '01/01/02' and  '01/01/05' </a:t>
            </a:r>
            <a:r>
              <a:rPr kumimoji="0" lang="en-US" sz="11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endParaRPr kumimoji="0" lang="fr-F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50000"/>
              </a:lnSpc>
              <a:spcBef>
                <a:spcPct val="0"/>
              </a:spcBef>
              <a:spcAft>
                <a:spcPct val="0"/>
              </a:spcAft>
              <a:buClrTx/>
              <a:buSzTx/>
              <a:tabLst/>
            </a:pPr>
            <a:r>
              <a:rPr kumimoji="0" lang="fr-FR" sz="1100" b="0" i="0" u="none" strike="noStrike" cap="none" normalizeH="0" baseline="0" dirty="0" smtClean="0">
                <a:ln>
                  <a:noFill/>
                </a:ln>
                <a:solidFill>
                  <a:schemeClr val="tx1"/>
                </a:solidFill>
                <a:effectLst/>
                <a:latin typeface="Arial" pitchFamily="34" charset="0"/>
                <a:ea typeface="Calibri" pitchFamily="34" charset="0"/>
                <a:cs typeface="Arial" pitchFamily="34" charset="0"/>
              </a:rPr>
              <a:t>2) Refaire la </a:t>
            </a:r>
            <a:r>
              <a:rPr kumimoji="0" lang="fr-FR" sz="11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meme</a:t>
            </a:r>
            <a:r>
              <a:rPr kumimoji="0" lang="fr-FR" sz="11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question en passant les deux dates 01/01/2002 et 01/01/2005. En paramètre de curseur </a:t>
            </a:r>
            <a:endParaRPr kumimoji="0" lang="fr-FR" sz="11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1"/>
          <p:cNvSpPr>
            <a:spLocks noChangeArrowheads="1"/>
          </p:cNvSpPr>
          <p:nvPr/>
        </p:nvSpPr>
        <p:spPr bwMode="auto">
          <a:xfrm>
            <a:off x="249636" y="71016"/>
            <a:ext cx="3643338" cy="3128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Passer des param</a:t>
            </a:r>
            <a:r>
              <a:rPr kumimoji="0" lang="fr-FR" sz="1200" b="1" i="0" u="none" strike="noStrike" cap="none" normalizeH="0" baseline="0" dirty="0" smtClean="0">
                <a:ln>
                  <a:noFill/>
                </a:ln>
                <a:solidFill>
                  <a:srgbClr val="000000"/>
                </a:solidFill>
                <a:effectLst/>
                <a:latin typeface="Cambria"/>
                <a:ea typeface="Times New Roman" pitchFamily="18" charset="0"/>
                <a:cs typeface="Times New Roman" pitchFamily="18" charset="0"/>
              </a:rPr>
              <a:t>è</a:t>
            </a:r>
            <a:r>
              <a:rPr kumimoji="0" lang="fr-FR" sz="1200"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tres </a:t>
            </a:r>
            <a:r>
              <a:rPr kumimoji="0" lang="fr-FR" sz="1200" b="1" i="0" u="none" strike="noStrike" cap="none" normalizeH="0" baseline="0" dirty="0" smtClean="0">
                <a:ln>
                  <a:noFill/>
                </a:ln>
                <a:solidFill>
                  <a:srgbClr val="000000"/>
                </a:solidFill>
                <a:effectLst/>
                <a:latin typeface="Cambria"/>
                <a:ea typeface="Times New Roman" pitchFamily="18" charset="0"/>
                <a:cs typeface="Times New Roman" pitchFamily="18" charset="0"/>
              </a:rPr>
              <a:t>à</a:t>
            </a:r>
            <a:r>
              <a:rPr kumimoji="0" lang="fr-FR" sz="1200" b="1" i="0" u="none" strike="noStrike" cap="none" normalizeH="0" baseline="0" dirty="0" smtClean="0">
                <a:ln>
                  <a:noFill/>
                </a:ln>
                <a:solidFill>
                  <a:srgbClr val="000000"/>
                </a:solidFill>
                <a:effectLst/>
                <a:latin typeface="Verdana" pitchFamily="34" charset="0"/>
                <a:ea typeface="Times New Roman" pitchFamily="18" charset="0"/>
                <a:cs typeface="Times New Roman" pitchFamily="18" charset="0"/>
              </a:rPr>
              <a:t> un curseur</a:t>
            </a:r>
            <a:endParaRPr kumimoji="0" lang="fr-FR" sz="12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84254" y="12688"/>
            <a:ext cx="3340915"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b="1" dirty="0" smtClean="0"/>
              <a:t>Procédures et Fonctions stockées</a:t>
            </a:r>
          </a:p>
        </p:txBody>
      </p:sp>
      <p:sp>
        <p:nvSpPr>
          <p:cNvPr id="5" name="ZoneTexte 4"/>
          <p:cNvSpPr txBox="1"/>
          <p:nvPr/>
        </p:nvSpPr>
        <p:spPr>
          <a:xfrm>
            <a:off x="369874" y="1012820"/>
            <a:ext cx="3857652" cy="2246769"/>
          </a:xfrm>
          <a:prstGeom prst="rect">
            <a:avLst/>
          </a:prstGeom>
          <a:noFill/>
        </p:spPr>
        <p:txBody>
          <a:bodyPr wrap="square" rtlCol="0">
            <a:spAutoFit/>
          </a:bodyPr>
          <a:lstStyle/>
          <a:p>
            <a:pPr>
              <a:lnSpc>
                <a:spcPct val="200000"/>
              </a:lnSpc>
              <a:buFont typeface="Wingdings" pitchFamily="2" charset="2"/>
              <a:buChar char="q"/>
            </a:pPr>
            <a:r>
              <a:rPr lang="fr-FR" sz="1400" dirty="0" smtClean="0"/>
              <a:t>Décrire les différentes utilisation des procédure et fonctions</a:t>
            </a:r>
          </a:p>
          <a:p>
            <a:pPr>
              <a:lnSpc>
                <a:spcPct val="200000"/>
              </a:lnSpc>
              <a:buFont typeface="Wingdings" pitchFamily="2" charset="2"/>
              <a:buChar char="q"/>
            </a:pPr>
            <a:r>
              <a:rPr lang="fr-FR" sz="1400" dirty="0" smtClean="0"/>
              <a:t>Créer des procédures et fonction stockées </a:t>
            </a:r>
          </a:p>
          <a:p>
            <a:pPr>
              <a:lnSpc>
                <a:spcPct val="200000"/>
              </a:lnSpc>
              <a:buFont typeface="Wingdings" pitchFamily="2" charset="2"/>
              <a:buChar char="q"/>
            </a:pPr>
            <a:r>
              <a:rPr lang="fr-FR" sz="1400" dirty="0" smtClean="0"/>
              <a:t>Appeler une procédure et une fonction</a:t>
            </a:r>
          </a:p>
          <a:p>
            <a:pPr>
              <a:lnSpc>
                <a:spcPct val="200000"/>
              </a:lnSpc>
              <a:buFont typeface="Wingdings" pitchFamily="2" charset="2"/>
              <a:buChar char="q"/>
            </a:pPr>
            <a:r>
              <a:rPr lang="fr-FR" sz="1400" dirty="0" smtClean="0"/>
              <a:t>Supprimer une procédure et une fonction</a:t>
            </a:r>
            <a:endParaRPr lang="fr-FR" sz="1400" dirty="0"/>
          </a:p>
        </p:txBody>
      </p:sp>
      <p:sp>
        <p:nvSpPr>
          <p:cNvPr id="6" name="Rectangle 5"/>
          <p:cNvSpPr/>
          <p:nvPr/>
        </p:nvSpPr>
        <p:spPr>
          <a:xfrm>
            <a:off x="441312" y="512754"/>
            <a:ext cx="1096134" cy="369332"/>
          </a:xfrm>
          <a:prstGeom prst="rect">
            <a:avLst/>
          </a:prstGeom>
        </p:spPr>
        <p:txBody>
          <a:bodyPr wrap="square">
            <a:spAutoFit/>
          </a:bodyPr>
          <a:lstStyle/>
          <a:p>
            <a:r>
              <a:rPr lang="fr-FR" b="1" dirty="0" smtClean="0"/>
              <a:t>Objectifs</a:t>
            </a:r>
            <a:r>
              <a:rPr lang="fr-FR" dirty="0" smtClean="0"/>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6749" y="155564"/>
            <a:ext cx="2120645"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b="1" dirty="0" smtClean="0"/>
              <a:t>Procédures stockées</a:t>
            </a:r>
          </a:p>
        </p:txBody>
      </p:sp>
      <p:sp>
        <p:nvSpPr>
          <p:cNvPr id="3" name="Rectangle 2"/>
          <p:cNvSpPr/>
          <p:nvPr/>
        </p:nvSpPr>
        <p:spPr>
          <a:xfrm>
            <a:off x="12684" y="798506"/>
            <a:ext cx="4500594" cy="1200329"/>
          </a:xfrm>
          <a:prstGeom prst="rect">
            <a:avLst/>
          </a:prstGeom>
        </p:spPr>
        <p:txBody>
          <a:bodyPr wrap="square">
            <a:spAutoFit/>
          </a:bodyPr>
          <a:lstStyle/>
          <a:p>
            <a:r>
              <a:rPr lang="fr-FR" sz="1200" dirty="0" smtClean="0"/>
              <a:t>Tout comme n’importe quel autre langage procédural, PL / SQL a des blocs  de code qui sont appelées procédures.</a:t>
            </a:r>
          </a:p>
          <a:p>
            <a:endParaRPr lang="fr-FR" sz="1200" dirty="0" smtClean="0"/>
          </a:p>
          <a:p>
            <a:r>
              <a:rPr lang="fr-FR" sz="1200" dirty="0" smtClean="0"/>
              <a:t> Vous pouvez appeler ces procédures par les autres blocs  de code, ou directement à partir de SQL * Plus (ou par un autre programme client).</a:t>
            </a:r>
            <a:endParaRPr lang="fr-FR" sz="1200" dirty="0"/>
          </a:p>
        </p:txBody>
      </p:sp>
      <p:sp>
        <p:nvSpPr>
          <p:cNvPr id="4" name="Rectangle 3"/>
          <p:cNvSpPr/>
          <p:nvPr/>
        </p:nvSpPr>
        <p:spPr>
          <a:xfrm>
            <a:off x="155560" y="2715190"/>
            <a:ext cx="4441840" cy="369332"/>
          </a:xfrm>
          <a:prstGeom prst="rect">
            <a:avLst/>
          </a:prstGeom>
        </p:spPr>
        <p:txBody>
          <a:bodyPr wrap="square">
            <a:spAutoFit/>
          </a:bodyPr>
          <a:lstStyle/>
          <a:p>
            <a:r>
              <a:rPr lang="fr-FR" sz="1400" b="1" dirty="0" smtClean="0"/>
              <a:t>GRANT CREATE PROCEDURE TO </a:t>
            </a:r>
            <a:r>
              <a:rPr lang="fr-FR" b="1" dirty="0" err="1" smtClean="0"/>
              <a:t>utilisateur_désiré</a:t>
            </a:r>
            <a:r>
              <a:rPr lang="fr-FR" b="1" dirty="0" smtClean="0"/>
              <a:t>;</a:t>
            </a:r>
            <a:endParaRPr lang="fr-FR" dirty="0"/>
          </a:p>
        </p:txBody>
      </p:sp>
      <p:sp>
        <p:nvSpPr>
          <p:cNvPr id="5" name="ZoneTexte 4"/>
          <p:cNvSpPr txBox="1"/>
          <p:nvPr/>
        </p:nvSpPr>
        <p:spPr>
          <a:xfrm>
            <a:off x="298436" y="2012952"/>
            <a:ext cx="4071966" cy="276999"/>
          </a:xfrm>
          <a:prstGeom prst="rect">
            <a:avLst/>
          </a:prstGeom>
          <a:noFill/>
        </p:spPr>
        <p:txBody>
          <a:bodyPr wrap="square" rtlCol="0">
            <a:spAutoFit/>
          </a:bodyPr>
          <a:lstStyle/>
          <a:p>
            <a:r>
              <a:rPr lang="fr-FR" sz="1200" dirty="0" smtClean="0"/>
              <a:t>Avant de créer des procédure il faut avoir les droits nécessaire </a:t>
            </a:r>
            <a:endParaRPr lang="fr-FR" sz="12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560" y="1012820"/>
            <a:ext cx="358330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200" b="1" dirty="0" smtClean="0"/>
              <a:t>CREATE or replace </a:t>
            </a:r>
            <a:r>
              <a:rPr lang="fr-FR" sz="1200" dirty="0" smtClean="0"/>
              <a:t>PROCEDURE Bonjour IS</a:t>
            </a:r>
          </a:p>
          <a:p>
            <a:r>
              <a:rPr lang="fr-FR" sz="1200" dirty="0" smtClean="0"/>
              <a:t>BEGIN</a:t>
            </a:r>
          </a:p>
          <a:p>
            <a:r>
              <a:rPr lang="fr-FR" sz="1200" dirty="0" smtClean="0"/>
              <a:t>DBMS_OUTPUT.PUT_LINE(‘Bonjour Tout le monde’ );</a:t>
            </a:r>
          </a:p>
          <a:p>
            <a:r>
              <a:rPr lang="fr-FR" sz="1200" dirty="0" smtClean="0"/>
              <a:t>END;</a:t>
            </a:r>
            <a:endParaRPr lang="fr-FR" sz="1200" dirty="0"/>
          </a:p>
        </p:txBody>
      </p:sp>
      <p:sp>
        <p:nvSpPr>
          <p:cNvPr id="3" name="Rectangle 2"/>
          <p:cNvSpPr/>
          <p:nvPr/>
        </p:nvSpPr>
        <p:spPr>
          <a:xfrm>
            <a:off x="1106749" y="155564"/>
            <a:ext cx="2120645"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b="1" dirty="0" smtClean="0"/>
              <a:t>Procédures stockées</a:t>
            </a:r>
          </a:p>
        </p:txBody>
      </p:sp>
      <p:sp>
        <p:nvSpPr>
          <p:cNvPr id="4" name="Rectangle 3"/>
          <p:cNvSpPr/>
          <p:nvPr/>
        </p:nvSpPr>
        <p:spPr>
          <a:xfrm>
            <a:off x="0" y="655630"/>
            <a:ext cx="2339038" cy="276999"/>
          </a:xfrm>
          <a:prstGeom prst="rect">
            <a:avLst/>
          </a:prstGeom>
        </p:spPr>
        <p:txBody>
          <a:bodyPr wrap="none">
            <a:spAutoFit/>
          </a:bodyPr>
          <a:lstStyle/>
          <a:p>
            <a:r>
              <a:rPr lang="fr-FR" sz="1200" b="1" dirty="0" smtClean="0"/>
              <a:t>Un Simple exemple de procédure </a:t>
            </a:r>
          </a:p>
        </p:txBody>
      </p:sp>
      <p:sp>
        <p:nvSpPr>
          <p:cNvPr id="7" name="Rectangle 6"/>
          <p:cNvSpPr/>
          <p:nvPr/>
        </p:nvSpPr>
        <p:spPr>
          <a:xfrm>
            <a:off x="68476" y="2298704"/>
            <a:ext cx="1928826" cy="7848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100" b="1" u="sng" dirty="0" smtClean="0"/>
              <a:t>Dans un autre bloc PL/SQL</a:t>
            </a:r>
          </a:p>
          <a:p>
            <a:r>
              <a:rPr lang="fr-FR" sz="1100" dirty="0" smtClean="0"/>
              <a:t>BEGIN</a:t>
            </a:r>
          </a:p>
          <a:p>
            <a:r>
              <a:rPr lang="fr-FR" sz="1100" dirty="0" smtClean="0"/>
              <a:t>Bonjour();</a:t>
            </a:r>
          </a:p>
          <a:p>
            <a:r>
              <a:rPr lang="fr-FR" sz="1100" dirty="0" smtClean="0"/>
              <a:t>END;</a:t>
            </a:r>
            <a:endParaRPr lang="fr-FR" sz="1100" dirty="0"/>
          </a:p>
        </p:txBody>
      </p:sp>
      <p:sp>
        <p:nvSpPr>
          <p:cNvPr id="8" name="Rectangle 7"/>
          <p:cNvSpPr/>
          <p:nvPr/>
        </p:nvSpPr>
        <p:spPr>
          <a:xfrm>
            <a:off x="0" y="1878829"/>
            <a:ext cx="1631793" cy="276999"/>
          </a:xfrm>
          <a:prstGeom prst="rect">
            <a:avLst/>
          </a:prstGeom>
        </p:spPr>
        <p:txBody>
          <a:bodyPr wrap="none">
            <a:spAutoFit/>
          </a:bodyPr>
          <a:lstStyle/>
          <a:p>
            <a:r>
              <a:rPr lang="fr-FR" sz="1200" b="1" dirty="0" smtClean="0"/>
              <a:t>Appel de la procédure </a:t>
            </a:r>
          </a:p>
        </p:txBody>
      </p:sp>
      <p:sp>
        <p:nvSpPr>
          <p:cNvPr id="9" name="Rectangle 8"/>
          <p:cNvSpPr/>
          <p:nvPr/>
        </p:nvSpPr>
        <p:spPr>
          <a:xfrm>
            <a:off x="2084386" y="2298704"/>
            <a:ext cx="1928826" cy="7848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100" b="1" u="sng" dirty="0" smtClean="0"/>
              <a:t>Par commande SQL*Plus</a:t>
            </a:r>
          </a:p>
          <a:p>
            <a:r>
              <a:rPr lang="fr-FR" sz="1100" dirty="0" err="1" smtClean="0"/>
              <a:t>exec</a:t>
            </a:r>
            <a:r>
              <a:rPr lang="fr-FR" sz="1100" dirty="0" smtClean="0"/>
              <a:t> Bonjour();</a:t>
            </a:r>
          </a:p>
          <a:p>
            <a:r>
              <a:rPr lang="fr-FR" sz="1100" b="1" dirty="0" smtClean="0"/>
              <a:t>Ou bien </a:t>
            </a:r>
          </a:p>
          <a:p>
            <a:r>
              <a:rPr lang="fr-FR" sz="1100" dirty="0" smtClean="0"/>
              <a:t>Call Bonjour();</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998" y="1140165"/>
            <a:ext cx="3857652"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200" b="1" dirty="0" smtClean="0"/>
              <a:t>CREATE OR REPLACE</a:t>
            </a:r>
          </a:p>
          <a:p>
            <a:r>
              <a:rPr lang="fr-FR" sz="1200" dirty="0" smtClean="0"/>
              <a:t>PROCEDURE </a:t>
            </a:r>
            <a:r>
              <a:rPr lang="fr-FR" sz="1200" dirty="0" err="1" smtClean="0"/>
              <a:t>nom_procedure</a:t>
            </a:r>
            <a:r>
              <a:rPr lang="fr-FR" sz="1200" dirty="0" smtClean="0"/>
              <a:t> ( </a:t>
            </a:r>
            <a:r>
              <a:rPr lang="fr-FR" sz="1200" b="1" dirty="0" smtClean="0"/>
              <a:t>paramètres  IN , OUT</a:t>
            </a:r>
            <a:r>
              <a:rPr lang="fr-FR" sz="1200" dirty="0" smtClean="0"/>
              <a:t> ) IS</a:t>
            </a:r>
          </a:p>
          <a:p>
            <a:r>
              <a:rPr lang="fr-FR" sz="1200" dirty="0" smtClean="0"/>
              <a:t>BEGIN</a:t>
            </a:r>
          </a:p>
          <a:p>
            <a:r>
              <a:rPr lang="fr-FR" sz="1200" b="1" dirty="0" err="1" smtClean="0"/>
              <a:t>Corps_de_la_procedure</a:t>
            </a:r>
            <a:endParaRPr lang="fr-FR" sz="1200" b="1" dirty="0" smtClean="0"/>
          </a:p>
          <a:p>
            <a:r>
              <a:rPr lang="fr-FR" sz="1200" dirty="0" smtClean="0"/>
              <a:t>END;</a:t>
            </a:r>
          </a:p>
        </p:txBody>
      </p:sp>
      <p:sp>
        <p:nvSpPr>
          <p:cNvPr id="3" name="Rectangle 2"/>
          <p:cNvSpPr/>
          <p:nvPr/>
        </p:nvSpPr>
        <p:spPr>
          <a:xfrm>
            <a:off x="116686" y="2307457"/>
            <a:ext cx="4381905" cy="276999"/>
          </a:xfrm>
          <a:prstGeom prst="rect">
            <a:avLst/>
          </a:prstGeom>
        </p:spPr>
        <p:txBody>
          <a:bodyPr wrap="none">
            <a:spAutoFit/>
          </a:bodyPr>
          <a:lstStyle/>
          <a:p>
            <a:r>
              <a:rPr lang="fr-FR" sz="1200" b="1" dirty="0" err="1" smtClean="0"/>
              <a:t>nom_procedure</a:t>
            </a:r>
            <a:r>
              <a:rPr lang="fr-FR" sz="1200" dirty="0" smtClean="0"/>
              <a:t> : est le nom de la procédure, il doit être significatif</a:t>
            </a:r>
            <a:endParaRPr lang="fr-FR" sz="1200" dirty="0"/>
          </a:p>
        </p:txBody>
      </p:sp>
      <p:sp>
        <p:nvSpPr>
          <p:cNvPr id="4" name="Rectangle 3"/>
          <p:cNvSpPr/>
          <p:nvPr/>
        </p:nvSpPr>
        <p:spPr>
          <a:xfrm>
            <a:off x="84122" y="2622857"/>
            <a:ext cx="4381905" cy="461665"/>
          </a:xfrm>
          <a:prstGeom prst="rect">
            <a:avLst/>
          </a:prstGeom>
        </p:spPr>
        <p:txBody>
          <a:bodyPr wrap="square">
            <a:spAutoFit/>
          </a:bodyPr>
          <a:lstStyle/>
          <a:p>
            <a:r>
              <a:rPr lang="fr-FR" sz="1200" b="1" dirty="0" err="1" smtClean="0"/>
              <a:t>Corps_de_la_procedure</a:t>
            </a:r>
            <a:r>
              <a:rPr lang="fr-FR" sz="1200" dirty="0" smtClean="0"/>
              <a:t>: est une suite d’instruction PL/SQL qui définissent la suite logique de  la procédure</a:t>
            </a:r>
            <a:endParaRPr lang="fr-FR" sz="1200" dirty="0"/>
          </a:p>
        </p:txBody>
      </p:sp>
      <p:sp>
        <p:nvSpPr>
          <p:cNvPr id="5" name="Rectangle 4"/>
          <p:cNvSpPr/>
          <p:nvPr/>
        </p:nvSpPr>
        <p:spPr>
          <a:xfrm>
            <a:off x="1106749" y="155564"/>
            <a:ext cx="2120645"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b="1" dirty="0" smtClean="0"/>
              <a:t>Procédures stockées</a:t>
            </a:r>
          </a:p>
        </p:txBody>
      </p:sp>
      <p:sp>
        <p:nvSpPr>
          <p:cNvPr id="6" name="Rectangle 5"/>
          <p:cNvSpPr/>
          <p:nvPr/>
        </p:nvSpPr>
        <p:spPr>
          <a:xfrm>
            <a:off x="108862" y="664383"/>
            <a:ext cx="1801712" cy="27699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200" b="1" dirty="0" smtClean="0"/>
              <a:t>Syntaxe générale</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436" y="441316"/>
            <a:ext cx="1249316"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dirty="0" smtClean="0"/>
              <a:t>Paramètres</a:t>
            </a:r>
            <a:endParaRPr lang="fr-FR" dirty="0"/>
          </a:p>
        </p:txBody>
      </p:sp>
      <p:sp>
        <p:nvSpPr>
          <p:cNvPr id="3" name="Rectangle 2"/>
          <p:cNvSpPr/>
          <p:nvPr/>
        </p:nvSpPr>
        <p:spPr>
          <a:xfrm>
            <a:off x="226998" y="869944"/>
            <a:ext cx="4214842" cy="461665"/>
          </a:xfrm>
          <a:prstGeom prst="rect">
            <a:avLst/>
          </a:prstGeom>
        </p:spPr>
        <p:txBody>
          <a:bodyPr wrap="square">
            <a:spAutoFit/>
          </a:bodyPr>
          <a:lstStyle/>
          <a:p>
            <a:r>
              <a:rPr lang="fr-FR" sz="1200" dirty="0" smtClean="0"/>
              <a:t>Les paramètres sont optionnels dans les procédure, dans l’exemple que nous avons déjà vu il n y a pas de paramètres</a:t>
            </a:r>
            <a:endParaRPr lang="fr-FR" sz="1200" dirty="0"/>
          </a:p>
        </p:txBody>
      </p:sp>
      <p:sp>
        <p:nvSpPr>
          <p:cNvPr id="4" name="Rectangle 3"/>
          <p:cNvSpPr/>
          <p:nvPr/>
        </p:nvSpPr>
        <p:spPr>
          <a:xfrm>
            <a:off x="298436" y="1370010"/>
            <a:ext cx="2936368"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200" dirty="0" smtClean="0"/>
              <a:t>CREATE OR REPLACE</a:t>
            </a:r>
          </a:p>
          <a:p>
            <a:r>
              <a:rPr lang="fr-FR" sz="1200" dirty="0" smtClean="0"/>
              <a:t>PROCEDURE HELLOWORLD IS</a:t>
            </a:r>
          </a:p>
          <a:p>
            <a:r>
              <a:rPr lang="fr-FR" sz="1200" dirty="0" smtClean="0"/>
              <a:t>BEGIN</a:t>
            </a:r>
          </a:p>
          <a:p>
            <a:r>
              <a:rPr lang="fr-FR" sz="1200" dirty="0" smtClean="0"/>
              <a:t>DBMS_OUTPUT.PUT_LINE(’Hello World!’);</a:t>
            </a:r>
          </a:p>
          <a:p>
            <a:r>
              <a:rPr lang="fr-FR" sz="1200" dirty="0" smtClean="0"/>
              <a:t>END;</a:t>
            </a:r>
            <a:endParaRPr lang="fr-FR" sz="1200" dirty="0"/>
          </a:p>
        </p:txBody>
      </p:sp>
      <p:sp>
        <p:nvSpPr>
          <p:cNvPr id="5" name="Rectangle 4"/>
          <p:cNvSpPr/>
          <p:nvPr/>
        </p:nvSpPr>
        <p:spPr>
          <a:xfrm>
            <a:off x="1106749" y="71984"/>
            <a:ext cx="2120645"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b="1" dirty="0" smtClean="0"/>
              <a:t>Procédures stockées</a:t>
            </a:r>
          </a:p>
        </p:txBody>
      </p:sp>
      <p:sp>
        <p:nvSpPr>
          <p:cNvPr id="6" name="Rectangle 5"/>
          <p:cNvSpPr/>
          <p:nvPr/>
        </p:nvSpPr>
        <p:spPr>
          <a:xfrm>
            <a:off x="0" y="2519288"/>
            <a:ext cx="4214842" cy="646331"/>
          </a:xfrm>
          <a:prstGeom prst="rect">
            <a:avLst/>
          </a:prstGeom>
        </p:spPr>
        <p:txBody>
          <a:bodyPr wrap="square">
            <a:spAutoFit/>
          </a:bodyPr>
          <a:lstStyle/>
          <a:p>
            <a:r>
              <a:rPr lang="fr-FR" sz="1200" dirty="0" smtClean="0"/>
              <a:t>Où cas où il  y a des paramètres on les introduit comme on le fait lors de la création des tables </a:t>
            </a:r>
            <a:r>
              <a:rPr lang="fr-FR" sz="1200" dirty="0" smtClean="0">
                <a:sym typeface="Wingdings" pitchFamily="2" charset="2"/>
              </a:rPr>
              <a:t> (</a:t>
            </a:r>
            <a:r>
              <a:rPr lang="fr-FR" sz="1200" b="1" dirty="0" err="1" smtClean="0">
                <a:sym typeface="Wingdings" pitchFamily="2" charset="2"/>
              </a:rPr>
              <a:t>nom_param</a:t>
            </a:r>
            <a:r>
              <a:rPr lang="fr-FR" sz="1200" b="1" dirty="0" smtClean="0">
                <a:sym typeface="Wingdings" pitchFamily="2" charset="2"/>
              </a:rPr>
              <a:t> type )</a:t>
            </a:r>
          </a:p>
          <a:p>
            <a:r>
              <a:rPr lang="fr-FR" sz="1200" b="1" dirty="0" smtClean="0">
                <a:sym typeface="Wingdings" pitchFamily="2" charset="2"/>
              </a:rPr>
              <a:t>Exemple   ( N </a:t>
            </a:r>
            <a:r>
              <a:rPr lang="fr-FR" sz="1200" b="1" dirty="0" err="1" smtClean="0">
                <a:sym typeface="Wingdings" pitchFamily="2" charset="2"/>
              </a:rPr>
              <a:t>int</a:t>
            </a:r>
            <a:r>
              <a:rPr lang="fr-FR" sz="1200" b="1" dirty="0" smtClean="0"/>
              <a:t> , titre </a:t>
            </a:r>
            <a:r>
              <a:rPr lang="fr-FR" sz="1200" b="1" dirty="0" err="1" smtClean="0"/>
              <a:t>varchar</a:t>
            </a:r>
            <a:r>
              <a:rPr lang="fr-FR" sz="1200" b="1" dirty="0" smtClean="0"/>
              <a:t>)</a:t>
            </a:r>
            <a:endParaRPr lang="fr-FR" sz="1200" b="1"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560" y="1370010"/>
            <a:ext cx="285752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200" dirty="0" smtClean="0"/>
              <a:t>CREATE OR REPLACE</a:t>
            </a:r>
          </a:p>
          <a:p>
            <a:r>
              <a:rPr lang="fr-FR" sz="1200" dirty="0" smtClean="0"/>
              <a:t>PROCEDURE DISPN (N INT) IS</a:t>
            </a:r>
          </a:p>
          <a:p>
            <a:r>
              <a:rPr lang="fr-FR" sz="1200" dirty="0" smtClean="0"/>
              <a:t>BEGIN</a:t>
            </a:r>
          </a:p>
          <a:p>
            <a:r>
              <a:rPr lang="fr-FR" sz="1200" dirty="0" smtClean="0"/>
              <a:t>DBMS_OUTPUT.PUT_LINE(‘N est : ‘ || N);</a:t>
            </a:r>
          </a:p>
          <a:p>
            <a:r>
              <a:rPr lang="fr-FR" sz="1200" dirty="0" smtClean="0"/>
              <a:t>END;</a:t>
            </a:r>
            <a:endParaRPr lang="fr-FR" sz="1200" dirty="0"/>
          </a:p>
        </p:txBody>
      </p:sp>
      <p:sp>
        <p:nvSpPr>
          <p:cNvPr id="3" name="ZoneTexte 2"/>
          <p:cNvSpPr txBox="1"/>
          <p:nvPr/>
        </p:nvSpPr>
        <p:spPr>
          <a:xfrm>
            <a:off x="71438" y="836907"/>
            <a:ext cx="4298964" cy="461665"/>
          </a:xfrm>
          <a:prstGeom prst="rect">
            <a:avLst/>
          </a:prstGeom>
          <a:noFill/>
        </p:spPr>
        <p:txBody>
          <a:bodyPr wrap="square" rtlCol="0">
            <a:spAutoFit/>
          </a:bodyPr>
          <a:lstStyle/>
          <a:p>
            <a:r>
              <a:rPr lang="fr-FR" sz="1200" dirty="0" smtClean="0"/>
              <a:t>Nous allons écrire une simple procédure admettant un seul paramètre </a:t>
            </a:r>
            <a:endParaRPr lang="fr-FR" sz="1200" dirty="0"/>
          </a:p>
        </p:txBody>
      </p:sp>
      <p:sp>
        <p:nvSpPr>
          <p:cNvPr id="4" name="ZoneTexte 3"/>
          <p:cNvSpPr txBox="1"/>
          <p:nvPr/>
        </p:nvSpPr>
        <p:spPr>
          <a:xfrm>
            <a:off x="84122" y="2441580"/>
            <a:ext cx="3429024" cy="1015663"/>
          </a:xfrm>
          <a:prstGeom prst="rect">
            <a:avLst/>
          </a:prstGeom>
          <a:noFill/>
        </p:spPr>
        <p:txBody>
          <a:bodyPr wrap="square" rtlCol="0">
            <a:spAutoFit/>
          </a:bodyPr>
          <a:lstStyle/>
          <a:p>
            <a:r>
              <a:rPr lang="fr-FR" sz="1200" dirty="0" smtClean="0"/>
              <a:t>Cette procédure affiche la valeur de nombre N passé en paramètre</a:t>
            </a:r>
          </a:p>
          <a:p>
            <a:endParaRPr lang="fr-FR" sz="1200" dirty="0" smtClean="0"/>
          </a:p>
          <a:p>
            <a:r>
              <a:rPr lang="fr-FR" sz="1200" dirty="0" smtClean="0"/>
              <a:t>SQL&gt;call DISPN(555)</a:t>
            </a:r>
          </a:p>
          <a:p>
            <a:r>
              <a:rPr lang="fr-FR" sz="1200" dirty="0" smtClean="0"/>
              <a:t>N est : 555 </a:t>
            </a:r>
            <a:endParaRPr lang="fr-FR" sz="1200" dirty="0"/>
          </a:p>
        </p:txBody>
      </p:sp>
      <p:sp>
        <p:nvSpPr>
          <p:cNvPr id="5" name="Rectangle 4"/>
          <p:cNvSpPr/>
          <p:nvPr/>
        </p:nvSpPr>
        <p:spPr>
          <a:xfrm>
            <a:off x="155560" y="512754"/>
            <a:ext cx="1978234" cy="276999"/>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sz="1200" b="1" dirty="0" smtClean="0"/>
              <a:t>1 seul paramètre: Exemple </a:t>
            </a:r>
            <a:endParaRPr lang="fr-FR" sz="1200" b="1" dirty="0"/>
          </a:p>
        </p:txBody>
      </p:sp>
      <p:sp>
        <p:nvSpPr>
          <p:cNvPr id="6" name="Rectangle 5"/>
          <p:cNvSpPr/>
          <p:nvPr/>
        </p:nvSpPr>
        <p:spPr>
          <a:xfrm>
            <a:off x="1106749" y="71984"/>
            <a:ext cx="2120645"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b="1" dirty="0" smtClean="0"/>
              <a:t>Procédures stockées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436" y="1084258"/>
            <a:ext cx="3500462"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200" dirty="0" smtClean="0"/>
              <a:t>CREATE OR REPLACE</a:t>
            </a:r>
          </a:p>
          <a:p>
            <a:r>
              <a:rPr lang="en-US" sz="1200" dirty="0" smtClean="0"/>
              <a:t>PROCEDURE DISP_AB (A INT, B INT) IS</a:t>
            </a:r>
          </a:p>
          <a:p>
            <a:r>
              <a:rPr lang="fr-FR" sz="1200" dirty="0" smtClean="0"/>
              <a:t>BEGIN</a:t>
            </a:r>
          </a:p>
          <a:p>
            <a:r>
              <a:rPr lang="en-US" sz="1200" dirty="0" smtClean="0"/>
              <a:t>DBMS_OUTPUT.PUT_LINE(’A + B = ’ || (A + B));</a:t>
            </a:r>
          </a:p>
          <a:p>
            <a:r>
              <a:rPr lang="en-US" sz="1200" dirty="0" smtClean="0"/>
              <a:t>DBMS_OUTPUT.PUT_LINE(’A * B = ’ || (A * B));</a:t>
            </a:r>
          </a:p>
          <a:p>
            <a:r>
              <a:rPr lang="fr-FR" sz="1200" dirty="0" smtClean="0"/>
              <a:t>END;</a:t>
            </a:r>
            <a:endParaRPr lang="fr-FR" sz="1200" dirty="0"/>
          </a:p>
        </p:txBody>
      </p:sp>
      <p:sp>
        <p:nvSpPr>
          <p:cNvPr id="3" name="Rectangle 2"/>
          <p:cNvSpPr/>
          <p:nvPr/>
        </p:nvSpPr>
        <p:spPr>
          <a:xfrm>
            <a:off x="155560" y="592945"/>
            <a:ext cx="2181559" cy="276999"/>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sz="1200" b="1" dirty="0" smtClean="0"/>
              <a:t>Plusieurs paramètres: Exemple </a:t>
            </a:r>
            <a:endParaRPr lang="fr-FR" sz="1200" b="1" dirty="0"/>
          </a:p>
        </p:txBody>
      </p:sp>
      <p:sp>
        <p:nvSpPr>
          <p:cNvPr id="4" name="Rectangle 3"/>
          <p:cNvSpPr/>
          <p:nvPr/>
        </p:nvSpPr>
        <p:spPr>
          <a:xfrm>
            <a:off x="1106749" y="152175"/>
            <a:ext cx="2120645"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b="1" dirty="0" smtClean="0"/>
              <a:t>Procédures stockées</a:t>
            </a:r>
          </a:p>
        </p:txBody>
      </p:sp>
      <p:sp>
        <p:nvSpPr>
          <p:cNvPr id="5" name="Rectangle 4"/>
          <p:cNvSpPr/>
          <p:nvPr/>
        </p:nvSpPr>
        <p:spPr>
          <a:xfrm>
            <a:off x="298436" y="2441580"/>
            <a:ext cx="2298700" cy="646331"/>
          </a:xfrm>
          <a:prstGeom prst="rect">
            <a:avLst/>
          </a:prstGeom>
        </p:spPr>
        <p:txBody>
          <a:bodyPr>
            <a:spAutoFit/>
          </a:bodyPr>
          <a:lstStyle/>
          <a:p>
            <a:r>
              <a:rPr lang="fr-FR" sz="1200" dirty="0" smtClean="0"/>
              <a:t>SQL&gt; CALL DISP_AB(17,23);</a:t>
            </a:r>
          </a:p>
          <a:p>
            <a:r>
              <a:rPr lang="fr-FR" sz="1200" dirty="0" smtClean="0"/>
              <a:t>A + B = 40</a:t>
            </a:r>
          </a:p>
          <a:p>
            <a:r>
              <a:rPr lang="fr-FR" sz="1200" dirty="0" smtClean="0"/>
              <a:t>A * B = 391</a:t>
            </a:r>
            <a:endParaRPr lang="fr-FR"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874" y="988536"/>
            <a:ext cx="3643338" cy="1477328"/>
          </a:xfrm>
          <a:prstGeom prst="rect">
            <a:avLst/>
          </a:prstGeom>
        </p:spPr>
        <p:txBody>
          <a:bodyPr wrap="square">
            <a:spAutoFit/>
          </a:bodyPr>
          <a:lstStyle/>
          <a:p>
            <a:r>
              <a:rPr lang="fr-FR" dirty="0" smtClean="0"/>
              <a:t>-- Pour une fin de ligne</a:t>
            </a:r>
          </a:p>
          <a:p>
            <a:endParaRPr lang="fr-FR" dirty="0" smtClean="0"/>
          </a:p>
          <a:p>
            <a:r>
              <a:rPr lang="fr-FR" dirty="0" smtClean="0"/>
              <a:t>/* Pour </a:t>
            </a:r>
          </a:p>
          <a:p>
            <a:r>
              <a:rPr lang="fr-FR" dirty="0" smtClean="0"/>
              <a:t>   plusieurs</a:t>
            </a:r>
          </a:p>
          <a:p>
            <a:r>
              <a:rPr lang="fr-FR" dirty="0" smtClean="0"/>
              <a:t>   lignes    */</a:t>
            </a:r>
            <a:endParaRPr lang="fr-FR" dirty="0"/>
          </a:p>
        </p:txBody>
      </p:sp>
      <p:pic>
        <p:nvPicPr>
          <p:cNvPr id="3" name="Image 2" descr="Penguins.jpg"/>
          <p:cNvPicPr>
            <a:picLocks noChangeAspect="1"/>
          </p:cNvPicPr>
          <p:nvPr/>
        </p:nvPicPr>
        <p:blipFill>
          <a:blip r:embed="rId2" cstate="print"/>
          <a:stretch>
            <a:fillRect/>
          </a:stretch>
        </p:blipFill>
        <p:spPr>
          <a:xfrm>
            <a:off x="226998" y="227002"/>
            <a:ext cx="571504" cy="343122"/>
          </a:xfrm>
          <a:prstGeom prst="rect">
            <a:avLst/>
          </a:prstGeom>
        </p:spPr>
      </p:pic>
      <p:sp>
        <p:nvSpPr>
          <p:cNvPr id="4" name="ZoneTexte 3"/>
          <p:cNvSpPr txBox="1"/>
          <p:nvPr/>
        </p:nvSpPr>
        <p:spPr>
          <a:xfrm>
            <a:off x="1084254" y="12688"/>
            <a:ext cx="235745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a:t>
            </a:r>
            <a:endParaRPr lang="fr-FR" b="1" dirty="0">
              <a:solidFill>
                <a:srgbClr val="002060"/>
              </a:solidFill>
            </a:endParaRPr>
          </a:p>
        </p:txBody>
      </p:sp>
      <p:sp>
        <p:nvSpPr>
          <p:cNvPr id="5" name="Rectangle 4"/>
          <p:cNvSpPr/>
          <p:nvPr/>
        </p:nvSpPr>
        <p:spPr>
          <a:xfrm>
            <a:off x="1227130" y="584192"/>
            <a:ext cx="1575560" cy="369332"/>
          </a:xfrm>
          <a:prstGeom prst="rect">
            <a:avLst/>
          </a:prstGeom>
        </p:spPr>
        <p:txBody>
          <a:bodyPr wrap="none">
            <a:spAutoFit/>
          </a:bodyPr>
          <a:lstStyle/>
          <a:p>
            <a:r>
              <a:rPr lang="fr-FR" b="1" dirty="0" smtClean="0"/>
              <a:t>Commentaires</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560" y="592945"/>
            <a:ext cx="3443122" cy="276999"/>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sz="1200" b="1" dirty="0" smtClean="0"/>
              <a:t>paramètres: Exemple  avec une chaine de caractère</a:t>
            </a:r>
            <a:endParaRPr lang="fr-FR" sz="1200" b="1" dirty="0"/>
          </a:p>
        </p:txBody>
      </p:sp>
      <p:sp>
        <p:nvSpPr>
          <p:cNvPr id="3" name="Rectangle 2"/>
          <p:cNvSpPr/>
          <p:nvPr/>
        </p:nvSpPr>
        <p:spPr>
          <a:xfrm>
            <a:off x="1106749" y="152175"/>
            <a:ext cx="2120645"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b="1" dirty="0" smtClean="0"/>
              <a:t>Procédures stockées</a:t>
            </a:r>
          </a:p>
        </p:txBody>
      </p:sp>
      <p:sp>
        <p:nvSpPr>
          <p:cNvPr id="4" name="Rectangle 3"/>
          <p:cNvSpPr/>
          <p:nvPr/>
        </p:nvSpPr>
        <p:spPr>
          <a:xfrm>
            <a:off x="226998" y="1084258"/>
            <a:ext cx="3363928"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200" dirty="0" smtClean="0"/>
              <a:t>CREATE OR REPLACE</a:t>
            </a:r>
          </a:p>
          <a:p>
            <a:r>
              <a:rPr lang="fr-FR" sz="1200" dirty="0" smtClean="0"/>
              <a:t>PROCEDURE DISP_NAME (NAME VARCHAR) IS</a:t>
            </a:r>
          </a:p>
          <a:p>
            <a:r>
              <a:rPr lang="fr-FR" sz="1200" dirty="0" smtClean="0"/>
              <a:t>BEGIN</a:t>
            </a:r>
          </a:p>
          <a:p>
            <a:r>
              <a:rPr lang="fr-FR" sz="1200" dirty="0" smtClean="0"/>
              <a:t>DBMS_OUTPUT.PUT_LINE(’Hi ’ || NAME || ’!’);</a:t>
            </a:r>
          </a:p>
          <a:p>
            <a:r>
              <a:rPr lang="fr-FR" sz="1200" dirty="0" smtClean="0"/>
              <a:t>END;</a:t>
            </a:r>
            <a:endParaRPr lang="fr-FR" sz="1200" dirty="0"/>
          </a:p>
        </p:txBody>
      </p:sp>
      <p:sp>
        <p:nvSpPr>
          <p:cNvPr id="5" name="Rectangle 4"/>
          <p:cNvSpPr/>
          <p:nvPr/>
        </p:nvSpPr>
        <p:spPr>
          <a:xfrm>
            <a:off x="298436" y="2223877"/>
            <a:ext cx="4298964" cy="646331"/>
          </a:xfrm>
          <a:prstGeom prst="rect">
            <a:avLst/>
          </a:prstGeom>
        </p:spPr>
        <p:txBody>
          <a:bodyPr wrap="square">
            <a:spAutoFit/>
          </a:bodyPr>
          <a:lstStyle/>
          <a:p>
            <a:r>
              <a:rPr lang="en-US" dirty="0" smtClean="0"/>
              <a:t>SQL&gt; CALL DISP_NAME(’</a:t>
            </a:r>
            <a:r>
              <a:rPr lang="en-US" dirty="0" err="1" smtClean="0"/>
              <a:t>Billal</a:t>
            </a:r>
            <a:r>
              <a:rPr lang="en-US" dirty="0" smtClean="0"/>
              <a:t> </a:t>
            </a:r>
            <a:r>
              <a:rPr lang="en-US" dirty="0" err="1" smtClean="0"/>
              <a:t>Merssi</a:t>
            </a:r>
            <a:r>
              <a:rPr lang="en-US" dirty="0" smtClean="0"/>
              <a:t>’);</a:t>
            </a:r>
          </a:p>
          <a:p>
            <a:r>
              <a:rPr lang="fr-FR" dirty="0" smtClean="0"/>
              <a:t>Hi </a:t>
            </a:r>
            <a:r>
              <a:rPr lang="en-US" dirty="0" err="1" smtClean="0"/>
              <a:t>Billal</a:t>
            </a:r>
            <a:r>
              <a:rPr lang="en-US" dirty="0" smtClean="0"/>
              <a:t> </a:t>
            </a:r>
            <a:r>
              <a:rPr lang="en-US" dirty="0" err="1" smtClean="0"/>
              <a:t>Berssi</a:t>
            </a:r>
            <a:r>
              <a:rPr lang="en-US" dirty="0" smtClean="0"/>
              <a:t> </a:t>
            </a:r>
            <a:r>
              <a:rPr lang="fr-FR" dirty="0" smtClean="0"/>
              <a:t>!</a:t>
            </a:r>
            <a:endParaRPr lang="fr-FR"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55560" y="1012820"/>
            <a:ext cx="4000528" cy="2308324"/>
          </a:xfrm>
          <a:prstGeom prst="rect">
            <a:avLst/>
          </a:prstGeom>
          <a:noFill/>
        </p:spPr>
        <p:txBody>
          <a:bodyPr wrap="square" rtlCol="0">
            <a:spAutoFit/>
          </a:bodyPr>
          <a:lstStyle/>
          <a:p>
            <a:pPr>
              <a:buFont typeface="Wingdings" pitchFamily="2" charset="2"/>
              <a:buChar char="Ø"/>
            </a:pPr>
            <a:r>
              <a:rPr lang="fr-FR" sz="1200" dirty="0" smtClean="0"/>
              <a:t>Quand on ne  fait pas d’option les paramètres sont considérer comme </a:t>
            </a:r>
            <a:r>
              <a:rPr lang="fr-FR" sz="1200" b="1" dirty="0" smtClean="0"/>
              <a:t>IN</a:t>
            </a:r>
            <a:r>
              <a:rPr lang="fr-FR" sz="1200" dirty="0" smtClean="0"/>
              <a:t> par défaut </a:t>
            </a:r>
          </a:p>
          <a:p>
            <a:endParaRPr lang="fr-FR" sz="1200" dirty="0" smtClean="0"/>
          </a:p>
          <a:p>
            <a:pPr>
              <a:buFont typeface="Wingdings" pitchFamily="2" charset="2"/>
              <a:buChar char="Ø"/>
            </a:pPr>
            <a:r>
              <a:rPr lang="fr-FR" sz="1200" b="1" dirty="0" smtClean="0"/>
              <a:t>IN</a:t>
            </a:r>
            <a:r>
              <a:rPr lang="fr-FR" sz="1200" dirty="0" smtClean="0"/>
              <a:t> : pour un paramètre en  entrer </a:t>
            </a:r>
            <a:r>
              <a:rPr lang="fr-FR" sz="1200" dirty="0" smtClean="0">
                <a:sym typeface="Wingdings" pitchFamily="2" charset="2"/>
              </a:rPr>
              <a:t> il est généralement placé  après l’affectation (  </a:t>
            </a:r>
            <a:r>
              <a:rPr lang="fr-FR" sz="1200" b="1" dirty="0" smtClean="0">
                <a:sym typeface="Wingdings" pitchFamily="2" charset="2"/>
              </a:rPr>
              <a:t>:=</a:t>
            </a:r>
            <a:r>
              <a:rPr lang="fr-FR" sz="1200" dirty="0" smtClean="0">
                <a:sym typeface="Wingdings" pitchFamily="2" charset="2"/>
              </a:rPr>
              <a:t>  ) </a:t>
            </a:r>
          </a:p>
          <a:p>
            <a:endParaRPr lang="fr-FR" sz="1200" dirty="0" smtClean="0"/>
          </a:p>
          <a:p>
            <a:pPr>
              <a:buFont typeface="Wingdings" pitchFamily="2" charset="2"/>
              <a:buChar char="Ø"/>
            </a:pPr>
            <a:r>
              <a:rPr lang="fr-FR" sz="1200" b="1" dirty="0" smtClean="0"/>
              <a:t>OUT</a:t>
            </a:r>
            <a:r>
              <a:rPr lang="fr-FR" sz="1200" dirty="0" smtClean="0"/>
              <a:t>: pour un paramètre  qui va recevoir des données dans le corps de la procédure</a:t>
            </a:r>
            <a:r>
              <a:rPr lang="fr-FR" sz="1200" dirty="0" smtClean="0">
                <a:sym typeface="Wingdings" pitchFamily="2" charset="2"/>
              </a:rPr>
              <a:t> il est généralement placé avant l’affectation (  </a:t>
            </a:r>
            <a:r>
              <a:rPr lang="fr-FR" sz="1200" b="1" dirty="0" smtClean="0">
                <a:sym typeface="Wingdings" pitchFamily="2" charset="2"/>
              </a:rPr>
              <a:t>:=</a:t>
            </a:r>
            <a:r>
              <a:rPr lang="fr-FR" sz="1200" dirty="0" smtClean="0">
                <a:sym typeface="Wingdings" pitchFamily="2" charset="2"/>
              </a:rPr>
              <a:t>  )  </a:t>
            </a:r>
          </a:p>
          <a:p>
            <a:endParaRPr lang="fr-FR" sz="1200" dirty="0" smtClean="0">
              <a:sym typeface="Wingdings" pitchFamily="2" charset="2"/>
            </a:endParaRPr>
          </a:p>
          <a:p>
            <a:pPr>
              <a:buFont typeface="Wingdings" pitchFamily="2" charset="2"/>
              <a:buChar char="Ø"/>
            </a:pPr>
            <a:r>
              <a:rPr lang="fr-FR" sz="1200" dirty="0" smtClean="0">
                <a:sym typeface="Wingdings" pitchFamily="2" charset="2"/>
              </a:rPr>
              <a:t>IN </a:t>
            </a:r>
            <a:r>
              <a:rPr lang="fr-FR" sz="1200" b="1" dirty="0" smtClean="0">
                <a:sym typeface="Wingdings" pitchFamily="2" charset="2"/>
              </a:rPr>
              <a:t>OUT: </a:t>
            </a:r>
            <a:r>
              <a:rPr lang="fr-FR" sz="1200" dirty="0" smtClean="0">
                <a:sym typeface="Wingdings" pitchFamily="2" charset="2"/>
              </a:rPr>
              <a:t>pour des paramètre qui sont à la fois des </a:t>
            </a:r>
            <a:r>
              <a:rPr lang="fr-FR" sz="1200" b="1" dirty="0" smtClean="0">
                <a:sym typeface="Wingdings" pitchFamily="2" charset="2"/>
              </a:rPr>
              <a:t>IN</a:t>
            </a:r>
            <a:r>
              <a:rPr lang="fr-FR" sz="1200" dirty="0" smtClean="0">
                <a:sym typeface="Wingdings" pitchFamily="2" charset="2"/>
              </a:rPr>
              <a:t> et des </a:t>
            </a:r>
            <a:r>
              <a:rPr lang="fr-FR" sz="1200" b="1" dirty="0" smtClean="0">
                <a:sym typeface="Wingdings" pitchFamily="2" charset="2"/>
              </a:rPr>
              <a:t>OUT </a:t>
            </a:r>
          </a:p>
        </p:txBody>
      </p:sp>
      <p:sp>
        <p:nvSpPr>
          <p:cNvPr id="4" name="Rectangle 3"/>
          <p:cNvSpPr/>
          <p:nvPr/>
        </p:nvSpPr>
        <p:spPr>
          <a:xfrm>
            <a:off x="155560" y="592945"/>
            <a:ext cx="1800173" cy="276999"/>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sz="1200" b="1" dirty="0" smtClean="0"/>
              <a:t>Options</a:t>
            </a:r>
            <a:r>
              <a:rPr lang="fr-FR" sz="1200" dirty="0" smtClean="0"/>
              <a:t> : IN, OUT, IN OUT</a:t>
            </a:r>
            <a:endParaRPr lang="fr-FR" sz="1200" dirty="0"/>
          </a:p>
        </p:txBody>
      </p:sp>
      <p:sp>
        <p:nvSpPr>
          <p:cNvPr id="5" name="Rectangle 4"/>
          <p:cNvSpPr/>
          <p:nvPr/>
        </p:nvSpPr>
        <p:spPr>
          <a:xfrm>
            <a:off x="1106749" y="152175"/>
            <a:ext cx="2120645"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b="1" dirty="0" smtClean="0"/>
              <a:t>Procédures stockées</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436" y="869944"/>
            <a:ext cx="3500462"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200" dirty="0" smtClean="0"/>
              <a:t>CREATE OR REPLACE</a:t>
            </a:r>
          </a:p>
          <a:p>
            <a:r>
              <a:rPr lang="en-US" sz="1200" dirty="0" smtClean="0"/>
              <a:t>PROCEDURE SUM_AB (A INT, B INT, C </a:t>
            </a:r>
            <a:r>
              <a:rPr lang="en-US" sz="1200" b="1" dirty="0" smtClean="0"/>
              <a:t>OUT</a:t>
            </a:r>
            <a:r>
              <a:rPr lang="en-US" sz="1200" dirty="0" smtClean="0"/>
              <a:t> INT) IS</a:t>
            </a:r>
          </a:p>
          <a:p>
            <a:r>
              <a:rPr lang="fr-FR" sz="1200" dirty="0" smtClean="0"/>
              <a:t>BEGIN</a:t>
            </a:r>
          </a:p>
          <a:p>
            <a:r>
              <a:rPr lang="fr-FR" sz="1200" dirty="0" smtClean="0"/>
              <a:t>C := A + B;</a:t>
            </a:r>
          </a:p>
          <a:p>
            <a:r>
              <a:rPr lang="fr-FR" sz="1200" dirty="0" smtClean="0"/>
              <a:t>END;</a:t>
            </a:r>
            <a:endParaRPr lang="fr-FR" sz="1200" dirty="0"/>
          </a:p>
        </p:txBody>
      </p:sp>
      <p:sp>
        <p:nvSpPr>
          <p:cNvPr id="3" name="Rectangle 2"/>
          <p:cNvSpPr/>
          <p:nvPr/>
        </p:nvSpPr>
        <p:spPr>
          <a:xfrm>
            <a:off x="369874" y="2227267"/>
            <a:ext cx="3143272"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200" dirty="0" smtClean="0"/>
              <a:t>DECLARE</a:t>
            </a:r>
          </a:p>
          <a:p>
            <a:r>
              <a:rPr lang="fr-FR" sz="1200" dirty="0" smtClean="0"/>
              <a:t>R INT;</a:t>
            </a:r>
          </a:p>
          <a:p>
            <a:r>
              <a:rPr lang="fr-FR" sz="1200" dirty="0" smtClean="0"/>
              <a:t>BEGIN</a:t>
            </a:r>
          </a:p>
          <a:p>
            <a:r>
              <a:rPr lang="fr-FR" sz="1200" dirty="0" smtClean="0"/>
              <a:t>SUM_AB(23,29,R);</a:t>
            </a:r>
          </a:p>
          <a:p>
            <a:r>
              <a:rPr lang="fr-FR" sz="1200" dirty="0" smtClean="0"/>
              <a:t>DBMS_OUTPUT.PUT_LINE(’SUM IS: ’ || R);</a:t>
            </a:r>
          </a:p>
          <a:p>
            <a:r>
              <a:rPr lang="fr-FR" sz="1200" dirty="0" smtClean="0"/>
              <a:t>END;</a:t>
            </a:r>
            <a:endParaRPr lang="fr-FR" sz="1200" dirty="0"/>
          </a:p>
        </p:txBody>
      </p:sp>
      <p:sp>
        <p:nvSpPr>
          <p:cNvPr id="4" name="Rectangle 3"/>
          <p:cNvSpPr/>
          <p:nvPr/>
        </p:nvSpPr>
        <p:spPr>
          <a:xfrm>
            <a:off x="155560" y="441316"/>
            <a:ext cx="2432974" cy="276999"/>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sz="1200" b="1" dirty="0" smtClean="0"/>
              <a:t>Options</a:t>
            </a:r>
            <a:r>
              <a:rPr lang="fr-FR" sz="1200" dirty="0" smtClean="0"/>
              <a:t> : IN, OUT, IN OUT: exemple </a:t>
            </a:r>
            <a:endParaRPr lang="fr-FR" sz="1200" dirty="0"/>
          </a:p>
        </p:txBody>
      </p:sp>
      <p:sp>
        <p:nvSpPr>
          <p:cNvPr id="5" name="Rectangle 4"/>
          <p:cNvSpPr/>
          <p:nvPr/>
        </p:nvSpPr>
        <p:spPr>
          <a:xfrm>
            <a:off x="1106749" y="84126"/>
            <a:ext cx="2120645"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b="1" dirty="0" smtClean="0"/>
              <a:t>Procédures stockées</a:t>
            </a:r>
          </a:p>
        </p:txBody>
      </p:sp>
      <p:sp>
        <p:nvSpPr>
          <p:cNvPr id="6" name="ZoneTexte 5"/>
          <p:cNvSpPr txBox="1"/>
          <p:nvPr/>
        </p:nvSpPr>
        <p:spPr>
          <a:xfrm>
            <a:off x="155560" y="1878829"/>
            <a:ext cx="3357586" cy="276999"/>
          </a:xfrm>
          <a:prstGeom prst="rect">
            <a:avLst/>
          </a:prstGeom>
          <a:noFill/>
        </p:spPr>
        <p:txBody>
          <a:bodyPr wrap="square" rtlCol="0">
            <a:spAutoFit/>
          </a:bodyPr>
          <a:lstStyle/>
          <a:p>
            <a:r>
              <a:rPr lang="fr-FR" sz="1200" dirty="0" smtClean="0">
                <a:solidFill>
                  <a:srgbClr val="FF0000"/>
                </a:solidFill>
              </a:rPr>
              <a:t>Faites appel à la procédure dans un bloc PL/SQL ! </a:t>
            </a:r>
            <a:endParaRPr lang="fr-FR" sz="12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560" y="875308"/>
            <a:ext cx="3357586"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200" dirty="0" smtClean="0"/>
              <a:t>CREATE OR REPLACE</a:t>
            </a:r>
          </a:p>
          <a:p>
            <a:r>
              <a:rPr lang="en-US" sz="1050" dirty="0" smtClean="0"/>
              <a:t>PROCEDURE DOUBLEN (N </a:t>
            </a:r>
            <a:r>
              <a:rPr lang="en-US" sz="1050" b="1" dirty="0" smtClean="0"/>
              <a:t>IN</a:t>
            </a:r>
            <a:r>
              <a:rPr lang="en-US" sz="1050" dirty="0" smtClean="0"/>
              <a:t> </a:t>
            </a:r>
            <a:r>
              <a:rPr lang="en-US" sz="1050" b="1" dirty="0" smtClean="0"/>
              <a:t>OUT</a:t>
            </a:r>
            <a:r>
              <a:rPr lang="en-US" sz="1050" dirty="0" smtClean="0"/>
              <a:t> INT) IS</a:t>
            </a:r>
          </a:p>
          <a:p>
            <a:r>
              <a:rPr lang="fr-FR" sz="1050" dirty="0" smtClean="0"/>
              <a:t>BEGIN</a:t>
            </a:r>
          </a:p>
          <a:p>
            <a:r>
              <a:rPr lang="fr-FR" sz="1050" dirty="0" smtClean="0"/>
              <a:t>N := N * 2;</a:t>
            </a:r>
          </a:p>
          <a:p>
            <a:r>
              <a:rPr lang="fr-FR" sz="1050" dirty="0" smtClean="0"/>
              <a:t>END;</a:t>
            </a:r>
            <a:endParaRPr lang="fr-FR" sz="1050" dirty="0"/>
          </a:p>
        </p:txBody>
      </p:sp>
      <p:sp>
        <p:nvSpPr>
          <p:cNvPr id="3" name="Rectangle 2"/>
          <p:cNvSpPr/>
          <p:nvPr/>
        </p:nvSpPr>
        <p:spPr>
          <a:xfrm>
            <a:off x="298436" y="2128155"/>
            <a:ext cx="3929090" cy="13849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1050" dirty="0" smtClean="0"/>
              <a:t>DECLARE</a:t>
            </a:r>
          </a:p>
          <a:p>
            <a:r>
              <a:rPr lang="fr-FR" sz="1050" dirty="0" smtClean="0"/>
              <a:t>R INT;</a:t>
            </a:r>
          </a:p>
          <a:p>
            <a:r>
              <a:rPr lang="fr-FR" sz="1050" dirty="0" smtClean="0"/>
              <a:t>BEGIN</a:t>
            </a:r>
          </a:p>
          <a:p>
            <a:r>
              <a:rPr lang="fr-FR" sz="1050" dirty="0" smtClean="0"/>
              <a:t>R := 7;</a:t>
            </a:r>
          </a:p>
          <a:p>
            <a:r>
              <a:rPr lang="en-US" sz="1050" dirty="0" smtClean="0"/>
              <a:t>DBMS_OUTPUT.PUT_LINE(’BEFORE CALL R IS: ’ || R);</a:t>
            </a:r>
          </a:p>
          <a:p>
            <a:r>
              <a:rPr lang="fr-FR" sz="1050" dirty="0" smtClean="0"/>
              <a:t>DOUBLEN(R);</a:t>
            </a:r>
          </a:p>
          <a:p>
            <a:r>
              <a:rPr lang="en-US" sz="1050" dirty="0" smtClean="0"/>
              <a:t>DBMS_OUTPUT.PUT_LINE(’AFTER CALL R IS: ’ || R);</a:t>
            </a:r>
          </a:p>
          <a:p>
            <a:r>
              <a:rPr lang="fr-FR" sz="1050" dirty="0" smtClean="0"/>
              <a:t>END;</a:t>
            </a:r>
            <a:endParaRPr lang="fr-FR" sz="1050" dirty="0"/>
          </a:p>
        </p:txBody>
      </p:sp>
      <p:sp>
        <p:nvSpPr>
          <p:cNvPr id="4" name="ZoneTexte 3"/>
          <p:cNvSpPr txBox="1"/>
          <p:nvPr/>
        </p:nvSpPr>
        <p:spPr>
          <a:xfrm>
            <a:off x="155560" y="1807391"/>
            <a:ext cx="3357586" cy="276999"/>
          </a:xfrm>
          <a:prstGeom prst="rect">
            <a:avLst/>
          </a:prstGeom>
          <a:noFill/>
        </p:spPr>
        <p:txBody>
          <a:bodyPr wrap="square" rtlCol="0">
            <a:spAutoFit/>
          </a:bodyPr>
          <a:lstStyle/>
          <a:p>
            <a:r>
              <a:rPr lang="fr-FR" sz="1200" dirty="0" smtClean="0">
                <a:solidFill>
                  <a:srgbClr val="FF0000"/>
                </a:solidFill>
              </a:rPr>
              <a:t>Faites appel à la procédure dans un bloc PL/SQL ! </a:t>
            </a:r>
            <a:endParaRPr lang="fr-FR" sz="1200" dirty="0">
              <a:solidFill>
                <a:srgbClr val="FF0000"/>
              </a:solidFill>
            </a:endParaRPr>
          </a:p>
        </p:txBody>
      </p:sp>
      <p:sp>
        <p:nvSpPr>
          <p:cNvPr id="5" name="Rectangle 4"/>
          <p:cNvSpPr/>
          <p:nvPr/>
        </p:nvSpPr>
        <p:spPr>
          <a:xfrm>
            <a:off x="155560" y="441316"/>
            <a:ext cx="1645772" cy="276999"/>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sz="1200" b="1" dirty="0" smtClean="0"/>
              <a:t>Exemple avec </a:t>
            </a:r>
            <a:r>
              <a:rPr lang="fr-FR" sz="1200" dirty="0" smtClean="0"/>
              <a:t> : IN OUT</a:t>
            </a:r>
            <a:endParaRPr lang="fr-FR" sz="1200" dirty="0"/>
          </a:p>
        </p:txBody>
      </p:sp>
      <p:sp>
        <p:nvSpPr>
          <p:cNvPr id="6" name="Rectangle 5"/>
          <p:cNvSpPr/>
          <p:nvPr/>
        </p:nvSpPr>
        <p:spPr>
          <a:xfrm>
            <a:off x="1249625" y="84126"/>
            <a:ext cx="2120645"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b="1" dirty="0" smtClean="0"/>
              <a:t>Procédures stockées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17679" y="1223144"/>
            <a:ext cx="4320480"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b="1" dirty="0" smtClean="0"/>
              <a:t>CREATE PPROCEDURE </a:t>
            </a:r>
            <a:r>
              <a:rPr lang="en-US" sz="1200" dirty="0" err="1" smtClean="0"/>
              <a:t>baisse_prix</a:t>
            </a:r>
            <a:r>
              <a:rPr lang="en-US" sz="1200" dirty="0" smtClean="0"/>
              <a:t>( </a:t>
            </a:r>
            <a:r>
              <a:rPr lang="en-US" sz="1200" dirty="0" err="1" smtClean="0"/>
              <a:t>nprod</a:t>
            </a:r>
            <a:r>
              <a:rPr lang="en-US" sz="1200" dirty="0" smtClean="0"/>
              <a:t>	</a:t>
            </a:r>
            <a:r>
              <a:rPr lang="en-US" sz="1200" b="1" dirty="0" smtClean="0"/>
              <a:t>IN </a:t>
            </a:r>
            <a:r>
              <a:rPr lang="en-US" sz="1200" dirty="0" smtClean="0"/>
              <a:t>NUMBER,</a:t>
            </a:r>
            <a:r>
              <a:rPr lang="fr-FR" sz="1200" dirty="0" smtClean="0"/>
              <a:t> </a:t>
            </a:r>
            <a:r>
              <a:rPr lang="en-US" sz="1200" dirty="0" err="1" smtClean="0"/>
              <a:t>Taux</a:t>
            </a:r>
            <a:r>
              <a:rPr lang="en-US" sz="1200" dirty="0" smtClean="0"/>
              <a:t> </a:t>
            </a:r>
            <a:r>
              <a:rPr lang="en-US" sz="1200" b="1" dirty="0" smtClean="0"/>
              <a:t>IN </a:t>
            </a:r>
            <a:r>
              <a:rPr lang="en-US" sz="1200" dirty="0" smtClean="0"/>
              <a:t>NUMBER ) </a:t>
            </a:r>
            <a:r>
              <a:rPr lang="en-US" sz="1200" b="1" dirty="0" smtClean="0"/>
              <a:t>IS</a:t>
            </a:r>
            <a:endParaRPr lang="fr-FR" sz="1200" dirty="0" smtClean="0"/>
          </a:p>
          <a:p>
            <a:r>
              <a:rPr lang="en-US" sz="1200" b="1" dirty="0" smtClean="0"/>
              <a:t>BEGIN</a:t>
            </a:r>
            <a:endParaRPr lang="fr-FR" sz="1200" dirty="0" smtClean="0"/>
          </a:p>
          <a:p>
            <a:r>
              <a:rPr lang="en-US" sz="1200" dirty="0" smtClean="0"/>
              <a:t>if  </a:t>
            </a:r>
            <a:r>
              <a:rPr lang="en-US" sz="1200" dirty="0" err="1" smtClean="0"/>
              <a:t>Taux</a:t>
            </a:r>
            <a:r>
              <a:rPr lang="en-US" sz="1200" dirty="0" smtClean="0"/>
              <a:t> &lt;1  then</a:t>
            </a:r>
            <a:endParaRPr lang="fr-FR" sz="1200" dirty="0" smtClean="0"/>
          </a:p>
          <a:p>
            <a:r>
              <a:rPr lang="en-US" sz="1200" dirty="0" smtClean="0"/>
              <a:t>UPDATE </a:t>
            </a:r>
            <a:r>
              <a:rPr lang="en-US" sz="1200" dirty="0" err="1" smtClean="0"/>
              <a:t>produit</a:t>
            </a:r>
            <a:r>
              <a:rPr lang="en-US" sz="1200" dirty="0" smtClean="0"/>
              <a:t> SET  PU= PU* ( 1 - </a:t>
            </a:r>
            <a:r>
              <a:rPr lang="en-US" sz="1200" dirty="0" err="1" smtClean="0"/>
              <a:t>Taux</a:t>
            </a:r>
            <a:r>
              <a:rPr lang="en-US" sz="1200" dirty="0" smtClean="0"/>
              <a:t>) WHERE </a:t>
            </a:r>
            <a:r>
              <a:rPr lang="en-US" sz="1200" dirty="0" err="1" smtClean="0"/>
              <a:t>Nump</a:t>
            </a:r>
            <a:r>
              <a:rPr lang="en-US" sz="1200" dirty="0" smtClean="0"/>
              <a:t>= </a:t>
            </a:r>
            <a:r>
              <a:rPr lang="en-US" sz="1200" dirty="0" err="1" smtClean="0"/>
              <a:t>nprod</a:t>
            </a:r>
            <a:r>
              <a:rPr lang="en-US" sz="1200" dirty="0" smtClean="0"/>
              <a:t> ;</a:t>
            </a:r>
            <a:endParaRPr lang="fr-FR" sz="1200" dirty="0" smtClean="0"/>
          </a:p>
          <a:p>
            <a:r>
              <a:rPr lang="en-US" sz="1200" dirty="0" smtClean="0"/>
              <a:t>end if;</a:t>
            </a:r>
            <a:endParaRPr lang="fr-FR" sz="1200" dirty="0" smtClean="0"/>
          </a:p>
          <a:p>
            <a:r>
              <a:rPr lang="en-US" sz="1200" b="1" dirty="0" smtClean="0"/>
              <a:t>END</a:t>
            </a:r>
            <a:endParaRPr lang="fr-FR" sz="1200" dirty="0" smtClean="0"/>
          </a:p>
          <a:p>
            <a:endParaRPr lang="fr-FR" sz="1200" dirty="0"/>
          </a:p>
        </p:txBody>
      </p:sp>
      <p:sp>
        <p:nvSpPr>
          <p:cNvPr id="4" name="Rectangle 3"/>
          <p:cNvSpPr/>
          <p:nvPr/>
        </p:nvSpPr>
        <p:spPr>
          <a:xfrm>
            <a:off x="1249625" y="84126"/>
            <a:ext cx="2120645"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b="1" dirty="0" smtClean="0"/>
              <a:t>Procédures stockées</a:t>
            </a:r>
          </a:p>
        </p:txBody>
      </p:sp>
      <p:sp>
        <p:nvSpPr>
          <p:cNvPr id="5" name="Rectangle 4"/>
          <p:cNvSpPr/>
          <p:nvPr/>
        </p:nvSpPr>
        <p:spPr>
          <a:xfrm>
            <a:off x="62342" y="575072"/>
            <a:ext cx="4465788" cy="430887"/>
          </a:xfrm>
          <a:prstGeom prst="rect">
            <a:avLst/>
          </a:prstGeom>
        </p:spPr>
        <p:txBody>
          <a:bodyPr wrap="square">
            <a:spAutoFit/>
          </a:bodyPr>
          <a:lstStyle/>
          <a:p>
            <a:r>
              <a:rPr lang="en-US" sz="1100" b="1" dirty="0" err="1" smtClean="0"/>
              <a:t>Exemple</a:t>
            </a:r>
            <a:r>
              <a:rPr lang="en-US" sz="1100" b="1" dirty="0" smtClean="0"/>
              <a:t> </a:t>
            </a:r>
            <a:r>
              <a:rPr lang="en-US" sz="1100" dirty="0" smtClean="0"/>
              <a:t>: </a:t>
            </a:r>
            <a:r>
              <a:rPr lang="en-US" sz="1100" dirty="0" err="1" smtClean="0"/>
              <a:t>Créer</a:t>
            </a:r>
            <a:r>
              <a:rPr lang="en-US" sz="1100" dirty="0" smtClean="0"/>
              <a:t> </a:t>
            </a:r>
            <a:r>
              <a:rPr lang="en-US" sz="1100" dirty="0" err="1" smtClean="0"/>
              <a:t>une</a:t>
            </a:r>
            <a:r>
              <a:rPr lang="en-US" sz="1100" dirty="0" smtClean="0"/>
              <a:t> </a:t>
            </a:r>
            <a:r>
              <a:rPr lang="en-US" sz="1100" b="1" dirty="0" err="1" smtClean="0"/>
              <a:t>procédure</a:t>
            </a:r>
            <a:r>
              <a:rPr lang="en-US" sz="1100" b="1" dirty="0" smtClean="0"/>
              <a:t> </a:t>
            </a:r>
            <a:r>
              <a:rPr lang="en-US" sz="1100" dirty="0" smtClean="0"/>
              <a:t>qui </a:t>
            </a:r>
            <a:r>
              <a:rPr lang="en-US" sz="1100" dirty="0" err="1" smtClean="0"/>
              <a:t>permet</a:t>
            </a:r>
            <a:r>
              <a:rPr lang="en-US" sz="1100" dirty="0" smtClean="0"/>
              <a:t> de </a:t>
            </a:r>
            <a:r>
              <a:rPr lang="en-US" sz="1100" dirty="0" err="1" smtClean="0"/>
              <a:t>baisser</a:t>
            </a:r>
            <a:r>
              <a:rPr lang="en-US" sz="1100" dirty="0" smtClean="0"/>
              <a:t> le prix d'un </a:t>
            </a:r>
            <a:r>
              <a:rPr lang="en-US" sz="1100" dirty="0" err="1" smtClean="0"/>
              <a:t>produit</a:t>
            </a:r>
            <a:r>
              <a:rPr lang="en-US" sz="1100" dirty="0" smtClean="0"/>
              <a:t>  de la table:    </a:t>
            </a:r>
            <a:r>
              <a:rPr lang="en-US" sz="1100" b="1" dirty="0" err="1" smtClean="0"/>
              <a:t>Produit</a:t>
            </a:r>
            <a:r>
              <a:rPr lang="en-US" sz="1100" dirty="0" smtClean="0"/>
              <a:t> (</a:t>
            </a:r>
            <a:r>
              <a:rPr lang="en-US" sz="1100" dirty="0" err="1" smtClean="0"/>
              <a:t>Nump</a:t>
            </a:r>
            <a:r>
              <a:rPr lang="en-US" sz="1100" dirty="0" smtClean="0"/>
              <a:t>, </a:t>
            </a:r>
            <a:r>
              <a:rPr lang="en-US" sz="1100" dirty="0" err="1" smtClean="0"/>
              <a:t>nomp</a:t>
            </a:r>
            <a:r>
              <a:rPr lang="en-US" sz="1100" dirty="0" smtClean="0"/>
              <a:t>, </a:t>
            </a:r>
            <a:r>
              <a:rPr lang="en-US" sz="1100" dirty="0" err="1" smtClean="0"/>
              <a:t>pu</a:t>
            </a:r>
            <a:r>
              <a:rPr lang="en-US" sz="1100" dirty="0" smtClean="0"/>
              <a:t>, </a:t>
            </a:r>
            <a:r>
              <a:rPr lang="en-US" sz="1100" dirty="0" err="1" smtClean="0"/>
              <a:t>qstock</a:t>
            </a:r>
            <a:r>
              <a:rPr lang="en-US" sz="1100" dirty="0" smtClean="0"/>
              <a: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4122" y="805846"/>
            <a:ext cx="4374818" cy="2123658"/>
          </a:xfrm>
          <a:prstGeom prst="rect">
            <a:avLst/>
          </a:prstGeom>
          <a:noFill/>
        </p:spPr>
        <p:txBody>
          <a:bodyPr wrap="square" rtlCol="0">
            <a:spAutoFit/>
          </a:bodyPr>
          <a:lstStyle/>
          <a:p>
            <a:pPr>
              <a:buFont typeface="Wingdings" pitchFamily="2" charset="2"/>
              <a:buChar char="Ø"/>
            </a:pPr>
            <a:r>
              <a:rPr lang="fr-FR" sz="1200" dirty="0" smtClean="0"/>
              <a:t>Une fonction est un bloc PL/SQL </a:t>
            </a:r>
            <a:r>
              <a:rPr lang="fr-FR" sz="1200" b="1" dirty="0" smtClean="0"/>
              <a:t>nommé</a:t>
            </a:r>
            <a:r>
              <a:rPr lang="fr-FR" sz="1200" dirty="0" smtClean="0"/>
              <a:t> qui peut accepter des paramètres et être appelé. </a:t>
            </a:r>
          </a:p>
          <a:p>
            <a:endParaRPr lang="fr-FR" sz="1200" dirty="0" smtClean="0"/>
          </a:p>
          <a:p>
            <a:pPr>
              <a:buFont typeface="Wingdings" pitchFamily="2" charset="2"/>
              <a:buChar char="Ø"/>
            </a:pPr>
            <a:r>
              <a:rPr lang="fr-FR" sz="1200" dirty="0" smtClean="0"/>
              <a:t>En règle générale, vous utilisez une fonction pour calculer une valeur</a:t>
            </a:r>
          </a:p>
          <a:p>
            <a:endParaRPr lang="fr-FR" sz="1200" dirty="0" smtClean="0"/>
          </a:p>
          <a:p>
            <a:pPr>
              <a:buFont typeface="Wingdings" pitchFamily="2" charset="2"/>
              <a:buChar char="Ø"/>
            </a:pPr>
            <a:r>
              <a:rPr lang="fr-FR" sz="1200" dirty="0" smtClean="0"/>
              <a:t>Une fonction doit comporter une clause </a:t>
            </a:r>
            <a:r>
              <a:rPr lang="fr-FR" sz="1200" b="1" noProof="1" smtClean="0">
                <a:latin typeface="Courier New" pitchFamily="49" charset="0"/>
              </a:rPr>
              <a:t>RETURN</a:t>
            </a:r>
            <a:r>
              <a:rPr lang="fr-FR" sz="1200" dirty="0" smtClean="0"/>
              <a:t> dans  l'en-tête, et au moins une instruction </a:t>
            </a:r>
            <a:r>
              <a:rPr lang="fr-FR" sz="1200" b="1" noProof="1" smtClean="0">
                <a:latin typeface="Courier New" pitchFamily="49" charset="0"/>
              </a:rPr>
              <a:t>RETURN</a:t>
            </a:r>
            <a:r>
              <a:rPr lang="fr-FR" sz="1200" dirty="0" smtClean="0"/>
              <a:t> dans la section exécutable.</a:t>
            </a:r>
          </a:p>
          <a:p>
            <a:endParaRPr lang="fr-FR" sz="1200" dirty="0" smtClean="0"/>
          </a:p>
          <a:p>
            <a:pPr>
              <a:buFont typeface="Wingdings" pitchFamily="2" charset="2"/>
              <a:buChar char="Ø"/>
            </a:pPr>
            <a:r>
              <a:rPr lang="fr-FR" sz="1200" dirty="0" smtClean="0"/>
              <a:t>Les </a:t>
            </a:r>
            <a:r>
              <a:rPr lang="fr-FR" sz="1200" dirty="0" smtClean="0">
                <a:solidFill>
                  <a:srgbClr val="FC0128"/>
                </a:solidFill>
              </a:rPr>
              <a:t>fonctions</a:t>
            </a:r>
            <a:r>
              <a:rPr lang="fr-FR" sz="1200" dirty="0" smtClean="0"/>
              <a:t> peuvent être stockées en tant qu'objets de schéma dans la base de données en vue d'exécutions répétées. </a:t>
            </a:r>
          </a:p>
        </p:txBody>
      </p:sp>
      <p:sp>
        <p:nvSpPr>
          <p:cNvPr id="5" name="Rectangle 4"/>
          <p:cNvSpPr/>
          <p:nvPr/>
        </p:nvSpPr>
        <p:spPr>
          <a:xfrm>
            <a:off x="1084254" y="155564"/>
            <a:ext cx="1970924"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b="1" dirty="0" smtClean="0"/>
              <a:t>Fonctions stockées</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4254" y="0"/>
            <a:ext cx="1970924"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b="1" dirty="0" smtClean="0"/>
              <a:t>Fonctions stockées</a:t>
            </a:r>
          </a:p>
        </p:txBody>
      </p:sp>
      <p:sp>
        <p:nvSpPr>
          <p:cNvPr id="7" name="ZoneTexte 6"/>
          <p:cNvSpPr txBox="1"/>
          <p:nvPr/>
        </p:nvSpPr>
        <p:spPr>
          <a:xfrm>
            <a:off x="155560" y="1012820"/>
            <a:ext cx="4298964"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fr-FR" sz="1400" b="1" dirty="0" smtClean="0"/>
              <a:t>CREATE</a:t>
            </a:r>
            <a:r>
              <a:rPr lang="fr-FR" sz="1400" dirty="0" smtClean="0"/>
              <a:t> [OR REPLACE] </a:t>
            </a:r>
            <a:r>
              <a:rPr lang="fr-FR" sz="1400" b="1" dirty="0" smtClean="0"/>
              <a:t>FUNCTION</a:t>
            </a:r>
            <a:r>
              <a:rPr lang="fr-FR" sz="1400" dirty="0" smtClean="0"/>
              <a:t> </a:t>
            </a:r>
            <a:r>
              <a:rPr lang="fr-FR" sz="1400" dirty="0" err="1" smtClean="0"/>
              <a:t>num_fonction</a:t>
            </a:r>
            <a:r>
              <a:rPr lang="fr-FR" sz="1400" dirty="0" smtClean="0"/>
              <a:t> [( </a:t>
            </a:r>
            <a:r>
              <a:rPr lang="fr-FR" sz="1400" b="1" dirty="0" smtClean="0"/>
              <a:t>param1</a:t>
            </a:r>
            <a:r>
              <a:rPr lang="fr-FR" sz="1400" dirty="0" smtClean="0"/>
              <a:t> [mod1] datatype1, param2 [mod2] </a:t>
            </a:r>
            <a:r>
              <a:rPr lang="fr-FR" sz="1400" b="1" dirty="0" err="1" smtClean="0"/>
              <a:t>datatype</a:t>
            </a:r>
            <a:r>
              <a:rPr lang="fr-FR" sz="1400" dirty="0" smtClean="0"/>
              <a:t> 2, ….)]</a:t>
            </a:r>
          </a:p>
          <a:p>
            <a:pPr>
              <a:lnSpc>
                <a:spcPct val="150000"/>
              </a:lnSpc>
            </a:pPr>
            <a:r>
              <a:rPr lang="fr-FR" sz="1400" b="1" dirty="0" smtClean="0">
                <a:solidFill>
                  <a:srgbClr val="FF0000"/>
                </a:solidFill>
              </a:rPr>
              <a:t>RETURN</a:t>
            </a:r>
            <a:r>
              <a:rPr lang="fr-FR" sz="1400" dirty="0" smtClean="0"/>
              <a:t> </a:t>
            </a:r>
            <a:r>
              <a:rPr lang="fr-FR" sz="1400" b="1" dirty="0" err="1" smtClean="0"/>
              <a:t>datatype</a:t>
            </a:r>
            <a:endParaRPr lang="fr-FR" sz="1400" b="1" dirty="0" smtClean="0"/>
          </a:p>
          <a:p>
            <a:pPr>
              <a:lnSpc>
                <a:spcPct val="150000"/>
              </a:lnSpc>
            </a:pPr>
            <a:r>
              <a:rPr lang="fr-FR" sz="1400" b="1" dirty="0" smtClean="0"/>
              <a:t>IS|AS</a:t>
            </a:r>
          </a:p>
          <a:p>
            <a:pPr>
              <a:lnSpc>
                <a:spcPct val="150000"/>
              </a:lnSpc>
            </a:pPr>
            <a:r>
              <a:rPr lang="fr-FR" sz="1400" dirty="0" smtClean="0"/>
              <a:t>Block PL/SQL ;</a:t>
            </a:r>
            <a:endParaRPr lang="fr-FR" sz="1400" dirty="0"/>
          </a:p>
        </p:txBody>
      </p:sp>
      <p:sp>
        <p:nvSpPr>
          <p:cNvPr id="8" name="ZoneTexte 7"/>
          <p:cNvSpPr txBox="1"/>
          <p:nvPr/>
        </p:nvSpPr>
        <p:spPr>
          <a:xfrm>
            <a:off x="298436" y="584192"/>
            <a:ext cx="3429024" cy="307777"/>
          </a:xfrm>
          <a:prstGeom prst="rect">
            <a:avLst/>
          </a:prstGeom>
          <a:noFill/>
        </p:spPr>
        <p:txBody>
          <a:bodyPr wrap="square" rtlCol="0">
            <a:spAutoFit/>
          </a:bodyPr>
          <a:lstStyle/>
          <a:p>
            <a:r>
              <a:rPr lang="fr-FR" sz="1400" b="1" dirty="0" smtClean="0"/>
              <a:t>Syntaxe pour créer une fonction </a:t>
            </a:r>
            <a:endParaRPr lang="fr-FR" sz="1400" b="1"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4" name="Object 2"/>
          <p:cNvGraphicFramePr>
            <a:graphicFrameLocks/>
          </p:cNvGraphicFramePr>
          <p:nvPr/>
        </p:nvGraphicFramePr>
        <p:xfrm>
          <a:off x="0" y="1295400"/>
          <a:ext cx="4572000" cy="1787525"/>
        </p:xfrm>
        <a:graphic>
          <a:graphicData uri="http://schemas.openxmlformats.org/presentationml/2006/ole">
            <mc:AlternateContent xmlns:mc="http://schemas.openxmlformats.org/markup-compatibility/2006">
              <mc:Choice xmlns:v="urn:schemas-microsoft-com:vml" Requires="v">
                <p:oleObj spid="_x0000_s79935" name="Document" r:id="rId3" imgW="5898492" imgH="2317938" progId="Word.Document.8">
                  <p:embed/>
                </p:oleObj>
              </mc:Choice>
              <mc:Fallback>
                <p:oleObj name="Document" r:id="rId3" imgW="5898492" imgH="2317938" progId="Word.Document.8">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5400"/>
                        <a:ext cx="4572000" cy="178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2"/>
          <p:cNvSpPr/>
          <p:nvPr/>
        </p:nvSpPr>
        <p:spPr>
          <a:xfrm>
            <a:off x="1084254" y="0"/>
            <a:ext cx="1970924"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b="1" dirty="0" smtClean="0"/>
              <a:t>Fonctions stockées</a:t>
            </a:r>
          </a:p>
        </p:txBody>
      </p:sp>
      <p:sp>
        <p:nvSpPr>
          <p:cNvPr id="4" name="ZoneTexte 3"/>
          <p:cNvSpPr txBox="1"/>
          <p:nvPr/>
        </p:nvSpPr>
        <p:spPr>
          <a:xfrm>
            <a:off x="512750" y="727068"/>
            <a:ext cx="3357586" cy="369332"/>
          </a:xfrm>
          <a:prstGeom prst="rect">
            <a:avLst/>
          </a:prstGeom>
          <a:noFill/>
        </p:spPr>
        <p:txBody>
          <a:bodyPr wrap="square" rtlCol="0">
            <a:spAutoFit/>
          </a:bodyPr>
          <a:lstStyle/>
          <a:p>
            <a:r>
              <a:rPr lang="fr-FR" b="1" dirty="0" smtClean="0"/>
              <a:t>Description des paramètres</a:t>
            </a:r>
            <a:endParaRPr lang="fr-FR" b="1"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84254" y="0"/>
            <a:ext cx="1970924"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b="1" dirty="0" smtClean="0"/>
              <a:t>Fonctions stockées</a:t>
            </a:r>
          </a:p>
        </p:txBody>
      </p:sp>
      <p:sp>
        <p:nvSpPr>
          <p:cNvPr id="4" name="ZoneTexte 3"/>
          <p:cNvSpPr txBox="1"/>
          <p:nvPr/>
        </p:nvSpPr>
        <p:spPr>
          <a:xfrm>
            <a:off x="298436" y="369878"/>
            <a:ext cx="4071966" cy="338554"/>
          </a:xfrm>
          <a:prstGeom prst="rect">
            <a:avLst/>
          </a:prstGeom>
          <a:noFill/>
        </p:spPr>
        <p:txBody>
          <a:bodyPr wrap="square" rtlCol="0">
            <a:spAutoFit/>
          </a:bodyPr>
          <a:lstStyle/>
          <a:p>
            <a:r>
              <a:rPr lang="fr-FR" sz="1600" b="1" dirty="0" smtClean="0"/>
              <a:t>Exemple de création d’une fonction stockée</a:t>
            </a:r>
            <a:endParaRPr lang="fr-FR" sz="1600" b="1" dirty="0"/>
          </a:p>
        </p:txBody>
      </p:sp>
      <p:sp>
        <p:nvSpPr>
          <p:cNvPr id="5" name="ZoneTexte 4"/>
          <p:cNvSpPr txBox="1"/>
          <p:nvPr/>
        </p:nvSpPr>
        <p:spPr>
          <a:xfrm>
            <a:off x="0" y="727068"/>
            <a:ext cx="2214578" cy="369332"/>
          </a:xfrm>
          <a:prstGeom prst="rect">
            <a:avLst/>
          </a:prstGeom>
          <a:noFill/>
        </p:spPr>
        <p:txBody>
          <a:bodyPr wrap="square" rtlCol="0">
            <a:spAutoFit/>
          </a:bodyPr>
          <a:lstStyle/>
          <a:p>
            <a:r>
              <a:rPr lang="fr-FR" dirty="0" smtClean="0"/>
              <a:t>get_salaty.sql</a:t>
            </a:r>
            <a:endParaRPr lang="fr-FR" dirty="0"/>
          </a:p>
        </p:txBody>
      </p:sp>
      <p:sp>
        <p:nvSpPr>
          <p:cNvPr id="6" name="Rectangle 5"/>
          <p:cNvSpPr/>
          <p:nvPr/>
        </p:nvSpPr>
        <p:spPr>
          <a:xfrm>
            <a:off x="619907" y="1077598"/>
            <a:ext cx="3429024" cy="21236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smtClean="0"/>
              <a:t>create or replace function </a:t>
            </a:r>
            <a:r>
              <a:rPr lang="en-US" sz="1200" dirty="0" err="1" smtClean="0"/>
              <a:t>get_sal</a:t>
            </a:r>
            <a:r>
              <a:rPr lang="en-US" sz="1200" dirty="0" smtClean="0"/>
              <a:t> </a:t>
            </a:r>
          </a:p>
          <a:p>
            <a:r>
              <a:rPr lang="en-US" sz="1200" dirty="0" smtClean="0"/>
              <a:t>(</a:t>
            </a:r>
            <a:r>
              <a:rPr lang="en-US" sz="1200" dirty="0" err="1" smtClean="0"/>
              <a:t>p_id</a:t>
            </a:r>
            <a:r>
              <a:rPr lang="en-US" sz="1200" dirty="0" smtClean="0"/>
              <a:t> in </a:t>
            </a:r>
            <a:r>
              <a:rPr lang="en-US" sz="1200" dirty="0" err="1" smtClean="0"/>
              <a:t>employees.employee_id%type</a:t>
            </a:r>
            <a:r>
              <a:rPr lang="en-US" sz="1200" dirty="0" smtClean="0"/>
              <a:t>)</a:t>
            </a:r>
          </a:p>
          <a:p>
            <a:r>
              <a:rPr lang="en-US" sz="1200" dirty="0" smtClean="0"/>
              <a:t> </a:t>
            </a:r>
            <a:r>
              <a:rPr lang="en-US" sz="1200" b="1" dirty="0" smtClean="0"/>
              <a:t>return</a:t>
            </a:r>
            <a:r>
              <a:rPr lang="en-US" sz="1200" dirty="0" smtClean="0"/>
              <a:t> number</a:t>
            </a:r>
          </a:p>
          <a:p>
            <a:r>
              <a:rPr lang="en-US" sz="1200" dirty="0" smtClean="0"/>
              <a:t>is</a:t>
            </a:r>
          </a:p>
          <a:p>
            <a:r>
              <a:rPr lang="en-US" sz="1200" dirty="0" err="1" smtClean="0"/>
              <a:t>v_salary</a:t>
            </a:r>
            <a:r>
              <a:rPr lang="en-US" sz="1200" dirty="0" smtClean="0"/>
              <a:t> </a:t>
            </a:r>
            <a:r>
              <a:rPr lang="en-US" sz="1200" dirty="0" err="1" smtClean="0"/>
              <a:t>employees.salary%type</a:t>
            </a:r>
            <a:r>
              <a:rPr lang="en-US" sz="1200" dirty="0" smtClean="0"/>
              <a:t>:=0;</a:t>
            </a:r>
          </a:p>
          <a:p>
            <a:r>
              <a:rPr lang="en-US" sz="1200" dirty="0" smtClean="0"/>
              <a:t>begin</a:t>
            </a:r>
          </a:p>
          <a:p>
            <a:r>
              <a:rPr lang="en-US" sz="1200" dirty="0" smtClean="0"/>
              <a:t>select salary into </a:t>
            </a:r>
            <a:r>
              <a:rPr lang="en-US" sz="1200" dirty="0" err="1" smtClean="0"/>
              <a:t>v_salary</a:t>
            </a:r>
            <a:r>
              <a:rPr lang="en-US" sz="1200" dirty="0" smtClean="0"/>
              <a:t> from employees where </a:t>
            </a:r>
            <a:r>
              <a:rPr lang="en-US" sz="1200" dirty="0" err="1" smtClean="0"/>
              <a:t>employee_id</a:t>
            </a:r>
            <a:r>
              <a:rPr lang="en-US" sz="1200" dirty="0" smtClean="0"/>
              <a:t>=</a:t>
            </a:r>
            <a:r>
              <a:rPr lang="en-US" sz="1200" dirty="0" err="1" smtClean="0"/>
              <a:t>p_id</a:t>
            </a:r>
            <a:r>
              <a:rPr lang="en-US" sz="1200" dirty="0" smtClean="0"/>
              <a:t>;</a:t>
            </a:r>
          </a:p>
          <a:p>
            <a:r>
              <a:rPr lang="en-US" sz="1200" dirty="0" smtClean="0"/>
              <a:t>return </a:t>
            </a:r>
            <a:r>
              <a:rPr lang="en-US" sz="1200" dirty="0" err="1" smtClean="0"/>
              <a:t>v_salary</a:t>
            </a:r>
            <a:r>
              <a:rPr lang="en-US" sz="1200" dirty="0" smtClean="0"/>
              <a:t>;</a:t>
            </a:r>
          </a:p>
          <a:p>
            <a:r>
              <a:rPr lang="en-US" sz="1200" dirty="0" smtClean="0"/>
              <a:t>end ;</a:t>
            </a:r>
          </a:p>
          <a:p>
            <a:r>
              <a:rPr lang="en-US" sz="1200" dirty="0" smtClean="0"/>
              <a:t>/</a:t>
            </a:r>
            <a:endParaRPr lang="fr-FR" sz="12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55560" y="655630"/>
            <a:ext cx="3929090" cy="2123658"/>
          </a:xfrm>
          <a:prstGeom prst="rect">
            <a:avLst/>
          </a:prstGeom>
          <a:noFill/>
        </p:spPr>
        <p:txBody>
          <a:bodyPr wrap="square" rtlCol="0">
            <a:spAutoFit/>
          </a:bodyPr>
          <a:lstStyle/>
          <a:p>
            <a:r>
              <a:rPr lang="fr-FR" sz="1100" dirty="0" smtClean="0"/>
              <a:t>1- Créez le script pour définir la fonction </a:t>
            </a:r>
            <a:r>
              <a:rPr lang="fr-FR" sz="1100" noProof="1" smtClean="0">
                <a:latin typeface="Courier New" pitchFamily="49" charset="0"/>
              </a:rPr>
              <a:t>get_salary</a:t>
            </a:r>
            <a:r>
              <a:rPr lang="fr-FR" sz="1100" dirty="0" smtClean="0"/>
              <a:t>. avec un paramètre </a:t>
            </a:r>
            <a:r>
              <a:rPr lang="fr-FR" sz="1100" noProof="1" smtClean="0">
                <a:latin typeface="Courier New" pitchFamily="49" charset="0"/>
              </a:rPr>
              <a:t>IN</a:t>
            </a:r>
            <a:r>
              <a:rPr lang="fr-FR" sz="1100" dirty="0" smtClean="0"/>
              <a:t> pour renvoyer une valeur numérique.</a:t>
            </a:r>
          </a:p>
          <a:p>
            <a:endParaRPr lang="fr-FR" sz="1100" dirty="0" smtClean="0"/>
          </a:p>
          <a:p>
            <a:r>
              <a:rPr lang="fr-FR" sz="1100" dirty="0" smtClean="0"/>
              <a:t>2- Exécutez le script pour créer la fonction </a:t>
            </a:r>
            <a:r>
              <a:rPr lang="fr-FR" sz="1100" noProof="1" smtClean="0">
                <a:latin typeface="Courier New" pitchFamily="49" charset="0"/>
              </a:rPr>
              <a:t>get_salary</a:t>
            </a:r>
            <a:r>
              <a:rPr lang="fr-FR" sz="1100" dirty="0" smtClean="0"/>
              <a:t>. </a:t>
            </a:r>
          </a:p>
          <a:p>
            <a:endParaRPr lang="fr-FR" sz="1100" dirty="0" smtClean="0"/>
          </a:p>
          <a:p>
            <a:r>
              <a:rPr lang="fr-FR" sz="1100" dirty="0" smtClean="0"/>
              <a:t>3- Appelez la fonction dans une expression PL/SQL, pour  elle renverra une valeur à l'environnement appelant, ( par exemple affichage  la valeur )</a:t>
            </a:r>
          </a:p>
          <a:p>
            <a:endParaRPr lang="fr-FR" sz="1100" dirty="0" smtClean="0"/>
          </a:p>
          <a:p>
            <a:r>
              <a:rPr lang="fr-FR" sz="1100" b="1" dirty="0" smtClean="0"/>
              <a:t>Remarque</a:t>
            </a:r>
            <a:r>
              <a:rPr lang="fr-FR" sz="1100" dirty="0" smtClean="0"/>
              <a:t>:</a:t>
            </a:r>
          </a:p>
          <a:p>
            <a:r>
              <a:rPr lang="fr-FR" sz="1100" dirty="0" smtClean="0"/>
              <a:t>- La section de traitement des exceptions  peut également contenir une instruction </a:t>
            </a:r>
            <a:r>
              <a:rPr lang="fr-FR" sz="1100" b="1" noProof="1" smtClean="0">
                <a:latin typeface="Courier New" pitchFamily="49" charset="0"/>
              </a:rPr>
              <a:t>RETURN</a:t>
            </a:r>
            <a:r>
              <a:rPr lang="fr-FR" sz="1100" dirty="0" smtClean="0"/>
              <a:t>.</a:t>
            </a:r>
          </a:p>
        </p:txBody>
      </p:sp>
      <p:sp>
        <p:nvSpPr>
          <p:cNvPr id="4" name="Rectangle 3"/>
          <p:cNvSpPr/>
          <p:nvPr/>
        </p:nvSpPr>
        <p:spPr>
          <a:xfrm>
            <a:off x="1084254" y="0"/>
            <a:ext cx="1970924"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b="1" dirty="0" smtClean="0"/>
              <a:t>Fonctions stockées</a:t>
            </a:r>
          </a:p>
        </p:txBody>
      </p:sp>
      <p:sp>
        <p:nvSpPr>
          <p:cNvPr id="5" name="Rectangle 4"/>
          <p:cNvSpPr/>
          <p:nvPr/>
        </p:nvSpPr>
        <p:spPr>
          <a:xfrm>
            <a:off x="226998" y="369878"/>
            <a:ext cx="1564531" cy="369332"/>
          </a:xfrm>
          <a:prstGeom prst="rect">
            <a:avLst/>
          </a:prstGeom>
        </p:spPr>
        <p:txBody>
          <a:bodyPr wrap="none">
            <a:spAutoFit/>
          </a:bodyPr>
          <a:lstStyle/>
          <a:p>
            <a:r>
              <a:rPr lang="fr-FR" b="1" u="sng" dirty="0" smtClean="0"/>
              <a:t>Exemple suite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084254" y="12688"/>
            <a:ext cx="235745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b="1" dirty="0" smtClean="0">
                <a:solidFill>
                  <a:srgbClr val="002060"/>
                </a:solidFill>
              </a:rPr>
              <a:t>Langage PL/SQL</a:t>
            </a:r>
            <a:endParaRPr lang="fr-FR" b="1" dirty="0">
              <a:solidFill>
                <a:srgbClr val="002060"/>
              </a:solidFill>
            </a:endParaRPr>
          </a:p>
        </p:txBody>
      </p:sp>
      <p:sp>
        <p:nvSpPr>
          <p:cNvPr id="3" name="ZoneTexte 2"/>
          <p:cNvSpPr txBox="1"/>
          <p:nvPr/>
        </p:nvSpPr>
        <p:spPr>
          <a:xfrm>
            <a:off x="0" y="791096"/>
            <a:ext cx="4597399" cy="1169551"/>
          </a:xfrm>
          <a:prstGeom prst="rect">
            <a:avLst/>
          </a:prstGeom>
          <a:noFill/>
        </p:spPr>
        <p:txBody>
          <a:bodyPr wrap="square" rtlCol="0">
            <a:spAutoFit/>
          </a:bodyPr>
          <a:lstStyle/>
          <a:p>
            <a:r>
              <a:rPr lang="fr-FR" sz="1400" b="1" dirty="0" smtClean="0"/>
              <a:t>Affichage</a:t>
            </a:r>
            <a:r>
              <a:rPr lang="fr-FR" sz="1400" dirty="0" smtClean="0"/>
              <a:t>   : PROMPT , </a:t>
            </a:r>
            <a:r>
              <a:rPr lang="fr-FR" sz="1400" dirty="0" err="1" smtClean="0"/>
              <a:t>dbms_output</a:t>
            </a:r>
            <a:r>
              <a:rPr lang="fr-FR" sz="1400" dirty="0" smtClean="0"/>
              <a:t>.</a:t>
            </a:r>
            <a:r>
              <a:rPr lang="fr-FR" sz="1400" dirty="0" err="1" smtClean="0"/>
              <a:t>put_line</a:t>
            </a:r>
            <a:r>
              <a:rPr lang="fr-FR" sz="1400" dirty="0" smtClean="0"/>
              <a:t> </a:t>
            </a:r>
          </a:p>
          <a:p>
            <a:r>
              <a:rPr lang="fr-FR" sz="1400" b="1" dirty="0" smtClean="0"/>
              <a:t>Lecture</a:t>
            </a:r>
            <a:r>
              <a:rPr lang="fr-FR" sz="1400" dirty="0" smtClean="0"/>
              <a:t>       : ACCEPT  en précédant par &amp;  la variable à lire pour paramétrer la variable</a:t>
            </a:r>
          </a:p>
          <a:p>
            <a:endParaRPr lang="fr-FR" sz="1400" dirty="0" smtClean="0"/>
          </a:p>
          <a:p>
            <a:r>
              <a:rPr lang="fr-FR" sz="1400" dirty="0" smtClean="0"/>
              <a:t>Exemple : voir l’exemple de </a:t>
            </a:r>
            <a:r>
              <a:rPr lang="fr-FR" sz="1400" dirty="0" err="1" smtClean="0"/>
              <a:t>slide</a:t>
            </a:r>
            <a:r>
              <a:rPr lang="fr-FR" sz="1400" dirty="0" smtClean="0"/>
              <a:t> suivant </a:t>
            </a:r>
            <a:endParaRPr lang="fr-FR" sz="14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4564" y="71016"/>
            <a:ext cx="197092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Fonctions stockées</a:t>
            </a:r>
          </a:p>
        </p:txBody>
      </p:sp>
      <p:sp>
        <p:nvSpPr>
          <p:cNvPr id="3" name="ZoneTexte 2"/>
          <p:cNvSpPr txBox="1"/>
          <p:nvPr/>
        </p:nvSpPr>
        <p:spPr>
          <a:xfrm>
            <a:off x="210468" y="863104"/>
            <a:ext cx="2777876" cy="307777"/>
          </a:xfrm>
          <a:prstGeom prst="rect">
            <a:avLst/>
          </a:prstGeom>
          <a:noFill/>
        </p:spPr>
        <p:txBody>
          <a:bodyPr wrap="none" rtlCol="0">
            <a:spAutoFit/>
          </a:bodyPr>
          <a:lstStyle/>
          <a:p>
            <a:r>
              <a:rPr lang="fr-FR" sz="1400" b="1" dirty="0" smtClean="0"/>
              <a:t>Appel d'une procédure ou fonction</a:t>
            </a:r>
            <a:endParaRPr lang="fr-FR" sz="1400" dirty="0" smtClean="0"/>
          </a:p>
        </p:txBody>
      </p:sp>
      <p:sp>
        <p:nvSpPr>
          <p:cNvPr id="4" name="ZoneTexte 3"/>
          <p:cNvSpPr txBox="1"/>
          <p:nvPr/>
        </p:nvSpPr>
        <p:spPr>
          <a:xfrm>
            <a:off x="354484" y="1439169"/>
            <a:ext cx="3744416" cy="153888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000" dirty="0" smtClean="0">
                <a:solidFill>
                  <a:schemeClr val="dk1"/>
                </a:solidFill>
              </a:rPr>
              <a:t>SQL&gt;  </a:t>
            </a:r>
            <a:r>
              <a:rPr lang="fr-FR" sz="1000" dirty="0" err="1" smtClean="0">
                <a:solidFill>
                  <a:schemeClr val="dk1"/>
                </a:solidFill>
              </a:rPr>
              <a:t>Declare</a:t>
            </a:r>
            <a:endParaRPr lang="fr-FR" sz="1000" dirty="0" smtClean="0">
              <a:solidFill>
                <a:schemeClr val="dk1"/>
              </a:solidFill>
            </a:endParaRPr>
          </a:p>
          <a:p>
            <a:r>
              <a:rPr lang="fr-FR" sz="1000" dirty="0" smtClean="0">
                <a:solidFill>
                  <a:schemeClr val="dk1"/>
                </a:solidFill>
              </a:rPr>
              <a:t>            A  </a:t>
            </a:r>
            <a:r>
              <a:rPr lang="fr-FR" sz="1000" dirty="0" err="1" smtClean="0">
                <a:solidFill>
                  <a:schemeClr val="dk1"/>
                </a:solidFill>
              </a:rPr>
              <a:t>employees.employee_id</a:t>
            </a:r>
            <a:r>
              <a:rPr lang="fr-FR" sz="1000" dirty="0" smtClean="0">
                <a:solidFill>
                  <a:schemeClr val="dk1"/>
                </a:solidFill>
              </a:rPr>
              <a:t>%type;  </a:t>
            </a:r>
          </a:p>
          <a:p>
            <a:r>
              <a:rPr lang="fr-FR" sz="1000" dirty="0" smtClean="0">
                <a:solidFill>
                  <a:schemeClr val="dk1"/>
                </a:solidFill>
              </a:rPr>
              <a:t>            S  </a:t>
            </a:r>
            <a:r>
              <a:rPr lang="fr-FR" sz="1000" dirty="0" err="1" smtClean="0">
                <a:solidFill>
                  <a:schemeClr val="dk1"/>
                </a:solidFill>
              </a:rPr>
              <a:t>number</a:t>
            </a:r>
            <a:endParaRPr lang="fr-FR" sz="1000" dirty="0" smtClean="0">
              <a:solidFill>
                <a:schemeClr val="dk1"/>
              </a:solidFill>
            </a:endParaRPr>
          </a:p>
          <a:p>
            <a:r>
              <a:rPr lang="en-US" sz="1000" dirty="0" smtClean="0">
                <a:solidFill>
                  <a:schemeClr val="dk1"/>
                </a:solidFill>
              </a:rPr>
              <a:t>            BEGIN</a:t>
            </a:r>
            <a:endParaRPr lang="fr-FR" sz="1000" dirty="0" smtClean="0">
              <a:solidFill>
                <a:schemeClr val="dk1"/>
              </a:solidFill>
            </a:endParaRPr>
          </a:p>
          <a:p>
            <a:r>
              <a:rPr lang="en-US" sz="1000" dirty="0" smtClean="0">
                <a:solidFill>
                  <a:schemeClr val="dk1"/>
                </a:solidFill>
              </a:rPr>
              <a:t>           A := &amp;</a:t>
            </a:r>
            <a:r>
              <a:rPr lang="en-US" sz="1000" dirty="0" err="1" smtClean="0">
                <a:solidFill>
                  <a:schemeClr val="dk1"/>
                </a:solidFill>
              </a:rPr>
              <a:t>Numero_de_employe</a:t>
            </a:r>
            <a:r>
              <a:rPr lang="en-US" sz="1000" dirty="0" smtClean="0">
                <a:solidFill>
                  <a:schemeClr val="dk1"/>
                </a:solidFill>
              </a:rPr>
              <a:t>; --lire à </a:t>
            </a:r>
            <a:r>
              <a:rPr lang="en-US" sz="1000" dirty="0" err="1" smtClean="0">
                <a:solidFill>
                  <a:schemeClr val="dk1"/>
                </a:solidFill>
              </a:rPr>
              <a:t>partir</a:t>
            </a:r>
            <a:r>
              <a:rPr lang="en-US" sz="1000" dirty="0" smtClean="0">
                <a:solidFill>
                  <a:schemeClr val="dk1"/>
                </a:solidFill>
              </a:rPr>
              <a:t> du clavier</a:t>
            </a:r>
          </a:p>
          <a:p>
            <a:r>
              <a:rPr lang="en-US" sz="1000" dirty="0" smtClean="0">
                <a:solidFill>
                  <a:schemeClr val="dk1"/>
                </a:solidFill>
              </a:rPr>
              <a:t>           S :=</a:t>
            </a:r>
            <a:r>
              <a:rPr lang="en-US" sz="1000" b="1" dirty="0" err="1" smtClean="0">
                <a:solidFill>
                  <a:schemeClr val="dk1"/>
                </a:solidFill>
              </a:rPr>
              <a:t>get_sal</a:t>
            </a:r>
            <a:r>
              <a:rPr lang="en-US" sz="1000" b="1" dirty="0" smtClean="0">
                <a:solidFill>
                  <a:schemeClr val="dk1"/>
                </a:solidFill>
              </a:rPr>
              <a:t> (A); </a:t>
            </a:r>
          </a:p>
          <a:p>
            <a:r>
              <a:rPr lang="en-US" sz="1000" dirty="0" smtClean="0">
                <a:solidFill>
                  <a:schemeClr val="dk1"/>
                </a:solidFill>
              </a:rPr>
              <a:t>         </a:t>
            </a:r>
            <a:r>
              <a:rPr lang="en-US" sz="1000" dirty="0" err="1" smtClean="0">
                <a:solidFill>
                  <a:schemeClr val="dk1"/>
                </a:solidFill>
              </a:rPr>
              <a:t>dbms_output.put__line</a:t>
            </a:r>
            <a:r>
              <a:rPr lang="en-US" sz="1000" dirty="0" smtClean="0">
                <a:solidFill>
                  <a:schemeClr val="dk1"/>
                </a:solidFill>
              </a:rPr>
              <a:t>(S ); </a:t>
            </a:r>
          </a:p>
          <a:p>
            <a:r>
              <a:rPr lang="en-US" sz="1000" dirty="0" smtClean="0">
                <a:solidFill>
                  <a:schemeClr val="dk1"/>
                </a:solidFill>
              </a:rPr>
              <a:t>        END ;</a:t>
            </a:r>
            <a:endParaRPr lang="fr-FR" sz="1000" dirty="0" smtClean="0">
              <a:solidFill>
                <a:schemeClr val="dk1"/>
              </a:solidFill>
            </a:endParaRPr>
          </a:p>
          <a:p>
            <a:r>
              <a:rPr lang="fr-FR" sz="1400" dirty="0" smtClean="0"/>
              <a:t>/</a:t>
            </a:r>
            <a:endParaRPr lang="fr-FR" sz="14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6452" y="597719"/>
            <a:ext cx="4590842" cy="769441"/>
          </a:xfrm>
          <a:prstGeom prst="rect">
            <a:avLst/>
          </a:prstGeom>
          <a:noFill/>
        </p:spPr>
        <p:txBody>
          <a:bodyPr wrap="square" rtlCol="0">
            <a:spAutoFit/>
          </a:bodyPr>
          <a:lstStyle/>
          <a:p>
            <a:r>
              <a:rPr lang="fr-FR" sz="1100" b="1" dirty="0" smtClean="0"/>
              <a:t>Exemple 2</a:t>
            </a:r>
          </a:p>
          <a:p>
            <a:r>
              <a:rPr lang="fr-FR" sz="1100" dirty="0" smtClean="0"/>
              <a:t>-Créer une fonction </a:t>
            </a:r>
            <a:r>
              <a:rPr lang="fr-FR" sz="1100" b="1" noProof="1" smtClean="0"/>
              <a:t>TAX </a:t>
            </a:r>
            <a:r>
              <a:rPr lang="fr-FR" sz="1100" dirty="0" smtClean="0"/>
              <a:t>qui sera appelée à partir d'une instruction </a:t>
            </a:r>
            <a:r>
              <a:rPr lang="fr-FR" sz="1100" b="1" noProof="1" smtClean="0">
                <a:latin typeface="Courier New" pitchFamily="49" charset="0"/>
              </a:rPr>
              <a:t>SELECT</a:t>
            </a:r>
            <a:r>
              <a:rPr lang="fr-FR" sz="1100" dirty="0" smtClean="0"/>
              <a:t>.</a:t>
            </a:r>
          </a:p>
          <a:p>
            <a:r>
              <a:rPr lang="fr-FR" sz="1100" dirty="0" smtClean="0"/>
              <a:t>- La fonction accepte un paramètre </a:t>
            </a:r>
            <a:r>
              <a:rPr lang="fr-FR" sz="1100" noProof="1" smtClean="0">
                <a:latin typeface="Courier New" pitchFamily="49" charset="0"/>
              </a:rPr>
              <a:t>NUMBER</a:t>
            </a:r>
            <a:r>
              <a:rPr lang="fr-FR" sz="1100" dirty="0" smtClean="0"/>
              <a:t> et renvoie la taxe après avoir multiplié la valeur du paramètre par 0,08.</a:t>
            </a:r>
          </a:p>
        </p:txBody>
      </p:sp>
      <p:sp>
        <p:nvSpPr>
          <p:cNvPr id="3" name="Rectangle 2"/>
          <p:cNvSpPr/>
          <p:nvPr/>
        </p:nvSpPr>
        <p:spPr>
          <a:xfrm>
            <a:off x="66452" y="1367160"/>
            <a:ext cx="4104456"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dirty="0" smtClean="0"/>
              <a:t>Create or replace function tax( </a:t>
            </a:r>
            <a:r>
              <a:rPr lang="en-US" sz="1000" dirty="0" err="1" smtClean="0"/>
              <a:t>p_value</a:t>
            </a:r>
            <a:r>
              <a:rPr lang="en-US" sz="1000" dirty="0" smtClean="0"/>
              <a:t> in number) Return number is</a:t>
            </a:r>
          </a:p>
          <a:p>
            <a:r>
              <a:rPr lang="en-US" sz="1000" dirty="0" smtClean="0"/>
              <a:t>Begin</a:t>
            </a:r>
          </a:p>
          <a:p>
            <a:r>
              <a:rPr lang="en-US" sz="1000" dirty="0" smtClean="0"/>
              <a:t>Return (</a:t>
            </a:r>
            <a:r>
              <a:rPr lang="en-US" sz="1000" dirty="0" err="1" smtClean="0"/>
              <a:t>p_value</a:t>
            </a:r>
            <a:r>
              <a:rPr lang="en-US" sz="1000" dirty="0" smtClean="0"/>
              <a:t> * 0.08);</a:t>
            </a:r>
          </a:p>
          <a:p>
            <a:r>
              <a:rPr lang="en-US" sz="1000" dirty="0" smtClean="0"/>
              <a:t>End tax;</a:t>
            </a:r>
          </a:p>
        </p:txBody>
      </p:sp>
      <p:sp>
        <p:nvSpPr>
          <p:cNvPr id="4" name="Rectangle 3"/>
          <p:cNvSpPr/>
          <p:nvPr/>
        </p:nvSpPr>
        <p:spPr>
          <a:xfrm>
            <a:off x="1084254" y="0"/>
            <a:ext cx="1970924"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fr-FR" b="1" dirty="0" smtClean="0"/>
              <a:t>Fonctions stockées</a:t>
            </a:r>
          </a:p>
        </p:txBody>
      </p:sp>
      <p:sp>
        <p:nvSpPr>
          <p:cNvPr id="5" name="Rectangle 4"/>
          <p:cNvSpPr/>
          <p:nvPr/>
        </p:nvSpPr>
        <p:spPr>
          <a:xfrm>
            <a:off x="138460" y="2740204"/>
            <a:ext cx="4597970" cy="7820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90000"/>
              </a:lnSpc>
            </a:pPr>
            <a:r>
              <a:rPr lang="en-US" sz="1000" dirty="0" smtClean="0">
                <a:latin typeface="Courier New" pitchFamily="49" charset="0"/>
              </a:rPr>
              <a:t>SELECT  </a:t>
            </a:r>
            <a:r>
              <a:rPr lang="en-US" sz="1000" dirty="0" err="1" smtClean="0">
                <a:latin typeface="Courier New" pitchFamily="49" charset="0"/>
              </a:rPr>
              <a:t>employee_id</a:t>
            </a:r>
            <a:r>
              <a:rPr lang="en-US" sz="1000" dirty="0" smtClean="0">
                <a:latin typeface="Courier New" pitchFamily="49" charset="0"/>
              </a:rPr>
              <a:t>, </a:t>
            </a:r>
            <a:r>
              <a:rPr lang="en-US" sz="1000" dirty="0" err="1" smtClean="0">
                <a:latin typeface="Courier New" pitchFamily="49" charset="0"/>
              </a:rPr>
              <a:t>first_name,</a:t>
            </a:r>
            <a:r>
              <a:rPr lang="en-US" sz="1000" b="1" dirty="0" err="1" smtClean="0">
                <a:latin typeface="Courier New" pitchFamily="49" charset="0"/>
              </a:rPr>
              <a:t>tax</a:t>
            </a:r>
            <a:r>
              <a:rPr lang="en-US" sz="1000" b="1" dirty="0" smtClean="0">
                <a:latin typeface="Courier New" pitchFamily="49" charset="0"/>
              </a:rPr>
              <a:t>(salary) </a:t>
            </a:r>
            <a:r>
              <a:rPr lang="en-US" sz="1000" dirty="0" smtClean="0">
                <a:latin typeface="Courier New" pitchFamily="49" charset="0"/>
              </a:rPr>
              <a:t>FROM  employees WHERE tax(salary)&gt;(SELECT MAX(tax(salary)) FROM employees WHERE </a:t>
            </a:r>
            <a:r>
              <a:rPr lang="en-US" sz="1000" dirty="0" err="1" smtClean="0">
                <a:latin typeface="Courier New" pitchFamily="49" charset="0"/>
              </a:rPr>
              <a:t>department_id</a:t>
            </a:r>
            <a:r>
              <a:rPr lang="en-US" sz="1000" dirty="0" smtClean="0">
                <a:latin typeface="Courier New" pitchFamily="49" charset="0"/>
              </a:rPr>
              <a:t> = 30) ORDER BY tax(salary) DESC; </a:t>
            </a:r>
            <a:endParaRPr lang="en-US" sz="1000" b="1" dirty="0" smtClean="0"/>
          </a:p>
        </p:txBody>
      </p:sp>
      <p:sp>
        <p:nvSpPr>
          <p:cNvPr id="6" name="Rectangle 5"/>
          <p:cNvSpPr/>
          <p:nvPr/>
        </p:nvSpPr>
        <p:spPr>
          <a:xfrm>
            <a:off x="118143" y="2159248"/>
            <a:ext cx="4357718" cy="600164"/>
          </a:xfrm>
          <a:prstGeom prst="rect">
            <a:avLst/>
          </a:prstGeom>
        </p:spPr>
        <p:txBody>
          <a:bodyPr wrap="square">
            <a:spAutoFit/>
          </a:bodyPr>
          <a:lstStyle/>
          <a:p>
            <a:r>
              <a:rPr lang="fr-FR" sz="1100" dirty="0" smtClean="0"/>
              <a:t>- Appelez la fonction </a:t>
            </a:r>
            <a:r>
              <a:rPr lang="fr-FR" sz="1100" b="1" noProof="1" smtClean="0">
                <a:latin typeface="Courier New" pitchFamily="49" charset="0"/>
              </a:rPr>
              <a:t>TAX</a:t>
            </a:r>
            <a:r>
              <a:rPr lang="fr-FR" sz="1100" dirty="0" smtClean="0"/>
              <a:t> au sein d'une interrogation affichant:</a:t>
            </a:r>
          </a:p>
          <a:p>
            <a:r>
              <a:rPr lang="fr-FR" sz="1100" dirty="0" smtClean="0"/>
              <a:t>le code, le nom le prélèvement fiscal de l'employé dont la </a:t>
            </a:r>
            <a:r>
              <a:rPr lang="fr-FR" sz="1100" dirty="0" err="1" smtClean="0"/>
              <a:t>tax</a:t>
            </a:r>
            <a:r>
              <a:rPr lang="fr-FR" sz="1100" dirty="0" smtClean="0"/>
              <a:t> est sup au max des </a:t>
            </a:r>
            <a:r>
              <a:rPr lang="fr-FR" sz="1100" dirty="0" err="1" smtClean="0"/>
              <a:t>tax</a:t>
            </a:r>
            <a:r>
              <a:rPr lang="fr-FR" sz="1100" dirty="0" smtClean="0"/>
              <a:t> </a:t>
            </a:r>
            <a:r>
              <a:rPr lang="fr-FR" sz="1100" smtClean="0"/>
              <a:t>de département </a:t>
            </a:r>
            <a:r>
              <a:rPr lang="fr-FR" sz="1100" dirty="0" smtClean="0"/>
              <a:t>30 </a:t>
            </a:r>
            <a:endParaRPr lang="en-US" sz="1100" dirty="0" smtClean="0"/>
          </a:p>
        </p:txBody>
      </p:sp>
      <p:sp>
        <p:nvSpPr>
          <p:cNvPr id="7" name="ZoneTexte 6"/>
          <p:cNvSpPr txBox="1"/>
          <p:nvPr/>
        </p:nvSpPr>
        <p:spPr>
          <a:xfrm>
            <a:off x="0" y="328602"/>
            <a:ext cx="3293466" cy="307777"/>
          </a:xfrm>
          <a:prstGeom prst="rect">
            <a:avLst/>
          </a:prstGeom>
          <a:noFill/>
        </p:spPr>
        <p:txBody>
          <a:bodyPr wrap="none" rtlCol="0">
            <a:spAutoFit/>
          </a:bodyPr>
          <a:lstStyle/>
          <a:p>
            <a:r>
              <a:rPr lang="fr-FR" sz="1400" b="1" dirty="0" smtClean="0"/>
              <a:t>Appel d'une procédure ou fonction (suite)</a:t>
            </a:r>
            <a:endParaRPr lang="fr-FR" sz="1400"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10468" y="980986"/>
            <a:ext cx="4392488" cy="2054409"/>
          </a:xfrm>
          <a:prstGeom prst="rect">
            <a:avLst/>
          </a:prstGeom>
          <a:noFill/>
        </p:spPr>
        <p:txBody>
          <a:bodyPr wrap="square" rtlCol="0">
            <a:spAutoFit/>
          </a:bodyPr>
          <a:lstStyle/>
          <a:p>
            <a:pPr lvl="0"/>
            <a:r>
              <a:rPr lang="en-US" sz="1050" dirty="0" smtClean="0"/>
              <a:t>Si  la  base  de  </a:t>
            </a:r>
            <a:r>
              <a:rPr lang="en-US" sz="1050" dirty="0" err="1" smtClean="0"/>
              <a:t>données</a:t>
            </a:r>
            <a:r>
              <a:rPr lang="en-US" sz="1050" dirty="0" smtClean="0"/>
              <a:t>  </a:t>
            </a:r>
            <a:r>
              <a:rPr lang="en-US" sz="1050" dirty="0" err="1" smtClean="0"/>
              <a:t>évolue</a:t>
            </a:r>
            <a:r>
              <a:rPr lang="en-US" sz="1050" dirty="0" smtClean="0"/>
              <a:t>,  </a:t>
            </a:r>
            <a:r>
              <a:rPr lang="en-US" sz="1050" dirty="0" err="1" smtClean="0"/>
              <a:t>il</a:t>
            </a:r>
            <a:r>
              <a:rPr lang="en-US" sz="1050" dirty="0" smtClean="0"/>
              <a:t>  </a:t>
            </a:r>
            <a:r>
              <a:rPr lang="en-US" sz="1050" dirty="0" err="1" smtClean="0"/>
              <a:t>faut</a:t>
            </a:r>
            <a:r>
              <a:rPr lang="en-US" sz="1050" dirty="0" smtClean="0"/>
              <a:t>  </a:t>
            </a:r>
            <a:r>
              <a:rPr lang="en-US" sz="1050" dirty="0" err="1" smtClean="0"/>
              <a:t>recompiler</a:t>
            </a:r>
            <a:r>
              <a:rPr lang="en-US" sz="1050" dirty="0" smtClean="0"/>
              <a:t>  les  </a:t>
            </a:r>
            <a:r>
              <a:rPr lang="en-US" sz="1050" dirty="0" err="1" smtClean="0"/>
              <a:t>procédures</a:t>
            </a:r>
            <a:endParaRPr lang="fr-FR" sz="1050" dirty="0" smtClean="0"/>
          </a:p>
          <a:p>
            <a:r>
              <a:rPr lang="fr-FR" sz="1050" dirty="0" smtClean="0"/>
              <a:t>existantes pour qu’elles tiennent compte de ces modifications</a:t>
            </a:r>
          </a:p>
          <a:p>
            <a:r>
              <a:rPr lang="fr-FR" sz="1050" dirty="0" smtClean="0"/>
              <a:t> </a:t>
            </a:r>
          </a:p>
          <a:p>
            <a:pPr lvl="0"/>
            <a:r>
              <a:rPr lang="fr-FR" sz="1050" dirty="0" smtClean="0"/>
              <a:t>La commande est la suivante:</a:t>
            </a:r>
          </a:p>
          <a:p>
            <a:r>
              <a:rPr lang="fr-FR" sz="1050" b="1" dirty="0" smtClean="0"/>
              <a:t>ALTER { FUNCTION | PROCEDURE } nom COMPILE</a:t>
            </a:r>
          </a:p>
          <a:p>
            <a:r>
              <a:rPr lang="fr-FR" sz="1050" dirty="0" smtClean="0"/>
              <a:t> </a:t>
            </a:r>
          </a:p>
          <a:p>
            <a:r>
              <a:rPr lang="fr-FR" sz="1050" dirty="0" smtClean="0"/>
              <a:t>Exemple: </a:t>
            </a:r>
          </a:p>
          <a:p>
            <a:endParaRPr lang="fr-FR" sz="1050" dirty="0" smtClean="0"/>
          </a:p>
          <a:p>
            <a:pPr>
              <a:buFont typeface="Wingdings" pitchFamily="2" charset="2"/>
              <a:buChar char="ü"/>
            </a:pPr>
            <a:r>
              <a:rPr lang="fr-FR" sz="1050" b="1" dirty="0" smtClean="0"/>
              <a:t>ALTER PROCEDURE </a:t>
            </a:r>
            <a:r>
              <a:rPr lang="fr-FR" sz="1050" b="1" dirty="0" err="1" smtClean="0"/>
              <a:t>Baisse_prix</a:t>
            </a:r>
            <a:r>
              <a:rPr lang="fr-FR" sz="1050" b="1" dirty="0" smtClean="0"/>
              <a:t> COMPILE; </a:t>
            </a:r>
          </a:p>
          <a:p>
            <a:endParaRPr lang="fr-FR" sz="1050" b="1" dirty="0" smtClean="0"/>
          </a:p>
          <a:p>
            <a:pPr>
              <a:buFont typeface="Wingdings" pitchFamily="2" charset="2"/>
              <a:buChar char="ü"/>
            </a:pPr>
            <a:r>
              <a:rPr lang="fr-FR" sz="1050" b="1" dirty="0" smtClean="0"/>
              <a:t>ALTER FUNCTION </a:t>
            </a:r>
            <a:r>
              <a:rPr lang="fr-FR" sz="1050" b="1" dirty="0" err="1" smtClean="0"/>
              <a:t>NomClient</a:t>
            </a:r>
            <a:r>
              <a:rPr lang="fr-FR" sz="1050" b="1" dirty="0" smtClean="0"/>
              <a:t> COMPILE;</a:t>
            </a:r>
          </a:p>
          <a:p>
            <a:endParaRPr lang="fr-FR" sz="1200" dirty="0"/>
          </a:p>
        </p:txBody>
      </p:sp>
      <p:sp>
        <p:nvSpPr>
          <p:cNvPr id="4" name="Rectangle 3"/>
          <p:cNvSpPr/>
          <p:nvPr/>
        </p:nvSpPr>
        <p:spPr>
          <a:xfrm>
            <a:off x="1084254" y="0"/>
            <a:ext cx="197092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Fonctions stockées</a:t>
            </a:r>
          </a:p>
        </p:txBody>
      </p:sp>
      <p:sp>
        <p:nvSpPr>
          <p:cNvPr id="186370" name="Rectangle 2"/>
          <p:cNvSpPr>
            <a:spLocks noChangeArrowheads="1"/>
          </p:cNvSpPr>
          <p:nvPr/>
        </p:nvSpPr>
        <p:spPr bwMode="auto">
          <a:xfrm>
            <a:off x="66452" y="503064"/>
            <a:ext cx="4256037" cy="3693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accent1"/>
                </a:solidFill>
                <a:effectLst/>
                <a:latin typeface="Calibri" pitchFamily="34" charset="0"/>
                <a:ea typeface="Garamond" pitchFamily="18" charset="0"/>
                <a:cs typeface="Garamond" pitchFamily="18" charset="0"/>
              </a:rPr>
              <a:t>Modification </a:t>
            </a:r>
            <a:r>
              <a:rPr kumimoji="0" lang="en-US" sz="1800" b="1" i="0" u="none" strike="noStrike" cap="none" normalizeH="0" baseline="0" dirty="0" err="1" smtClean="0">
                <a:ln>
                  <a:noFill/>
                </a:ln>
                <a:solidFill>
                  <a:schemeClr val="accent1"/>
                </a:solidFill>
                <a:effectLst/>
                <a:latin typeface="Calibri" pitchFamily="34" charset="0"/>
                <a:ea typeface="Garamond" pitchFamily="18" charset="0"/>
                <a:cs typeface="Garamond" pitchFamily="18" charset="0"/>
              </a:rPr>
              <a:t>d’une</a:t>
            </a:r>
            <a:r>
              <a:rPr kumimoji="0" lang="en-US" sz="1800" b="1" i="0" u="none" strike="noStrike" cap="none" normalizeH="0" baseline="0" dirty="0" smtClean="0">
                <a:ln>
                  <a:noFill/>
                </a:ln>
                <a:solidFill>
                  <a:schemeClr val="accent1"/>
                </a:solidFill>
                <a:effectLst/>
                <a:latin typeface="Calibri" pitchFamily="34" charset="0"/>
                <a:ea typeface="Garamond" pitchFamily="18" charset="0"/>
                <a:cs typeface="Garamond" pitchFamily="18" charset="0"/>
              </a:rPr>
              <a:t> </a:t>
            </a:r>
            <a:r>
              <a:rPr kumimoji="0" lang="en-US" sz="1800" b="1" i="0" u="none" strike="noStrike" cap="none" normalizeH="0" baseline="0" dirty="0" err="1" smtClean="0">
                <a:ln>
                  <a:noFill/>
                </a:ln>
                <a:solidFill>
                  <a:schemeClr val="accent1"/>
                </a:solidFill>
                <a:effectLst/>
                <a:latin typeface="Calibri" pitchFamily="34" charset="0"/>
                <a:ea typeface="Garamond" pitchFamily="18" charset="0"/>
                <a:cs typeface="Garamond" pitchFamily="18" charset="0"/>
              </a:rPr>
              <a:t>procédure</a:t>
            </a:r>
            <a:r>
              <a:rPr kumimoji="0" lang="en-US" sz="1800" b="1" i="0" u="none" strike="noStrike" cap="none" normalizeH="0" baseline="0" dirty="0" smtClean="0">
                <a:ln>
                  <a:noFill/>
                </a:ln>
                <a:solidFill>
                  <a:schemeClr val="accent1"/>
                </a:solidFill>
                <a:effectLst/>
                <a:latin typeface="Calibri" pitchFamily="34" charset="0"/>
                <a:ea typeface="Garamond" pitchFamily="18" charset="0"/>
                <a:cs typeface="Garamond" pitchFamily="18" charset="0"/>
              </a:rPr>
              <a:t> </a:t>
            </a:r>
            <a:r>
              <a:rPr kumimoji="0" lang="en-US" sz="1800" b="1" i="0" u="none" strike="noStrike" cap="none" normalizeH="0" baseline="0" dirty="0" err="1" smtClean="0">
                <a:ln>
                  <a:noFill/>
                </a:ln>
                <a:solidFill>
                  <a:schemeClr val="accent1"/>
                </a:solidFill>
                <a:effectLst/>
                <a:latin typeface="Calibri" pitchFamily="34" charset="0"/>
                <a:ea typeface="Garamond" pitchFamily="18" charset="0"/>
                <a:cs typeface="Garamond" pitchFamily="18" charset="0"/>
              </a:rPr>
              <a:t>ou</a:t>
            </a:r>
            <a:r>
              <a:rPr kumimoji="0" lang="en-US" sz="1800" b="1" i="0" u="none" strike="noStrike" cap="none" normalizeH="0" baseline="0" dirty="0" smtClean="0">
                <a:ln>
                  <a:noFill/>
                </a:ln>
                <a:solidFill>
                  <a:schemeClr val="accent1"/>
                </a:solidFill>
                <a:effectLst/>
                <a:latin typeface="Calibri" pitchFamily="34" charset="0"/>
                <a:ea typeface="Garamond" pitchFamily="18" charset="0"/>
                <a:cs typeface="Garamond" pitchFamily="18" charset="0"/>
              </a:rPr>
              <a:t> </a:t>
            </a:r>
            <a:r>
              <a:rPr kumimoji="0" lang="en-US" sz="1800" b="1" i="0" u="none" strike="noStrike" cap="none" normalizeH="0" baseline="0" dirty="0" err="1" smtClean="0">
                <a:ln>
                  <a:noFill/>
                </a:ln>
                <a:solidFill>
                  <a:schemeClr val="accent1"/>
                </a:solidFill>
                <a:effectLst/>
                <a:latin typeface="Calibri" pitchFamily="34" charset="0"/>
                <a:ea typeface="Garamond" pitchFamily="18" charset="0"/>
                <a:cs typeface="Garamond" pitchFamily="18" charset="0"/>
              </a:rPr>
              <a:t>fonction</a:t>
            </a:r>
            <a:endParaRPr kumimoji="0" lang="en-US" sz="1800" b="0" i="0" u="none" strike="noStrike" cap="none" normalizeH="0" baseline="0" dirty="0" smtClean="0">
              <a:ln>
                <a:noFill/>
              </a:ln>
              <a:solidFill>
                <a:schemeClr val="accent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55560" y="798506"/>
            <a:ext cx="4000528" cy="2546851"/>
          </a:xfrm>
          <a:prstGeom prst="rect">
            <a:avLst/>
          </a:prstGeom>
          <a:noFill/>
        </p:spPr>
        <p:txBody>
          <a:bodyPr wrap="square" rtlCol="0">
            <a:spAutoFit/>
          </a:bodyPr>
          <a:lstStyle/>
          <a:p>
            <a:pPr lvl="1">
              <a:lnSpc>
                <a:spcPct val="150000"/>
              </a:lnSpc>
              <a:buFont typeface="Wingdings" pitchFamily="2" charset="2"/>
              <a:buChar char="Ø"/>
            </a:pPr>
            <a:r>
              <a:rPr lang="fr-FR" sz="1100" dirty="0" smtClean="0"/>
              <a:t>Lorsqu'une fonction stockée n'est plus nécessaire, vous pouvez la supprimer en utilisant une instruction SQL </a:t>
            </a:r>
          </a:p>
          <a:p>
            <a:pPr lvl="1">
              <a:lnSpc>
                <a:spcPct val="150000"/>
              </a:lnSpc>
            </a:pPr>
            <a:r>
              <a:rPr lang="fr-FR" sz="1100" dirty="0" smtClean="0"/>
              <a:t>Pour supprimer une fonction stockée en exécutant</a:t>
            </a:r>
          </a:p>
          <a:p>
            <a:pPr lvl="1">
              <a:lnSpc>
                <a:spcPct val="150000"/>
              </a:lnSpc>
            </a:pPr>
            <a:r>
              <a:rPr lang="fr-FR" sz="1100" dirty="0" smtClean="0"/>
              <a:t> la commande SQL </a:t>
            </a:r>
          </a:p>
          <a:p>
            <a:pPr lvl="1">
              <a:lnSpc>
                <a:spcPct val="150000"/>
              </a:lnSpc>
            </a:pPr>
            <a:r>
              <a:rPr lang="fr-FR" sz="1100" b="1" noProof="1" smtClean="0">
                <a:latin typeface="Courier New" pitchFamily="49" charset="0"/>
              </a:rPr>
              <a:t>DROP FUNCTION nom_fonction</a:t>
            </a:r>
          </a:p>
          <a:p>
            <a:pPr lvl="1">
              <a:lnSpc>
                <a:spcPct val="150000"/>
              </a:lnSpc>
            </a:pPr>
            <a:r>
              <a:rPr lang="fr-FR" sz="1100" b="1" noProof="1" smtClean="0">
                <a:latin typeface="Courier New" pitchFamily="49" charset="0"/>
              </a:rPr>
              <a:t>DROP PROCEDURE nom_procedure;</a:t>
            </a:r>
          </a:p>
          <a:p>
            <a:pPr lvl="1">
              <a:lnSpc>
                <a:spcPct val="150000"/>
              </a:lnSpc>
            </a:pPr>
            <a:endParaRPr lang="fr-FR" sz="1100" dirty="0" smtClean="0"/>
          </a:p>
          <a:p>
            <a:pPr lvl="1">
              <a:lnSpc>
                <a:spcPct val="150000"/>
              </a:lnSpc>
              <a:buFont typeface="Wingdings" pitchFamily="2" charset="2"/>
              <a:buChar char="Ø"/>
            </a:pPr>
            <a:r>
              <a:rPr lang="fr-FR" sz="1100" noProof="1" smtClean="0">
                <a:latin typeface="Courier New" pitchFamily="49" charset="0"/>
              </a:rPr>
              <a:t>La commande </a:t>
            </a:r>
            <a:r>
              <a:rPr lang="fr-FR" sz="1100" b="1" noProof="1" smtClean="0">
                <a:latin typeface="Courier New" pitchFamily="49" charset="0"/>
              </a:rPr>
              <a:t>CREATE OR REPLACE</a:t>
            </a:r>
            <a:r>
              <a:rPr lang="fr-FR" sz="1100" b="1" dirty="0" smtClean="0"/>
              <a:t> est </a:t>
            </a:r>
            <a:r>
              <a:rPr lang="fr-FR" sz="1100" dirty="0" smtClean="0"/>
              <a:t>comparé</a:t>
            </a:r>
            <a:r>
              <a:rPr lang="fr-FR" sz="1100" b="1" dirty="0" smtClean="0"/>
              <a:t> </a:t>
            </a:r>
            <a:r>
              <a:rPr lang="fr-FR" sz="1100" dirty="0" smtClean="0"/>
              <a:t>à</a:t>
            </a:r>
            <a:r>
              <a:rPr lang="fr-FR" sz="1100" b="1" dirty="0" smtClean="0"/>
              <a:t> </a:t>
            </a:r>
            <a:r>
              <a:rPr lang="fr-FR" sz="1100" b="1" noProof="1" smtClean="0">
                <a:latin typeface="Courier New" pitchFamily="49" charset="0"/>
              </a:rPr>
              <a:t>DROP</a:t>
            </a:r>
            <a:r>
              <a:rPr lang="fr-FR" sz="1100" b="1" dirty="0" smtClean="0"/>
              <a:t> puis  </a:t>
            </a:r>
            <a:r>
              <a:rPr lang="fr-FR" sz="1100" b="1" noProof="1" smtClean="0">
                <a:latin typeface="Courier New" pitchFamily="49" charset="0"/>
              </a:rPr>
              <a:t>CREATE</a:t>
            </a:r>
            <a:endParaRPr lang="fr-FR" sz="1100" b="1" noProof="1" smtClean="0"/>
          </a:p>
          <a:p>
            <a:endParaRPr lang="fr-FR" sz="1100" dirty="0"/>
          </a:p>
        </p:txBody>
      </p:sp>
      <p:sp>
        <p:nvSpPr>
          <p:cNvPr id="3" name="Rectangle 2"/>
          <p:cNvSpPr/>
          <p:nvPr/>
        </p:nvSpPr>
        <p:spPr>
          <a:xfrm>
            <a:off x="155560" y="441316"/>
            <a:ext cx="3786214" cy="369332"/>
          </a:xfrm>
          <a:prstGeom prst="rect">
            <a:avLst/>
          </a:prstGeom>
        </p:spPr>
        <p:txBody>
          <a:bodyPr wrap="square">
            <a:spAutoFit/>
          </a:bodyPr>
          <a:lstStyle/>
          <a:p>
            <a:r>
              <a:rPr lang="fr-FR" b="1" dirty="0" smtClean="0"/>
              <a:t>Supprimer des fonctions et procédure </a:t>
            </a:r>
          </a:p>
        </p:txBody>
      </p:sp>
      <p:sp>
        <p:nvSpPr>
          <p:cNvPr id="4" name="Rectangle 3"/>
          <p:cNvSpPr/>
          <p:nvPr/>
        </p:nvSpPr>
        <p:spPr>
          <a:xfrm>
            <a:off x="1084254" y="0"/>
            <a:ext cx="197092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Fonctions stockées</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1"/>
          <p:cNvSpPr>
            <a:spLocks noChangeArrowheads="1"/>
          </p:cNvSpPr>
          <p:nvPr/>
        </p:nvSpPr>
        <p:spPr bwMode="auto">
          <a:xfrm>
            <a:off x="426492" y="606263"/>
            <a:ext cx="2991525" cy="264687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174625" algn="l"/>
              </a:tabLst>
            </a:pPr>
            <a:r>
              <a:rPr kumimoji="0" lang="fr-FR" sz="1200" b="0" i="0" u="none" strike="noStrike" cap="none" normalizeH="0" baseline="0" dirty="0" smtClean="0">
                <a:ln>
                  <a:noFill/>
                </a:ln>
                <a:effectLst/>
                <a:latin typeface="Garamond" pitchFamily="18" charset="0"/>
                <a:ea typeface="Calibri" pitchFamily="34" charset="0"/>
                <a:cs typeface="Arial" pitchFamily="34" charset="0"/>
              </a:rPr>
              <a:t>Un bloc PL/SQL peut contenir un sous bloc:</a:t>
            </a:r>
            <a:r>
              <a:rPr kumimoji="0" lang="fr-FR" sz="1200" b="0" i="0" u="none" strike="noStrike" cap="none" normalizeH="0" baseline="0" dirty="0" smtClean="0">
                <a:ln>
                  <a:noFill/>
                </a:ln>
                <a:effectLst/>
                <a:latin typeface="Times New Roman" pitchFamily="18"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tabLst>
                <a:tab pos="174625" algn="l"/>
              </a:tabLst>
            </a:pPr>
            <a:endParaRPr kumimoji="0" lang="fr-FR" sz="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4625" algn="l"/>
              </a:tabLst>
            </a:pPr>
            <a:endParaRPr kumimoji="0" lang="en-US" sz="1200" b="0" i="1" u="none" strike="noStrike" cap="none" normalizeH="0" baseline="0" dirty="0" smtClean="0">
              <a:ln>
                <a:noFill/>
              </a:ln>
              <a:effectLst/>
              <a:latin typeface="Garamond" pitchFamily="18" charset="0"/>
              <a:ea typeface="Calibri" pitchFamily="34" charset="0"/>
              <a:cs typeface="Arial" pitchFamily="34" charset="0"/>
            </a:endParaRPr>
          </a:p>
          <a:p>
            <a:pPr lvl="0" eaLnBrk="0" fontAlgn="base" hangingPunct="0">
              <a:spcBef>
                <a:spcPct val="0"/>
              </a:spcBef>
              <a:spcAft>
                <a:spcPct val="0"/>
              </a:spcAft>
              <a:tabLst>
                <a:tab pos="174625" algn="l"/>
              </a:tabLst>
            </a:pPr>
            <a:r>
              <a:rPr lang="en-US" sz="1200" i="1" dirty="0" smtClean="0">
                <a:latin typeface="Garamond" pitchFamily="18" charset="0"/>
                <a:ea typeface="Calibri" pitchFamily="34" charset="0"/>
                <a:cs typeface="Arial" pitchFamily="34" charset="0"/>
              </a:rPr>
              <a:t> </a:t>
            </a:r>
            <a:r>
              <a:rPr lang="fr-FR" sz="1200" b="1" dirty="0" err="1" smtClean="0">
                <a:latin typeface="Garamond" pitchFamily="18" charset="0"/>
                <a:ea typeface="Calibri" pitchFamily="34" charset="0"/>
                <a:cs typeface="Arial" pitchFamily="34" charset="0"/>
              </a:rPr>
              <a:t>Declare</a:t>
            </a:r>
            <a:r>
              <a:rPr lang="fr-FR" sz="1200" b="1" dirty="0" smtClean="0">
                <a:latin typeface="Garamond" pitchFamily="18" charset="0"/>
                <a:ea typeface="Calibri" pitchFamily="34" charset="0"/>
                <a:cs typeface="Arial" pitchFamily="34" charset="0"/>
              </a:rPr>
              <a:t> </a:t>
            </a:r>
          </a:p>
          <a:p>
            <a:pPr lvl="0" eaLnBrk="0" fontAlgn="base" hangingPunct="0">
              <a:spcBef>
                <a:spcPct val="0"/>
              </a:spcBef>
              <a:spcAft>
                <a:spcPct val="0"/>
              </a:spcAft>
              <a:tabLst>
                <a:tab pos="174625" algn="l"/>
              </a:tabLst>
            </a:pPr>
            <a:r>
              <a:rPr kumimoji="0" lang="fr-FR" sz="1200" b="0" i="1" u="none" strike="noStrike" cap="none" normalizeH="0" baseline="0" dirty="0" smtClean="0">
                <a:ln>
                  <a:noFill/>
                </a:ln>
                <a:effectLst/>
                <a:latin typeface="Garamond" pitchFamily="18" charset="0"/>
                <a:ea typeface="Calibri" pitchFamily="34" charset="0"/>
                <a:cs typeface="Arial" pitchFamily="34" charset="0"/>
              </a:rPr>
              <a:t>         </a:t>
            </a:r>
            <a:r>
              <a:rPr kumimoji="0" lang="en-US" sz="1200" b="0" i="1" u="none" strike="noStrike" cap="none" normalizeH="0" baseline="0" dirty="0" smtClean="0">
                <a:ln>
                  <a:noFill/>
                </a:ln>
                <a:effectLst/>
                <a:latin typeface="Garamond" pitchFamily="18" charset="0"/>
                <a:ea typeface="Calibri" pitchFamily="34" charset="0"/>
                <a:cs typeface="Arial" pitchFamily="34" charset="0"/>
              </a:rPr>
              <a:t>Variables</a:t>
            </a:r>
            <a:endParaRPr kumimoji="0" lang="fr-FR" sz="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4625" algn="l"/>
              </a:tabLst>
            </a:pPr>
            <a:r>
              <a:rPr kumimoji="0" lang="en-US" sz="1200" b="0" i="0" u="none" strike="noStrike" cap="none" normalizeH="0" baseline="0" dirty="0" smtClean="0">
                <a:ln>
                  <a:noFill/>
                </a:ln>
                <a:effectLst/>
                <a:latin typeface="Garamond" pitchFamily="18" charset="0"/>
                <a:ea typeface="Calibri" pitchFamily="34" charset="0"/>
                <a:cs typeface="Arial" pitchFamily="34" charset="0"/>
              </a:rPr>
              <a:t>                 </a:t>
            </a:r>
            <a:r>
              <a:rPr kumimoji="0" lang="en-US" sz="1200" b="0" i="0" u="none" strike="noStrike" cap="none" normalizeH="0" baseline="0" dirty="0" smtClean="0">
                <a:ln>
                  <a:noFill/>
                </a:ln>
                <a:solidFill>
                  <a:srgbClr val="00B050"/>
                </a:solidFill>
                <a:effectLst/>
                <a:latin typeface="Garamond" pitchFamily="18" charset="0"/>
                <a:ea typeface="Calibri" pitchFamily="34" charset="0"/>
                <a:cs typeface="Arial" pitchFamily="34" charset="0"/>
              </a:rPr>
              <a:t>Begin</a:t>
            </a:r>
            <a:endParaRPr kumimoji="0" lang="fr-FR" sz="400" b="0" i="0" u="none" strike="noStrike" cap="none" normalizeH="0" baseline="0" dirty="0" smtClean="0">
              <a:ln>
                <a:noFill/>
              </a:ln>
              <a:solidFill>
                <a:srgbClr val="00B05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4625" algn="l"/>
              </a:tabLst>
            </a:pPr>
            <a:r>
              <a:rPr kumimoji="0" lang="en-US" sz="1200" b="0" i="0" u="none" strike="noStrike" cap="none" normalizeH="0" baseline="0" dirty="0" smtClean="0">
                <a:ln>
                  <a:noFill/>
                </a:ln>
                <a:effectLst/>
                <a:latin typeface="Calibri" pitchFamily="34" charset="0"/>
                <a:ea typeface="Garamond" pitchFamily="18" charset="0"/>
                <a:cs typeface="Garamond" pitchFamily="18" charset="0"/>
              </a:rPr>
              <a:t>                          …..</a:t>
            </a:r>
            <a:endParaRPr kumimoji="0" lang="fr-FR" sz="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4625" algn="l"/>
              </a:tabLst>
            </a:pPr>
            <a:r>
              <a:rPr kumimoji="0" lang="en-US" sz="1200" b="1" i="0" u="none" strike="noStrike" cap="none" normalizeH="0" baseline="0" dirty="0" smtClean="0">
                <a:ln>
                  <a:noFill/>
                </a:ln>
                <a:effectLst/>
                <a:latin typeface="Garamond" pitchFamily="18" charset="0"/>
                <a:ea typeface="Calibri" pitchFamily="34" charset="0"/>
                <a:cs typeface="Arial" pitchFamily="34" charset="0"/>
              </a:rPr>
              <a:t>                       Declare</a:t>
            </a:r>
            <a:endParaRPr kumimoji="0" lang="fr-FR" sz="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4625" algn="l"/>
              </a:tabLst>
            </a:pPr>
            <a:r>
              <a:rPr kumimoji="0" lang="en-US" sz="1200" b="0" i="1" u="none" strike="noStrike" cap="none" normalizeH="0" baseline="0" dirty="0" smtClean="0">
                <a:ln>
                  <a:noFill/>
                </a:ln>
                <a:effectLst/>
                <a:latin typeface="Garamond" pitchFamily="18" charset="0"/>
                <a:ea typeface="Calibri" pitchFamily="34" charset="0"/>
                <a:cs typeface="Arial" pitchFamily="34" charset="0"/>
              </a:rPr>
              <a:t>                           Variables</a:t>
            </a:r>
            <a:endParaRPr kumimoji="0" lang="fr-FR" sz="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4625" algn="l"/>
              </a:tabLst>
            </a:pPr>
            <a:r>
              <a:rPr kumimoji="0" lang="en-US" sz="1200" b="1" i="0" u="none" strike="noStrike" cap="none" normalizeH="0" baseline="0" dirty="0" smtClean="0">
                <a:ln>
                  <a:noFill/>
                </a:ln>
                <a:effectLst/>
                <a:latin typeface="Garamond" pitchFamily="18" charset="0"/>
                <a:ea typeface="Calibri" pitchFamily="34" charset="0"/>
                <a:cs typeface="Arial" pitchFamily="34" charset="0"/>
              </a:rPr>
              <a:t>                               </a:t>
            </a:r>
            <a:r>
              <a:rPr kumimoji="0" lang="en-US" sz="1200" b="1" i="0" u="none" strike="noStrike" cap="none" normalizeH="0" baseline="0" dirty="0" smtClean="0">
                <a:ln>
                  <a:noFill/>
                </a:ln>
                <a:solidFill>
                  <a:schemeClr val="accent1"/>
                </a:solidFill>
                <a:effectLst/>
                <a:latin typeface="Garamond" pitchFamily="18" charset="0"/>
                <a:ea typeface="Calibri" pitchFamily="34" charset="0"/>
                <a:cs typeface="Arial" pitchFamily="34" charset="0"/>
              </a:rPr>
              <a:t>Begin</a:t>
            </a:r>
            <a:endParaRPr kumimoji="0" lang="fr-FR" sz="400" b="0" i="0" u="none" strike="noStrike" cap="none" normalizeH="0" baseline="0" dirty="0" smtClean="0">
              <a:ln>
                <a:noFill/>
              </a:ln>
              <a:solidFill>
                <a:schemeClr val="accent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4625" algn="l"/>
              </a:tabLst>
            </a:pPr>
            <a:r>
              <a:rPr kumimoji="0" lang="en-US" sz="1200" b="0" i="0" u="none" strike="noStrike" cap="none" normalizeH="0" baseline="0" dirty="0" smtClean="0">
                <a:ln>
                  <a:noFill/>
                </a:ln>
                <a:effectLst/>
                <a:latin typeface="Calibri" pitchFamily="34" charset="0"/>
                <a:ea typeface="Garamond" pitchFamily="18" charset="0"/>
                <a:cs typeface="Garamond" pitchFamily="18" charset="0"/>
              </a:rPr>
              <a:t>                                            ….</a:t>
            </a:r>
            <a:endParaRPr kumimoji="0" lang="fr-FR" sz="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4625" algn="l"/>
              </a:tabLst>
            </a:pPr>
            <a:r>
              <a:rPr kumimoji="0" lang="en-US" sz="1200" b="1" i="0" u="none" strike="noStrike" cap="none" normalizeH="0" baseline="0" dirty="0" smtClean="0">
                <a:ln>
                  <a:noFill/>
                </a:ln>
                <a:effectLst/>
                <a:latin typeface="Garamond" pitchFamily="18" charset="0"/>
                <a:ea typeface="Calibri" pitchFamily="34" charset="0"/>
                <a:cs typeface="Arial" pitchFamily="34" charset="0"/>
              </a:rPr>
              <a:t>                               </a:t>
            </a:r>
            <a:r>
              <a:rPr kumimoji="0" lang="en-US" sz="1200" b="1" i="0" u="none" strike="noStrike" cap="none" normalizeH="0" baseline="0" dirty="0" smtClean="0">
                <a:ln>
                  <a:noFill/>
                </a:ln>
                <a:solidFill>
                  <a:schemeClr val="accent1"/>
                </a:solidFill>
                <a:effectLst/>
                <a:latin typeface="Garamond" pitchFamily="18" charset="0"/>
                <a:ea typeface="Calibri" pitchFamily="34" charset="0"/>
                <a:cs typeface="Arial" pitchFamily="34" charset="0"/>
              </a:rPr>
              <a:t>End</a:t>
            </a:r>
            <a:r>
              <a:rPr kumimoji="0" lang="en-US" sz="1200" b="1" i="0" u="none" strike="noStrike" cap="none" normalizeH="0" baseline="0" dirty="0" smtClean="0">
                <a:ln>
                  <a:noFill/>
                </a:ln>
                <a:effectLst/>
                <a:latin typeface="Garamond" pitchFamily="18" charset="0"/>
                <a:ea typeface="Calibri" pitchFamily="34" charset="0"/>
                <a:cs typeface="Arial" pitchFamily="34" charset="0"/>
              </a:rPr>
              <a:t>;</a:t>
            </a:r>
            <a:endParaRPr kumimoji="0" lang="fr-FR" sz="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4625" algn="l"/>
              </a:tabLst>
            </a:pPr>
            <a:r>
              <a:rPr kumimoji="0" lang="en-US" sz="1200" b="0" i="0" u="none" strike="noStrike" cap="none" normalizeH="0" baseline="0" dirty="0" smtClean="0">
                <a:ln>
                  <a:noFill/>
                </a:ln>
                <a:effectLst/>
                <a:latin typeface="Calibri" pitchFamily="34" charset="0"/>
                <a:ea typeface="Garamond" pitchFamily="18" charset="0"/>
                <a:cs typeface="Garamond" pitchFamily="18" charset="0"/>
              </a:rPr>
              <a:t>                            …..</a:t>
            </a:r>
            <a:endParaRPr kumimoji="0" lang="fr-FR" sz="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4625" algn="l"/>
              </a:tabLst>
            </a:pPr>
            <a:r>
              <a:rPr kumimoji="0" lang="en-US" sz="1200" b="0" i="0" u="none" strike="noStrike" cap="none" normalizeH="0" baseline="0" dirty="0" smtClean="0">
                <a:ln>
                  <a:noFill/>
                </a:ln>
                <a:effectLst/>
                <a:latin typeface="Garamond" pitchFamily="18" charset="0"/>
                <a:ea typeface="Calibri" pitchFamily="34" charset="0"/>
                <a:cs typeface="Arial" pitchFamily="34" charset="0"/>
              </a:rPr>
              <a:t>               </a:t>
            </a:r>
            <a:r>
              <a:rPr kumimoji="0" lang="en-US" sz="1200" b="0" i="0" u="none" strike="noStrike" cap="none" normalizeH="0" baseline="0" dirty="0" smtClean="0">
                <a:ln>
                  <a:noFill/>
                </a:ln>
                <a:solidFill>
                  <a:srgbClr val="00B050"/>
                </a:solidFill>
                <a:effectLst/>
                <a:latin typeface="Garamond" pitchFamily="18" charset="0"/>
                <a:ea typeface="Calibri" pitchFamily="34" charset="0"/>
                <a:cs typeface="Arial" pitchFamily="34" charset="0"/>
              </a:rPr>
              <a:t>End</a:t>
            </a:r>
            <a:r>
              <a:rPr kumimoji="0" lang="en-US" sz="1200" b="0" i="0" u="none" strike="noStrike" cap="none" normalizeH="0" baseline="0" dirty="0" smtClean="0">
                <a:ln>
                  <a:noFill/>
                </a:ln>
                <a:effectLst/>
                <a:latin typeface="Garamond" pitchFamily="18" charset="0"/>
                <a:ea typeface="Calibri" pitchFamily="34" charset="0"/>
                <a:cs typeface="Arial" pitchFamily="34" charset="0"/>
              </a:rPr>
              <a:t>;</a:t>
            </a:r>
            <a:endParaRPr kumimoji="0" lang="en-US" sz="600" b="0" i="0" u="none" strike="noStrike" cap="none" normalizeH="0" baseline="0" dirty="0" smtClean="0">
              <a:ln>
                <a:noFill/>
              </a:ln>
              <a:effectLst/>
              <a:latin typeface="Arial" pitchFamily="34" charset="0"/>
              <a:ea typeface="Calibri" pitchFamily="34" charset="0"/>
              <a:cs typeface="Arial" pitchFamily="34" charset="0"/>
            </a:endParaRPr>
          </a:p>
        </p:txBody>
      </p:sp>
      <p:sp>
        <p:nvSpPr>
          <p:cNvPr id="187394" name="Rectangle 2"/>
          <p:cNvSpPr>
            <a:spLocks noChangeArrowheads="1"/>
          </p:cNvSpPr>
          <p:nvPr/>
        </p:nvSpPr>
        <p:spPr bwMode="auto">
          <a:xfrm>
            <a:off x="930548" y="0"/>
            <a:ext cx="1624163" cy="3693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accent1"/>
                </a:solidFill>
                <a:effectLst/>
                <a:latin typeface="Garamond" pitchFamily="18" charset="0"/>
                <a:ea typeface="Calibri" pitchFamily="34" charset="0"/>
                <a:cs typeface="Arial" pitchFamily="34" charset="0"/>
              </a:rPr>
              <a:t>Les </a:t>
            </a:r>
            <a:r>
              <a:rPr kumimoji="0" lang="en-US" sz="1800" b="1" i="0" u="none" strike="noStrike" cap="none" normalizeH="0" baseline="0" dirty="0" err="1" smtClean="0">
                <a:ln>
                  <a:noFill/>
                </a:ln>
                <a:solidFill>
                  <a:schemeClr val="accent1"/>
                </a:solidFill>
                <a:effectLst/>
                <a:latin typeface="Garamond" pitchFamily="18" charset="0"/>
                <a:ea typeface="Calibri" pitchFamily="34" charset="0"/>
                <a:cs typeface="Arial" pitchFamily="34" charset="0"/>
              </a:rPr>
              <a:t>sous</a:t>
            </a:r>
            <a:r>
              <a:rPr kumimoji="0" lang="en-US" sz="1800" b="1" i="0" u="none" strike="noStrike" cap="none" normalizeH="0" baseline="0" dirty="0" smtClean="0">
                <a:ln>
                  <a:noFill/>
                </a:ln>
                <a:solidFill>
                  <a:schemeClr val="accent1"/>
                </a:solidFill>
                <a:effectLst/>
                <a:latin typeface="Garamond" pitchFamily="18" charset="0"/>
                <a:ea typeface="Calibri" pitchFamily="34" charset="0"/>
                <a:cs typeface="Arial" pitchFamily="34" charset="0"/>
              </a:rPr>
              <a:t>-blocs</a:t>
            </a:r>
            <a:endParaRPr kumimoji="0" lang="en-US" sz="1800" b="0" i="0" u="none" strike="noStrike" cap="none" normalizeH="0" baseline="0" dirty="0" smtClean="0">
              <a:ln>
                <a:noFill/>
              </a:ln>
              <a:solidFill>
                <a:schemeClr val="accent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Rectangle 1"/>
          <p:cNvSpPr>
            <a:spLocks noChangeArrowheads="1"/>
          </p:cNvSpPr>
          <p:nvPr/>
        </p:nvSpPr>
        <p:spPr bwMode="auto">
          <a:xfrm>
            <a:off x="426492" y="1362511"/>
            <a:ext cx="3312368" cy="209288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indent="457200" algn="l" fontAlgn="base">
              <a:spcBef>
                <a:spcPct val="0"/>
              </a:spcBef>
              <a:spcAft>
                <a:spcPct val="0"/>
              </a:spcAft>
            </a:pPr>
            <a:r>
              <a:rPr kumimoji="0" lang="en-US" sz="1000" b="1" i="0" u="none" strike="noStrike" cap="none" normalizeH="0" baseline="0" dirty="0" smtClean="0">
                <a:ln>
                  <a:noFill/>
                </a:ln>
                <a:solidFill>
                  <a:srgbClr val="C00000"/>
                </a:solidFill>
                <a:effectLst/>
                <a:latin typeface="Garamond" pitchFamily="18" charset="0"/>
                <a:ea typeface="Calibri" pitchFamily="34" charset="0"/>
                <a:cs typeface="Arial" pitchFamily="34" charset="0"/>
              </a:rPr>
              <a:t>Declare</a:t>
            </a:r>
            <a:endParaRPr kumimoji="0" lang="fr-FR" sz="1000" b="1" i="0" u="none" strike="noStrike" cap="none" normalizeH="0" baseline="0" dirty="0" smtClean="0">
              <a:ln>
                <a:noFill/>
              </a:ln>
              <a:solidFill>
                <a:srgbClr val="C00000"/>
              </a:solidFill>
              <a:effectLst/>
              <a:latin typeface="Arial" pitchFamily="34" charset="0"/>
              <a:cs typeface="Arial" pitchFamily="34" charset="0"/>
            </a:endParaRPr>
          </a:p>
          <a:p>
            <a:pPr indent="457200" eaLnBrk="0" fontAlgn="base" hangingPunct="0">
              <a:spcBef>
                <a:spcPct val="0"/>
              </a:spcBef>
              <a:spcAft>
                <a:spcPct val="0"/>
              </a:spcAft>
            </a:pPr>
            <a:r>
              <a:rPr kumimoji="0" lang="en-US" sz="1000" b="0" i="0" u="none" strike="noStrike" cap="none" normalizeH="0" baseline="0" dirty="0" smtClean="0">
                <a:ln>
                  <a:noFill/>
                </a:ln>
                <a:effectLst/>
                <a:latin typeface="Garamond" pitchFamily="18" charset="0"/>
                <a:ea typeface="Calibri" pitchFamily="34" charset="0"/>
                <a:cs typeface="Arial" pitchFamily="34" charset="0"/>
              </a:rPr>
              <a:t>a number;  b varchar2(30);</a:t>
            </a:r>
            <a:r>
              <a:rPr kumimoji="0" lang="en-US" sz="1000" b="0" i="0" u="none" strike="noStrike" cap="none" normalizeH="0" dirty="0" smtClean="0">
                <a:ln>
                  <a:noFill/>
                </a:ln>
                <a:effectLst/>
                <a:latin typeface="Garamond" pitchFamily="18" charset="0"/>
                <a:ea typeface="Calibri" pitchFamily="34" charset="0"/>
                <a:cs typeface="Arial" pitchFamily="34" charset="0"/>
              </a:rPr>
              <a:t> </a:t>
            </a:r>
            <a:r>
              <a:rPr kumimoji="0" lang="en-US" sz="1000" b="0" i="0" u="none" strike="noStrike" cap="none" normalizeH="0" baseline="0" dirty="0" smtClean="0">
                <a:ln>
                  <a:noFill/>
                </a:ln>
                <a:effectLst/>
                <a:latin typeface="Garamond" pitchFamily="18" charset="0"/>
                <a:ea typeface="Calibri" pitchFamily="34" charset="0"/>
                <a:cs typeface="Arial" pitchFamily="34" charset="0"/>
              </a:rPr>
              <a:t>c </a:t>
            </a:r>
            <a:r>
              <a:rPr lang="en-US" sz="1000" dirty="0" smtClean="0">
                <a:latin typeface="Garamond" pitchFamily="18" charset="0"/>
                <a:ea typeface="Calibri" pitchFamily="34" charset="0"/>
                <a:cs typeface="Arial" pitchFamily="34" charset="0"/>
              </a:rPr>
              <a:t>number</a:t>
            </a:r>
            <a:r>
              <a:rPr kumimoji="0" lang="en-US" sz="1000" b="0" i="0" u="none" strike="noStrike" cap="none" normalizeH="0" baseline="0" dirty="0" smtClean="0">
                <a:ln>
                  <a:noFill/>
                </a:ln>
                <a:effectLst/>
                <a:latin typeface="Garamond" pitchFamily="18" charset="0"/>
                <a:ea typeface="Calibri" pitchFamily="34" charset="0"/>
                <a:cs typeface="Arial" pitchFamily="34" charset="0"/>
              </a:rPr>
              <a:t>;</a:t>
            </a:r>
            <a:endParaRPr kumimoji="0" lang="fr-FR" sz="1000" b="0" i="0" u="none" strike="noStrike" cap="none" normalizeH="0" baseline="0" dirty="0" smtClean="0">
              <a:ln>
                <a:noFill/>
              </a:ln>
              <a:effectLst/>
              <a:latin typeface="Arial" pitchFamily="34" charset="0"/>
              <a:cs typeface="Arial" pitchFamily="34" charset="0"/>
            </a:endParaRPr>
          </a:p>
          <a:p>
            <a:pPr indent="457200" eaLnBrk="0" fontAlgn="base" hangingPunct="0">
              <a:spcBef>
                <a:spcPct val="0"/>
              </a:spcBef>
              <a:spcAft>
                <a:spcPct val="0"/>
              </a:spcAft>
            </a:pPr>
            <a:r>
              <a:rPr kumimoji="0" lang="en-US" sz="1000" b="1" i="0" u="none" strike="noStrike" cap="none" normalizeH="0" baseline="0" dirty="0" smtClean="0">
                <a:ln>
                  <a:noFill/>
                </a:ln>
                <a:effectLst/>
                <a:latin typeface="Garamond" pitchFamily="18" charset="0"/>
                <a:ea typeface="Calibri" pitchFamily="34" charset="0"/>
                <a:cs typeface="Arial" pitchFamily="34" charset="0"/>
              </a:rPr>
              <a:t>Begin</a:t>
            </a:r>
            <a:endParaRPr kumimoji="0" lang="fr-FR" sz="1000" b="1" i="0" u="none" strike="noStrike" cap="none" normalizeH="0" baseline="0" dirty="0" smtClean="0">
              <a:ln>
                <a:noFill/>
              </a:ln>
              <a:effectLst/>
              <a:latin typeface="Arial" pitchFamily="34" charset="0"/>
              <a:cs typeface="Arial" pitchFamily="34" charset="0"/>
            </a:endParaRPr>
          </a:p>
          <a:p>
            <a:pPr indent="457200" eaLnBrk="0" fontAlgn="base" hangingPunct="0">
              <a:spcBef>
                <a:spcPct val="0"/>
              </a:spcBef>
              <a:spcAft>
                <a:spcPct val="0"/>
              </a:spcAft>
            </a:pPr>
            <a:r>
              <a:rPr kumimoji="0" lang="en-US" sz="1000" b="0" i="0" u="none" strike="noStrike" cap="none" normalizeH="0" baseline="0" dirty="0" smtClean="0">
                <a:ln>
                  <a:noFill/>
                </a:ln>
                <a:effectLst/>
                <a:latin typeface="Garamond" pitchFamily="18" charset="0"/>
                <a:ea typeface="Calibri" pitchFamily="34" charset="0"/>
                <a:cs typeface="Arial" pitchFamily="34" charset="0"/>
              </a:rPr>
              <a:t> a:=10; b:='Imagination'; c:= 20;</a:t>
            </a:r>
            <a:endParaRPr kumimoji="0" lang="fr-FR" sz="1000" b="0" i="0" u="none" strike="noStrike" cap="none" normalizeH="0" baseline="0" dirty="0" smtClean="0">
              <a:ln>
                <a:noFill/>
              </a:ln>
              <a:effectLst/>
              <a:latin typeface="Arial" pitchFamily="34" charset="0"/>
              <a:cs typeface="Arial" pitchFamily="34" charset="0"/>
            </a:endParaRPr>
          </a:p>
          <a:p>
            <a:pPr indent="457200" eaLnBrk="0" fontAlgn="base" hangingPunct="0">
              <a:spcBef>
                <a:spcPct val="0"/>
              </a:spcBef>
              <a:spcAft>
                <a:spcPct val="0"/>
              </a:spcAft>
            </a:pPr>
            <a:r>
              <a:rPr kumimoji="0" lang="en-US" sz="1000" b="1" i="0" u="none" strike="noStrike" cap="none" normalizeH="0" baseline="0" dirty="0" smtClean="0">
                <a:ln>
                  <a:noFill/>
                </a:ln>
                <a:effectLst/>
                <a:latin typeface="Garamond" pitchFamily="18" charset="0"/>
                <a:ea typeface="Calibri" pitchFamily="34" charset="0"/>
                <a:cs typeface="Arial" pitchFamily="34" charset="0"/>
              </a:rPr>
              <a:t>            </a:t>
            </a:r>
            <a:r>
              <a:rPr kumimoji="0" lang="en-US" sz="1000" b="1" i="0" u="none" strike="noStrike" cap="none" normalizeH="0" baseline="0" dirty="0" smtClean="0">
                <a:ln>
                  <a:noFill/>
                </a:ln>
                <a:solidFill>
                  <a:srgbClr val="C00000"/>
                </a:solidFill>
                <a:effectLst/>
                <a:latin typeface="Garamond" pitchFamily="18" charset="0"/>
                <a:ea typeface="Calibri" pitchFamily="34" charset="0"/>
                <a:cs typeface="Arial" pitchFamily="34" charset="0"/>
              </a:rPr>
              <a:t>Declare</a:t>
            </a:r>
            <a:endParaRPr kumimoji="0" lang="fr-FR" sz="1000" b="0" i="0" u="none" strike="noStrike" cap="none" normalizeH="0" baseline="0" dirty="0" smtClean="0">
              <a:ln>
                <a:noFill/>
              </a:ln>
              <a:solidFill>
                <a:srgbClr val="C00000"/>
              </a:solidFill>
              <a:effectLst/>
              <a:latin typeface="Arial" pitchFamily="34" charset="0"/>
              <a:cs typeface="Arial" pitchFamily="34" charset="0"/>
            </a:endParaRPr>
          </a:p>
          <a:p>
            <a:pPr indent="457200" eaLnBrk="0" fontAlgn="base" hangingPunct="0">
              <a:spcBef>
                <a:spcPct val="0"/>
              </a:spcBef>
              <a:spcAft>
                <a:spcPct val="0"/>
              </a:spcAft>
            </a:pPr>
            <a:r>
              <a:rPr kumimoji="0" lang="en-US" sz="1000" b="0" i="0" u="none" strike="noStrike" cap="none" normalizeH="0" dirty="0" smtClean="0">
                <a:ln>
                  <a:noFill/>
                </a:ln>
                <a:effectLst/>
                <a:latin typeface="Garamond" pitchFamily="18" charset="0"/>
                <a:ea typeface="Calibri" pitchFamily="34" charset="0"/>
                <a:cs typeface="Arial" pitchFamily="34" charset="0"/>
              </a:rPr>
              <a:t>                   </a:t>
            </a:r>
            <a:r>
              <a:rPr kumimoji="0" lang="en-US" sz="1000" b="0" i="0" u="none" strike="noStrike" cap="none" normalizeH="0" baseline="0" dirty="0" smtClean="0">
                <a:ln>
                  <a:noFill/>
                </a:ln>
                <a:effectLst/>
                <a:latin typeface="Garamond" pitchFamily="18" charset="0"/>
                <a:ea typeface="Calibri" pitchFamily="34" charset="0"/>
                <a:cs typeface="Arial" pitchFamily="34" charset="0"/>
              </a:rPr>
              <a:t>d </a:t>
            </a:r>
            <a:r>
              <a:rPr lang="en-US" sz="1000" dirty="0" smtClean="0">
                <a:latin typeface="Garamond" pitchFamily="18" charset="0"/>
                <a:ea typeface="Calibri" pitchFamily="34" charset="0"/>
                <a:cs typeface="Arial" pitchFamily="34" charset="0"/>
              </a:rPr>
              <a:t>number</a:t>
            </a:r>
            <a:r>
              <a:rPr kumimoji="0" lang="en-US" sz="1000" b="0" i="0" u="none" strike="noStrike" cap="none" normalizeH="0" baseline="0" dirty="0" smtClean="0">
                <a:ln>
                  <a:noFill/>
                </a:ln>
                <a:effectLst/>
                <a:latin typeface="Garamond" pitchFamily="18" charset="0"/>
                <a:ea typeface="Calibri" pitchFamily="34" charset="0"/>
                <a:cs typeface="Arial" pitchFamily="34" charset="0"/>
              </a:rPr>
              <a:t>;</a:t>
            </a:r>
            <a:endParaRPr kumimoji="0" lang="fr-FR" sz="1000" b="0" i="0" u="none" strike="noStrike" cap="none" normalizeH="0" baseline="0" dirty="0" smtClean="0">
              <a:ln>
                <a:noFill/>
              </a:ln>
              <a:effectLst/>
              <a:latin typeface="Arial" pitchFamily="34" charset="0"/>
              <a:cs typeface="Arial" pitchFamily="34" charset="0"/>
            </a:endParaRPr>
          </a:p>
          <a:p>
            <a:pPr indent="457200" eaLnBrk="0" fontAlgn="base" hangingPunct="0">
              <a:spcBef>
                <a:spcPct val="0"/>
              </a:spcBef>
              <a:spcAft>
                <a:spcPct val="0"/>
              </a:spcAft>
            </a:pPr>
            <a:r>
              <a:rPr kumimoji="0" lang="en-US" sz="1000" b="1" i="0" u="none" strike="noStrike" cap="none" normalizeH="0" baseline="0" dirty="0" smtClean="0">
                <a:ln>
                  <a:noFill/>
                </a:ln>
                <a:effectLst/>
                <a:latin typeface="Garamond" pitchFamily="18" charset="0"/>
                <a:ea typeface="Calibri" pitchFamily="34" charset="0"/>
                <a:cs typeface="Arial" pitchFamily="34" charset="0"/>
              </a:rPr>
              <a:t>                 Begin</a:t>
            </a:r>
            <a:endParaRPr kumimoji="0" lang="fr-FR" sz="1000" b="0" i="0" u="none" strike="noStrike" cap="none" normalizeH="0" baseline="0" dirty="0" smtClean="0">
              <a:ln>
                <a:noFill/>
              </a:ln>
              <a:effectLst/>
              <a:latin typeface="Arial" pitchFamily="34" charset="0"/>
              <a:cs typeface="Arial" pitchFamily="34" charset="0"/>
            </a:endParaRPr>
          </a:p>
          <a:p>
            <a:pPr indent="457200" eaLnBrk="0" fontAlgn="base" hangingPunct="0">
              <a:spcBef>
                <a:spcPct val="0"/>
              </a:spcBef>
              <a:spcAft>
                <a:spcPct val="0"/>
              </a:spcAft>
            </a:pPr>
            <a:r>
              <a:rPr kumimoji="0" lang="en-US" sz="1000" b="0" i="0" u="none" strike="noStrike" cap="none" normalizeH="0" baseline="0" dirty="0" smtClean="0">
                <a:ln>
                  <a:noFill/>
                </a:ln>
                <a:effectLst/>
                <a:latin typeface="Garamond" pitchFamily="18" charset="0"/>
                <a:ea typeface="Calibri" pitchFamily="34" charset="0"/>
                <a:cs typeface="Arial" pitchFamily="34" charset="0"/>
              </a:rPr>
              <a:t>                       d:=</a:t>
            </a:r>
            <a:r>
              <a:rPr kumimoji="0" lang="en-US" sz="1000" b="1" i="0" u="none" strike="noStrike" cap="none" normalizeH="0" baseline="0" dirty="0" smtClean="0">
                <a:ln>
                  <a:noFill/>
                </a:ln>
                <a:effectLst/>
                <a:latin typeface="Garamond" pitchFamily="18" charset="0"/>
                <a:ea typeface="Calibri" pitchFamily="34" charset="0"/>
                <a:cs typeface="Arial" pitchFamily="34" charset="0"/>
              </a:rPr>
              <a:t>c</a:t>
            </a:r>
            <a:r>
              <a:rPr kumimoji="0" lang="en-US" sz="1000" b="0" i="0" u="none" strike="noStrike" cap="none" normalizeH="0" baseline="0" dirty="0" smtClean="0">
                <a:ln>
                  <a:noFill/>
                </a:ln>
                <a:effectLst/>
                <a:latin typeface="Garamond" pitchFamily="18" charset="0"/>
                <a:ea typeface="Calibri" pitchFamily="34" charset="0"/>
                <a:cs typeface="Arial" pitchFamily="34" charset="0"/>
              </a:rPr>
              <a:t>+5;</a:t>
            </a:r>
            <a:endParaRPr kumimoji="0" lang="fr-FR" sz="1000" b="0" i="0" u="none" strike="noStrike" cap="none" normalizeH="0" baseline="0" dirty="0" smtClean="0">
              <a:ln>
                <a:noFill/>
              </a:ln>
              <a:effectLst/>
              <a:latin typeface="Arial" pitchFamily="34" charset="0"/>
              <a:cs typeface="Arial" pitchFamily="34" charset="0"/>
            </a:endParaRPr>
          </a:p>
          <a:p>
            <a:pPr indent="457200" eaLnBrk="0" fontAlgn="base" hangingPunct="0">
              <a:spcBef>
                <a:spcPct val="0"/>
              </a:spcBef>
              <a:spcAft>
                <a:spcPct val="0"/>
              </a:spcAft>
            </a:pPr>
            <a:r>
              <a:rPr kumimoji="0" lang="en-US" sz="1000" b="0" i="0" u="none" strike="noStrike" cap="none" normalizeH="0" baseline="0" dirty="0" smtClean="0">
                <a:ln>
                  <a:noFill/>
                </a:ln>
                <a:effectLst/>
                <a:latin typeface="Garamond" pitchFamily="18" charset="0"/>
                <a:ea typeface="Calibri" pitchFamily="34" charset="0"/>
                <a:cs typeface="Arial" pitchFamily="34" charset="0"/>
              </a:rPr>
              <a:t>                   a:=40 ;b:='</a:t>
            </a:r>
            <a:r>
              <a:rPr kumimoji="0" lang="en-US" sz="1000" b="0" i="0" u="none" strike="noStrike" cap="none" normalizeH="0" baseline="0" dirty="0" err="1" smtClean="0">
                <a:ln>
                  <a:noFill/>
                </a:ln>
                <a:effectLst/>
                <a:latin typeface="Garamond" pitchFamily="18" charset="0"/>
                <a:ea typeface="Calibri" pitchFamily="34" charset="0"/>
                <a:cs typeface="Arial" pitchFamily="34" charset="0"/>
              </a:rPr>
              <a:t>programmation</a:t>
            </a:r>
            <a:r>
              <a:rPr kumimoji="0" lang="en-US" sz="1000" b="0" i="0" u="none" strike="noStrike" cap="none" normalizeH="0" baseline="0" dirty="0" smtClean="0">
                <a:ln>
                  <a:noFill/>
                </a:ln>
                <a:effectLst/>
                <a:latin typeface="Garamond" pitchFamily="18" charset="0"/>
                <a:ea typeface="Calibri" pitchFamily="34" charset="0"/>
                <a:cs typeface="Arial" pitchFamily="34" charset="0"/>
              </a:rPr>
              <a:t>';</a:t>
            </a:r>
            <a:endParaRPr kumimoji="0" lang="fr-FR" sz="1000" b="0" i="0" u="none" strike="noStrike" cap="none" normalizeH="0" baseline="0" dirty="0" smtClean="0">
              <a:ln>
                <a:noFill/>
              </a:ln>
              <a:effectLst/>
              <a:latin typeface="Arial" pitchFamily="34" charset="0"/>
              <a:cs typeface="Arial" pitchFamily="34" charset="0"/>
            </a:endParaRPr>
          </a:p>
          <a:p>
            <a:pPr indent="457200" eaLnBrk="0" fontAlgn="base" hangingPunct="0">
              <a:spcBef>
                <a:spcPct val="0"/>
              </a:spcBef>
              <a:spcAft>
                <a:spcPct val="0"/>
              </a:spcAft>
            </a:pPr>
            <a:r>
              <a:rPr kumimoji="0" lang="en-US" sz="1000" b="1" i="0" u="none" strike="noStrike" cap="none" normalizeH="0" baseline="0" dirty="0" smtClean="0">
                <a:ln>
                  <a:noFill/>
                </a:ln>
                <a:effectLst/>
                <a:latin typeface="Garamond" pitchFamily="18" charset="0"/>
                <a:ea typeface="Calibri" pitchFamily="34" charset="0"/>
                <a:cs typeface="Arial" pitchFamily="34" charset="0"/>
              </a:rPr>
              <a:t>                  End;</a:t>
            </a:r>
            <a:endParaRPr kumimoji="0" lang="fr-FR" sz="1000" b="0" i="0" u="none" strike="noStrike" cap="none" normalizeH="0" baseline="0" dirty="0" smtClean="0">
              <a:ln>
                <a:noFill/>
              </a:ln>
              <a:effectLst/>
              <a:latin typeface="Arial" pitchFamily="34" charset="0"/>
              <a:cs typeface="Arial" pitchFamily="34" charset="0"/>
            </a:endParaRPr>
          </a:p>
          <a:p>
            <a:pPr indent="457200" eaLnBrk="0" fontAlgn="base" hangingPunct="0">
              <a:spcBef>
                <a:spcPct val="0"/>
              </a:spcBef>
              <a:spcAft>
                <a:spcPct val="0"/>
              </a:spcAft>
            </a:pPr>
            <a:r>
              <a:rPr kumimoji="0" lang="en-US" sz="1000" b="0" i="0" u="none" strike="noStrike" cap="none" normalizeH="0" baseline="0" dirty="0" smtClean="0">
                <a:ln>
                  <a:noFill/>
                </a:ln>
                <a:effectLst/>
                <a:latin typeface="Garamond" pitchFamily="18" charset="0"/>
                <a:ea typeface="Calibri" pitchFamily="34" charset="0"/>
                <a:cs typeface="Arial" pitchFamily="34" charset="0"/>
              </a:rPr>
              <a:t> b:=b||' Esprit'; a:=</a:t>
            </a:r>
            <a:r>
              <a:rPr kumimoji="0" lang="en-US" sz="1000" b="0" i="0" u="none" strike="noStrike" cap="none" normalizeH="0" baseline="0" dirty="0" err="1" smtClean="0">
                <a:ln>
                  <a:noFill/>
                </a:ln>
                <a:effectLst/>
                <a:latin typeface="Garamond" pitchFamily="18" charset="0"/>
                <a:ea typeface="Calibri" pitchFamily="34" charset="0"/>
                <a:cs typeface="Arial" pitchFamily="34" charset="0"/>
              </a:rPr>
              <a:t>a+</a:t>
            </a:r>
            <a:r>
              <a:rPr kumimoji="0" lang="en-US" sz="1000" b="1" i="0" u="none" strike="noStrike" cap="none" normalizeH="0" baseline="0" dirty="0" err="1" smtClean="0">
                <a:ln>
                  <a:noFill/>
                </a:ln>
                <a:effectLst/>
                <a:latin typeface="Garamond" pitchFamily="18" charset="0"/>
                <a:ea typeface="Calibri" pitchFamily="34" charset="0"/>
                <a:cs typeface="Arial" pitchFamily="34" charset="0"/>
              </a:rPr>
              <a:t>d</a:t>
            </a:r>
            <a:r>
              <a:rPr kumimoji="0" lang="en-US" sz="1000" b="0" i="0" u="none" strike="noStrike" cap="none" normalizeH="0" baseline="0" dirty="0" smtClean="0">
                <a:ln>
                  <a:noFill/>
                </a:ln>
                <a:effectLst/>
                <a:latin typeface="Garamond" pitchFamily="18" charset="0"/>
                <a:ea typeface="Calibri" pitchFamily="34" charset="0"/>
                <a:cs typeface="Arial" pitchFamily="34" charset="0"/>
              </a:rPr>
              <a:t>;</a:t>
            </a:r>
            <a:r>
              <a:rPr kumimoji="0" lang="en-US" sz="1000" b="0" i="0" u="none" strike="noStrike" cap="none" normalizeH="0" baseline="0" dirty="0" smtClean="0">
                <a:ln>
                  <a:noFill/>
                </a:ln>
                <a:effectLst/>
                <a:latin typeface="Times New Roman" pitchFamily="18" charset="0"/>
                <a:ea typeface="Calibri" pitchFamily="34" charset="0"/>
                <a:cs typeface="Times New Roman" pitchFamily="18" charset="0"/>
              </a:rPr>
              <a:t> </a:t>
            </a:r>
          </a:p>
          <a:p>
            <a:pPr indent="457200" eaLnBrk="0" fontAlgn="base" hangingPunct="0">
              <a:spcBef>
                <a:spcPct val="0"/>
              </a:spcBef>
              <a:spcAft>
                <a:spcPct val="0"/>
              </a:spcAft>
            </a:pPr>
            <a:r>
              <a:rPr kumimoji="0" lang="en-US" sz="1000" b="0" i="0" u="none" strike="noStrike" cap="none" normalizeH="0" baseline="0" dirty="0" err="1" smtClean="0">
                <a:ln>
                  <a:noFill/>
                </a:ln>
                <a:effectLst/>
                <a:latin typeface="Garamond" pitchFamily="18" charset="0"/>
                <a:ea typeface="Calibri" pitchFamily="34" charset="0"/>
                <a:cs typeface="Arial" pitchFamily="34" charset="0"/>
              </a:rPr>
              <a:t>dbms_output.put_line</a:t>
            </a:r>
            <a:r>
              <a:rPr kumimoji="0" lang="en-US" sz="1000" b="0" i="0" u="none" strike="noStrike" cap="none" normalizeH="0" baseline="0" dirty="0" smtClean="0">
                <a:ln>
                  <a:noFill/>
                </a:ln>
                <a:effectLst/>
                <a:latin typeface="Garamond" pitchFamily="18" charset="0"/>
                <a:ea typeface="Calibri" pitchFamily="34" charset="0"/>
                <a:cs typeface="Arial" pitchFamily="34" charset="0"/>
              </a:rPr>
              <a:t>(a||'' ''||b||'' ''||c));</a:t>
            </a:r>
            <a:endParaRPr kumimoji="0" lang="fr-FR" sz="1000" b="0" i="0" u="none" strike="noStrike" cap="none" normalizeH="0" baseline="0" dirty="0" smtClean="0">
              <a:ln>
                <a:noFill/>
              </a:ln>
              <a:effectLst/>
              <a:latin typeface="Arial" pitchFamily="34" charset="0"/>
              <a:cs typeface="Arial" pitchFamily="34" charset="0"/>
            </a:endParaRPr>
          </a:p>
          <a:p>
            <a:pPr indent="457200" eaLnBrk="0" fontAlgn="base" hangingPunct="0">
              <a:spcBef>
                <a:spcPct val="0"/>
              </a:spcBef>
              <a:spcAft>
                <a:spcPct val="0"/>
              </a:spcAft>
            </a:pPr>
            <a:r>
              <a:rPr kumimoji="0" lang="en-US" sz="1000" b="1" i="0" u="none" strike="noStrike" cap="none" normalizeH="0" baseline="0" dirty="0" smtClean="0">
                <a:ln>
                  <a:noFill/>
                </a:ln>
                <a:effectLst/>
                <a:latin typeface="Garamond" pitchFamily="18" charset="0"/>
                <a:ea typeface="Calibri" pitchFamily="34" charset="0"/>
                <a:cs typeface="Arial" pitchFamily="34" charset="0"/>
              </a:rPr>
              <a:t> End</a:t>
            </a:r>
            <a:r>
              <a:rPr kumimoji="0" lang="en-US" sz="1000" b="0" i="0" u="none" strike="noStrike" cap="none" normalizeH="0" baseline="0" dirty="0" smtClean="0">
                <a:ln>
                  <a:noFill/>
                </a:ln>
                <a:effectLst/>
                <a:latin typeface="Garamond" pitchFamily="18" charset="0"/>
                <a:ea typeface="Calibri" pitchFamily="34" charset="0"/>
                <a:cs typeface="Arial" pitchFamily="34" charset="0"/>
              </a:rPr>
              <a:t>;</a:t>
            </a:r>
            <a:endParaRPr kumimoji="0" lang="en-US" sz="1000" b="0" i="0" u="none" strike="noStrike" cap="none" normalizeH="0" baseline="0" dirty="0" smtClean="0">
              <a:ln>
                <a:noFill/>
              </a:ln>
              <a:effectLst/>
              <a:latin typeface="Arial" pitchFamily="34" charset="0"/>
              <a:cs typeface="Arial" pitchFamily="34" charset="0"/>
            </a:endParaRPr>
          </a:p>
        </p:txBody>
      </p:sp>
      <p:cxnSp>
        <p:nvCxnSpPr>
          <p:cNvPr id="4" name="Connecteur droit 3"/>
          <p:cNvCxnSpPr/>
          <p:nvPr/>
        </p:nvCxnSpPr>
        <p:spPr>
          <a:xfrm flipH="1">
            <a:off x="2010668" y="2855809"/>
            <a:ext cx="216024" cy="288032"/>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5" name="Connecteur droit 4"/>
          <p:cNvCxnSpPr/>
          <p:nvPr/>
        </p:nvCxnSpPr>
        <p:spPr>
          <a:xfrm>
            <a:off x="2038376" y="2869663"/>
            <a:ext cx="157870" cy="297697"/>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41666" name="Rectangle 2"/>
          <p:cNvSpPr>
            <a:spLocks noChangeArrowheads="1"/>
          </p:cNvSpPr>
          <p:nvPr/>
        </p:nvSpPr>
        <p:spPr bwMode="auto">
          <a:xfrm>
            <a:off x="426492" y="647080"/>
            <a:ext cx="1060740" cy="3693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accent1"/>
                </a:solidFill>
                <a:effectLst/>
                <a:latin typeface="Garamond" pitchFamily="18" charset="0"/>
                <a:ea typeface="Calibri" pitchFamily="34" charset="0"/>
                <a:cs typeface="Arial" pitchFamily="34" charset="0"/>
              </a:rPr>
              <a:t>Exemple</a:t>
            </a:r>
            <a:endParaRPr kumimoji="0" lang="en-US" sz="1800" b="0" i="0" u="none" strike="noStrike" cap="none" normalizeH="0" baseline="0" dirty="0" smtClean="0">
              <a:ln>
                <a:noFill/>
              </a:ln>
              <a:solidFill>
                <a:schemeClr val="accent1"/>
              </a:solidFill>
              <a:effectLst/>
              <a:latin typeface="Arial" pitchFamily="34" charset="0"/>
              <a:cs typeface="Arial" pitchFamily="34" charset="0"/>
            </a:endParaRPr>
          </a:p>
        </p:txBody>
      </p:sp>
      <p:sp>
        <p:nvSpPr>
          <p:cNvPr id="10" name="Rectangle 2"/>
          <p:cNvSpPr>
            <a:spLocks noChangeArrowheads="1"/>
          </p:cNvSpPr>
          <p:nvPr/>
        </p:nvSpPr>
        <p:spPr bwMode="auto">
          <a:xfrm>
            <a:off x="930548" y="0"/>
            <a:ext cx="1624163" cy="3693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accent1"/>
                </a:solidFill>
                <a:effectLst/>
                <a:latin typeface="Garamond" pitchFamily="18" charset="0"/>
                <a:ea typeface="Calibri" pitchFamily="34" charset="0"/>
                <a:cs typeface="Arial" pitchFamily="34" charset="0"/>
              </a:rPr>
              <a:t>Les </a:t>
            </a:r>
            <a:r>
              <a:rPr kumimoji="0" lang="en-US" sz="1800" b="1" i="0" u="none" strike="noStrike" cap="none" normalizeH="0" baseline="0" dirty="0" err="1" smtClean="0">
                <a:ln>
                  <a:noFill/>
                </a:ln>
                <a:solidFill>
                  <a:schemeClr val="accent1"/>
                </a:solidFill>
                <a:effectLst/>
                <a:latin typeface="Garamond" pitchFamily="18" charset="0"/>
                <a:ea typeface="Calibri" pitchFamily="34" charset="0"/>
                <a:cs typeface="Arial" pitchFamily="34" charset="0"/>
              </a:rPr>
              <a:t>sous</a:t>
            </a:r>
            <a:r>
              <a:rPr kumimoji="0" lang="en-US" sz="1800" b="1" i="0" u="none" strike="noStrike" cap="none" normalizeH="0" baseline="0" dirty="0" smtClean="0">
                <a:ln>
                  <a:noFill/>
                </a:ln>
                <a:solidFill>
                  <a:schemeClr val="accent1"/>
                </a:solidFill>
                <a:effectLst/>
                <a:latin typeface="Garamond" pitchFamily="18" charset="0"/>
                <a:ea typeface="Calibri" pitchFamily="34" charset="0"/>
                <a:cs typeface="Arial" pitchFamily="34" charset="0"/>
              </a:rPr>
              <a:t>-blocs</a:t>
            </a:r>
            <a:endParaRPr kumimoji="0" lang="en-US" sz="1800" b="0" i="0" u="none" strike="noStrike" cap="none" normalizeH="0" baseline="0" dirty="0" smtClean="0">
              <a:ln>
                <a:noFill/>
              </a:ln>
              <a:solidFill>
                <a:schemeClr val="accent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560" y="15556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
        <p:nvSpPr>
          <p:cNvPr id="4" name="ZoneTexte 3"/>
          <p:cNvSpPr txBox="1"/>
          <p:nvPr/>
        </p:nvSpPr>
        <p:spPr>
          <a:xfrm>
            <a:off x="-46070" y="727068"/>
            <a:ext cx="4288986" cy="1754326"/>
          </a:xfrm>
          <a:prstGeom prst="rect">
            <a:avLst/>
          </a:prstGeom>
          <a:noFill/>
        </p:spPr>
        <p:txBody>
          <a:bodyPr wrap="square" rtlCol="0">
            <a:spAutoFit/>
          </a:bodyPr>
          <a:lstStyle/>
          <a:p>
            <a:pPr>
              <a:lnSpc>
                <a:spcPct val="150000"/>
              </a:lnSpc>
              <a:buFont typeface="Wingdings" pitchFamily="2" charset="2"/>
              <a:buChar char="q"/>
            </a:pPr>
            <a:r>
              <a:rPr lang="en-US" sz="1200" dirty="0" smtClean="0"/>
              <a:t> </a:t>
            </a:r>
            <a:r>
              <a:rPr lang="en-US" sz="1200" dirty="0" err="1" smtClean="0">
                <a:solidFill>
                  <a:srgbClr val="002060"/>
                </a:solidFill>
              </a:rPr>
              <a:t>Définir</a:t>
            </a:r>
            <a:r>
              <a:rPr lang="en-US" sz="1200" dirty="0" smtClean="0">
                <a:solidFill>
                  <a:srgbClr val="002060"/>
                </a:solidFill>
              </a:rPr>
              <a:t> un </a:t>
            </a:r>
            <a:r>
              <a:rPr lang="en-US" sz="1200" dirty="0" err="1" smtClean="0">
                <a:solidFill>
                  <a:srgbClr val="002060"/>
                </a:solidFill>
              </a:rPr>
              <a:t>Déclencheur</a:t>
            </a:r>
            <a:r>
              <a:rPr lang="en-US" sz="1200" dirty="0" smtClean="0">
                <a:solidFill>
                  <a:srgbClr val="002060"/>
                </a:solidFill>
              </a:rPr>
              <a:t> (Trigger)</a:t>
            </a:r>
          </a:p>
          <a:p>
            <a:pPr>
              <a:lnSpc>
                <a:spcPct val="150000"/>
              </a:lnSpc>
              <a:buFont typeface="Wingdings" pitchFamily="2" charset="2"/>
              <a:buChar char="q"/>
            </a:pPr>
            <a:r>
              <a:rPr lang="en-US" sz="1200" dirty="0" smtClean="0">
                <a:solidFill>
                  <a:srgbClr val="002060"/>
                </a:solidFill>
              </a:rPr>
              <a:t> </a:t>
            </a:r>
            <a:r>
              <a:rPr lang="en-US" sz="1200" dirty="0" err="1" smtClean="0">
                <a:solidFill>
                  <a:srgbClr val="002060"/>
                </a:solidFill>
              </a:rPr>
              <a:t>Décrire</a:t>
            </a:r>
            <a:r>
              <a:rPr lang="en-US" sz="1200" dirty="0" smtClean="0">
                <a:solidFill>
                  <a:srgbClr val="002060"/>
                </a:solidFill>
              </a:rPr>
              <a:t>  les </a:t>
            </a:r>
            <a:r>
              <a:rPr lang="en-US" sz="1200" dirty="0" err="1" smtClean="0">
                <a:solidFill>
                  <a:srgbClr val="002060"/>
                </a:solidFill>
              </a:rPr>
              <a:t>différents</a:t>
            </a:r>
            <a:r>
              <a:rPr lang="en-US" sz="1200" dirty="0" smtClean="0">
                <a:solidFill>
                  <a:srgbClr val="002060"/>
                </a:solidFill>
              </a:rPr>
              <a:t> types de </a:t>
            </a:r>
            <a:r>
              <a:rPr lang="en-US" sz="1200" b="1" dirty="0" smtClean="0">
                <a:solidFill>
                  <a:srgbClr val="002060"/>
                </a:solidFill>
              </a:rPr>
              <a:t>triggers</a:t>
            </a:r>
          </a:p>
          <a:p>
            <a:pPr>
              <a:lnSpc>
                <a:spcPct val="150000"/>
              </a:lnSpc>
              <a:buFont typeface="Wingdings" pitchFamily="2" charset="2"/>
              <a:buChar char="q"/>
            </a:pPr>
            <a:r>
              <a:rPr lang="en-US" sz="1200" dirty="0" smtClean="0">
                <a:solidFill>
                  <a:srgbClr val="002060"/>
                </a:solidFill>
              </a:rPr>
              <a:t> </a:t>
            </a:r>
            <a:r>
              <a:rPr lang="en-US" sz="1200" dirty="0" err="1" smtClean="0">
                <a:solidFill>
                  <a:srgbClr val="002060"/>
                </a:solidFill>
              </a:rPr>
              <a:t>Décrire</a:t>
            </a:r>
            <a:r>
              <a:rPr lang="en-US" sz="1200" dirty="0" smtClean="0">
                <a:solidFill>
                  <a:srgbClr val="002060"/>
                </a:solidFill>
              </a:rPr>
              <a:t> les triggers de la base de </a:t>
            </a:r>
            <a:r>
              <a:rPr lang="en-US" sz="1200" dirty="0" err="1" smtClean="0">
                <a:solidFill>
                  <a:srgbClr val="002060"/>
                </a:solidFill>
              </a:rPr>
              <a:t>données</a:t>
            </a:r>
            <a:r>
              <a:rPr lang="en-US" sz="1200" dirty="0" smtClean="0">
                <a:solidFill>
                  <a:srgbClr val="002060"/>
                </a:solidFill>
              </a:rPr>
              <a:t> et </a:t>
            </a:r>
            <a:r>
              <a:rPr lang="en-US" sz="1200" dirty="0" err="1" smtClean="0">
                <a:solidFill>
                  <a:srgbClr val="002060"/>
                </a:solidFill>
              </a:rPr>
              <a:t>leurs</a:t>
            </a:r>
            <a:r>
              <a:rPr lang="en-US" sz="1200" dirty="0" smtClean="0">
                <a:solidFill>
                  <a:srgbClr val="002060"/>
                </a:solidFill>
              </a:rPr>
              <a:t> </a:t>
            </a:r>
            <a:r>
              <a:rPr lang="en-US" sz="1200" dirty="0" err="1" smtClean="0">
                <a:solidFill>
                  <a:srgbClr val="002060"/>
                </a:solidFill>
              </a:rPr>
              <a:t>utilisation</a:t>
            </a:r>
            <a:endParaRPr lang="en-US" sz="1200" dirty="0" smtClean="0">
              <a:solidFill>
                <a:srgbClr val="002060"/>
              </a:solidFill>
            </a:endParaRPr>
          </a:p>
          <a:p>
            <a:pPr>
              <a:lnSpc>
                <a:spcPct val="150000"/>
              </a:lnSpc>
              <a:buFont typeface="Wingdings" pitchFamily="2" charset="2"/>
              <a:buChar char="q"/>
            </a:pPr>
            <a:r>
              <a:rPr lang="en-US" sz="1200" dirty="0" smtClean="0">
                <a:solidFill>
                  <a:srgbClr val="002060"/>
                </a:solidFill>
              </a:rPr>
              <a:t> </a:t>
            </a:r>
            <a:r>
              <a:rPr lang="en-US" sz="1200" dirty="0" err="1" smtClean="0">
                <a:solidFill>
                  <a:srgbClr val="002060"/>
                </a:solidFill>
              </a:rPr>
              <a:t>Créer</a:t>
            </a:r>
            <a:r>
              <a:rPr lang="en-US" sz="1200" dirty="0" smtClean="0">
                <a:solidFill>
                  <a:srgbClr val="002060"/>
                </a:solidFill>
              </a:rPr>
              <a:t> des </a:t>
            </a:r>
            <a:r>
              <a:rPr lang="en-US" sz="1200" b="1" dirty="0" smtClean="0">
                <a:solidFill>
                  <a:srgbClr val="002060"/>
                </a:solidFill>
              </a:rPr>
              <a:t>triggers</a:t>
            </a:r>
          </a:p>
          <a:p>
            <a:pPr>
              <a:lnSpc>
                <a:spcPct val="150000"/>
              </a:lnSpc>
              <a:buFont typeface="Wingdings" pitchFamily="2" charset="2"/>
              <a:buChar char="q"/>
            </a:pPr>
            <a:r>
              <a:rPr lang="en-US" sz="1200" dirty="0" smtClean="0">
                <a:solidFill>
                  <a:srgbClr val="002060"/>
                </a:solidFill>
              </a:rPr>
              <a:t> </a:t>
            </a:r>
            <a:r>
              <a:rPr lang="en-US" sz="1200" dirty="0" err="1" smtClean="0">
                <a:solidFill>
                  <a:srgbClr val="002060"/>
                </a:solidFill>
              </a:rPr>
              <a:t>Décrire</a:t>
            </a:r>
            <a:r>
              <a:rPr lang="en-US" sz="1200" dirty="0" smtClean="0">
                <a:solidFill>
                  <a:srgbClr val="002060"/>
                </a:solidFill>
              </a:rPr>
              <a:t> les </a:t>
            </a:r>
            <a:r>
              <a:rPr lang="en-US" sz="1200" dirty="0" err="1" smtClean="0">
                <a:solidFill>
                  <a:srgbClr val="002060"/>
                </a:solidFill>
              </a:rPr>
              <a:t>régles</a:t>
            </a:r>
            <a:r>
              <a:rPr lang="en-US" sz="1200" dirty="0" smtClean="0">
                <a:solidFill>
                  <a:srgbClr val="002060"/>
                </a:solidFill>
              </a:rPr>
              <a:t> de </a:t>
            </a:r>
            <a:r>
              <a:rPr lang="en-US" sz="1200" dirty="0" err="1" smtClean="0">
                <a:solidFill>
                  <a:srgbClr val="002060"/>
                </a:solidFill>
              </a:rPr>
              <a:t>déclenchement</a:t>
            </a:r>
            <a:r>
              <a:rPr lang="en-US" sz="1200" dirty="0" smtClean="0">
                <a:solidFill>
                  <a:srgbClr val="002060"/>
                </a:solidFill>
              </a:rPr>
              <a:t> des </a:t>
            </a:r>
            <a:r>
              <a:rPr lang="en-US" sz="1200" b="1" dirty="0" smtClean="0">
                <a:solidFill>
                  <a:srgbClr val="002060"/>
                </a:solidFill>
              </a:rPr>
              <a:t>triggers</a:t>
            </a:r>
          </a:p>
          <a:p>
            <a:pPr>
              <a:lnSpc>
                <a:spcPct val="150000"/>
              </a:lnSpc>
              <a:buFont typeface="Wingdings" pitchFamily="2" charset="2"/>
              <a:buChar char="q"/>
            </a:pPr>
            <a:r>
              <a:rPr lang="en-US" sz="1200" dirty="0" smtClean="0">
                <a:solidFill>
                  <a:srgbClr val="002060"/>
                </a:solidFill>
              </a:rPr>
              <a:t> </a:t>
            </a:r>
            <a:r>
              <a:rPr lang="en-US" sz="1200" dirty="0" err="1" smtClean="0">
                <a:solidFill>
                  <a:srgbClr val="002060"/>
                </a:solidFill>
              </a:rPr>
              <a:t>Gérer</a:t>
            </a:r>
            <a:r>
              <a:rPr lang="en-US" sz="1200" dirty="0" smtClean="0">
                <a:solidFill>
                  <a:srgbClr val="002060"/>
                </a:solidFill>
              </a:rPr>
              <a:t> ( supp. , </a:t>
            </a:r>
            <a:r>
              <a:rPr lang="en-US" sz="1200" dirty="0" err="1" smtClean="0">
                <a:solidFill>
                  <a:srgbClr val="002060"/>
                </a:solidFill>
              </a:rPr>
              <a:t>modif</a:t>
            </a:r>
            <a:r>
              <a:rPr lang="en-US" sz="1200" dirty="0" smtClean="0">
                <a:solidFill>
                  <a:srgbClr val="002060"/>
                </a:solidFill>
              </a:rPr>
              <a:t>, </a:t>
            </a:r>
            <a:r>
              <a:rPr lang="en-US" sz="1200" dirty="0" err="1" smtClean="0">
                <a:solidFill>
                  <a:srgbClr val="002060"/>
                </a:solidFill>
              </a:rPr>
              <a:t>dé</a:t>
            </a:r>
            <a:r>
              <a:rPr lang="en-US" sz="1200" dirty="0" smtClean="0">
                <a:solidFill>
                  <a:srgbClr val="002060"/>
                </a:solidFill>
              </a:rPr>
              <a:t>/activation  les </a:t>
            </a:r>
            <a:r>
              <a:rPr lang="en-US" sz="1200" b="1" dirty="0" smtClean="0">
                <a:solidFill>
                  <a:srgbClr val="002060"/>
                </a:solidFill>
              </a:rPr>
              <a:t>triggers</a:t>
            </a:r>
          </a:p>
        </p:txBody>
      </p:sp>
      <p:pic>
        <p:nvPicPr>
          <p:cNvPr id="194562" name="Picture 2" descr="https://encrypted-tbn2.gstatic.com/images?q=tbn:ANd9GcTzAt2UNT7MtOHehVA6Gsy0d5v6KimsLqlnyIdP3P609f41mRTWJQ"/>
          <p:cNvPicPr>
            <a:picLocks noChangeAspect="1" noChangeArrowheads="1"/>
          </p:cNvPicPr>
          <p:nvPr/>
        </p:nvPicPr>
        <p:blipFill>
          <a:blip r:embed="rId2" cstate="print"/>
          <a:srcRect/>
          <a:stretch>
            <a:fillRect/>
          </a:stretch>
        </p:blipFill>
        <p:spPr bwMode="auto">
          <a:xfrm>
            <a:off x="2239946" y="2481394"/>
            <a:ext cx="2214578" cy="1046006"/>
          </a:xfrm>
          <a:prstGeom prst="rect">
            <a:avLst/>
          </a:prstGeom>
          <a:noFill/>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0" y="507952"/>
            <a:ext cx="3721118" cy="1015663"/>
          </a:xfrm>
          <a:prstGeom prst="rect">
            <a:avLst/>
          </a:prstGeom>
        </p:spPr>
        <p:txBody>
          <a:bodyPr wrap="square">
            <a:spAutoFit/>
          </a:bodyPr>
          <a:lstStyle/>
          <a:p>
            <a:r>
              <a:rPr lang="fr-FR" sz="1200" b="1" dirty="0" smtClean="0">
                <a:solidFill>
                  <a:srgbClr val="C00000"/>
                </a:solidFill>
              </a:rPr>
              <a:t>Définition</a:t>
            </a:r>
            <a:r>
              <a:rPr lang="fr-FR" sz="1200" dirty="0" smtClean="0">
                <a:solidFill>
                  <a:srgbClr val="C00000"/>
                </a:solidFill>
              </a:rPr>
              <a:t> :</a:t>
            </a:r>
          </a:p>
          <a:p>
            <a:r>
              <a:rPr lang="fr-FR" sz="1200" b="1" dirty="0" smtClean="0">
                <a:solidFill>
                  <a:schemeClr val="tx2"/>
                </a:solidFill>
              </a:rPr>
              <a:t>Un Trigger </a:t>
            </a:r>
            <a:r>
              <a:rPr lang="fr-FR" sz="1200" dirty="0" smtClean="0"/>
              <a:t>: Est un  bloc ou </a:t>
            </a:r>
            <a:r>
              <a:rPr lang="fr-FR" sz="1200" dirty="0" smtClean="0"/>
              <a:t>une </a:t>
            </a:r>
            <a:r>
              <a:rPr lang="fr-FR" sz="1200" dirty="0" smtClean="0"/>
              <a:t>procédure PL / SQL associé à une table, une vue, un schéma ou à une donnée qui s’exécute implicitement(automatiquement)  à chaque fois qu'un événement particulier a lieu.</a:t>
            </a:r>
          </a:p>
        </p:txBody>
      </p:sp>
      <p:sp>
        <p:nvSpPr>
          <p:cNvPr id="4" name="Rectangle 3"/>
          <p:cNvSpPr/>
          <p:nvPr/>
        </p:nvSpPr>
        <p:spPr>
          <a:xfrm>
            <a:off x="155560" y="15556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
        <p:nvSpPr>
          <p:cNvPr id="5" name="Rectangle 4"/>
          <p:cNvSpPr/>
          <p:nvPr/>
        </p:nvSpPr>
        <p:spPr>
          <a:xfrm>
            <a:off x="71438" y="1544510"/>
            <a:ext cx="4513278" cy="1754326"/>
          </a:xfrm>
          <a:prstGeom prst="rect">
            <a:avLst/>
          </a:prstGeom>
        </p:spPr>
        <p:txBody>
          <a:bodyPr wrap="square">
            <a:spAutoFit/>
          </a:bodyPr>
          <a:lstStyle/>
          <a:p>
            <a:r>
              <a:rPr lang="fr-FR" sz="1200" b="1" dirty="0" smtClean="0">
                <a:solidFill>
                  <a:srgbClr val="C00000"/>
                </a:solidFill>
              </a:rPr>
              <a:t>Type  de Triggers</a:t>
            </a:r>
          </a:p>
          <a:p>
            <a:endParaRPr lang="fr-FR" sz="1200" b="1" dirty="0" smtClean="0">
              <a:solidFill>
                <a:srgbClr val="002060"/>
              </a:solidFill>
            </a:endParaRPr>
          </a:p>
          <a:p>
            <a:r>
              <a:rPr lang="fr-FR" sz="1200" b="1" dirty="0" smtClean="0">
                <a:solidFill>
                  <a:srgbClr val="002060"/>
                </a:solidFill>
              </a:rPr>
              <a:t>Triggers  d’application: </a:t>
            </a:r>
            <a:r>
              <a:rPr lang="fr-FR" sz="1200" dirty="0" smtClean="0"/>
              <a:t> est déclenché chaque fois qu'un événement se produit avec une application particulière</a:t>
            </a:r>
          </a:p>
          <a:p>
            <a:endParaRPr lang="fr-FR" sz="1200" dirty="0" smtClean="0"/>
          </a:p>
          <a:p>
            <a:r>
              <a:rPr lang="fr-FR" sz="1200" b="1" dirty="0" smtClean="0">
                <a:solidFill>
                  <a:srgbClr val="002060"/>
                </a:solidFill>
              </a:rPr>
              <a:t>Triggers  base de données</a:t>
            </a:r>
            <a:r>
              <a:rPr lang="fr-FR" sz="1200" dirty="0" smtClean="0"/>
              <a:t>: est déclenché  chaque fois qu'un événement de données (comme DML) ou un événement du système (telles que l'ouverture de session ou d'arrêt) se produit sur un schéma ou base de données</a:t>
            </a:r>
            <a:endParaRPr lang="fr-FR" sz="12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998" y="490729"/>
            <a:ext cx="3714776" cy="307777"/>
          </a:xfrm>
          <a:prstGeom prst="rect">
            <a:avLst/>
          </a:prstGeom>
        </p:spPr>
        <p:txBody>
          <a:bodyPr wrap="square">
            <a:spAutoFit/>
          </a:bodyPr>
          <a:lstStyle/>
          <a:p>
            <a:r>
              <a:rPr lang="fr-FR" sz="1400" dirty="0" smtClean="0">
                <a:solidFill>
                  <a:srgbClr val="C00000"/>
                </a:solidFill>
              </a:rPr>
              <a:t>Directives pour la conception Triggers</a:t>
            </a:r>
            <a:endParaRPr lang="fr-FR" sz="1400" dirty="0">
              <a:solidFill>
                <a:srgbClr val="C00000"/>
              </a:solidFill>
            </a:endParaRPr>
          </a:p>
        </p:txBody>
      </p:sp>
      <p:sp>
        <p:nvSpPr>
          <p:cNvPr id="3" name="Rectangle 2"/>
          <p:cNvSpPr/>
          <p:nvPr/>
        </p:nvSpPr>
        <p:spPr>
          <a:xfrm>
            <a:off x="155560" y="15556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
        <p:nvSpPr>
          <p:cNvPr id="4" name="Rectangle 3"/>
          <p:cNvSpPr/>
          <p:nvPr/>
        </p:nvSpPr>
        <p:spPr>
          <a:xfrm>
            <a:off x="84122" y="727068"/>
            <a:ext cx="4643470" cy="2677656"/>
          </a:xfrm>
          <a:prstGeom prst="rect">
            <a:avLst/>
          </a:prstGeom>
        </p:spPr>
        <p:txBody>
          <a:bodyPr wrap="square">
            <a:spAutoFit/>
          </a:bodyPr>
          <a:lstStyle/>
          <a:p>
            <a:pPr>
              <a:buFont typeface="Wingdings" pitchFamily="2" charset="2"/>
              <a:buChar char="v"/>
            </a:pPr>
            <a:r>
              <a:rPr lang="fr-FR" sz="1200" dirty="0" smtClean="0"/>
              <a:t>Vous pouvez concevoir les </a:t>
            </a:r>
            <a:r>
              <a:rPr lang="fr-FR" sz="1200" b="1" dirty="0" smtClean="0"/>
              <a:t>Triggers</a:t>
            </a:r>
            <a:r>
              <a:rPr lang="fr-FR" sz="1200" dirty="0" smtClean="0"/>
              <a:t> pour :</a:t>
            </a:r>
          </a:p>
          <a:p>
            <a:pPr lvl="1">
              <a:buFont typeface="Wingdings" pitchFamily="2" charset="2"/>
              <a:buChar char="Ø"/>
            </a:pPr>
            <a:r>
              <a:rPr lang="fr-FR" sz="1200" dirty="0" smtClean="0"/>
              <a:t> Effectuer des actions connexes</a:t>
            </a:r>
          </a:p>
          <a:p>
            <a:pPr lvl="1">
              <a:buFont typeface="Wingdings" pitchFamily="2" charset="2"/>
              <a:buChar char="Ø"/>
            </a:pPr>
            <a:r>
              <a:rPr lang="fr-FR" sz="1200" dirty="0" smtClean="0"/>
              <a:t> Centraliser des  opérations globales</a:t>
            </a:r>
            <a:br>
              <a:rPr lang="fr-FR" sz="1200" dirty="0" smtClean="0"/>
            </a:br>
            <a:endParaRPr lang="fr-FR" sz="1200" dirty="0" smtClean="0"/>
          </a:p>
          <a:p>
            <a:pPr>
              <a:buFont typeface="Wingdings" pitchFamily="2" charset="2"/>
              <a:buChar char="v"/>
            </a:pPr>
            <a:r>
              <a:rPr lang="fr-FR" sz="1200" dirty="0" smtClean="0"/>
              <a:t>Vous ne devez pas concevoir </a:t>
            </a:r>
            <a:r>
              <a:rPr lang="fr-FR" sz="1200" b="1" dirty="0" smtClean="0"/>
              <a:t>Triggers</a:t>
            </a:r>
            <a:r>
              <a:rPr lang="fr-FR" sz="1200" dirty="0" smtClean="0"/>
              <a:t> Si :</a:t>
            </a:r>
          </a:p>
          <a:p>
            <a:pPr lvl="1">
              <a:buFont typeface="Wingdings" pitchFamily="2" charset="2"/>
              <a:buChar char="Ø"/>
            </a:pPr>
            <a:r>
              <a:rPr lang="fr-FR" sz="1200" dirty="0" smtClean="0"/>
              <a:t> Leurs fonctionnalités est déjà intégrée dans le serveur Oracle</a:t>
            </a:r>
          </a:p>
          <a:p>
            <a:pPr lvl="1">
              <a:buFont typeface="Wingdings" pitchFamily="2" charset="2"/>
              <a:buChar char="Ø"/>
            </a:pPr>
            <a:r>
              <a:rPr lang="fr-FR" sz="1200" dirty="0" smtClean="0"/>
              <a:t> ils dupliquent  la même tache d'autres </a:t>
            </a:r>
            <a:r>
              <a:rPr lang="fr-FR" sz="1200" b="1" dirty="0" smtClean="0"/>
              <a:t>Triggers</a:t>
            </a:r>
            <a:r>
              <a:rPr lang="fr-FR" sz="1200" dirty="0" smtClean="0"/>
              <a:t> </a:t>
            </a:r>
            <a:br>
              <a:rPr lang="fr-FR" sz="1200" dirty="0" smtClean="0"/>
            </a:br>
            <a:endParaRPr lang="fr-FR" sz="1200" dirty="0" smtClean="0"/>
          </a:p>
          <a:p>
            <a:pPr>
              <a:buFont typeface="Wingdings" pitchFamily="2" charset="2"/>
              <a:buChar char="v"/>
            </a:pPr>
            <a:r>
              <a:rPr lang="fr-FR" sz="1200" dirty="0" smtClean="0"/>
              <a:t>Vous pouvez créer des procédures stockées et les invoquer dans un </a:t>
            </a:r>
            <a:r>
              <a:rPr lang="fr-FR" sz="1200" b="1" dirty="0" smtClean="0"/>
              <a:t>Triggers</a:t>
            </a:r>
            <a:r>
              <a:rPr lang="fr-FR" sz="1200" dirty="0" smtClean="0"/>
              <a:t>, si le code PL / SQL est très longue.</a:t>
            </a:r>
            <a:br>
              <a:rPr lang="fr-FR" sz="1200" dirty="0" smtClean="0"/>
            </a:br>
            <a:endParaRPr lang="fr-FR" sz="1200" dirty="0" smtClean="0"/>
          </a:p>
          <a:p>
            <a:pPr>
              <a:buFont typeface="Wingdings" pitchFamily="2" charset="2"/>
              <a:buChar char="v"/>
            </a:pPr>
            <a:r>
              <a:rPr lang="fr-FR" sz="1200" dirty="0" smtClean="0"/>
              <a:t>L'utilisation excessive de </a:t>
            </a:r>
            <a:r>
              <a:rPr lang="fr-FR" sz="1200" b="1" dirty="0" smtClean="0"/>
              <a:t>Triggers</a:t>
            </a:r>
            <a:r>
              <a:rPr lang="fr-FR" sz="1200" dirty="0" smtClean="0"/>
              <a:t> peut entraîner des interdépendances complexes, ce qui peut être difficile à maintenir dans de grandes applications</a:t>
            </a:r>
            <a:endParaRPr lang="fr-FR" sz="12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998" y="562167"/>
            <a:ext cx="1928826" cy="307777"/>
          </a:xfrm>
          <a:prstGeom prst="rect">
            <a:avLst/>
          </a:prstGeom>
        </p:spPr>
        <p:txBody>
          <a:bodyPr wrap="square">
            <a:spAutoFit/>
          </a:bodyPr>
          <a:lstStyle/>
          <a:p>
            <a:r>
              <a:rPr lang="fr-FR" sz="1400" dirty="0" smtClean="0">
                <a:solidFill>
                  <a:srgbClr val="C00000"/>
                </a:solidFill>
              </a:rPr>
              <a:t>CREATION de TRIGGER</a:t>
            </a:r>
            <a:endParaRPr lang="fr-FR" sz="1400" dirty="0">
              <a:solidFill>
                <a:srgbClr val="C00000"/>
              </a:solidFill>
            </a:endParaRPr>
          </a:p>
        </p:txBody>
      </p:sp>
      <p:sp>
        <p:nvSpPr>
          <p:cNvPr id="3" name="Rectangle 2"/>
          <p:cNvSpPr/>
          <p:nvPr/>
        </p:nvSpPr>
        <p:spPr>
          <a:xfrm>
            <a:off x="155560" y="155564"/>
            <a:ext cx="429896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b="1" dirty="0" smtClean="0"/>
              <a:t>Les Déclencheurs (Triggers)  DANS PL/SQL </a:t>
            </a:r>
            <a:endParaRPr lang="fr-FR" b="1" dirty="0"/>
          </a:p>
        </p:txBody>
      </p:sp>
      <p:sp>
        <p:nvSpPr>
          <p:cNvPr id="4" name="Rectangle 3"/>
          <p:cNvSpPr>
            <a:spLocks noChangeArrowheads="1"/>
          </p:cNvSpPr>
          <p:nvPr/>
        </p:nvSpPr>
        <p:spPr bwMode="blackGray">
          <a:xfrm>
            <a:off x="298436" y="869944"/>
            <a:ext cx="3429024" cy="1928826"/>
          </a:xfrm>
          <a:prstGeom prst="rect">
            <a:avLst/>
          </a:prstGeom>
          <a:solidFill>
            <a:srgbClr val="92D050"/>
          </a:solidFill>
          <a:ln w="28575">
            <a:solidFill>
              <a:schemeClr val="tx1"/>
            </a:solidFill>
            <a:miter lim="800000"/>
            <a:headEnd/>
            <a:tailEnd/>
          </a:ln>
        </p:spPr>
        <p:txBody>
          <a:bodyPr wrap="none" lIns="92075" tIns="46038" rIns="92075" bIns="46038"/>
          <a:lstStyle/>
          <a:p>
            <a:pPr algn="l">
              <a:tabLst>
                <a:tab pos="1200150" algn="l"/>
              </a:tabLst>
            </a:pPr>
            <a:r>
              <a:rPr lang="en-US" sz="1200" dirty="0">
                <a:solidFill>
                  <a:srgbClr val="000000"/>
                </a:solidFill>
              </a:rPr>
              <a:t>CREATE [OR REPLACE] TRIGGER </a:t>
            </a:r>
            <a:r>
              <a:rPr lang="en-US" sz="1200" dirty="0" smtClean="0">
                <a:solidFill>
                  <a:srgbClr val="000000"/>
                </a:solidFill>
              </a:rPr>
              <a:t> </a:t>
            </a:r>
            <a:r>
              <a:rPr lang="en-US" sz="1200" dirty="0" err="1" smtClean="0">
                <a:solidFill>
                  <a:srgbClr val="000000"/>
                </a:solidFill>
              </a:rPr>
              <a:t>nom_</a:t>
            </a:r>
            <a:r>
              <a:rPr lang="en-US" sz="1200" i="1" dirty="0" err="1" smtClean="0">
                <a:solidFill>
                  <a:srgbClr val="000000"/>
                </a:solidFill>
              </a:rPr>
              <a:t>trigger</a:t>
            </a:r>
            <a:endParaRPr lang="en-US" sz="1200" dirty="0" smtClean="0">
              <a:solidFill>
                <a:srgbClr val="000000"/>
              </a:solidFill>
            </a:endParaRPr>
          </a:p>
          <a:p>
            <a:pPr algn="l">
              <a:tabLst>
                <a:tab pos="1200150" algn="l"/>
              </a:tabLst>
            </a:pPr>
            <a:r>
              <a:rPr lang="en-US" sz="1200" i="1" dirty="0" smtClean="0">
                <a:solidFill>
                  <a:srgbClr val="000000"/>
                </a:solidFill>
              </a:rPr>
              <a:t> </a:t>
            </a:r>
            <a:r>
              <a:rPr lang="en-US" sz="1200" i="1" dirty="0" err="1" smtClean="0">
                <a:solidFill>
                  <a:srgbClr val="000000"/>
                </a:solidFill>
              </a:rPr>
              <a:t>Quand</a:t>
            </a:r>
            <a:endParaRPr lang="en-US" sz="1200" i="1" dirty="0" smtClean="0">
              <a:solidFill>
                <a:srgbClr val="000000"/>
              </a:solidFill>
            </a:endParaRPr>
          </a:p>
          <a:p>
            <a:pPr>
              <a:tabLst>
                <a:tab pos="1200150" algn="l"/>
              </a:tabLst>
            </a:pPr>
            <a:r>
              <a:rPr lang="en-US" sz="1200" i="1" dirty="0" smtClean="0">
                <a:solidFill>
                  <a:srgbClr val="000000"/>
                </a:solidFill>
              </a:rPr>
              <a:t> </a:t>
            </a:r>
            <a:r>
              <a:rPr lang="en-US" sz="1200" i="1" dirty="0" err="1" smtClean="0">
                <a:solidFill>
                  <a:srgbClr val="000000"/>
                </a:solidFill>
              </a:rPr>
              <a:t>Evenement</a:t>
            </a:r>
            <a:r>
              <a:rPr lang="en-US" sz="1200" i="1" dirty="0" smtClean="0">
                <a:solidFill>
                  <a:srgbClr val="000000"/>
                </a:solidFill>
              </a:rPr>
              <a:t> 1 </a:t>
            </a:r>
            <a:r>
              <a:rPr lang="en-US" sz="1200" dirty="0">
                <a:solidFill>
                  <a:srgbClr val="000000"/>
                </a:solidFill>
              </a:rPr>
              <a:t>[OR</a:t>
            </a:r>
            <a:r>
              <a:rPr lang="en-US" sz="1200" i="1" dirty="0">
                <a:solidFill>
                  <a:srgbClr val="000000"/>
                </a:solidFill>
              </a:rPr>
              <a:t> </a:t>
            </a:r>
            <a:r>
              <a:rPr lang="en-US" sz="1200" i="1" dirty="0" err="1" smtClean="0">
                <a:solidFill>
                  <a:srgbClr val="000000"/>
                </a:solidFill>
              </a:rPr>
              <a:t>Evenement</a:t>
            </a:r>
            <a:r>
              <a:rPr lang="en-US" sz="1200" i="1" dirty="0" smtClean="0">
                <a:solidFill>
                  <a:srgbClr val="000000"/>
                </a:solidFill>
              </a:rPr>
              <a:t> 2 </a:t>
            </a:r>
            <a:r>
              <a:rPr lang="en-US" sz="1200" dirty="0" smtClean="0">
                <a:solidFill>
                  <a:srgbClr val="000000"/>
                </a:solidFill>
              </a:rPr>
              <a:t>OR</a:t>
            </a:r>
            <a:r>
              <a:rPr lang="en-US" sz="1200" i="1" dirty="0" smtClean="0">
                <a:solidFill>
                  <a:srgbClr val="000000"/>
                </a:solidFill>
              </a:rPr>
              <a:t> Evenement3</a:t>
            </a:r>
            <a:r>
              <a:rPr lang="en-US" sz="1200" dirty="0" smtClean="0">
                <a:solidFill>
                  <a:srgbClr val="000000"/>
                </a:solidFill>
              </a:rPr>
              <a:t>]</a:t>
            </a:r>
            <a:endParaRPr lang="en-US" sz="1200" i="1" dirty="0">
              <a:solidFill>
                <a:srgbClr val="000000"/>
              </a:solidFill>
            </a:endParaRPr>
          </a:p>
          <a:p>
            <a:pPr algn="l">
              <a:tabLst>
                <a:tab pos="1200150" algn="l"/>
              </a:tabLst>
            </a:pPr>
            <a:r>
              <a:rPr lang="en-US" sz="1200" dirty="0">
                <a:solidFill>
                  <a:srgbClr val="000000"/>
                </a:solidFill>
              </a:rPr>
              <a:t>ON</a:t>
            </a:r>
            <a:r>
              <a:rPr lang="en-US" sz="1200" i="1" dirty="0">
                <a:solidFill>
                  <a:srgbClr val="000000"/>
                </a:solidFill>
              </a:rPr>
              <a:t> </a:t>
            </a:r>
            <a:r>
              <a:rPr lang="en-US" sz="1200" i="1" dirty="0" err="1" smtClean="0">
                <a:solidFill>
                  <a:srgbClr val="000000"/>
                </a:solidFill>
              </a:rPr>
              <a:t>nom_Objet</a:t>
            </a:r>
            <a:endParaRPr lang="en-US" sz="1200" i="1" dirty="0">
              <a:solidFill>
                <a:srgbClr val="000000"/>
              </a:solidFill>
            </a:endParaRPr>
          </a:p>
          <a:p>
            <a:pPr algn="l">
              <a:tabLst>
                <a:tab pos="1200150" algn="l"/>
              </a:tabLst>
            </a:pPr>
            <a:r>
              <a:rPr lang="en-US" sz="1200" dirty="0">
                <a:solidFill>
                  <a:srgbClr val="000000"/>
                </a:solidFill>
              </a:rPr>
              <a:t>[[REFERENCING OLD AS </a:t>
            </a:r>
            <a:r>
              <a:rPr lang="en-US" sz="1200" i="1" dirty="0">
                <a:solidFill>
                  <a:srgbClr val="000000"/>
                </a:solidFill>
              </a:rPr>
              <a:t>old | </a:t>
            </a:r>
            <a:r>
              <a:rPr lang="en-US" sz="1200" dirty="0">
                <a:solidFill>
                  <a:srgbClr val="000000"/>
                </a:solidFill>
              </a:rPr>
              <a:t>NEW AS </a:t>
            </a:r>
            <a:r>
              <a:rPr lang="en-US" sz="1200" i="1" dirty="0">
                <a:solidFill>
                  <a:srgbClr val="000000"/>
                </a:solidFill>
              </a:rPr>
              <a:t>new</a:t>
            </a:r>
            <a:r>
              <a:rPr lang="en-US" sz="1200" dirty="0">
                <a:solidFill>
                  <a:srgbClr val="000000"/>
                </a:solidFill>
              </a:rPr>
              <a:t>]</a:t>
            </a:r>
          </a:p>
          <a:p>
            <a:pPr algn="l">
              <a:tabLst>
                <a:tab pos="1200150" algn="l"/>
              </a:tabLst>
            </a:pPr>
            <a:r>
              <a:rPr lang="en-US" sz="1200" dirty="0">
                <a:solidFill>
                  <a:srgbClr val="000000"/>
                </a:solidFill>
              </a:rPr>
              <a:t> FOR EACH ROW </a:t>
            </a:r>
            <a:r>
              <a:rPr lang="en-US" sz="1200" dirty="0" smtClean="0">
                <a:solidFill>
                  <a:srgbClr val="000000"/>
                </a:solidFill>
              </a:rPr>
              <a:t>// pour </a:t>
            </a:r>
            <a:r>
              <a:rPr lang="en-US" sz="1200" dirty="0" err="1" smtClean="0">
                <a:solidFill>
                  <a:srgbClr val="000000"/>
                </a:solidFill>
              </a:rPr>
              <a:t>chaque</a:t>
            </a:r>
            <a:r>
              <a:rPr lang="en-US" sz="1200" dirty="0" smtClean="0">
                <a:solidFill>
                  <a:srgbClr val="000000"/>
                </a:solidFill>
              </a:rPr>
              <a:t> </a:t>
            </a:r>
            <a:r>
              <a:rPr lang="en-US" sz="1200" dirty="0" err="1" smtClean="0">
                <a:solidFill>
                  <a:srgbClr val="000000"/>
                </a:solidFill>
              </a:rPr>
              <a:t>ligne</a:t>
            </a:r>
            <a:endParaRPr lang="en-US" sz="1200" dirty="0">
              <a:solidFill>
                <a:srgbClr val="000000"/>
              </a:solidFill>
            </a:endParaRPr>
          </a:p>
          <a:p>
            <a:pPr algn="l">
              <a:tabLst>
                <a:tab pos="1200150" algn="l"/>
              </a:tabLst>
            </a:pPr>
            <a:r>
              <a:rPr lang="en-US" sz="1200" dirty="0">
                <a:solidFill>
                  <a:srgbClr val="000000"/>
                </a:solidFill>
              </a:rPr>
              <a:t> [WHEN (</a:t>
            </a:r>
            <a:r>
              <a:rPr lang="en-US" sz="1200" i="1" dirty="0">
                <a:solidFill>
                  <a:srgbClr val="000000"/>
                </a:solidFill>
              </a:rPr>
              <a:t>condition</a:t>
            </a:r>
            <a:r>
              <a:rPr lang="en-US" sz="1200" dirty="0" smtClean="0">
                <a:solidFill>
                  <a:srgbClr val="000000"/>
                </a:solidFill>
              </a:rPr>
              <a:t>)]]</a:t>
            </a:r>
          </a:p>
          <a:p>
            <a:pPr algn="l">
              <a:tabLst>
                <a:tab pos="1200150" algn="l"/>
              </a:tabLst>
            </a:pPr>
            <a:r>
              <a:rPr lang="en-US" sz="1200" i="1" dirty="0" smtClean="0">
                <a:solidFill>
                  <a:srgbClr val="000000"/>
                </a:solidFill>
              </a:rPr>
              <a:t>Begin</a:t>
            </a:r>
            <a:endParaRPr lang="en-US" sz="1200" i="1" dirty="0">
              <a:solidFill>
                <a:srgbClr val="000000"/>
              </a:solidFill>
            </a:endParaRPr>
          </a:p>
          <a:p>
            <a:pPr>
              <a:tabLst>
                <a:tab pos="1200150" algn="l"/>
              </a:tabLst>
            </a:pPr>
            <a:r>
              <a:rPr lang="en-US" sz="1200" i="1" dirty="0" smtClean="0">
                <a:solidFill>
                  <a:srgbClr val="000000"/>
                </a:solidFill>
              </a:rPr>
              <a:t>Corps de trigger (PL/SQL bloc )</a:t>
            </a:r>
          </a:p>
          <a:p>
            <a:pPr algn="l">
              <a:tabLst>
                <a:tab pos="1200150" algn="l"/>
              </a:tabLst>
            </a:pPr>
            <a:r>
              <a:rPr lang="en-US" sz="1200" i="1" dirty="0" smtClean="0">
                <a:solidFill>
                  <a:srgbClr val="000000"/>
                </a:solidFill>
              </a:rPr>
              <a:t>End;</a:t>
            </a:r>
            <a:endParaRPr lang="en-US" sz="1200" i="1" dirty="0">
              <a:solidFill>
                <a:srgbClr val="0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a:ln>
      </a:spPr>
      <a:bodyPr wrap="square" lIns="92075" tIns="46038" rIns="92075" bIns="46038">
        <a:spAutoFit/>
      </a:bodyPr>
      <a:lstStyle>
        <a:defPPr algn="l">
          <a:defRPr sz="800" b="1" dirty="0" smtClean="0"/>
        </a:defPPr>
      </a:lstStyle>
      <a:style>
        <a:lnRef idx="2">
          <a:schemeClr val="accent2"/>
        </a:lnRef>
        <a:fillRef idx="1">
          <a:schemeClr val="lt1"/>
        </a:fillRef>
        <a:effectRef idx="0">
          <a:schemeClr val="accent2"/>
        </a:effectRef>
        <a:fontRef idx="minor">
          <a:schemeClr val="dk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145794</TotalTime>
  <Words>8477</Words>
  <Application>Microsoft Office PowerPoint</Application>
  <PresentationFormat>Personnalisé</PresentationFormat>
  <Paragraphs>1699</Paragraphs>
  <Slides>124</Slides>
  <Notes>12</Notes>
  <HiddenSlides>0</HiddenSlides>
  <MMClips>0</MMClips>
  <ScaleCrop>false</ScaleCrop>
  <HeadingPairs>
    <vt:vector size="8" baseType="variant">
      <vt:variant>
        <vt:lpstr>Polices utilisées</vt:lpstr>
      </vt:variant>
      <vt:variant>
        <vt:i4>8</vt:i4>
      </vt:variant>
      <vt:variant>
        <vt:lpstr>Thème</vt:lpstr>
      </vt:variant>
      <vt:variant>
        <vt:i4>1</vt:i4>
      </vt:variant>
      <vt:variant>
        <vt:lpstr>Serveurs OLE incorporés</vt:lpstr>
      </vt:variant>
      <vt:variant>
        <vt:i4>1</vt:i4>
      </vt:variant>
      <vt:variant>
        <vt:lpstr>Titres des diapositives</vt:lpstr>
      </vt:variant>
      <vt:variant>
        <vt:i4>124</vt:i4>
      </vt:variant>
    </vt:vector>
  </HeadingPairs>
  <TitlesOfParts>
    <vt:vector size="134" baseType="lpstr">
      <vt:lpstr>Arial</vt:lpstr>
      <vt:lpstr>Calibri</vt:lpstr>
      <vt:lpstr>Cambria</vt:lpstr>
      <vt:lpstr>Courier New</vt:lpstr>
      <vt:lpstr>Garamond</vt:lpstr>
      <vt:lpstr>Times New Roman</vt:lpstr>
      <vt:lpstr>Verdana</vt:lpstr>
      <vt:lpstr>Wingdings</vt:lpstr>
      <vt:lpstr>Office Theme</vt:lpstr>
      <vt:lpstr>Document</vt:lpstr>
      <vt:lpstr>CHAPITRE 4 PL/SQL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Gestion des Erreurs</vt:lpstr>
      <vt:lpstr>Section Exception</vt:lpstr>
      <vt:lpstr>Gestion des Exceptions</vt:lpstr>
      <vt:lpstr>DECLARE  ..... nom_erreur EXCEPTION; BEGIN ..... IF anomalie THEN RAISE nom_erreur ; ..... EXCEPTION WHEN nom_erreur THEN traitement; END;</vt:lpstr>
      <vt:lpstr>Gestion d’une erreur : exemple</vt:lpstr>
      <vt:lpstr>Exceptions Prédéfinies</vt:lpstr>
      <vt:lpstr>Exemple</vt:lpstr>
      <vt:lpstr>Déclaration d’une Exception</vt:lpstr>
      <vt:lpstr>Test d’exécution avec SQLCODE et SQLERRM</vt:lpstr>
      <vt:lpstr>Test d’exécution avec SQLCODE et SQLERRM</vt:lpstr>
      <vt:lpstr>Test d’exécution avec SQLCODE et SQLERRM</vt:lpstr>
      <vt:lpstr>Les curseur</vt:lpstr>
      <vt:lpstr>Quatre Étapes de traitement d’un curseur explicite</vt:lpstr>
      <vt:lpstr>Déclaration d’un curseur explicite</vt:lpstr>
      <vt:lpstr>Ouverture  d’un curseur : Open</vt:lpstr>
      <vt:lpstr>Traitement des lignes : Fetch </vt:lpstr>
      <vt:lpstr>Exemple : Fetch</vt:lpstr>
      <vt:lpstr>Fermeture : close</vt:lpstr>
      <vt:lpstr>Exemple : close</vt:lpstr>
      <vt:lpstr>Présentation PowerPoint</vt:lpstr>
      <vt:lpstr>Présentation PowerPoint</vt:lpstr>
      <vt:lpstr>Présentation PowerPoint</vt:lpstr>
      <vt:lpstr>Exemple - %FOUND</vt:lpstr>
      <vt:lpstr>Exemple - %NOTFOUND</vt:lpstr>
      <vt:lpstr>Exemple - %ISOPEN</vt:lpstr>
      <vt:lpstr>Exemple - %ROWCOUNT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Investintech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4</dc:title>
  <dc:creator>A2E_Engine</dc:creator>
  <cp:lastModifiedBy>Compte Microsoft</cp:lastModifiedBy>
  <cp:revision>277</cp:revision>
  <dcterms:created xsi:type="dcterms:W3CDTF">2014-10-26T13:24:00Z</dcterms:created>
  <dcterms:modified xsi:type="dcterms:W3CDTF">2021-05-31T23:25:42Z</dcterms:modified>
</cp:coreProperties>
</file>