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3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04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198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27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42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77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86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270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3870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8174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771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11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28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14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56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1151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114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19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404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77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091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443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763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03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303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0100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546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8887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353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37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28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09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17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02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014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93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2130421"/>
            <a:ext cx="7772399" cy="1470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1523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1580" y="146628"/>
            <a:ext cx="5720839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27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042" y="2687162"/>
            <a:ext cx="8463915" cy="3278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546" y="2928934"/>
            <a:ext cx="2360295" cy="124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2260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289560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226060" indent="-21336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2260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662" y="1000108"/>
            <a:ext cx="675767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Requêtes</a:t>
            </a:r>
            <a:r>
              <a:rPr sz="4400" spc="-4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d’in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t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errogation SQL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2922374"/>
            <a:ext cx="5887085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ont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plus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os</a:t>
            </a:r>
            <a:r>
              <a:rPr sz="20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20"/>
              </a:spcBef>
              <a:tabLst>
                <a:tab pos="1681480" algn="l"/>
                <a:tab pos="305371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DISTINC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Pname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tabLst>
                <a:tab pos="1361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tabLst>
                <a:tab pos="1361440" algn="l"/>
                <a:tab pos="2428240" algn="l"/>
                <a:tab pos="2885440" algn="l"/>
                <a:tab pos="3609975" algn="l"/>
                <a:tab pos="495935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  <a:p>
            <a:pPr marL="3312795">
              <a:lnSpc>
                <a:spcPct val="100000"/>
              </a:lnSpc>
              <a:tabLst>
                <a:tab pos="406019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4" y="1756133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219" y="1756133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783" y="146628"/>
            <a:ext cx="12369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ANY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705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8450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716" y="2627699"/>
            <a:ext cx="437516" cy="373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784" y="2677002"/>
            <a:ext cx="343217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 indent="-68072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694055" algn="l"/>
                <a:tab pos="3334385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5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7801" y="2677002"/>
            <a:ext cx="2303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&lt;&gt;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787" y="3688795"/>
            <a:ext cx="834517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598805" indent="-284480">
              <a:lnSpc>
                <a:spcPts val="2160"/>
              </a:lnSpc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ANY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c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au 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oi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 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lgor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th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177800" lvl="1" indent="-284480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A1,..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,An)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au 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oi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im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riqué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proj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6320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320" y="1292253"/>
            <a:ext cx="20783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4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(A1,…,An)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1635" y="1496059"/>
            <a:ext cx="243839" cy="27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357" y="1543954"/>
            <a:ext cx="262509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" marR="5080" indent="-668655">
              <a:lnSpc>
                <a:spcPts val="1920"/>
              </a:lnSpc>
              <a:tabLst>
                <a:tab pos="558800" algn="l"/>
                <a:tab pos="1501140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AN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FROM	…</a:t>
            </a:r>
            <a:endParaRPr sz="1800">
              <a:latin typeface="Courier New"/>
              <a:cs typeface="Courier New"/>
            </a:endParaRPr>
          </a:p>
          <a:p>
            <a:pPr marL="680720">
              <a:lnSpc>
                <a:spcPts val="192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ct val="100000"/>
              </a:lnSpc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ANY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4282" y="2939187"/>
            <a:ext cx="8282940" cy="1506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ont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au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4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un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supéri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50000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  <a:tabLst>
                <a:tab pos="1681480" algn="l"/>
                <a:tab pos="305371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DISTINC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20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800"/>
              </a:spcBef>
              <a:tabLst>
                <a:tab pos="1361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172" y="4573343"/>
            <a:ext cx="18389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134" y="4573343"/>
            <a:ext cx="257175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ANY</a:t>
            </a:r>
            <a:endParaRPr sz="2000">
              <a:latin typeface="Courier New"/>
              <a:cs typeface="Courier New"/>
            </a:endParaRPr>
          </a:p>
          <a:p>
            <a:pPr marL="295275">
              <a:lnSpc>
                <a:spcPct val="100000"/>
              </a:lnSpc>
              <a:spcBef>
                <a:spcPts val="800"/>
              </a:spcBef>
              <a:tabLst>
                <a:tab pos="1644014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5122" y="5386398"/>
            <a:ext cx="18542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  <a:tabLst>
                <a:tab pos="758825" algn="l"/>
                <a:tab pos="92646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Budget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323" y="5792806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50000)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570" y="1765691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885" y="1765691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5160">
              <a:lnSpc>
                <a:spcPct val="100000"/>
              </a:lnSpc>
            </a:pPr>
            <a:r>
              <a:rPr dirty="0"/>
              <a:t>EXI</a:t>
            </a:r>
            <a:r>
              <a:rPr spc="-15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dirty="0"/>
              <a:t>EXI</a:t>
            </a:r>
            <a:r>
              <a:rPr spc="10" dirty="0"/>
              <a:t>S</a:t>
            </a:r>
            <a:r>
              <a:rPr spc="-15" dirty="0"/>
              <a:t>TS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re</a:t>
            </a:r>
            <a:r>
              <a:rPr spc="-25" dirty="0"/>
              <a:t>t</a:t>
            </a:r>
            <a:r>
              <a:rPr dirty="0"/>
              <a:t>ourn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VR</a:t>
            </a:r>
            <a:r>
              <a:rPr spc="10" dirty="0"/>
              <a:t>A</a:t>
            </a:r>
            <a:r>
              <a:rPr dirty="0"/>
              <a:t>I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ou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F</a:t>
            </a:r>
            <a:r>
              <a:rPr spc="5" dirty="0"/>
              <a:t>AU</a:t>
            </a:r>
            <a:r>
              <a:rPr dirty="0"/>
              <a:t>X</a:t>
            </a:r>
          </a:p>
          <a:p>
            <a:pPr marL="474345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i="1" dirty="0">
                <a:latin typeface="Times New Roman"/>
                <a:cs typeface="Times New Roman"/>
              </a:rPr>
              <a:t>Sém</a:t>
            </a:r>
            <a:r>
              <a:rPr i="1" spc="5" dirty="0">
                <a:latin typeface="Times New Roman"/>
                <a:cs typeface="Times New Roman"/>
              </a:rPr>
              <a:t>a</a:t>
            </a:r>
            <a:r>
              <a:rPr i="1" spc="-10" dirty="0">
                <a:latin typeface="Times New Roman"/>
                <a:cs typeface="Times New Roman"/>
              </a:rPr>
              <a:t>nt</a:t>
            </a:r>
            <a:r>
              <a:rPr i="1" spc="-25" dirty="0">
                <a:latin typeface="Times New Roman"/>
                <a:cs typeface="Times New Roman"/>
              </a:rPr>
              <a:t>i</a:t>
            </a:r>
            <a:r>
              <a:rPr i="1" spc="-15" dirty="0">
                <a:latin typeface="Times New Roman"/>
                <a:cs typeface="Times New Roman"/>
              </a:rPr>
              <a:t>que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:</a:t>
            </a:r>
          </a:p>
          <a:p>
            <a:pPr marL="87312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873760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STS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 vr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vid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474345" indent="-342900">
              <a:lnSpc>
                <a:spcPct val="100000"/>
              </a:lnSpc>
              <a:spcBef>
                <a:spcPts val="6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A</a:t>
            </a:r>
            <a:r>
              <a:rPr spc="-10" dirty="0"/>
              <a:t>lgor</a:t>
            </a:r>
            <a:r>
              <a:rPr spc="-25" dirty="0"/>
              <a:t>i</a:t>
            </a:r>
            <a:r>
              <a:rPr spc="-10" dirty="0"/>
              <a:t>th</a:t>
            </a:r>
            <a:r>
              <a:rPr spc="-50" dirty="0"/>
              <a:t>m</a:t>
            </a:r>
            <a:r>
              <a:rPr spc="-15" dirty="0"/>
              <a:t>e</a:t>
            </a:r>
          </a:p>
          <a:p>
            <a:pPr marL="1045844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1046480" algn="l"/>
                <a:tab pos="6290945" algn="l"/>
              </a:tabLst>
            </a:pPr>
            <a:r>
              <a:rPr sz="2000" dirty="0"/>
              <a:t>Pour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/>
              <a:t>c</a:t>
            </a:r>
            <a:r>
              <a:rPr sz="2000" dirty="0"/>
              <a:t>h</a:t>
            </a:r>
            <a:r>
              <a:rPr sz="2000" spc="-10" dirty="0"/>
              <a:t>a</a:t>
            </a:r>
            <a:r>
              <a:rPr sz="2000" dirty="0"/>
              <a:t>que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/>
              <a:t>tuple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/>
              <a:t>d</a:t>
            </a:r>
            <a:r>
              <a:rPr sz="2000" spc="-10" dirty="0"/>
              <a:t>e</a:t>
            </a:r>
            <a:r>
              <a:rPr sz="2000" dirty="0"/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ta</a:t>
            </a:r>
            <a:r>
              <a:rPr sz="2000" spc="-10" dirty="0"/>
              <a:t>b</a:t>
            </a:r>
            <a:r>
              <a:rPr sz="200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d</a:t>
            </a:r>
            <a:r>
              <a:rPr sz="2000" dirty="0"/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/>
              <a:t>la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re</a:t>
            </a:r>
            <a:r>
              <a:rPr sz="2000" dirty="0"/>
              <a:t>qu</a:t>
            </a:r>
            <a:r>
              <a:rPr sz="2000" spc="-15" dirty="0"/>
              <a:t>ê</a:t>
            </a:r>
            <a:r>
              <a:rPr sz="200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te</a:t>
            </a:r>
            <a:r>
              <a:rPr sz="2000" spc="-15" dirty="0"/>
              <a:t>r</a:t>
            </a:r>
            <a:r>
              <a:rPr sz="2000" dirty="0"/>
              <a:t>n</a:t>
            </a:r>
            <a:r>
              <a:rPr sz="2000" spc="-10" dirty="0"/>
              <a:t>e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tr</a:t>
            </a:r>
            <a:r>
              <a:rPr sz="2000" spc="-15" dirty="0"/>
              <a:t>a</a:t>
            </a:r>
            <a:r>
              <a:rPr sz="2000" dirty="0"/>
              <a:t>ire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dirty="0"/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ca</a:t>
            </a:r>
            <a:r>
              <a:rPr sz="2000" dirty="0"/>
              <a:t>lc</a:t>
            </a:r>
            <a:r>
              <a:rPr sz="2000" spc="-10" dirty="0"/>
              <a:t>u</a:t>
            </a:r>
            <a:r>
              <a:rPr sz="2000" dirty="0"/>
              <a:t>lez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/>
              <a:t>l</a:t>
            </a:r>
            <a:r>
              <a:rPr sz="2000" dirty="0"/>
              <a:t>e</a:t>
            </a:r>
            <a:endParaRPr sz="2000" dirty="0">
              <a:latin typeface="Times New Roman"/>
              <a:cs typeface="Times New Roman"/>
            </a:endParaRPr>
          </a:p>
          <a:p>
            <a:pPr marL="1045844">
              <a:lnSpc>
                <a:spcPct val="100000"/>
              </a:lnSpc>
            </a:pPr>
            <a:r>
              <a:rPr sz="2000" spc="-5" dirty="0"/>
              <a:t>sou</a:t>
            </a:r>
            <a:r>
              <a:rPr sz="2000" dirty="0"/>
              <a:t>s</a:t>
            </a:r>
            <a:r>
              <a:rPr sz="2000" spc="-5" dirty="0"/>
              <a:t>-</a:t>
            </a:r>
            <a:r>
              <a:rPr sz="2000" spc="-10" dirty="0"/>
              <a:t>tup</a:t>
            </a:r>
            <a:r>
              <a:rPr sz="2000" spc="-5" dirty="0"/>
              <a:t>l</a:t>
            </a:r>
            <a:r>
              <a:rPr sz="2000" spc="-10" dirty="0"/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A1,…An)</a:t>
            </a:r>
          </a:p>
          <a:p>
            <a:pPr marL="1045844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2"/>
              <a:tabLst>
                <a:tab pos="1046480" algn="l"/>
              </a:tabLst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 </a:t>
            </a:r>
            <a:r>
              <a:rPr sz="2000" spc="-10" dirty="0">
                <a:latin typeface="Times New Roman"/>
                <a:cs typeface="Times New Roman"/>
              </a:rPr>
              <a:t>ré</a:t>
            </a:r>
            <a:r>
              <a:rPr sz="2000" dirty="0">
                <a:latin typeface="Times New Roman"/>
                <a:cs typeface="Times New Roman"/>
              </a:rPr>
              <a:t>sul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</a:t>
            </a:r>
            <a:r>
              <a:rPr sz="2000" dirty="0">
                <a:latin typeface="Times New Roman"/>
                <a:cs typeface="Times New Roman"/>
              </a:rPr>
              <a:t>qu</a:t>
            </a:r>
            <a:r>
              <a:rPr sz="2000" spc="-10" dirty="0">
                <a:latin typeface="Times New Roman"/>
                <a:cs typeface="Times New Roman"/>
              </a:rPr>
              <a:t>ê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iquée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n’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 vid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lors </a:t>
            </a:r>
            <a:r>
              <a:rPr sz="2000" spc="-10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lcul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</a:t>
            </a:r>
          </a:p>
          <a:p>
            <a:pPr marL="1045844">
              <a:lnSpc>
                <a:spcPct val="100000"/>
              </a:lnSpc>
            </a:pPr>
            <a:r>
              <a:rPr sz="2000" spc="-20" dirty="0"/>
              <a:t>e</a:t>
            </a:r>
            <a:r>
              <a:rPr sz="2000" spc="15" dirty="0"/>
              <a:t>x</a:t>
            </a:r>
            <a:r>
              <a:rPr sz="2000" dirty="0"/>
              <a:t>p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5" dirty="0"/>
              <a:t>ss</a:t>
            </a:r>
            <a:r>
              <a:rPr sz="2000" spc="5" dirty="0"/>
              <a:t>i</a:t>
            </a:r>
            <a:r>
              <a:rPr sz="2000" dirty="0"/>
              <a:t>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/>
              <a:t>proj</a:t>
            </a:r>
            <a:r>
              <a:rPr sz="2000" spc="-20" dirty="0"/>
              <a:t>ec</a:t>
            </a:r>
            <a:r>
              <a:rPr sz="2000" spc="-10" dirty="0"/>
              <a:t>t</a:t>
            </a:r>
            <a:r>
              <a:rPr sz="2000" spc="-5" dirty="0"/>
              <a:t>i</a:t>
            </a:r>
            <a:r>
              <a:rPr sz="2000" dirty="0"/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c</a:t>
            </a:r>
            <a:r>
              <a:rPr sz="2000" spc="-10" dirty="0"/>
              <a:t>lause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/>
              <a:t>S</a:t>
            </a:r>
            <a:r>
              <a:rPr sz="2000" spc="-15" dirty="0"/>
              <a:t>E</a:t>
            </a:r>
            <a:r>
              <a:rPr sz="2000" spc="-60" dirty="0"/>
              <a:t>L</a:t>
            </a:r>
            <a:r>
              <a:rPr sz="2000" spc="-15" dirty="0"/>
              <a:t>E</a:t>
            </a:r>
            <a:r>
              <a:rPr sz="2000" spc="-10" dirty="0"/>
              <a:t>CT.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637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637" y="1292253"/>
            <a:ext cx="4946650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spc="-25" dirty="0" smtClean="0">
                <a:solidFill>
                  <a:srgbClr val="00279E"/>
                </a:solidFill>
                <a:latin typeface="Courier New"/>
                <a:cs typeface="Courier New"/>
              </a:rPr>
              <a:t>R</a:t>
            </a:r>
            <a:r>
              <a:rPr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1</a:t>
            </a:r>
            <a:r>
              <a:rPr lang="fr-FR"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 ,X,</a:t>
            </a:r>
            <a:r>
              <a:rPr sz="1800" b="1" dirty="0" smtClean="0">
                <a:solidFill>
                  <a:srgbClr val="00279E"/>
                </a:solidFill>
                <a:latin typeface="Courier New"/>
                <a:cs typeface="Courier New"/>
              </a:rPr>
              <a:t> …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833119" algn="l"/>
                <a:tab pos="1790700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EC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T B1,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 dirty="0">
              <a:latin typeface="Courier New"/>
              <a:cs typeface="Courier New"/>
            </a:endParaRPr>
          </a:p>
          <a:p>
            <a:pPr marR="116205" algn="ctr">
              <a:lnSpc>
                <a:spcPts val="1939"/>
              </a:lnSpc>
              <a:tabLst>
                <a:tab pos="817880" algn="l"/>
              </a:tabLst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OM	…</a:t>
            </a:r>
            <a:endParaRPr sz="1800" dirty="0">
              <a:latin typeface="Courier New"/>
              <a:cs typeface="Courier New"/>
            </a:endParaRPr>
          </a:p>
          <a:p>
            <a:pPr marL="1933575">
              <a:lnSpc>
                <a:spcPts val="205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ERE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Con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iti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70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 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2367533" y="0"/>
                </a:moveTo>
                <a:lnTo>
                  <a:pt x="891174" y="0"/>
                </a:lnTo>
                <a:lnTo>
                  <a:pt x="866750" y="986"/>
                </a:lnTo>
                <a:lnTo>
                  <a:pt x="819615" y="8648"/>
                </a:lnTo>
                <a:lnTo>
                  <a:pt x="775273" y="23386"/>
                </a:lnTo>
                <a:lnTo>
                  <a:pt x="734334" y="44588"/>
                </a:lnTo>
                <a:lnTo>
                  <a:pt x="697412" y="71642"/>
                </a:lnTo>
                <a:lnTo>
                  <a:pt x="665118" y="103936"/>
                </a:lnTo>
                <a:lnTo>
                  <a:pt x="638064" y="140858"/>
                </a:lnTo>
                <a:lnTo>
                  <a:pt x="616862" y="181797"/>
                </a:lnTo>
                <a:lnTo>
                  <a:pt x="602124" y="226139"/>
                </a:lnTo>
                <a:lnTo>
                  <a:pt x="594462" y="273274"/>
                </a:lnTo>
                <a:lnTo>
                  <a:pt x="593476" y="297698"/>
                </a:lnTo>
                <a:lnTo>
                  <a:pt x="593476" y="1041806"/>
                </a:lnTo>
                <a:lnTo>
                  <a:pt x="0" y="1468252"/>
                </a:lnTo>
                <a:lnTo>
                  <a:pt x="593476" y="1488338"/>
                </a:lnTo>
                <a:lnTo>
                  <a:pt x="594462" y="1512740"/>
                </a:lnTo>
                <a:lnTo>
                  <a:pt x="597370" y="1536598"/>
                </a:lnTo>
                <a:lnTo>
                  <a:pt x="608647" y="1582381"/>
                </a:lnTo>
                <a:lnTo>
                  <a:pt x="626694" y="1625072"/>
                </a:lnTo>
                <a:lnTo>
                  <a:pt x="650898" y="1664059"/>
                </a:lnTo>
                <a:lnTo>
                  <a:pt x="680648" y="1698730"/>
                </a:lnTo>
                <a:lnTo>
                  <a:pt x="715333" y="1728471"/>
                </a:lnTo>
                <a:lnTo>
                  <a:pt x="754340" y="1752670"/>
                </a:lnTo>
                <a:lnTo>
                  <a:pt x="797057" y="1770713"/>
                </a:lnTo>
                <a:lnTo>
                  <a:pt x="842872" y="1781989"/>
                </a:lnTo>
                <a:lnTo>
                  <a:pt x="891174" y="1785884"/>
                </a:lnTo>
                <a:lnTo>
                  <a:pt x="2367533" y="1785884"/>
                </a:lnTo>
                <a:lnTo>
                  <a:pt x="2415806" y="1781989"/>
                </a:lnTo>
                <a:lnTo>
                  <a:pt x="2461604" y="1770713"/>
                </a:lnTo>
                <a:lnTo>
                  <a:pt x="2504314" y="1752670"/>
                </a:lnTo>
                <a:lnTo>
                  <a:pt x="2543322" y="1728471"/>
                </a:lnTo>
                <a:lnTo>
                  <a:pt x="2578013" y="1698730"/>
                </a:lnTo>
                <a:lnTo>
                  <a:pt x="2607774" y="1664059"/>
                </a:lnTo>
                <a:lnTo>
                  <a:pt x="2631991" y="1625072"/>
                </a:lnTo>
                <a:lnTo>
                  <a:pt x="2650048" y="1582381"/>
                </a:lnTo>
                <a:lnTo>
                  <a:pt x="2661333" y="1536598"/>
                </a:lnTo>
                <a:lnTo>
                  <a:pt x="2665232" y="1488338"/>
                </a:lnTo>
                <a:lnTo>
                  <a:pt x="2665232" y="297698"/>
                </a:lnTo>
                <a:lnTo>
                  <a:pt x="2661333" y="249396"/>
                </a:lnTo>
                <a:lnTo>
                  <a:pt x="2650048" y="203581"/>
                </a:lnTo>
                <a:lnTo>
                  <a:pt x="2631991" y="160864"/>
                </a:lnTo>
                <a:lnTo>
                  <a:pt x="2607774" y="121857"/>
                </a:lnTo>
                <a:lnTo>
                  <a:pt x="2578013" y="87172"/>
                </a:lnTo>
                <a:lnTo>
                  <a:pt x="2543322" y="57422"/>
                </a:lnTo>
                <a:lnTo>
                  <a:pt x="2504314" y="33217"/>
                </a:lnTo>
                <a:lnTo>
                  <a:pt x="2461604" y="15171"/>
                </a:lnTo>
                <a:lnTo>
                  <a:pt x="2415806" y="3894"/>
                </a:lnTo>
                <a:lnTo>
                  <a:pt x="2391940" y="986"/>
                </a:lnTo>
                <a:lnTo>
                  <a:pt x="236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593476" y="297698"/>
                </a:moveTo>
                <a:lnTo>
                  <a:pt x="597370" y="249396"/>
                </a:lnTo>
                <a:lnTo>
                  <a:pt x="608647" y="203581"/>
                </a:lnTo>
                <a:lnTo>
                  <a:pt x="626694" y="160864"/>
                </a:lnTo>
                <a:lnTo>
                  <a:pt x="650898" y="121857"/>
                </a:lnTo>
                <a:lnTo>
                  <a:pt x="680648" y="87172"/>
                </a:lnTo>
                <a:lnTo>
                  <a:pt x="715333" y="57422"/>
                </a:lnTo>
                <a:lnTo>
                  <a:pt x="754340" y="33217"/>
                </a:lnTo>
                <a:lnTo>
                  <a:pt x="797057" y="15171"/>
                </a:lnTo>
                <a:lnTo>
                  <a:pt x="842872" y="3894"/>
                </a:lnTo>
                <a:lnTo>
                  <a:pt x="891174" y="0"/>
                </a:lnTo>
                <a:lnTo>
                  <a:pt x="938783" y="0"/>
                </a:lnTo>
                <a:lnTo>
                  <a:pt x="2367533" y="0"/>
                </a:lnTo>
                <a:lnTo>
                  <a:pt x="2391940" y="986"/>
                </a:lnTo>
                <a:lnTo>
                  <a:pt x="2415806" y="3894"/>
                </a:lnTo>
                <a:lnTo>
                  <a:pt x="2461604" y="15171"/>
                </a:lnTo>
                <a:lnTo>
                  <a:pt x="2504314" y="33217"/>
                </a:lnTo>
                <a:lnTo>
                  <a:pt x="2543322" y="57422"/>
                </a:lnTo>
                <a:lnTo>
                  <a:pt x="2578013" y="87172"/>
                </a:lnTo>
                <a:lnTo>
                  <a:pt x="2607774" y="121857"/>
                </a:lnTo>
                <a:lnTo>
                  <a:pt x="2631991" y="160864"/>
                </a:lnTo>
                <a:lnTo>
                  <a:pt x="2650048" y="203581"/>
                </a:lnTo>
                <a:lnTo>
                  <a:pt x="2661333" y="249396"/>
                </a:lnTo>
                <a:lnTo>
                  <a:pt x="2665232" y="297698"/>
                </a:lnTo>
                <a:lnTo>
                  <a:pt x="2665232" y="1488338"/>
                </a:lnTo>
                <a:lnTo>
                  <a:pt x="2664244" y="1512740"/>
                </a:lnTo>
                <a:lnTo>
                  <a:pt x="2656576" y="1559838"/>
                </a:lnTo>
                <a:lnTo>
                  <a:pt x="2641828" y="1604151"/>
                </a:lnTo>
                <a:lnTo>
                  <a:pt x="2620614" y="1645067"/>
                </a:lnTo>
                <a:lnTo>
                  <a:pt x="2593548" y="1681972"/>
                </a:lnTo>
                <a:lnTo>
                  <a:pt x="2561245" y="1714255"/>
                </a:lnTo>
                <a:lnTo>
                  <a:pt x="2524319" y="1741301"/>
                </a:lnTo>
                <a:lnTo>
                  <a:pt x="2483383" y="1762499"/>
                </a:lnTo>
                <a:lnTo>
                  <a:pt x="2439052" y="1777235"/>
                </a:lnTo>
                <a:lnTo>
                  <a:pt x="2391940" y="1784897"/>
                </a:lnTo>
                <a:lnTo>
                  <a:pt x="2367533" y="1785884"/>
                </a:lnTo>
                <a:lnTo>
                  <a:pt x="938783" y="1785884"/>
                </a:lnTo>
                <a:lnTo>
                  <a:pt x="891174" y="1785884"/>
                </a:lnTo>
                <a:lnTo>
                  <a:pt x="866750" y="1784897"/>
                </a:lnTo>
                <a:lnTo>
                  <a:pt x="842872" y="1781989"/>
                </a:lnTo>
                <a:lnTo>
                  <a:pt x="797057" y="1770713"/>
                </a:lnTo>
                <a:lnTo>
                  <a:pt x="754340" y="1752670"/>
                </a:lnTo>
                <a:lnTo>
                  <a:pt x="715333" y="1728471"/>
                </a:lnTo>
                <a:lnTo>
                  <a:pt x="680648" y="1698730"/>
                </a:lnTo>
                <a:lnTo>
                  <a:pt x="650898" y="1664059"/>
                </a:lnTo>
                <a:lnTo>
                  <a:pt x="626694" y="1625072"/>
                </a:lnTo>
                <a:lnTo>
                  <a:pt x="608647" y="1582381"/>
                </a:lnTo>
                <a:lnTo>
                  <a:pt x="597370" y="1536598"/>
                </a:lnTo>
                <a:lnTo>
                  <a:pt x="593476" y="1488338"/>
                </a:lnTo>
                <a:lnTo>
                  <a:pt x="0" y="1468252"/>
                </a:lnTo>
                <a:lnTo>
                  <a:pt x="593476" y="1041806"/>
                </a:lnTo>
                <a:lnTo>
                  <a:pt x="593476" y="2976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645" y="882710"/>
            <a:ext cx="1677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deux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25645" y="1157031"/>
            <a:ext cx="169227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éné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ale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 corrélées,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briqu</a:t>
            </a:r>
            <a:r>
              <a:rPr sz="1800" spc="5" dirty="0">
                <a:latin typeface="Times New Roman"/>
                <a:cs typeface="Times New Roman"/>
              </a:rPr>
              <a:t>é</a:t>
            </a:r>
            <a:r>
              <a:rPr sz="1800" dirty="0">
                <a:latin typeface="Times New Roman"/>
                <a:cs typeface="Times New Roman"/>
              </a:rPr>
              <a:t>e dépend 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aleur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1878943"/>
            <a:ext cx="778764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rav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dans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une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où 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670"/>
              </a:lnSpc>
            </a:pP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 un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02" y="2632101"/>
            <a:ext cx="886460" cy="930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32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091" y="2632101"/>
            <a:ext cx="1961514" cy="1265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 marR="982980" indent="-79375">
              <a:lnSpc>
                <a:spcPct val="124100"/>
              </a:lnSpc>
              <a:tabLst>
                <a:tab pos="6400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279E"/>
                </a:solidFill>
                <a:latin typeface="Courier New"/>
                <a:cs typeface="Courier New"/>
              </a:rPr>
              <a:t>Em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29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211" y="3307995"/>
            <a:ext cx="983615" cy="589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300"/>
              </a:lnSpc>
            </a:pP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616" y="3976167"/>
            <a:ext cx="640651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9875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e.Cit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=Pr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jec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.Ci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des pro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sz="2400" spc="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‘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Elec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Eng’ 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313" y="1128221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3564" y="1128221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15" name="object 8"/>
          <p:cNvSpPr txBox="1"/>
          <p:nvPr/>
        </p:nvSpPr>
        <p:spPr>
          <a:xfrm>
            <a:off x="740402" y="4929045"/>
            <a:ext cx="887094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22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1677664" y="4929045"/>
            <a:ext cx="241173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07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endParaRPr sz="1800" dirty="0">
              <a:latin typeface="Courier New"/>
              <a:cs typeface="Courier New"/>
            </a:endParaRPr>
          </a:p>
          <a:p>
            <a:pPr marL="71120">
              <a:lnSpc>
                <a:spcPct val="100000"/>
              </a:lnSpc>
              <a:spcBef>
                <a:spcPts val="480"/>
              </a:spcBef>
              <a:tabLst>
                <a:tab pos="22606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3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29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2676259" y="5935369"/>
            <a:ext cx="453263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2800" algn="l"/>
                <a:tab pos="1633220" algn="l"/>
                <a:tab pos="2044700" algn="l"/>
                <a:tab pos="25908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30580" algn="l"/>
                <a:tab pos="2468880" algn="l"/>
                <a:tab pos="301561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w.P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no=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.Eno</a:t>
            </a:r>
            <a:endParaRPr sz="18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459"/>
              </a:spcBef>
              <a:tabLst>
                <a:tab pos="13538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=’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El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ect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.’)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7224" y="4296646"/>
            <a:ext cx="6487160" cy="22698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requête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briquée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 dépe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pas de 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 elle retourne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l’ense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 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plo</a:t>
            </a:r>
            <a:r>
              <a:rPr sz="1800" spc="-4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és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 titre </a:t>
            </a:r>
            <a:r>
              <a:rPr sz="1800" spc="5" dirty="0">
                <a:latin typeface="Arial"/>
                <a:cs typeface="Arial"/>
              </a:rPr>
              <a:t>‘</a:t>
            </a:r>
            <a:r>
              <a:rPr sz="1800" spc="-5" dirty="0">
                <a:latin typeface="Arial"/>
                <a:cs typeface="Arial"/>
              </a:rPr>
              <a:t>Elec</a:t>
            </a:r>
            <a:r>
              <a:rPr sz="1800" dirty="0">
                <a:latin typeface="Arial"/>
                <a:cs typeface="Arial"/>
              </a:rPr>
              <a:t>t.</a:t>
            </a:r>
            <a:r>
              <a:rPr sz="1800" spc="-5" dirty="0">
                <a:latin typeface="Arial"/>
                <a:cs typeface="Arial"/>
              </a:rPr>
              <a:t> Eng.’,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ind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pe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ent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 s</a:t>
            </a:r>
            <a:r>
              <a:rPr sz="1800" spc="-1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lecti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nné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ns 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uê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xter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e. La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clause EXISTS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retourne do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 toujours vraie (on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suppose qu’il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existe un tel 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plo</a:t>
            </a:r>
            <a:r>
              <a:rPr sz="1800" spc="-4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é)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 la requête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externe reto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rne tous 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627" y="1571612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7878" y="1571612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472" y="4510960"/>
            <a:ext cx="6858634" cy="2252345"/>
          </a:xfrm>
          <a:custGeom>
            <a:avLst/>
            <a:gdLst/>
            <a:ahLst/>
            <a:cxnLst/>
            <a:rect l="l" t="t" r="r" b="b"/>
            <a:pathLst>
              <a:path w="6858634" h="2252345">
                <a:moveTo>
                  <a:pt x="0" y="644914"/>
                </a:moveTo>
                <a:lnTo>
                  <a:pt x="4207" y="592769"/>
                </a:lnTo>
                <a:lnTo>
                  <a:pt x="16388" y="543306"/>
                </a:lnTo>
                <a:lnTo>
                  <a:pt x="35880" y="497184"/>
                </a:lnTo>
                <a:lnTo>
                  <a:pt x="62022" y="455065"/>
                </a:lnTo>
                <a:lnTo>
                  <a:pt x="94153" y="417611"/>
                </a:lnTo>
                <a:lnTo>
                  <a:pt x="131610" y="385484"/>
                </a:lnTo>
                <a:lnTo>
                  <a:pt x="173731" y="359344"/>
                </a:lnTo>
                <a:lnTo>
                  <a:pt x="219856" y="339854"/>
                </a:lnTo>
                <a:lnTo>
                  <a:pt x="269321" y="327675"/>
                </a:lnTo>
                <a:lnTo>
                  <a:pt x="321466" y="323468"/>
                </a:lnTo>
                <a:lnTo>
                  <a:pt x="1142963" y="323468"/>
                </a:lnTo>
                <a:lnTo>
                  <a:pt x="2910687" y="0"/>
                </a:lnTo>
                <a:lnTo>
                  <a:pt x="2857469" y="323468"/>
                </a:lnTo>
                <a:lnTo>
                  <a:pt x="6536527" y="323468"/>
                </a:lnTo>
                <a:lnTo>
                  <a:pt x="6562893" y="324534"/>
                </a:lnTo>
                <a:lnTo>
                  <a:pt x="6588674" y="327675"/>
                </a:lnTo>
                <a:lnTo>
                  <a:pt x="6638147" y="339854"/>
                </a:lnTo>
                <a:lnTo>
                  <a:pt x="6684282" y="359344"/>
                </a:lnTo>
                <a:lnTo>
                  <a:pt x="6726417" y="385484"/>
                </a:lnTo>
                <a:lnTo>
                  <a:pt x="6763889" y="417611"/>
                </a:lnTo>
                <a:lnTo>
                  <a:pt x="6796034" y="455065"/>
                </a:lnTo>
                <a:lnTo>
                  <a:pt x="6822189" y="497184"/>
                </a:lnTo>
                <a:lnTo>
                  <a:pt x="6841693" y="543306"/>
                </a:lnTo>
                <a:lnTo>
                  <a:pt x="6853881" y="592769"/>
                </a:lnTo>
                <a:lnTo>
                  <a:pt x="6858091" y="644914"/>
                </a:lnTo>
                <a:lnTo>
                  <a:pt x="6858091" y="1930764"/>
                </a:lnTo>
                <a:lnTo>
                  <a:pt x="6857024" y="1957130"/>
                </a:lnTo>
                <a:lnTo>
                  <a:pt x="6848742" y="2008019"/>
                </a:lnTo>
                <a:lnTo>
                  <a:pt x="6832814" y="2055898"/>
                </a:lnTo>
                <a:lnTo>
                  <a:pt x="6809901" y="2100106"/>
                </a:lnTo>
                <a:lnTo>
                  <a:pt x="6780668" y="2139980"/>
                </a:lnTo>
                <a:lnTo>
                  <a:pt x="6745777" y="2174858"/>
                </a:lnTo>
                <a:lnTo>
                  <a:pt x="6705891" y="2204080"/>
                </a:lnTo>
                <a:lnTo>
                  <a:pt x="6661673" y="2226982"/>
                </a:lnTo>
                <a:lnTo>
                  <a:pt x="6613786" y="2242903"/>
                </a:lnTo>
                <a:lnTo>
                  <a:pt x="6562893" y="2251180"/>
                </a:lnTo>
                <a:lnTo>
                  <a:pt x="6536527" y="2252246"/>
                </a:lnTo>
                <a:lnTo>
                  <a:pt x="1142963" y="2252246"/>
                </a:lnTo>
                <a:lnTo>
                  <a:pt x="321466" y="2252246"/>
                </a:lnTo>
                <a:lnTo>
                  <a:pt x="295100" y="2251180"/>
                </a:lnTo>
                <a:lnTo>
                  <a:pt x="269321" y="2248038"/>
                </a:lnTo>
                <a:lnTo>
                  <a:pt x="219856" y="2235856"/>
                </a:lnTo>
                <a:lnTo>
                  <a:pt x="173731" y="2216362"/>
                </a:lnTo>
                <a:lnTo>
                  <a:pt x="131610" y="2190218"/>
                </a:lnTo>
                <a:lnTo>
                  <a:pt x="94153" y="2158085"/>
                </a:lnTo>
                <a:lnTo>
                  <a:pt x="62022" y="2120626"/>
                </a:lnTo>
                <a:lnTo>
                  <a:pt x="35880" y="2078502"/>
                </a:lnTo>
                <a:lnTo>
                  <a:pt x="16388" y="2032376"/>
                </a:lnTo>
                <a:lnTo>
                  <a:pt x="4207" y="1982909"/>
                </a:lnTo>
                <a:lnTo>
                  <a:pt x="0" y="1930764"/>
                </a:lnTo>
                <a:lnTo>
                  <a:pt x="0" y="64491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158" y="2296382"/>
          <a:ext cx="8429684" cy="2187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0814"/>
                <a:gridCol w="5245068"/>
                <a:gridCol w="913802"/>
              </a:tblGrid>
              <a:tr h="34571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1800" b="1" spc="-3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8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spc="-2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0671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</a:t>
                      </a:r>
                      <a:r>
                        <a:rPr sz="1800" b="1" spc="-2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tabLst>
                          <a:tab pos="1153160" algn="l"/>
                        </a:tabLst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</a:t>
                      </a:r>
                      <a:r>
                        <a:rPr sz="1800" b="1" spc="-2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solidFill>
                            <a:srgbClr val="00279E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45436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b="1" spc="-5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EX</a:t>
                      </a:r>
                      <a:r>
                        <a:rPr sz="1800" b="1" spc="-2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ST</a:t>
                      </a:r>
                      <a:r>
                        <a:rPr sz="1800" b="1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29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endParaRPr lang="fr-FR" sz="1800" b="1" spc="-290" dirty="0" smtClean="0">
                        <a:solidFill>
                          <a:srgbClr val="000098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800" spc="-5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5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</a:t>
                      </a:r>
                      <a:r>
                        <a:rPr sz="1800" b="1" spc="-2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fr-FR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* 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1800" b="1" spc="-2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 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Work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lang="en-US" sz="1800" baseline="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 e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  <a:p>
                      <a:pPr marL="1872614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2690495" algn="l"/>
                        </a:tabLst>
                      </a:pP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b="1" spc="-2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lang="en-US" sz="18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ER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b="1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e.E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lang="en-US" sz="180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lang="en-US" sz="1800" spc="-2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.E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no</a:t>
                      </a:r>
                      <a:r>
                        <a:rPr lang="en-US" sz="1800" spc="-5" baseline="0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Tit</a:t>
                      </a:r>
                      <a:r>
                        <a:rPr lang="en-US" sz="1800" spc="-3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=’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El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ect</a:t>
                      </a:r>
                      <a:r>
                        <a:rPr lang="en-US" sz="1800" spc="-1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sz="1800" spc="-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lang="en-US" sz="1800" spc="-25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1800" dirty="0" err="1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lang="en-US" sz="18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.’)</a:t>
                      </a:r>
                      <a:endParaRPr lang="en-US" sz="1800" dirty="0" smtClean="0">
                        <a:latin typeface="Courier New"/>
                        <a:cs typeface="Courier New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</a:pP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13" name="Connecteur droit 12"/>
          <p:cNvCxnSpPr/>
          <p:nvPr/>
        </p:nvCxnSpPr>
        <p:spPr>
          <a:xfrm>
            <a:off x="1142976" y="2296382"/>
            <a:ext cx="5072098" cy="25003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1857356" y="2653572"/>
            <a:ext cx="4143404" cy="17859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2540">
              <a:lnSpc>
                <a:spcPct val="100000"/>
              </a:lnSpc>
            </a:pPr>
            <a:r>
              <a:rPr dirty="0"/>
              <a:t>NOT</a:t>
            </a:r>
            <a:r>
              <a:rPr spc="-25" dirty="0"/>
              <a:t> </a:t>
            </a:r>
            <a:r>
              <a:rPr dirty="0"/>
              <a:t>EXI</a:t>
            </a:r>
            <a:r>
              <a:rPr spc="-20" dirty="0"/>
              <a:t>S</a:t>
            </a:r>
            <a:r>
              <a:rPr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434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NO</a:t>
            </a:r>
            <a:r>
              <a:rPr spc="-15" dirty="0"/>
              <a:t>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EXI</a:t>
            </a:r>
            <a:r>
              <a:rPr spc="10" dirty="0"/>
              <a:t>S</a:t>
            </a:r>
            <a:r>
              <a:rPr spc="-15" dirty="0"/>
              <a:t>TS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re</a:t>
            </a:r>
            <a:r>
              <a:rPr spc="-20" dirty="0"/>
              <a:t>t</a:t>
            </a:r>
            <a:r>
              <a:rPr dirty="0"/>
              <a:t>ourn</a:t>
            </a:r>
            <a:r>
              <a:rPr spc="-15" dirty="0"/>
              <a:t>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VR</a:t>
            </a:r>
            <a:r>
              <a:rPr spc="10" dirty="0"/>
              <a:t>A</a:t>
            </a:r>
            <a:r>
              <a:rPr dirty="0"/>
              <a:t>I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ou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F</a:t>
            </a:r>
            <a:r>
              <a:rPr spc="5" dirty="0"/>
              <a:t>AU</a:t>
            </a:r>
            <a:r>
              <a:rPr dirty="0"/>
              <a:t>X</a:t>
            </a:r>
          </a:p>
          <a:p>
            <a:pPr marL="474345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i="1" dirty="0">
                <a:latin typeface="Times New Roman"/>
                <a:cs typeface="Times New Roman"/>
              </a:rPr>
              <a:t>Sém</a:t>
            </a:r>
            <a:r>
              <a:rPr i="1" spc="5" dirty="0">
                <a:latin typeface="Times New Roman"/>
                <a:cs typeface="Times New Roman"/>
              </a:rPr>
              <a:t>a</a:t>
            </a:r>
            <a:r>
              <a:rPr i="1" spc="-10" dirty="0">
                <a:latin typeface="Times New Roman"/>
                <a:cs typeface="Times New Roman"/>
              </a:rPr>
              <a:t>nt</a:t>
            </a:r>
            <a:r>
              <a:rPr i="1" spc="-25" dirty="0">
                <a:latin typeface="Times New Roman"/>
                <a:cs typeface="Times New Roman"/>
              </a:rPr>
              <a:t>i</a:t>
            </a:r>
            <a:r>
              <a:rPr i="1" spc="-15" dirty="0">
                <a:latin typeface="Times New Roman"/>
                <a:cs typeface="Times New Roman"/>
              </a:rPr>
              <a:t>que</a:t>
            </a:r>
            <a:r>
              <a:rPr i="1" spc="-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:</a:t>
            </a:r>
          </a:p>
          <a:p>
            <a:pPr marL="87312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873760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STS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vr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vide.</a:t>
            </a:r>
            <a:endParaRPr sz="2000">
              <a:latin typeface="Times New Roman"/>
              <a:cs typeface="Times New Roman"/>
            </a:endParaRPr>
          </a:p>
          <a:p>
            <a:pPr marL="474345" indent="-342900">
              <a:lnSpc>
                <a:spcPct val="100000"/>
              </a:lnSpc>
              <a:spcBef>
                <a:spcPts val="600"/>
              </a:spcBef>
              <a:buClr>
                <a:srgbClr val="000098"/>
              </a:buClr>
              <a:buFont typeface="Times New Roman"/>
              <a:buChar char="•"/>
              <a:tabLst>
                <a:tab pos="474980" algn="l"/>
              </a:tabLst>
            </a:pPr>
            <a:r>
              <a:rPr spc="5" dirty="0"/>
              <a:t>A</a:t>
            </a:r>
            <a:r>
              <a:rPr spc="-10" dirty="0"/>
              <a:t>lgor</a:t>
            </a:r>
            <a:r>
              <a:rPr spc="-25" dirty="0"/>
              <a:t>i</a:t>
            </a:r>
            <a:r>
              <a:rPr spc="-10" dirty="0"/>
              <a:t>th</a:t>
            </a:r>
            <a:r>
              <a:rPr spc="-50" dirty="0"/>
              <a:t>m</a:t>
            </a:r>
            <a:r>
              <a:rPr spc="-15" dirty="0"/>
              <a:t>e</a:t>
            </a:r>
          </a:p>
          <a:p>
            <a:pPr marL="1045844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1046480" algn="l"/>
                <a:tab pos="6290945" algn="l"/>
              </a:tabLst>
            </a:pPr>
            <a:r>
              <a:rPr sz="2000" dirty="0"/>
              <a:t>Pour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/>
              <a:t>c</a:t>
            </a:r>
            <a:r>
              <a:rPr sz="2000" dirty="0"/>
              <a:t>h</a:t>
            </a:r>
            <a:r>
              <a:rPr sz="2000" spc="-10" dirty="0"/>
              <a:t>a</a:t>
            </a:r>
            <a:r>
              <a:rPr sz="2000" dirty="0"/>
              <a:t>que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/>
              <a:t>tuple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/>
              <a:t>d</a:t>
            </a:r>
            <a:r>
              <a:rPr sz="2000" spc="-10" dirty="0"/>
              <a:t>e</a:t>
            </a:r>
            <a:r>
              <a:rPr sz="2000" dirty="0"/>
              <a:t>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/>
              <a:t>ta</a:t>
            </a:r>
            <a:r>
              <a:rPr sz="2000" spc="-10" dirty="0"/>
              <a:t>b</a:t>
            </a:r>
            <a:r>
              <a:rPr sz="200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d</a:t>
            </a:r>
            <a:r>
              <a:rPr sz="2000" dirty="0"/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/>
              <a:t>la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/>
              <a:t>re</a:t>
            </a:r>
            <a:r>
              <a:rPr sz="2000" dirty="0"/>
              <a:t>qu</a:t>
            </a:r>
            <a:r>
              <a:rPr sz="2000" spc="-15" dirty="0"/>
              <a:t>ê</a:t>
            </a:r>
            <a:r>
              <a:rPr sz="200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te</a:t>
            </a:r>
            <a:r>
              <a:rPr sz="2000" spc="-15" dirty="0"/>
              <a:t>r</a:t>
            </a:r>
            <a:r>
              <a:rPr sz="2000" dirty="0"/>
              <a:t>n</a:t>
            </a:r>
            <a:r>
              <a:rPr sz="2000" spc="-10" dirty="0"/>
              <a:t>e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/>
              <a:t>e</a:t>
            </a:r>
            <a:r>
              <a:rPr sz="2000" spc="15" dirty="0"/>
              <a:t>x</a:t>
            </a:r>
            <a:r>
              <a:rPr sz="2000" dirty="0"/>
              <a:t>tr</a:t>
            </a:r>
            <a:r>
              <a:rPr sz="2000" spc="-15" dirty="0"/>
              <a:t>a</a:t>
            </a:r>
            <a:r>
              <a:rPr sz="2000" dirty="0"/>
              <a:t>ire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/>
              <a:t>e</a:t>
            </a:r>
            <a:r>
              <a:rPr sz="2000" dirty="0"/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ca</a:t>
            </a:r>
            <a:r>
              <a:rPr sz="2000" dirty="0"/>
              <a:t>lc</a:t>
            </a:r>
            <a:r>
              <a:rPr sz="2000" spc="-10" dirty="0"/>
              <a:t>u</a:t>
            </a:r>
            <a:r>
              <a:rPr sz="2000" dirty="0"/>
              <a:t>lez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/>
              <a:t>l</a:t>
            </a:r>
            <a:r>
              <a:rPr sz="2000" dirty="0"/>
              <a:t>e</a:t>
            </a:r>
            <a:endParaRPr sz="2000">
              <a:latin typeface="Times New Roman"/>
              <a:cs typeface="Times New Roman"/>
            </a:endParaRPr>
          </a:p>
          <a:p>
            <a:pPr marL="1045844">
              <a:lnSpc>
                <a:spcPct val="100000"/>
              </a:lnSpc>
            </a:pPr>
            <a:r>
              <a:rPr sz="2000" spc="-5" dirty="0"/>
              <a:t>sou</a:t>
            </a:r>
            <a:r>
              <a:rPr sz="2000" dirty="0"/>
              <a:t>s</a:t>
            </a:r>
            <a:r>
              <a:rPr sz="2000" spc="-5" dirty="0"/>
              <a:t>-</a:t>
            </a:r>
            <a:r>
              <a:rPr sz="2000" spc="-10" dirty="0"/>
              <a:t>tup</a:t>
            </a:r>
            <a:r>
              <a:rPr sz="2000" spc="-5" dirty="0"/>
              <a:t>l</a:t>
            </a:r>
            <a:r>
              <a:rPr sz="2000" spc="-10" dirty="0"/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1045844" marR="99441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2"/>
              <a:tabLst>
                <a:tab pos="1046480" algn="l"/>
              </a:tabLst>
            </a:pPr>
            <a:r>
              <a:rPr sz="2000" spc="5" dirty="0"/>
              <a:t>S</a:t>
            </a:r>
            <a:r>
              <a:rPr sz="2000" spc="-10" dirty="0"/>
              <a:t>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/>
              <a:t>r</a:t>
            </a:r>
            <a:r>
              <a:rPr sz="2000" spc="-20" dirty="0"/>
              <a:t>é</a:t>
            </a:r>
            <a:r>
              <a:rPr sz="2000" spc="-15" dirty="0"/>
              <a:t>sul</a:t>
            </a:r>
            <a:r>
              <a:rPr sz="2000" spc="-5" dirty="0"/>
              <a:t>t</a:t>
            </a:r>
            <a:r>
              <a:rPr sz="2000" spc="-20" dirty="0"/>
              <a:t>a</a:t>
            </a:r>
            <a:r>
              <a:rPr sz="2000" spc="-10" dirty="0"/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10" dirty="0"/>
              <a:t>qu</a:t>
            </a:r>
            <a:r>
              <a:rPr sz="2000" spc="-20" dirty="0"/>
              <a:t>ê</a:t>
            </a:r>
            <a:r>
              <a:rPr sz="2000" spc="-10" dirty="0"/>
              <a:t>te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i</a:t>
            </a:r>
            <a:r>
              <a:rPr sz="2000" spc="-15" dirty="0"/>
              <a:t>m</a:t>
            </a:r>
            <a:r>
              <a:rPr sz="2000" dirty="0"/>
              <a:t>b</a:t>
            </a:r>
            <a:r>
              <a:rPr sz="2000" spc="-10" dirty="0"/>
              <a:t>riquée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/>
              <a:t>e</a:t>
            </a:r>
            <a:r>
              <a:rPr sz="2000" spc="-15" dirty="0"/>
              <a:t>s</a:t>
            </a:r>
            <a:r>
              <a:rPr sz="2000" spc="-10" dirty="0"/>
              <a:t>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vide,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a</a:t>
            </a:r>
            <a:r>
              <a:rPr sz="2000" dirty="0"/>
              <a:t>lors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/>
              <a:t>ca</a:t>
            </a:r>
            <a:r>
              <a:rPr sz="2000" spc="-10" dirty="0"/>
              <a:t>lcul</a:t>
            </a:r>
            <a:r>
              <a:rPr sz="2000" spc="-20" dirty="0"/>
              <a:t>e</a:t>
            </a:r>
            <a:r>
              <a:rPr sz="2000" spc="-10" dirty="0"/>
              <a:t>z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/>
              <a:t>e</a:t>
            </a:r>
            <a:r>
              <a:rPr sz="2000" spc="15" dirty="0"/>
              <a:t>x</a:t>
            </a:r>
            <a:r>
              <a:rPr sz="2000" dirty="0"/>
              <a:t>p</a:t>
            </a:r>
            <a:r>
              <a:rPr sz="2000" spc="-10" dirty="0"/>
              <a:t>r</a:t>
            </a:r>
            <a:r>
              <a:rPr sz="2000" spc="-20" dirty="0"/>
              <a:t>e</a:t>
            </a:r>
            <a:r>
              <a:rPr sz="2000" spc="-5" dirty="0"/>
              <a:t>ss</a:t>
            </a:r>
            <a:r>
              <a:rPr sz="2000" spc="5" dirty="0"/>
              <a:t>i</a:t>
            </a:r>
            <a:r>
              <a:rPr sz="2000" dirty="0"/>
              <a:t>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/>
              <a:t>proj</a:t>
            </a:r>
            <a:r>
              <a:rPr sz="2000" spc="-20" dirty="0"/>
              <a:t>ec</a:t>
            </a:r>
            <a:r>
              <a:rPr sz="2000" spc="-10" dirty="0"/>
              <a:t>t</a:t>
            </a:r>
            <a:r>
              <a:rPr sz="2000" spc="-5" dirty="0"/>
              <a:t>i</a:t>
            </a:r>
            <a:r>
              <a:rPr sz="2000" dirty="0"/>
              <a:t>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/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/>
              <a:t>la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/>
              <a:t>c</a:t>
            </a:r>
            <a:r>
              <a:rPr sz="2000" spc="-10" dirty="0"/>
              <a:t>lause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/>
              <a:t>S</a:t>
            </a:r>
            <a:r>
              <a:rPr sz="2000" spc="-15" dirty="0"/>
              <a:t>E</a:t>
            </a:r>
            <a:r>
              <a:rPr sz="2000" spc="-60" dirty="0"/>
              <a:t>L</a:t>
            </a:r>
            <a:r>
              <a:rPr sz="2000" spc="-15" dirty="0"/>
              <a:t>E</a:t>
            </a:r>
            <a:r>
              <a:rPr sz="2000" spc="-10" dirty="0"/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350" y="1000109"/>
            <a:ext cx="6000750" cy="1428750"/>
          </a:xfrm>
          <a:custGeom>
            <a:avLst/>
            <a:gdLst/>
            <a:ahLst/>
            <a:cxnLst/>
            <a:rect l="l" t="t" r="r" b="b"/>
            <a:pathLst>
              <a:path w="6000750" h="1428750">
                <a:moveTo>
                  <a:pt x="0" y="1428749"/>
                </a:moveTo>
                <a:lnTo>
                  <a:pt x="6000749" y="1428749"/>
                </a:lnTo>
                <a:lnTo>
                  <a:pt x="6000749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637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637" y="1292253"/>
            <a:ext cx="522351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1 x…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50"/>
              </a:lnSpc>
              <a:tabLst>
                <a:tab pos="833119" algn="l"/>
                <a:tab pos="1379220" algn="l"/>
                <a:tab pos="2336800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>
              <a:latin typeface="Courier New"/>
              <a:cs typeface="Courier New"/>
            </a:endParaRPr>
          </a:p>
          <a:p>
            <a:pPr marL="690880" algn="ctr">
              <a:lnSpc>
                <a:spcPts val="1939"/>
              </a:lnSpc>
              <a:tabLst>
                <a:tab pos="1508760" algn="l"/>
              </a:tabLst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OM	…</a:t>
            </a:r>
            <a:endParaRPr sz="1800">
              <a:latin typeface="Courier New"/>
              <a:cs typeface="Courier New"/>
            </a:endParaRPr>
          </a:p>
          <a:p>
            <a:pPr marL="2479675">
              <a:lnSpc>
                <a:spcPts val="2050"/>
              </a:lnSpc>
              <a:tabLst>
                <a:tab pos="3297554" algn="l"/>
              </a:tabLst>
            </a:pP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ER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Con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d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tio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2367533" y="0"/>
                </a:moveTo>
                <a:lnTo>
                  <a:pt x="891174" y="0"/>
                </a:lnTo>
                <a:lnTo>
                  <a:pt x="866750" y="986"/>
                </a:lnTo>
                <a:lnTo>
                  <a:pt x="819615" y="8648"/>
                </a:lnTo>
                <a:lnTo>
                  <a:pt x="775273" y="23386"/>
                </a:lnTo>
                <a:lnTo>
                  <a:pt x="734334" y="44588"/>
                </a:lnTo>
                <a:lnTo>
                  <a:pt x="697412" y="71642"/>
                </a:lnTo>
                <a:lnTo>
                  <a:pt x="665118" y="103936"/>
                </a:lnTo>
                <a:lnTo>
                  <a:pt x="638064" y="140858"/>
                </a:lnTo>
                <a:lnTo>
                  <a:pt x="616862" y="181797"/>
                </a:lnTo>
                <a:lnTo>
                  <a:pt x="602124" y="226139"/>
                </a:lnTo>
                <a:lnTo>
                  <a:pt x="594462" y="273274"/>
                </a:lnTo>
                <a:lnTo>
                  <a:pt x="593476" y="297698"/>
                </a:lnTo>
                <a:lnTo>
                  <a:pt x="593476" y="1041806"/>
                </a:lnTo>
                <a:lnTo>
                  <a:pt x="0" y="1468252"/>
                </a:lnTo>
                <a:lnTo>
                  <a:pt x="593476" y="1488338"/>
                </a:lnTo>
                <a:lnTo>
                  <a:pt x="594462" y="1512740"/>
                </a:lnTo>
                <a:lnTo>
                  <a:pt x="597370" y="1536598"/>
                </a:lnTo>
                <a:lnTo>
                  <a:pt x="608647" y="1582381"/>
                </a:lnTo>
                <a:lnTo>
                  <a:pt x="626694" y="1625072"/>
                </a:lnTo>
                <a:lnTo>
                  <a:pt x="650898" y="1664059"/>
                </a:lnTo>
                <a:lnTo>
                  <a:pt x="680648" y="1698730"/>
                </a:lnTo>
                <a:lnTo>
                  <a:pt x="715333" y="1728471"/>
                </a:lnTo>
                <a:lnTo>
                  <a:pt x="754340" y="1752670"/>
                </a:lnTo>
                <a:lnTo>
                  <a:pt x="797057" y="1770713"/>
                </a:lnTo>
                <a:lnTo>
                  <a:pt x="842872" y="1781989"/>
                </a:lnTo>
                <a:lnTo>
                  <a:pt x="891174" y="1785884"/>
                </a:lnTo>
                <a:lnTo>
                  <a:pt x="2367533" y="1785884"/>
                </a:lnTo>
                <a:lnTo>
                  <a:pt x="2415806" y="1781989"/>
                </a:lnTo>
                <a:lnTo>
                  <a:pt x="2461604" y="1770713"/>
                </a:lnTo>
                <a:lnTo>
                  <a:pt x="2504314" y="1752670"/>
                </a:lnTo>
                <a:lnTo>
                  <a:pt x="2543322" y="1728471"/>
                </a:lnTo>
                <a:lnTo>
                  <a:pt x="2578013" y="1698730"/>
                </a:lnTo>
                <a:lnTo>
                  <a:pt x="2607774" y="1664059"/>
                </a:lnTo>
                <a:lnTo>
                  <a:pt x="2631991" y="1625072"/>
                </a:lnTo>
                <a:lnTo>
                  <a:pt x="2650048" y="1582381"/>
                </a:lnTo>
                <a:lnTo>
                  <a:pt x="2661333" y="1536598"/>
                </a:lnTo>
                <a:lnTo>
                  <a:pt x="2665232" y="1488338"/>
                </a:lnTo>
                <a:lnTo>
                  <a:pt x="2665232" y="297698"/>
                </a:lnTo>
                <a:lnTo>
                  <a:pt x="2661333" y="249396"/>
                </a:lnTo>
                <a:lnTo>
                  <a:pt x="2650048" y="203581"/>
                </a:lnTo>
                <a:lnTo>
                  <a:pt x="2631991" y="160864"/>
                </a:lnTo>
                <a:lnTo>
                  <a:pt x="2607774" y="121857"/>
                </a:lnTo>
                <a:lnTo>
                  <a:pt x="2578013" y="87172"/>
                </a:lnTo>
                <a:lnTo>
                  <a:pt x="2543322" y="57422"/>
                </a:lnTo>
                <a:lnTo>
                  <a:pt x="2504314" y="33217"/>
                </a:lnTo>
                <a:lnTo>
                  <a:pt x="2461604" y="15171"/>
                </a:lnTo>
                <a:lnTo>
                  <a:pt x="2415806" y="3894"/>
                </a:lnTo>
                <a:lnTo>
                  <a:pt x="2391940" y="986"/>
                </a:lnTo>
                <a:lnTo>
                  <a:pt x="2367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4523" y="714359"/>
            <a:ext cx="2665730" cy="1786255"/>
          </a:xfrm>
          <a:custGeom>
            <a:avLst/>
            <a:gdLst/>
            <a:ahLst/>
            <a:cxnLst/>
            <a:rect l="l" t="t" r="r" b="b"/>
            <a:pathLst>
              <a:path w="2665729" h="1786255">
                <a:moveTo>
                  <a:pt x="593476" y="297698"/>
                </a:moveTo>
                <a:lnTo>
                  <a:pt x="597370" y="249396"/>
                </a:lnTo>
                <a:lnTo>
                  <a:pt x="608647" y="203581"/>
                </a:lnTo>
                <a:lnTo>
                  <a:pt x="626694" y="160864"/>
                </a:lnTo>
                <a:lnTo>
                  <a:pt x="650898" y="121857"/>
                </a:lnTo>
                <a:lnTo>
                  <a:pt x="680648" y="87172"/>
                </a:lnTo>
                <a:lnTo>
                  <a:pt x="715333" y="57422"/>
                </a:lnTo>
                <a:lnTo>
                  <a:pt x="754340" y="33217"/>
                </a:lnTo>
                <a:lnTo>
                  <a:pt x="797057" y="15171"/>
                </a:lnTo>
                <a:lnTo>
                  <a:pt x="842872" y="3894"/>
                </a:lnTo>
                <a:lnTo>
                  <a:pt x="891174" y="0"/>
                </a:lnTo>
                <a:lnTo>
                  <a:pt x="938783" y="0"/>
                </a:lnTo>
                <a:lnTo>
                  <a:pt x="2367533" y="0"/>
                </a:lnTo>
                <a:lnTo>
                  <a:pt x="2391940" y="986"/>
                </a:lnTo>
                <a:lnTo>
                  <a:pt x="2415806" y="3894"/>
                </a:lnTo>
                <a:lnTo>
                  <a:pt x="2461604" y="15171"/>
                </a:lnTo>
                <a:lnTo>
                  <a:pt x="2504314" y="33217"/>
                </a:lnTo>
                <a:lnTo>
                  <a:pt x="2543322" y="57422"/>
                </a:lnTo>
                <a:lnTo>
                  <a:pt x="2578013" y="87172"/>
                </a:lnTo>
                <a:lnTo>
                  <a:pt x="2607774" y="121857"/>
                </a:lnTo>
                <a:lnTo>
                  <a:pt x="2631991" y="160864"/>
                </a:lnTo>
                <a:lnTo>
                  <a:pt x="2650048" y="203581"/>
                </a:lnTo>
                <a:lnTo>
                  <a:pt x="2661333" y="249396"/>
                </a:lnTo>
                <a:lnTo>
                  <a:pt x="2665232" y="297698"/>
                </a:lnTo>
                <a:lnTo>
                  <a:pt x="2665232" y="1488338"/>
                </a:lnTo>
                <a:lnTo>
                  <a:pt x="2664244" y="1512740"/>
                </a:lnTo>
                <a:lnTo>
                  <a:pt x="2656576" y="1559838"/>
                </a:lnTo>
                <a:lnTo>
                  <a:pt x="2641828" y="1604151"/>
                </a:lnTo>
                <a:lnTo>
                  <a:pt x="2620614" y="1645067"/>
                </a:lnTo>
                <a:lnTo>
                  <a:pt x="2593548" y="1681972"/>
                </a:lnTo>
                <a:lnTo>
                  <a:pt x="2561245" y="1714255"/>
                </a:lnTo>
                <a:lnTo>
                  <a:pt x="2524319" y="1741301"/>
                </a:lnTo>
                <a:lnTo>
                  <a:pt x="2483383" y="1762499"/>
                </a:lnTo>
                <a:lnTo>
                  <a:pt x="2439052" y="1777235"/>
                </a:lnTo>
                <a:lnTo>
                  <a:pt x="2391940" y="1784897"/>
                </a:lnTo>
                <a:lnTo>
                  <a:pt x="2367533" y="1785884"/>
                </a:lnTo>
                <a:lnTo>
                  <a:pt x="938783" y="1785884"/>
                </a:lnTo>
                <a:lnTo>
                  <a:pt x="891174" y="1785884"/>
                </a:lnTo>
                <a:lnTo>
                  <a:pt x="866750" y="1784897"/>
                </a:lnTo>
                <a:lnTo>
                  <a:pt x="842872" y="1781989"/>
                </a:lnTo>
                <a:lnTo>
                  <a:pt x="797057" y="1770713"/>
                </a:lnTo>
                <a:lnTo>
                  <a:pt x="754340" y="1752670"/>
                </a:lnTo>
                <a:lnTo>
                  <a:pt x="715333" y="1728471"/>
                </a:lnTo>
                <a:lnTo>
                  <a:pt x="680648" y="1698730"/>
                </a:lnTo>
                <a:lnTo>
                  <a:pt x="650898" y="1664059"/>
                </a:lnTo>
                <a:lnTo>
                  <a:pt x="626694" y="1625072"/>
                </a:lnTo>
                <a:lnTo>
                  <a:pt x="608647" y="1582381"/>
                </a:lnTo>
                <a:lnTo>
                  <a:pt x="597370" y="1536598"/>
                </a:lnTo>
                <a:lnTo>
                  <a:pt x="593476" y="1488338"/>
                </a:lnTo>
                <a:lnTo>
                  <a:pt x="0" y="1468252"/>
                </a:lnTo>
                <a:lnTo>
                  <a:pt x="593476" y="1041806"/>
                </a:lnTo>
                <a:lnTo>
                  <a:pt x="593476" y="2976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25645" y="882710"/>
            <a:ext cx="1677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deux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25645" y="1157031"/>
            <a:ext cx="169227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so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éné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ale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ent corrélées,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qu</a:t>
            </a:r>
            <a:r>
              <a:rPr sz="1800" spc="5" dirty="0">
                <a:latin typeface="Times New Roman"/>
                <a:cs typeface="Times New Roman"/>
              </a:rPr>
              <a:t>ê</a:t>
            </a:r>
            <a:r>
              <a:rPr sz="1800" dirty="0">
                <a:latin typeface="Times New Roman"/>
                <a:cs typeface="Times New Roman"/>
              </a:rPr>
              <a:t>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briqu</a:t>
            </a:r>
            <a:r>
              <a:rPr sz="1800" spc="5" dirty="0">
                <a:latin typeface="Times New Roman"/>
                <a:cs typeface="Times New Roman"/>
              </a:rPr>
              <a:t>é</a:t>
            </a:r>
            <a:r>
              <a:rPr sz="1800" dirty="0">
                <a:latin typeface="Times New Roman"/>
                <a:cs typeface="Times New Roman"/>
              </a:rPr>
              <a:t>e dépend 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 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aleur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7786" y="146628"/>
            <a:ext cx="648906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470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Exemple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avec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NOT	EXIS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T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2672997"/>
            <a:ext cx="698055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des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n’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 ‘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ng’ 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402" y="3093797"/>
            <a:ext cx="88646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>
              <a:lnSpc>
                <a:spcPct val="1223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64" y="3093797"/>
            <a:ext cx="145097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8419">
              <a:lnSpc>
                <a:spcPct val="122300"/>
              </a:lnSpc>
              <a:tabLst>
                <a:tab pos="558800" algn="l"/>
                <a:tab pos="1107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EX</a:t>
            </a:r>
            <a:r>
              <a:rPr sz="1800" b="1" spc="-30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636" y="3764378"/>
            <a:ext cx="15119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14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1575" y="4099891"/>
            <a:ext cx="4372610" cy="125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6920" algn="l"/>
                <a:tab pos="1577340" algn="l"/>
                <a:tab pos="1988820" algn="l"/>
                <a:tab pos="25349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833119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endParaRPr sz="1800">
              <a:latin typeface="Courier New"/>
              <a:cs typeface="Courier New"/>
            </a:endParaRPr>
          </a:p>
          <a:p>
            <a:pPr marL="756920">
              <a:lnSpc>
                <a:spcPct val="100000"/>
              </a:lnSpc>
              <a:spcBef>
                <a:spcPts val="459"/>
              </a:spcBef>
              <a:tabLst>
                <a:tab pos="130556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w.E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endParaRPr sz="1800">
              <a:latin typeface="Courier New"/>
              <a:cs typeface="Courier New"/>
            </a:endParaRPr>
          </a:p>
          <a:p>
            <a:pPr marL="807720">
              <a:lnSpc>
                <a:spcPct val="100000"/>
              </a:lnSpc>
              <a:spcBef>
                <a:spcPts val="480"/>
              </a:spcBef>
              <a:tabLst>
                <a:tab pos="13538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Ti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lec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.En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.’);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313" y="1716917"/>
            <a:ext cx="316928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5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0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itl</a:t>
            </a:r>
            <a:r>
              <a:rPr sz="2000" u="heavy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564" y="1716917"/>
            <a:ext cx="360934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0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oj</a:t>
            </a:r>
            <a:r>
              <a:rPr sz="2000" b="1" spc="-10" dirty="0">
                <a:latin typeface="Times New Roman"/>
                <a:cs typeface="Times New Roman"/>
              </a:rPr>
              <a:t>e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-3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nam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et,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2570480" algn="l"/>
              </a:tabLst>
            </a:pPr>
            <a:r>
              <a:rPr sz="2000" b="1" spc="-125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ork</a:t>
            </a:r>
            <a:r>
              <a:rPr sz="2000" b="1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u="heavy" dirty="0">
                <a:latin typeface="Times New Roman"/>
                <a:cs typeface="Times New Roman"/>
              </a:rPr>
              <a:t>,</a:t>
            </a:r>
            <a:r>
              <a:rPr sz="2000" u="heavy" spc="-5" dirty="0">
                <a:latin typeface="Times New Roman"/>
                <a:cs typeface="Times New Roman"/>
              </a:rPr>
              <a:t> 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	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8723" y="2277830"/>
            <a:ext cx="1826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Agrégat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/>
              <a:t>Fonctions</a:t>
            </a:r>
            <a:r>
              <a:rPr spc="-20" dirty="0"/>
              <a:t> </a:t>
            </a:r>
            <a:r>
              <a:rPr dirty="0"/>
              <a:t>d</a:t>
            </a:r>
            <a:r>
              <a:rPr spc="-35" dirty="0"/>
              <a:t>'</a:t>
            </a:r>
            <a:r>
              <a:rPr dirty="0"/>
              <a:t>agrég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5" y="2973275"/>
            <a:ext cx="7645400" cy="308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2275" indent="-342900">
              <a:lnSpc>
                <a:spcPts val="216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ler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b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ule val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ur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numé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à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tir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val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e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lu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donné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05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ple: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so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mm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bud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ets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projets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nd 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mètre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uti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08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la clause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1800" spc="-3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1800" spc="-3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ectuer</a:t>
            </a:r>
            <a:r>
              <a:rPr sz="18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pos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projection</a:t>
            </a:r>
            <a:endParaRPr sz="1800">
              <a:latin typeface="Times New Roman"/>
              <a:cs typeface="Times New Roman"/>
            </a:endParaRPr>
          </a:p>
          <a:p>
            <a:pPr marL="754380" lvl="1" indent="-284480">
              <a:lnSpc>
                <a:spcPts val="2050"/>
              </a:lnSpc>
              <a:spcBef>
                <a:spcPts val="600"/>
              </a:spcBef>
              <a:buSzPct val="75000"/>
              <a:buFont typeface="Wingdings"/>
              <a:buChar char=""/>
              <a:tabLst>
                <a:tab pos="754380" algn="l"/>
              </a:tabLst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clause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WHERE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pour re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placer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aleur par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r>
              <a:rPr sz="18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dans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endParaRPr sz="1800">
              <a:latin typeface="Times New Roman"/>
              <a:cs typeface="Times New Roman"/>
            </a:endParaRPr>
          </a:p>
          <a:p>
            <a:pPr marL="754380">
              <a:lnSpc>
                <a:spcPts val="2050"/>
              </a:lnSpc>
            </a:pP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condition.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Ce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calcul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résultat</a:t>
            </a:r>
            <a:r>
              <a:rPr sz="18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l’a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18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ation</a:t>
            </a:r>
            <a:r>
              <a:rPr sz="18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d’une</a:t>
            </a:r>
            <a:r>
              <a:rPr sz="18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requête</a:t>
            </a:r>
            <a:r>
              <a:rPr sz="18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1800" spc="-2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briquée.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214436"/>
            <a:ext cx="6072505" cy="1071880"/>
          </a:xfrm>
          <a:custGeom>
            <a:avLst/>
            <a:gdLst/>
            <a:ahLst/>
            <a:cxnLst/>
            <a:rect l="l" t="t" r="r" b="b"/>
            <a:pathLst>
              <a:path w="6072505" h="1071880">
                <a:moveTo>
                  <a:pt x="0" y="1071564"/>
                </a:moveTo>
                <a:lnTo>
                  <a:pt x="6072255" y="1071564"/>
                </a:lnTo>
                <a:lnTo>
                  <a:pt x="6072255" y="0"/>
                </a:lnTo>
                <a:lnTo>
                  <a:pt x="0" y="0"/>
                </a:lnTo>
                <a:lnTo>
                  <a:pt x="0" y="1071564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214436"/>
            <a:ext cx="6072505" cy="1071880"/>
          </a:xfrm>
          <a:custGeom>
            <a:avLst/>
            <a:gdLst/>
            <a:ahLst/>
            <a:cxnLst/>
            <a:rect l="l" t="t" r="r" b="b"/>
            <a:pathLst>
              <a:path w="6072505" h="1071880">
                <a:moveTo>
                  <a:pt x="0" y="1071564"/>
                </a:moveTo>
                <a:lnTo>
                  <a:pt x="6072255" y="1071564"/>
                </a:lnTo>
                <a:lnTo>
                  <a:pt x="6072255" y="0"/>
                </a:lnTo>
                <a:lnTo>
                  <a:pt x="0" y="0"/>
                </a:lnTo>
                <a:lnTo>
                  <a:pt x="0" y="107156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2022" y="1297576"/>
            <a:ext cx="9144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64135" y="1297576"/>
            <a:ext cx="40144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AggFunc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(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), 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AggFun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(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558165" algn="l"/>
                <a:tab pos="1320800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...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conditions;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7980">
              <a:lnSpc>
                <a:spcPct val="100000"/>
              </a:lnSpc>
            </a:pPr>
            <a:r>
              <a:rPr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720" y="1577067"/>
            <a:ext cx="8351867" cy="5280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2989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requ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3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z="2400" spc="20" dirty="0" smtClean="0">
                <a:solidFill>
                  <a:srgbClr val="000098"/>
                </a:solidFill>
                <a:latin typeface="Times New Roman"/>
                <a:cs typeface="Times New Roman"/>
              </a:rPr>
              <a:t>déjà 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vues </a:t>
            </a:r>
            <a:r>
              <a:rPr lang="fr-FR" sz="24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ne 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corr</a:t>
            </a:r>
            <a:r>
              <a:rPr sz="2400" spc="-30" smtClean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20" smtClean="0">
                <a:solidFill>
                  <a:srgbClr val="000098"/>
                </a:solidFill>
                <a:latin typeface="Times New Roman"/>
                <a:cs typeface="Times New Roman"/>
              </a:rPr>
              <a:t>sponden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5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z="2400" spc="5" dirty="0" smtClean="0">
                <a:solidFill>
                  <a:srgbClr val="000098"/>
                </a:solidFill>
                <a:latin typeface="Times New Roman"/>
                <a:cs typeface="Times New Roman"/>
              </a:rPr>
              <a:t>qu’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à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des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opér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25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ons 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400" spc="-50" smtClean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-20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lang="fr-FR" sz="2400" dirty="0" smtClean="0">
              <a:solidFill>
                <a:srgbClr val="000098"/>
              </a:solidFill>
              <a:latin typeface="Times New Roman"/>
              <a:cs typeface="Times New Roman"/>
            </a:endParaRPr>
          </a:p>
          <a:p>
            <a:pPr marL="355600" marR="429895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lang="fr-FR" sz="24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Vers le PL/SQL 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Requ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briqu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ois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leur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test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doit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tre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lculé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utre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ég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54380" marR="33020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tinée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à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plus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une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seule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leur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ionnant,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mo</a:t>
            </a:r>
            <a:r>
              <a:rPr sz="2000" spc="-7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tc.)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Regroup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  <a:p>
            <a:pPr marL="754380" marR="18351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omposi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plus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squel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ff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mple)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Fonctions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d’agrégation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483" y="1543118"/>
          <a:ext cx="8605914" cy="3977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924"/>
                <a:gridCol w="4752990"/>
              </a:tblGrid>
              <a:tr h="45719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Fonction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400" b="1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="1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ipt</a:t>
                      </a:r>
                      <a:r>
                        <a:rPr sz="2400" b="1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192023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COUNT([DI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TINCT]x,</a:t>
                      </a:r>
                      <a:r>
                        <a:rPr sz="2400" spc="-2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,…)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8625" marR="287655" indent="-342900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Dé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 tup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du r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sul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 pro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su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 ou 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es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 spé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és</a:t>
                      </a:r>
                      <a:r>
                        <a:rPr sz="2400" spc="-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(ou 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ous av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‘*’).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2400" spc="-229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’opt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DISTINCT</a:t>
                      </a:r>
                      <a:r>
                        <a:rPr sz="2400" spc="-5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é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doublons.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0199">
                <a:tc>
                  <a:txBody>
                    <a:bodyPr/>
                    <a:lstStyle/>
                    <a:p>
                      <a:pPr marL="419734" marR="386080" indent="-343535">
                        <a:lnSpc>
                          <a:spcPct val="100000"/>
                        </a:lnSpc>
                      </a:pP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</a:t>
                      </a:r>
                      <a:r>
                        <a:rPr sz="2400" spc="-2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</a:t>
                      </a:r>
                      <a:r>
                        <a:rPr sz="2400" spc="-14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9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VG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(x), S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8625" marR="198755" indent="-34290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cu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respe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400" spc="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1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5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ax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400" spc="7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6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enne</a:t>
                      </a:r>
                      <a:r>
                        <a:rPr sz="2400" spc="4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2400" spc="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2400" spc="-2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des va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eurs de</a:t>
                      </a:r>
                      <a:r>
                        <a:rPr sz="2400" spc="-3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l’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-15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ribut X.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571" y="133272"/>
            <a:ext cx="84455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60"/>
              </a:lnSpc>
              <a:tabLst>
                <a:tab pos="3827145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Exécution</a:t>
            </a:r>
            <a:r>
              <a:rPr sz="44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d’une	requête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d’agrégation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7029" y="1632917"/>
            <a:ext cx="8387080" cy="3952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1594" indent="-457200">
              <a:lnSpc>
                <a:spcPct val="100000"/>
              </a:lnSpc>
              <a:buClr>
                <a:srgbClr val="000098"/>
              </a:buClr>
              <a:buFont typeface="Times New Roman"/>
              <a:buAutoNum type="arabicPeriod"/>
              <a:tabLst>
                <a:tab pos="470534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ée 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assiqu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et re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ourne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bl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 résul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pora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dont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onnes sont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 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bu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i,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…,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Aj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tili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dans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 fon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ons d’agr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AutoNum type="arabicPeriod"/>
              <a:tabLst>
                <a:tab pos="470534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fonc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 d’agr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sont app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ué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sur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onnes de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bl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résu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Clr>
                <a:srgbClr val="000098"/>
              </a:buClr>
              <a:buFont typeface="Times New Roman"/>
              <a:buAutoNum type="arabicPeriod" startAt="3"/>
              <a:tabLst>
                <a:tab pos="470534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résul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quê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 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ab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68680" lvl="1" indent="-457200">
              <a:lnSpc>
                <a:spcPct val="100000"/>
              </a:lnSpc>
              <a:spcBef>
                <a:spcPts val="1300"/>
              </a:spcBef>
              <a:buSzPct val="75000"/>
              <a:buFont typeface="Wingdings" pitchFamily="2" charset="2"/>
              <a:buChar char="Ø"/>
              <a:tabLst>
                <a:tab pos="86931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dont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onn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no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 expr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ons de </a:t>
            </a:r>
            <a:r>
              <a:rPr sz="2400" spc="-15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5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mtClean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smtClean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smtClean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lang="fr-FR" sz="2400" spc="-5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20" smtClean="0">
                <a:solidFill>
                  <a:srgbClr val="000098"/>
                </a:solidFill>
                <a:latin typeface="Times New Roman"/>
                <a:cs typeface="Times New Roman"/>
              </a:rPr>
              <a:t>SE</a:t>
            </a:r>
            <a:r>
              <a:rPr sz="2400" b="1" spc="-25" smtClean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b="1" spc="-15" smtClean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b="1" spc="-30" smtClean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b="1" spc="-15" smtClean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 b="1">
              <a:latin typeface="Times New Roman"/>
              <a:cs typeface="Times New Roman"/>
            </a:endParaRPr>
          </a:p>
          <a:p>
            <a:pPr marL="868680" lvl="1" indent="-457200">
              <a:lnSpc>
                <a:spcPct val="100000"/>
              </a:lnSpc>
              <a:spcBef>
                <a:spcPts val="800"/>
              </a:spcBef>
              <a:buSzPct val="75000"/>
              <a:buFont typeface="Wingdings" pitchFamily="2" charset="2"/>
              <a:buChar char="Ø"/>
              <a:tabLst>
                <a:tab pos="86931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seu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l tup</a:t>
            </a:r>
            <a:r>
              <a:rPr sz="24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Requ</a:t>
            </a:r>
            <a:r>
              <a:rPr spc="10" dirty="0">
                <a:latin typeface="Times New Roman"/>
                <a:cs typeface="Times New Roman"/>
              </a:rPr>
              <a:t>ê</a:t>
            </a:r>
            <a:r>
              <a:rPr dirty="0">
                <a:latin typeface="Times New Roman"/>
                <a:cs typeface="Times New Roman"/>
              </a:rPr>
              <a:t>te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d’agrégation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736" y="1312653"/>
            <a:ext cx="10604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</a:pPr>
            <a:r>
              <a:rPr sz="1600" b="1" i="1" spc="-10" dirty="0">
                <a:latin typeface="Arial"/>
                <a:cs typeface="Arial"/>
              </a:rPr>
              <a:t>Pe</a:t>
            </a:r>
            <a:r>
              <a:rPr sz="1600" b="1" i="1" dirty="0">
                <a:latin typeface="Arial"/>
                <a:cs typeface="Arial"/>
              </a:rPr>
              <a:t>r</a:t>
            </a:r>
            <a:r>
              <a:rPr sz="1600" b="1" i="1" spc="-15" dirty="0">
                <a:latin typeface="Arial"/>
                <a:cs typeface="Arial"/>
              </a:rPr>
              <a:t>s</a:t>
            </a:r>
            <a:r>
              <a:rPr sz="1600" b="1" i="1" dirty="0">
                <a:latin typeface="Arial"/>
                <a:cs typeface="Arial"/>
              </a:rPr>
              <a:t>onn</a:t>
            </a:r>
            <a:r>
              <a:rPr sz="1600" b="1" i="1" spc="-10" dirty="0">
                <a:latin typeface="Arial"/>
                <a:cs typeface="Arial"/>
              </a:rPr>
              <a:t>e</a:t>
            </a:r>
            <a:r>
              <a:rPr sz="1600" b="1" i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3990" y="1949806"/>
            <a:ext cx="228409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SELECT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sum(</a:t>
            </a:r>
            <a:r>
              <a:rPr sz="1800" i="1" dirty="0">
                <a:latin typeface="Arial"/>
                <a:cs typeface="Arial"/>
              </a:rPr>
              <a:t>salaire)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Personnes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6585" y="4991743"/>
            <a:ext cx="1714500" cy="396240"/>
          </a:xfrm>
          <a:custGeom>
            <a:avLst/>
            <a:gdLst/>
            <a:ahLst/>
            <a:cxnLst/>
            <a:rect l="l" t="t" r="r" b="b"/>
            <a:pathLst>
              <a:path w="1714500" h="396239">
                <a:moveTo>
                  <a:pt x="0" y="396239"/>
                </a:moveTo>
                <a:lnTo>
                  <a:pt x="1714499" y="396239"/>
                </a:lnTo>
                <a:lnTo>
                  <a:pt x="1714499" y="0"/>
                </a:lnTo>
                <a:lnTo>
                  <a:pt x="0" y="0"/>
                </a:lnTo>
                <a:lnTo>
                  <a:pt x="0" y="396239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2260" y="5387983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86585" y="4977514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05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01085" y="4977514"/>
            <a:ext cx="0" cy="813435"/>
          </a:xfrm>
          <a:custGeom>
            <a:avLst/>
            <a:gdLst/>
            <a:ahLst/>
            <a:cxnLst/>
            <a:rect l="l" t="t" r="r" b="b"/>
            <a:pathLst>
              <a:path h="813435">
                <a:moveTo>
                  <a:pt x="0" y="0"/>
                </a:moveTo>
                <a:lnTo>
                  <a:pt x="0" y="8130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2260" y="4991743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260" y="5784222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1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6865" y="5068659"/>
            <a:ext cx="1464310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S</a:t>
            </a:r>
            <a:r>
              <a:rPr sz="2000" i="1" spc="10" dirty="0">
                <a:solidFill>
                  <a:srgbClr val="003298"/>
                </a:solidFill>
                <a:latin typeface="Arial"/>
                <a:cs typeface="Arial"/>
              </a:rPr>
              <a:t>u</a:t>
            </a:r>
            <a:r>
              <a:rPr sz="2000" i="1" spc="-25" dirty="0">
                <a:solidFill>
                  <a:srgbClr val="003298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003298"/>
                </a:solidFill>
                <a:latin typeface="Arial"/>
                <a:cs typeface="Arial"/>
              </a:rPr>
              <a:t>(</a:t>
            </a: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s</a:t>
            </a:r>
            <a:r>
              <a:rPr sz="2000" i="1" spc="5" dirty="0">
                <a:solidFill>
                  <a:srgbClr val="003298"/>
                </a:solidFill>
                <a:latin typeface="Arial"/>
                <a:cs typeface="Arial"/>
              </a:rPr>
              <a:t>a</a:t>
            </a:r>
            <a:r>
              <a:rPr sz="2000" i="1" dirty="0">
                <a:solidFill>
                  <a:srgbClr val="003298"/>
                </a:solidFill>
                <a:latin typeface="Arial"/>
                <a:cs typeface="Arial"/>
              </a:rPr>
              <a:t>lair</a:t>
            </a:r>
            <a:r>
              <a:rPr sz="2000" i="1" spc="5" dirty="0">
                <a:solidFill>
                  <a:srgbClr val="003298"/>
                </a:solidFill>
                <a:latin typeface="Arial"/>
                <a:cs typeface="Arial"/>
              </a:rPr>
              <a:t>e</a:t>
            </a:r>
            <a:r>
              <a:rPr sz="2000" i="1" dirty="0">
                <a:solidFill>
                  <a:srgbClr val="003298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7945" y="5473102"/>
            <a:ext cx="5943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03298"/>
                </a:solidFill>
                <a:latin typeface="Arial"/>
                <a:cs typeface="Arial"/>
              </a:rPr>
              <a:t>9700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782" y="3357562"/>
            <a:ext cx="185229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Etape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SELECT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salaire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Personnes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720" y="6359826"/>
            <a:ext cx="12096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4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e-</a:t>
            </a:r>
            <a:r>
              <a:rPr sz="1800" spc="-204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9744" y="3357571"/>
            <a:ext cx="2230755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Etape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-Resultat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SELECT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salaire)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i="1" spc="-16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able-</a:t>
            </a:r>
            <a:r>
              <a:rPr sz="1800" i="1" spc="-16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emp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6226" y="4634496"/>
            <a:ext cx="500380" cy="1643380"/>
          </a:xfrm>
          <a:custGeom>
            <a:avLst/>
            <a:gdLst/>
            <a:ahLst/>
            <a:cxnLst/>
            <a:rect l="l" t="t" r="r" b="b"/>
            <a:pathLst>
              <a:path w="500379" h="1643379">
                <a:moveTo>
                  <a:pt x="0" y="0"/>
                </a:moveTo>
                <a:lnTo>
                  <a:pt x="40636" y="548"/>
                </a:lnTo>
                <a:lnTo>
                  <a:pt x="79177" y="2136"/>
                </a:lnTo>
                <a:lnTo>
                  <a:pt x="131928" y="6278"/>
                </a:lnTo>
                <a:lnTo>
                  <a:pt x="177053" y="12276"/>
                </a:lnTo>
                <a:lnTo>
                  <a:pt x="222332" y="22657"/>
                </a:lnTo>
                <a:lnTo>
                  <a:pt x="249935" y="41778"/>
                </a:lnTo>
                <a:lnTo>
                  <a:pt x="249935" y="779906"/>
                </a:lnTo>
                <a:lnTo>
                  <a:pt x="250768" y="783326"/>
                </a:lnTo>
                <a:lnTo>
                  <a:pt x="287554" y="801872"/>
                </a:lnTo>
                <a:lnTo>
                  <a:pt x="337598" y="811566"/>
                </a:lnTo>
                <a:lnTo>
                  <a:pt x="385577" y="816942"/>
                </a:lnTo>
                <a:lnTo>
                  <a:pt x="440563" y="820369"/>
                </a:lnTo>
                <a:lnTo>
                  <a:pt x="480249" y="821426"/>
                </a:lnTo>
                <a:lnTo>
                  <a:pt x="499993" y="821554"/>
                </a:lnTo>
                <a:lnTo>
                  <a:pt x="459370" y="822102"/>
                </a:lnTo>
                <a:lnTo>
                  <a:pt x="420833" y="823688"/>
                </a:lnTo>
                <a:lnTo>
                  <a:pt x="368076" y="827823"/>
                </a:lnTo>
                <a:lnTo>
                  <a:pt x="322933" y="833807"/>
                </a:lnTo>
                <a:lnTo>
                  <a:pt x="277614" y="844155"/>
                </a:lnTo>
                <a:lnTo>
                  <a:pt x="249935" y="1601449"/>
                </a:lnTo>
                <a:lnTo>
                  <a:pt x="249103" y="1604875"/>
                </a:lnTo>
                <a:lnTo>
                  <a:pt x="212319" y="1623447"/>
                </a:lnTo>
                <a:lnTo>
                  <a:pt x="162270" y="1633146"/>
                </a:lnTo>
                <a:lnTo>
                  <a:pt x="114279" y="1638520"/>
                </a:lnTo>
                <a:lnTo>
                  <a:pt x="59272" y="1641943"/>
                </a:lnTo>
                <a:lnTo>
                  <a:pt x="19565" y="1642996"/>
                </a:lnTo>
                <a:lnTo>
                  <a:pt x="0" y="1643121"/>
                </a:lnTo>
              </a:path>
            </a:pathLst>
          </a:custGeom>
          <a:ln w="127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29110" y="5134618"/>
            <a:ext cx="2000250" cy="714375"/>
          </a:xfrm>
          <a:custGeom>
            <a:avLst/>
            <a:gdLst/>
            <a:ahLst/>
            <a:cxnLst/>
            <a:rect l="l" t="t" r="r" b="b"/>
            <a:pathLst>
              <a:path w="2000250" h="714375">
                <a:moveTo>
                  <a:pt x="1643115" y="0"/>
                </a:moveTo>
                <a:lnTo>
                  <a:pt x="1643115" y="178557"/>
                </a:lnTo>
                <a:lnTo>
                  <a:pt x="0" y="178557"/>
                </a:lnTo>
                <a:lnTo>
                  <a:pt x="178551" y="357246"/>
                </a:lnTo>
                <a:lnTo>
                  <a:pt x="0" y="535768"/>
                </a:lnTo>
                <a:lnTo>
                  <a:pt x="1643115" y="535768"/>
                </a:lnTo>
                <a:lnTo>
                  <a:pt x="1643115" y="714374"/>
                </a:lnTo>
                <a:lnTo>
                  <a:pt x="2000249" y="357246"/>
                </a:lnTo>
                <a:lnTo>
                  <a:pt x="1643115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9110" y="5134618"/>
            <a:ext cx="2000250" cy="714375"/>
          </a:xfrm>
          <a:custGeom>
            <a:avLst/>
            <a:gdLst/>
            <a:ahLst/>
            <a:cxnLst/>
            <a:rect l="l" t="t" r="r" b="b"/>
            <a:pathLst>
              <a:path w="2000250" h="714375">
                <a:moveTo>
                  <a:pt x="0" y="178557"/>
                </a:moveTo>
                <a:lnTo>
                  <a:pt x="1643115" y="178557"/>
                </a:lnTo>
                <a:lnTo>
                  <a:pt x="1643115" y="0"/>
                </a:lnTo>
                <a:lnTo>
                  <a:pt x="2000249" y="357246"/>
                </a:lnTo>
                <a:lnTo>
                  <a:pt x="1643115" y="714374"/>
                </a:lnTo>
                <a:lnTo>
                  <a:pt x="1643115" y="535768"/>
                </a:lnTo>
                <a:lnTo>
                  <a:pt x="0" y="535768"/>
                </a:lnTo>
                <a:lnTo>
                  <a:pt x="178551" y="357246"/>
                </a:lnTo>
                <a:lnTo>
                  <a:pt x="0" y="1785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187543" y="5395183"/>
            <a:ext cx="1105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C2CB8"/>
                </a:solidFill>
                <a:latin typeface="Arial"/>
                <a:cs typeface="Arial"/>
              </a:rPr>
              <a:t>agrégation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8366" y="6073995"/>
            <a:ext cx="1486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able-Resultat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470" y="330649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3999" y="15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5409" y="6473711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2361" y="1621070"/>
          <a:ext cx="4595885" cy="1593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350"/>
                <a:gridCol w="1250935"/>
                <a:gridCol w="2060600"/>
              </a:tblGrid>
              <a:tr h="398404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nom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i="1" spc="-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éno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laire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Martin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ier</a:t>
                      </a:r>
                      <a:r>
                        <a:rPr sz="2000" spc="-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2500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ond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Je</a:t>
                      </a:r>
                      <a:r>
                        <a:rPr sz="2000" spc="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404"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2000" spc="1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Marc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4200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493870" y="4620327"/>
          <a:ext cx="1385946" cy="1593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5946"/>
              </a:tblGrid>
              <a:tr h="398407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i="1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i="1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laire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ECFF"/>
                    </a:solidFill>
                  </a:tcPr>
                </a:tc>
              </a:tr>
              <a:tr h="398394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2500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333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3000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397"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003298"/>
                          </a:solidFill>
                          <a:latin typeface="Arial"/>
                          <a:cs typeface="Arial"/>
                        </a:rPr>
                        <a:t>4200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4971" y="139825"/>
            <a:ext cx="435419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3600" spc="-2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ples d'agrégation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dans</a:t>
            </a:r>
            <a:r>
              <a:rPr sz="36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la clause SEL</a:t>
            </a:r>
            <a:r>
              <a:rPr sz="3600" spc="-1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2974672"/>
            <a:ext cx="37395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spc="-30" dirty="0">
                <a:solidFill>
                  <a:srgbClr val="D9309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ud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max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ris?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26" y="3392206"/>
            <a:ext cx="848360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marR="5080" indent="-106680">
              <a:lnSpc>
                <a:spcPct val="1338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67" y="3392206"/>
            <a:ext cx="2075814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(B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dge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City =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’P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ris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16" y="4603448"/>
            <a:ext cx="377444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ff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ich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du nombre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d’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mp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424180" marR="1360170" indent="-68580">
              <a:lnSpc>
                <a:spcPct val="134400"/>
              </a:lnSpc>
              <a:spcBef>
                <a:spcPts val="55"/>
              </a:spcBef>
              <a:tabLst>
                <a:tab pos="1107440" algn="l"/>
                <a:tab pos="131318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559" y="1930723"/>
            <a:ext cx="715137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  <a:tabLst>
                <a:tab pos="3556635" algn="l"/>
              </a:tabLst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  <a:tabLst>
                <a:tab pos="355663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</a:t>
            </a:r>
            <a:r>
              <a:rPr sz="2000" u="heavy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2298" y="2903298"/>
            <a:ext cx="449643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039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Nombr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 de vi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un p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rojet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'e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mp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0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E4?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4886904" y="3845543"/>
            <a:ext cx="876935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480">
              <a:lnSpc>
                <a:spcPct val="1321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5786451" y="3845543"/>
            <a:ext cx="303149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  <a:tabLst>
                <a:tab pos="23368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COUN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Ci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ty)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24396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5786446" y="4572008"/>
            <a:ext cx="316865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3539" algn="l"/>
                <a:tab pos="19253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t.P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k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.Pno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13792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 ’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4’;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0364" y="139825"/>
            <a:ext cx="430466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3600" spc="-2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ple d'agrégation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dans</a:t>
            </a:r>
            <a:r>
              <a:rPr sz="36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279E"/>
                </a:solidFill>
                <a:latin typeface="Times New Roman"/>
                <a:cs typeface="Times New Roman"/>
              </a:rPr>
              <a:t>la clause WHERE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1486859"/>
            <a:ext cx="8328659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0">
              <a:lnSpc>
                <a:spcPts val="2330"/>
              </a:lnSpc>
              <a:tabLst>
                <a:tab pos="4261485" algn="l"/>
              </a:tabLst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16915">
              <a:lnSpc>
                <a:spcPts val="2330"/>
              </a:lnSpc>
              <a:tabLst>
                <a:tab pos="426148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	</a:t>
            </a: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ets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dont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le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sup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ér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eur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au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00"/>
              </a:lnSpc>
            </a:pPr>
            <a:r>
              <a:rPr sz="2800" spc="-4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en?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19085"/>
              </p:ext>
            </p:extLst>
          </p:nvPr>
        </p:nvGraphicFramePr>
        <p:xfrm>
          <a:off x="756281" y="3191529"/>
          <a:ext cx="6912062" cy="155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867"/>
                <a:gridCol w="1532029"/>
                <a:gridCol w="1791655"/>
                <a:gridCol w="2196511"/>
              </a:tblGrid>
              <a:tr h="38607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Pname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28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28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304165" algn="l"/>
                        </a:tabLst>
                      </a:pP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AVG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(Budget)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6078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Project);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580">
              <a:lnSpc>
                <a:spcPct val="100000"/>
              </a:lnSpc>
            </a:pPr>
            <a:r>
              <a:rPr dirty="0"/>
              <a:t>Exemples</a:t>
            </a:r>
            <a:r>
              <a:rPr spc="-15" dirty="0"/>
              <a:t> </a:t>
            </a:r>
            <a:r>
              <a:rPr dirty="0"/>
              <a:t>d</a:t>
            </a:r>
            <a:r>
              <a:rPr spc="-35" dirty="0"/>
              <a:t>'</a:t>
            </a:r>
            <a:r>
              <a:rPr dirty="0"/>
              <a:t>agrég</a:t>
            </a:r>
            <a:r>
              <a:rPr spc="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6" y="2364395"/>
            <a:ext cx="75545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  <a:tab pos="5836920" algn="l"/>
              </a:tabLst>
            </a:pP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Bu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get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 projets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ris a</a:t>
            </a:r>
            <a:r>
              <a:rPr sz="28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ec	identi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f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iant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06" y="2870525"/>
            <a:ext cx="3813175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61440" algn="l"/>
                <a:tab pos="212344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Pno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(Budget)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Project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tabLst>
                <a:tab pos="911225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City = ’Paris’;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20" y="4287800"/>
            <a:ext cx="74656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Budget</a:t>
            </a:r>
            <a:r>
              <a:rPr sz="28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8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des</a:t>
            </a:r>
            <a:r>
              <a:rPr sz="28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ets</a:t>
            </a:r>
            <a:r>
              <a:rPr sz="28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D93090"/>
                </a:solidFill>
                <a:latin typeface="Times New Roman"/>
                <a:cs typeface="Times New Roman"/>
              </a:rPr>
              <a:t>Pari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s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av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identi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f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iant</a:t>
            </a:r>
            <a:r>
              <a:rPr sz="28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218" y="6506551"/>
            <a:ext cx="635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469" y="6506551"/>
            <a:ext cx="1397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559" y="1463045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</a:t>
            </a:r>
            <a:r>
              <a:rPr sz="2000" u="heavy" spc="-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1805" y="1463045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14414" y="2571744"/>
            <a:ext cx="1858010" cy="1572260"/>
          </a:xfrm>
          <a:custGeom>
            <a:avLst/>
            <a:gdLst/>
            <a:ahLst/>
            <a:cxnLst/>
            <a:rect l="l" t="t" r="r" b="b"/>
            <a:pathLst>
              <a:path w="1858010" h="1572260">
                <a:moveTo>
                  <a:pt x="0" y="1571640"/>
                </a:moveTo>
                <a:lnTo>
                  <a:pt x="1857390" y="0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256" y="2778421"/>
            <a:ext cx="3929379" cy="1500505"/>
          </a:xfrm>
          <a:custGeom>
            <a:avLst/>
            <a:gdLst/>
            <a:ahLst/>
            <a:cxnLst/>
            <a:rect l="l" t="t" r="r" b="b"/>
            <a:pathLst>
              <a:path w="3929379" h="1500504">
                <a:moveTo>
                  <a:pt x="0" y="249935"/>
                </a:moveTo>
                <a:lnTo>
                  <a:pt x="3271" y="209393"/>
                </a:lnTo>
                <a:lnTo>
                  <a:pt x="12741" y="170933"/>
                </a:lnTo>
                <a:lnTo>
                  <a:pt x="27895" y="135072"/>
                </a:lnTo>
                <a:lnTo>
                  <a:pt x="48220" y="102323"/>
                </a:lnTo>
                <a:lnTo>
                  <a:pt x="73201" y="73201"/>
                </a:lnTo>
                <a:lnTo>
                  <a:pt x="102323" y="48220"/>
                </a:lnTo>
                <a:lnTo>
                  <a:pt x="135072" y="27895"/>
                </a:lnTo>
                <a:lnTo>
                  <a:pt x="170933" y="12741"/>
                </a:lnTo>
                <a:lnTo>
                  <a:pt x="209393" y="3271"/>
                </a:lnTo>
                <a:lnTo>
                  <a:pt x="249935" y="0"/>
                </a:lnTo>
                <a:lnTo>
                  <a:pt x="3678935" y="0"/>
                </a:lnTo>
                <a:lnTo>
                  <a:pt x="3699453" y="828"/>
                </a:lnTo>
                <a:lnTo>
                  <a:pt x="3719511" y="3271"/>
                </a:lnTo>
                <a:lnTo>
                  <a:pt x="3757997" y="12741"/>
                </a:lnTo>
                <a:lnTo>
                  <a:pt x="3793879" y="27895"/>
                </a:lnTo>
                <a:lnTo>
                  <a:pt x="3826643" y="48220"/>
                </a:lnTo>
                <a:lnTo>
                  <a:pt x="3855777" y="73201"/>
                </a:lnTo>
                <a:lnTo>
                  <a:pt x="3880765" y="102323"/>
                </a:lnTo>
                <a:lnTo>
                  <a:pt x="3901094" y="135072"/>
                </a:lnTo>
                <a:lnTo>
                  <a:pt x="3916251" y="170933"/>
                </a:lnTo>
                <a:lnTo>
                  <a:pt x="3925722" y="209393"/>
                </a:lnTo>
                <a:lnTo>
                  <a:pt x="3928993" y="249935"/>
                </a:lnTo>
                <a:lnTo>
                  <a:pt x="3928993" y="1250076"/>
                </a:lnTo>
                <a:lnTo>
                  <a:pt x="3928165" y="1270594"/>
                </a:lnTo>
                <a:lnTo>
                  <a:pt x="3921730" y="1310191"/>
                </a:lnTo>
                <a:lnTo>
                  <a:pt x="3909351" y="1347440"/>
                </a:lnTo>
                <a:lnTo>
                  <a:pt x="3891544" y="1381827"/>
                </a:lnTo>
                <a:lnTo>
                  <a:pt x="3868821" y="1412840"/>
                </a:lnTo>
                <a:lnTo>
                  <a:pt x="3841696" y="1439964"/>
                </a:lnTo>
                <a:lnTo>
                  <a:pt x="3810683" y="1462686"/>
                </a:lnTo>
                <a:lnTo>
                  <a:pt x="3776296" y="1480493"/>
                </a:lnTo>
                <a:lnTo>
                  <a:pt x="3739048" y="1492870"/>
                </a:lnTo>
                <a:lnTo>
                  <a:pt x="3699453" y="1499305"/>
                </a:lnTo>
                <a:lnTo>
                  <a:pt x="3678935" y="1500134"/>
                </a:lnTo>
                <a:lnTo>
                  <a:pt x="249935" y="1500134"/>
                </a:lnTo>
                <a:lnTo>
                  <a:pt x="229436" y="1499305"/>
                </a:lnTo>
                <a:lnTo>
                  <a:pt x="209393" y="1496863"/>
                </a:lnTo>
                <a:lnTo>
                  <a:pt x="170933" y="1487392"/>
                </a:lnTo>
                <a:lnTo>
                  <a:pt x="135072" y="1472236"/>
                </a:lnTo>
                <a:lnTo>
                  <a:pt x="102323" y="1451908"/>
                </a:lnTo>
                <a:lnTo>
                  <a:pt x="73201" y="1426920"/>
                </a:lnTo>
                <a:lnTo>
                  <a:pt x="48220" y="1397788"/>
                </a:lnTo>
                <a:lnTo>
                  <a:pt x="27895" y="1365023"/>
                </a:lnTo>
                <a:lnTo>
                  <a:pt x="12741" y="1329141"/>
                </a:lnTo>
                <a:lnTo>
                  <a:pt x="3271" y="1290654"/>
                </a:lnTo>
                <a:lnTo>
                  <a:pt x="0" y="1250076"/>
                </a:lnTo>
                <a:lnTo>
                  <a:pt x="0" y="249935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98038" y="2931649"/>
            <a:ext cx="3592195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Impossibl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mélange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une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fonction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d’agrégation avec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un attri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ut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gré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ation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s’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l n’y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 pas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de clause GROUP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25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30589"/>
              </p:ext>
            </p:extLst>
          </p:nvPr>
        </p:nvGraphicFramePr>
        <p:xfrm>
          <a:off x="571472" y="4685500"/>
          <a:ext cx="8118761" cy="2388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819"/>
                <a:gridCol w="3342789"/>
                <a:gridCol w="3398153"/>
              </a:tblGrid>
              <a:tr h="38635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tabLst>
                          <a:tab pos="845819" algn="l"/>
                        </a:tabLst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Pno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11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9147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WHERE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Cit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’Paris’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86036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tabLst>
                          <a:tab pos="678180" algn="l"/>
                          <a:tab pos="1744980" algn="l"/>
                          <a:tab pos="2049780" algn="l"/>
                        </a:tabLst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Budge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000" b="1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SELECT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spc="-5" dirty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MAX(Budget</a:t>
                      </a:r>
                      <a:r>
                        <a:rPr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lang="fr-FR"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fr-FR" sz="2000" b="1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FROM </a:t>
                      </a:r>
                      <a:r>
                        <a:rPr lang="fr-FR" sz="2000" spc="-5" dirty="0" smtClean="0">
                          <a:solidFill>
                            <a:srgbClr val="000098"/>
                          </a:solidFill>
                          <a:latin typeface="Courier New"/>
                          <a:cs typeface="Courier New"/>
                        </a:rPr>
                        <a:t>Project and City=‘Paris’);</a:t>
                      </a:r>
                      <a:endParaRPr lang="fr-FR" sz="2000" dirty="0" smtClean="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1"/>
          <p:cNvSpPr/>
          <p:nvPr/>
        </p:nvSpPr>
        <p:spPr>
          <a:xfrm rot="15807892">
            <a:off x="1386477" y="2726616"/>
            <a:ext cx="1858010" cy="1572260"/>
          </a:xfrm>
          <a:custGeom>
            <a:avLst/>
            <a:gdLst/>
            <a:ahLst/>
            <a:cxnLst/>
            <a:rect l="l" t="t" r="r" b="b"/>
            <a:pathLst>
              <a:path w="1858010" h="1572260">
                <a:moveTo>
                  <a:pt x="0" y="1571640"/>
                </a:moveTo>
                <a:lnTo>
                  <a:pt x="1857390" y="0"/>
                </a:lnTo>
              </a:path>
            </a:pathLst>
          </a:custGeom>
          <a:ln w="2857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11" grpId="0" animBg="1"/>
      <p:bldP spid="12" grpId="0" animBg="1"/>
      <p:bldP spid="13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3128" y="2277830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Regroupement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6" y="146628"/>
            <a:ext cx="583946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850515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</a:t>
            </a:r>
            <a:r>
              <a:rPr sz="4400" spc="10" dirty="0">
                <a:solidFill>
                  <a:srgbClr val="00279E"/>
                </a:solidFill>
                <a:latin typeface="Times New Roman"/>
                <a:cs typeface="Times New Roman"/>
              </a:rPr>
              <a:t>ê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tes</a:t>
            </a:r>
            <a:r>
              <a:rPr sz="4400" spc="-5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de	groupem</a:t>
            </a:r>
            <a:r>
              <a:rPr sz="44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nt</a:t>
            </a:r>
            <a:r>
              <a:rPr sz="4400" spc="-2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: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GRO</a:t>
            </a:r>
            <a:r>
              <a:rPr sz="4400" spc="5" dirty="0">
                <a:solidFill>
                  <a:srgbClr val="00279E"/>
                </a:solidFill>
                <a:latin typeface="Times New Roman"/>
                <a:cs typeface="Times New Roman"/>
              </a:rPr>
              <a:t>U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P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BY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16" y="3368517"/>
            <a:ext cx="8379459" cy="332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artitionne</a:t>
            </a:r>
            <a:r>
              <a:rPr sz="2000" i="1" spc="-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cer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tains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54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Cal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rute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san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on)</a:t>
            </a:r>
            <a:endParaRPr sz="2000">
              <a:latin typeface="Times New Roman"/>
              <a:cs typeface="Times New Roman"/>
            </a:endParaRPr>
          </a:p>
          <a:p>
            <a:pPr marL="927100" marR="106680" indent="-457200">
              <a:lnSpc>
                <a:spcPts val="2260"/>
              </a:lnSpc>
              <a:spcBef>
                <a:spcPts val="1215"/>
              </a:spcBef>
              <a:buSzPct val="75000"/>
              <a:buFont typeface="Times New Roman"/>
              <a:buAutoNum type="arabicPeriod"/>
              <a:tabLst>
                <a:tab pos="927735" algn="l"/>
                <a:tab pos="390207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ho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ontal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posséd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mêmes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ment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k</a:t>
            </a:r>
            <a:endParaRPr sz="2025" baseline="-20576">
              <a:latin typeface="Courier New"/>
              <a:cs typeface="Courier New"/>
            </a:endParaRPr>
          </a:p>
          <a:p>
            <a:pPr marL="927100" indent="-457200">
              <a:lnSpc>
                <a:spcPct val="100000"/>
              </a:lnSpc>
              <a:spcBef>
                <a:spcPts val="1105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-tabl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égée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non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064" y="1428759"/>
            <a:ext cx="8430260" cy="1500505"/>
          </a:xfrm>
          <a:custGeom>
            <a:avLst/>
            <a:gdLst/>
            <a:ahLst/>
            <a:cxnLst/>
            <a:rect l="l" t="t" r="r" b="b"/>
            <a:pathLst>
              <a:path w="8430260" h="1500505">
                <a:moveTo>
                  <a:pt x="0" y="1500246"/>
                </a:moveTo>
                <a:lnTo>
                  <a:pt x="8429640" y="1500246"/>
                </a:lnTo>
                <a:lnTo>
                  <a:pt x="8429640" y="0"/>
                </a:lnTo>
                <a:lnTo>
                  <a:pt x="0" y="0"/>
                </a:lnTo>
                <a:lnTo>
                  <a:pt x="0" y="1500246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0064" y="1428759"/>
            <a:ext cx="8430260" cy="1500505"/>
          </a:xfrm>
          <a:custGeom>
            <a:avLst/>
            <a:gdLst/>
            <a:ahLst/>
            <a:cxnLst/>
            <a:rect l="l" t="t" r="r" b="b"/>
            <a:pathLst>
              <a:path w="8430260" h="1500505">
                <a:moveTo>
                  <a:pt x="0" y="1500246"/>
                </a:moveTo>
                <a:lnTo>
                  <a:pt x="8429640" y="1500246"/>
                </a:lnTo>
                <a:lnTo>
                  <a:pt x="8429640" y="0"/>
                </a:lnTo>
                <a:lnTo>
                  <a:pt x="0" y="0"/>
                </a:lnTo>
                <a:lnTo>
                  <a:pt x="0" y="15002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9020" y="1511952"/>
            <a:ext cx="914400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963802" y="1511952"/>
            <a:ext cx="1829435" cy="129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ct val="110000"/>
              </a:lnSpc>
              <a:tabLst>
                <a:tab pos="1015365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n,</a:t>
            </a:r>
            <a:r>
              <a:rPr sz="2025" i="1" spc="-15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456565" algn="l"/>
                <a:tab pos="862965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n</a:t>
            </a:r>
            <a:endParaRPr sz="2025" baseline="-2057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4458" y="1511952"/>
            <a:ext cx="44215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133600" algn="l"/>
              </a:tabLst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n+1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 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n+p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11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5420">
              <a:lnSpc>
                <a:spcPct val="100000"/>
              </a:lnSpc>
            </a:pPr>
            <a:r>
              <a:rPr dirty="0"/>
              <a:t>GRO</a:t>
            </a:r>
            <a:r>
              <a:rPr spc="5" dirty="0"/>
              <a:t>U</a:t>
            </a:r>
            <a:r>
              <a:rPr dirty="0"/>
              <a:t>P</a:t>
            </a:r>
            <a:r>
              <a:rPr spc="-30" dirty="0"/>
              <a:t> </a:t>
            </a:r>
            <a:r>
              <a:rPr dirty="0"/>
              <a:t>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5113" y="142873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484" y="1428736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1231265" algn="l"/>
              </a:tabLst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B1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sum(A2)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5109" y="1802117"/>
            <a:ext cx="635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7031" y="1802117"/>
            <a:ext cx="83883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2025" spc="-15" baseline="-20576" dirty="0">
                <a:solidFill>
                  <a:srgbClr val="000098"/>
                </a:solidFill>
                <a:latin typeface="Courier New"/>
                <a:cs typeface="Courier New"/>
              </a:rPr>
              <a:t>2</a:t>
            </a:r>
            <a:endParaRPr sz="2025" baseline="-2057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5113" y="2175878"/>
            <a:ext cx="2312035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4240" algn="l"/>
                <a:tab pos="1361440" algn="l"/>
                <a:tab pos="1666239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926465" algn="l"/>
                <a:tab pos="1384300" algn="l"/>
                <a:tab pos="19939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A1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B1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2267" y="5424506"/>
            <a:ext cx="431800" cy="647700"/>
          </a:xfrm>
          <a:custGeom>
            <a:avLst/>
            <a:gdLst/>
            <a:ahLst/>
            <a:cxnLst/>
            <a:rect l="l" t="t" r="r" b="b"/>
            <a:pathLst>
              <a:path w="431800" h="647700">
                <a:moveTo>
                  <a:pt x="0" y="647699"/>
                </a:moveTo>
                <a:lnTo>
                  <a:pt x="431804" y="647699"/>
                </a:lnTo>
                <a:lnTo>
                  <a:pt x="431804" y="0"/>
                </a:lnTo>
                <a:lnTo>
                  <a:pt x="0" y="0"/>
                </a:lnTo>
                <a:lnTo>
                  <a:pt x="0" y="6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5441" y="3336077"/>
            <a:ext cx="233679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R1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2267" y="5640402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26903" y="3979242"/>
            <a:ext cx="579755" cy="365760"/>
          </a:xfrm>
          <a:custGeom>
            <a:avLst/>
            <a:gdLst/>
            <a:ahLst/>
            <a:cxnLst/>
            <a:rect l="l" t="t" r="r" b="b"/>
            <a:pathLst>
              <a:path w="579755" h="365760">
                <a:moveTo>
                  <a:pt x="533164" y="344122"/>
                </a:moveTo>
                <a:lnTo>
                  <a:pt x="523052" y="360294"/>
                </a:lnTo>
                <a:lnTo>
                  <a:pt x="579689" y="365759"/>
                </a:lnTo>
                <a:lnTo>
                  <a:pt x="570588" y="350900"/>
                </a:lnTo>
                <a:lnTo>
                  <a:pt x="544007" y="350900"/>
                </a:lnTo>
                <a:lnTo>
                  <a:pt x="533164" y="344122"/>
                </a:lnTo>
                <a:close/>
              </a:path>
              <a:path w="579755" h="365760">
                <a:moveTo>
                  <a:pt x="539851" y="333426"/>
                </a:moveTo>
                <a:lnTo>
                  <a:pt x="533164" y="344122"/>
                </a:lnTo>
                <a:lnTo>
                  <a:pt x="544007" y="350900"/>
                </a:lnTo>
                <a:lnTo>
                  <a:pt x="550733" y="340232"/>
                </a:lnTo>
                <a:lnTo>
                  <a:pt x="539851" y="333426"/>
                </a:lnTo>
                <a:close/>
              </a:path>
              <a:path w="579755" h="365760">
                <a:moveTo>
                  <a:pt x="549971" y="317241"/>
                </a:moveTo>
                <a:lnTo>
                  <a:pt x="539851" y="333426"/>
                </a:lnTo>
                <a:lnTo>
                  <a:pt x="550733" y="340232"/>
                </a:lnTo>
                <a:lnTo>
                  <a:pt x="544007" y="350900"/>
                </a:lnTo>
                <a:lnTo>
                  <a:pt x="570588" y="350900"/>
                </a:lnTo>
                <a:lnTo>
                  <a:pt x="549971" y="317241"/>
                </a:lnTo>
                <a:close/>
              </a:path>
              <a:path w="579755" h="365760">
                <a:moveTo>
                  <a:pt x="6736" y="0"/>
                </a:moveTo>
                <a:lnTo>
                  <a:pt x="0" y="10799"/>
                </a:lnTo>
                <a:lnTo>
                  <a:pt x="533164" y="344122"/>
                </a:lnTo>
                <a:lnTo>
                  <a:pt x="539851" y="333426"/>
                </a:lnTo>
                <a:lnTo>
                  <a:pt x="6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3916" y="4776806"/>
            <a:ext cx="652780" cy="796290"/>
          </a:xfrm>
          <a:custGeom>
            <a:avLst/>
            <a:gdLst/>
            <a:ahLst/>
            <a:cxnLst/>
            <a:rect l="l" t="t" r="r" b="b"/>
            <a:pathLst>
              <a:path w="652780" h="796289">
                <a:moveTo>
                  <a:pt x="615574" y="35344"/>
                </a:moveTo>
                <a:lnTo>
                  <a:pt x="0" y="788133"/>
                </a:lnTo>
                <a:lnTo>
                  <a:pt x="9835" y="796171"/>
                </a:lnTo>
                <a:lnTo>
                  <a:pt x="625361" y="43332"/>
                </a:lnTo>
                <a:lnTo>
                  <a:pt x="615574" y="35344"/>
                </a:lnTo>
                <a:close/>
              </a:path>
              <a:path w="652780" h="796289">
                <a:moveTo>
                  <a:pt x="646880" y="25526"/>
                </a:moveTo>
                <a:lnTo>
                  <a:pt x="623602" y="25526"/>
                </a:lnTo>
                <a:lnTo>
                  <a:pt x="633377" y="33527"/>
                </a:lnTo>
                <a:lnTo>
                  <a:pt x="625361" y="43332"/>
                </a:lnTo>
                <a:lnTo>
                  <a:pt x="640104" y="55363"/>
                </a:lnTo>
                <a:lnTo>
                  <a:pt x="646880" y="25526"/>
                </a:lnTo>
                <a:close/>
              </a:path>
              <a:path w="652780" h="796289">
                <a:moveTo>
                  <a:pt x="623602" y="25526"/>
                </a:moveTo>
                <a:lnTo>
                  <a:pt x="615574" y="35344"/>
                </a:lnTo>
                <a:lnTo>
                  <a:pt x="625361" y="43332"/>
                </a:lnTo>
                <a:lnTo>
                  <a:pt x="633377" y="33527"/>
                </a:lnTo>
                <a:lnTo>
                  <a:pt x="623602" y="25526"/>
                </a:lnTo>
                <a:close/>
              </a:path>
              <a:path w="652780" h="796289">
                <a:moveTo>
                  <a:pt x="652677" y="0"/>
                </a:moveTo>
                <a:lnTo>
                  <a:pt x="600742" y="23240"/>
                </a:lnTo>
                <a:lnTo>
                  <a:pt x="615574" y="35344"/>
                </a:lnTo>
                <a:lnTo>
                  <a:pt x="623602" y="25526"/>
                </a:lnTo>
                <a:lnTo>
                  <a:pt x="646880" y="25526"/>
                </a:lnTo>
                <a:lnTo>
                  <a:pt x="652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30497" y="4390972"/>
            <a:ext cx="576580" cy="50800"/>
          </a:xfrm>
          <a:custGeom>
            <a:avLst/>
            <a:gdLst/>
            <a:ahLst/>
            <a:cxnLst/>
            <a:rect l="l" t="t" r="r" b="b"/>
            <a:pathLst>
              <a:path w="576579" h="50800">
                <a:moveTo>
                  <a:pt x="525398" y="0"/>
                </a:moveTo>
                <a:lnTo>
                  <a:pt x="525398" y="50804"/>
                </a:lnTo>
                <a:lnTo>
                  <a:pt x="563512" y="31754"/>
                </a:lnTo>
                <a:lnTo>
                  <a:pt x="538109" y="31754"/>
                </a:lnTo>
                <a:lnTo>
                  <a:pt x="538109" y="19049"/>
                </a:lnTo>
                <a:lnTo>
                  <a:pt x="563494" y="19049"/>
                </a:lnTo>
                <a:lnTo>
                  <a:pt x="525398" y="0"/>
                </a:lnTo>
                <a:close/>
              </a:path>
              <a:path w="576579" h="50800">
                <a:moveTo>
                  <a:pt x="525398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525398" y="31754"/>
                </a:lnTo>
                <a:lnTo>
                  <a:pt x="525398" y="19049"/>
                </a:lnTo>
                <a:close/>
              </a:path>
              <a:path w="576579" h="50800">
                <a:moveTo>
                  <a:pt x="563494" y="19049"/>
                </a:moveTo>
                <a:lnTo>
                  <a:pt x="538109" y="19049"/>
                </a:lnTo>
                <a:lnTo>
                  <a:pt x="538109" y="31754"/>
                </a:lnTo>
                <a:lnTo>
                  <a:pt x="563512" y="31754"/>
                </a:lnTo>
                <a:lnTo>
                  <a:pt x="576209" y="25408"/>
                </a:lnTo>
                <a:lnTo>
                  <a:pt x="56349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30722" y="4390972"/>
            <a:ext cx="935355" cy="50800"/>
          </a:xfrm>
          <a:custGeom>
            <a:avLst/>
            <a:gdLst/>
            <a:ahLst/>
            <a:cxnLst/>
            <a:rect l="l" t="t" r="r" b="b"/>
            <a:pathLst>
              <a:path w="935354" h="50800">
                <a:moveTo>
                  <a:pt x="884163" y="0"/>
                </a:moveTo>
                <a:lnTo>
                  <a:pt x="884163" y="50804"/>
                </a:lnTo>
                <a:lnTo>
                  <a:pt x="922277" y="31754"/>
                </a:lnTo>
                <a:lnTo>
                  <a:pt x="896873" y="31754"/>
                </a:lnTo>
                <a:lnTo>
                  <a:pt x="896873" y="19049"/>
                </a:lnTo>
                <a:lnTo>
                  <a:pt x="922259" y="19049"/>
                </a:lnTo>
                <a:lnTo>
                  <a:pt x="884163" y="0"/>
                </a:lnTo>
                <a:close/>
              </a:path>
              <a:path w="935354" h="50800">
                <a:moveTo>
                  <a:pt x="884163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884163" y="31754"/>
                </a:lnTo>
                <a:lnTo>
                  <a:pt x="884163" y="19049"/>
                </a:lnTo>
                <a:close/>
              </a:path>
              <a:path w="935354" h="50800">
                <a:moveTo>
                  <a:pt x="922259" y="19049"/>
                </a:moveTo>
                <a:lnTo>
                  <a:pt x="896873" y="19049"/>
                </a:lnTo>
                <a:lnTo>
                  <a:pt x="896873" y="31754"/>
                </a:lnTo>
                <a:lnTo>
                  <a:pt x="922277" y="31754"/>
                </a:lnTo>
                <a:lnTo>
                  <a:pt x="934973" y="25408"/>
                </a:lnTo>
                <a:lnTo>
                  <a:pt x="92225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91235" y="4473535"/>
            <a:ext cx="647700" cy="50800"/>
          </a:xfrm>
          <a:custGeom>
            <a:avLst/>
            <a:gdLst/>
            <a:ahLst/>
            <a:cxnLst/>
            <a:rect l="l" t="t" r="r" b="b"/>
            <a:pathLst>
              <a:path w="647700" h="50800">
                <a:moveTo>
                  <a:pt x="596920" y="0"/>
                </a:moveTo>
                <a:lnTo>
                  <a:pt x="596920" y="50804"/>
                </a:lnTo>
                <a:lnTo>
                  <a:pt x="635011" y="31754"/>
                </a:lnTo>
                <a:lnTo>
                  <a:pt x="609599" y="31754"/>
                </a:lnTo>
                <a:lnTo>
                  <a:pt x="609599" y="19049"/>
                </a:lnTo>
                <a:lnTo>
                  <a:pt x="634992" y="19049"/>
                </a:lnTo>
                <a:lnTo>
                  <a:pt x="596920" y="0"/>
                </a:lnTo>
                <a:close/>
              </a:path>
              <a:path w="647700" h="50800">
                <a:moveTo>
                  <a:pt x="596920" y="19049"/>
                </a:moveTo>
                <a:lnTo>
                  <a:pt x="0" y="19049"/>
                </a:lnTo>
                <a:lnTo>
                  <a:pt x="0" y="31754"/>
                </a:lnTo>
                <a:lnTo>
                  <a:pt x="596920" y="31754"/>
                </a:lnTo>
                <a:lnTo>
                  <a:pt x="596920" y="19049"/>
                </a:lnTo>
                <a:close/>
              </a:path>
              <a:path w="647700" h="50800">
                <a:moveTo>
                  <a:pt x="634992" y="19049"/>
                </a:moveTo>
                <a:lnTo>
                  <a:pt x="609599" y="19049"/>
                </a:lnTo>
                <a:lnTo>
                  <a:pt x="609599" y="31754"/>
                </a:lnTo>
                <a:lnTo>
                  <a:pt x="635011" y="31754"/>
                </a:lnTo>
                <a:lnTo>
                  <a:pt x="647699" y="25408"/>
                </a:lnTo>
                <a:lnTo>
                  <a:pt x="634992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28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01008" y="4489365"/>
            <a:ext cx="878205" cy="1392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5080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050">
              <a:latin typeface="Times New Roman"/>
              <a:cs typeface="Times New Roman"/>
            </a:endParaRPr>
          </a:p>
          <a:p>
            <a:pPr marR="635635" algn="ctr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R="640080" algn="ctr">
              <a:lnSpc>
                <a:spcPct val="100000"/>
              </a:lnSpc>
            </a:pPr>
            <a:r>
              <a:rPr sz="1400" spc="-15" dirty="0">
                <a:latin typeface="Times New Roman"/>
                <a:cs typeface="Times New Roman"/>
              </a:rPr>
              <a:t>B1</a:t>
            </a:r>
            <a:endParaRPr sz="1400">
              <a:latin typeface="Times New Roman"/>
              <a:cs typeface="Times New Roman"/>
            </a:endParaRPr>
          </a:p>
          <a:p>
            <a:pPr marR="613410" algn="ctr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7154" y="4128693"/>
            <a:ext cx="76226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sz="1400" spc="-10" dirty="0" smtClean="0">
                <a:latin typeface="Times New Roman"/>
                <a:cs typeface="Times New Roman"/>
              </a:rPr>
              <a:t>g</a:t>
            </a:r>
            <a:r>
              <a:rPr sz="1400" spc="-10" smtClean="0">
                <a:latin typeface="Times New Roman"/>
                <a:cs typeface="Times New Roman"/>
              </a:rPr>
              <a:t>r</a:t>
            </a:r>
            <a:r>
              <a:rPr sz="1400" spc="-20" smtClean="0">
                <a:latin typeface="Times New Roman"/>
                <a:cs typeface="Times New Roman"/>
              </a:rPr>
              <a:t>o</a:t>
            </a:r>
            <a:r>
              <a:rPr sz="1400" smtClean="0">
                <a:latin typeface="Times New Roman"/>
                <a:cs typeface="Times New Roman"/>
              </a:rPr>
              <a:t>up</a:t>
            </a:r>
            <a:r>
              <a:rPr sz="1400" spc="25" smtClean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9865" y="4128689"/>
            <a:ext cx="45783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9414" y="4211248"/>
            <a:ext cx="4210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s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30" dirty="0">
                <a:latin typeface="Times New Roman"/>
                <a:cs typeface="Times New Roman"/>
              </a:rPr>
              <a:t>l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ct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6221" y="3546553"/>
          <a:ext cx="647699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699"/>
              </a:tblGrid>
              <a:tr h="215777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7392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	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	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	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419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	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	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6026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tabLst>
                          <a:tab pos="3879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	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00478" y="3762330"/>
          <a:ext cx="1373120" cy="1079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936"/>
                <a:gridCol w="361967"/>
                <a:gridCol w="450534"/>
                <a:gridCol w="199683"/>
              </a:tblGrid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fr-FR" sz="14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400" spc="5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434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434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0241" y="3762449"/>
          <a:ext cx="1303398" cy="1511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028"/>
                <a:gridCol w="344393"/>
                <a:gridCol w="269558"/>
                <a:gridCol w="342419"/>
              </a:tblGrid>
              <a:tr h="21577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fr-FR" sz="14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1400" spc="5" smtClean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mtClean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602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632737" y="4116415"/>
          <a:ext cx="1368419" cy="647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273"/>
                <a:gridCol w="287426"/>
                <a:gridCol w="720720"/>
              </a:tblGrid>
              <a:tr h="215895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m(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753054" y="3754392"/>
          <a:ext cx="1223962" cy="10794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80"/>
                <a:gridCol w="360425"/>
                <a:gridCol w="504757"/>
              </a:tblGrid>
              <a:tr h="21589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28574">
                      <a:solidFill>
                        <a:srgbClr val="CCCC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rowSpan="2"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8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CCCC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CCCC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CCCC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1187384" y="4335485"/>
            <a:ext cx="630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pc="10" dirty="0" err="1" smtClean="0">
                <a:latin typeface="Times New Roman"/>
                <a:cs typeface="Times New Roman"/>
              </a:rPr>
              <a:t>f</a:t>
            </a:r>
            <a:r>
              <a:rPr lang="fr-FR" spc="-10" dirty="0" err="1" smtClean="0">
                <a:latin typeface="Times New Roman"/>
                <a:cs typeface="Times New Roman"/>
              </a:rPr>
              <a:t>r</a:t>
            </a:r>
            <a:r>
              <a:rPr lang="fr-FR" spc="-20" dirty="0" err="1" smtClean="0">
                <a:latin typeface="Times New Roman"/>
                <a:cs typeface="Times New Roman"/>
              </a:rPr>
              <a:t>o</a:t>
            </a:r>
            <a:r>
              <a:rPr lang="fr-FR" dirty="0" err="1" smtClean="0">
                <a:latin typeface="Times New Roman"/>
                <a:cs typeface="Times New Roman"/>
              </a:rPr>
              <a:t>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1" grpId="0"/>
      <p:bldP spid="22" grpId="0"/>
      <p:bldP spid="24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5420">
              <a:lnSpc>
                <a:spcPct val="100000"/>
              </a:lnSpc>
            </a:pPr>
            <a:r>
              <a:rPr dirty="0"/>
              <a:t>GRO</a:t>
            </a:r>
            <a:r>
              <a:rPr spc="5" dirty="0"/>
              <a:t>U</a:t>
            </a:r>
            <a:r>
              <a:rPr dirty="0"/>
              <a:t>P</a:t>
            </a:r>
            <a:r>
              <a:rPr spc="-30" dirty="0"/>
              <a:t> </a:t>
            </a:r>
            <a:r>
              <a:rPr dirty="0"/>
              <a:t>BY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5409" y="6500834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1611252"/>
            <a:ext cx="8347075" cy="486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è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group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754380" marR="462280" lvl="1" indent="-284480">
              <a:lnSpc>
                <a:spcPct val="103000"/>
              </a:lnSpc>
              <a:spcBef>
                <a:spcPts val="1325"/>
              </a:spcBef>
              <a:buSzPct val="75000"/>
              <a:buFont typeface="Wingdings"/>
              <a:buChar char=""/>
              <a:tabLst>
                <a:tab pos="755015" algn="l"/>
                <a:tab pos="341376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ribu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 …,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25" i="1" spc="240" baseline="-20576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imp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	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doiv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tre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lus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une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'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1155700" marR="4177029" lvl="2" indent="-228600">
              <a:lnSpc>
                <a:spcPct val="100000"/>
              </a:lnSpc>
              <a:spcBef>
                <a:spcPts val="800"/>
              </a:spcBef>
              <a:buSzPct val="80555"/>
              <a:buFont typeface="Times New Roman"/>
              <a:buChar char="•"/>
              <a:tabLst>
                <a:tab pos="1156335" algn="l"/>
                <a:tab pos="1841500" algn="l"/>
                <a:tab pos="2113915" algn="l"/>
                <a:tab pos="27965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unt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38823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on d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up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met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sél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rten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ux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les.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ondit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nt.</a:t>
            </a:r>
            <a:endParaRPr sz="2000">
              <a:latin typeface="Times New Roman"/>
              <a:cs typeface="Times New Roman"/>
            </a:endParaRPr>
          </a:p>
          <a:p>
            <a:pPr marL="1155700" marR="4177029" lvl="2" indent="-228600">
              <a:lnSpc>
                <a:spcPct val="100000"/>
              </a:lnSpc>
              <a:spcBef>
                <a:spcPts val="800"/>
              </a:spcBef>
              <a:buSzPct val="80555"/>
              <a:buFont typeface="Times New Roman"/>
              <a:buChar char="•"/>
              <a:tabLst>
                <a:tab pos="1156335" algn="l"/>
                <a:tab pos="1841500" algn="l"/>
                <a:tab pos="2113915" algn="l"/>
                <a:tab pos="27965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unt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W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orks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5222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WHE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&gt;10</a:t>
            </a:r>
            <a:endParaRPr sz="1800">
              <a:latin typeface="Courier New"/>
              <a:cs typeface="Courier New"/>
            </a:endParaRPr>
          </a:p>
          <a:p>
            <a:pPr marL="1155700">
              <a:lnSpc>
                <a:spcPct val="100000"/>
              </a:lnSpc>
              <a:tabLst>
                <a:tab pos="1976120" algn="l"/>
                <a:tab pos="238823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359" y="2277830"/>
            <a:ext cx="469582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Requêtes</a:t>
            </a:r>
            <a:r>
              <a:rPr sz="4400" spc="-1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imb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iquées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55850" algn="l"/>
              </a:tabLst>
            </a:pPr>
            <a:r>
              <a:rPr dirty="0"/>
              <a:t>Exemples	de</a:t>
            </a:r>
            <a:r>
              <a:rPr spc="-30" dirty="0"/>
              <a:t> </a:t>
            </a:r>
            <a:r>
              <a:rPr dirty="0"/>
              <a:t>groupement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2" y="2220289"/>
            <a:ext cx="8168005" cy="3011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Nu</a:t>
            </a:r>
            <a:r>
              <a:rPr sz="2400" spc="-25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ér</a:t>
            </a:r>
            <a:r>
              <a:rPr sz="2400" spc="-1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pro</a:t>
            </a:r>
            <a:r>
              <a:rPr sz="2400" spc="5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ec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bre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d’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670"/>
              </a:lnSpc>
            </a:pPr>
            <a:r>
              <a:rPr sz="2400" b="1" spc="-20" dirty="0">
                <a:solidFill>
                  <a:srgbClr val="D93090"/>
                </a:solidFill>
                <a:latin typeface="Times New Roman"/>
                <a:cs typeface="Times New Roman"/>
              </a:rPr>
              <a:t>proje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b="1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  <a:tabLst>
                <a:tab pos="204787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oun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13614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endParaRPr sz="1800" dirty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00"/>
              </a:spcBef>
              <a:tabLst>
                <a:tab pos="1282700" algn="l"/>
                <a:tab pos="18110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err="1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 err="1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dirty="0" smtClean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660"/>
              </a:lnSpc>
              <a:spcBef>
                <a:spcPts val="149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des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av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la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durée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en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7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dur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ax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5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660"/>
              </a:lnSpc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ati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on </a:t>
            </a:r>
            <a:r>
              <a:rPr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lang="fr-FR" sz="240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 tout les </a:t>
            </a:r>
            <a:r>
              <a:rPr sz="2400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45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pc="7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r v</a:t>
            </a:r>
            <a:r>
              <a:rPr sz="2400" b="1" spc="-15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et</a:t>
            </a:r>
            <a:r>
              <a:rPr sz="2400" b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D93090"/>
                </a:solidFill>
                <a:latin typeface="Times New Roman"/>
                <a:cs typeface="Times New Roman"/>
              </a:rPr>
              <a:t>pa</a:t>
            </a:r>
            <a:r>
              <a:rPr sz="2400" b="1" dirty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lang="fr-FR" sz="2400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nom de </a:t>
            </a:r>
            <a:r>
              <a:rPr sz="2400" b="1" spc="-5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pr</a:t>
            </a:r>
            <a:r>
              <a:rPr sz="2400" b="1" spc="-10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b="1" dirty="0" err="1" smtClean="0">
                <a:solidFill>
                  <a:srgbClr val="D93090"/>
                </a:solidFill>
                <a:latin typeface="Times New Roman"/>
                <a:cs typeface="Times New Roman"/>
              </a:rPr>
              <a:t>jet</a:t>
            </a:r>
            <a:r>
              <a:rPr sz="2400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996" y="1430010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3319" y="1430010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5409" y="6645836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30</a:t>
            </a:fld>
            <a:endParaRPr dirty="0"/>
          </a:p>
        </p:txBody>
      </p:sp>
      <p:sp>
        <p:nvSpPr>
          <p:cNvPr id="11" name="object 4"/>
          <p:cNvSpPr txBox="1"/>
          <p:nvPr/>
        </p:nvSpPr>
        <p:spPr>
          <a:xfrm>
            <a:off x="778506" y="5055507"/>
            <a:ext cx="84836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5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1677673" y="5055507"/>
            <a:ext cx="4316730" cy="981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8419">
              <a:lnSpc>
                <a:spcPct val="132500"/>
              </a:lnSpc>
              <a:tabLst>
                <a:tab pos="891540" algn="l"/>
                <a:tab pos="1844039" algn="l"/>
                <a:tab pos="321119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Ci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nam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AVG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ur)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MA</a:t>
            </a:r>
            <a:r>
              <a:rPr sz="1800" b="1" spc="-25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(Du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k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1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ject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Works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j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ect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778518" y="6142941"/>
            <a:ext cx="30162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2485" algn="l"/>
                <a:tab pos="1361440" algn="l"/>
                <a:tab pos="218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Pna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181" y="159328"/>
            <a:ext cx="7455534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086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Exemple</a:t>
            </a:r>
            <a:r>
              <a:rPr sz="4400" spc="-2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de</a:t>
            </a:r>
            <a:r>
              <a:rPr sz="4400" spc="-1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groupement	ordonné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826" y="1791069"/>
            <a:ext cx="733679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asse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produ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par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ndue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pour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826" y="2144385"/>
            <a:ext cx="6014085" cy="141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produi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160"/>
              </a:spcBef>
              <a:tabLst>
                <a:tab pos="1083945" algn="l"/>
                <a:tab pos="2313940" algn="l"/>
                <a:tab pos="4086860" algn="l"/>
                <a:tab pos="586295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dui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SUM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.q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  <a:tabLst>
                <a:tab pos="822325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800"/>
              </a:spcBef>
              <a:tabLst>
                <a:tab pos="812165" algn="l"/>
                <a:tab pos="20396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4879" y="2658676"/>
            <a:ext cx="180149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pri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128" y="3685324"/>
            <a:ext cx="71120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71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GROUP</a:t>
            </a:r>
            <a:r>
              <a:rPr sz="18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ORDER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552" y="3685324"/>
            <a:ext cx="4123690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000"/>
              </a:lnSpc>
              <a:tabLst>
                <a:tab pos="423545" algn="l"/>
                <a:tab pos="1516380" algn="l"/>
                <a:tab pos="178562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_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idx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241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ota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9308" y="4619008"/>
            <a:ext cx="3727450" cy="1381760"/>
          </a:xfrm>
          <a:custGeom>
            <a:avLst/>
            <a:gdLst/>
            <a:ahLst/>
            <a:cxnLst/>
            <a:rect l="l" t="t" r="r" b="b"/>
            <a:pathLst>
              <a:path w="3727450" h="1381760">
                <a:moveTo>
                  <a:pt x="726826" y="429137"/>
                </a:moveTo>
                <a:lnTo>
                  <a:pt x="732365" y="383375"/>
                </a:lnTo>
                <a:lnTo>
                  <a:pt x="748099" y="341615"/>
                </a:lnTo>
                <a:lnTo>
                  <a:pt x="772700" y="305183"/>
                </a:lnTo>
                <a:lnTo>
                  <a:pt x="804842" y="275408"/>
                </a:lnTo>
                <a:lnTo>
                  <a:pt x="843197" y="253615"/>
                </a:lnTo>
                <a:lnTo>
                  <a:pt x="886439" y="241131"/>
                </a:lnTo>
                <a:lnTo>
                  <a:pt x="917326" y="238637"/>
                </a:lnTo>
                <a:lnTo>
                  <a:pt x="1226941" y="238637"/>
                </a:lnTo>
                <a:lnTo>
                  <a:pt x="3536807" y="238637"/>
                </a:lnTo>
                <a:lnTo>
                  <a:pt x="3552424" y="239268"/>
                </a:lnTo>
                <a:lnTo>
                  <a:pt x="3567694" y="241131"/>
                </a:lnTo>
                <a:lnTo>
                  <a:pt x="3610935" y="253615"/>
                </a:lnTo>
                <a:lnTo>
                  <a:pt x="3649291" y="275408"/>
                </a:lnTo>
                <a:lnTo>
                  <a:pt x="3681432" y="305183"/>
                </a:lnTo>
                <a:lnTo>
                  <a:pt x="3706034" y="341615"/>
                </a:lnTo>
                <a:lnTo>
                  <a:pt x="3721768" y="383375"/>
                </a:lnTo>
                <a:lnTo>
                  <a:pt x="3727307" y="429137"/>
                </a:lnTo>
                <a:lnTo>
                  <a:pt x="3727307" y="1191137"/>
                </a:lnTo>
                <a:lnTo>
                  <a:pt x="3726675" y="1206771"/>
                </a:lnTo>
                <a:lnTo>
                  <a:pt x="3717590" y="1251379"/>
                </a:lnTo>
                <a:lnTo>
                  <a:pt x="3698753" y="1291518"/>
                </a:lnTo>
                <a:lnTo>
                  <a:pt x="3671491" y="1325869"/>
                </a:lnTo>
                <a:lnTo>
                  <a:pt x="3637130" y="1353114"/>
                </a:lnTo>
                <a:lnTo>
                  <a:pt x="3596999" y="1371932"/>
                </a:lnTo>
                <a:lnTo>
                  <a:pt x="3552424" y="1381006"/>
                </a:lnTo>
                <a:lnTo>
                  <a:pt x="3536807" y="1381637"/>
                </a:lnTo>
                <a:lnTo>
                  <a:pt x="1226941" y="1381637"/>
                </a:lnTo>
                <a:lnTo>
                  <a:pt x="917326" y="1381637"/>
                </a:lnTo>
                <a:lnTo>
                  <a:pt x="901709" y="1381006"/>
                </a:lnTo>
                <a:lnTo>
                  <a:pt x="886439" y="1379145"/>
                </a:lnTo>
                <a:lnTo>
                  <a:pt x="843197" y="1366677"/>
                </a:lnTo>
                <a:lnTo>
                  <a:pt x="804842" y="1344903"/>
                </a:lnTo>
                <a:lnTo>
                  <a:pt x="772700" y="1315143"/>
                </a:lnTo>
                <a:lnTo>
                  <a:pt x="748099" y="1278716"/>
                </a:lnTo>
                <a:lnTo>
                  <a:pt x="732365" y="1236941"/>
                </a:lnTo>
                <a:lnTo>
                  <a:pt x="726826" y="1191137"/>
                </a:lnTo>
                <a:lnTo>
                  <a:pt x="726826" y="714887"/>
                </a:lnTo>
                <a:lnTo>
                  <a:pt x="0" y="0"/>
                </a:lnTo>
                <a:lnTo>
                  <a:pt x="726826" y="429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21763" y="4995079"/>
            <a:ext cx="256540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 des résultats 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ait APRES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 regroupe</a:t>
            </a:r>
            <a:r>
              <a:rPr sz="1800" spc="10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ent 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l’agrégation.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2445" algn="l"/>
              </a:tabLst>
            </a:pPr>
            <a:r>
              <a:rPr dirty="0"/>
              <a:t>Sélection</a:t>
            </a:r>
            <a:r>
              <a:rPr spc="-20" dirty="0"/>
              <a:t> </a:t>
            </a:r>
            <a:r>
              <a:rPr dirty="0"/>
              <a:t>sur	des</a:t>
            </a:r>
            <a:r>
              <a:rPr spc="-10" dirty="0"/>
              <a:t> </a:t>
            </a:r>
            <a:r>
              <a:rPr dirty="0"/>
              <a:t>groupes</a:t>
            </a:r>
          </a:p>
        </p:txBody>
      </p:sp>
      <p:sp>
        <p:nvSpPr>
          <p:cNvPr id="3" name="object 3"/>
          <p:cNvSpPr/>
          <p:nvPr/>
        </p:nvSpPr>
        <p:spPr>
          <a:xfrm>
            <a:off x="357164" y="928612"/>
            <a:ext cx="8286750" cy="1786255"/>
          </a:xfrm>
          <a:custGeom>
            <a:avLst/>
            <a:gdLst/>
            <a:ahLst/>
            <a:cxnLst/>
            <a:rect l="l" t="t" r="r" b="b"/>
            <a:pathLst>
              <a:path w="8286750" h="1786255">
                <a:moveTo>
                  <a:pt x="0" y="1785996"/>
                </a:moveTo>
                <a:lnTo>
                  <a:pt x="8286749" y="1785996"/>
                </a:lnTo>
                <a:lnTo>
                  <a:pt x="8286749" y="0"/>
                </a:lnTo>
                <a:lnTo>
                  <a:pt x="0" y="0"/>
                </a:lnTo>
                <a:lnTo>
                  <a:pt x="0" y="1785996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164" y="928612"/>
            <a:ext cx="8286750" cy="1786255"/>
          </a:xfrm>
          <a:custGeom>
            <a:avLst/>
            <a:gdLst/>
            <a:ahLst/>
            <a:cxnLst/>
            <a:rect l="l" t="t" r="r" b="b"/>
            <a:pathLst>
              <a:path w="8286750" h="1786255">
                <a:moveTo>
                  <a:pt x="0" y="1785996"/>
                </a:moveTo>
                <a:lnTo>
                  <a:pt x="8286749" y="1785996"/>
                </a:lnTo>
                <a:lnTo>
                  <a:pt x="8286749" y="0"/>
                </a:lnTo>
                <a:lnTo>
                  <a:pt x="0" y="0"/>
                </a:lnTo>
                <a:lnTo>
                  <a:pt x="0" y="17859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662" y="2017794"/>
            <a:ext cx="8777605" cy="455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165">
              <a:lnSpc>
                <a:spcPct val="100000"/>
              </a:lnSpc>
              <a:tabLst>
                <a:tab pos="1599565" algn="l"/>
                <a:tab pos="2057400" algn="l"/>
                <a:tab pos="24638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GROU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P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25" i="1" baseline="-20576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…,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k</a:t>
            </a:r>
            <a:endParaRPr sz="2025" baseline="-20576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  <a:tabLst>
                <a:tab pos="20574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HAVIN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G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condition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nti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919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i="1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onne</a:t>
            </a:r>
            <a:r>
              <a:rPr sz="2000" i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group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parti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ions)</a:t>
            </a:r>
            <a:r>
              <a:rPr sz="2000" i="1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isfon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rtaine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Algor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3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32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onne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satisfon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W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RE.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F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Y.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/>
              <a:tabLst>
                <a:tab pos="92773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upprime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satisfon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5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NG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4"/>
              <a:tabLst>
                <a:tab pos="927735" algn="l"/>
              </a:tabLst>
            </a:pP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Appliqu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fon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pour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roup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800"/>
              </a:spcBef>
              <a:buSzPct val="75000"/>
              <a:buFont typeface="Times New Roman"/>
              <a:buAutoNum type="arabicPeriod" startAt="4"/>
              <a:tabLst>
                <a:tab pos="92773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Retourne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leu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olonnes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des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6145" y="1011572"/>
            <a:ext cx="914400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SELECT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52598"/>
                </a:solidFill>
                <a:latin typeface="Courier New"/>
                <a:cs typeface="Courier New"/>
              </a:rPr>
              <a:t>WHERE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8127" y="1011572"/>
            <a:ext cx="137223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n,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spc="-30" baseline="-20576" dirty="0">
                <a:solidFill>
                  <a:srgbClr val="2525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…</a:t>
            </a:r>
            <a:r>
              <a:rPr sz="2000" dirty="0">
                <a:solidFill>
                  <a:srgbClr val="252598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2525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R</a:t>
            </a:r>
            <a:r>
              <a:rPr sz="2025" i="1" spc="-15" baseline="-20576" dirty="0">
                <a:solidFill>
                  <a:srgbClr val="252598"/>
                </a:solidFill>
                <a:latin typeface="Courier New"/>
                <a:cs typeface="Courier New"/>
              </a:rPr>
              <a:t>m</a:t>
            </a:r>
            <a:endParaRPr sz="2025" baseline="-20576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51583" y="1011572"/>
            <a:ext cx="4776470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[AggFun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i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), …, 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AggFun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c</a:t>
            </a:r>
            <a:r>
              <a:rPr sz="2000" i="1" spc="-5" dirty="0">
                <a:solidFill>
                  <a:srgbClr val="252598"/>
                </a:solidFill>
                <a:latin typeface="Courier New"/>
                <a:cs typeface="Courier New"/>
              </a:rPr>
              <a:t>(A</a:t>
            </a:r>
            <a:r>
              <a:rPr sz="2025" i="1" spc="-22" baseline="-20576" dirty="0">
                <a:solidFill>
                  <a:srgbClr val="252598"/>
                </a:solidFill>
                <a:latin typeface="Courier New"/>
                <a:cs typeface="Courier New"/>
              </a:rPr>
              <a:t>j</a:t>
            </a:r>
            <a:r>
              <a:rPr sz="2000" i="1" dirty="0">
                <a:solidFill>
                  <a:srgbClr val="252598"/>
                </a:solidFill>
                <a:latin typeface="Courier New"/>
                <a:cs typeface="Courier New"/>
              </a:rPr>
              <a:t>), …]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52445" algn="l"/>
              </a:tabLst>
            </a:pPr>
            <a:r>
              <a:rPr dirty="0"/>
              <a:t>Sélection</a:t>
            </a:r>
            <a:r>
              <a:rPr spc="-20" dirty="0"/>
              <a:t> </a:t>
            </a:r>
            <a:r>
              <a:rPr dirty="0"/>
              <a:t>sur	des</a:t>
            </a:r>
            <a:r>
              <a:rPr spc="-10" dirty="0"/>
              <a:t> </a:t>
            </a:r>
            <a:r>
              <a:rPr dirty="0"/>
              <a:t>groupes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3537" y="1639795"/>
            <a:ext cx="8451215" cy="167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è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nd</a:t>
            </a:r>
            <a:r>
              <a:rPr sz="24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iti</a:t>
            </a:r>
            <a:r>
              <a:rPr sz="2400" i="1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4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 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VI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por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ts val="2340"/>
              </a:lnSpc>
              <a:spcBef>
                <a:spcPts val="919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oit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aleurs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atomiques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tourn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teur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'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éga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5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sur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ts val="2340"/>
              </a:lnSpc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ibuts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issent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G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754380" marR="73025" lvl="1" indent="-284480">
              <a:lnSpc>
                <a:spcPts val="2280"/>
              </a:lnSpc>
              <a:spcBef>
                <a:spcPts val="595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oit</a:t>
            </a:r>
            <a:r>
              <a:rPr sz="2000" spc="-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rat</a:t>
            </a:r>
            <a:r>
              <a:rPr sz="2000" i="1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agré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at</a:t>
            </a:r>
            <a:r>
              <a:rPr sz="2000" i="1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i="1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attributs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app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sen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GRO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537" y="3766667"/>
            <a:ext cx="144716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SELECT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8241" y="4285025"/>
            <a:ext cx="1244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DISTINCT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842" y="4285025"/>
            <a:ext cx="18542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produit.nom,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7290" y="4590058"/>
            <a:ext cx="7358114" cy="1645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20320">
              <a:lnSpc>
                <a:spcPct val="133500"/>
              </a:lnSpc>
              <a:tabLst>
                <a:tab pos="1536700" algn="l"/>
                <a:tab pos="4260215" algn="l"/>
                <a:tab pos="471741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SUM(vente.q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*produit.pri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x)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z="2000" dirty="0" smtClean="0">
                <a:solidFill>
                  <a:srgbClr val="000098"/>
                </a:solidFill>
                <a:latin typeface="Times New Roman"/>
                <a:cs typeface="Times New Roman"/>
              </a:rPr>
              <a:t>"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total</a:t>
            </a:r>
            <a:r>
              <a:rPr sz="2000" spc="-5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produit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"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, produit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  <a:spcBef>
                <a:spcPts val="800"/>
              </a:spcBef>
              <a:tabLst>
                <a:tab pos="1841500" algn="l"/>
                <a:tab pos="2146300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produit.i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=</a:t>
            </a:r>
            <a:r>
              <a:rPr sz="20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produit_idx</a:t>
            </a:r>
            <a:r>
              <a:rPr lang="fr-FR" sz="20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and nom </a:t>
            </a:r>
            <a:r>
              <a:rPr lang="fr-FR" sz="20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like</a:t>
            </a:r>
            <a:r>
              <a:rPr lang="fr-FR" sz="2000" dirty="0" err="1" smtClean="0">
                <a:solidFill>
                  <a:srgbClr val="000098"/>
                </a:solidFill>
                <a:latin typeface="Courier New"/>
                <a:cs typeface="Courier New"/>
              </a:rPr>
              <a:t>’a</a:t>
            </a:r>
            <a:r>
              <a:rPr lang="fr-FR" sz="2000" dirty="0" smtClean="0">
                <a:solidFill>
                  <a:srgbClr val="000098"/>
                </a:solidFill>
                <a:latin typeface="Courier New"/>
                <a:cs typeface="Courier New"/>
              </a:rPr>
              <a:t>%’ 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6990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produit.nom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596" y="5000636"/>
            <a:ext cx="787400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3300"/>
              </a:lnSpc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GROUP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056" y="6286520"/>
            <a:ext cx="62750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1689100" algn="l"/>
                <a:tab pos="2451100" algn="l"/>
              </a:tabLst>
            </a:pPr>
            <a:r>
              <a:rPr sz="20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20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2000" b="1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smtClean="0">
                <a:solidFill>
                  <a:srgbClr val="000098"/>
                </a:solidFill>
                <a:latin typeface="Courier New"/>
                <a:cs typeface="Courier New"/>
              </a:rPr>
              <a:t>MIN(vente.q</a:t>
            </a:r>
            <a:r>
              <a:rPr sz="200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)&gt;1;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9" y="136876"/>
            <a:ext cx="81800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4000" spc="-3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ples</a:t>
            </a:r>
            <a:r>
              <a:rPr sz="4000" spc="1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de g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oupe</a:t>
            </a:r>
            <a:r>
              <a:rPr sz="4000" spc="-25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ent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avec sél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r>
              <a:rPr sz="4000" spc="15" dirty="0">
                <a:solidFill>
                  <a:srgbClr val="00279E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05" y="2155283"/>
            <a:ext cx="7049134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Vi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ns l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sque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sz="2400" spc="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h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us de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2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és?</a:t>
            </a:r>
            <a:endParaRPr sz="2400">
              <a:latin typeface="Times New Roman"/>
              <a:cs typeface="Times New Roman"/>
            </a:endParaRPr>
          </a:p>
          <a:p>
            <a:pPr marL="462280" marR="4680585">
              <a:lnSpc>
                <a:spcPts val="2860"/>
              </a:lnSpc>
              <a:spcBef>
                <a:spcPts val="150"/>
              </a:spcBef>
              <a:tabLst>
                <a:tab pos="1282700" algn="l"/>
                <a:tab pos="18110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16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r>
              <a:rPr sz="18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470"/>
              </a:spcBef>
              <a:tabLst>
                <a:tab pos="2865755" algn="l"/>
                <a:tab pos="314007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b="1" spc="1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COUN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2660"/>
              </a:lnSpc>
              <a:spcBef>
                <a:spcPts val="149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Pro</a:t>
            </a:r>
            <a:r>
              <a:rPr sz="2400" spc="0" dirty="0">
                <a:solidFill>
                  <a:srgbClr val="D93090"/>
                </a:solidFill>
                <a:latin typeface="Times New Roman"/>
                <a:cs typeface="Times New Roman"/>
              </a:rPr>
              <a:t>j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400" spc="-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dans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D93090"/>
                </a:solidFill>
                <a:latin typeface="Times New Roman"/>
                <a:cs typeface="Times New Roman"/>
              </a:rPr>
              <a:t>squel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s 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plus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2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55" dirty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400" spc="-20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sz="2400" spc="-6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D93090"/>
                </a:solidFill>
                <a:latin typeface="Times New Roman"/>
                <a:cs typeface="Times New Roman"/>
              </a:rPr>
              <a:t>és</a:t>
            </a:r>
            <a:r>
              <a:rPr sz="2400" spc="7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ag</a:t>
            </a:r>
            <a:r>
              <a:rPr sz="2400" spc="-3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sz="2400" spc="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D93090"/>
                </a:solidFill>
                <a:latin typeface="Times New Roman"/>
                <a:cs typeface="Times New Roman"/>
              </a:rPr>
              <a:t>une</a:t>
            </a:r>
            <a:endParaRPr sz="2400">
              <a:latin typeface="Times New Roman"/>
              <a:cs typeface="Times New Roman"/>
            </a:endParaRPr>
          </a:p>
          <a:p>
            <a:pPr marR="4502785" algn="ctr">
              <a:lnSpc>
                <a:spcPts val="2660"/>
              </a:lnSpc>
            </a:pPr>
            <a:r>
              <a:rPr sz="2400">
                <a:solidFill>
                  <a:srgbClr val="D93090"/>
                </a:solidFill>
                <a:latin typeface="Times New Roman"/>
                <a:cs typeface="Times New Roman"/>
              </a:rPr>
              <a:t>responsa</a:t>
            </a:r>
            <a:r>
              <a:rPr sz="2400" spc="-10">
                <a:solidFill>
                  <a:srgbClr val="D93090"/>
                </a:solidFill>
                <a:latin typeface="Times New Roman"/>
                <a:cs typeface="Times New Roman"/>
              </a:rPr>
              <a:t>bilit</a:t>
            </a:r>
            <a:r>
              <a:rPr sz="240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400" smtClean="0">
                <a:solidFill>
                  <a:srgbClr val="D9309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10" y="1572886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0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</a:t>
            </a:r>
            <a:r>
              <a:rPr sz="2000" dirty="0">
                <a:latin typeface="Times New Roman"/>
                <a:cs typeface="Times New Roman"/>
              </a:rPr>
              <a:t>, En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225" y="1572886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spc="5" dirty="0">
                <a:latin typeface="Times New Roman"/>
                <a:cs typeface="Times New Roman"/>
              </a:rPr>
              <a:t>P</a:t>
            </a:r>
            <a:r>
              <a:rPr sz="2000" u="heavy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5054" y="5068780"/>
            <a:ext cx="5572164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>
              <a:lnSpc>
                <a:spcPct val="100000"/>
              </a:lnSpc>
              <a:spcBef>
                <a:spcPts val="655"/>
              </a:spcBef>
              <a:tabLst>
                <a:tab pos="1419860" algn="l"/>
                <a:tab pos="264922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lang="en-US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lang="en-US" dirty="0" err="1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136144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Works where 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resp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=‘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Oui</a:t>
            </a:r>
            <a:r>
              <a:rPr lang="en-US" spc="-5" smtClean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00"/>
              </a:spcBef>
              <a:tabLst>
                <a:tab pos="1282700" algn="l"/>
                <a:tab pos="1811020" algn="l"/>
                <a:tab pos="2496820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Pn</a:t>
            </a:r>
            <a:r>
              <a:rPr lang="en-US" dirty="0" err="1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lang="en-US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esp</a:t>
            </a:r>
            <a:endParaRPr lang="en-US" dirty="0" smtClean="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680"/>
              </a:spcBef>
              <a:tabLst>
                <a:tab pos="3411854" algn="l"/>
                <a:tab pos="4092575" algn="l"/>
                <a:tab pos="4366895" algn="l"/>
              </a:tabLst>
            </a:pP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lang="en-US" b="1" spc="145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COUNT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DIS</a:t>
            </a:r>
            <a:r>
              <a:rPr lang="en-US" b="1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INC</a:t>
            </a:r>
            <a:r>
              <a:rPr lang="en-US" b="1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en-US" b="1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EN</a:t>
            </a:r>
            <a:r>
              <a:rPr lang="en-US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dirty="0" smtClean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lang="en-US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en-US" spc="-5" dirty="0" smtClean="0">
                <a:solidFill>
                  <a:srgbClr val="000098"/>
                </a:solidFill>
                <a:latin typeface="Courier New"/>
                <a:cs typeface="Courier New"/>
              </a:rPr>
              <a:t>2;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69" y="149576"/>
            <a:ext cx="818007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Exe</a:t>
            </a:r>
            <a:r>
              <a:rPr sz="4000" spc="-30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ples</a:t>
            </a:r>
            <a:r>
              <a:rPr sz="4000" spc="1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de g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r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oupe</a:t>
            </a:r>
            <a:r>
              <a:rPr sz="4000" spc="-25" dirty="0">
                <a:solidFill>
                  <a:srgbClr val="00279E"/>
                </a:solidFill>
                <a:latin typeface="Times New Roman"/>
                <a:cs typeface="Times New Roman"/>
              </a:rPr>
              <a:t>m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ent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avec sél</a:t>
            </a:r>
            <a:r>
              <a:rPr sz="4000" spc="5" dirty="0">
                <a:solidFill>
                  <a:srgbClr val="00279E"/>
                </a:solidFill>
                <a:latin typeface="Times New Roman"/>
                <a:cs typeface="Times New Roman"/>
              </a:rPr>
              <a:t>e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ct</a:t>
            </a:r>
            <a:r>
              <a:rPr sz="4000" spc="15" dirty="0">
                <a:solidFill>
                  <a:srgbClr val="00279E"/>
                </a:solidFill>
                <a:latin typeface="Times New Roman"/>
                <a:cs typeface="Times New Roman"/>
              </a:rPr>
              <a:t>i</a:t>
            </a:r>
            <a:r>
              <a:rPr sz="4000" dirty="0">
                <a:solidFill>
                  <a:srgbClr val="00279E"/>
                </a:solidFill>
                <a:latin typeface="Times New Roman"/>
                <a:cs typeface="Times New Roman"/>
              </a:rPr>
              <a:t>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0034" y="2453998"/>
            <a:ext cx="7786742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969644" algn="l"/>
                <a:tab pos="2199640" algn="l"/>
              </a:tabLst>
            </a:pP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spc="-20" smtClean="0">
                <a:solidFill>
                  <a:srgbClr val="000098"/>
                </a:solidFill>
                <a:latin typeface="Courier New"/>
                <a:cs typeface="Courier New"/>
              </a:rPr>
              <a:t>od</a:t>
            </a:r>
            <a:r>
              <a:rPr sz="1800" spc="-5" smtClean="0">
                <a:solidFill>
                  <a:srgbClr val="000098"/>
                </a:solidFill>
                <a:latin typeface="Courier New"/>
                <a:cs typeface="Courier New"/>
              </a:rPr>
              <a:t>el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v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oit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32485" algn="l"/>
                <a:tab pos="124396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odel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69644" algn="l"/>
                <a:tab pos="3017520" algn="l"/>
                <a:tab pos="329184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HAVIN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G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CO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NT(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oul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eu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8596" y="4714224"/>
            <a:ext cx="8143596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69644" algn="l"/>
                <a:tab pos="2199640" algn="l"/>
                <a:tab pos="39725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DI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TIN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ro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duit.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om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SUM</a:t>
            </a:r>
            <a:r>
              <a:rPr sz="1800" spc="-15" dirty="0" smtClean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te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.qt</a:t>
            </a:r>
            <a:r>
              <a:rPr lang="fr-FR"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*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pri</a:t>
            </a:r>
            <a:r>
              <a:rPr lang="fr-FR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x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297180">
              <a:lnSpc>
                <a:spcPct val="100000"/>
              </a:lnSpc>
              <a:tabLst>
                <a:tab pos="70866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sz="1800" spc="-25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al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97865" algn="l"/>
                <a:tab pos="19253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,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 err="1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1800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 smtClean="0">
                <a:solidFill>
                  <a:srgbClr val="000098"/>
                </a:solidFill>
                <a:latin typeface="Courier New"/>
                <a:cs typeface="Courier New"/>
              </a:rPr>
              <a:t>i</a:t>
            </a:r>
            <a:r>
              <a:rPr sz="1800" dirty="0" smtClean="0">
                <a:solidFill>
                  <a:srgbClr val="000098"/>
                </a:solidFill>
                <a:latin typeface="Courier New"/>
                <a:cs typeface="Courier New"/>
              </a:rPr>
              <a:t>d=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vente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.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pro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uit</a:t>
            </a:r>
            <a:r>
              <a:rPr sz="1800" spc="-20" dirty="0" err="1" smtClean="0">
                <a:solidFill>
                  <a:srgbClr val="000098"/>
                </a:solidFill>
                <a:latin typeface="Courier New"/>
                <a:cs typeface="Courier New"/>
              </a:rPr>
              <a:t>_</a:t>
            </a:r>
            <a:r>
              <a:rPr sz="1800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idx</a:t>
            </a:r>
            <a:endParaRPr lang="fr-FR" sz="1800" spc="-5" dirty="0" smtClean="0">
              <a:solidFill>
                <a:srgbClr val="000098"/>
              </a:solidFill>
              <a:latin typeface="Courier New"/>
              <a:cs typeface="Courier New"/>
            </a:endParaRPr>
          </a:p>
          <a:p>
            <a:pPr marL="12700">
              <a:spcBef>
                <a:spcPts val="800"/>
              </a:spcBef>
              <a:tabLst>
                <a:tab pos="697865" algn="l"/>
                <a:tab pos="1925320" algn="l"/>
              </a:tabLst>
            </a:pPr>
            <a:r>
              <a:rPr lang="fr-FR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And 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pr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o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dui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lang="fr-FR" spc="-5" dirty="0" smtClean="0">
                <a:solidFill>
                  <a:srgbClr val="000098"/>
                </a:solidFill>
                <a:latin typeface="Courier New"/>
                <a:cs typeface="Courier New"/>
              </a:rPr>
              <a:t>.no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pc="-5" dirty="0" err="1" smtClean="0">
                <a:solidFill>
                  <a:srgbClr val="000098"/>
                </a:solidFill>
                <a:latin typeface="Courier New"/>
                <a:cs typeface="Courier New"/>
              </a:rPr>
              <a:t>lik</a:t>
            </a:r>
            <a:r>
              <a:rPr lang="fr-FR" dirty="0" err="1" smtClean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lang="fr-FR" dirty="0" smtClean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lang="fr-FR" spc="-20" dirty="0" smtClean="0">
                <a:solidFill>
                  <a:srgbClr val="000098"/>
                </a:solidFill>
                <a:latin typeface="Courier New"/>
                <a:cs typeface="Courier New"/>
              </a:rPr>
              <a:t>’</a:t>
            </a:r>
            <a:r>
              <a:rPr lang="fr-FR" dirty="0" smtClean="0">
                <a:solidFill>
                  <a:srgbClr val="000098"/>
                </a:solidFill>
                <a:latin typeface="Courier New"/>
                <a:cs typeface="Courier New"/>
              </a:rPr>
              <a:t>M%’</a:t>
            </a:r>
            <a:endParaRPr lang="fr-FR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2485" algn="l"/>
                <a:tab pos="1243965" algn="l"/>
              </a:tabLst>
            </a:pPr>
            <a:r>
              <a:rPr sz="1800" b="1" spc="-5" smtClean="0">
                <a:solidFill>
                  <a:srgbClr val="000098"/>
                </a:solidFill>
                <a:latin typeface="Courier New"/>
                <a:cs typeface="Courier New"/>
              </a:rPr>
              <a:t>GROU</a:t>
            </a:r>
            <a:r>
              <a:rPr sz="1800" b="1" smtClean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p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rod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u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it.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832485" algn="l"/>
                <a:tab pos="1244600" algn="l"/>
              </a:tabLst>
            </a:pPr>
            <a:r>
              <a:rPr sz="1800" b="1" spc="-5" dirty="0" smtClean="0">
                <a:solidFill>
                  <a:srgbClr val="000098"/>
                </a:solidFill>
                <a:latin typeface="Courier New"/>
                <a:cs typeface="Courier New"/>
              </a:rPr>
              <a:t>ORDE</a:t>
            </a:r>
            <a:r>
              <a:rPr sz="1800" b="1" dirty="0" smtClean="0">
                <a:solidFill>
                  <a:srgbClr val="000098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ota</a:t>
            </a:r>
            <a:r>
              <a:rPr sz="1800" spc="-30" dirty="0">
                <a:solidFill>
                  <a:srgbClr val="000098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3357562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Cl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ass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55" dirty="0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des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produi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lang="fr-FR" b="1" spc="-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par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la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va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eur</a:t>
            </a:r>
            <a:r>
              <a:rPr lang="fr-FR" b="1" spc="-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vendue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pour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spc="-3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 produ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o</a:t>
            </a:r>
            <a:r>
              <a:rPr lang="fr-FR" b="1" spc="-30" dirty="0" smtClean="0">
                <a:solidFill>
                  <a:srgbClr val="D93090"/>
                </a:solidFill>
                <a:latin typeface="Times New Roman"/>
                <a:cs typeface="Times New Roman"/>
              </a:rPr>
              <a:t>mm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ç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nt</a:t>
            </a:r>
            <a:r>
              <a:rPr lang="fr-FR" b="1" spc="4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re</a:t>
            </a:r>
            <a:r>
              <a:rPr lang="fr-FR" b="1" spc="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‘M’.</a:t>
            </a:r>
          </a:p>
          <a:p>
            <a:pPr marL="1384300" lvl="3"/>
            <a:r>
              <a:rPr lang="fr-FR" b="1" spc="-25" dirty="0" smtClean="0">
                <a:solidFill>
                  <a:srgbClr val="002060"/>
                </a:solidFill>
                <a:latin typeface="Courier New"/>
                <a:cs typeface="Courier New"/>
              </a:rPr>
              <a:t>Produit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( </a:t>
            </a:r>
            <a:r>
              <a:rPr lang="fr-FR" b="1" u="sng" spc="-5" dirty="0" smtClean="0">
                <a:solidFill>
                  <a:srgbClr val="002060"/>
                </a:solidFill>
                <a:latin typeface="Courier New"/>
                <a:cs typeface="Courier New"/>
              </a:rPr>
              <a:t>id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nom, prix,…)</a:t>
            </a:r>
          </a:p>
          <a:p>
            <a:pPr marL="1384300" lvl="3"/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ven</a:t>
            </a:r>
            <a:r>
              <a:rPr lang="fr-FR" b="1" spc="-20" dirty="0" smtClean="0">
                <a:solidFill>
                  <a:srgbClr val="002060"/>
                </a:solidFill>
                <a:latin typeface="Courier New"/>
                <a:cs typeface="Courier New"/>
              </a:rPr>
              <a:t>te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( </a:t>
            </a:r>
            <a:r>
              <a:rPr lang="fr-FR" b="1" u="sng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id_vente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pro</a:t>
            </a:r>
            <a:r>
              <a:rPr lang="fr-FR" b="1" spc="-20" dirty="0" err="1" smtClean="0">
                <a:solidFill>
                  <a:srgbClr val="002060"/>
                </a:solidFill>
                <a:latin typeface="Courier New"/>
                <a:cs typeface="Courier New"/>
              </a:rPr>
              <a:t>d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uit</a:t>
            </a:r>
            <a:r>
              <a:rPr lang="fr-FR" b="1" spc="-20" dirty="0" err="1" smtClean="0">
                <a:solidFill>
                  <a:srgbClr val="002060"/>
                </a:solidFill>
                <a:latin typeface="Courier New"/>
                <a:cs typeface="Courier New"/>
              </a:rPr>
              <a:t>_</a:t>
            </a:r>
            <a:r>
              <a:rPr lang="fr-FR" b="1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idx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*,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lang="fr-FR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qt</a:t>
            </a:r>
            <a:r>
              <a:rPr lang="fr-FR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…,…)</a:t>
            </a:r>
            <a:endParaRPr lang="fr-FR" dirty="0" smtClean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1428736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Afficher Les </a:t>
            </a:r>
            <a:r>
              <a:rPr lang="fr-FR" b="1" spc="-45" dirty="0" smtClean="0">
                <a:solidFill>
                  <a:srgbClr val="D93090"/>
                </a:solidFill>
                <a:latin typeface="Times New Roman"/>
                <a:cs typeface="Times New Roman"/>
              </a:rPr>
              <a:t>m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odè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es</a:t>
            </a:r>
            <a:r>
              <a:rPr lang="fr-FR" b="1" spc="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vo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res</a:t>
            </a:r>
            <a:r>
              <a:rPr lang="fr-FR" b="1" spc="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propos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ent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un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cho</a:t>
            </a:r>
            <a:r>
              <a:rPr lang="fr-FR" b="1" spc="-25" dirty="0" smtClean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x </a:t>
            </a:r>
            <a:r>
              <a:rPr lang="fr-FR" b="1" spc="-15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us</a:t>
            </a:r>
            <a:r>
              <a:rPr lang="fr-FR" b="1" spc="-2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10 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c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ou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lang="fr-FR" b="1" spc="-10" dirty="0" smtClean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  <a:t>rs.</a:t>
            </a:r>
            <a:br>
              <a:rPr lang="fr-FR" b="1" dirty="0" smtClean="0">
                <a:solidFill>
                  <a:srgbClr val="D93090"/>
                </a:solidFill>
                <a:latin typeface="Times New Roman"/>
                <a:cs typeface="Times New Roman"/>
              </a:rPr>
            </a:br>
            <a:endParaRPr lang="fr-FR" b="1" dirty="0" smtClean="0">
              <a:solidFill>
                <a:srgbClr val="D93090"/>
              </a:solidFill>
              <a:latin typeface="Times New Roman"/>
              <a:cs typeface="Times New Roman"/>
            </a:endParaRPr>
          </a:p>
          <a:p>
            <a:pPr marL="12700"/>
            <a:r>
              <a:rPr lang="fr-FR" b="1" spc="-25" dirty="0" smtClean="0">
                <a:solidFill>
                  <a:srgbClr val="002060"/>
                </a:solidFill>
                <a:latin typeface="Courier New"/>
                <a:cs typeface="Courier New"/>
              </a:rPr>
              <a:t>V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oit</a:t>
            </a:r>
            <a:r>
              <a:rPr lang="fr-FR" b="1" spc="-30" dirty="0" smtClean="0">
                <a:solidFill>
                  <a:srgbClr val="002060"/>
                </a:solidFill>
                <a:latin typeface="Courier New"/>
                <a:cs typeface="Courier New"/>
              </a:rPr>
              <a:t>u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re ( </a:t>
            </a:r>
            <a:r>
              <a:rPr lang="fr-FR" b="1" u="sng" spc="-5" dirty="0" err="1" smtClean="0">
                <a:solidFill>
                  <a:srgbClr val="002060"/>
                </a:solidFill>
                <a:latin typeface="Courier New"/>
                <a:cs typeface="Courier New"/>
              </a:rPr>
              <a:t>id_voiture</a:t>
            </a:r>
            <a:r>
              <a:rPr lang="fr-FR" b="1" spc="-5" dirty="0" smtClean="0">
                <a:solidFill>
                  <a:srgbClr val="002060"/>
                </a:solidFill>
                <a:latin typeface="Courier New"/>
                <a:cs typeface="Courier New"/>
              </a:rPr>
              <a:t>, model, couleur,…)</a:t>
            </a:r>
            <a:endParaRPr lang="fr-FR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186" y="159328"/>
            <a:ext cx="618426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07770" algn="l"/>
                <a:tab pos="1502410" algn="l"/>
              </a:tabLst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SQL	:	Requêtes</a:t>
            </a:r>
            <a:r>
              <a:rPr sz="4400" spc="-30" dirty="0">
                <a:solidFill>
                  <a:srgbClr val="00279E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imbriquées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844" y="1719794"/>
            <a:ext cx="835215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87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i</a:t>
            </a:r>
            <a:r>
              <a:rPr sz="2400" spc="-3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br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 la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cl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WH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d'une r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êt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xt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er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53CE8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16" y="4358269"/>
            <a:ext cx="7479665" cy="151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Opérat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 ense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iqué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tabl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c’e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3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à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-dire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un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dirty="0">
                <a:solidFill>
                  <a:srgbClr val="000098"/>
                </a:solidFill>
                <a:latin typeface="Times New Roman"/>
                <a:cs typeface="Times New Roman"/>
              </a:rPr>
              <a:t>nse</a:t>
            </a:r>
            <a:r>
              <a:rPr sz="2000" i="1" spc="-1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ble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poss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ib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son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donc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nsembl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356" y="2286004"/>
            <a:ext cx="6072505" cy="1714500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42669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  <a:tabLst>
                <a:tab pos="1042669" algn="l"/>
                <a:tab pos="2816225" algn="l"/>
                <a:tab pos="4183379" algn="l"/>
                <a:tab pos="5273675" algn="l"/>
              </a:tabLst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[E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x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pre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s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sio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]</a:t>
            </a:r>
            <a:r>
              <a:rPr sz="1800" b="1" dirty="0">
                <a:solidFill>
                  <a:srgbClr val="00279E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Opér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teu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LEC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R="909955" algn="r">
              <a:lnSpc>
                <a:spcPct val="100000"/>
              </a:lnSpc>
              <a:tabLst>
                <a:tab pos="682625" algn="l"/>
              </a:tabLst>
            </a:pP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O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R="447675" algn="r">
              <a:lnSpc>
                <a:spcPct val="100000"/>
              </a:lnSpc>
              <a:tabLst>
                <a:tab pos="819785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W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HER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	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spc="-5" dirty="0">
                <a:solidFill>
                  <a:srgbClr val="00AF5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6478" y="2857504"/>
            <a:ext cx="214629" cy="857250"/>
          </a:xfrm>
          <a:custGeom>
            <a:avLst/>
            <a:gdLst/>
            <a:ahLst/>
            <a:cxnLst/>
            <a:rect l="l" t="t" r="r" b="b"/>
            <a:pathLst>
              <a:path w="214629" h="857250">
                <a:moveTo>
                  <a:pt x="0" y="0"/>
                </a:moveTo>
                <a:lnTo>
                  <a:pt x="39198" y="1231"/>
                </a:lnTo>
                <a:lnTo>
                  <a:pt x="84953" y="6968"/>
                </a:lnTo>
                <a:lnTo>
                  <a:pt x="107198" y="17891"/>
                </a:lnTo>
                <a:lnTo>
                  <a:pt x="107198" y="410839"/>
                </a:lnTo>
                <a:lnTo>
                  <a:pt x="109107" y="414191"/>
                </a:lnTo>
                <a:lnTo>
                  <a:pt x="149056" y="424929"/>
                </a:lnTo>
                <a:lnTo>
                  <a:pt x="203087" y="428514"/>
                </a:lnTo>
                <a:lnTo>
                  <a:pt x="214243" y="428609"/>
                </a:lnTo>
                <a:lnTo>
                  <a:pt x="175030" y="429848"/>
                </a:lnTo>
                <a:lnTo>
                  <a:pt x="129316" y="435614"/>
                </a:lnTo>
                <a:lnTo>
                  <a:pt x="107198" y="839449"/>
                </a:lnTo>
                <a:lnTo>
                  <a:pt x="105289" y="842797"/>
                </a:lnTo>
                <a:lnTo>
                  <a:pt x="65366" y="853544"/>
                </a:lnTo>
                <a:lnTo>
                  <a:pt x="11394" y="857150"/>
                </a:lnTo>
                <a:lnTo>
                  <a:pt x="0" y="8572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31759" y="3081286"/>
            <a:ext cx="103187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Requête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m</a:t>
            </a:r>
            <a:r>
              <a:rPr sz="1800" dirty="0">
                <a:latin typeface="Arial"/>
                <a:cs typeface="Arial"/>
              </a:rPr>
              <a:t>briq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ée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32" y="2652416"/>
            <a:ext cx="8896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Requête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externe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4203" y="2357578"/>
            <a:ext cx="214629" cy="1143000"/>
          </a:xfrm>
          <a:custGeom>
            <a:avLst/>
            <a:gdLst/>
            <a:ahLst/>
            <a:cxnLst/>
            <a:rect l="l" t="t" r="r" b="b"/>
            <a:pathLst>
              <a:path w="214630" h="1143000">
                <a:moveTo>
                  <a:pt x="214277" y="1142901"/>
                </a:moveTo>
                <a:lnTo>
                  <a:pt x="175066" y="1141668"/>
                </a:lnTo>
                <a:lnTo>
                  <a:pt x="129332" y="1135923"/>
                </a:lnTo>
                <a:lnTo>
                  <a:pt x="107155" y="1125009"/>
                </a:lnTo>
                <a:lnTo>
                  <a:pt x="107155" y="589323"/>
                </a:lnTo>
                <a:lnTo>
                  <a:pt x="105247" y="585937"/>
                </a:lnTo>
                <a:lnTo>
                  <a:pt x="65332" y="575114"/>
                </a:lnTo>
                <a:lnTo>
                  <a:pt x="11360" y="571500"/>
                </a:lnTo>
                <a:lnTo>
                  <a:pt x="0" y="571401"/>
                </a:lnTo>
                <a:lnTo>
                  <a:pt x="39204" y="570169"/>
                </a:lnTo>
                <a:lnTo>
                  <a:pt x="84947" y="564427"/>
                </a:lnTo>
                <a:lnTo>
                  <a:pt x="107155" y="17823"/>
                </a:lnTo>
                <a:lnTo>
                  <a:pt x="109063" y="14436"/>
                </a:lnTo>
                <a:lnTo>
                  <a:pt x="148980" y="3611"/>
                </a:lnTo>
                <a:lnTo>
                  <a:pt x="183384" y="656"/>
                </a:lnTo>
                <a:lnTo>
                  <a:pt x="2029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25396" y="6500834"/>
            <a:ext cx="2032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28" y="146628"/>
            <a:ext cx="600369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dirty="0"/>
              <a:t>Opérat</a:t>
            </a:r>
            <a:r>
              <a:rPr spc="5" dirty="0"/>
              <a:t>e</a:t>
            </a:r>
            <a:r>
              <a:rPr dirty="0"/>
              <a:t>urs</a:t>
            </a:r>
            <a:r>
              <a:rPr spc="-60" dirty="0"/>
              <a:t> </a:t>
            </a:r>
            <a:r>
              <a:rPr dirty="0"/>
              <a:t>en</a:t>
            </a:r>
            <a:r>
              <a:rPr spc="5" dirty="0"/>
              <a:t>s</a:t>
            </a:r>
            <a:r>
              <a:rPr dirty="0"/>
              <a:t>emblistes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819" y="1626247"/>
            <a:ext cx="5850255" cy="351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rten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nsembl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SzPct val="75000"/>
              <a:buFont typeface="Wingdings"/>
              <a:buChar char=""/>
              <a:tabLst>
                <a:tab pos="755015" algn="l"/>
                <a:tab pos="2022475" algn="l"/>
                <a:tab pos="244919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(A</a:t>
            </a:r>
            <a:r>
              <a:rPr sz="2025" spc="-30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,…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30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-req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EXIS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test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isten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754380" indent="-284480">
              <a:lnSpc>
                <a:spcPct val="100000"/>
              </a:lnSpc>
              <a:spcBef>
                <a:spcPts val="660"/>
              </a:spcBef>
              <a:buSzPct val="75000"/>
              <a:buFont typeface="Wingdings"/>
              <a:buChar char=""/>
              <a:tabLst>
                <a:tab pos="755015" algn="l"/>
                <a:tab pos="1725295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EXIST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S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&lt;sous-re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q&gt;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RAIS</a:t>
            </a: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  <a:tab pos="270192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c	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lém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d’un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nsemble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126" y="5386279"/>
            <a:ext cx="142811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6545" algn="l"/>
              </a:tabLst>
            </a:pPr>
            <a:r>
              <a:rPr sz="1500" spc="-10" dirty="0">
                <a:latin typeface="Wingdings"/>
                <a:cs typeface="Wingdings"/>
              </a:rPr>
              <a:t></a:t>
            </a:r>
            <a:r>
              <a:rPr sz="1500" spc="-10" dirty="0"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290" y="5331776"/>
            <a:ext cx="264160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0405" y="5386279"/>
            <a:ext cx="2160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b="1" spc="-5" dirty="0">
                <a:solidFill>
                  <a:srgbClr val="C00000"/>
                </a:solidFill>
                <a:latin typeface="Courier New"/>
                <a:cs typeface="Courier New"/>
              </a:rPr>
              <a:t>AL</a:t>
            </a:r>
            <a:r>
              <a:rPr sz="2000" b="1" dirty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&lt;sous-re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q&gt;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126" y="5825180"/>
            <a:ext cx="11303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Wingdings"/>
                <a:cs typeface="Wingdings"/>
              </a:rPr>
              <a:t>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83311" y="5738174"/>
            <a:ext cx="264160" cy="312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2555" y="5792806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opérateur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876556" y="5792806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d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comparaison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2558" y="5792806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(&lt;,&gt;,&lt;=,&gt;=,&lt;&gt;)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6180">
              <a:lnSpc>
                <a:spcPct val="100000"/>
              </a:lnSpc>
            </a:pPr>
            <a:r>
              <a:rPr dirty="0"/>
              <a:t>Exp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sion</a:t>
            </a:r>
            <a:r>
              <a:rPr spc="-15" dirty="0"/>
              <a:t> </a:t>
            </a:r>
            <a:r>
              <a:rPr dirty="0"/>
              <a:t>IN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3272165"/>
            <a:ext cx="5770245" cy="158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3232CC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3232CC"/>
                </a:solidFill>
                <a:latin typeface="Times New Roman"/>
                <a:cs typeface="Times New Roman"/>
              </a:rPr>
              <a:t>ue</a:t>
            </a:r>
            <a:r>
              <a:rPr sz="2400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6000"/>
              </a:lnSpc>
              <a:spcBef>
                <a:spcPts val="1035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,…,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rne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5544" y="3650314"/>
            <a:ext cx="253746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terne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126" y="5133361"/>
            <a:ext cx="7744459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marR="36195" indent="-284480">
              <a:lnSpc>
                <a:spcPct val="100000"/>
              </a:lnSpc>
              <a:buSzPct val="75000"/>
              <a:buFont typeface="Wingdings"/>
              <a:buChar char=""/>
              <a:tabLst>
                <a:tab pos="297180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 err="1" smtClean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 err="1" smtClean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 err="1" smtClean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 err="1" smtClean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lang="fr-FR"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smtClean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297180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obt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nu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lez</a:t>
            </a:r>
            <a:endParaRPr sz="2000" dirty="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664" y="1643061"/>
            <a:ext cx="7072630" cy="1571625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CT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 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  <a:tabLst>
                <a:tab pos="3001645" algn="l"/>
              </a:tabLst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…,A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endParaRPr sz="1800">
              <a:latin typeface="Courier New"/>
              <a:cs typeface="Courier New"/>
            </a:endParaRPr>
          </a:p>
          <a:p>
            <a:pPr marL="189230" algn="ctr">
              <a:lnSpc>
                <a:spcPct val="100000"/>
              </a:lnSpc>
              <a:tabLst>
                <a:tab pos="1007744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ROM	…</a:t>
            </a:r>
            <a:endParaRPr sz="1800">
              <a:latin typeface="Courier New"/>
              <a:cs typeface="Courier New"/>
            </a:endParaRPr>
          </a:p>
          <a:p>
            <a:pPr marL="374015" algn="ctr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…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3560">
              <a:lnSpc>
                <a:spcPct val="100000"/>
              </a:lnSpc>
            </a:pPr>
            <a:r>
              <a:rPr dirty="0"/>
              <a:t>Exp</a:t>
            </a:r>
            <a:r>
              <a:rPr spc="-15" dirty="0"/>
              <a:t>r</a:t>
            </a:r>
            <a:r>
              <a:rPr dirty="0"/>
              <a:t>e</a:t>
            </a:r>
            <a:r>
              <a:rPr spc="5" dirty="0"/>
              <a:t>s</a:t>
            </a:r>
            <a:r>
              <a:rPr dirty="0"/>
              <a:t>sion</a:t>
            </a:r>
            <a:r>
              <a:rPr spc="-15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8616" y="3497602"/>
            <a:ext cx="8434070" cy="307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Sé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q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ue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118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né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i="1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0098"/>
                </a:solidFill>
                <a:latin typeface="Courier New"/>
                <a:cs typeface="Courier New"/>
              </a:rPr>
              <a:t>,…,</a:t>
            </a:r>
            <a:r>
              <a:rPr sz="2000" spc="-5" dirty="0">
                <a:solidFill>
                  <a:srgbClr val="000098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A</a:t>
            </a:r>
            <a:r>
              <a:rPr sz="2025" i="1" spc="-22" baseline="-20576" dirty="0">
                <a:solidFill>
                  <a:srgbClr val="000098"/>
                </a:solidFill>
                <a:latin typeface="Courier New"/>
                <a:cs typeface="Courier New"/>
              </a:rPr>
              <a:t>n</a:t>
            </a:r>
            <a:r>
              <a:rPr sz="2000" i="1" spc="-5" dirty="0">
                <a:solidFill>
                  <a:srgbClr val="000098"/>
                </a:solidFill>
                <a:latin typeface="Courier New"/>
                <a:cs typeface="Courier New"/>
              </a:rPr>
              <a:t>)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ex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terne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140"/>
              </a:spcBef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’a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au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 de 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i="1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i="1" spc="-5" dirty="0">
                <a:solidFill>
                  <a:srgbClr val="000098"/>
                </a:solidFill>
                <a:latin typeface="Times New Roman"/>
                <a:cs typeface="Times New Roman"/>
              </a:rPr>
              <a:t>rne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Algori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268605" lvl="1" indent="-284480">
              <a:lnSpc>
                <a:spcPct val="100000"/>
              </a:lnSpc>
              <a:spcBef>
                <a:spcPts val="132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obt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nu n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’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pp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ti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nt 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ré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sult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imbriqu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 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 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664" y="1714499"/>
            <a:ext cx="7072630" cy="1571625"/>
          </a:xfrm>
          <a:prstGeom prst="rect">
            <a:avLst/>
          </a:prstGeom>
          <a:solidFill>
            <a:srgbClr val="DDF3EA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</a:t>
            </a:r>
            <a:r>
              <a:rPr sz="1800" b="1" spc="-10" dirty="0">
                <a:solidFill>
                  <a:srgbClr val="00279E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CT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FROM …</a:t>
            </a:r>
            <a:endParaRPr sz="1800">
              <a:latin typeface="Courier New"/>
              <a:cs typeface="Courier New"/>
            </a:endParaRPr>
          </a:p>
          <a:p>
            <a:pPr marL="542290">
              <a:lnSpc>
                <a:spcPct val="100000"/>
              </a:lnSpc>
              <a:tabLst>
                <a:tab pos="3136265" algn="l"/>
                <a:tab pos="3547745" algn="l"/>
              </a:tabLst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…,A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)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N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3232CC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LECT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,Bn</a:t>
            </a:r>
            <a:endParaRPr sz="1800">
              <a:latin typeface="Courier New"/>
              <a:cs typeface="Courier New"/>
            </a:endParaRPr>
          </a:p>
          <a:p>
            <a:pPr marL="1278890" algn="ctr">
              <a:lnSpc>
                <a:spcPct val="100000"/>
              </a:lnSpc>
              <a:tabLst>
                <a:tab pos="2094864" algn="l"/>
              </a:tabLst>
            </a:pPr>
            <a:r>
              <a:rPr sz="1800" b="1" spc="-25" dirty="0">
                <a:solidFill>
                  <a:srgbClr val="00AF50"/>
                </a:solidFill>
                <a:latin typeface="Courier New"/>
                <a:cs typeface="Courier New"/>
              </a:rPr>
              <a:t>F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ROM	…</a:t>
            </a:r>
            <a:endParaRPr sz="1800">
              <a:latin typeface="Courier New"/>
              <a:cs typeface="Courier New"/>
            </a:endParaRPr>
          </a:p>
          <a:p>
            <a:pPr marL="364934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2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3232CC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4560">
              <a:lnSpc>
                <a:spcPct val="100000"/>
              </a:lnSpc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avec</a:t>
            </a:r>
            <a:r>
              <a:rPr spc="-30" dirty="0"/>
              <a:t> </a:t>
            </a:r>
            <a:r>
              <a:rPr dirty="0"/>
              <a:t>IN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0662" y="2854151"/>
            <a:ext cx="388874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emplo</a:t>
            </a:r>
            <a:r>
              <a:rPr sz="2000" spc="-7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lent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vil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i="1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y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proj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-3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inf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50?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239" y="4236766"/>
            <a:ext cx="7112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721" y="4236766"/>
            <a:ext cx="125793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97028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y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8843" y="4989213"/>
            <a:ext cx="574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4013" y="5365522"/>
            <a:ext cx="1936114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  <a:tabLst>
                <a:tab pos="7975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830580" algn="l"/>
                <a:tab pos="178562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9045" y="5746522"/>
            <a:ext cx="5740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904" y="1780593"/>
            <a:ext cx="3168015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25" dirty="0">
                <a:latin typeface="Times New Roman"/>
                <a:cs typeface="Times New Roman"/>
              </a:rPr>
              <a:t>m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</a:t>
            </a:r>
            <a:r>
              <a:rPr sz="2000" u="heavy" spc="-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 E</a:t>
            </a:r>
            <a:r>
              <a:rPr sz="2000" spc="-10" dirty="0">
                <a:latin typeface="Times New Roman"/>
                <a:cs typeface="Times New Roman"/>
              </a:rPr>
              <a:t>na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itle,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spc="-8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i</a:t>
            </a:r>
            <a:r>
              <a:rPr sz="2000" u="heavy" spc="5" dirty="0">
                <a:latin typeface="Times New Roman"/>
                <a:cs typeface="Times New Roman"/>
              </a:rPr>
              <a:t>t</a:t>
            </a:r>
            <a:r>
              <a:rPr sz="2000" u="heavy" dirty="0">
                <a:latin typeface="Times New Roman"/>
                <a:cs typeface="Times New Roman"/>
              </a:rPr>
              <a:t>le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9219" y="1749886"/>
            <a:ext cx="360680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0"/>
              </a:lnSpc>
            </a:pPr>
            <a:r>
              <a:rPr sz="2000" b="1" spc="-25" dirty="0">
                <a:latin typeface="Times New Roman"/>
                <a:cs typeface="Times New Roman"/>
              </a:rPr>
              <a:t>P</a:t>
            </a:r>
            <a:r>
              <a:rPr sz="2000" b="1" spc="-5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jec</a:t>
            </a: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Pno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ud</a:t>
            </a:r>
            <a:r>
              <a:rPr sz="2000" spc="-25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t,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30"/>
              </a:lnSpc>
            </a:pPr>
            <a:r>
              <a:rPr sz="2000" b="1" spc="-12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spc="5" dirty="0">
                <a:latin typeface="Times New Roman"/>
                <a:cs typeface="Times New Roman"/>
              </a:rPr>
              <a:t>k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u="heavy" dirty="0">
                <a:latin typeface="Times New Roman"/>
                <a:cs typeface="Times New Roman"/>
              </a:rPr>
              <a:t>Eno, Pn</a:t>
            </a:r>
            <a:r>
              <a:rPr sz="2000" u="heavy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Resp,  Du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2498" y="2854151"/>
            <a:ext cx="3888740" cy="126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355600" algn="l"/>
                <a:tab pos="3055620" algn="l"/>
              </a:tabLst>
            </a:pP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Nom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emplo</a:t>
            </a:r>
            <a:r>
              <a:rPr sz="2000" spc="-70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3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qui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i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lent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ns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vil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où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il</a:t>
            </a:r>
            <a:r>
              <a:rPr sz="2000" i="1" spc="-1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n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’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y</a:t>
            </a:r>
            <a:r>
              <a:rPr sz="2000" i="1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D93090"/>
                </a:solidFill>
                <a:latin typeface="Times New Roman"/>
                <a:cs typeface="Times New Roman"/>
              </a:rPr>
              <a:t>a	pas 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-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oj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ts</a:t>
            </a:r>
            <a:r>
              <a:rPr sz="2000" spc="-4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de</a:t>
            </a:r>
            <a:r>
              <a:rPr sz="2000" spc="5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bud</a:t>
            </a:r>
            <a:r>
              <a:rPr sz="2000" spc="-25" dirty="0">
                <a:solidFill>
                  <a:srgbClr val="D93090"/>
                </a:solidFill>
                <a:latin typeface="Times New Roman"/>
                <a:cs typeface="Times New Roman"/>
              </a:rPr>
              <a:t>g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t</a:t>
            </a:r>
            <a:r>
              <a:rPr sz="2000" spc="2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inf</a:t>
            </a:r>
            <a:r>
              <a:rPr sz="2000" spc="-15" dirty="0">
                <a:solidFill>
                  <a:srgbClr val="D93090"/>
                </a:solidFill>
                <a:latin typeface="Times New Roman"/>
                <a:cs typeface="Times New Roman"/>
              </a:rPr>
              <a:t>é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ie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à</a:t>
            </a:r>
            <a:r>
              <a:rPr sz="2000" spc="-10" dirty="0">
                <a:solidFill>
                  <a:srgbClr val="D9309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D93090"/>
                </a:solidFill>
                <a:latin typeface="Times New Roman"/>
                <a:cs typeface="Times New Roman"/>
              </a:rPr>
              <a:t>50?</a:t>
            </a: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spc="15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2079" y="4236766"/>
            <a:ext cx="1473835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2295" y="4613297"/>
            <a:ext cx="84581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NO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1625" y="4989213"/>
            <a:ext cx="2733675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02640" algn="ctr">
              <a:lnSpc>
                <a:spcPct val="100000"/>
              </a:lnSpc>
              <a:tabLst>
                <a:tab pos="1348740" algn="l"/>
              </a:tabLst>
            </a:pP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(</a:t>
            </a: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SELE</a:t>
            </a:r>
            <a:r>
              <a:rPr sz="1800" b="1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City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800"/>
              </a:spcBef>
              <a:tabLst>
                <a:tab pos="91186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Proje</a:t>
            </a:r>
            <a:r>
              <a:rPr sz="1800" spc="-20" dirty="0">
                <a:solidFill>
                  <a:srgbClr val="000098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840"/>
              </a:spcBef>
              <a:tabLst>
                <a:tab pos="944880" algn="l"/>
                <a:tab pos="1899920" algn="l"/>
                <a:tab pos="2171700" algn="l"/>
              </a:tabLst>
            </a:pPr>
            <a:r>
              <a:rPr sz="1800" b="1" spc="-5" dirty="0">
                <a:solidFill>
                  <a:srgbClr val="000098"/>
                </a:solidFill>
                <a:latin typeface="Courier New"/>
                <a:cs typeface="Courier New"/>
              </a:rPr>
              <a:t>WHER</a:t>
            </a:r>
            <a:r>
              <a:rPr sz="1800" b="1" dirty="0">
                <a:solidFill>
                  <a:srgbClr val="000098"/>
                </a:solidFill>
                <a:latin typeface="Courier New"/>
                <a:cs typeface="Courier New"/>
              </a:rPr>
              <a:t>E</a:t>
            </a:r>
            <a:r>
              <a:rPr sz="1800" b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Budge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t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000098"/>
                </a:solidFill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000098"/>
                </a:solidFill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8283" y="146628"/>
            <a:ext cx="111188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solidFill>
                  <a:srgbClr val="00279E"/>
                </a:solidFill>
                <a:latin typeface="Times New Roman"/>
                <a:cs typeface="Times New Roman"/>
              </a:rPr>
              <a:t>ALL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4705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8450" y="2627699"/>
            <a:ext cx="320673" cy="373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716" y="2627699"/>
            <a:ext cx="437516" cy="373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787" y="2677002"/>
            <a:ext cx="343217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 indent="-680720">
              <a:lnSpc>
                <a:spcPct val="100000"/>
              </a:lnSpc>
              <a:buClr>
                <a:srgbClr val="000098"/>
              </a:buClr>
              <a:buFont typeface="Times New Roman"/>
              <a:buChar char="•"/>
              <a:tabLst>
                <a:tab pos="694055" algn="l"/>
                <a:tab pos="3334385" algn="l"/>
              </a:tabLst>
            </a:pP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est</a:t>
            </a:r>
            <a:r>
              <a:rPr sz="24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une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co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par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400" spc="-5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an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ique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7337" y="2677002"/>
            <a:ext cx="23012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&gt;=</a:t>
            </a:r>
            <a:r>
              <a:rPr sz="24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4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&lt;&gt;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3945" y="3651820"/>
            <a:ext cx="361316" cy="312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8787" y="3688795"/>
            <a:ext cx="833628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0" marR="457200" indent="-284480">
              <a:lnSpc>
                <a:spcPts val="2160"/>
              </a:lnSpc>
              <a:buSzPct val="75000"/>
              <a:buFont typeface="Wingdings"/>
              <a:buChar char=""/>
              <a:tabLst>
                <a:tab pos="755015" algn="l"/>
                <a:tab pos="1575435" algn="l"/>
              </a:tabLst>
            </a:pP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(	)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: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ondi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3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b="1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b="1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é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sul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ts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98"/>
              </a:buClr>
              <a:buFont typeface="Times New Roman"/>
              <a:buChar char="•"/>
              <a:tabLst>
                <a:tab pos="356235" algn="l"/>
              </a:tabLst>
            </a:pPr>
            <a:r>
              <a:rPr sz="2400" spc="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lgor</a:t>
            </a:r>
            <a:r>
              <a:rPr sz="2400" spc="-2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000098"/>
                </a:solidFill>
                <a:latin typeface="Times New Roman"/>
                <a:cs typeface="Times New Roman"/>
              </a:rPr>
              <a:t>th</a:t>
            </a:r>
            <a:r>
              <a:rPr sz="2400" spc="-50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4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754380" marR="169545" lvl="1" indent="-284480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our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h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tables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te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 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ire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sou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-tup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(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A1,…An)</a:t>
            </a:r>
            <a:endParaRPr sz="2000">
              <a:latin typeface="Times New Roman"/>
              <a:cs typeface="Times New Roman"/>
            </a:endParaRPr>
          </a:p>
          <a:p>
            <a:pPr marL="754380" marR="5080" lvl="1" indent="-284480">
              <a:lnSpc>
                <a:spcPct val="100000"/>
              </a:lnSpc>
              <a:spcBef>
                <a:spcPts val="800"/>
              </a:spcBef>
              <a:buSzPct val="75000"/>
              <a:buFont typeface="Wingdings"/>
              <a:buChar char=""/>
              <a:tabLst>
                <a:tab pos="755015" algn="l"/>
              </a:tabLst>
            </a:pP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Si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c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omp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ara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ison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(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A1,..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,An)</a:t>
            </a:r>
            <a:r>
              <a:rPr sz="2000" spc="2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v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ie</a:t>
            </a:r>
            <a:r>
              <a:rPr sz="2000" spc="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av</a:t>
            </a:r>
            <a:r>
              <a:rPr sz="2000" b="1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b="1" spc="-10" dirty="0">
                <a:solidFill>
                  <a:srgbClr val="000098"/>
                </a:solidFill>
                <a:latin typeface="Times New Roman"/>
                <a:cs typeface="Times New Roman"/>
              </a:rPr>
              <a:t> t</a:t>
            </a:r>
            <a:r>
              <a:rPr sz="2000" b="1" dirty="0">
                <a:solidFill>
                  <a:srgbClr val="000098"/>
                </a:solidFill>
                <a:latin typeface="Times New Roman"/>
                <a:cs typeface="Times New Roman"/>
              </a:rPr>
              <a:t>ous</a:t>
            </a:r>
            <a:r>
              <a:rPr sz="2000" b="1" spc="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tuples</a:t>
            </a:r>
            <a:r>
              <a:rPr sz="2000" spc="-3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la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qu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ê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te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b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riqué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,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lors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ca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lcul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z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les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15" dirty="0">
                <a:solidFill>
                  <a:srgbClr val="000098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ss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ons</a:t>
            </a:r>
            <a:r>
              <a:rPr sz="2000" spc="-4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</a:t>
            </a:r>
            <a:r>
              <a:rPr sz="2000" spc="1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p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roje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t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on</a:t>
            </a:r>
            <a:r>
              <a:rPr sz="2000" spc="-2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de la</a:t>
            </a:r>
            <a:r>
              <a:rPr sz="20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0098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lause</a:t>
            </a:r>
            <a:r>
              <a:rPr sz="20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0098"/>
                </a:solidFill>
                <a:latin typeface="Times New Roman"/>
                <a:cs typeface="Times New Roman"/>
              </a:rPr>
              <a:t>S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60" dirty="0">
                <a:solidFill>
                  <a:srgbClr val="000098"/>
                </a:solidFill>
                <a:latin typeface="Times New Roman"/>
                <a:cs typeface="Times New Roman"/>
              </a:rPr>
              <a:t>L</a:t>
            </a:r>
            <a:r>
              <a:rPr sz="2000" spc="-15" dirty="0">
                <a:solidFill>
                  <a:srgbClr val="000098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000098"/>
                </a:solidFill>
                <a:latin typeface="Times New Roman"/>
                <a:cs typeface="Times New Roman"/>
              </a:rPr>
              <a:t>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solidFill>
            <a:srgbClr val="DDF3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0100" y="1000109"/>
            <a:ext cx="7501255" cy="1428750"/>
          </a:xfrm>
          <a:custGeom>
            <a:avLst/>
            <a:gdLst/>
            <a:ahLst/>
            <a:cxnLst/>
            <a:rect l="l" t="t" r="r" b="b"/>
            <a:pathLst>
              <a:path w="7501255" h="1428750">
                <a:moveTo>
                  <a:pt x="0" y="1428749"/>
                </a:moveTo>
                <a:lnTo>
                  <a:pt x="7501005" y="1428749"/>
                </a:lnTo>
                <a:lnTo>
                  <a:pt x="7501005" y="0"/>
                </a:lnTo>
                <a:lnTo>
                  <a:pt x="0" y="0"/>
                </a:lnTo>
                <a:lnTo>
                  <a:pt x="0" y="1428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36320" y="1045860"/>
            <a:ext cx="11207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SELECT</a:t>
            </a:r>
            <a:r>
              <a:rPr sz="1800" b="1" spc="-2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6320" y="1292253"/>
            <a:ext cx="20783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FRO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M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</a:pP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WHERE</a:t>
            </a:r>
            <a:r>
              <a:rPr sz="1800" b="1" spc="-40" dirty="0">
                <a:solidFill>
                  <a:srgbClr val="00279E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279E"/>
                </a:solidFill>
                <a:latin typeface="Courier New"/>
                <a:cs typeface="Courier New"/>
              </a:rPr>
              <a:t>(A1,…,An)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31635" y="1496059"/>
            <a:ext cx="243839" cy="279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5357" y="1543954"/>
            <a:ext cx="2625090" cy="74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" marR="5080" indent="-668655">
              <a:lnSpc>
                <a:spcPts val="1920"/>
              </a:lnSpc>
              <a:tabLst>
                <a:tab pos="558800" algn="l"/>
                <a:tab pos="1501140" algn="l"/>
              </a:tabLst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AL</a:t>
            </a:r>
            <a:r>
              <a:rPr sz="1800" b="1" dirty="0">
                <a:solidFill>
                  <a:srgbClr val="C0000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00279E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SELECT</a:t>
            </a:r>
            <a:r>
              <a:rPr sz="1800" b="1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B1,…,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Bn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FROM	…</a:t>
            </a:r>
            <a:endParaRPr sz="1800">
              <a:latin typeface="Courier New"/>
              <a:cs typeface="Courier New"/>
            </a:endParaRPr>
          </a:p>
          <a:p>
            <a:pPr marL="680720">
              <a:lnSpc>
                <a:spcPts val="1920"/>
              </a:lnSpc>
            </a:pP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WHE</a:t>
            </a:r>
            <a:r>
              <a:rPr sz="1800" b="1" spc="-30" dirty="0">
                <a:solidFill>
                  <a:srgbClr val="00AF50"/>
                </a:solidFill>
                <a:latin typeface="Courier New"/>
                <a:cs typeface="Courier New"/>
              </a:rPr>
              <a:t>R</a:t>
            </a:r>
            <a:r>
              <a:rPr sz="1800" b="1" dirty="0">
                <a:solidFill>
                  <a:srgbClr val="00AF5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…</a:t>
            </a:r>
            <a:r>
              <a:rPr sz="1800" b="1" spc="-25" dirty="0">
                <a:solidFill>
                  <a:srgbClr val="00279E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pPr marL="25400">
                <a:lnSpc>
                  <a:spcPct val="10000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39741</TotalTime>
  <Words>1846</Words>
  <Application>Microsoft Office PowerPoint</Application>
  <PresentationFormat>Affichage à l'écran (4:3)</PresentationFormat>
  <Paragraphs>568</Paragraphs>
  <Slides>35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Motivation</vt:lpstr>
      <vt:lpstr>Présentation PowerPoint</vt:lpstr>
      <vt:lpstr>Présentation PowerPoint</vt:lpstr>
      <vt:lpstr>Opérateurs ensemblistes</vt:lpstr>
      <vt:lpstr>Expression IN</vt:lpstr>
      <vt:lpstr>Expression NOT IN</vt:lpstr>
      <vt:lpstr>Exemple avec IN</vt:lpstr>
      <vt:lpstr>Présentation PowerPoint</vt:lpstr>
      <vt:lpstr>Exemple avec ALL</vt:lpstr>
      <vt:lpstr>Présentation PowerPoint</vt:lpstr>
      <vt:lpstr>Exemple avec ANY</vt:lpstr>
      <vt:lpstr>EXISTS</vt:lpstr>
      <vt:lpstr>Exemple avec EXISTS</vt:lpstr>
      <vt:lpstr>Exemple avec EXISTS</vt:lpstr>
      <vt:lpstr>NOT EXISTS</vt:lpstr>
      <vt:lpstr>Présentation PowerPoint</vt:lpstr>
      <vt:lpstr>Présentation PowerPoint</vt:lpstr>
      <vt:lpstr>Fonctions d'agrégation</vt:lpstr>
      <vt:lpstr>Fonctions d’agrégation</vt:lpstr>
      <vt:lpstr>Présentation PowerPoint</vt:lpstr>
      <vt:lpstr>Requête d’agrégation</vt:lpstr>
      <vt:lpstr>Présentation PowerPoint</vt:lpstr>
      <vt:lpstr>Présentation PowerPoint</vt:lpstr>
      <vt:lpstr>Exemples d'agrégation</vt:lpstr>
      <vt:lpstr>Présentation PowerPoint</vt:lpstr>
      <vt:lpstr>Présentation PowerPoint</vt:lpstr>
      <vt:lpstr>GROUP BY</vt:lpstr>
      <vt:lpstr>GROUP BY</vt:lpstr>
      <vt:lpstr>Exemples de groupement</vt:lpstr>
      <vt:lpstr>Présentation PowerPoint</vt:lpstr>
      <vt:lpstr>Sélection sur des groupes</vt:lpstr>
      <vt:lpstr>Sélection sur des groupes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Compte Microsoft</cp:lastModifiedBy>
  <cp:revision>25</cp:revision>
  <dcterms:created xsi:type="dcterms:W3CDTF">2014-10-10T12:50:35Z</dcterms:created>
  <dcterms:modified xsi:type="dcterms:W3CDTF">2021-05-02T13:51:07Z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2014-10-10T00:00:00Z</vt:filetime>
  </property>
  <property fmtid="{D5CDD505-2E9C-101B-9397-08002B2CF9AE}" pid="3" name="LastSaved">
    <vt:filetime>2014-10-10T00:00:00Z</vt:filetime>
  </property>
</Properties>
</file>