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338" r:id="rId9"/>
    <p:sldId id="339" r:id="rId10"/>
    <p:sldId id="340"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03" r:id="rId24"/>
    <p:sldId id="304" r:id="rId25"/>
    <p:sldId id="305" r:id="rId26"/>
    <p:sldId id="306" r:id="rId27"/>
    <p:sldId id="307" r:id="rId28"/>
    <p:sldId id="310" r:id="rId29"/>
    <p:sldId id="308" r:id="rId30"/>
    <p:sldId id="309" r:id="rId31"/>
    <p:sldId id="311" r:id="rId32"/>
    <p:sldId id="324" r:id="rId33"/>
    <p:sldId id="312" r:id="rId34"/>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69" d="100"/>
          <a:sy n="69" d="100"/>
        </p:scale>
        <p:origin x="810" y="6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331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51767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a:prstGeom prst="rect">
            <a:avLst/>
          </a:prstGeom>
          <a:noFill/>
          <a:ln w="12700">
            <a:solidFill>
              <a:prstClr val="black"/>
            </a:solidFill>
          </a:ln>
        </p:spPr>
      </p:sp>
      <p:sp>
        <p:nvSpPr>
          <p:cNvPr id="3" name="Espace réservé des commentaires 2"/>
          <p:cNvSpPr>
            <a:spLocks noGrp="1"/>
          </p:cNvSpPr>
          <p:nvPr>
            <p:ph type="body" idx="1"/>
          </p:nvPr>
        </p:nvSpPr>
        <p:spPr>
          <a:xfrm>
            <a:off x="914400" y="3257550"/>
            <a:ext cx="7315200" cy="3086100"/>
          </a:xfrm>
          <a:prstGeom prst="rect">
            <a:avLst/>
          </a:prstGeom>
        </p:spPr>
        <p:txBody>
          <a:bodyPr>
            <a:normAutofit/>
          </a:bodyPr>
          <a:lstStyle/>
          <a:p>
            <a:endParaRPr lang="fr-FR" dirty="0"/>
          </a:p>
        </p:txBody>
      </p:sp>
    </p:spTree>
    <p:extLst>
      <p:ext uri="{BB962C8B-B14F-4D97-AF65-F5344CB8AC3E}">
        <p14:creationId xmlns:p14="http://schemas.microsoft.com/office/powerpoint/2010/main" val="808831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0321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1911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23261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8768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99368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9072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extLst>
      <p:ext uri="{BB962C8B-B14F-4D97-AF65-F5344CB8AC3E}">
        <p14:creationId xmlns:p14="http://schemas.microsoft.com/office/powerpoint/2010/main" val="49382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extLst>
      <p:ext uri="{BB962C8B-B14F-4D97-AF65-F5344CB8AC3E}">
        <p14:creationId xmlns:p14="http://schemas.microsoft.com/office/powerpoint/2010/main" val="5398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5/15/2021</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25400">
              <a:lnSpc>
                <a:spcPct val="100000"/>
              </a:lnSpc>
            </a:pPr>
            <a:fld id="{81D60167-4931-47E6-BA6A-407CBD079E47}" type="slidenum">
              <a:rPr dirty="0"/>
              <a:pPr marL="25400">
                <a:lnSpc>
                  <a:spcPct val="100000"/>
                </a:lnSpc>
              </a:pPr>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279E"/>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rgbClr val="000098"/>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5/15/2021</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25400">
              <a:lnSpc>
                <a:spcPct val="100000"/>
              </a:lnSpc>
            </a:pPr>
            <a:fld id="{81D60167-4931-47E6-BA6A-407CBD079E47}" type="slidenum">
              <a:rPr dirty="0"/>
              <a:pPr marL="25400">
                <a:lnSpc>
                  <a:spcPct val="100000"/>
                </a:lnSpc>
              </a:pPr>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279E"/>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5/15/2021</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25400">
              <a:lnSpc>
                <a:spcPct val="100000"/>
              </a:lnSpc>
            </a:pPr>
            <a:fld id="{81D60167-4931-47E6-BA6A-407CBD079E47}" type="slidenum">
              <a:rPr dirty="0"/>
              <a:pPr marL="25400">
                <a:lnSpc>
                  <a:spcPct val="100000"/>
                </a:lnSpc>
              </a:pPr>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85800" y="2130421"/>
            <a:ext cx="7772399" cy="147002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rgbClr val="00279E"/>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5/15/2021</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25400">
              <a:lnSpc>
                <a:spcPct val="100000"/>
              </a:lnSpc>
            </a:pPr>
            <a:fld id="{81D60167-4931-47E6-BA6A-407CBD079E47}" type="slidenum">
              <a:rPr dirty="0"/>
              <a:pPr marL="25400">
                <a:lnSpc>
                  <a:spcPct val="100000"/>
                </a:lnSpc>
              </a:pPr>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114299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5/15/2021</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25400">
              <a:lnSpc>
                <a:spcPct val="100000"/>
              </a:lnSpc>
            </a:pPr>
            <a:fld id="{81D60167-4931-47E6-BA6A-407CBD079E47}" type="slidenum">
              <a:rPr dirty="0"/>
              <a:pPr marL="25400">
                <a:lnSpc>
                  <a:spcPct val="100000"/>
                </a:lnSpc>
              </a:pPr>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15239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711580" y="146628"/>
            <a:ext cx="5720839" cy="584200"/>
          </a:xfrm>
          <a:prstGeom prst="rect">
            <a:avLst/>
          </a:prstGeom>
        </p:spPr>
        <p:txBody>
          <a:bodyPr wrap="square" lIns="0" tIns="0" rIns="0" bIns="0">
            <a:spAutoFit/>
          </a:bodyPr>
          <a:lstStyle>
            <a:lvl1pPr>
              <a:defRPr sz="4400" b="0" i="0">
                <a:solidFill>
                  <a:srgbClr val="00279E"/>
                </a:solidFill>
                <a:latin typeface="Times New Roman"/>
                <a:cs typeface="Times New Roman"/>
              </a:defRPr>
            </a:lvl1pPr>
          </a:lstStyle>
          <a:p>
            <a:endParaRPr/>
          </a:p>
        </p:txBody>
      </p:sp>
      <p:sp>
        <p:nvSpPr>
          <p:cNvPr id="3" name="Holder 3"/>
          <p:cNvSpPr>
            <a:spLocks noGrp="1"/>
          </p:cNvSpPr>
          <p:nvPr>
            <p:ph type="body" idx="1"/>
          </p:nvPr>
        </p:nvSpPr>
        <p:spPr>
          <a:xfrm>
            <a:off x="340042" y="2687162"/>
            <a:ext cx="8463915" cy="3278504"/>
          </a:xfrm>
          <a:prstGeom prst="rect">
            <a:avLst/>
          </a:prstGeom>
        </p:spPr>
        <p:txBody>
          <a:bodyPr wrap="square" lIns="0" tIns="0" rIns="0" bIns="0">
            <a:spAutoFit/>
          </a:bodyPr>
          <a:lstStyle>
            <a:lvl1pPr>
              <a:defRPr sz="2400" b="0" i="0">
                <a:solidFill>
                  <a:srgbClr val="000098"/>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5/15/2021</a:t>
            </a:fld>
            <a:endParaRPr lang="en-US"/>
          </a:p>
        </p:txBody>
      </p:sp>
      <p:sp>
        <p:nvSpPr>
          <p:cNvPr id="6" name="Holder 6"/>
          <p:cNvSpPr>
            <a:spLocks noGrp="1"/>
          </p:cNvSpPr>
          <p:nvPr>
            <p:ph type="sldNum" sz="quarter" idx="7"/>
          </p:nvPr>
        </p:nvSpPr>
        <p:spPr>
          <a:xfrm>
            <a:off x="65409" y="6645836"/>
            <a:ext cx="203200" cy="177800"/>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25400">
              <a:lnSpc>
                <a:spcPct val="100000"/>
              </a:lnSpc>
            </a:pPr>
            <a:fld id="{81D60167-4931-47E6-BA6A-407CBD079E47}" type="slidenum">
              <a:rPr dirty="0"/>
              <a:pPr marL="25400">
                <a:lnSpc>
                  <a:spcPct val="100000"/>
                </a:lnSpc>
              </a:pPr>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pPr marL="25400">
                <a:lnSpc>
                  <a:spcPct val="100000"/>
                </a:lnSpc>
              </a:pPr>
              <a:t>1</a:t>
            </a:fld>
            <a:endParaRPr dirty="0"/>
          </a:p>
        </p:txBody>
      </p:sp>
      <p:sp>
        <p:nvSpPr>
          <p:cNvPr id="6" name="Rectangle 5"/>
          <p:cNvSpPr/>
          <p:nvPr/>
        </p:nvSpPr>
        <p:spPr>
          <a:xfrm>
            <a:off x="646204" y="2143116"/>
            <a:ext cx="80724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Font typeface="Wingdings" pitchFamily="2" charset="2"/>
              <a:buChar char="v"/>
            </a:pPr>
            <a:r>
              <a:rPr lang="fr-FR" sz="2000" b="1" dirty="0" smtClean="0"/>
              <a:t>  Langage SQL avancé :</a:t>
            </a:r>
          </a:p>
          <a:p>
            <a:pPr lvl="2"/>
            <a:endParaRPr lang="fr-FR" sz="2000" b="1" dirty="0" smtClean="0"/>
          </a:p>
          <a:p>
            <a:pPr lvl="2"/>
            <a:r>
              <a:rPr lang="fr-FR" sz="2000" b="1" dirty="0" smtClean="0">
                <a:solidFill>
                  <a:schemeClr val="bg1">
                    <a:lumMod val="50000"/>
                  </a:schemeClr>
                </a:solidFill>
              </a:rPr>
              <a:t>1- Les ordre SQL complexe ( agrégat , requête imbriquées, et la clause </a:t>
            </a:r>
            <a:r>
              <a:rPr lang="fr-FR" sz="2000" b="1" dirty="0" err="1" smtClean="0">
                <a:solidFill>
                  <a:schemeClr val="bg1">
                    <a:lumMod val="50000"/>
                  </a:schemeClr>
                </a:solidFill>
              </a:rPr>
              <a:t>having</a:t>
            </a:r>
            <a:r>
              <a:rPr lang="fr-FR" sz="2000" b="1" dirty="0" smtClean="0">
                <a:solidFill>
                  <a:schemeClr val="bg1">
                    <a:lumMod val="50000"/>
                  </a:schemeClr>
                </a:solidFill>
              </a:rPr>
              <a:t>)</a:t>
            </a:r>
          </a:p>
          <a:p>
            <a:pPr lvl="2"/>
            <a:endParaRPr lang="fr-FR" sz="2400" dirty="0" smtClean="0"/>
          </a:p>
          <a:p>
            <a:pPr lvl="2"/>
            <a:r>
              <a:rPr lang="fr-FR" sz="2400" b="1" dirty="0" smtClean="0"/>
              <a:t>2- Les Vues et Index,</a:t>
            </a:r>
          </a:p>
          <a:p>
            <a:pPr lvl="2"/>
            <a:endParaRPr lang="fr-FR" sz="2400" b="1" dirty="0" smtClean="0"/>
          </a:p>
          <a:p>
            <a:pPr lvl="2"/>
            <a:r>
              <a:rPr lang="fr-FR" sz="2400" b="1" dirty="0" smtClean="0"/>
              <a:t>3- Les Séquences  et  Les synonymes </a:t>
            </a:r>
          </a:p>
          <a:p>
            <a:pPr lvl="2"/>
            <a:endParaRPr lang="fr-FR" sz="2400" b="1" dirty="0" smtClean="0"/>
          </a:p>
          <a:p>
            <a:pPr lvl="2"/>
            <a:r>
              <a:rPr lang="fr-FR" sz="2400" b="1" dirty="0" smtClean="0"/>
              <a:t> 4- La Gestion de transactions</a:t>
            </a:r>
            <a:endParaRPr lang="fr-FR" sz="2400" b="1" dirty="0"/>
          </a:p>
        </p:txBody>
      </p:sp>
      <p:sp>
        <p:nvSpPr>
          <p:cNvPr id="4" name="object 2"/>
          <p:cNvSpPr txBox="1">
            <a:spLocks noGrp="1"/>
          </p:cNvSpPr>
          <p:nvPr>
            <p:ph type="title"/>
          </p:nvPr>
        </p:nvSpPr>
        <p:spPr>
          <a:xfrm>
            <a:off x="1000100" y="857232"/>
            <a:ext cx="6643734" cy="738664"/>
          </a:xfrm>
          <a:prstGeom prst="rect">
            <a:avLst/>
          </a:prstGeom>
        </p:spPr>
        <p:txBody>
          <a:bodyPr vert="horz" wrap="square" lIns="0" tIns="0" rIns="0" bIns="0" rtlCol="0">
            <a:spAutoFit/>
          </a:bodyPr>
          <a:lstStyle/>
          <a:p>
            <a:pPr marL="1617980">
              <a:lnSpc>
                <a:spcPct val="100000"/>
              </a:lnSpc>
            </a:pPr>
            <a:r>
              <a:rPr lang="fr-FR" sz="4800" dirty="0" smtClean="0"/>
              <a:t>Chapitre 3</a:t>
            </a:r>
            <a:r>
              <a:rPr lang="fr-FR" sz="3200" dirty="0" smtClean="0"/>
              <a:t>(Suite)</a:t>
            </a:r>
            <a:endParaRP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ChangeArrowheads="1"/>
          </p:cNvSpPr>
          <p:nvPr/>
        </p:nvSpPr>
        <p:spPr bwMode="auto">
          <a:xfrm>
            <a:off x="71406" y="2660122"/>
            <a:ext cx="8715404" cy="3887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6348" tIns="0" rIns="6348" bIns="952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fr-FR" dirty="0" smtClean="0"/>
              <a:t>  De manière générale, un index est créé automatiquement lors de la création de la clé primaire d'une table ; </a:t>
            </a:r>
          </a:p>
          <a:p>
            <a:pPr marL="0" marR="0" lvl="0" indent="0" algn="l" defTabSz="914400" rtl="0" eaLnBrk="1" fontAlgn="base" latinLnBrk="0" hangingPunct="1">
              <a:lnSpc>
                <a:spcPct val="100000"/>
              </a:lnSpc>
              <a:spcBef>
                <a:spcPct val="0"/>
              </a:spcBef>
              <a:spcAft>
                <a:spcPct val="0"/>
              </a:spcAft>
              <a:buClrTx/>
              <a:buSzTx/>
              <a:buFontTx/>
              <a:buNone/>
              <a:tabLst/>
            </a:pPr>
            <a:endParaRPr lang="fr-FR" dirty="0" smtClean="0"/>
          </a:p>
          <a:p>
            <a:pPr marL="0" marR="0" lvl="0" indent="0" algn="l" defTabSz="914400" rtl="0" eaLnBrk="1" fontAlgn="base" latinLnBrk="0" hangingPunct="1">
              <a:lnSpc>
                <a:spcPct val="100000"/>
              </a:lnSpc>
              <a:spcBef>
                <a:spcPct val="0"/>
              </a:spcBef>
              <a:spcAft>
                <a:spcPct val="0"/>
              </a:spcAft>
              <a:buClrTx/>
              <a:buSzTx/>
              <a:buFontTx/>
              <a:buNone/>
              <a:tabLst/>
            </a:pPr>
            <a:r>
              <a:rPr lang="fr-FR" dirty="0" smtClean="0"/>
              <a:t> de la même manière, il est </a:t>
            </a:r>
            <a:r>
              <a:rPr lang="fr-FR" smtClean="0"/>
              <a:t>d'usage d‘en </a:t>
            </a:r>
            <a:r>
              <a:rPr lang="fr-FR" dirty="0" smtClean="0"/>
              <a:t>créer un pour chaque clé étrangère afin  d'améliorer la vitesse lors des jointures.</a:t>
            </a:r>
            <a:br>
              <a:rPr lang="fr-FR" dirty="0" smtClean="0"/>
            </a:br>
            <a:r>
              <a:rPr lang="fr-FR" dirty="0" smtClean="0"/>
              <a:t/>
            </a:r>
            <a:br>
              <a:rPr lang="fr-FR" dirty="0" smtClean="0"/>
            </a:br>
            <a:r>
              <a:rPr lang="fr-FR" dirty="0" smtClean="0"/>
              <a:t>Un index peut être :</a:t>
            </a:r>
            <a:br>
              <a:rPr lang="fr-FR" dirty="0" smtClean="0"/>
            </a:br>
            <a:endParaRPr lang="fr-FR" dirty="0" smtClean="0"/>
          </a:p>
          <a:p>
            <a:pPr lvl="1" fontAlgn="base">
              <a:lnSpc>
                <a:spcPct val="150000"/>
              </a:lnSpc>
              <a:spcBef>
                <a:spcPct val="0"/>
              </a:spcBef>
              <a:spcAft>
                <a:spcPct val="0"/>
              </a:spcAft>
              <a:buFont typeface="Wingdings" pitchFamily="2" charset="2"/>
              <a:buChar char="Ø"/>
            </a:pPr>
            <a:r>
              <a:rPr lang="fr-FR" dirty="0" smtClean="0"/>
              <a:t> Simplement le stockage des données d'une colonne de table qui sera souvent sollicitée (surtout au niveau des recherches)</a:t>
            </a:r>
            <a:br>
              <a:rPr lang="fr-FR" dirty="0" smtClean="0"/>
            </a:br>
            <a:endParaRPr lang="fr-FR" dirty="0" smtClean="0"/>
          </a:p>
          <a:p>
            <a:pPr lvl="1" fontAlgn="base">
              <a:lnSpc>
                <a:spcPct val="150000"/>
              </a:lnSpc>
              <a:spcBef>
                <a:spcPct val="0"/>
              </a:spcBef>
              <a:spcAft>
                <a:spcPct val="0"/>
              </a:spcAft>
              <a:buFont typeface="Wingdings" pitchFamily="2" charset="2"/>
              <a:buChar char="Ø"/>
            </a:pPr>
            <a:r>
              <a:rPr lang="fr-FR" dirty="0" smtClean="0"/>
              <a:t> L'ensemble de plusieurs colonnes  qui feront l'objet de requête pour les recherches.</a:t>
            </a:r>
            <a:endParaRPr kumimoji="0" lang="fr-FR"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273815" y="1568986"/>
            <a:ext cx="4184543" cy="707886"/>
          </a:xfrm>
          <a:prstGeom prst="rect">
            <a:avLst/>
          </a:prstGeom>
        </p:spPr>
        <p:txBody>
          <a:bodyPr wrap="square">
            <a:spAutoFit/>
          </a:bodyPr>
          <a:lstStyle/>
          <a:p>
            <a:r>
              <a:rPr lang="fr-FR" sz="4000" b="1" dirty="0" smtClean="0">
                <a:solidFill>
                  <a:srgbClr val="002060"/>
                </a:solidFill>
              </a:rPr>
              <a:t>Création de l’index</a:t>
            </a:r>
          </a:p>
        </p:txBody>
      </p:sp>
      <p:sp>
        <p:nvSpPr>
          <p:cNvPr id="5" name="object 2"/>
          <p:cNvSpPr txBox="1">
            <a:spLocks noGrp="1"/>
          </p:cNvSpPr>
          <p:nvPr>
            <p:ph type="title"/>
          </p:nvPr>
        </p:nvSpPr>
        <p:spPr>
          <a:xfrm>
            <a:off x="1142976" y="0"/>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Index</a:t>
            </a:r>
            <a:endParaRPr dirty="0">
              <a:ln>
                <a:solidFill>
                  <a:schemeClr val="tx1">
                    <a:lumMod val="65000"/>
                    <a:lumOff val="35000"/>
                  </a:schemeClr>
                </a:solidFill>
              </a:l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2"/>
          </p:nvPr>
        </p:nvSpPr>
        <p:spPr>
          <a:xfrm>
            <a:off x="0" y="2348880"/>
            <a:ext cx="4816730" cy="2175980"/>
          </a:xfrm>
        </p:spPr>
        <p:style>
          <a:lnRef idx="2">
            <a:schemeClr val="accent2"/>
          </a:lnRef>
          <a:fillRef idx="1">
            <a:schemeClr val="lt1"/>
          </a:fillRef>
          <a:effectRef idx="0">
            <a:schemeClr val="accent2"/>
          </a:effectRef>
          <a:fontRef idx="minor">
            <a:schemeClr val="dk1"/>
          </a:fontRef>
        </p:style>
        <p:txBody>
          <a:bodyPr/>
          <a:lstStyle/>
          <a:p>
            <a:r>
              <a:rPr lang="fr-FR" sz="1400" dirty="0" smtClean="0">
                <a:latin typeface="Verdana" pitchFamily="34" charset="0"/>
                <a:ea typeface="Verdana" pitchFamily="34" charset="0"/>
                <a:cs typeface="Verdana" pitchFamily="34" charset="0"/>
              </a:rPr>
              <a:t>Quand créer un index</a:t>
            </a:r>
            <a:br>
              <a:rPr lang="fr-FR" sz="1400" dirty="0" smtClean="0">
                <a:latin typeface="Verdana" pitchFamily="34" charset="0"/>
                <a:ea typeface="Verdana" pitchFamily="34" charset="0"/>
                <a:cs typeface="Verdana" pitchFamily="34" charset="0"/>
              </a:rPr>
            </a:br>
            <a:r>
              <a:rPr lang="fr-FR" sz="1400" dirty="0" smtClean="0">
                <a:latin typeface="Verdana" pitchFamily="34" charset="0"/>
                <a:ea typeface="Verdana" pitchFamily="34" charset="0"/>
                <a:cs typeface="Verdana" pitchFamily="34" charset="0"/>
              </a:rPr>
              <a:t>-----------------------------</a:t>
            </a:r>
          </a:p>
          <a:p>
            <a:pPr>
              <a:lnSpc>
                <a:spcPct val="150000"/>
              </a:lnSpc>
              <a:buFont typeface="Wingdings" pitchFamily="2" charset="2"/>
              <a:buChar char="Ø"/>
            </a:pPr>
            <a:r>
              <a:rPr lang="fr-FR" sz="1400" dirty="0" smtClean="0">
                <a:latin typeface="Verdana" pitchFamily="34" charset="0"/>
                <a:ea typeface="Verdana" pitchFamily="34" charset="0"/>
                <a:cs typeface="Verdana" pitchFamily="34" charset="0"/>
              </a:rPr>
              <a:t>Attributs utilisées dans des jointures,</a:t>
            </a:r>
          </a:p>
          <a:p>
            <a:pPr>
              <a:lnSpc>
                <a:spcPct val="150000"/>
              </a:lnSpc>
              <a:buFont typeface="Wingdings" pitchFamily="2" charset="2"/>
              <a:buChar char="Ø"/>
            </a:pPr>
            <a:r>
              <a:rPr lang="fr-FR" sz="1400" dirty="0" smtClean="0">
                <a:latin typeface="Verdana" pitchFamily="34" charset="0"/>
                <a:ea typeface="Verdana" pitchFamily="34" charset="0"/>
                <a:cs typeface="Verdana" pitchFamily="34" charset="0"/>
              </a:rPr>
              <a:t>Attributs servant souvent pour les sélections,</a:t>
            </a:r>
          </a:p>
          <a:p>
            <a:pPr>
              <a:lnSpc>
                <a:spcPct val="150000"/>
              </a:lnSpc>
              <a:buFont typeface="Wingdings" pitchFamily="2" charset="2"/>
              <a:buChar char="Ø"/>
            </a:pPr>
            <a:r>
              <a:rPr lang="fr-FR" sz="1400" dirty="0" smtClean="0">
                <a:latin typeface="Verdana" pitchFamily="34" charset="0"/>
                <a:ea typeface="Verdana" pitchFamily="34" charset="0"/>
                <a:cs typeface="Verdana" pitchFamily="34" charset="0"/>
              </a:rPr>
              <a:t>Table de gros volume dont la majorité des interrogations sélectionne </a:t>
            </a:r>
            <a:r>
              <a:rPr lang="fr-FR" sz="1400" b="1" dirty="0" smtClean="0">
                <a:latin typeface="Verdana" pitchFamily="34" charset="0"/>
                <a:ea typeface="Verdana" pitchFamily="34" charset="0"/>
                <a:cs typeface="Verdana" pitchFamily="34" charset="0"/>
              </a:rPr>
              <a:t>moins de 15% </a:t>
            </a:r>
            <a:r>
              <a:rPr lang="fr-FR" sz="1400" dirty="0" smtClean="0">
                <a:latin typeface="Verdana" pitchFamily="34" charset="0"/>
                <a:ea typeface="Verdana" pitchFamily="34" charset="0"/>
                <a:cs typeface="Verdana" pitchFamily="34" charset="0"/>
              </a:rPr>
              <a:t>des lignes,</a:t>
            </a:r>
          </a:p>
        </p:txBody>
      </p:sp>
      <p:sp>
        <p:nvSpPr>
          <p:cNvPr id="4" name="Espace réservé du contenu 3"/>
          <p:cNvSpPr>
            <a:spLocks noGrp="1"/>
          </p:cNvSpPr>
          <p:nvPr>
            <p:ph sz="half" idx="3"/>
          </p:nvPr>
        </p:nvSpPr>
        <p:spPr>
          <a:xfrm>
            <a:off x="4932040" y="1988840"/>
            <a:ext cx="4211960" cy="2455609"/>
          </a:xfrm>
        </p:spPr>
        <p:style>
          <a:lnRef idx="2">
            <a:schemeClr val="accent2"/>
          </a:lnRef>
          <a:fillRef idx="1">
            <a:schemeClr val="lt1"/>
          </a:fillRef>
          <a:effectRef idx="0">
            <a:schemeClr val="accent2"/>
          </a:effectRef>
          <a:fontRef idx="minor">
            <a:schemeClr val="dk1"/>
          </a:fontRef>
        </p:style>
        <p:txBody>
          <a:bodyPr/>
          <a:lstStyle/>
          <a:p>
            <a:r>
              <a:rPr lang="fr-FR" sz="1400" dirty="0" smtClean="0">
                <a:latin typeface="Verdana" pitchFamily="34" charset="0"/>
                <a:ea typeface="Verdana" pitchFamily="34" charset="0"/>
                <a:cs typeface="Verdana" pitchFamily="34" charset="0"/>
              </a:rPr>
              <a:t>Quand ne pas créer un index</a:t>
            </a:r>
            <a:br>
              <a:rPr lang="fr-FR" sz="1400" dirty="0" smtClean="0">
                <a:latin typeface="Verdana" pitchFamily="34" charset="0"/>
                <a:ea typeface="Verdana" pitchFamily="34" charset="0"/>
                <a:cs typeface="Verdana" pitchFamily="34" charset="0"/>
              </a:rPr>
            </a:br>
            <a:r>
              <a:rPr lang="fr-FR" sz="1400" dirty="0" smtClean="0">
                <a:latin typeface="Verdana" pitchFamily="34" charset="0"/>
                <a:ea typeface="Verdana" pitchFamily="34" charset="0"/>
                <a:cs typeface="Verdana" pitchFamily="34" charset="0"/>
              </a:rPr>
              <a:t>-------------------------------</a:t>
            </a:r>
          </a:p>
          <a:p>
            <a:pPr>
              <a:lnSpc>
                <a:spcPct val="150000"/>
              </a:lnSpc>
              <a:buFont typeface="Wingdings" pitchFamily="2" charset="2"/>
              <a:buChar char="Ø"/>
            </a:pPr>
            <a:r>
              <a:rPr lang="fr-FR" sz="1400" dirty="0" smtClean="0">
                <a:latin typeface="Verdana" pitchFamily="34" charset="0"/>
                <a:ea typeface="Verdana" pitchFamily="34" charset="0"/>
                <a:cs typeface="Verdana" pitchFamily="34" charset="0"/>
              </a:rPr>
              <a:t>Attributs souvent modifiés (index  à recréer...),</a:t>
            </a:r>
          </a:p>
          <a:p>
            <a:pPr>
              <a:lnSpc>
                <a:spcPct val="150000"/>
              </a:lnSpc>
              <a:buFont typeface="Wingdings" pitchFamily="2" charset="2"/>
              <a:buChar char="Ø"/>
            </a:pPr>
            <a:r>
              <a:rPr lang="fr-FR" sz="1400" dirty="0" smtClean="0">
                <a:latin typeface="Verdana" pitchFamily="34" charset="0"/>
                <a:ea typeface="Verdana" pitchFamily="34" charset="0"/>
                <a:cs typeface="Verdana" pitchFamily="34" charset="0"/>
              </a:rPr>
              <a:t>Table de petit volume, </a:t>
            </a:r>
          </a:p>
          <a:p>
            <a:pPr>
              <a:lnSpc>
                <a:spcPct val="150000"/>
              </a:lnSpc>
              <a:buFont typeface="Wingdings" pitchFamily="2" charset="2"/>
              <a:buChar char="Ø"/>
            </a:pPr>
            <a:r>
              <a:rPr lang="fr-FR" sz="1400" dirty="0" smtClean="0">
                <a:latin typeface="Verdana" pitchFamily="34" charset="0"/>
                <a:ea typeface="Verdana" pitchFamily="34" charset="0"/>
                <a:cs typeface="Verdana" pitchFamily="34" charset="0"/>
              </a:rPr>
              <a:t>si requêtes sur NULL car les NULL, non stockés dans l’index. (ex : WHERE ... IS NULL).</a:t>
            </a:r>
          </a:p>
        </p:txBody>
      </p:sp>
      <p:sp>
        <p:nvSpPr>
          <p:cNvPr id="6" name="Rectangle 5"/>
          <p:cNvSpPr/>
          <p:nvPr/>
        </p:nvSpPr>
        <p:spPr>
          <a:xfrm>
            <a:off x="91356" y="5541039"/>
            <a:ext cx="7000924" cy="1200329"/>
          </a:xfrm>
          <a:prstGeom prst="rect">
            <a:avLst/>
          </a:prstGeom>
        </p:spPr>
        <p:txBody>
          <a:bodyPr wrap="square">
            <a:spAutoFit/>
          </a:bodyPr>
          <a:lstStyle/>
          <a:p>
            <a:r>
              <a:rPr lang="fr-FR" sz="2400" b="1" dirty="0" smtClean="0"/>
              <a:t>Bitmap</a:t>
            </a:r>
            <a:r>
              <a:rPr lang="fr-FR" sz="2400" dirty="0" smtClean="0"/>
              <a:t> : attribut à peu de valeurs distinctes,</a:t>
            </a:r>
          </a:p>
          <a:p>
            <a:endParaRPr lang="fr-FR" sz="2400" dirty="0" smtClean="0"/>
          </a:p>
          <a:p>
            <a:r>
              <a:rPr lang="fr-FR" sz="2400" b="1" dirty="0" smtClean="0"/>
              <a:t>B-arbre</a:t>
            </a:r>
            <a:r>
              <a:rPr lang="fr-FR" sz="2400" dirty="0" smtClean="0"/>
              <a:t> : attribut à beaucoup de valeurs distinctes.</a:t>
            </a:r>
            <a:endParaRPr lang="fr-FR" sz="2400" dirty="0"/>
          </a:p>
        </p:txBody>
      </p:sp>
      <p:sp>
        <p:nvSpPr>
          <p:cNvPr id="8" name="Rectangle 7"/>
          <p:cNvSpPr/>
          <p:nvPr/>
        </p:nvSpPr>
        <p:spPr>
          <a:xfrm>
            <a:off x="323528" y="1484784"/>
            <a:ext cx="2624436" cy="369332"/>
          </a:xfrm>
          <a:prstGeom prst="rect">
            <a:avLst/>
          </a:prstGeom>
        </p:spPr>
        <p:txBody>
          <a:bodyPr wrap="none">
            <a:spAutoFit/>
          </a:bodyPr>
          <a:lstStyle/>
          <a:p>
            <a:r>
              <a:rPr lang="fr-FR" b="1" dirty="0" smtClean="0">
                <a:solidFill>
                  <a:srgbClr val="002060"/>
                </a:solidFill>
                <a:latin typeface="Verdana" pitchFamily="34" charset="0"/>
                <a:ea typeface="Verdana" pitchFamily="34" charset="0"/>
                <a:cs typeface="Verdana" pitchFamily="34" charset="0"/>
              </a:rPr>
              <a:t>Création de l’index</a:t>
            </a:r>
          </a:p>
        </p:txBody>
      </p:sp>
      <p:sp>
        <p:nvSpPr>
          <p:cNvPr id="7" name="object 2"/>
          <p:cNvSpPr txBox="1">
            <a:spLocks noGrp="1"/>
          </p:cNvSpPr>
          <p:nvPr>
            <p:ph type="title"/>
          </p:nvPr>
        </p:nvSpPr>
        <p:spPr>
          <a:xfrm>
            <a:off x="1142976" y="0"/>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Index</a:t>
            </a:r>
            <a:endParaRPr dirty="0">
              <a:ln>
                <a:solidFill>
                  <a:schemeClr val="tx1">
                    <a:lumMod val="65000"/>
                    <a:lumOff val="35000"/>
                  </a:schemeClr>
                </a:solidFill>
              </a:l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ChangeArrowheads="1"/>
          </p:cNvSpPr>
          <p:nvPr/>
        </p:nvSpPr>
        <p:spPr bwMode="auto">
          <a:xfrm>
            <a:off x="214250" y="2179796"/>
            <a:ext cx="8929750" cy="4678204"/>
          </a:xfrm>
          <a:prstGeom prst="rect">
            <a:avLst/>
          </a:prstGeom>
          <a:solidFill>
            <a:srgbClr val="FFFFFF"/>
          </a:solidFill>
          <a:ln w="9525">
            <a:noFill/>
            <a:miter lim="800000"/>
            <a:headEnd/>
            <a:tailEnd/>
          </a:ln>
          <a:effectLst/>
        </p:spPr>
        <p:txBody>
          <a:bodyPr vert="horz" wrap="square" lIns="133308"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rgbClr val="303030"/>
                </a:solidFill>
                <a:effectLst/>
                <a:latin typeface="Arial" pitchFamily="34" charset="0"/>
                <a:cs typeface="Arial" pitchFamily="34" charset="0"/>
              </a:rPr>
              <a:t>La création d'index en SQL se fait grâce à la clause </a:t>
            </a:r>
            <a:r>
              <a:rPr kumimoji="0" lang="fr-FR" sz="1600" b="1" i="1" u="none" strike="noStrike" cap="none" normalizeH="0" baseline="0" dirty="0" smtClean="0">
                <a:ln>
                  <a:noFill/>
                </a:ln>
                <a:solidFill>
                  <a:schemeClr val="tx2">
                    <a:lumMod val="60000"/>
                    <a:lumOff val="40000"/>
                  </a:schemeClr>
                </a:solidFill>
                <a:effectLst/>
                <a:latin typeface="Arial" pitchFamily="34" charset="0"/>
                <a:cs typeface="Arial" pitchFamily="34" charset="0"/>
              </a:rPr>
              <a:t>INDEX</a:t>
            </a:r>
            <a:r>
              <a:rPr kumimoji="0" lang="fr-FR" sz="1600" b="0" i="0" u="none" strike="noStrike" cap="none" normalizeH="0" baseline="0" dirty="0" smtClean="0">
                <a:ln>
                  <a:noFill/>
                </a:ln>
                <a:solidFill>
                  <a:srgbClr val="303030"/>
                </a:solidFill>
                <a:effectLst/>
                <a:latin typeface="Arial" pitchFamily="34" charset="0"/>
                <a:cs typeface="Arial" pitchFamily="34" charset="0"/>
              </a:rPr>
              <a:t> précédée </a:t>
            </a:r>
            <a:br>
              <a:rPr kumimoji="0" lang="fr-FR" sz="1600" b="0" i="0" u="none" strike="noStrike" cap="none" normalizeH="0" baseline="0" dirty="0" smtClean="0">
                <a:ln>
                  <a:noFill/>
                </a:ln>
                <a:solidFill>
                  <a:srgbClr val="303030"/>
                </a:solidFill>
                <a:effectLst/>
                <a:latin typeface="Arial" pitchFamily="34" charset="0"/>
                <a:cs typeface="Arial" pitchFamily="34" charset="0"/>
              </a:rPr>
            </a:br>
            <a:r>
              <a:rPr kumimoji="0" lang="fr-FR" sz="1600" b="0" i="0" u="none" strike="noStrike" cap="none" normalizeH="0" baseline="0" dirty="0" smtClean="0">
                <a:ln>
                  <a:noFill/>
                </a:ln>
                <a:solidFill>
                  <a:srgbClr val="303030"/>
                </a:solidFill>
                <a:effectLst/>
                <a:latin typeface="Arial" pitchFamily="34" charset="0"/>
                <a:cs typeface="Arial" pitchFamily="34" charset="0"/>
              </a:rPr>
              <a:t>de la clause </a:t>
            </a:r>
            <a:r>
              <a:rPr kumimoji="0" lang="fr-FR" sz="1600" b="1" i="1" u="none" strike="noStrike" cap="none" normalizeH="0" baseline="0" dirty="0" smtClean="0">
                <a:ln>
                  <a:noFill/>
                </a:ln>
                <a:solidFill>
                  <a:schemeClr val="tx2">
                    <a:lumMod val="60000"/>
                    <a:lumOff val="40000"/>
                  </a:schemeClr>
                </a:solidFill>
                <a:effectLst/>
                <a:latin typeface="Arial" pitchFamily="34" charset="0"/>
                <a:cs typeface="Arial" pitchFamily="34" charset="0"/>
              </a:rPr>
              <a:t>CREATE</a:t>
            </a:r>
            <a:r>
              <a:rPr kumimoji="0" lang="fr-FR" sz="1600" b="0" i="0" u="none" strike="noStrike" cap="none" normalizeH="0" baseline="0" dirty="0" smtClean="0">
                <a:ln>
                  <a:noFill/>
                </a:ln>
                <a:solidFill>
                  <a:srgbClr val="303030"/>
                </a:solidFill>
                <a:effectLst/>
                <a:latin typeface="Arial" pitchFamily="34" charset="0"/>
                <a:cs typeface="Arial" pitchFamily="34" charset="0"/>
              </a:rPr>
              <a:t>. Elle permet de définir un index désigné par son nom, portant </a:t>
            </a:r>
            <a:br>
              <a:rPr kumimoji="0" lang="fr-FR" sz="1600" b="0" i="0" u="none" strike="noStrike" cap="none" normalizeH="0" baseline="0" dirty="0" smtClean="0">
                <a:ln>
                  <a:noFill/>
                </a:ln>
                <a:solidFill>
                  <a:srgbClr val="303030"/>
                </a:solidFill>
                <a:effectLst/>
                <a:latin typeface="Arial" pitchFamily="34" charset="0"/>
                <a:cs typeface="Arial" pitchFamily="34" charset="0"/>
              </a:rPr>
            </a:br>
            <a:r>
              <a:rPr kumimoji="0" lang="fr-FR" sz="1600" b="0" i="0" u="none" strike="noStrike" cap="none" normalizeH="0" baseline="0" dirty="0" smtClean="0">
                <a:ln>
                  <a:noFill/>
                </a:ln>
                <a:solidFill>
                  <a:srgbClr val="303030"/>
                </a:solidFill>
                <a:effectLst/>
                <a:latin typeface="Arial" pitchFamily="34" charset="0"/>
                <a:cs typeface="Arial" pitchFamily="34" charset="0"/>
              </a:rPr>
              <a:t>sur certains champs d'une table.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rgbClr val="303030"/>
                </a:solidFill>
                <a:effectLst/>
                <a:latin typeface="Arial" pitchFamily="34" charset="0"/>
                <a:cs typeface="Arial" pitchFamily="34" charset="0"/>
              </a:rPr>
              <a:t>La syntaxe est la suivante : </a:t>
            </a:r>
            <a:br>
              <a:rPr kumimoji="0" lang="fr-FR" sz="1600" b="0" i="0" u="none" strike="noStrike" cap="none" normalizeH="0" baseline="0" dirty="0" smtClean="0">
                <a:ln>
                  <a:noFill/>
                </a:ln>
                <a:solidFill>
                  <a:srgbClr val="303030"/>
                </a:solidFill>
                <a:effectLst/>
                <a:latin typeface="Arial" pitchFamily="34" charset="0"/>
                <a:cs typeface="Arial" pitchFamily="34" charset="0"/>
              </a:rPr>
            </a:br>
            <a:endParaRPr kumimoji="0" lang="fr-FR" sz="1600" b="1"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CREATE [UNIQUE] [BITMAP]INDEX </a:t>
            </a:r>
            <a:r>
              <a:rPr kumimoji="0" lang="fr-FR" sz="1600" b="1"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Nom_de_l_index</a:t>
            </a:r>
            <a:r>
              <a:rPr kumimoji="0" lang="fr-FR" sz="1600" b="1"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 ON </a:t>
            </a:r>
            <a:r>
              <a:rPr kumimoji="0" lang="fr-FR" sz="1600" b="1"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Nom_de_la_table</a:t>
            </a:r>
            <a:r>
              <a:rPr kumimoji="0" lang="fr-FR" sz="1600" b="1"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 (</a:t>
            </a:r>
            <a:r>
              <a:rPr kumimoji="0" lang="fr-FR" sz="1600" b="1"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Nom_de_champ</a:t>
            </a:r>
            <a:r>
              <a:rPr kumimoji="0" lang="fr-FR" sz="1600" b="1"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 [ASC\DESC], ...)</a:t>
            </a:r>
          </a:p>
          <a:p>
            <a:pPr marL="0" marR="0" lvl="0" indent="0" algn="l" defTabSz="914400" rtl="0" eaLnBrk="0" fontAlgn="base" latinLnBrk="0" hangingPunct="0">
              <a:lnSpc>
                <a:spcPct val="100000"/>
              </a:lnSpc>
              <a:spcBef>
                <a:spcPct val="0"/>
              </a:spcBef>
              <a:spcAft>
                <a:spcPct val="0"/>
              </a:spcAft>
              <a:buClrTx/>
              <a:buSzTx/>
              <a:buFontTx/>
              <a:buNone/>
              <a:tabLst/>
            </a:pPr>
            <a:r>
              <a:rPr lang="fr-FR" sz="1600" b="1" dirty="0" smtClean="0">
                <a:solidFill>
                  <a:schemeClr val="tx2">
                    <a:lumMod val="60000"/>
                    <a:lumOff val="40000"/>
                  </a:schemeClr>
                </a:solidFill>
                <a:latin typeface="Courier New" pitchFamily="49" charset="0"/>
                <a:cs typeface="Courier New" pitchFamily="49" charset="0"/>
              </a:rPr>
              <a:t>[</a:t>
            </a:r>
            <a:r>
              <a:rPr lang="fr-FR" sz="1600" b="1" dirty="0" err="1" smtClean="0">
                <a:solidFill>
                  <a:schemeClr val="tx2">
                    <a:lumMod val="60000"/>
                    <a:lumOff val="40000"/>
                  </a:schemeClr>
                </a:solidFill>
                <a:latin typeface="Courier New" pitchFamily="49" charset="0"/>
                <a:cs typeface="Courier New" pitchFamily="49" charset="0"/>
              </a:rPr>
              <a:t>Tablespace</a:t>
            </a:r>
            <a:r>
              <a:rPr lang="fr-FR" sz="1600" b="1" dirty="0" smtClean="0">
                <a:solidFill>
                  <a:schemeClr val="tx2">
                    <a:lumMod val="60000"/>
                    <a:lumOff val="40000"/>
                  </a:schemeClr>
                </a:solidFill>
                <a:latin typeface="Courier New" pitchFamily="49" charset="0"/>
                <a:cs typeface="Courier New" pitchFamily="49" charset="0"/>
              </a:rPr>
              <a:t> </a:t>
            </a:r>
            <a:r>
              <a:rPr lang="fr-FR" sz="1600" b="1" dirty="0" err="1" smtClean="0">
                <a:solidFill>
                  <a:schemeClr val="tx2">
                    <a:lumMod val="60000"/>
                    <a:lumOff val="40000"/>
                  </a:schemeClr>
                </a:solidFill>
                <a:latin typeface="Courier New" pitchFamily="49" charset="0"/>
                <a:cs typeface="Courier New" pitchFamily="49" charset="0"/>
              </a:rPr>
              <a:t>nom_tablespace_des_index</a:t>
            </a:r>
            <a:r>
              <a:rPr lang="fr-FR" sz="1600" b="1" dirty="0" smtClean="0">
                <a:solidFill>
                  <a:schemeClr val="tx2">
                    <a:lumMod val="60000"/>
                    <a:lumOff val="40000"/>
                  </a:schemeClr>
                </a:solidFill>
                <a:latin typeface="Courier New" pitchFamily="49" charset="0"/>
                <a:cs typeface="Courier New" pitchFamily="49" charset="0"/>
              </a:rPr>
              <a:t>] ;</a:t>
            </a:r>
            <a:endParaRPr kumimoji="0" lang="fr-FR" sz="1600" b="1"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600" b="0" i="0" u="none" strike="noStrike" cap="none" normalizeH="0" baseline="0" dirty="0" smtClean="0">
                <a:ln>
                  <a:noFill/>
                </a:ln>
                <a:solidFill>
                  <a:srgbClr val="303030"/>
                </a:solidFill>
                <a:effectLst/>
                <a:latin typeface="Arial" pitchFamily="34" charset="0"/>
                <a:cs typeface="Arial" pitchFamily="34" charset="0"/>
              </a:rPr>
              <a:t>L'option </a:t>
            </a:r>
            <a:r>
              <a:rPr kumimoji="0" lang="fr-FR" sz="1600" b="1" i="0" u="none" strike="noStrike" cap="none" normalizeH="0" baseline="0" dirty="0" smtClean="0">
                <a:ln>
                  <a:noFill/>
                </a:ln>
                <a:solidFill>
                  <a:srgbClr val="303030"/>
                </a:solidFill>
                <a:effectLst/>
                <a:latin typeface="Arial" pitchFamily="34" charset="0"/>
                <a:cs typeface="Arial" pitchFamily="34" charset="0"/>
              </a:rPr>
              <a:t>UNIQUE</a:t>
            </a:r>
            <a:r>
              <a:rPr kumimoji="0" lang="fr-FR" sz="1600" b="0" i="0" u="none" strike="noStrike" cap="none" normalizeH="0" baseline="0" dirty="0" smtClean="0">
                <a:ln>
                  <a:noFill/>
                </a:ln>
                <a:solidFill>
                  <a:srgbClr val="303030"/>
                </a:solidFill>
                <a:effectLst/>
                <a:latin typeface="Arial" pitchFamily="34" charset="0"/>
                <a:cs typeface="Arial" pitchFamily="34" charset="0"/>
              </a:rPr>
              <a:t> permet de définir la présence ou non de doublons pour les</a:t>
            </a:r>
            <a:r>
              <a:rPr kumimoji="0" lang="fr-FR" sz="1600" b="0" i="0" u="none" strike="noStrike" cap="none" normalizeH="0" baseline="0" dirty="0" smtClean="0">
                <a:ln>
                  <a:noFill/>
                </a:ln>
                <a:solidFill>
                  <a:schemeClr val="tx1"/>
                </a:solidFill>
                <a:effectLst/>
                <a:latin typeface="Arial" pitchFamily="34" charset="0"/>
                <a:cs typeface="Arial" pitchFamily="34" charset="0"/>
              </a:rPr>
              <a:t/>
            </a:r>
            <a:br>
              <a:rPr kumimoji="0" lang="fr-FR" sz="1600" b="0" i="0" u="none" strike="noStrike" cap="none" normalizeH="0" baseline="0" dirty="0" smtClean="0">
                <a:ln>
                  <a:noFill/>
                </a:ln>
                <a:solidFill>
                  <a:schemeClr val="tx1"/>
                </a:solidFill>
                <a:effectLst/>
                <a:latin typeface="Arial" pitchFamily="34" charset="0"/>
                <a:cs typeface="Arial" pitchFamily="34" charset="0"/>
              </a:rPr>
            </a:br>
            <a:r>
              <a:rPr kumimoji="0" lang="fr-FR" sz="1600" b="0" i="0" u="none" strike="noStrike" cap="none" normalizeH="0" baseline="0" dirty="0" smtClean="0">
                <a:ln>
                  <a:noFill/>
                </a:ln>
                <a:solidFill>
                  <a:srgbClr val="303030"/>
                </a:solidFill>
                <a:effectLst/>
                <a:latin typeface="Arial" pitchFamily="34" charset="0"/>
                <a:cs typeface="Arial" pitchFamily="34" charset="0"/>
              </a:rPr>
              <a:t>valeurs de la colonne</a:t>
            </a:r>
          </a:p>
          <a:p>
            <a:pPr marL="0" marR="0" lvl="0" indent="0" algn="l" defTabSz="914400" rtl="0" eaLnBrk="0" fontAlgn="base" latinLnBrk="0" hangingPunct="0">
              <a:lnSpc>
                <a:spcPct val="100000"/>
              </a:lnSpc>
              <a:spcBef>
                <a:spcPct val="0"/>
              </a:spcBef>
              <a:spcAft>
                <a:spcPct val="0"/>
              </a:spcAft>
              <a:buClrTx/>
              <a:buSzTx/>
              <a:tabLst/>
            </a:pPr>
            <a:endParaRPr kumimoji="0" lang="fr-FR" sz="1600" b="0" i="0" u="none" strike="noStrike" cap="none" normalizeH="0" baseline="0" dirty="0" smtClean="0">
              <a:ln>
                <a:noFill/>
              </a:ln>
              <a:solidFill>
                <a:srgbClr val="303030"/>
              </a:solidFill>
              <a:effectLst/>
              <a:latin typeface="Arial" pitchFamily="34" charset="0"/>
              <a:cs typeface="Arial" pitchFamily="34" charset="0"/>
            </a:endParaRPr>
          </a:p>
          <a:p>
            <a:pPr lvl="0" eaLnBrk="0" fontAlgn="base" hangingPunct="0">
              <a:spcBef>
                <a:spcPct val="0"/>
              </a:spcBef>
              <a:spcAft>
                <a:spcPct val="0"/>
              </a:spcAft>
              <a:buFontTx/>
              <a:buChar char="•"/>
            </a:pPr>
            <a:r>
              <a:rPr lang="fr-FR" sz="1600" dirty="0" smtClean="0">
                <a:solidFill>
                  <a:srgbClr val="303030"/>
                </a:solidFill>
                <a:latin typeface="Arial" pitchFamily="34" charset="0"/>
                <a:cs typeface="Arial" pitchFamily="34" charset="0"/>
              </a:rPr>
              <a:t>L'option </a:t>
            </a:r>
            <a:r>
              <a:rPr lang="fr-FR" sz="1600" b="1" dirty="0" smtClean="0">
                <a:solidFill>
                  <a:srgbClr val="303030"/>
                </a:solidFill>
                <a:latin typeface="Arial" pitchFamily="34" charset="0"/>
                <a:cs typeface="Arial" pitchFamily="34" charset="0"/>
              </a:rPr>
              <a:t>BITMAP  Index de type bitmap </a:t>
            </a:r>
          </a:p>
          <a:p>
            <a:pPr lvl="0" eaLnBrk="0" fontAlgn="base" hangingPunct="0">
              <a:spcBef>
                <a:spcPct val="0"/>
              </a:spcBef>
              <a:spcAft>
                <a:spcPct val="0"/>
              </a:spcAft>
            </a:pPr>
            <a:endParaRPr kumimoji="0" lang="fr-FR"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600" b="0" i="0" u="none" strike="noStrike" cap="none" normalizeH="0" baseline="0" dirty="0" smtClean="0">
                <a:ln>
                  <a:noFill/>
                </a:ln>
                <a:solidFill>
                  <a:srgbClr val="303030"/>
                </a:solidFill>
                <a:effectLst/>
                <a:latin typeface="Arial" pitchFamily="34" charset="0"/>
                <a:cs typeface="Arial" pitchFamily="34" charset="0"/>
              </a:rPr>
              <a:t>Les options </a:t>
            </a:r>
            <a:r>
              <a:rPr kumimoji="0" lang="fr-FR" sz="1600" b="1" i="0" u="none" strike="noStrike" cap="none" normalizeH="0" baseline="0" dirty="0" smtClean="0">
                <a:ln>
                  <a:noFill/>
                </a:ln>
                <a:solidFill>
                  <a:srgbClr val="303030"/>
                </a:solidFill>
                <a:effectLst/>
                <a:latin typeface="Arial" pitchFamily="34" charset="0"/>
                <a:cs typeface="Arial" pitchFamily="34" charset="0"/>
              </a:rPr>
              <a:t>ASC\DESC</a:t>
            </a:r>
            <a:r>
              <a:rPr kumimoji="0" lang="fr-FR" sz="1600" b="0" i="0" u="none" strike="noStrike" cap="none" normalizeH="0" baseline="0" dirty="0" smtClean="0">
                <a:ln>
                  <a:noFill/>
                </a:ln>
                <a:solidFill>
                  <a:srgbClr val="303030"/>
                </a:solidFill>
                <a:effectLst/>
                <a:latin typeface="Arial" pitchFamily="34" charset="0"/>
                <a:cs typeface="Arial" pitchFamily="34" charset="0"/>
              </a:rPr>
              <a:t> permettent de définir un ordre de classement des valeurs présentes dans la colonne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sz="1600" dirty="0" smtClean="0">
              <a:solidFill>
                <a:srgbClr val="303030"/>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600" b="1" i="0" u="none" strike="noStrike" cap="none" normalizeH="0" baseline="0" dirty="0" smtClean="0">
                <a:ln>
                  <a:noFill/>
                </a:ln>
                <a:solidFill>
                  <a:srgbClr val="FF0000"/>
                </a:solidFill>
                <a:effectLst/>
                <a:latin typeface="Arial" pitchFamily="34" charset="0"/>
                <a:cs typeface="Arial" pitchFamily="34" charset="0"/>
              </a:rPr>
              <a:t>Supprimer l’INDEX </a:t>
            </a:r>
            <a:r>
              <a:rPr kumimoji="0" lang="fr-FR" sz="1600" b="1" i="0" u="none" strike="noStrike" cap="none" normalizeH="0" dirty="0" smtClean="0">
                <a:ln>
                  <a:noFill/>
                </a:ln>
                <a:solidFill>
                  <a:srgbClr val="FF0000"/>
                </a:solidFill>
                <a:effectLst/>
                <a:latin typeface="Arial" pitchFamily="34" charset="0"/>
                <a:cs typeface="Arial" pitchFamily="34" charset="0"/>
              </a:rPr>
              <a:t> </a:t>
            </a:r>
            <a:r>
              <a:rPr kumimoji="0" lang="fr-FR" sz="1600" b="1" i="0" u="none" strike="noStrike" cap="none" normalizeH="0" dirty="0" smtClean="0">
                <a:ln>
                  <a:noFill/>
                </a:ln>
                <a:solidFill>
                  <a:srgbClr val="FF0000"/>
                </a:solidFill>
                <a:effectLst/>
                <a:latin typeface="Arial" pitchFamily="34" charset="0"/>
                <a:cs typeface="Arial" pitchFamily="34" charset="0"/>
                <a:sym typeface="Wingdings" pitchFamily="2" charset="2"/>
              </a:rPr>
              <a:t> </a:t>
            </a:r>
            <a:r>
              <a:rPr lang="fr-FR" sz="1600" b="1" dirty="0" smtClean="0">
                <a:solidFill>
                  <a:srgbClr val="303030"/>
                </a:solidFill>
                <a:latin typeface="Arial" pitchFamily="34" charset="0"/>
                <a:cs typeface="Arial" pitchFamily="34" charset="0"/>
              </a:rPr>
              <a:t>DROP</a:t>
            </a:r>
            <a:r>
              <a:rPr lang="fr-FR" sz="1600" dirty="0" smtClean="0">
                <a:solidFill>
                  <a:srgbClr val="303030"/>
                </a:solidFill>
                <a:latin typeface="Arial" pitchFamily="34" charset="0"/>
                <a:cs typeface="Arial" pitchFamily="34" charset="0"/>
              </a:rPr>
              <a:t> </a:t>
            </a:r>
            <a:r>
              <a:rPr lang="fr-FR" sz="1600" b="1" dirty="0" smtClean="0">
                <a:solidFill>
                  <a:srgbClr val="303030"/>
                </a:solidFill>
                <a:latin typeface="Arial" pitchFamily="34" charset="0"/>
                <a:cs typeface="Arial" pitchFamily="34" charset="0"/>
              </a:rPr>
              <a:t>INDEX</a:t>
            </a:r>
            <a:r>
              <a:rPr lang="fr-FR" sz="1600" dirty="0" smtClean="0">
                <a:solidFill>
                  <a:srgbClr val="303030"/>
                </a:solidFill>
                <a:latin typeface="Arial" pitchFamily="34" charset="0"/>
                <a:cs typeface="Arial" pitchFamily="34" charset="0"/>
              </a:rPr>
              <a:t> </a:t>
            </a:r>
            <a:r>
              <a:rPr lang="fr-FR" sz="1600" dirty="0" err="1" smtClean="0">
                <a:solidFill>
                  <a:srgbClr val="303030"/>
                </a:solidFill>
                <a:latin typeface="Arial" pitchFamily="34" charset="0"/>
                <a:cs typeface="Arial" pitchFamily="34" charset="0"/>
              </a:rPr>
              <a:t>Nom_Index</a:t>
            </a:r>
            <a:endParaRPr kumimoji="0" lang="fr-FR" sz="1600" b="0" i="0" u="none" strike="noStrike" cap="none" normalizeH="0" baseline="0" dirty="0" smtClean="0">
              <a:ln>
                <a:noFill/>
              </a:ln>
              <a:solidFill>
                <a:srgbClr val="30303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ZoneTexte 6"/>
          <p:cNvSpPr txBox="1"/>
          <p:nvPr/>
        </p:nvSpPr>
        <p:spPr>
          <a:xfrm>
            <a:off x="0" y="1484784"/>
            <a:ext cx="5000660" cy="646331"/>
          </a:xfrm>
          <a:prstGeom prst="rect">
            <a:avLst/>
          </a:prstGeom>
          <a:noFill/>
        </p:spPr>
        <p:txBody>
          <a:bodyPr wrap="square" rtlCol="0">
            <a:spAutoFit/>
          </a:bodyPr>
          <a:lstStyle/>
          <a:p>
            <a:pPr lvl="0"/>
            <a:r>
              <a:rPr lang="fr-FR" u="sng" kern="0" dirty="0" smtClean="0">
                <a:ln>
                  <a:solidFill>
                    <a:schemeClr val="tx1">
                      <a:lumMod val="65000"/>
                      <a:lumOff val="35000"/>
                    </a:schemeClr>
                  </a:solidFill>
                </a:ln>
                <a:solidFill>
                  <a:srgbClr val="00279E"/>
                </a:solidFill>
                <a:latin typeface="Times New Roman"/>
                <a:cs typeface="Times New Roman"/>
              </a:rPr>
              <a:t>Syntaxe  SQL de la création de l’indes </a:t>
            </a:r>
          </a:p>
          <a:p>
            <a:endParaRPr lang="fr-FR" dirty="0"/>
          </a:p>
        </p:txBody>
      </p:sp>
      <p:sp>
        <p:nvSpPr>
          <p:cNvPr id="9" name="object 2"/>
          <p:cNvSpPr txBox="1">
            <a:spLocks noGrp="1"/>
          </p:cNvSpPr>
          <p:nvPr>
            <p:ph type="title"/>
          </p:nvPr>
        </p:nvSpPr>
        <p:spPr>
          <a:xfrm>
            <a:off x="1142976" y="0"/>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Index</a:t>
            </a:r>
            <a:endParaRPr dirty="0">
              <a:ln>
                <a:solidFill>
                  <a:schemeClr val="tx1">
                    <a:lumMod val="65000"/>
                    <a:lumOff val="35000"/>
                  </a:schemeClr>
                </a:solidFill>
              </a:l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1142976" y="0"/>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Index</a:t>
            </a:r>
            <a:endParaRPr dirty="0">
              <a:ln>
                <a:solidFill>
                  <a:schemeClr val="tx1">
                    <a:lumMod val="65000"/>
                    <a:lumOff val="35000"/>
                  </a:schemeClr>
                </a:solidFill>
              </a:ln>
            </a:endParaRPr>
          </a:p>
        </p:txBody>
      </p:sp>
      <p:sp>
        <p:nvSpPr>
          <p:cNvPr id="7" name="Rectangle 6"/>
          <p:cNvSpPr/>
          <p:nvPr/>
        </p:nvSpPr>
        <p:spPr>
          <a:xfrm>
            <a:off x="2714612" y="857232"/>
            <a:ext cx="785818" cy="1857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0-100</a:t>
            </a:r>
          </a:p>
          <a:p>
            <a:pPr algn="ctr"/>
            <a:r>
              <a:rPr lang="fr-FR" sz="1200" b="1" dirty="0" smtClean="0"/>
              <a:t>-------------</a:t>
            </a:r>
          </a:p>
          <a:p>
            <a:pPr algn="ctr"/>
            <a:r>
              <a:rPr lang="fr-FR" sz="1200" b="1" dirty="0" smtClean="0"/>
              <a:t>101-200</a:t>
            </a:r>
          </a:p>
          <a:p>
            <a:pPr algn="ctr"/>
            <a:r>
              <a:rPr lang="fr-FR" sz="1200" b="1" dirty="0" smtClean="0"/>
              <a:t>------------------</a:t>
            </a:r>
          </a:p>
          <a:p>
            <a:pPr algn="ctr"/>
            <a:r>
              <a:rPr lang="fr-FR" sz="1200" b="1" dirty="0" smtClean="0"/>
              <a:t>………….</a:t>
            </a:r>
          </a:p>
          <a:p>
            <a:pPr algn="ctr"/>
            <a:r>
              <a:rPr lang="fr-FR" sz="1200" b="1" dirty="0" smtClean="0"/>
              <a:t>-----------------</a:t>
            </a:r>
          </a:p>
          <a:p>
            <a:pPr algn="ctr"/>
            <a:r>
              <a:rPr lang="fr-FR" sz="1200" b="1" dirty="0" smtClean="0"/>
              <a:t>301-400-</a:t>
            </a:r>
            <a:endParaRPr lang="fr-FR" sz="1200" b="1" dirty="0"/>
          </a:p>
        </p:txBody>
      </p:sp>
      <p:sp>
        <p:nvSpPr>
          <p:cNvPr id="8" name="ZoneTexte 7"/>
          <p:cNvSpPr txBox="1"/>
          <p:nvPr/>
        </p:nvSpPr>
        <p:spPr>
          <a:xfrm>
            <a:off x="2500298" y="2928934"/>
            <a:ext cx="171451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smtClean="0"/>
              <a:t>Branches </a:t>
            </a:r>
          </a:p>
          <a:p>
            <a:r>
              <a:rPr lang="fr-FR" b="1" dirty="0" smtClean="0"/>
              <a:t>( </a:t>
            </a:r>
            <a:r>
              <a:rPr lang="fr-FR" b="1" dirty="0" err="1" smtClean="0"/>
              <a:t>Branch</a:t>
            </a:r>
            <a:r>
              <a:rPr lang="fr-FR" b="1" dirty="0" smtClean="0"/>
              <a:t> Blocks)</a:t>
            </a:r>
            <a:endParaRPr lang="fr-FR" b="1" dirty="0"/>
          </a:p>
        </p:txBody>
      </p:sp>
      <p:sp>
        <p:nvSpPr>
          <p:cNvPr id="9" name="Rectangle 8"/>
          <p:cNvSpPr/>
          <p:nvPr/>
        </p:nvSpPr>
        <p:spPr>
          <a:xfrm>
            <a:off x="1214414" y="2143116"/>
            <a:ext cx="785818"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0-33</a:t>
            </a:r>
          </a:p>
          <a:p>
            <a:pPr algn="ctr"/>
            <a:r>
              <a:rPr lang="fr-FR" sz="1200" b="1" dirty="0" smtClean="0"/>
              <a:t>-----------</a:t>
            </a:r>
          </a:p>
          <a:p>
            <a:pPr algn="ctr"/>
            <a:r>
              <a:rPr lang="fr-FR" sz="1200" b="1" smtClean="0"/>
              <a:t>34-67</a:t>
            </a:r>
            <a:endParaRPr lang="fr-FR" sz="1200" b="1" dirty="0" smtClean="0"/>
          </a:p>
          <a:p>
            <a:pPr algn="ctr"/>
            <a:r>
              <a:rPr lang="fr-FR" sz="1200" b="1" dirty="0" smtClean="0"/>
              <a:t>----------</a:t>
            </a:r>
          </a:p>
          <a:p>
            <a:pPr algn="ctr"/>
            <a:r>
              <a:rPr lang="fr-FR" sz="1200" b="1" dirty="0" smtClean="0"/>
              <a:t>68-100</a:t>
            </a:r>
          </a:p>
        </p:txBody>
      </p:sp>
      <p:sp>
        <p:nvSpPr>
          <p:cNvPr id="10" name="Rectangle 9"/>
          <p:cNvSpPr/>
          <p:nvPr/>
        </p:nvSpPr>
        <p:spPr>
          <a:xfrm>
            <a:off x="4572000" y="2214554"/>
            <a:ext cx="928694"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101-134</a:t>
            </a:r>
          </a:p>
          <a:p>
            <a:pPr algn="ctr"/>
            <a:r>
              <a:rPr lang="fr-FR" sz="1200" b="1" dirty="0" smtClean="0"/>
              <a:t>-----------</a:t>
            </a:r>
          </a:p>
          <a:p>
            <a:pPr algn="ctr"/>
            <a:r>
              <a:rPr lang="fr-FR" sz="1200" b="1" dirty="0" smtClean="0"/>
              <a:t>135-167</a:t>
            </a:r>
          </a:p>
          <a:p>
            <a:pPr algn="ctr"/>
            <a:r>
              <a:rPr lang="fr-FR" sz="1200" b="1" dirty="0" smtClean="0"/>
              <a:t>----------</a:t>
            </a:r>
          </a:p>
          <a:p>
            <a:pPr algn="ctr"/>
            <a:r>
              <a:rPr lang="fr-FR" sz="1200" b="1" dirty="0" smtClean="0"/>
              <a:t>167-300</a:t>
            </a:r>
          </a:p>
        </p:txBody>
      </p:sp>
      <p:sp>
        <p:nvSpPr>
          <p:cNvPr id="11" name="Rectangle 10"/>
          <p:cNvSpPr/>
          <p:nvPr/>
        </p:nvSpPr>
        <p:spPr>
          <a:xfrm>
            <a:off x="189472" y="4073040"/>
            <a:ext cx="928662" cy="1857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0 </a:t>
            </a:r>
            <a:r>
              <a:rPr lang="fr-FR" sz="1400" dirty="0" err="1" smtClean="0"/>
              <a:t>Rowid</a:t>
            </a:r>
            <a:endParaRPr lang="fr-FR" sz="1400" dirty="0" smtClean="0"/>
          </a:p>
          <a:p>
            <a:pPr algn="ctr"/>
            <a:r>
              <a:rPr lang="fr-FR" sz="1400" dirty="0" smtClean="0"/>
              <a:t>-----------</a:t>
            </a:r>
          </a:p>
          <a:p>
            <a:pPr algn="ctr"/>
            <a:r>
              <a:rPr lang="fr-FR" sz="1400" dirty="0" smtClean="0"/>
              <a:t>1 </a:t>
            </a:r>
            <a:r>
              <a:rPr lang="fr-FR" sz="1400" dirty="0" err="1" smtClean="0"/>
              <a:t>Rowid</a:t>
            </a:r>
            <a:endParaRPr lang="fr-FR" sz="1400" dirty="0" smtClean="0"/>
          </a:p>
          <a:p>
            <a:pPr algn="ctr"/>
            <a:r>
              <a:rPr lang="fr-FR" sz="1400" dirty="0" smtClean="0"/>
              <a:t>----------</a:t>
            </a:r>
          </a:p>
          <a:p>
            <a:pPr algn="ctr"/>
            <a:r>
              <a:rPr lang="fr-FR" sz="1400" dirty="0" smtClean="0"/>
              <a:t>…</a:t>
            </a:r>
          </a:p>
          <a:p>
            <a:pPr algn="ctr"/>
            <a:r>
              <a:rPr lang="fr-FR" sz="1400" dirty="0" smtClean="0"/>
              <a:t>-------</a:t>
            </a:r>
          </a:p>
          <a:p>
            <a:pPr algn="ctr"/>
            <a:r>
              <a:rPr lang="fr-FR" sz="1400" dirty="0" smtClean="0"/>
              <a:t>33 </a:t>
            </a:r>
            <a:r>
              <a:rPr lang="fr-FR" sz="1400" dirty="0" err="1" smtClean="0"/>
              <a:t>Rowid</a:t>
            </a:r>
            <a:endParaRPr lang="fr-FR" sz="1400" dirty="0" smtClean="0"/>
          </a:p>
          <a:p>
            <a:pPr algn="ctr"/>
            <a:endParaRPr lang="fr-FR" sz="1400" dirty="0" smtClean="0"/>
          </a:p>
        </p:txBody>
      </p:sp>
      <p:sp>
        <p:nvSpPr>
          <p:cNvPr id="12" name="Rectangle 11"/>
          <p:cNvSpPr/>
          <p:nvPr/>
        </p:nvSpPr>
        <p:spPr>
          <a:xfrm>
            <a:off x="1285852" y="4071942"/>
            <a:ext cx="857256" cy="1857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34 </a:t>
            </a:r>
            <a:r>
              <a:rPr lang="fr-FR" sz="1400" dirty="0" err="1" smtClean="0"/>
              <a:t>Rowid</a:t>
            </a:r>
            <a:endParaRPr lang="fr-FR" sz="1400" dirty="0" smtClean="0"/>
          </a:p>
          <a:p>
            <a:pPr algn="ctr"/>
            <a:r>
              <a:rPr lang="fr-FR" sz="1400" dirty="0" smtClean="0"/>
              <a:t>-----------</a:t>
            </a:r>
          </a:p>
          <a:p>
            <a:pPr algn="ctr"/>
            <a:r>
              <a:rPr lang="fr-FR" sz="1400" dirty="0" smtClean="0"/>
              <a:t>35 </a:t>
            </a:r>
            <a:r>
              <a:rPr lang="fr-FR" sz="1400" dirty="0" err="1" smtClean="0"/>
              <a:t>Rowid</a:t>
            </a:r>
            <a:endParaRPr lang="fr-FR" sz="1400" dirty="0" smtClean="0"/>
          </a:p>
          <a:p>
            <a:pPr algn="ctr"/>
            <a:r>
              <a:rPr lang="fr-FR" sz="1400" dirty="0" smtClean="0"/>
              <a:t>----------</a:t>
            </a:r>
          </a:p>
          <a:p>
            <a:pPr algn="ctr"/>
            <a:r>
              <a:rPr lang="fr-FR" sz="1400" dirty="0" smtClean="0"/>
              <a:t>…</a:t>
            </a:r>
          </a:p>
          <a:p>
            <a:pPr algn="ctr"/>
            <a:r>
              <a:rPr lang="fr-FR" sz="1400" dirty="0" smtClean="0"/>
              <a:t>-------</a:t>
            </a:r>
          </a:p>
          <a:p>
            <a:pPr algn="ctr"/>
            <a:r>
              <a:rPr lang="fr-FR" sz="1400" dirty="0" smtClean="0"/>
              <a:t>67 </a:t>
            </a:r>
            <a:r>
              <a:rPr lang="fr-FR" sz="1400" dirty="0" err="1" smtClean="0"/>
              <a:t>Rowid</a:t>
            </a:r>
            <a:endParaRPr lang="fr-FR" sz="1400" dirty="0" smtClean="0"/>
          </a:p>
          <a:p>
            <a:pPr algn="ctr"/>
            <a:endParaRPr lang="fr-FR" dirty="0" smtClean="0"/>
          </a:p>
        </p:txBody>
      </p:sp>
      <p:sp>
        <p:nvSpPr>
          <p:cNvPr id="13" name="Rectangle 12"/>
          <p:cNvSpPr/>
          <p:nvPr/>
        </p:nvSpPr>
        <p:spPr>
          <a:xfrm>
            <a:off x="2214546" y="4071942"/>
            <a:ext cx="928694" cy="1857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68 </a:t>
            </a:r>
            <a:r>
              <a:rPr lang="fr-FR" sz="1400" dirty="0" err="1" smtClean="0"/>
              <a:t>Rowid</a:t>
            </a:r>
            <a:endParaRPr lang="fr-FR" sz="1400" dirty="0" smtClean="0"/>
          </a:p>
          <a:p>
            <a:pPr algn="ctr"/>
            <a:r>
              <a:rPr lang="fr-FR" sz="1400" dirty="0" smtClean="0"/>
              <a:t>-----------</a:t>
            </a:r>
          </a:p>
          <a:p>
            <a:pPr algn="ctr"/>
            <a:r>
              <a:rPr lang="fr-FR" sz="1400" dirty="0" smtClean="0"/>
              <a:t>69 </a:t>
            </a:r>
            <a:r>
              <a:rPr lang="fr-FR" sz="1400" dirty="0" err="1" smtClean="0"/>
              <a:t>Rowid</a:t>
            </a:r>
            <a:endParaRPr lang="fr-FR" sz="1400" dirty="0" smtClean="0"/>
          </a:p>
          <a:p>
            <a:pPr algn="ctr"/>
            <a:r>
              <a:rPr lang="fr-FR" sz="1400" dirty="0" smtClean="0"/>
              <a:t>----------</a:t>
            </a:r>
          </a:p>
          <a:p>
            <a:pPr algn="ctr"/>
            <a:r>
              <a:rPr lang="fr-FR" sz="1400" dirty="0" smtClean="0"/>
              <a:t>…</a:t>
            </a:r>
          </a:p>
          <a:p>
            <a:pPr algn="ctr"/>
            <a:r>
              <a:rPr lang="fr-FR" sz="1400" dirty="0" smtClean="0"/>
              <a:t>-------</a:t>
            </a:r>
          </a:p>
          <a:p>
            <a:pPr algn="ctr"/>
            <a:r>
              <a:rPr lang="fr-FR" sz="1400" dirty="0" smtClean="0"/>
              <a:t>100Rowid</a:t>
            </a:r>
          </a:p>
          <a:p>
            <a:pPr algn="ctr"/>
            <a:endParaRPr lang="fr-FR" dirty="0" smtClean="0"/>
          </a:p>
        </p:txBody>
      </p:sp>
      <p:sp>
        <p:nvSpPr>
          <p:cNvPr id="14" name="Rectangle 13"/>
          <p:cNvSpPr/>
          <p:nvPr/>
        </p:nvSpPr>
        <p:spPr>
          <a:xfrm>
            <a:off x="3357554" y="4143380"/>
            <a:ext cx="1000132" cy="1785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101 </a:t>
            </a:r>
            <a:r>
              <a:rPr lang="fr-FR" sz="1400" dirty="0" err="1" smtClean="0"/>
              <a:t>Rowid</a:t>
            </a:r>
            <a:endParaRPr lang="fr-FR" sz="1400" dirty="0" smtClean="0"/>
          </a:p>
          <a:p>
            <a:pPr algn="ctr"/>
            <a:r>
              <a:rPr lang="fr-FR" sz="1400" dirty="0" smtClean="0"/>
              <a:t>-----------</a:t>
            </a:r>
          </a:p>
          <a:p>
            <a:pPr algn="ctr"/>
            <a:r>
              <a:rPr lang="fr-FR" sz="1400" dirty="0" smtClean="0"/>
              <a:t>102Rowid</a:t>
            </a:r>
          </a:p>
          <a:p>
            <a:pPr algn="ctr"/>
            <a:r>
              <a:rPr lang="fr-FR" sz="1400" dirty="0" smtClean="0"/>
              <a:t>----------</a:t>
            </a:r>
          </a:p>
          <a:p>
            <a:pPr algn="ctr"/>
            <a:r>
              <a:rPr lang="fr-FR" sz="1400" dirty="0" smtClean="0"/>
              <a:t>…</a:t>
            </a:r>
          </a:p>
          <a:p>
            <a:pPr algn="ctr"/>
            <a:r>
              <a:rPr lang="fr-FR" sz="1400" dirty="0" smtClean="0"/>
              <a:t>-------</a:t>
            </a:r>
          </a:p>
          <a:p>
            <a:pPr algn="ctr"/>
            <a:r>
              <a:rPr lang="fr-FR" sz="1400" dirty="0" smtClean="0"/>
              <a:t>134Rowid</a:t>
            </a:r>
          </a:p>
          <a:p>
            <a:pPr algn="ctr"/>
            <a:endParaRPr lang="fr-FR" sz="1400" dirty="0" smtClean="0"/>
          </a:p>
        </p:txBody>
      </p:sp>
      <p:sp>
        <p:nvSpPr>
          <p:cNvPr id="15" name="Rectangle 14"/>
          <p:cNvSpPr/>
          <p:nvPr/>
        </p:nvSpPr>
        <p:spPr>
          <a:xfrm>
            <a:off x="4572000" y="4143380"/>
            <a:ext cx="928694" cy="1785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135Rowid</a:t>
            </a:r>
          </a:p>
          <a:p>
            <a:pPr algn="ctr"/>
            <a:r>
              <a:rPr lang="fr-FR" sz="1400" dirty="0" smtClean="0"/>
              <a:t>-----------</a:t>
            </a:r>
          </a:p>
          <a:p>
            <a:pPr algn="ctr"/>
            <a:r>
              <a:rPr lang="fr-FR" sz="1400" dirty="0" smtClean="0"/>
              <a:t>136Rowid</a:t>
            </a:r>
          </a:p>
          <a:p>
            <a:pPr algn="ctr"/>
            <a:r>
              <a:rPr lang="fr-FR" sz="1400" dirty="0" smtClean="0"/>
              <a:t>----------</a:t>
            </a:r>
          </a:p>
          <a:p>
            <a:pPr algn="ctr"/>
            <a:r>
              <a:rPr lang="fr-FR" sz="1400" dirty="0" smtClean="0"/>
              <a:t>…</a:t>
            </a:r>
          </a:p>
          <a:p>
            <a:pPr algn="ctr"/>
            <a:r>
              <a:rPr lang="fr-FR" sz="1400" dirty="0" smtClean="0"/>
              <a:t>-------</a:t>
            </a:r>
          </a:p>
          <a:p>
            <a:pPr algn="ctr"/>
            <a:r>
              <a:rPr lang="fr-FR" sz="1400" dirty="0" smtClean="0"/>
              <a:t>167Rowid</a:t>
            </a:r>
          </a:p>
          <a:p>
            <a:pPr algn="ctr"/>
            <a:endParaRPr lang="fr-FR" sz="1400" dirty="0" smtClean="0"/>
          </a:p>
        </p:txBody>
      </p:sp>
      <p:sp>
        <p:nvSpPr>
          <p:cNvPr id="16" name="Rectangle 15"/>
          <p:cNvSpPr/>
          <p:nvPr/>
        </p:nvSpPr>
        <p:spPr>
          <a:xfrm>
            <a:off x="5715008" y="4143380"/>
            <a:ext cx="928694" cy="1726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168Rowid</a:t>
            </a:r>
          </a:p>
          <a:p>
            <a:pPr algn="ctr"/>
            <a:r>
              <a:rPr lang="fr-FR" sz="1400" dirty="0" smtClean="0"/>
              <a:t>-----------</a:t>
            </a:r>
          </a:p>
          <a:p>
            <a:pPr algn="ctr"/>
            <a:r>
              <a:rPr lang="fr-FR" sz="1400" dirty="0" smtClean="0"/>
              <a:t>169Rowid</a:t>
            </a:r>
          </a:p>
          <a:p>
            <a:pPr algn="ctr"/>
            <a:r>
              <a:rPr lang="fr-FR" sz="1400" dirty="0" smtClean="0"/>
              <a:t>----------</a:t>
            </a:r>
          </a:p>
          <a:p>
            <a:pPr algn="ctr"/>
            <a:r>
              <a:rPr lang="fr-FR" sz="1400" dirty="0" smtClean="0"/>
              <a:t>…</a:t>
            </a:r>
          </a:p>
          <a:p>
            <a:pPr algn="ctr"/>
            <a:r>
              <a:rPr lang="fr-FR" sz="1400" dirty="0" smtClean="0"/>
              <a:t>-------</a:t>
            </a:r>
          </a:p>
          <a:p>
            <a:pPr algn="ctr"/>
            <a:r>
              <a:rPr lang="fr-FR" sz="1400" dirty="0" smtClean="0"/>
              <a:t>300Rowid</a:t>
            </a:r>
          </a:p>
          <a:p>
            <a:pPr algn="ctr"/>
            <a:endParaRPr lang="fr-FR" sz="1400" dirty="0" smtClean="0"/>
          </a:p>
        </p:txBody>
      </p:sp>
      <p:cxnSp>
        <p:nvCxnSpPr>
          <p:cNvPr id="18" name="Connecteur en angle 17"/>
          <p:cNvCxnSpPr/>
          <p:nvPr/>
        </p:nvCxnSpPr>
        <p:spPr>
          <a:xfrm>
            <a:off x="3500430" y="1428736"/>
            <a:ext cx="1071570" cy="857256"/>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9" name="Connecteur en angle 18"/>
          <p:cNvCxnSpPr>
            <a:endCxn id="9" idx="0"/>
          </p:cNvCxnSpPr>
          <p:nvPr/>
        </p:nvCxnSpPr>
        <p:spPr>
          <a:xfrm rot="10800000" flipV="1">
            <a:off x="1607324" y="1052736"/>
            <a:ext cx="1092469" cy="109038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23" name="Connecteur droit avec flèche 22"/>
          <p:cNvCxnSpPr/>
          <p:nvPr/>
        </p:nvCxnSpPr>
        <p:spPr>
          <a:xfrm rot="5400000">
            <a:off x="214282" y="2928934"/>
            <a:ext cx="1571636"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Connecteur droit avec flèche 24"/>
          <p:cNvCxnSpPr>
            <a:endCxn id="12" idx="0"/>
          </p:cNvCxnSpPr>
          <p:nvPr/>
        </p:nvCxnSpPr>
        <p:spPr>
          <a:xfrm rot="16200000" flipH="1">
            <a:off x="1035819" y="3393281"/>
            <a:ext cx="1214446" cy="1428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Connecteur droit avec flèche 27"/>
          <p:cNvCxnSpPr>
            <a:endCxn id="13" idx="0"/>
          </p:cNvCxnSpPr>
          <p:nvPr/>
        </p:nvCxnSpPr>
        <p:spPr>
          <a:xfrm>
            <a:off x="1785920" y="3214688"/>
            <a:ext cx="892973" cy="8572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Connecteur droit avec flèche 31"/>
          <p:cNvCxnSpPr>
            <a:endCxn id="14" idx="0"/>
          </p:cNvCxnSpPr>
          <p:nvPr/>
        </p:nvCxnSpPr>
        <p:spPr>
          <a:xfrm rot="5400000">
            <a:off x="3571868" y="2857496"/>
            <a:ext cx="1571636"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Connecteur droit avec flèche 33"/>
          <p:cNvCxnSpPr>
            <a:endCxn id="15" idx="0"/>
          </p:cNvCxnSpPr>
          <p:nvPr/>
        </p:nvCxnSpPr>
        <p:spPr>
          <a:xfrm rot="16200000" flipH="1">
            <a:off x="4446985" y="3554018"/>
            <a:ext cx="1071568" cy="1071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Connecteur droit avec flèche 36"/>
          <p:cNvCxnSpPr>
            <a:endCxn id="16" idx="0"/>
          </p:cNvCxnSpPr>
          <p:nvPr/>
        </p:nvCxnSpPr>
        <p:spPr>
          <a:xfrm>
            <a:off x="5143506" y="3357564"/>
            <a:ext cx="1035849" cy="7858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48" name="Tableau 47"/>
          <p:cNvGraphicFramePr>
            <a:graphicFrameLocks noGrp="1"/>
          </p:cNvGraphicFramePr>
          <p:nvPr/>
        </p:nvGraphicFramePr>
        <p:xfrm>
          <a:off x="7061200" y="3000372"/>
          <a:ext cx="2082800" cy="2966720"/>
        </p:xfrm>
        <a:graphic>
          <a:graphicData uri="http://schemas.openxmlformats.org/drawingml/2006/table">
            <a:tbl>
              <a:tblPr firstRow="1" bandRow="1">
                <a:tableStyleId>{5940675A-B579-460E-94D1-54222C63F5DA}</a:tableStyleId>
              </a:tblPr>
              <a:tblGrid>
                <a:gridCol w="208280"/>
                <a:gridCol w="208280"/>
                <a:gridCol w="208280"/>
                <a:gridCol w="208280"/>
                <a:gridCol w="208280"/>
                <a:gridCol w="208280"/>
                <a:gridCol w="208280"/>
                <a:gridCol w="208280"/>
                <a:gridCol w="208280"/>
                <a:gridCol w="208280"/>
              </a:tblGrid>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r>
            </a:tbl>
          </a:graphicData>
        </a:graphic>
      </p:graphicFrame>
      <p:cxnSp>
        <p:nvCxnSpPr>
          <p:cNvPr id="49" name="Connecteur droit avec flèche 48"/>
          <p:cNvCxnSpPr/>
          <p:nvPr/>
        </p:nvCxnSpPr>
        <p:spPr>
          <a:xfrm rot="5400000" flipH="1" flipV="1">
            <a:off x="6250792" y="3393282"/>
            <a:ext cx="1143010" cy="64294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3" name="Connecteur droit avec flèche 52"/>
          <p:cNvCxnSpPr/>
          <p:nvPr/>
        </p:nvCxnSpPr>
        <p:spPr>
          <a:xfrm rot="5400000" flipH="1" flipV="1">
            <a:off x="6286511" y="3571877"/>
            <a:ext cx="1500200" cy="78581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74" name="Connecteur droit 73"/>
          <p:cNvCxnSpPr>
            <a:stCxn id="9" idx="3"/>
            <a:endCxn id="8" idx="1"/>
          </p:cNvCxnSpPr>
          <p:nvPr/>
        </p:nvCxnSpPr>
        <p:spPr>
          <a:xfrm>
            <a:off x="2000232" y="2786058"/>
            <a:ext cx="500066" cy="466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Connecteur droit 74"/>
          <p:cNvCxnSpPr>
            <a:endCxn id="8" idx="3"/>
          </p:cNvCxnSpPr>
          <p:nvPr/>
        </p:nvCxnSpPr>
        <p:spPr>
          <a:xfrm rot="5400000">
            <a:off x="4053227" y="2804765"/>
            <a:ext cx="608918" cy="285752"/>
          </a:xfrm>
          <a:prstGeom prst="line">
            <a:avLst/>
          </a:prstGeom>
        </p:spPr>
        <p:style>
          <a:lnRef idx="1">
            <a:schemeClr val="accent1"/>
          </a:lnRef>
          <a:fillRef idx="0">
            <a:schemeClr val="accent1"/>
          </a:fillRef>
          <a:effectRef idx="0">
            <a:schemeClr val="accent1"/>
          </a:effectRef>
          <a:fontRef idx="minor">
            <a:schemeClr val="tx1"/>
          </a:fontRef>
        </p:style>
      </p:cxnSp>
      <p:sp>
        <p:nvSpPr>
          <p:cNvPr id="77" name="ZoneTexte 76"/>
          <p:cNvSpPr txBox="1"/>
          <p:nvPr/>
        </p:nvSpPr>
        <p:spPr>
          <a:xfrm>
            <a:off x="3714744" y="714356"/>
            <a:ext cx="171451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smtClean="0"/>
              <a:t>Nœud racine </a:t>
            </a:r>
          </a:p>
          <a:p>
            <a:r>
              <a:rPr lang="fr-FR" b="1" dirty="0" smtClean="0"/>
              <a:t>( </a:t>
            </a:r>
            <a:r>
              <a:rPr lang="fr-FR" b="1" dirty="0" err="1" smtClean="0"/>
              <a:t>Root</a:t>
            </a:r>
            <a:r>
              <a:rPr lang="fr-FR" b="1" dirty="0" smtClean="0"/>
              <a:t> </a:t>
            </a:r>
            <a:r>
              <a:rPr lang="fr-FR" b="1" dirty="0" err="1" smtClean="0"/>
              <a:t>Node</a:t>
            </a:r>
            <a:r>
              <a:rPr lang="fr-FR" b="1" dirty="0" smtClean="0"/>
              <a:t>)</a:t>
            </a:r>
            <a:endParaRPr lang="fr-FR" b="1" dirty="0"/>
          </a:p>
        </p:txBody>
      </p:sp>
      <p:cxnSp>
        <p:nvCxnSpPr>
          <p:cNvPr id="78" name="Connecteur droit 77"/>
          <p:cNvCxnSpPr/>
          <p:nvPr/>
        </p:nvCxnSpPr>
        <p:spPr>
          <a:xfrm>
            <a:off x="2152632" y="2938458"/>
            <a:ext cx="500066" cy="466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necteur droit 78"/>
          <p:cNvCxnSpPr>
            <a:endCxn id="77" idx="1"/>
          </p:cNvCxnSpPr>
          <p:nvPr/>
        </p:nvCxnSpPr>
        <p:spPr>
          <a:xfrm>
            <a:off x="3428992" y="1000108"/>
            <a:ext cx="285752" cy="37414"/>
          </a:xfrm>
          <a:prstGeom prst="line">
            <a:avLst/>
          </a:prstGeom>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1285852" y="6143645"/>
            <a:ext cx="171451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smtClean="0"/>
              <a:t>Feuilles </a:t>
            </a:r>
          </a:p>
          <a:p>
            <a:r>
              <a:rPr lang="fr-FR" b="1" dirty="0" smtClean="0"/>
              <a:t>( </a:t>
            </a:r>
            <a:r>
              <a:rPr lang="fr-FR" b="1" dirty="0" err="1" smtClean="0"/>
              <a:t>Leaf</a:t>
            </a:r>
            <a:r>
              <a:rPr lang="fr-FR" b="1" dirty="0" smtClean="0"/>
              <a:t> Blocks)</a:t>
            </a:r>
            <a:endParaRPr lang="fr-FR" b="1" dirty="0"/>
          </a:p>
        </p:txBody>
      </p:sp>
      <p:cxnSp>
        <p:nvCxnSpPr>
          <p:cNvPr id="82" name="Connecteur droit 81"/>
          <p:cNvCxnSpPr>
            <a:endCxn id="81" idx="1"/>
          </p:cNvCxnSpPr>
          <p:nvPr/>
        </p:nvCxnSpPr>
        <p:spPr>
          <a:xfrm>
            <a:off x="785786" y="6000768"/>
            <a:ext cx="500066" cy="466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a:off x="1428728" y="5857892"/>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Connecteur droit 87"/>
          <p:cNvCxnSpPr>
            <a:endCxn id="81" idx="0"/>
          </p:cNvCxnSpPr>
          <p:nvPr/>
        </p:nvCxnSpPr>
        <p:spPr>
          <a:xfrm rot="10800000" flipV="1">
            <a:off x="2143108" y="5929329"/>
            <a:ext cx="500066" cy="214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Connecteur droit 90"/>
          <p:cNvCxnSpPr>
            <a:endCxn id="81" idx="3"/>
          </p:cNvCxnSpPr>
          <p:nvPr/>
        </p:nvCxnSpPr>
        <p:spPr>
          <a:xfrm rot="10800000" flipV="1">
            <a:off x="3000364" y="5929329"/>
            <a:ext cx="714380" cy="537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Connecteur droit 92"/>
          <p:cNvCxnSpPr>
            <a:endCxn id="81" idx="3"/>
          </p:cNvCxnSpPr>
          <p:nvPr/>
        </p:nvCxnSpPr>
        <p:spPr>
          <a:xfrm rot="10800000" flipV="1">
            <a:off x="3000364" y="5857891"/>
            <a:ext cx="3214710" cy="608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Connecteur droit 94"/>
          <p:cNvCxnSpPr>
            <a:endCxn id="81" idx="3"/>
          </p:cNvCxnSpPr>
          <p:nvPr/>
        </p:nvCxnSpPr>
        <p:spPr>
          <a:xfrm rot="10800000" flipV="1">
            <a:off x="3000364" y="5929329"/>
            <a:ext cx="2000264" cy="537481"/>
          </a:xfrm>
          <a:prstGeom prst="line">
            <a:avLst/>
          </a:prstGeom>
        </p:spPr>
        <p:style>
          <a:lnRef idx="1">
            <a:schemeClr val="accent1"/>
          </a:lnRef>
          <a:fillRef idx="0">
            <a:schemeClr val="accent1"/>
          </a:fillRef>
          <a:effectRef idx="0">
            <a:schemeClr val="accent1"/>
          </a:effectRef>
          <a:fontRef idx="minor">
            <a:schemeClr val="tx1"/>
          </a:fontRef>
        </p:style>
      </p:cxnSp>
      <p:sp>
        <p:nvSpPr>
          <p:cNvPr id="97" name="ZoneTexte 96"/>
          <p:cNvSpPr txBox="1"/>
          <p:nvPr/>
        </p:nvSpPr>
        <p:spPr>
          <a:xfrm>
            <a:off x="6036068" y="1702549"/>
            <a:ext cx="300042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smtClean="0"/>
              <a:t>Le segment de la table</a:t>
            </a:r>
          </a:p>
          <a:p>
            <a:r>
              <a:rPr lang="fr-FR" b="1" dirty="0" smtClean="0"/>
              <a:t>Table segment</a:t>
            </a:r>
            <a:endParaRPr lang="fr-FR" b="1" dirty="0"/>
          </a:p>
        </p:txBody>
      </p:sp>
      <p:cxnSp>
        <p:nvCxnSpPr>
          <p:cNvPr id="98" name="Connecteur droit 97"/>
          <p:cNvCxnSpPr>
            <a:stCxn id="97" idx="2"/>
          </p:cNvCxnSpPr>
          <p:nvPr/>
        </p:nvCxnSpPr>
        <p:spPr>
          <a:xfrm rot="5400000">
            <a:off x="7109340" y="2704368"/>
            <a:ext cx="782431" cy="71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necteur droit avec flèche 103"/>
          <p:cNvCxnSpPr/>
          <p:nvPr/>
        </p:nvCxnSpPr>
        <p:spPr>
          <a:xfrm rot="5400000" flipH="1" flipV="1">
            <a:off x="5965040" y="3893348"/>
            <a:ext cx="2428894" cy="121444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08" name="ZoneTexte 107"/>
          <p:cNvSpPr txBox="1"/>
          <p:nvPr/>
        </p:nvSpPr>
        <p:spPr>
          <a:xfrm>
            <a:off x="71406" y="857232"/>
            <a:ext cx="2214578" cy="646331"/>
          </a:xfrm>
          <a:prstGeom prst="rect">
            <a:avLst/>
          </a:prstGeom>
          <a:noFill/>
        </p:spPr>
        <p:txBody>
          <a:bodyPr wrap="square" rtlCol="0">
            <a:spAutoFit/>
          </a:bodyPr>
          <a:lstStyle/>
          <a:p>
            <a:pPr lvl="0"/>
            <a:r>
              <a:rPr lang="fr-FR" u="sng" kern="0" dirty="0" smtClean="0">
                <a:ln>
                  <a:solidFill>
                    <a:schemeClr val="tx1">
                      <a:lumMod val="65000"/>
                      <a:lumOff val="35000"/>
                    </a:schemeClr>
                  </a:solidFill>
                </a:ln>
                <a:solidFill>
                  <a:srgbClr val="00279E"/>
                </a:solidFill>
                <a:latin typeface="Times New Roman"/>
                <a:cs typeface="Times New Roman"/>
              </a:rPr>
              <a:t>L’index B-TREE</a:t>
            </a:r>
          </a:p>
          <a:p>
            <a:endParaRPr lang="fr-FR" dirty="0"/>
          </a:p>
        </p:txBody>
      </p:sp>
      <p:sp>
        <p:nvSpPr>
          <p:cNvPr id="109" name="ZoneTexte 108"/>
          <p:cNvSpPr txBox="1"/>
          <p:nvPr/>
        </p:nvSpPr>
        <p:spPr>
          <a:xfrm>
            <a:off x="3357554" y="6396335"/>
            <a:ext cx="6000792" cy="615553"/>
          </a:xfrm>
          <a:prstGeom prst="rect">
            <a:avLst/>
          </a:prstGeom>
          <a:noFill/>
        </p:spPr>
        <p:txBody>
          <a:bodyPr wrap="square" rtlCol="0">
            <a:spAutoFit/>
          </a:bodyPr>
          <a:lstStyle/>
          <a:p>
            <a:pPr lvl="0"/>
            <a:r>
              <a:rPr lang="fr-FR" sz="1600" kern="0" dirty="0" smtClean="0">
                <a:ln>
                  <a:solidFill>
                    <a:schemeClr val="tx1">
                      <a:lumMod val="65000"/>
                      <a:lumOff val="35000"/>
                    </a:schemeClr>
                  </a:solidFill>
                </a:ln>
                <a:solidFill>
                  <a:srgbClr val="00279E"/>
                </a:solidFill>
                <a:latin typeface="Times New Roman"/>
                <a:cs typeface="Times New Roman"/>
              </a:rPr>
              <a:t>Cette Figure représente Une Structure de l’index </a:t>
            </a:r>
            <a:r>
              <a:rPr lang="fr-FR" sz="1600" kern="0" dirty="0" err="1" smtClean="0">
                <a:ln>
                  <a:solidFill>
                    <a:schemeClr val="tx1">
                      <a:lumMod val="65000"/>
                      <a:lumOff val="35000"/>
                    </a:schemeClr>
                  </a:solidFill>
                </a:ln>
                <a:solidFill>
                  <a:srgbClr val="00279E"/>
                </a:solidFill>
                <a:latin typeface="Times New Roman"/>
                <a:cs typeface="Times New Roman"/>
              </a:rPr>
              <a:t>L’index</a:t>
            </a:r>
            <a:r>
              <a:rPr lang="fr-FR" sz="1600" kern="0" dirty="0" smtClean="0">
                <a:ln>
                  <a:solidFill>
                    <a:schemeClr val="tx1">
                      <a:lumMod val="65000"/>
                      <a:lumOff val="35000"/>
                    </a:schemeClr>
                  </a:solidFill>
                </a:ln>
                <a:solidFill>
                  <a:srgbClr val="00279E"/>
                </a:solidFill>
                <a:latin typeface="Times New Roman"/>
                <a:cs typeface="Times New Roman"/>
              </a:rPr>
              <a:t> B-TREE</a:t>
            </a:r>
          </a:p>
          <a:p>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1142976" y="0"/>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Index </a:t>
            </a:r>
            <a:endParaRPr dirty="0">
              <a:ln>
                <a:solidFill>
                  <a:schemeClr val="tx1">
                    <a:lumMod val="65000"/>
                    <a:lumOff val="35000"/>
                  </a:schemeClr>
                </a:solidFill>
              </a:ln>
            </a:endParaRPr>
          </a:p>
        </p:txBody>
      </p:sp>
      <p:sp>
        <p:nvSpPr>
          <p:cNvPr id="7" name="Ellipse 6"/>
          <p:cNvSpPr/>
          <p:nvPr/>
        </p:nvSpPr>
        <p:spPr>
          <a:xfrm>
            <a:off x="1428728" y="2071678"/>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22</a:t>
            </a:r>
            <a:endParaRPr lang="fr-FR" dirty="0"/>
          </a:p>
        </p:txBody>
      </p:sp>
      <p:sp>
        <p:nvSpPr>
          <p:cNvPr id="8" name="Ellipse 7"/>
          <p:cNvSpPr/>
          <p:nvPr/>
        </p:nvSpPr>
        <p:spPr>
          <a:xfrm>
            <a:off x="2143108" y="2714620"/>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cxnSp>
        <p:nvCxnSpPr>
          <p:cNvPr id="10" name="Connecteur droit avec flèche 9"/>
          <p:cNvCxnSpPr>
            <a:stCxn id="7" idx="5"/>
          </p:cNvCxnSpPr>
          <p:nvPr/>
        </p:nvCxnSpPr>
        <p:spPr>
          <a:xfrm rot="16200000" flipH="1">
            <a:off x="1921768" y="2493280"/>
            <a:ext cx="348524" cy="237034"/>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3" name="Ellipse 12"/>
          <p:cNvSpPr/>
          <p:nvPr/>
        </p:nvSpPr>
        <p:spPr>
          <a:xfrm>
            <a:off x="2786050" y="3286124"/>
            <a:ext cx="50006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8</a:t>
            </a:r>
            <a:endParaRPr lang="fr-FR" dirty="0"/>
          </a:p>
        </p:txBody>
      </p:sp>
      <p:sp>
        <p:nvSpPr>
          <p:cNvPr id="14" name="Ellipse 13"/>
          <p:cNvSpPr/>
          <p:nvPr/>
        </p:nvSpPr>
        <p:spPr>
          <a:xfrm>
            <a:off x="3500430" y="3929066"/>
            <a:ext cx="50006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a:t>
            </a:r>
            <a:endParaRPr lang="fr-FR" dirty="0"/>
          </a:p>
        </p:txBody>
      </p:sp>
      <p:cxnSp>
        <p:nvCxnSpPr>
          <p:cNvPr id="15" name="Connecteur droit avec flèche 14"/>
          <p:cNvCxnSpPr>
            <a:stCxn id="13" idx="5"/>
          </p:cNvCxnSpPr>
          <p:nvPr/>
        </p:nvCxnSpPr>
        <p:spPr>
          <a:xfrm rot="16200000" flipH="1">
            <a:off x="3218114" y="3646749"/>
            <a:ext cx="348525" cy="35898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6" name="Connecteur droit avec flèche 15"/>
          <p:cNvCxnSpPr/>
          <p:nvPr/>
        </p:nvCxnSpPr>
        <p:spPr>
          <a:xfrm rot="16200000" flipH="1">
            <a:off x="2576967" y="3066579"/>
            <a:ext cx="348525" cy="35898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7" name="Connecteur droit avec flèche 16"/>
          <p:cNvCxnSpPr/>
          <p:nvPr/>
        </p:nvCxnSpPr>
        <p:spPr>
          <a:xfrm rot="16200000" flipH="1">
            <a:off x="3934289" y="4281025"/>
            <a:ext cx="348525" cy="35898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8" name="Ellipse 17"/>
          <p:cNvSpPr/>
          <p:nvPr/>
        </p:nvSpPr>
        <p:spPr>
          <a:xfrm>
            <a:off x="6500826" y="4929198"/>
            <a:ext cx="50006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6</a:t>
            </a:r>
            <a:endParaRPr lang="fr-FR" dirty="0"/>
          </a:p>
        </p:txBody>
      </p:sp>
      <p:sp>
        <p:nvSpPr>
          <p:cNvPr id="19" name="Ellipse 18"/>
          <p:cNvSpPr/>
          <p:nvPr/>
        </p:nvSpPr>
        <p:spPr>
          <a:xfrm>
            <a:off x="3571868" y="5286388"/>
            <a:ext cx="50006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7</a:t>
            </a:r>
            <a:endParaRPr lang="fr-FR" dirty="0"/>
          </a:p>
        </p:txBody>
      </p:sp>
      <p:cxnSp>
        <p:nvCxnSpPr>
          <p:cNvPr id="20" name="Connecteur droit avec flèche 19"/>
          <p:cNvCxnSpPr/>
          <p:nvPr/>
        </p:nvCxnSpPr>
        <p:spPr>
          <a:xfrm rot="5400000">
            <a:off x="3821901" y="4964917"/>
            <a:ext cx="428628" cy="35719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1" name="Ellipse 20"/>
          <p:cNvSpPr/>
          <p:nvPr/>
        </p:nvSpPr>
        <p:spPr>
          <a:xfrm>
            <a:off x="4071934" y="5929330"/>
            <a:ext cx="50006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22" name="Ellipse 21"/>
          <p:cNvSpPr/>
          <p:nvPr/>
        </p:nvSpPr>
        <p:spPr>
          <a:xfrm>
            <a:off x="4857752" y="6429396"/>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35</a:t>
            </a:r>
            <a:endParaRPr lang="fr-FR" dirty="0"/>
          </a:p>
        </p:txBody>
      </p:sp>
      <p:cxnSp>
        <p:nvCxnSpPr>
          <p:cNvPr id="23" name="Connecteur droit avec flèche 22"/>
          <p:cNvCxnSpPr>
            <a:stCxn id="21" idx="5"/>
          </p:cNvCxnSpPr>
          <p:nvPr/>
        </p:nvCxnSpPr>
        <p:spPr>
          <a:xfrm rot="16200000" flipH="1">
            <a:off x="4575436" y="6218517"/>
            <a:ext cx="277085" cy="43042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4" name="Connecteur droit avec flèche 23"/>
          <p:cNvCxnSpPr/>
          <p:nvPr/>
        </p:nvCxnSpPr>
        <p:spPr>
          <a:xfrm rot="16200000" flipH="1">
            <a:off x="3791413" y="5709785"/>
            <a:ext cx="348525" cy="35898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32" name="Ellipse 31"/>
          <p:cNvSpPr/>
          <p:nvPr/>
        </p:nvSpPr>
        <p:spPr>
          <a:xfrm>
            <a:off x="5643570" y="5643578"/>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30</a:t>
            </a:r>
            <a:endParaRPr lang="fr-FR" dirty="0"/>
          </a:p>
        </p:txBody>
      </p:sp>
      <p:cxnSp>
        <p:nvCxnSpPr>
          <p:cNvPr id="33" name="Connecteur droit avec flèche 32"/>
          <p:cNvCxnSpPr>
            <a:stCxn id="22" idx="7"/>
          </p:cNvCxnSpPr>
          <p:nvPr/>
        </p:nvCxnSpPr>
        <p:spPr>
          <a:xfrm rot="5400000" flipH="1" flipV="1">
            <a:off x="5350791" y="6056513"/>
            <a:ext cx="491400" cy="379909"/>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35" name="Ellipse 34"/>
          <p:cNvSpPr/>
          <p:nvPr/>
        </p:nvSpPr>
        <p:spPr>
          <a:xfrm>
            <a:off x="4000496" y="4572008"/>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20</a:t>
            </a:r>
            <a:endParaRPr lang="fr-FR" dirty="0"/>
          </a:p>
        </p:txBody>
      </p:sp>
      <p:cxnSp>
        <p:nvCxnSpPr>
          <p:cNvPr id="36" name="Connecteur droit avec flèche 35"/>
          <p:cNvCxnSpPr>
            <a:stCxn id="32" idx="7"/>
          </p:cNvCxnSpPr>
          <p:nvPr/>
        </p:nvCxnSpPr>
        <p:spPr>
          <a:xfrm rot="5400000" flipH="1" flipV="1">
            <a:off x="6172328" y="5234976"/>
            <a:ext cx="491400" cy="45134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38" name="Ellipse 37"/>
          <p:cNvSpPr/>
          <p:nvPr/>
        </p:nvSpPr>
        <p:spPr>
          <a:xfrm>
            <a:off x="7000892" y="4429132"/>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a:t>
            </a:r>
            <a:endParaRPr lang="fr-FR" dirty="0"/>
          </a:p>
        </p:txBody>
      </p:sp>
      <p:cxnSp>
        <p:nvCxnSpPr>
          <p:cNvPr id="39" name="Connecteur droit avec flèche 38"/>
          <p:cNvCxnSpPr/>
          <p:nvPr/>
        </p:nvCxnSpPr>
        <p:spPr>
          <a:xfrm rot="5400000" flipH="1" flipV="1">
            <a:off x="6798835" y="4702627"/>
            <a:ext cx="285752" cy="310266"/>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41" name="Ellipse 40"/>
          <p:cNvSpPr/>
          <p:nvPr/>
        </p:nvSpPr>
        <p:spPr>
          <a:xfrm>
            <a:off x="7572396" y="3714752"/>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25</a:t>
            </a:r>
            <a:endParaRPr lang="fr-FR" dirty="0"/>
          </a:p>
        </p:txBody>
      </p:sp>
      <p:cxnSp>
        <p:nvCxnSpPr>
          <p:cNvPr id="42" name="Connecteur droit avec flèche 41"/>
          <p:cNvCxnSpPr>
            <a:stCxn id="38" idx="0"/>
            <a:endCxn id="41" idx="4"/>
          </p:cNvCxnSpPr>
          <p:nvPr/>
        </p:nvCxnSpPr>
        <p:spPr>
          <a:xfrm rot="5400000" flipH="1" flipV="1">
            <a:off x="7465239" y="4000504"/>
            <a:ext cx="285752" cy="571504"/>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45" name="Ellipse 44"/>
          <p:cNvSpPr/>
          <p:nvPr/>
        </p:nvSpPr>
        <p:spPr>
          <a:xfrm>
            <a:off x="7858148" y="2857496"/>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12</a:t>
            </a:r>
            <a:endParaRPr lang="fr-FR" dirty="0"/>
          </a:p>
        </p:txBody>
      </p:sp>
      <p:cxnSp>
        <p:nvCxnSpPr>
          <p:cNvPr id="46" name="Connecteur droit avec flèche 45"/>
          <p:cNvCxnSpPr>
            <a:stCxn id="41" idx="0"/>
            <a:endCxn id="45" idx="4"/>
          </p:cNvCxnSpPr>
          <p:nvPr/>
        </p:nvCxnSpPr>
        <p:spPr>
          <a:xfrm rot="5400000" flipH="1" flipV="1">
            <a:off x="7822429" y="3357562"/>
            <a:ext cx="428628" cy="285752"/>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48" name="Ellipse 47"/>
          <p:cNvSpPr/>
          <p:nvPr/>
        </p:nvSpPr>
        <p:spPr>
          <a:xfrm>
            <a:off x="7643834" y="2071678"/>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10</a:t>
            </a:r>
            <a:endParaRPr lang="fr-FR" dirty="0"/>
          </a:p>
        </p:txBody>
      </p:sp>
      <p:cxnSp>
        <p:nvCxnSpPr>
          <p:cNvPr id="49" name="Connecteur droit avec flèche 48"/>
          <p:cNvCxnSpPr>
            <a:endCxn id="45" idx="0"/>
          </p:cNvCxnSpPr>
          <p:nvPr/>
        </p:nvCxnSpPr>
        <p:spPr>
          <a:xfrm rot="16200000" flipH="1">
            <a:off x="7876007" y="2553884"/>
            <a:ext cx="357190" cy="25003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56" name="ZoneTexte 55"/>
          <p:cNvSpPr txBox="1"/>
          <p:nvPr/>
        </p:nvSpPr>
        <p:spPr>
          <a:xfrm>
            <a:off x="2357422" y="1571612"/>
            <a:ext cx="5072098" cy="923330"/>
          </a:xfrm>
          <a:prstGeom prst="rect">
            <a:avLst/>
          </a:prstGeom>
          <a:noFill/>
        </p:spPr>
        <p:txBody>
          <a:bodyPr wrap="square" rtlCol="0">
            <a:spAutoFit/>
          </a:bodyPr>
          <a:lstStyle/>
          <a:p>
            <a:pPr lvl="0"/>
            <a:r>
              <a:rPr lang="fr-FR" kern="0" dirty="0" smtClean="0">
                <a:ln>
                  <a:solidFill>
                    <a:schemeClr val="tx1">
                      <a:lumMod val="65000"/>
                      <a:lumOff val="35000"/>
                    </a:schemeClr>
                  </a:solidFill>
                </a:ln>
                <a:solidFill>
                  <a:srgbClr val="00279E"/>
                </a:solidFill>
                <a:latin typeface="Times New Roman"/>
                <a:cs typeface="Times New Roman"/>
              </a:rPr>
              <a:t>Soient les enregistrement suivants : organisés selon l’</a:t>
            </a:r>
            <a:r>
              <a:rPr lang="fr-FR" kern="0" dirty="0" err="1" smtClean="0">
                <a:ln>
                  <a:solidFill>
                    <a:schemeClr val="tx1">
                      <a:lumMod val="65000"/>
                      <a:lumOff val="35000"/>
                    </a:schemeClr>
                  </a:solidFill>
                </a:ln>
                <a:solidFill>
                  <a:srgbClr val="00279E"/>
                </a:solidFill>
                <a:latin typeface="Times New Roman"/>
                <a:cs typeface="Times New Roman"/>
              </a:rPr>
              <a:t>order</a:t>
            </a:r>
            <a:r>
              <a:rPr lang="fr-FR" kern="0" dirty="0" smtClean="0">
                <a:ln>
                  <a:solidFill>
                    <a:schemeClr val="tx1">
                      <a:lumMod val="65000"/>
                      <a:lumOff val="35000"/>
                    </a:schemeClr>
                  </a:solidFill>
                </a:ln>
                <a:solidFill>
                  <a:srgbClr val="00279E"/>
                </a:solidFill>
                <a:latin typeface="Times New Roman"/>
                <a:cs typeface="Times New Roman"/>
              </a:rPr>
              <a:t>  croissant ou bien par  </a:t>
            </a:r>
            <a:r>
              <a:rPr lang="fr-FR" kern="0" dirty="0" err="1" smtClean="0">
                <a:ln>
                  <a:solidFill>
                    <a:schemeClr val="tx1">
                      <a:lumMod val="65000"/>
                      <a:lumOff val="35000"/>
                    </a:schemeClr>
                  </a:solidFill>
                </a:ln>
                <a:solidFill>
                  <a:srgbClr val="00279E"/>
                </a:solidFill>
                <a:latin typeface="Times New Roman"/>
                <a:cs typeface="Times New Roman"/>
              </a:rPr>
              <a:t>order</a:t>
            </a:r>
            <a:r>
              <a:rPr lang="fr-FR" kern="0" dirty="0" smtClean="0">
                <a:ln>
                  <a:solidFill>
                    <a:schemeClr val="tx1">
                      <a:lumMod val="65000"/>
                      <a:lumOff val="35000"/>
                    </a:schemeClr>
                  </a:solidFill>
                </a:ln>
                <a:solidFill>
                  <a:srgbClr val="00279E"/>
                </a:solidFill>
                <a:latin typeface="Times New Roman"/>
                <a:cs typeface="Times New Roman"/>
              </a:rPr>
              <a:t>  d’insertion </a:t>
            </a:r>
          </a:p>
          <a:p>
            <a:endParaRPr lang="fr-FR" dirty="0"/>
          </a:p>
        </p:txBody>
      </p:sp>
      <p:sp>
        <p:nvSpPr>
          <p:cNvPr id="57" name="ZoneTexte 56"/>
          <p:cNvSpPr txBox="1"/>
          <p:nvPr/>
        </p:nvSpPr>
        <p:spPr>
          <a:xfrm>
            <a:off x="71438" y="3929066"/>
            <a:ext cx="3286116" cy="2031325"/>
          </a:xfrm>
          <a:prstGeom prst="rect">
            <a:avLst/>
          </a:prstGeom>
          <a:noFill/>
        </p:spPr>
        <p:txBody>
          <a:bodyPr wrap="square" rtlCol="0">
            <a:spAutoFit/>
          </a:bodyPr>
          <a:lstStyle/>
          <a:p>
            <a:pPr lvl="0">
              <a:buFont typeface="Wingdings" pitchFamily="2" charset="2"/>
              <a:buChar char="Ø"/>
            </a:pPr>
            <a:r>
              <a:rPr lang="fr-FR" kern="0" dirty="0" smtClean="0">
                <a:ln>
                  <a:solidFill>
                    <a:schemeClr val="tx1">
                      <a:lumMod val="65000"/>
                      <a:lumOff val="35000"/>
                    </a:schemeClr>
                  </a:solidFill>
                </a:ln>
                <a:solidFill>
                  <a:srgbClr val="00279E"/>
                </a:solidFill>
                <a:latin typeface="Times New Roman"/>
                <a:cs typeface="Times New Roman"/>
              </a:rPr>
              <a:t>Comment rechercher ( supprimer insérer ) un enregistrement ? </a:t>
            </a:r>
          </a:p>
          <a:p>
            <a:pPr lvl="0">
              <a:buFont typeface="Wingdings" pitchFamily="2" charset="2"/>
              <a:buChar char="Ø"/>
            </a:pPr>
            <a:endParaRPr lang="fr-FR" kern="0" dirty="0" smtClean="0">
              <a:ln>
                <a:solidFill>
                  <a:schemeClr val="tx1">
                    <a:lumMod val="65000"/>
                    <a:lumOff val="35000"/>
                  </a:schemeClr>
                </a:solidFill>
              </a:ln>
              <a:solidFill>
                <a:srgbClr val="00279E"/>
              </a:solidFill>
              <a:latin typeface="Times New Roman"/>
              <a:cs typeface="Times New Roman"/>
            </a:endParaRPr>
          </a:p>
          <a:p>
            <a:pPr lvl="0">
              <a:buFont typeface="Wingdings" pitchFamily="2" charset="2"/>
              <a:buChar char="Ø"/>
            </a:pPr>
            <a:r>
              <a:rPr lang="fr-FR" kern="0" dirty="0" smtClean="0">
                <a:ln>
                  <a:solidFill>
                    <a:schemeClr val="tx1">
                      <a:lumMod val="65000"/>
                      <a:lumOff val="35000"/>
                    </a:schemeClr>
                  </a:solidFill>
                </a:ln>
                <a:solidFill>
                  <a:srgbClr val="00279E"/>
                </a:solidFill>
                <a:latin typeface="Times New Roman"/>
                <a:cs typeface="Times New Roman"/>
              </a:rPr>
              <a:t>Combien ça va nécessiter d’opération ?</a:t>
            </a:r>
          </a:p>
          <a:p>
            <a:endParaRPr lang="fr-FR" dirty="0"/>
          </a:p>
        </p:txBody>
      </p:sp>
      <p:sp>
        <p:nvSpPr>
          <p:cNvPr id="64" name="Ellipse 63"/>
          <p:cNvSpPr/>
          <p:nvPr/>
        </p:nvSpPr>
        <p:spPr>
          <a:xfrm>
            <a:off x="3929058" y="2357430"/>
            <a:ext cx="571504" cy="42862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b="1" dirty="0" smtClean="0"/>
              <a:t>6</a:t>
            </a:r>
            <a:endParaRPr lang="fr-FR" b="1" dirty="0"/>
          </a:p>
        </p:txBody>
      </p:sp>
      <p:sp>
        <p:nvSpPr>
          <p:cNvPr id="65" name="Ellipse 64"/>
          <p:cNvSpPr/>
          <p:nvPr/>
        </p:nvSpPr>
        <p:spPr>
          <a:xfrm>
            <a:off x="1357290" y="2071678"/>
            <a:ext cx="714380" cy="42862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22</a:t>
            </a:r>
            <a:endParaRPr lang="fr-FR" dirty="0"/>
          </a:p>
        </p:txBody>
      </p:sp>
      <p:sp>
        <p:nvSpPr>
          <p:cNvPr id="66" name="Ellipse 65"/>
          <p:cNvSpPr/>
          <p:nvPr/>
        </p:nvSpPr>
        <p:spPr>
          <a:xfrm>
            <a:off x="2143108" y="2714620"/>
            <a:ext cx="714380" cy="42862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-3</a:t>
            </a:r>
            <a:endParaRPr lang="fr-FR" dirty="0"/>
          </a:p>
        </p:txBody>
      </p:sp>
      <p:sp>
        <p:nvSpPr>
          <p:cNvPr id="67" name="Ellipse 66"/>
          <p:cNvSpPr/>
          <p:nvPr/>
        </p:nvSpPr>
        <p:spPr>
          <a:xfrm>
            <a:off x="2714612" y="3286124"/>
            <a:ext cx="714380" cy="42862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8</a:t>
            </a:r>
            <a:endParaRPr lang="fr-FR" dirty="0"/>
          </a:p>
        </p:txBody>
      </p:sp>
      <p:sp>
        <p:nvSpPr>
          <p:cNvPr id="68" name="Ellipse 67"/>
          <p:cNvSpPr/>
          <p:nvPr/>
        </p:nvSpPr>
        <p:spPr>
          <a:xfrm>
            <a:off x="3428992" y="3929066"/>
            <a:ext cx="714380" cy="42862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5</a:t>
            </a:r>
            <a:endParaRPr lang="fr-FR" dirty="0"/>
          </a:p>
        </p:txBody>
      </p:sp>
      <p:sp>
        <p:nvSpPr>
          <p:cNvPr id="69" name="Ellipse 68"/>
          <p:cNvSpPr/>
          <p:nvPr/>
        </p:nvSpPr>
        <p:spPr>
          <a:xfrm>
            <a:off x="3929058" y="4572008"/>
            <a:ext cx="714380" cy="42862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20</a:t>
            </a:r>
            <a:endParaRPr lang="fr-FR" dirty="0"/>
          </a:p>
        </p:txBody>
      </p:sp>
      <p:sp>
        <p:nvSpPr>
          <p:cNvPr id="70" name="Ellipse 69"/>
          <p:cNvSpPr/>
          <p:nvPr/>
        </p:nvSpPr>
        <p:spPr>
          <a:xfrm>
            <a:off x="3428992" y="5286388"/>
            <a:ext cx="714380" cy="42862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7</a:t>
            </a:r>
            <a:endParaRPr lang="fr-FR" dirty="0"/>
          </a:p>
        </p:txBody>
      </p:sp>
      <p:sp>
        <p:nvSpPr>
          <p:cNvPr id="71" name="Ellipse 70"/>
          <p:cNvSpPr/>
          <p:nvPr/>
        </p:nvSpPr>
        <p:spPr>
          <a:xfrm>
            <a:off x="4000496" y="5929330"/>
            <a:ext cx="714380" cy="42862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2</a:t>
            </a:r>
            <a:endParaRPr lang="fr-FR" dirty="0"/>
          </a:p>
        </p:txBody>
      </p:sp>
      <p:sp>
        <p:nvSpPr>
          <p:cNvPr id="72" name="Ellipse 71"/>
          <p:cNvSpPr/>
          <p:nvPr/>
        </p:nvSpPr>
        <p:spPr>
          <a:xfrm>
            <a:off x="4857752" y="6429372"/>
            <a:ext cx="714380" cy="42862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35</a:t>
            </a:r>
            <a:endParaRPr lang="fr-FR" dirty="0"/>
          </a:p>
        </p:txBody>
      </p:sp>
      <p:sp>
        <p:nvSpPr>
          <p:cNvPr id="73" name="Ellipse 72"/>
          <p:cNvSpPr/>
          <p:nvPr/>
        </p:nvSpPr>
        <p:spPr>
          <a:xfrm>
            <a:off x="5643570" y="5643578"/>
            <a:ext cx="714380" cy="42862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30</a:t>
            </a:r>
            <a:endParaRPr lang="fr-FR" dirty="0"/>
          </a:p>
        </p:txBody>
      </p:sp>
      <p:sp>
        <p:nvSpPr>
          <p:cNvPr id="74" name="Ellipse 73"/>
          <p:cNvSpPr/>
          <p:nvPr/>
        </p:nvSpPr>
        <p:spPr>
          <a:xfrm>
            <a:off x="6429388" y="4929198"/>
            <a:ext cx="714380" cy="42862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b="1" dirty="0" smtClean="0"/>
              <a:t>6</a:t>
            </a:r>
            <a:endParaRPr lang="fr-F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
                                            <p:bg/>
                                          </p:spTgt>
                                        </p:tgtEl>
                                        <p:attrNameLst>
                                          <p:attrName>style.visibility</p:attrName>
                                        </p:attrNameLst>
                                      </p:cBhvr>
                                      <p:to>
                                        <p:strVal val="visible"/>
                                      </p:to>
                                    </p:set>
                                    <p:animEffect transition="in" filter="wipe(down)">
                                      <p:cBhvr>
                                        <p:cTn id="7" dur="500"/>
                                        <p:tgtEl>
                                          <p:spTgt spid="6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4">
                                            <p:txEl>
                                              <p:pRg st="0" end="0"/>
                                            </p:txEl>
                                          </p:spTgt>
                                        </p:tgtEl>
                                        <p:attrNameLst>
                                          <p:attrName>style.visibility</p:attrName>
                                        </p:attrNameLst>
                                      </p:cBhvr>
                                      <p:to>
                                        <p:strVal val="visible"/>
                                      </p:to>
                                    </p:set>
                                    <p:animEffect transition="in" filter="wipe(down)">
                                      <p:cBhvr>
                                        <p:cTn id="10" dur="500"/>
                                        <p:tgtEl>
                                          <p:spTgt spid="6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5">
                                            <p:bg/>
                                          </p:spTgt>
                                        </p:tgtEl>
                                        <p:attrNameLst>
                                          <p:attrName>style.visibility</p:attrName>
                                        </p:attrNameLst>
                                      </p:cBhvr>
                                      <p:to>
                                        <p:strVal val="visible"/>
                                      </p:to>
                                    </p:set>
                                    <p:animEffect transition="in" filter="wipe(down)">
                                      <p:cBhvr>
                                        <p:cTn id="15" dur="500"/>
                                        <p:tgtEl>
                                          <p:spTgt spid="65">
                                            <p:bg/>
                                          </p:spTgt>
                                        </p:tgtEl>
                                      </p:cBhvr>
                                    </p:animEffect>
                                  </p:childTnLst>
                                  <p:subTnLst>
                                    <p:set>
                                      <p:cBhvr override="childStyle">
                                        <p:cTn dur="1" fill="hold" display="0" masterRel="nextClick" afterEffect="1"/>
                                        <p:tgtEl>
                                          <p:spTgt spid="65">
                                            <p:bg/>
                                          </p:spTgt>
                                        </p:tgtEl>
                                        <p:attrNameLst>
                                          <p:attrName>style.visibility</p:attrName>
                                        </p:attrNameLst>
                                      </p:cBhvr>
                                      <p:to>
                                        <p:strVal val="hidden"/>
                                      </p:to>
                                    </p:set>
                                  </p:subTnLst>
                                </p:cTn>
                              </p:par>
                              <p:par>
                                <p:cTn id="16" presetID="22" presetClass="entr" presetSubtype="4" fill="hold" grpId="0" nodeType="withEffect">
                                  <p:stCondLst>
                                    <p:cond delay="0"/>
                                  </p:stCondLst>
                                  <p:childTnLst>
                                    <p:set>
                                      <p:cBhvr>
                                        <p:cTn id="17" dur="1" fill="hold">
                                          <p:stCondLst>
                                            <p:cond delay="0"/>
                                          </p:stCondLst>
                                        </p:cTn>
                                        <p:tgtEl>
                                          <p:spTgt spid="65">
                                            <p:txEl>
                                              <p:pRg st="0" end="0"/>
                                            </p:txEl>
                                          </p:spTgt>
                                        </p:tgtEl>
                                        <p:attrNameLst>
                                          <p:attrName>style.visibility</p:attrName>
                                        </p:attrNameLst>
                                      </p:cBhvr>
                                      <p:to>
                                        <p:strVal val="visible"/>
                                      </p:to>
                                    </p:set>
                                    <p:animEffect transition="in" filter="wipe(down)">
                                      <p:cBhvr>
                                        <p:cTn id="18" dur="500"/>
                                        <p:tgtEl>
                                          <p:spTgt spid="65">
                                            <p:txEl>
                                              <p:pRg st="0" end="0"/>
                                            </p:txEl>
                                          </p:spTgt>
                                        </p:tgtEl>
                                      </p:cBhvr>
                                    </p:animEffect>
                                  </p:childTnLst>
                                  <p:subTnLst>
                                    <p:set>
                                      <p:cBhvr override="childStyle">
                                        <p:cTn dur="1" fill="hold" display="0" masterRel="nextClick" afterEffect="1"/>
                                        <p:tgtEl>
                                          <p:spTgt spid="65">
                                            <p:txEl>
                                              <p:pRg st="0" end="0"/>
                                            </p:txEl>
                                          </p:spTgt>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6">
                                            <p:bg/>
                                          </p:spTgt>
                                        </p:tgtEl>
                                        <p:attrNameLst>
                                          <p:attrName>style.visibility</p:attrName>
                                        </p:attrNameLst>
                                      </p:cBhvr>
                                      <p:to>
                                        <p:strVal val="visible"/>
                                      </p:to>
                                    </p:set>
                                    <p:animEffect transition="in" filter="wipe(down)">
                                      <p:cBhvr>
                                        <p:cTn id="23" dur="500"/>
                                        <p:tgtEl>
                                          <p:spTgt spid="66">
                                            <p:bg/>
                                          </p:spTgt>
                                        </p:tgtEl>
                                      </p:cBhvr>
                                    </p:animEffect>
                                  </p:childTnLst>
                                  <p:subTnLst>
                                    <p:set>
                                      <p:cBhvr override="childStyle">
                                        <p:cTn dur="1" fill="hold" display="0" masterRel="nextClick" afterEffect="1"/>
                                        <p:tgtEl>
                                          <p:spTgt spid="66">
                                            <p:bg/>
                                          </p:spTgt>
                                        </p:tgtEl>
                                        <p:attrNameLst>
                                          <p:attrName>style.visibility</p:attrName>
                                        </p:attrNameLst>
                                      </p:cBhvr>
                                      <p:to>
                                        <p:strVal val="hidden"/>
                                      </p:to>
                                    </p:set>
                                  </p:subTnLst>
                                </p:cTn>
                              </p:par>
                              <p:par>
                                <p:cTn id="24" presetID="22" presetClass="entr" presetSubtype="4" fill="hold" grpId="0" nodeType="withEffect">
                                  <p:stCondLst>
                                    <p:cond delay="0"/>
                                  </p:stCondLst>
                                  <p:childTnLst>
                                    <p:set>
                                      <p:cBhvr>
                                        <p:cTn id="25" dur="1" fill="hold">
                                          <p:stCondLst>
                                            <p:cond delay="0"/>
                                          </p:stCondLst>
                                        </p:cTn>
                                        <p:tgtEl>
                                          <p:spTgt spid="66">
                                            <p:txEl>
                                              <p:pRg st="0" end="0"/>
                                            </p:txEl>
                                          </p:spTgt>
                                        </p:tgtEl>
                                        <p:attrNameLst>
                                          <p:attrName>style.visibility</p:attrName>
                                        </p:attrNameLst>
                                      </p:cBhvr>
                                      <p:to>
                                        <p:strVal val="visible"/>
                                      </p:to>
                                    </p:set>
                                    <p:animEffect transition="in" filter="wipe(down)">
                                      <p:cBhvr>
                                        <p:cTn id="26" dur="500"/>
                                        <p:tgtEl>
                                          <p:spTgt spid="66">
                                            <p:txEl>
                                              <p:pRg st="0" end="0"/>
                                            </p:txEl>
                                          </p:spTgt>
                                        </p:tgtEl>
                                      </p:cBhvr>
                                    </p:animEffect>
                                  </p:childTnLst>
                                  <p:subTnLst>
                                    <p:set>
                                      <p:cBhvr override="childStyle">
                                        <p:cTn dur="1" fill="hold" display="0" masterRel="nextClick" afterEffect="1"/>
                                        <p:tgtEl>
                                          <p:spTgt spid="66">
                                            <p:txEl>
                                              <p:pRg st="0" end="0"/>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7">
                                            <p:bg/>
                                          </p:spTgt>
                                        </p:tgtEl>
                                        <p:attrNameLst>
                                          <p:attrName>style.visibility</p:attrName>
                                        </p:attrNameLst>
                                      </p:cBhvr>
                                      <p:to>
                                        <p:strVal val="visible"/>
                                      </p:to>
                                    </p:set>
                                    <p:animEffect transition="in" filter="wipe(down)">
                                      <p:cBhvr>
                                        <p:cTn id="31" dur="500"/>
                                        <p:tgtEl>
                                          <p:spTgt spid="67">
                                            <p:bg/>
                                          </p:spTgt>
                                        </p:tgtEl>
                                      </p:cBhvr>
                                    </p:animEffect>
                                  </p:childTnLst>
                                  <p:subTnLst>
                                    <p:set>
                                      <p:cBhvr override="childStyle">
                                        <p:cTn dur="1" fill="hold" display="0" masterRel="nextClick" afterEffect="1"/>
                                        <p:tgtEl>
                                          <p:spTgt spid="67">
                                            <p:bg/>
                                          </p:spTgt>
                                        </p:tgtEl>
                                        <p:attrNameLst>
                                          <p:attrName>style.visibility</p:attrName>
                                        </p:attrNameLst>
                                      </p:cBhvr>
                                      <p:to>
                                        <p:strVal val="hidden"/>
                                      </p:to>
                                    </p:set>
                                  </p:subTnLst>
                                </p:cTn>
                              </p:par>
                              <p:par>
                                <p:cTn id="32" presetID="22" presetClass="entr" presetSubtype="4" fill="hold" grpId="0" nodeType="withEffect">
                                  <p:stCondLst>
                                    <p:cond delay="0"/>
                                  </p:stCondLst>
                                  <p:childTnLst>
                                    <p:set>
                                      <p:cBhvr>
                                        <p:cTn id="33" dur="1" fill="hold">
                                          <p:stCondLst>
                                            <p:cond delay="0"/>
                                          </p:stCondLst>
                                        </p:cTn>
                                        <p:tgtEl>
                                          <p:spTgt spid="67">
                                            <p:txEl>
                                              <p:pRg st="0" end="0"/>
                                            </p:txEl>
                                          </p:spTgt>
                                        </p:tgtEl>
                                        <p:attrNameLst>
                                          <p:attrName>style.visibility</p:attrName>
                                        </p:attrNameLst>
                                      </p:cBhvr>
                                      <p:to>
                                        <p:strVal val="visible"/>
                                      </p:to>
                                    </p:set>
                                    <p:animEffect transition="in" filter="wipe(down)">
                                      <p:cBhvr>
                                        <p:cTn id="34" dur="500"/>
                                        <p:tgtEl>
                                          <p:spTgt spid="67">
                                            <p:txEl>
                                              <p:pRg st="0" end="0"/>
                                            </p:txEl>
                                          </p:spTgt>
                                        </p:tgtEl>
                                      </p:cBhvr>
                                    </p:animEffect>
                                  </p:childTnLst>
                                  <p:subTnLst>
                                    <p:set>
                                      <p:cBhvr override="childStyle">
                                        <p:cTn dur="1" fill="hold" display="0" masterRel="nextClick" afterEffect="1"/>
                                        <p:tgtEl>
                                          <p:spTgt spid="67">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8">
                                            <p:bg/>
                                          </p:spTgt>
                                        </p:tgtEl>
                                        <p:attrNameLst>
                                          <p:attrName>style.visibility</p:attrName>
                                        </p:attrNameLst>
                                      </p:cBhvr>
                                      <p:to>
                                        <p:strVal val="visible"/>
                                      </p:to>
                                    </p:set>
                                    <p:animEffect transition="in" filter="wipe(down)">
                                      <p:cBhvr>
                                        <p:cTn id="39" dur="500"/>
                                        <p:tgtEl>
                                          <p:spTgt spid="68">
                                            <p:bg/>
                                          </p:spTgt>
                                        </p:tgtEl>
                                      </p:cBhvr>
                                    </p:animEffect>
                                  </p:childTnLst>
                                  <p:subTnLst>
                                    <p:set>
                                      <p:cBhvr override="childStyle">
                                        <p:cTn dur="1" fill="hold" display="0" masterRel="nextClick" afterEffect="1"/>
                                        <p:tgtEl>
                                          <p:spTgt spid="68">
                                            <p:bg/>
                                          </p:spTgt>
                                        </p:tgtEl>
                                        <p:attrNameLst>
                                          <p:attrName>style.visibility</p:attrName>
                                        </p:attrNameLst>
                                      </p:cBhvr>
                                      <p:to>
                                        <p:strVal val="hidden"/>
                                      </p:to>
                                    </p:set>
                                  </p:subTnLst>
                                </p:cTn>
                              </p:par>
                              <p:par>
                                <p:cTn id="40" presetID="22" presetClass="entr" presetSubtype="4" fill="hold" grpId="0" nodeType="withEffect">
                                  <p:stCondLst>
                                    <p:cond delay="0"/>
                                  </p:stCondLst>
                                  <p:childTnLst>
                                    <p:set>
                                      <p:cBhvr>
                                        <p:cTn id="41" dur="1" fill="hold">
                                          <p:stCondLst>
                                            <p:cond delay="0"/>
                                          </p:stCondLst>
                                        </p:cTn>
                                        <p:tgtEl>
                                          <p:spTgt spid="68">
                                            <p:txEl>
                                              <p:pRg st="0" end="0"/>
                                            </p:txEl>
                                          </p:spTgt>
                                        </p:tgtEl>
                                        <p:attrNameLst>
                                          <p:attrName>style.visibility</p:attrName>
                                        </p:attrNameLst>
                                      </p:cBhvr>
                                      <p:to>
                                        <p:strVal val="visible"/>
                                      </p:to>
                                    </p:set>
                                    <p:animEffect transition="in" filter="wipe(down)">
                                      <p:cBhvr>
                                        <p:cTn id="42" dur="500"/>
                                        <p:tgtEl>
                                          <p:spTgt spid="68">
                                            <p:txEl>
                                              <p:pRg st="0" end="0"/>
                                            </p:txEl>
                                          </p:spTgt>
                                        </p:tgtEl>
                                      </p:cBhvr>
                                    </p:animEffect>
                                  </p:childTnLst>
                                  <p:subTnLst>
                                    <p:set>
                                      <p:cBhvr override="childStyle">
                                        <p:cTn dur="1" fill="hold" display="0" masterRel="nextClick" afterEffect="1"/>
                                        <p:tgtEl>
                                          <p:spTgt spid="68">
                                            <p:txEl>
                                              <p:pRg st="0" end="0"/>
                                            </p:txEl>
                                          </p:spTgt>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9">
                                            <p:bg/>
                                          </p:spTgt>
                                        </p:tgtEl>
                                        <p:attrNameLst>
                                          <p:attrName>style.visibility</p:attrName>
                                        </p:attrNameLst>
                                      </p:cBhvr>
                                      <p:to>
                                        <p:strVal val="visible"/>
                                      </p:to>
                                    </p:set>
                                    <p:animEffect transition="in" filter="wipe(down)">
                                      <p:cBhvr>
                                        <p:cTn id="47" dur="500"/>
                                        <p:tgtEl>
                                          <p:spTgt spid="69">
                                            <p:bg/>
                                          </p:spTgt>
                                        </p:tgtEl>
                                      </p:cBhvr>
                                    </p:animEffect>
                                  </p:childTnLst>
                                  <p:subTnLst>
                                    <p:set>
                                      <p:cBhvr override="childStyle">
                                        <p:cTn dur="1" fill="hold" display="0" masterRel="nextClick" afterEffect="1"/>
                                        <p:tgtEl>
                                          <p:spTgt spid="69">
                                            <p:bg/>
                                          </p:spTgt>
                                        </p:tgtEl>
                                        <p:attrNameLst>
                                          <p:attrName>style.visibility</p:attrName>
                                        </p:attrNameLst>
                                      </p:cBhvr>
                                      <p:to>
                                        <p:strVal val="hidden"/>
                                      </p:to>
                                    </p:set>
                                  </p:subTnLst>
                                </p:cTn>
                              </p:par>
                              <p:par>
                                <p:cTn id="48" presetID="22" presetClass="entr" presetSubtype="4" fill="hold" grpId="0" nodeType="withEffect">
                                  <p:stCondLst>
                                    <p:cond delay="0"/>
                                  </p:stCondLst>
                                  <p:childTnLst>
                                    <p:set>
                                      <p:cBhvr>
                                        <p:cTn id="49" dur="1" fill="hold">
                                          <p:stCondLst>
                                            <p:cond delay="0"/>
                                          </p:stCondLst>
                                        </p:cTn>
                                        <p:tgtEl>
                                          <p:spTgt spid="69">
                                            <p:txEl>
                                              <p:pRg st="0" end="0"/>
                                            </p:txEl>
                                          </p:spTgt>
                                        </p:tgtEl>
                                        <p:attrNameLst>
                                          <p:attrName>style.visibility</p:attrName>
                                        </p:attrNameLst>
                                      </p:cBhvr>
                                      <p:to>
                                        <p:strVal val="visible"/>
                                      </p:to>
                                    </p:set>
                                    <p:animEffect transition="in" filter="wipe(down)">
                                      <p:cBhvr>
                                        <p:cTn id="50" dur="500"/>
                                        <p:tgtEl>
                                          <p:spTgt spid="69">
                                            <p:txEl>
                                              <p:pRg st="0" end="0"/>
                                            </p:txEl>
                                          </p:spTgt>
                                        </p:tgtEl>
                                      </p:cBhvr>
                                    </p:animEffect>
                                  </p:childTnLst>
                                  <p:subTnLst>
                                    <p:set>
                                      <p:cBhvr override="childStyle">
                                        <p:cTn dur="1" fill="hold" display="0" masterRel="nextClick" afterEffect="1"/>
                                        <p:tgtEl>
                                          <p:spTgt spid="69">
                                            <p:txEl>
                                              <p:pRg st="0" end="0"/>
                                            </p:txEl>
                                          </p:spTgt>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70">
                                            <p:bg/>
                                          </p:spTgt>
                                        </p:tgtEl>
                                        <p:attrNameLst>
                                          <p:attrName>style.visibility</p:attrName>
                                        </p:attrNameLst>
                                      </p:cBhvr>
                                      <p:to>
                                        <p:strVal val="visible"/>
                                      </p:to>
                                    </p:set>
                                    <p:animEffect transition="in" filter="wipe(down)">
                                      <p:cBhvr>
                                        <p:cTn id="55" dur="500"/>
                                        <p:tgtEl>
                                          <p:spTgt spid="70">
                                            <p:bg/>
                                          </p:spTgt>
                                        </p:tgtEl>
                                      </p:cBhvr>
                                    </p:animEffect>
                                  </p:childTnLst>
                                  <p:subTnLst>
                                    <p:set>
                                      <p:cBhvr override="childStyle">
                                        <p:cTn dur="1" fill="hold" display="0" masterRel="nextClick" afterEffect="1"/>
                                        <p:tgtEl>
                                          <p:spTgt spid="70">
                                            <p:bg/>
                                          </p:spTgt>
                                        </p:tgtEl>
                                        <p:attrNameLst>
                                          <p:attrName>style.visibility</p:attrName>
                                        </p:attrNameLst>
                                      </p:cBhvr>
                                      <p:to>
                                        <p:strVal val="hidden"/>
                                      </p:to>
                                    </p:set>
                                  </p:subTnLst>
                                </p:cTn>
                              </p:par>
                              <p:par>
                                <p:cTn id="56" presetID="22" presetClass="entr" presetSubtype="4" fill="hold" grpId="0" nodeType="withEffect">
                                  <p:stCondLst>
                                    <p:cond delay="0"/>
                                  </p:stCondLst>
                                  <p:childTnLst>
                                    <p:set>
                                      <p:cBhvr>
                                        <p:cTn id="57" dur="1" fill="hold">
                                          <p:stCondLst>
                                            <p:cond delay="0"/>
                                          </p:stCondLst>
                                        </p:cTn>
                                        <p:tgtEl>
                                          <p:spTgt spid="70">
                                            <p:txEl>
                                              <p:pRg st="0" end="0"/>
                                            </p:txEl>
                                          </p:spTgt>
                                        </p:tgtEl>
                                        <p:attrNameLst>
                                          <p:attrName>style.visibility</p:attrName>
                                        </p:attrNameLst>
                                      </p:cBhvr>
                                      <p:to>
                                        <p:strVal val="visible"/>
                                      </p:to>
                                    </p:set>
                                    <p:animEffect transition="in" filter="wipe(down)">
                                      <p:cBhvr>
                                        <p:cTn id="58" dur="500"/>
                                        <p:tgtEl>
                                          <p:spTgt spid="70">
                                            <p:txEl>
                                              <p:pRg st="0" end="0"/>
                                            </p:txEl>
                                          </p:spTgt>
                                        </p:tgtEl>
                                      </p:cBhvr>
                                    </p:animEffect>
                                  </p:childTnLst>
                                  <p:subTnLst>
                                    <p:set>
                                      <p:cBhvr override="childStyle">
                                        <p:cTn dur="1" fill="hold" display="0" masterRel="nextClick" afterEffect="1"/>
                                        <p:tgtEl>
                                          <p:spTgt spid="70">
                                            <p:txEl>
                                              <p:pRg st="0" end="0"/>
                                            </p:txEl>
                                          </p:spTgt>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71">
                                            <p:bg/>
                                          </p:spTgt>
                                        </p:tgtEl>
                                        <p:attrNameLst>
                                          <p:attrName>style.visibility</p:attrName>
                                        </p:attrNameLst>
                                      </p:cBhvr>
                                      <p:to>
                                        <p:strVal val="visible"/>
                                      </p:to>
                                    </p:set>
                                    <p:animEffect transition="in" filter="wipe(down)">
                                      <p:cBhvr>
                                        <p:cTn id="63" dur="500"/>
                                        <p:tgtEl>
                                          <p:spTgt spid="71">
                                            <p:bg/>
                                          </p:spTgt>
                                        </p:tgtEl>
                                      </p:cBhvr>
                                    </p:animEffect>
                                  </p:childTnLst>
                                  <p:subTnLst>
                                    <p:set>
                                      <p:cBhvr override="childStyle">
                                        <p:cTn dur="1" fill="hold" display="0" masterRel="nextClick" afterEffect="1"/>
                                        <p:tgtEl>
                                          <p:spTgt spid="71">
                                            <p:bg/>
                                          </p:spTgt>
                                        </p:tgtEl>
                                        <p:attrNameLst>
                                          <p:attrName>style.visibility</p:attrName>
                                        </p:attrNameLst>
                                      </p:cBhvr>
                                      <p:to>
                                        <p:strVal val="hidden"/>
                                      </p:to>
                                    </p:set>
                                  </p:subTnLst>
                                </p:cTn>
                              </p:par>
                              <p:par>
                                <p:cTn id="64" presetID="22" presetClass="entr" presetSubtype="4" fill="hold" grpId="0" nodeType="withEffect">
                                  <p:stCondLst>
                                    <p:cond delay="0"/>
                                  </p:stCondLst>
                                  <p:childTnLst>
                                    <p:set>
                                      <p:cBhvr>
                                        <p:cTn id="65" dur="1" fill="hold">
                                          <p:stCondLst>
                                            <p:cond delay="0"/>
                                          </p:stCondLst>
                                        </p:cTn>
                                        <p:tgtEl>
                                          <p:spTgt spid="71">
                                            <p:txEl>
                                              <p:pRg st="0" end="0"/>
                                            </p:txEl>
                                          </p:spTgt>
                                        </p:tgtEl>
                                        <p:attrNameLst>
                                          <p:attrName>style.visibility</p:attrName>
                                        </p:attrNameLst>
                                      </p:cBhvr>
                                      <p:to>
                                        <p:strVal val="visible"/>
                                      </p:to>
                                    </p:set>
                                    <p:animEffect transition="in" filter="wipe(down)">
                                      <p:cBhvr>
                                        <p:cTn id="66" dur="500"/>
                                        <p:tgtEl>
                                          <p:spTgt spid="71">
                                            <p:txEl>
                                              <p:pRg st="0" end="0"/>
                                            </p:txEl>
                                          </p:spTgt>
                                        </p:tgtEl>
                                      </p:cBhvr>
                                    </p:animEffect>
                                  </p:childTnLst>
                                  <p:subTnLst>
                                    <p:set>
                                      <p:cBhvr override="childStyle">
                                        <p:cTn dur="1" fill="hold" display="0" masterRel="nextClick" afterEffect="1"/>
                                        <p:tgtEl>
                                          <p:spTgt spid="71">
                                            <p:txEl>
                                              <p:pRg st="0" end="0"/>
                                            </p:txEl>
                                          </p:spTgt>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72">
                                            <p:bg/>
                                          </p:spTgt>
                                        </p:tgtEl>
                                        <p:attrNameLst>
                                          <p:attrName>style.visibility</p:attrName>
                                        </p:attrNameLst>
                                      </p:cBhvr>
                                      <p:to>
                                        <p:strVal val="visible"/>
                                      </p:to>
                                    </p:set>
                                    <p:animEffect transition="in" filter="wipe(down)">
                                      <p:cBhvr>
                                        <p:cTn id="71" dur="500"/>
                                        <p:tgtEl>
                                          <p:spTgt spid="72">
                                            <p:bg/>
                                          </p:spTgt>
                                        </p:tgtEl>
                                      </p:cBhvr>
                                    </p:animEffect>
                                  </p:childTnLst>
                                  <p:subTnLst>
                                    <p:set>
                                      <p:cBhvr override="childStyle">
                                        <p:cTn dur="1" fill="hold" display="0" masterRel="nextClick" afterEffect="1"/>
                                        <p:tgtEl>
                                          <p:spTgt spid="72">
                                            <p:bg/>
                                          </p:spTgt>
                                        </p:tgtEl>
                                        <p:attrNameLst>
                                          <p:attrName>style.visibility</p:attrName>
                                        </p:attrNameLst>
                                      </p:cBhvr>
                                      <p:to>
                                        <p:strVal val="hidden"/>
                                      </p:to>
                                    </p:set>
                                  </p:subTnLst>
                                </p:cTn>
                              </p:par>
                              <p:par>
                                <p:cTn id="72" presetID="22" presetClass="entr" presetSubtype="4" fill="hold" grpId="0" nodeType="withEffect">
                                  <p:stCondLst>
                                    <p:cond delay="0"/>
                                  </p:stCondLst>
                                  <p:childTnLst>
                                    <p:set>
                                      <p:cBhvr>
                                        <p:cTn id="73" dur="1" fill="hold">
                                          <p:stCondLst>
                                            <p:cond delay="0"/>
                                          </p:stCondLst>
                                        </p:cTn>
                                        <p:tgtEl>
                                          <p:spTgt spid="72">
                                            <p:txEl>
                                              <p:pRg st="0" end="0"/>
                                            </p:txEl>
                                          </p:spTgt>
                                        </p:tgtEl>
                                        <p:attrNameLst>
                                          <p:attrName>style.visibility</p:attrName>
                                        </p:attrNameLst>
                                      </p:cBhvr>
                                      <p:to>
                                        <p:strVal val="visible"/>
                                      </p:to>
                                    </p:set>
                                    <p:animEffect transition="in" filter="wipe(down)">
                                      <p:cBhvr>
                                        <p:cTn id="74" dur="500"/>
                                        <p:tgtEl>
                                          <p:spTgt spid="72">
                                            <p:txEl>
                                              <p:pRg st="0" end="0"/>
                                            </p:txEl>
                                          </p:spTgt>
                                        </p:tgtEl>
                                      </p:cBhvr>
                                    </p:animEffect>
                                  </p:childTnLst>
                                  <p:subTnLst>
                                    <p:set>
                                      <p:cBhvr override="childStyle">
                                        <p:cTn dur="1" fill="hold" display="0" masterRel="nextClick" afterEffect="1"/>
                                        <p:tgtEl>
                                          <p:spTgt spid="72">
                                            <p:txEl>
                                              <p:pRg st="0" end="0"/>
                                            </p:txEl>
                                          </p:spTgt>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73">
                                            <p:bg/>
                                          </p:spTgt>
                                        </p:tgtEl>
                                        <p:attrNameLst>
                                          <p:attrName>style.visibility</p:attrName>
                                        </p:attrNameLst>
                                      </p:cBhvr>
                                      <p:to>
                                        <p:strVal val="visible"/>
                                      </p:to>
                                    </p:set>
                                    <p:animEffect transition="in" filter="wipe(down)">
                                      <p:cBhvr>
                                        <p:cTn id="79" dur="500"/>
                                        <p:tgtEl>
                                          <p:spTgt spid="73">
                                            <p:bg/>
                                          </p:spTgt>
                                        </p:tgtEl>
                                      </p:cBhvr>
                                    </p:animEffect>
                                  </p:childTnLst>
                                  <p:subTnLst>
                                    <p:set>
                                      <p:cBhvr override="childStyle">
                                        <p:cTn dur="1" fill="hold" display="0" masterRel="nextClick" afterEffect="1"/>
                                        <p:tgtEl>
                                          <p:spTgt spid="73">
                                            <p:bg/>
                                          </p:spTgt>
                                        </p:tgtEl>
                                        <p:attrNameLst>
                                          <p:attrName>style.visibility</p:attrName>
                                        </p:attrNameLst>
                                      </p:cBhvr>
                                      <p:to>
                                        <p:strVal val="hidden"/>
                                      </p:to>
                                    </p:set>
                                  </p:subTnLst>
                                </p:cTn>
                              </p:par>
                              <p:par>
                                <p:cTn id="80" presetID="22" presetClass="entr" presetSubtype="4" fill="hold" grpId="0" nodeType="withEffect">
                                  <p:stCondLst>
                                    <p:cond delay="0"/>
                                  </p:stCondLst>
                                  <p:childTnLst>
                                    <p:set>
                                      <p:cBhvr>
                                        <p:cTn id="81" dur="1" fill="hold">
                                          <p:stCondLst>
                                            <p:cond delay="0"/>
                                          </p:stCondLst>
                                        </p:cTn>
                                        <p:tgtEl>
                                          <p:spTgt spid="73">
                                            <p:txEl>
                                              <p:pRg st="0" end="0"/>
                                            </p:txEl>
                                          </p:spTgt>
                                        </p:tgtEl>
                                        <p:attrNameLst>
                                          <p:attrName>style.visibility</p:attrName>
                                        </p:attrNameLst>
                                      </p:cBhvr>
                                      <p:to>
                                        <p:strVal val="visible"/>
                                      </p:to>
                                    </p:set>
                                    <p:animEffect transition="in" filter="wipe(down)">
                                      <p:cBhvr>
                                        <p:cTn id="82" dur="500"/>
                                        <p:tgtEl>
                                          <p:spTgt spid="73">
                                            <p:txEl>
                                              <p:pRg st="0" end="0"/>
                                            </p:txEl>
                                          </p:spTgt>
                                        </p:tgtEl>
                                      </p:cBhvr>
                                    </p:animEffect>
                                  </p:childTnLst>
                                  <p:subTnLst>
                                    <p:set>
                                      <p:cBhvr override="childStyle">
                                        <p:cTn dur="1" fill="hold" display="0" masterRel="nextClick" afterEffect="1"/>
                                        <p:tgtEl>
                                          <p:spTgt spid="73">
                                            <p:txEl>
                                              <p:pRg st="0" end="0"/>
                                            </p:txEl>
                                          </p:spTgt>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74">
                                            <p:bg/>
                                          </p:spTgt>
                                        </p:tgtEl>
                                        <p:attrNameLst>
                                          <p:attrName>style.visibility</p:attrName>
                                        </p:attrNameLst>
                                      </p:cBhvr>
                                      <p:to>
                                        <p:strVal val="visible"/>
                                      </p:to>
                                    </p:set>
                                    <p:animEffect transition="in" filter="wipe(down)">
                                      <p:cBhvr>
                                        <p:cTn id="87" dur="500"/>
                                        <p:tgtEl>
                                          <p:spTgt spid="74">
                                            <p:bg/>
                                          </p:spTgt>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74">
                                            <p:txEl>
                                              <p:pRg st="0" end="0"/>
                                            </p:txEl>
                                          </p:spTgt>
                                        </p:tgtEl>
                                        <p:attrNameLst>
                                          <p:attrName>style.visibility</p:attrName>
                                        </p:attrNameLst>
                                      </p:cBhvr>
                                      <p:to>
                                        <p:strVal val="visible"/>
                                      </p:to>
                                    </p:set>
                                    <p:animEffect transition="in" filter="wipe(down)">
                                      <p:cBhvr>
                                        <p:cTn id="90"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allAtOnce" animBg="1"/>
      <p:bldP spid="65" grpId="0" build="allAtOnce" animBg="1"/>
      <p:bldP spid="66" grpId="0" build="allAtOnce" animBg="1"/>
      <p:bldP spid="67" grpId="0" build="allAtOnce" animBg="1"/>
      <p:bldP spid="68" grpId="0" build="allAtOnce" animBg="1"/>
      <p:bldP spid="69" grpId="0" build="allAtOnce" animBg="1"/>
      <p:bldP spid="70" grpId="0" build="allAtOnce" animBg="1"/>
      <p:bldP spid="71" grpId="0" build="allAtOnce" animBg="1"/>
      <p:bldP spid="72" grpId="0" build="allAtOnce" animBg="1"/>
      <p:bldP spid="73" grpId="0" build="allAtOnce" animBg="1"/>
      <p:bldP spid="74"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1"/>
          <p:cNvPicPr>
            <a:picLocks noChangeAspect="1" noChangeArrowheads="1"/>
          </p:cNvPicPr>
          <p:nvPr/>
        </p:nvPicPr>
        <p:blipFill>
          <a:blip r:embed="rId3" cstate="print"/>
          <a:srcRect/>
          <a:stretch>
            <a:fillRect/>
          </a:stretch>
        </p:blipFill>
        <p:spPr bwMode="auto">
          <a:xfrm>
            <a:off x="71438" y="2428892"/>
            <a:ext cx="9001156" cy="4500570"/>
          </a:xfrm>
          <a:prstGeom prst="rect">
            <a:avLst/>
          </a:prstGeom>
          <a:noFill/>
          <a:ln w="9525">
            <a:noFill/>
            <a:miter lim="800000"/>
            <a:headEnd/>
            <a:tailEnd/>
          </a:ln>
          <a:effectLst/>
        </p:spPr>
      </p:pic>
      <p:sp>
        <p:nvSpPr>
          <p:cNvPr id="17" name="ZoneTexte 16"/>
          <p:cNvSpPr txBox="1"/>
          <p:nvPr/>
        </p:nvSpPr>
        <p:spPr>
          <a:xfrm>
            <a:off x="428596" y="1357298"/>
            <a:ext cx="6357982" cy="114307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buFont typeface="Wingdings" pitchFamily="2" charset="2"/>
              <a:buChar char="ü"/>
            </a:pPr>
            <a:r>
              <a:rPr lang="fr-FR" sz="2400" b="1" dirty="0" smtClean="0"/>
              <a:t>Les valeurs inférieures sont à gauche</a:t>
            </a:r>
          </a:p>
          <a:p>
            <a:pPr>
              <a:lnSpc>
                <a:spcPct val="150000"/>
              </a:lnSpc>
              <a:buFont typeface="Wingdings" pitchFamily="2" charset="2"/>
              <a:buChar char="ü"/>
            </a:pPr>
            <a:r>
              <a:rPr lang="fr-FR" sz="2400" b="1" dirty="0" smtClean="0"/>
              <a:t>Les valeurs Supérieures  sont à droit </a:t>
            </a:r>
          </a:p>
        </p:txBody>
      </p:sp>
      <p:sp>
        <p:nvSpPr>
          <p:cNvPr id="19" name="object 2"/>
          <p:cNvSpPr txBox="1">
            <a:spLocks noGrp="1"/>
          </p:cNvSpPr>
          <p:nvPr>
            <p:ph type="title"/>
          </p:nvPr>
        </p:nvSpPr>
        <p:spPr>
          <a:xfrm>
            <a:off x="1137177" y="-24"/>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Index</a:t>
            </a:r>
            <a:endParaRPr dirty="0">
              <a:ln>
                <a:solidFill>
                  <a:schemeClr val="tx1">
                    <a:lumMod val="65000"/>
                    <a:lumOff val="35000"/>
                  </a:schemeClr>
                </a:solidFill>
              </a:ln>
            </a:endParaRPr>
          </a:p>
        </p:txBody>
      </p:sp>
      <p:sp>
        <p:nvSpPr>
          <p:cNvPr id="20" name="ZoneTexte 19"/>
          <p:cNvSpPr txBox="1"/>
          <p:nvPr/>
        </p:nvSpPr>
        <p:spPr>
          <a:xfrm>
            <a:off x="214282" y="857232"/>
            <a:ext cx="7715304" cy="461665"/>
          </a:xfrm>
          <a:prstGeom prst="rect">
            <a:avLst/>
          </a:prstGeom>
          <a:noFill/>
        </p:spPr>
        <p:txBody>
          <a:bodyPr wrap="square" rtlCol="0">
            <a:spAutoFit/>
          </a:bodyPr>
          <a:lstStyle/>
          <a:p>
            <a:r>
              <a:rPr lang="fr-FR" sz="2400" b="1" dirty="0" smtClean="0"/>
              <a:t>Comment ça marche L’index B-</a:t>
            </a:r>
            <a:r>
              <a:rPr lang="fr-FR" sz="2400" b="1" dirty="0" err="1" smtClean="0"/>
              <a:t>Tree</a:t>
            </a:r>
            <a:r>
              <a:rPr lang="fr-FR" sz="2400" b="1" dirty="0" smtClean="0"/>
              <a:t>  ( L’arbre </a:t>
            </a:r>
            <a:r>
              <a:rPr lang="fr-FR" sz="2400" b="1" dirty="0" err="1" smtClean="0"/>
              <a:t>Binnaire</a:t>
            </a:r>
            <a:r>
              <a:rPr lang="fr-FR" sz="2400" b="1" dirty="0" smtClean="0"/>
              <a:t>)</a:t>
            </a:r>
            <a:endParaRPr lang="fr-FR" sz="2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0" y="908720"/>
            <a:ext cx="7715304" cy="1200329"/>
          </a:xfrm>
          <a:prstGeom prst="rect">
            <a:avLst/>
          </a:prstGeom>
          <a:noFill/>
        </p:spPr>
        <p:txBody>
          <a:bodyPr wrap="square" rtlCol="0">
            <a:spAutoFit/>
          </a:bodyPr>
          <a:lstStyle/>
          <a:p>
            <a:r>
              <a:rPr lang="fr-FR" sz="2400" b="1" dirty="0" smtClean="0"/>
              <a:t>Comment ça marche L’index B-</a:t>
            </a:r>
            <a:r>
              <a:rPr lang="fr-FR" sz="2400" b="1" dirty="0" err="1" smtClean="0"/>
              <a:t>Tree</a:t>
            </a:r>
            <a:r>
              <a:rPr lang="fr-FR" sz="2400" b="1" dirty="0" smtClean="0"/>
              <a:t>  ( L’arbre </a:t>
            </a:r>
            <a:r>
              <a:rPr lang="fr-FR" sz="2400" b="1" dirty="0" err="1" smtClean="0"/>
              <a:t>Binnaire</a:t>
            </a:r>
            <a:r>
              <a:rPr lang="fr-FR" sz="2400" b="1" dirty="0" smtClean="0"/>
              <a:t>)</a:t>
            </a:r>
          </a:p>
          <a:p>
            <a:endParaRPr lang="fr-FR" sz="2400" b="1" dirty="0" smtClean="0"/>
          </a:p>
          <a:p>
            <a:r>
              <a:rPr lang="fr-FR" sz="2400" b="1" dirty="0" smtClean="0"/>
              <a:t>     La Recherche </a:t>
            </a:r>
            <a:endParaRPr lang="fr-FR" sz="2400" b="1" dirty="0"/>
          </a:p>
        </p:txBody>
      </p:sp>
      <p:pic>
        <p:nvPicPr>
          <p:cNvPr id="7" name="Picture 1"/>
          <p:cNvPicPr>
            <a:picLocks noChangeAspect="1" noChangeArrowheads="1"/>
          </p:cNvPicPr>
          <p:nvPr/>
        </p:nvPicPr>
        <p:blipFill>
          <a:blip r:embed="rId2" cstate="print"/>
          <a:srcRect/>
          <a:stretch>
            <a:fillRect/>
          </a:stretch>
        </p:blipFill>
        <p:spPr bwMode="auto">
          <a:xfrm>
            <a:off x="285752" y="2071678"/>
            <a:ext cx="8429652" cy="4500594"/>
          </a:xfrm>
          <a:prstGeom prst="rect">
            <a:avLst/>
          </a:prstGeom>
          <a:noFill/>
          <a:ln w="9525">
            <a:noFill/>
            <a:miter lim="800000"/>
            <a:headEnd/>
            <a:tailEnd/>
          </a:ln>
          <a:effectLst/>
        </p:spPr>
      </p:pic>
      <p:sp>
        <p:nvSpPr>
          <p:cNvPr id="8" name="Ellipse 7"/>
          <p:cNvSpPr/>
          <p:nvPr/>
        </p:nvSpPr>
        <p:spPr>
          <a:xfrm>
            <a:off x="4071934" y="2928934"/>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20</a:t>
            </a:r>
            <a:endParaRPr lang="fr-FR" dirty="0"/>
          </a:p>
        </p:txBody>
      </p:sp>
      <p:sp>
        <p:nvSpPr>
          <p:cNvPr id="9" name="Ellipse 8"/>
          <p:cNvSpPr/>
          <p:nvPr/>
        </p:nvSpPr>
        <p:spPr>
          <a:xfrm>
            <a:off x="3500430" y="3714752"/>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10</a:t>
            </a:r>
            <a:endParaRPr lang="fr-FR" dirty="0"/>
          </a:p>
        </p:txBody>
      </p:sp>
      <p:sp>
        <p:nvSpPr>
          <p:cNvPr id="10" name="Ellipse 9"/>
          <p:cNvSpPr/>
          <p:nvPr/>
        </p:nvSpPr>
        <p:spPr>
          <a:xfrm>
            <a:off x="2571736" y="4429132"/>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8</a:t>
            </a:r>
            <a:endParaRPr lang="fr-FR" dirty="0"/>
          </a:p>
        </p:txBody>
      </p:sp>
      <p:sp>
        <p:nvSpPr>
          <p:cNvPr id="11" name="Ellipse 10"/>
          <p:cNvSpPr/>
          <p:nvPr/>
        </p:nvSpPr>
        <p:spPr>
          <a:xfrm>
            <a:off x="2000232" y="5214950"/>
            <a:ext cx="891597" cy="51143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6</a:t>
            </a:r>
            <a:endParaRPr lang="fr-FR" dirty="0"/>
          </a:p>
        </p:txBody>
      </p:sp>
      <p:sp>
        <p:nvSpPr>
          <p:cNvPr id="12" name="Ellipse 11"/>
          <p:cNvSpPr/>
          <p:nvPr/>
        </p:nvSpPr>
        <p:spPr>
          <a:xfrm>
            <a:off x="2786050" y="2071678"/>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5</a:t>
            </a:r>
            <a:endParaRPr lang="fr-FR" dirty="0"/>
          </a:p>
        </p:txBody>
      </p:sp>
      <p:sp>
        <p:nvSpPr>
          <p:cNvPr id="16" name="object 2"/>
          <p:cNvSpPr txBox="1">
            <a:spLocks noGrp="1"/>
          </p:cNvSpPr>
          <p:nvPr>
            <p:ph type="title"/>
          </p:nvPr>
        </p:nvSpPr>
        <p:spPr>
          <a:xfrm>
            <a:off x="1137177" y="87596"/>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solidFill>
                  <a:schemeClr val="tx1"/>
                </a:solidFill>
              </a:rPr>
              <a:t>Les Index</a:t>
            </a:r>
            <a:endParaRPr dirty="0">
              <a:ln>
                <a:solidFill>
                  <a:schemeClr val="tx1">
                    <a:lumMod val="65000"/>
                    <a:lumOff val="35000"/>
                  </a:schemeClr>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wipe(down)">
                                      <p:cBhvr>
                                        <p:cTn id="7" dur="500"/>
                                        <p:tgtEl>
                                          <p:spTgt spid="12">
                                            <p:bg/>
                                          </p:spTgt>
                                        </p:tgtEl>
                                      </p:cBhvr>
                                    </p:animEffect>
                                  </p:childTnLst>
                                  <p:subTnLst>
                                    <p:set>
                                      <p:cBhvr override="childStyle">
                                        <p:cTn dur="1" fill="hold" display="0" masterRel="nextClick" afterEffect="1"/>
                                        <p:tgtEl>
                                          <p:spTgt spid="12">
                                            <p:bg/>
                                          </p:spTgt>
                                        </p:tgtEl>
                                        <p:attrNameLst>
                                          <p:attrName>style.visibility</p:attrName>
                                        </p:attrNameLst>
                                      </p:cBhvr>
                                      <p:to>
                                        <p:strVal val="hidden"/>
                                      </p:to>
                                    </p:set>
                                  </p:subTnLst>
                                </p:cTn>
                              </p:par>
                              <p:par>
                                <p:cTn id="8" presetID="22" presetClass="entr" presetSubtype="4"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wipe(down)">
                                      <p:cBhvr>
                                        <p:cTn id="10" dur="500"/>
                                        <p:tgtEl>
                                          <p:spTgt spid="12">
                                            <p:txEl>
                                              <p:pRg st="0" end="0"/>
                                            </p:txEl>
                                          </p:spTgt>
                                        </p:tgtEl>
                                      </p:cBhvr>
                                    </p:animEffect>
                                  </p:childTnLst>
                                  <p:subTnLst>
                                    <p:set>
                                      <p:cBhvr override="childStyle">
                                        <p:cTn dur="1" fill="hold" display="0" masterRel="nextClick" afterEffect="1"/>
                                        <p:tgtEl>
                                          <p:spTgt spid="12">
                                            <p:txEl>
                                              <p:pRg st="0" end="0"/>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down)">
                                      <p:cBhvr>
                                        <p:cTn id="15" dur="500"/>
                                        <p:tgtEl>
                                          <p:spTgt spid="8">
                                            <p:bg/>
                                          </p:spTgt>
                                        </p:tgtEl>
                                      </p:cBhvr>
                                    </p:animEffect>
                                  </p:childTnLst>
                                  <p:subTnLst>
                                    <p:set>
                                      <p:cBhvr override="childStyle">
                                        <p:cTn dur="1" fill="hold" display="0" masterRel="nextClick" afterEffect="1"/>
                                        <p:tgtEl>
                                          <p:spTgt spid="8">
                                            <p:bg/>
                                          </p:spTgt>
                                        </p:tgtEl>
                                        <p:attrNameLst>
                                          <p:attrName>style.visibility</p:attrName>
                                        </p:attrNameLst>
                                      </p:cBhvr>
                                      <p:to>
                                        <p:strVal val="hidden"/>
                                      </p:to>
                                    </p:set>
                                  </p:subTnLst>
                                </p:cTn>
                              </p:par>
                              <p:par>
                                <p:cTn id="16" presetID="22" presetClass="entr" presetSubtype="4"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down)">
                                      <p:cBhvr>
                                        <p:cTn id="18" dur="500"/>
                                        <p:tgtEl>
                                          <p:spTgt spid="8">
                                            <p:txEl>
                                              <p:pRg st="0" end="0"/>
                                            </p:txEl>
                                          </p:spTgt>
                                        </p:tgtEl>
                                      </p:cBhvr>
                                    </p:animEffec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Effect transition="in" filter="wipe(down)">
                                      <p:cBhvr>
                                        <p:cTn id="23" dur="500"/>
                                        <p:tgtEl>
                                          <p:spTgt spid="9">
                                            <p:bg/>
                                          </p:spTgt>
                                        </p:tgtEl>
                                      </p:cBhvr>
                                    </p:animEffect>
                                  </p:childTnLst>
                                  <p:subTnLst>
                                    <p:set>
                                      <p:cBhvr override="childStyle">
                                        <p:cTn dur="1" fill="hold" display="0" masterRel="nextClick" afterEffect="1"/>
                                        <p:tgtEl>
                                          <p:spTgt spid="9">
                                            <p:bg/>
                                          </p:spTgt>
                                        </p:tgtEl>
                                        <p:attrNameLst>
                                          <p:attrName>style.visibility</p:attrName>
                                        </p:attrNameLst>
                                      </p:cBhvr>
                                      <p:to>
                                        <p:strVal val="hidden"/>
                                      </p:to>
                                    </p:set>
                                  </p:subTnLst>
                                </p:cTn>
                              </p:par>
                              <p:par>
                                <p:cTn id="24" presetID="22" presetClass="entr" presetSubtype="4"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down)">
                                      <p:cBhvr>
                                        <p:cTn id="26" dur="500"/>
                                        <p:tgtEl>
                                          <p:spTgt spid="9">
                                            <p:txEl>
                                              <p:pRg st="0" end="0"/>
                                            </p:txEl>
                                          </p:spTgt>
                                        </p:tgtEl>
                                      </p:cBhvr>
                                    </p:animEffect>
                                  </p:childTnLst>
                                  <p:subTnLst>
                                    <p:set>
                                      <p:cBhvr override="childStyle">
                                        <p:cTn dur="1" fill="hold" display="0" masterRel="nextClick" afterEffect="1"/>
                                        <p:tgtEl>
                                          <p:spTgt spid="9">
                                            <p:txEl>
                                              <p:pRg st="0" end="0"/>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bg/>
                                          </p:spTgt>
                                        </p:tgtEl>
                                        <p:attrNameLst>
                                          <p:attrName>style.visibility</p:attrName>
                                        </p:attrNameLst>
                                      </p:cBhvr>
                                      <p:to>
                                        <p:strVal val="visible"/>
                                      </p:to>
                                    </p:set>
                                    <p:animEffect transition="in" filter="wipe(down)">
                                      <p:cBhvr>
                                        <p:cTn id="31" dur="500"/>
                                        <p:tgtEl>
                                          <p:spTgt spid="10">
                                            <p:bg/>
                                          </p:spTgt>
                                        </p:tgtEl>
                                      </p:cBhvr>
                                    </p:animEffect>
                                  </p:childTnLst>
                                  <p:subTnLst>
                                    <p:set>
                                      <p:cBhvr override="childStyle">
                                        <p:cTn dur="1" fill="hold" display="0" masterRel="nextClick" afterEffect="1"/>
                                        <p:tgtEl>
                                          <p:spTgt spid="10">
                                            <p:bg/>
                                          </p:spTgt>
                                        </p:tgtEl>
                                        <p:attrNameLst>
                                          <p:attrName>style.visibility</p:attrName>
                                        </p:attrNameLst>
                                      </p:cBhvr>
                                      <p:to>
                                        <p:strVal val="hidden"/>
                                      </p:to>
                                    </p:set>
                                  </p:subTnLst>
                                </p:cTn>
                              </p:par>
                              <p:par>
                                <p:cTn id="32" presetID="22" presetClass="entr" presetSubtype="4" fill="hold" grpId="0" nodeType="with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down)">
                                      <p:cBhvr>
                                        <p:cTn id="34" dur="500"/>
                                        <p:tgtEl>
                                          <p:spTgt spid="10">
                                            <p:txEl>
                                              <p:pRg st="0" end="0"/>
                                            </p:txEl>
                                          </p:spTgt>
                                        </p:tgtEl>
                                      </p:cBhvr>
                                    </p:animEffect>
                                  </p:childTnLst>
                                  <p:subTnLst>
                                    <p:set>
                                      <p:cBhvr override="childStyle">
                                        <p:cTn dur="1" fill="hold" display="0" masterRel="nextClick" afterEffect="1"/>
                                        <p:tgtEl>
                                          <p:spTgt spid="10">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1">
                                            <p:bg/>
                                          </p:spTgt>
                                        </p:tgtEl>
                                        <p:attrNameLst>
                                          <p:attrName>style.visibility</p:attrName>
                                        </p:attrNameLst>
                                      </p:cBhvr>
                                      <p:to>
                                        <p:strVal val="visible"/>
                                      </p:to>
                                    </p:set>
                                    <p:animEffect transition="in" filter="wipe(down)">
                                      <p:cBhvr>
                                        <p:cTn id="39" dur="500"/>
                                        <p:tgtEl>
                                          <p:spTgt spid="11">
                                            <p:bg/>
                                          </p:spTgt>
                                        </p:tgtEl>
                                      </p:cBhvr>
                                    </p:animEffect>
                                  </p:childTnLst>
                                  <p:subTnLst>
                                    <p:set>
                                      <p:cBhvr override="childStyle">
                                        <p:cTn dur="1" fill="hold" display="0" masterRel="nextClick" afterEffect="1"/>
                                        <p:tgtEl>
                                          <p:spTgt spid="11">
                                            <p:bg/>
                                          </p:spTgt>
                                        </p:tgtEl>
                                        <p:attrNameLst>
                                          <p:attrName>style.visibility</p:attrName>
                                        </p:attrNameLst>
                                      </p:cBhvr>
                                      <p:to>
                                        <p:strVal val="hidden"/>
                                      </p:to>
                                    </p:set>
                                  </p:subTnLst>
                                </p:cTn>
                              </p:par>
                              <p:par>
                                <p:cTn id="40" presetID="22" presetClass="entr" presetSubtype="4" fill="hold" grpId="0" nodeType="with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down)">
                                      <p:cBhvr>
                                        <p:cTn id="42" dur="500"/>
                                        <p:tgtEl>
                                          <p:spTgt spid="11">
                                            <p:txEl>
                                              <p:pRg st="0" end="0"/>
                                            </p:txEl>
                                          </p:spTgt>
                                        </p:tgtEl>
                                      </p:cBhvr>
                                    </p:animEffect>
                                  </p:childTnLst>
                                  <p:subTnLst>
                                    <p:set>
                                      <p:cBhvr override="childStyle">
                                        <p:cTn dur="1" fill="hold" display="0" masterRel="nextClick" afterEffect="1"/>
                                        <p:tgtEl>
                                          <p:spTgt spid="11">
                                            <p:txEl>
                                              <p:pRg st="0" end="0"/>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9" grpId="0" build="allAtOnce" animBg="1"/>
      <p:bldP spid="10" grpId="0" build="allAtOnce" animBg="1"/>
      <p:bldP spid="11" grpId="0" build="allAtOnce" animBg="1"/>
      <p:bldP spid="12"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1137177" y="-24"/>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solidFill>
                  <a:schemeClr val="tx2">
                    <a:lumMod val="75000"/>
                  </a:schemeClr>
                </a:solidFill>
              </a:rPr>
              <a:t>Les Index</a:t>
            </a:r>
            <a:endParaRPr dirty="0">
              <a:ln>
                <a:solidFill>
                  <a:schemeClr val="tx1">
                    <a:lumMod val="65000"/>
                    <a:lumOff val="35000"/>
                  </a:schemeClr>
                </a:solidFill>
              </a:ln>
              <a:solidFill>
                <a:schemeClr val="tx2">
                  <a:lumMod val="75000"/>
                </a:schemeClr>
              </a:solidFill>
            </a:endParaRPr>
          </a:p>
        </p:txBody>
      </p:sp>
      <p:sp>
        <p:nvSpPr>
          <p:cNvPr id="5" name="ZoneTexte 4"/>
          <p:cNvSpPr txBox="1"/>
          <p:nvPr/>
        </p:nvSpPr>
        <p:spPr>
          <a:xfrm>
            <a:off x="214282" y="857232"/>
            <a:ext cx="7715304" cy="1200329"/>
          </a:xfrm>
          <a:prstGeom prst="rect">
            <a:avLst/>
          </a:prstGeom>
          <a:noFill/>
        </p:spPr>
        <p:txBody>
          <a:bodyPr wrap="square" rtlCol="0">
            <a:spAutoFit/>
          </a:bodyPr>
          <a:lstStyle/>
          <a:p>
            <a:r>
              <a:rPr lang="fr-FR" sz="2400" b="1" dirty="0" smtClean="0"/>
              <a:t>Comment ça marche L’index B-</a:t>
            </a:r>
            <a:r>
              <a:rPr lang="fr-FR" sz="2400" b="1" dirty="0" err="1" smtClean="0"/>
              <a:t>Tree</a:t>
            </a:r>
            <a:r>
              <a:rPr lang="fr-FR" sz="2400" b="1" dirty="0" smtClean="0"/>
              <a:t>  ( L’arbre </a:t>
            </a:r>
            <a:r>
              <a:rPr lang="fr-FR" sz="2400" b="1" dirty="0" err="1" smtClean="0"/>
              <a:t>Binnaire</a:t>
            </a:r>
            <a:r>
              <a:rPr lang="fr-FR" sz="2400" b="1" dirty="0" smtClean="0"/>
              <a:t>)</a:t>
            </a:r>
          </a:p>
          <a:p>
            <a:endParaRPr lang="fr-FR" sz="2400" b="1" dirty="0" smtClean="0"/>
          </a:p>
          <a:p>
            <a:r>
              <a:rPr lang="fr-FR" sz="2400" b="1" dirty="0" smtClean="0"/>
              <a:t>L’Insertion </a:t>
            </a:r>
            <a:endParaRPr lang="fr-FR" sz="2400" b="1" dirty="0"/>
          </a:p>
        </p:txBody>
      </p:sp>
      <p:pic>
        <p:nvPicPr>
          <p:cNvPr id="6" name="Picture 1"/>
          <p:cNvPicPr>
            <a:picLocks noChangeAspect="1" noChangeArrowheads="1"/>
          </p:cNvPicPr>
          <p:nvPr/>
        </p:nvPicPr>
        <p:blipFill>
          <a:blip r:embed="rId2" cstate="print"/>
          <a:srcRect/>
          <a:stretch>
            <a:fillRect/>
          </a:stretch>
        </p:blipFill>
        <p:spPr bwMode="auto">
          <a:xfrm>
            <a:off x="285752" y="2071678"/>
            <a:ext cx="8429652" cy="4500594"/>
          </a:xfrm>
          <a:prstGeom prst="rect">
            <a:avLst/>
          </a:prstGeom>
          <a:noFill/>
          <a:ln w="9525">
            <a:noFill/>
            <a:miter lim="800000"/>
            <a:headEnd/>
            <a:tailEnd/>
          </a:ln>
          <a:effectLst/>
        </p:spPr>
      </p:pic>
      <p:sp>
        <p:nvSpPr>
          <p:cNvPr id="7" name="Ellipse 6"/>
          <p:cNvSpPr/>
          <p:nvPr/>
        </p:nvSpPr>
        <p:spPr>
          <a:xfrm>
            <a:off x="4071934" y="2928934"/>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20</a:t>
            </a:r>
          </a:p>
        </p:txBody>
      </p:sp>
      <p:sp>
        <p:nvSpPr>
          <p:cNvPr id="8" name="Ellipse 7"/>
          <p:cNvSpPr/>
          <p:nvPr/>
        </p:nvSpPr>
        <p:spPr>
          <a:xfrm>
            <a:off x="3500430" y="3714752"/>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10</a:t>
            </a:r>
          </a:p>
        </p:txBody>
      </p:sp>
      <p:sp>
        <p:nvSpPr>
          <p:cNvPr id="9" name="Ellipse 8"/>
          <p:cNvSpPr/>
          <p:nvPr/>
        </p:nvSpPr>
        <p:spPr>
          <a:xfrm>
            <a:off x="3571868" y="5000636"/>
            <a:ext cx="891597" cy="51143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000" b="1" dirty="0" smtClean="0"/>
              <a:t>11</a:t>
            </a:r>
            <a:endParaRPr lang="fr-FR" sz="2000" b="1" dirty="0"/>
          </a:p>
        </p:txBody>
      </p:sp>
      <p:sp>
        <p:nvSpPr>
          <p:cNvPr id="11" name="Ellipse 10"/>
          <p:cNvSpPr/>
          <p:nvPr/>
        </p:nvSpPr>
        <p:spPr>
          <a:xfrm>
            <a:off x="2786050" y="2071678"/>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5</a:t>
            </a:r>
            <a:endParaRPr lang="fr-FR" dirty="0"/>
          </a:p>
        </p:txBody>
      </p:sp>
      <p:sp>
        <p:nvSpPr>
          <p:cNvPr id="12" name="Ellipse 11"/>
          <p:cNvSpPr/>
          <p:nvPr/>
        </p:nvSpPr>
        <p:spPr>
          <a:xfrm>
            <a:off x="3786182" y="2143116"/>
            <a:ext cx="891597" cy="51143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smtClean="0"/>
              <a:t>11</a:t>
            </a:r>
            <a:endParaRPr lang="fr-FR" b="1" dirty="0"/>
          </a:p>
        </p:txBody>
      </p:sp>
      <p:cxnSp>
        <p:nvCxnSpPr>
          <p:cNvPr id="14" name="Connecteur droit avec flèche 13"/>
          <p:cNvCxnSpPr>
            <a:endCxn id="9" idx="7"/>
          </p:cNvCxnSpPr>
          <p:nvPr/>
        </p:nvCxnSpPr>
        <p:spPr>
          <a:xfrm rot="10800000" flipV="1">
            <a:off x="4332894" y="4857759"/>
            <a:ext cx="453420" cy="21777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wipe(down)">
                                      <p:cBhvr>
                                        <p:cTn id="7" dur="500"/>
                                        <p:tgtEl>
                                          <p:spTgt spid="11">
                                            <p:bg/>
                                          </p:spTgt>
                                        </p:tgtEl>
                                      </p:cBhvr>
                                    </p:animEffect>
                                  </p:childTnLst>
                                  <p:subTnLst>
                                    <p:set>
                                      <p:cBhvr override="childStyle">
                                        <p:cTn dur="1" fill="hold" display="0" masterRel="nextClick" afterEffect="1"/>
                                        <p:tgtEl>
                                          <p:spTgt spid="11">
                                            <p:bg/>
                                          </p:spTgt>
                                        </p:tgtEl>
                                        <p:attrNameLst>
                                          <p:attrName>style.visibility</p:attrName>
                                        </p:attrNameLst>
                                      </p:cBhvr>
                                      <p:to>
                                        <p:strVal val="hidden"/>
                                      </p:to>
                                    </p:set>
                                  </p:subTnLst>
                                </p:cTn>
                              </p:par>
                              <p:par>
                                <p:cTn id="8" presetID="22" presetClass="entr" presetSubtype="4"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wipe(down)">
                                      <p:cBhvr>
                                        <p:cTn id="10" dur="500"/>
                                        <p:tgtEl>
                                          <p:spTgt spid="11">
                                            <p:txEl>
                                              <p:pRg st="0" end="0"/>
                                            </p:txEl>
                                          </p:spTgt>
                                        </p:tgtEl>
                                      </p:cBhvr>
                                    </p:animEffect>
                                  </p:childTnLst>
                                  <p:subTnLst>
                                    <p:set>
                                      <p:cBhvr override="childStyle">
                                        <p:cTn dur="1" fill="hold" display="0" masterRel="nextClick" afterEffect="1"/>
                                        <p:tgtEl>
                                          <p:spTgt spid="11">
                                            <p:txEl>
                                              <p:pRg st="0" end="0"/>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down)">
                                      <p:cBhvr>
                                        <p:cTn id="15" dur="500"/>
                                        <p:tgtEl>
                                          <p:spTgt spid="7">
                                            <p:bg/>
                                          </p:spTgt>
                                        </p:tgtEl>
                                      </p:cBhvr>
                                    </p:animEffect>
                                  </p:childTnLst>
                                  <p:subTnLst>
                                    <p:set>
                                      <p:cBhvr override="childStyle">
                                        <p:cTn dur="1" fill="hold" display="0" masterRel="nextClick" afterEffect="1"/>
                                        <p:tgtEl>
                                          <p:spTgt spid="7">
                                            <p:bg/>
                                          </p:spTgt>
                                        </p:tgtEl>
                                        <p:attrNameLst>
                                          <p:attrName>style.visibility</p:attrName>
                                        </p:attrNameLst>
                                      </p:cBhvr>
                                      <p:to>
                                        <p:strVal val="hidden"/>
                                      </p:to>
                                    </p:set>
                                  </p:subTnLst>
                                </p:cTn>
                              </p:par>
                              <p:par>
                                <p:cTn id="16" presetID="22" presetClass="entr" presetSubtype="4"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down)">
                                      <p:cBhvr>
                                        <p:cTn id="18" dur="500"/>
                                        <p:tgtEl>
                                          <p:spTgt spid="7">
                                            <p:txEl>
                                              <p:pRg st="0" end="0"/>
                                            </p:txEl>
                                          </p:spTgt>
                                        </p:tgtEl>
                                      </p:cBhvr>
                                    </p:animEffect>
                                  </p:childTnLst>
                                  <p:subTnLst>
                                    <p:set>
                                      <p:cBhvr override="childStyle">
                                        <p:cTn dur="1" fill="hold" display="0" masterRel="nextClick" afterEffect="1"/>
                                        <p:tgtEl>
                                          <p:spTgt spid="7">
                                            <p:txEl>
                                              <p:pRg st="0" end="0"/>
                                            </p:txEl>
                                          </p:spTgt>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bg/>
                                          </p:spTgt>
                                        </p:tgtEl>
                                        <p:attrNameLst>
                                          <p:attrName>style.visibility</p:attrName>
                                        </p:attrNameLst>
                                      </p:cBhvr>
                                      <p:to>
                                        <p:strVal val="visible"/>
                                      </p:to>
                                    </p:set>
                                    <p:animEffect transition="in" filter="wipe(down)">
                                      <p:cBhvr>
                                        <p:cTn id="23" dur="500"/>
                                        <p:tgtEl>
                                          <p:spTgt spid="8">
                                            <p:bg/>
                                          </p:spTgt>
                                        </p:tgtEl>
                                      </p:cBhvr>
                                    </p:animEffect>
                                  </p:childTnLst>
                                  <p:subTnLst>
                                    <p:set>
                                      <p:cBhvr override="childStyle">
                                        <p:cTn dur="1" fill="hold" display="0" masterRel="nextClick" afterEffect="1"/>
                                        <p:tgtEl>
                                          <p:spTgt spid="8">
                                            <p:bg/>
                                          </p:spTgt>
                                        </p:tgtEl>
                                        <p:attrNameLst>
                                          <p:attrName>style.visibility</p:attrName>
                                        </p:attrNameLst>
                                      </p:cBhvr>
                                      <p:to>
                                        <p:strVal val="hidden"/>
                                      </p:to>
                                    </p:set>
                                  </p:subTnLst>
                                </p:cTn>
                              </p:par>
                              <p:par>
                                <p:cTn id="24" presetID="22" presetClass="entr" presetSubtype="4"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wipe(down)">
                                      <p:cBhvr>
                                        <p:cTn id="26" dur="500"/>
                                        <p:tgtEl>
                                          <p:spTgt spid="8">
                                            <p:txEl>
                                              <p:pRg st="0" end="0"/>
                                            </p:txEl>
                                          </p:spTgt>
                                        </p:tgtEl>
                                      </p:cBhvr>
                                    </p:animEffec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iterate type="lt">
                                    <p:tmPct val="5000"/>
                                  </p:iterate>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fltVal val="0"/>
                                          </p:val>
                                        </p:tav>
                                        <p:tav tm="100000">
                                          <p:val>
                                            <p:strVal val="#ppt_w"/>
                                          </p:val>
                                        </p:tav>
                                      </p:tavLst>
                                    </p:anim>
                                    <p:anim calcmode="lin" valueType="num">
                                      <p:cBhvr>
                                        <p:cTn id="38" dur="1000" fill="hold"/>
                                        <p:tgtEl>
                                          <p:spTgt spid="9"/>
                                        </p:tgtEl>
                                        <p:attrNameLst>
                                          <p:attrName>ppt_h</p:attrName>
                                        </p:attrNameLst>
                                      </p:cBhvr>
                                      <p:tavLst>
                                        <p:tav tm="0">
                                          <p:val>
                                            <p:fltVal val="0"/>
                                          </p:val>
                                        </p:tav>
                                        <p:tav tm="100000">
                                          <p:val>
                                            <p:strVal val="#ppt_h"/>
                                          </p:val>
                                        </p:tav>
                                      </p:tavLst>
                                    </p:anim>
                                    <p:anim calcmode="lin" valueType="num">
                                      <p:cBhvr>
                                        <p:cTn id="39" dur="1000" fill="hold"/>
                                        <p:tgtEl>
                                          <p:spTgt spid="9"/>
                                        </p:tgtEl>
                                        <p:attrNameLst>
                                          <p:attrName>style.rotation</p:attrName>
                                        </p:attrNameLst>
                                      </p:cBhvr>
                                      <p:tavLst>
                                        <p:tav tm="0">
                                          <p:val>
                                            <p:fltVal val="90"/>
                                          </p:val>
                                        </p:tav>
                                        <p:tav tm="100000">
                                          <p:val>
                                            <p:fltVal val="0"/>
                                          </p:val>
                                        </p:tav>
                                      </p:tavLst>
                                    </p:anim>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P spid="9" grpId="0" animBg="1"/>
      <p:bldP spid="11"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1137177" y="-24"/>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solidFill>
                  <a:schemeClr val="tx2">
                    <a:lumMod val="75000"/>
                  </a:schemeClr>
                </a:solidFill>
              </a:rPr>
              <a:t>Les Index</a:t>
            </a:r>
            <a:endParaRPr dirty="0">
              <a:ln>
                <a:solidFill>
                  <a:schemeClr val="tx1">
                    <a:lumMod val="65000"/>
                    <a:lumOff val="35000"/>
                  </a:schemeClr>
                </a:solidFill>
              </a:ln>
              <a:solidFill>
                <a:schemeClr val="tx2">
                  <a:lumMod val="75000"/>
                </a:schemeClr>
              </a:solidFill>
            </a:endParaRPr>
          </a:p>
        </p:txBody>
      </p:sp>
      <p:sp>
        <p:nvSpPr>
          <p:cNvPr id="5" name="ZoneTexte 4"/>
          <p:cNvSpPr txBox="1"/>
          <p:nvPr/>
        </p:nvSpPr>
        <p:spPr>
          <a:xfrm>
            <a:off x="214282" y="857232"/>
            <a:ext cx="7715304" cy="1200329"/>
          </a:xfrm>
          <a:prstGeom prst="rect">
            <a:avLst/>
          </a:prstGeom>
          <a:noFill/>
        </p:spPr>
        <p:txBody>
          <a:bodyPr wrap="square" rtlCol="0">
            <a:spAutoFit/>
          </a:bodyPr>
          <a:lstStyle/>
          <a:p>
            <a:r>
              <a:rPr lang="fr-FR" sz="2400" b="1" dirty="0" smtClean="0"/>
              <a:t>Comment ça marche L’index B-</a:t>
            </a:r>
            <a:r>
              <a:rPr lang="fr-FR" sz="2400" b="1" dirty="0" err="1" smtClean="0"/>
              <a:t>Tree</a:t>
            </a:r>
            <a:r>
              <a:rPr lang="fr-FR" sz="2400" b="1" dirty="0" smtClean="0"/>
              <a:t>  ( L’arbre </a:t>
            </a:r>
            <a:r>
              <a:rPr lang="fr-FR" sz="2400" b="1" dirty="0" err="1" smtClean="0"/>
              <a:t>Binnaire</a:t>
            </a:r>
            <a:r>
              <a:rPr lang="fr-FR" sz="2400" b="1" dirty="0" smtClean="0"/>
              <a:t>)</a:t>
            </a:r>
          </a:p>
          <a:p>
            <a:endParaRPr lang="fr-FR" sz="2400" b="1" dirty="0" smtClean="0"/>
          </a:p>
          <a:p>
            <a:r>
              <a:rPr lang="fr-FR" sz="2400" b="1" dirty="0" smtClean="0"/>
              <a:t>Suppression</a:t>
            </a:r>
            <a:endParaRPr lang="fr-FR" sz="2400" b="1" dirty="0"/>
          </a:p>
        </p:txBody>
      </p:sp>
      <p:pic>
        <p:nvPicPr>
          <p:cNvPr id="6" name="Picture 1"/>
          <p:cNvPicPr>
            <a:picLocks noChangeAspect="1" noChangeArrowheads="1"/>
          </p:cNvPicPr>
          <p:nvPr/>
        </p:nvPicPr>
        <p:blipFill>
          <a:blip r:embed="rId2" cstate="print"/>
          <a:srcRect/>
          <a:stretch>
            <a:fillRect/>
          </a:stretch>
        </p:blipFill>
        <p:spPr bwMode="auto">
          <a:xfrm>
            <a:off x="285720" y="2000240"/>
            <a:ext cx="8429652" cy="4500594"/>
          </a:xfrm>
          <a:prstGeom prst="rect">
            <a:avLst/>
          </a:prstGeom>
          <a:noFill/>
          <a:ln w="9525">
            <a:noFill/>
            <a:miter lim="800000"/>
            <a:headEnd/>
            <a:tailEnd/>
          </a:ln>
          <a:effectLst/>
        </p:spPr>
      </p:pic>
      <p:sp>
        <p:nvSpPr>
          <p:cNvPr id="7" name="Ellipse 6"/>
          <p:cNvSpPr/>
          <p:nvPr/>
        </p:nvSpPr>
        <p:spPr>
          <a:xfrm>
            <a:off x="4071934" y="2928934"/>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20</a:t>
            </a:r>
          </a:p>
        </p:txBody>
      </p:sp>
      <p:sp>
        <p:nvSpPr>
          <p:cNvPr id="8" name="Ellipse 7"/>
          <p:cNvSpPr/>
          <p:nvPr/>
        </p:nvSpPr>
        <p:spPr>
          <a:xfrm>
            <a:off x="3571868" y="3643314"/>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10</a:t>
            </a:r>
          </a:p>
        </p:txBody>
      </p:sp>
      <p:sp>
        <p:nvSpPr>
          <p:cNvPr id="10" name="Ellipse 9"/>
          <p:cNvSpPr/>
          <p:nvPr/>
        </p:nvSpPr>
        <p:spPr>
          <a:xfrm>
            <a:off x="2786050" y="2071678"/>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5</a:t>
            </a:r>
            <a:endParaRPr lang="fr-FR" dirty="0"/>
          </a:p>
        </p:txBody>
      </p:sp>
      <p:sp>
        <p:nvSpPr>
          <p:cNvPr id="11" name="Ellipse 10"/>
          <p:cNvSpPr/>
          <p:nvPr/>
        </p:nvSpPr>
        <p:spPr>
          <a:xfrm>
            <a:off x="3714744" y="2071678"/>
            <a:ext cx="891597" cy="5114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b="1" dirty="0" smtClean="0"/>
              <a:t>7</a:t>
            </a:r>
            <a:endParaRPr lang="fr-FR" b="1" dirty="0"/>
          </a:p>
        </p:txBody>
      </p:sp>
      <p:sp>
        <p:nvSpPr>
          <p:cNvPr id="13" name="Ellipse 12"/>
          <p:cNvSpPr/>
          <p:nvPr/>
        </p:nvSpPr>
        <p:spPr>
          <a:xfrm>
            <a:off x="2571736" y="4429132"/>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8</a:t>
            </a:r>
          </a:p>
        </p:txBody>
      </p:sp>
      <p:sp>
        <p:nvSpPr>
          <p:cNvPr id="14" name="Ellipse 13"/>
          <p:cNvSpPr/>
          <p:nvPr/>
        </p:nvSpPr>
        <p:spPr>
          <a:xfrm>
            <a:off x="2000232" y="5143512"/>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6</a:t>
            </a:r>
          </a:p>
        </p:txBody>
      </p:sp>
      <p:sp>
        <p:nvSpPr>
          <p:cNvPr id="15" name="Ellipse 14"/>
          <p:cNvSpPr/>
          <p:nvPr/>
        </p:nvSpPr>
        <p:spPr>
          <a:xfrm>
            <a:off x="2500298" y="5929330"/>
            <a:ext cx="891597" cy="5114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smtClean="0"/>
              <a:t>7</a:t>
            </a:r>
            <a:endParaRPr lang="fr-FR" dirty="0"/>
          </a:p>
        </p:txBody>
      </p:sp>
      <p:pic>
        <p:nvPicPr>
          <p:cNvPr id="79874" name="Picture 2"/>
          <p:cNvPicPr>
            <a:picLocks noChangeAspect="1" noChangeArrowheads="1"/>
          </p:cNvPicPr>
          <p:nvPr/>
        </p:nvPicPr>
        <p:blipFill>
          <a:blip r:embed="rId3" cstate="print"/>
          <a:srcRect/>
          <a:stretch>
            <a:fillRect/>
          </a:stretch>
        </p:blipFill>
        <p:spPr bwMode="auto">
          <a:xfrm>
            <a:off x="2428860" y="5643578"/>
            <a:ext cx="1095375" cy="842964"/>
          </a:xfrm>
          <a:prstGeom prst="rect">
            <a:avLst/>
          </a:prstGeom>
          <a:noFill/>
          <a:ln w="9525">
            <a:noFill/>
            <a:miter lim="800000"/>
            <a:headEnd/>
            <a:tailEnd/>
          </a:ln>
          <a:effectLst/>
        </p:spPr>
      </p:pic>
      <p:pic>
        <p:nvPicPr>
          <p:cNvPr id="17" name="Picture 2"/>
          <p:cNvPicPr>
            <a:picLocks noChangeAspect="1" noChangeArrowheads="1"/>
          </p:cNvPicPr>
          <p:nvPr/>
        </p:nvPicPr>
        <p:blipFill>
          <a:blip r:embed="rId3" cstate="print"/>
          <a:srcRect/>
          <a:stretch>
            <a:fillRect/>
          </a:stretch>
        </p:blipFill>
        <p:spPr bwMode="auto">
          <a:xfrm>
            <a:off x="3714744" y="1872530"/>
            <a:ext cx="1180881" cy="7706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wipe(down)">
                                      <p:cBhvr>
                                        <p:cTn id="7" dur="500"/>
                                        <p:tgtEl>
                                          <p:spTgt spid="10">
                                            <p:bg/>
                                          </p:spTgt>
                                        </p:tgtEl>
                                      </p:cBhvr>
                                    </p:animEffect>
                                  </p:childTnLst>
                                  <p:subTnLst>
                                    <p:set>
                                      <p:cBhvr override="childStyle">
                                        <p:cTn dur="1" fill="hold" display="0" masterRel="nextClick" afterEffect="1"/>
                                        <p:tgtEl>
                                          <p:spTgt spid="10">
                                            <p:bg/>
                                          </p:spTgt>
                                        </p:tgtEl>
                                        <p:attrNameLst>
                                          <p:attrName>style.visibility</p:attrName>
                                        </p:attrNameLst>
                                      </p:cBhvr>
                                      <p:to>
                                        <p:strVal val="hidden"/>
                                      </p:to>
                                    </p:set>
                                  </p:subTnLst>
                                </p:cTn>
                              </p:par>
                              <p:par>
                                <p:cTn id="8" presetID="22" presetClass="entr" presetSubtype="4"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wipe(down)">
                                      <p:cBhvr>
                                        <p:cTn id="10" dur="500"/>
                                        <p:tgtEl>
                                          <p:spTgt spid="10">
                                            <p:txEl>
                                              <p:pRg st="0" end="0"/>
                                            </p:txEl>
                                          </p:spTgt>
                                        </p:tgtEl>
                                      </p:cBhvr>
                                    </p:animEffect>
                                  </p:childTnLst>
                                  <p:subTnLst>
                                    <p:set>
                                      <p:cBhvr override="childStyle">
                                        <p:cTn dur="1" fill="hold" display="0" masterRel="nextClick" afterEffect="1"/>
                                        <p:tgtEl>
                                          <p:spTgt spid="10">
                                            <p:txEl>
                                              <p:pRg st="0" end="0"/>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down)">
                                      <p:cBhvr>
                                        <p:cTn id="15" dur="500"/>
                                        <p:tgtEl>
                                          <p:spTgt spid="7">
                                            <p:bg/>
                                          </p:spTgt>
                                        </p:tgtEl>
                                      </p:cBhvr>
                                    </p:animEffect>
                                  </p:childTnLst>
                                  <p:subTnLst>
                                    <p:set>
                                      <p:cBhvr override="childStyle">
                                        <p:cTn dur="1" fill="hold" display="0" masterRel="nextClick" afterEffect="1"/>
                                        <p:tgtEl>
                                          <p:spTgt spid="7">
                                            <p:bg/>
                                          </p:spTgt>
                                        </p:tgtEl>
                                        <p:attrNameLst>
                                          <p:attrName>style.visibility</p:attrName>
                                        </p:attrNameLst>
                                      </p:cBhvr>
                                      <p:to>
                                        <p:strVal val="hidden"/>
                                      </p:to>
                                    </p:set>
                                  </p:subTnLst>
                                </p:cTn>
                              </p:par>
                              <p:par>
                                <p:cTn id="16" presetID="22" presetClass="entr" presetSubtype="4"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down)">
                                      <p:cBhvr>
                                        <p:cTn id="18" dur="500"/>
                                        <p:tgtEl>
                                          <p:spTgt spid="7">
                                            <p:txEl>
                                              <p:pRg st="0" end="0"/>
                                            </p:txEl>
                                          </p:spTgt>
                                        </p:tgtEl>
                                      </p:cBhvr>
                                    </p:animEffect>
                                  </p:childTnLst>
                                  <p:subTnLst>
                                    <p:set>
                                      <p:cBhvr override="childStyle">
                                        <p:cTn dur="1" fill="hold" display="0" masterRel="nextClick" afterEffect="1"/>
                                        <p:tgtEl>
                                          <p:spTgt spid="7">
                                            <p:txEl>
                                              <p:pRg st="0" end="0"/>
                                            </p:txEl>
                                          </p:spTgt>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bg/>
                                          </p:spTgt>
                                        </p:tgtEl>
                                        <p:attrNameLst>
                                          <p:attrName>style.visibility</p:attrName>
                                        </p:attrNameLst>
                                      </p:cBhvr>
                                      <p:to>
                                        <p:strVal val="visible"/>
                                      </p:to>
                                    </p:set>
                                    <p:animEffect transition="in" filter="wipe(down)">
                                      <p:cBhvr>
                                        <p:cTn id="23" dur="500"/>
                                        <p:tgtEl>
                                          <p:spTgt spid="8">
                                            <p:bg/>
                                          </p:spTgt>
                                        </p:tgtEl>
                                      </p:cBhvr>
                                    </p:animEffect>
                                  </p:childTnLst>
                                  <p:subTnLst>
                                    <p:set>
                                      <p:cBhvr override="childStyle">
                                        <p:cTn dur="1" fill="hold" display="0" masterRel="nextClick" afterEffect="1"/>
                                        <p:tgtEl>
                                          <p:spTgt spid="8">
                                            <p:bg/>
                                          </p:spTgt>
                                        </p:tgtEl>
                                        <p:attrNameLst>
                                          <p:attrName>style.visibility</p:attrName>
                                        </p:attrNameLst>
                                      </p:cBhvr>
                                      <p:to>
                                        <p:strVal val="hidden"/>
                                      </p:to>
                                    </p:set>
                                  </p:subTnLst>
                                </p:cTn>
                              </p:par>
                              <p:par>
                                <p:cTn id="24" presetID="22" presetClass="entr" presetSubtype="4"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wipe(down)">
                                      <p:cBhvr>
                                        <p:cTn id="26" dur="500"/>
                                        <p:tgtEl>
                                          <p:spTgt spid="8">
                                            <p:txEl>
                                              <p:pRg st="0" end="0"/>
                                            </p:txEl>
                                          </p:spTgt>
                                        </p:tgtEl>
                                      </p:cBhvr>
                                    </p:animEffec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bg/>
                                          </p:spTgt>
                                        </p:tgtEl>
                                        <p:attrNameLst>
                                          <p:attrName>style.visibility</p:attrName>
                                        </p:attrNameLst>
                                      </p:cBhvr>
                                      <p:to>
                                        <p:strVal val="visible"/>
                                      </p:to>
                                    </p:set>
                                    <p:animEffect transition="in" filter="wipe(down)">
                                      <p:cBhvr>
                                        <p:cTn id="31" dur="500"/>
                                        <p:tgtEl>
                                          <p:spTgt spid="13">
                                            <p:bg/>
                                          </p:spTgt>
                                        </p:tgtEl>
                                      </p:cBhvr>
                                    </p:animEffect>
                                  </p:childTnLst>
                                  <p:subTnLst>
                                    <p:set>
                                      <p:cBhvr override="childStyle">
                                        <p:cTn dur="1" fill="hold" display="0" masterRel="nextClick" afterEffect="1"/>
                                        <p:tgtEl>
                                          <p:spTgt spid="13">
                                            <p:bg/>
                                          </p:spTgt>
                                        </p:tgtEl>
                                        <p:attrNameLst>
                                          <p:attrName>style.visibility</p:attrName>
                                        </p:attrNameLst>
                                      </p:cBhvr>
                                      <p:to>
                                        <p:strVal val="hidden"/>
                                      </p:to>
                                    </p:set>
                                  </p:subTnLst>
                                </p:cTn>
                              </p:par>
                              <p:par>
                                <p:cTn id="32" presetID="22" presetClass="entr" presetSubtype="4" fill="hold" grpId="0" nodeType="with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wipe(down)">
                                      <p:cBhvr>
                                        <p:cTn id="34" dur="500"/>
                                        <p:tgtEl>
                                          <p:spTgt spid="13">
                                            <p:txEl>
                                              <p:pRg st="0" end="0"/>
                                            </p:txEl>
                                          </p:spTgt>
                                        </p:tgtEl>
                                      </p:cBhvr>
                                    </p:animEffect>
                                  </p:childTnLst>
                                  <p:subTnLst>
                                    <p:set>
                                      <p:cBhvr override="childStyle">
                                        <p:cTn dur="1" fill="hold" display="0" masterRel="nextClick" afterEffect="1"/>
                                        <p:tgtEl>
                                          <p:spTgt spid="13">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bg/>
                                          </p:spTgt>
                                        </p:tgtEl>
                                        <p:attrNameLst>
                                          <p:attrName>style.visibility</p:attrName>
                                        </p:attrNameLst>
                                      </p:cBhvr>
                                      <p:to>
                                        <p:strVal val="visible"/>
                                      </p:to>
                                    </p:set>
                                    <p:animEffect transition="in" filter="wipe(down)">
                                      <p:cBhvr>
                                        <p:cTn id="39" dur="500"/>
                                        <p:tgtEl>
                                          <p:spTgt spid="14">
                                            <p:bg/>
                                          </p:spTgt>
                                        </p:tgtEl>
                                      </p:cBhvr>
                                    </p:animEffect>
                                  </p:childTnLst>
                                  <p:subTnLst>
                                    <p:set>
                                      <p:cBhvr override="childStyle">
                                        <p:cTn dur="1" fill="hold" display="0" masterRel="nextClick" afterEffect="1"/>
                                        <p:tgtEl>
                                          <p:spTgt spid="14">
                                            <p:bg/>
                                          </p:spTgt>
                                        </p:tgtEl>
                                        <p:attrNameLst>
                                          <p:attrName>style.visibility</p:attrName>
                                        </p:attrNameLst>
                                      </p:cBhvr>
                                      <p:to>
                                        <p:strVal val="hidden"/>
                                      </p:to>
                                    </p:set>
                                  </p:subTnLst>
                                </p:cTn>
                              </p:par>
                              <p:par>
                                <p:cTn id="40" presetID="22" presetClass="entr" presetSubtype="4" fill="hold" grpId="0" nodeType="with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wipe(down)">
                                      <p:cBhvr>
                                        <p:cTn id="42" dur="500"/>
                                        <p:tgtEl>
                                          <p:spTgt spid="14">
                                            <p:txEl>
                                              <p:pRg st="0" end="0"/>
                                            </p:txEl>
                                          </p:spTgt>
                                        </p:tgtEl>
                                      </p:cBhvr>
                                    </p:animEffect>
                                  </p:childTnLst>
                                  <p:subTnLst>
                                    <p:set>
                                      <p:cBhvr override="childStyle">
                                        <p:cTn dur="1" fill="hold" display="0" masterRel="nextClick" afterEffect="1"/>
                                        <p:tgtEl>
                                          <p:spTgt spid="14">
                                            <p:txEl>
                                              <p:pRg st="0" end="0"/>
                                            </p:txEl>
                                          </p:spTgt>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bg/>
                                          </p:spTgt>
                                        </p:tgtEl>
                                        <p:attrNameLst>
                                          <p:attrName>style.visibility</p:attrName>
                                        </p:attrNameLst>
                                      </p:cBhvr>
                                      <p:to>
                                        <p:strVal val="visible"/>
                                      </p:to>
                                    </p:set>
                                    <p:animEffect transition="in" filter="wipe(down)">
                                      <p:cBhvr>
                                        <p:cTn id="47" dur="500"/>
                                        <p:tgtEl>
                                          <p:spTgt spid="15">
                                            <p:bg/>
                                          </p:spTgt>
                                        </p:tgtEl>
                                      </p:cBhvr>
                                    </p:animEffect>
                                  </p:childTnLst>
                                  <p:subTnLst>
                                    <p:set>
                                      <p:cBhvr override="childStyle">
                                        <p:cTn dur="1" fill="hold" display="0" masterRel="nextClick" afterEffect="1"/>
                                        <p:tgtEl>
                                          <p:spTgt spid="15">
                                            <p:bg/>
                                          </p:spTgt>
                                        </p:tgtEl>
                                        <p:attrNameLst>
                                          <p:attrName>style.visibility</p:attrName>
                                        </p:attrNameLst>
                                      </p:cBhvr>
                                      <p:to>
                                        <p:strVal val="hidden"/>
                                      </p:to>
                                    </p:set>
                                  </p:subTnLst>
                                </p:cTn>
                              </p:par>
                              <p:par>
                                <p:cTn id="48" presetID="22" presetClass="entr" presetSubtype="4" fill="hold" grpId="0" nodeType="withEffect">
                                  <p:stCondLst>
                                    <p:cond delay="0"/>
                                  </p:stCondLst>
                                  <p:childTnLst>
                                    <p:set>
                                      <p:cBhvr>
                                        <p:cTn id="49" dur="1" fill="hold">
                                          <p:stCondLst>
                                            <p:cond delay="0"/>
                                          </p:stCondLst>
                                        </p:cTn>
                                        <p:tgtEl>
                                          <p:spTgt spid="15">
                                            <p:txEl>
                                              <p:pRg st="0" end="0"/>
                                            </p:txEl>
                                          </p:spTgt>
                                        </p:tgtEl>
                                        <p:attrNameLst>
                                          <p:attrName>style.visibility</p:attrName>
                                        </p:attrNameLst>
                                      </p:cBhvr>
                                      <p:to>
                                        <p:strVal val="visible"/>
                                      </p:to>
                                    </p:set>
                                    <p:animEffect transition="in" filter="wipe(down)">
                                      <p:cBhvr>
                                        <p:cTn id="50" dur="500"/>
                                        <p:tgtEl>
                                          <p:spTgt spid="15">
                                            <p:txEl>
                                              <p:pRg st="0" end="0"/>
                                            </p:txEl>
                                          </p:spTgt>
                                        </p:tgtEl>
                                      </p:cBhvr>
                                    </p:animEffect>
                                  </p:childTnLst>
                                  <p:subTnLst>
                                    <p:set>
                                      <p:cBhvr override="childStyle">
                                        <p:cTn dur="1" fill="hold" display="0" masterRel="nextClick" afterEffect="1"/>
                                        <p:tgtEl>
                                          <p:spTgt spid="15">
                                            <p:txEl>
                                              <p:pRg st="0" end="0"/>
                                            </p:txEl>
                                          </p:spTgt>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9874"/>
                                        </p:tgtEl>
                                        <p:attrNameLst>
                                          <p:attrName>style.visibility</p:attrName>
                                        </p:attrNameLst>
                                      </p:cBhvr>
                                      <p:to>
                                        <p:strVal val="visible"/>
                                      </p:to>
                                    </p:set>
                                    <p:anim calcmode="lin" valueType="num">
                                      <p:cBhvr additive="base">
                                        <p:cTn id="55" dur="500" fill="hold"/>
                                        <p:tgtEl>
                                          <p:spTgt spid="79874"/>
                                        </p:tgtEl>
                                        <p:attrNameLst>
                                          <p:attrName>ppt_x</p:attrName>
                                        </p:attrNameLst>
                                      </p:cBhvr>
                                      <p:tavLst>
                                        <p:tav tm="0">
                                          <p:val>
                                            <p:strVal val="#ppt_x"/>
                                          </p:val>
                                        </p:tav>
                                        <p:tav tm="100000">
                                          <p:val>
                                            <p:strVal val="#ppt_x"/>
                                          </p:val>
                                        </p:tav>
                                      </p:tavLst>
                                    </p:anim>
                                    <p:anim calcmode="lin" valueType="num">
                                      <p:cBhvr additive="base">
                                        <p:cTn id="56" dur="500" fill="hold"/>
                                        <p:tgtEl>
                                          <p:spTgt spid="7987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P spid="10" grpId="0" build="allAtOnce" animBg="1"/>
      <p:bldP spid="13" grpId="0" build="allAtOnce" animBg="1"/>
      <p:bldP spid="14" grpId="0" build="allAtOnce" animBg="1"/>
      <p:bldP spid="15"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cstate="print"/>
          <a:srcRect/>
          <a:stretch>
            <a:fillRect/>
          </a:stretch>
        </p:blipFill>
        <p:spPr bwMode="auto">
          <a:xfrm>
            <a:off x="428596" y="2143116"/>
            <a:ext cx="7858179" cy="4357718"/>
          </a:xfrm>
          <a:prstGeom prst="rect">
            <a:avLst/>
          </a:prstGeom>
          <a:noFill/>
          <a:ln w="9525">
            <a:noFill/>
            <a:miter lim="800000"/>
            <a:headEnd/>
            <a:tailEnd/>
          </a:ln>
          <a:effectLst/>
        </p:spPr>
      </p:pic>
      <p:sp>
        <p:nvSpPr>
          <p:cNvPr id="5" name="object 2"/>
          <p:cNvSpPr txBox="1">
            <a:spLocks noGrp="1"/>
          </p:cNvSpPr>
          <p:nvPr>
            <p:ph type="title"/>
          </p:nvPr>
        </p:nvSpPr>
        <p:spPr>
          <a:xfrm>
            <a:off x="1137177" y="-24"/>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solidFill>
                  <a:schemeClr val="tx2">
                    <a:lumMod val="75000"/>
                  </a:schemeClr>
                </a:solidFill>
              </a:rPr>
              <a:t>Les Index</a:t>
            </a:r>
            <a:endParaRPr dirty="0">
              <a:ln>
                <a:solidFill>
                  <a:schemeClr val="tx1">
                    <a:lumMod val="65000"/>
                    <a:lumOff val="35000"/>
                  </a:schemeClr>
                </a:solidFill>
              </a:ln>
              <a:solidFill>
                <a:schemeClr val="tx2">
                  <a:lumMod val="75000"/>
                </a:schemeClr>
              </a:solidFill>
            </a:endParaRPr>
          </a:p>
        </p:txBody>
      </p:sp>
      <p:sp>
        <p:nvSpPr>
          <p:cNvPr id="6" name="ZoneTexte 5"/>
          <p:cNvSpPr txBox="1"/>
          <p:nvPr/>
        </p:nvSpPr>
        <p:spPr>
          <a:xfrm>
            <a:off x="214282" y="857232"/>
            <a:ext cx="7715304" cy="1200329"/>
          </a:xfrm>
          <a:prstGeom prst="rect">
            <a:avLst/>
          </a:prstGeom>
          <a:noFill/>
        </p:spPr>
        <p:txBody>
          <a:bodyPr wrap="square" rtlCol="0">
            <a:spAutoFit/>
          </a:bodyPr>
          <a:lstStyle/>
          <a:p>
            <a:r>
              <a:rPr lang="fr-FR" sz="2400" b="1" dirty="0" smtClean="0"/>
              <a:t>Comment ça marche L’index B-</a:t>
            </a:r>
            <a:r>
              <a:rPr lang="fr-FR" sz="2400" b="1" dirty="0" err="1" smtClean="0"/>
              <a:t>Tree</a:t>
            </a:r>
            <a:r>
              <a:rPr lang="fr-FR" sz="2400" b="1" dirty="0" smtClean="0"/>
              <a:t>  ( L’arbre </a:t>
            </a:r>
            <a:r>
              <a:rPr lang="fr-FR" sz="2400" b="1" dirty="0" err="1" smtClean="0"/>
              <a:t>Binnaire</a:t>
            </a:r>
            <a:r>
              <a:rPr lang="fr-FR" sz="2400" b="1" dirty="0" smtClean="0"/>
              <a:t>)</a:t>
            </a:r>
          </a:p>
          <a:p>
            <a:endParaRPr lang="fr-FR" sz="2400" b="1" dirty="0" smtClean="0"/>
          </a:p>
          <a:p>
            <a:r>
              <a:rPr lang="fr-FR" sz="2400" b="1" dirty="0" smtClean="0"/>
              <a:t>Suppression</a:t>
            </a:r>
            <a:endParaRPr lang="fr-FR" sz="2400" b="1" dirty="0"/>
          </a:p>
        </p:txBody>
      </p:sp>
      <p:sp>
        <p:nvSpPr>
          <p:cNvPr id="7" name="Ellipse 6"/>
          <p:cNvSpPr/>
          <p:nvPr/>
        </p:nvSpPr>
        <p:spPr>
          <a:xfrm>
            <a:off x="3786182" y="2214554"/>
            <a:ext cx="891597" cy="5114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smtClean="0"/>
              <a:t>2</a:t>
            </a:r>
            <a:endParaRPr lang="fr-FR" dirty="0"/>
          </a:p>
        </p:txBody>
      </p:sp>
      <p:sp>
        <p:nvSpPr>
          <p:cNvPr id="8" name="Ellipse 7"/>
          <p:cNvSpPr/>
          <p:nvPr/>
        </p:nvSpPr>
        <p:spPr>
          <a:xfrm>
            <a:off x="2714612" y="2285992"/>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5</a:t>
            </a:r>
            <a:endParaRPr lang="fr-FR" dirty="0"/>
          </a:p>
        </p:txBody>
      </p:sp>
      <p:sp>
        <p:nvSpPr>
          <p:cNvPr id="9" name="Ellipse 8"/>
          <p:cNvSpPr/>
          <p:nvPr/>
        </p:nvSpPr>
        <p:spPr>
          <a:xfrm>
            <a:off x="1619672" y="3140968"/>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2</a:t>
            </a:r>
          </a:p>
        </p:txBody>
      </p:sp>
      <p:cxnSp>
        <p:nvCxnSpPr>
          <p:cNvPr id="12" name="Connecteur droit avec flèche 11"/>
          <p:cNvCxnSpPr/>
          <p:nvPr/>
        </p:nvCxnSpPr>
        <p:spPr>
          <a:xfrm flipV="1">
            <a:off x="1071538" y="2571744"/>
            <a:ext cx="1643074" cy="14287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3" name="Multiplier 12"/>
          <p:cNvSpPr/>
          <p:nvPr/>
        </p:nvSpPr>
        <p:spPr>
          <a:xfrm>
            <a:off x="1785918" y="2571744"/>
            <a:ext cx="714380" cy="1928826"/>
          </a:xfrm>
          <a:prstGeom prst="mathMultiply">
            <a:avLst/>
          </a:prstGeom>
          <a:solidFill>
            <a:srgbClr val="FF0000"/>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subTnLst>
                                    <p:set>
                                      <p:cBhvr override="childStyle">
                                        <p:cTn dur="1" fill="hold" display="0" masterRel="nextClick" afterEffect="1"/>
                                        <p:tgtEl>
                                          <p:spTgt spid="7">
                                            <p:bg/>
                                          </p:spTgt>
                                        </p:tgtEl>
                                        <p:attrNameLst>
                                          <p:attrName>style.visibility</p:attrName>
                                        </p:attrNameLst>
                                      </p:cBhvr>
                                      <p:to>
                                        <p:strVal val="hidden"/>
                                      </p:to>
                                    </p:set>
                                  </p:subTnLst>
                                </p:cTn>
                              </p:par>
                              <p:par>
                                <p:cTn id="8" presetID="22" presetClass="entr" presetSubtype="4"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down)">
                                      <p:cBhvr>
                                        <p:cTn id="10" dur="500"/>
                                        <p:tgtEl>
                                          <p:spTgt spid="7">
                                            <p:txEl>
                                              <p:pRg st="0" end="0"/>
                                            </p:txEl>
                                          </p:spTgt>
                                        </p:tgtEl>
                                      </p:cBhvr>
                                    </p:animEffect>
                                  </p:childTnLst>
                                  <p:subTnLst>
                                    <p:set>
                                      <p:cBhvr override="childStyle">
                                        <p:cTn dur="1" fill="hold" display="0" masterRel="nextClick" afterEffect="1"/>
                                        <p:tgtEl>
                                          <p:spTgt spid="7">
                                            <p:txEl>
                                              <p:pRg st="0" end="0"/>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down)">
                                      <p:cBhvr>
                                        <p:cTn id="15" dur="500"/>
                                        <p:tgtEl>
                                          <p:spTgt spid="8">
                                            <p:bg/>
                                          </p:spTgt>
                                        </p:tgtEl>
                                      </p:cBhvr>
                                    </p:animEffect>
                                  </p:childTnLst>
                                  <p:subTnLst>
                                    <p:set>
                                      <p:cBhvr override="childStyle">
                                        <p:cTn dur="1" fill="hold" display="0" masterRel="nextClick" afterEffect="1"/>
                                        <p:tgtEl>
                                          <p:spTgt spid="8">
                                            <p:bg/>
                                          </p:spTgt>
                                        </p:tgtEl>
                                        <p:attrNameLst>
                                          <p:attrName>style.visibility</p:attrName>
                                        </p:attrNameLst>
                                      </p:cBhvr>
                                      <p:to>
                                        <p:strVal val="hidden"/>
                                      </p:to>
                                    </p:set>
                                  </p:subTnLst>
                                </p:cTn>
                              </p:par>
                              <p:par>
                                <p:cTn id="16" presetID="22" presetClass="entr" presetSubtype="4"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down)">
                                      <p:cBhvr>
                                        <p:cTn id="18" dur="500"/>
                                        <p:tgtEl>
                                          <p:spTgt spid="8">
                                            <p:txEl>
                                              <p:pRg st="0" end="0"/>
                                            </p:txEl>
                                          </p:spTgt>
                                        </p:tgtEl>
                                      </p:cBhvr>
                                    </p:animEffec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Effect transition="in" filter="wipe(down)">
                                      <p:cBhvr>
                                        <p:cTn id="23" dur="500"/>
                                        <p:tgtEl>
                                          <p:spTgt spid="9">
                                            <p:bg/>
                                          </p:spTgt>
                                        </p:tgtEl>
                                      </p:cBhvr>
                                    </p:animEffect>
                                  </p:childTnLst>
                                  <p:subTnLst>
                                    <p:set>
                                      <p:cBhvr override="childStyle">
                                        <p:cTn dur="1" fill="hold" display="0" masterRel="nextClick" afterEffect="1"/>
                                        <p:tgtEl>
                                          <p:spTgt spid="9">
                                            <p:bg/>
                                          </p:spTgt>
                                        </p:tgtEl>
                                        <p:attrNameLst>
                                          <p:attrName>style.visibility</p:attrName>
                                        </p:attrNameLst>
                                      </p:cBhvr>
                                      <p:to>
                                        <p:strVal val="hidden"/>
                                      </p:to>
                                    </p:set>
                                  </p:subTnLst>
                                </p:cTn>
                              </p:par>
                              <p:par>
                                <p:cTn id="24" presetID="22" presetClass="entr" presetSubtype="4"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down)">
                                      <p:cBhvr>
                                        <p:cTn id="26" dur="500"/>
                                        <p:tgtEl>
                                          <p:spTgt spid="9">
                                            <p:txEl>
                                              <p:pRg st="0" end="0"/>
                                            </p:txEl>
                                          </p:spTgt>
                                        </p:tgtEl>
                                      </p:cBhvr>
                                    </p:animEffect>
                                  </p:childTnLst>
                                  <p:subTnLst>
                                    <p:set>
                                      <p:cBhvr override="childStyle">
                                        <p:cTn dur="1" fill="hold" display="0" masterRel="nextClick" afterEffect="1"/>
                                        <p:tgtEl>
                                          <p:spTgt spid="9">
                                            <p:txEl>
                                              <p:pRg st="0" end="0"/>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P spid="9" grpId="0" build="allAtOnce"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1580" y="146628"/>
            <a:ext cx="5720839" cy="677108"/>
          </a:xfrm>
          <a:prstGeom prst="rect">
            <a:avLst/>
          </a:prstGeom>
        </p:spPr>
        <p:txBody>
          <a:bodyPr vert="horz" wrap="square" lIns="0" tIns="0" rIns="0" bIns="0" rtlCol="0">
            <a:spAutoFit/>
          </a:bodyPr>
          <a:lstStyle/>
          <a:p>
            <a:pPr marL="1617980">
              <a:lnSpc>
                <a:spcPct val="100000"/>
              </a:lnSpc>
            </a:pPr>
            <a:r>
              <a:rPr lang="fr-FR" dirty="0" smtClean="0"/>
              <a:t>Les Vues (VIEW)</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pPr marL="25400">
                <a:lnSpc>
                  <a:spcPct val="100000"/>
                </a:lnSpc>
              </a:pPr>
              <a:t>2</a:t>
            </a:fld>
            <a:endParaRPr dirty="0"/>
          </a:p>
        </p:txBody>
      </p:sp>
      <p:sp>
        <p:nvSpPr>
          <p:cNvPr id="3" name="object 3"/>
          <p:cNvSpPr txBox="1"/>
          <p:nvPr/>
        </p:nvSpPr>
        <p:spPr>
          <a:xfrm>
            <a:off x="142876" y="1720415"/>
            <a:ext cx="9001156" cy="4801314"/>
          </a:xfrm>
          <a:prstGeom prst="rect">
            <a:avLst/>
          </a:prstGeom>
        </p:spPr>
        <p:txBody>
          <a:bodyPr vert="horz" wrap="square" lIns="0" tIns="0" rIns="0" bIns="0" rtlCol="0">
            <a:spAutoFit/>
          </a:bodyPr>
          <a:lstStyle/>
          <a:p>
            <a:pPr marL="355600" marR="429895" indent="-342900">
              <a:buClr>
                <a:srgbClr val="000098"/>
              </a:buClr>
              <a:buFont typeface="Wingdings" pitchFamily="2" charset="2"/>
              <a:buChar char="q"/>
              <a:tabLst>
                <a:tab pos="356235" algn="l"/>
              </a:tabLst>
            </a:pPr>
            <a:r>
              <a:rPr lang="fr-FR" sz="2400" dirty="0" smtClean="0">
                <a:solidFill>
                  <a:srgbClr val="000098"/>
                </a:solidFill>
                <a:latin typeface="Times New Roman"/>
                <a:cs typeface="Times New Roman"/>
              </a:rPr>
              <a:t>une vue est une table virtuelle résultat d’une requête</a:t>
            </a:r>
          </a:p>
          <a:p>
            <a:pPr marL="355600" marR="429895" indent="-342900">
              <a:buClr>
                <a:srgbClr val="000098"/>
              </a:buClr>
              <a:tabLst>
                <a:tab pos="356235" algn="l"/>
              </a:tabLst>
            </a:pPr>
            <a:endParaRPr lang="fr-FR" sz="2400" dirty="0" smtClean="0">
              <a:solidFill>
                <a:srgbClr val="000098"/>
              </a:solidFill>
              <a:latin typeface="Times New Roman"/>
              <a:cs typeface="Times New Roman"/>
            </a:endParaRPr>
          </a:p>
          <a:p>
            <a:pPr marL="355600" marR="429895" indent="-342900">
              <a:buClr>
                <a:srgbClr val="000098"/>
              </a:buClr>
              <a:buFont typeface="Wingdings" pitchFamily="2" charset="2"/>
              <a:buChar char="q"/>
              <a:tabLst>
                <a:tab pos="356235" algn="l"/>
              </a:tabLst>
            </a:pPr>
            <a:r>
              <a:rPr lang="fr-FR" sz="2400" dirty="0" smtClean="0">
                <a:solidFill>
                  <a:srgbClr val="000098"/>
                </a:solidFill>
                <a:latin typeface="Times New Roman"/>
                <a:cs typeface="Times New Roman"/>
              </a:rPr>
              <a:t>Rôle d’une vue</a:t>
            </a:r>
          </a:p>
          <a:p>
            <a:pPr marL="355600" marR="429895" indent="-342900">
              <a:lnSpc>
                <a:spcPct val="150000"/>
              </a:lnSpc>
              <a:buClr>
                <a:srgbClr val="000098"/>
              </a:buClr>
              <a:buFont typeface="Wingdings" pitchFamily="2" charset="2"/>
              <a:buChar char="Ø"/>
              <a:tabLst>
                <a:tab pos="356235" algn="l"/>
              </a:tabLst>
            </a:pPr>
            <a:r>
              <a:rPr lang="fr-FR" sz="2000" spc="-20" dirty="0" smtClean="0">
                <a:solidFill>
                  <a:srgbClr val="000098"/>
                </a:solidFill>
                <a:latin typeface="Times New Roman"/>
                <a:cs typeface="Times New Roman"/>
              </a:rPr>
              <a:t>Réduire la complexité syntaxique des requêtes</a:t>
            </a:r>
          </a:p>
          <a:p>
            <a:pPr marL="355600" marR="429895" indent="-342900">
              <a:lnSpc>
                <a:spcPct val="150000"/>
              </a:lnSpc>
              <a:buClr>
                <a:srgbClr val="000098"/>
              </a:buClr>
              <a:buFont typeface="Wingdings" pitchFamily="2" charset="2"/>
              <a:buChar char="Ø"/>
              <a:tabLst>
                <a:tab pos="356235" algn="l"/>
              </a:tabLst>
            </a:pPr>
            <a:r>
              <a:rPr lang="fr-FR" sz="2000" spc="-20" dirty="0" smtClean="0">
                <a:solidFill>
                  <a:srgbClr val="000098"/>
                </a:solidFill>
                <a:latin typeface="Times New Roman"/>
                <a:cs typeface="Times New Roman"/>
              </a:rPr>
              <a:t>Améliorer les performances de certains traitements</a:t>
            </a:r>
          </a:p>
          <a:p>
            <a:pPr marL="355600" marR="429895" indent="-342900">
              <a:lnSpc>
                <a:spcPct val="150000"/>
              </a:lnSpc>
              <a:buClr>
                <a:srgbClr val="000098"/>
              </a:buClr>
              <a:buFont typeface="Wingdings" pitchFamily="2" charset="2"/>
              <a:buChar char="Ø"/>
              <a:tabLst>
                <a:tab pos="356235" algn="l"/>
              </a:tabLst>
            </a:pPr>
            <a:r>
              <a:rPr lang="fr-FR" sz="2000" spc="-20" dirty="0" smtClean="0">
                <a:solidFill>
                  <a:srgbClr val="000098"/>
                </a:solidFill>
                <a:latin typeface="Times New Roman"/>
                <a:cs typeface="Times New Roman"/>
              </a:rPr>
              <a:t>Définir les schémas externes.</a:t>
            </a:r>
          </a:p>
          <a:p>
            <a:pPr marL="355600" marR="429895" indent="-342900">
              <a:lnSpc>
                <a:spcPct val="150000"/>
              </a:lnSpc>
              <a:buClr>
                <a:srgbClr val="000098"/>
              </a:buClr>
              <a:buFont typeface="Wingdings" pitchFamily="2" charset="2"/>
              <a:buChar char="Ø"/>
              <a:tabLst>
                <a:tab pos="356235" algn="l"/>
              </a:tabLst>
            </a:pPr>
            <a:r>
              <a:rPr lang="fr-FR" sz="2000" spc="-20" dirty="0" smtClean="0">
                <a:solidFill>
                  <a:srgbClr val="000098"/>
                </a:solidFill>
                <a:latin typeface="Times New Roman"/>
                <a:cs typeface="Times New Roman"/>
              </a:rPr>
              <a:t>Définir des contraintes d’intégrité.</a:t>
            </a:r>
          </a:p>
          <a:p>
            <a:pPr marL="355600" marR="429895" indent="-342900">
              <a:lnSpc>
                <a:spcPct val="150000"/>
              </a:lnSpc>
              <a:buClr>
                <a:srgbClr val="000098"/>
              </a:buClr>
              <a:buFont typeface="Wingdings" pitchFamily="2" charset="2"/>
              <a:buChar char="Ø"/>
              <a:tabLst>
                <a:tab pos="356235" algn="l"/>
              </a:tabLst>
            </a:pPr>
            <a:r>
              <a:rPr lang="fr-FR" sz="2000" spc="-20" dirty="0" smtClean="0">
                <a:solidFill>
                  <a:srgbClr val="000098"/>
                </a:solidFill>
                <a:latin typeface="Times New Roman"/>
                <a:cs typeface="Times New Roman"/>
              </a:rPr>
              <a:t>Définir un niveau additionnel de sécurité en restreignant l’accès à un sous ensemble de lignes et/ ou de colonnes.</a:t>
            </a:r>
          </a:p>
          <a:p>
            <a:pPr marL="355600" marR="429895" indent="-342900">
              <a:lnSpc>
                <a:spcPct val="150000"/>
              </a:lnSpc>
              <a:buClr>
                <a:srgbClr val="000098"/>
              </a:buClr>
              <a:tabLst>
                <a:tab pos="356235" algn="l"/>
              </a:tabLst>
            </a:pPr>
            <a:r>
              <a:rPr lang="fr-FR" sz="2000" spc="-20" dirty="0" smtClean="0">
                <a:solidFill>
                  <a:srgbClr val="000098"/>
                </a:solidFill>
                <a:latin typeface="Times New Roman"/>
                <a:cs typeface="Times New Roman"/>
              </a:rPr>
              <a:t>Les vues font partie du Schéma externe, schéma visible par les applications utilisant la base de données.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1137177" y="-24"/>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solidFill>
                  <a:schemeClr val="tx2">
                    <a:lumMod val="75000"/>
                  </a:schemeClr>
                </a:solidFill>
              </a:rPr>
              <a:t>Les Index</a:t>
            </a:r>
            <a:endParaRPr dirty="0">
              <a:ln>
                <a:solidFill>
                  <a:schemeClr val="tx1">
                    <a:lumMod val="65000"/>
                    <a:lumOff val="35000"/>
                  </a:schemeClr>
                </a:solidFill>
              </a:ln>
              <a:solidFill>
                <a:schemeClr val="tx2">
                  <a:lumMod val="75000"/>
                </a:schemeClr>
              </a:solidFill>
            </a:endParaRPr>
          </a:p>
        </p:txBody>
      </p:sp>
      <p:sp>
        <p:nvSpPr>
          <p:cNvPr id="7" name="ZoneTexte 6"/>
          <p:cNvSpPr txBox="1"/>
          <p:nvPr/>
        </p:nvSpPr>
        <p:spPr>
          <a:xfrm>
            <a:off x="214282" y="857232"/>
            <a:ext cx="7715304" cy="1200329"/>
          </a:xfrm>
          <a:prstGeom prst="rect">
            <a:avLst/>
          </a:prstGeom>
          <a:noFill/>
        </p:spPr>
        <p:txBody>
          <a:bodyPr wrap="square" rtlCol="0">
            <a:spAutoFit/>
          </a:bodyPr>
          <a:lstStyle/>
          <a:p>
            <a:r>
              <a:rPr lang="fr-FR" sz="2400" b="1" dirty="0" smtClean="0"/>
              <a:t>Comment ça marche L’index B-</a:t>
            </a:r>
            <a:r>
              <a:rPr lang="fr-FR" sz="2400" b="1" dirty="0" err="1" smtClean="0"/>
              <a:t>Tree</a:t>
            </a:r>
            <a:r>
              <a:rPr lang="fr-FR" sz="2400" b="1" dirty="0" smtClean="0"/>
              <a:t>  ( L’arbre </a:t>
            </a:r>
            <a:r>
              <a:rPr lang="fr-FR" sz="2400" b="1" dirty="0" err="1" smtClean="0"/>
              <a:t>Binnaire</a:t>
            </a:r>
            <a:r>
              <a:rPr lang="fr-FR" sz="2400" b="1" dirty="0" smtClean="0"/>
              <a:t>)</a:t>
            </a:r>
          </a:p>
          <a:p>
            <a:endParaRPr lang="fr-FR" sz="2400" b="1" dirty="0" smtClean="0"/>
          </a:p>
          <a:p>
            <a:r>
              <a:rPr lang="fr-FR" sz="2400" b="1" dirty="0" smtClean="0"/>
              <a:t>Suppression</a:t>
            </a:r>
            <a:endParaRPr lang="fr-FR" sz="2400" b="1" dirty="0"/>
          </a:p>
        </p:txBody>
      </p:sp>
      <p:pic>
        <p:nvPicPr>
          <p:cNvPr id="81922" name="Picture 2"/>
          <p:cNvPicPr>
            <a:picLocks noChangeAspect="1" noChangeArrowheads="1"/>
          </p:cNvPicPr>
          <p:nvPr/>
        </p:nvPicPr>
        <p:blipFill>
          <a:blip r:embed="rId2" cstate="print"/>
          <a:srcRect/>
          <a:stretch>
            <a:fillRect/>
          </a:stretch>
        </p:blipFill>
        <p:spPr bwMode="auto">
          <a:xfrm>
            <a:off x="214282" y="2000240"/>
            <a:ext cx="7858180" cy="4643470"/>
          </a:xfrm>
          <a:prstGeom prst="rect">
            <a:avLst/>
          </a:prstGeom>
          <a:noFill/>
          <a:ln w="9525">
            <a:noFill/>
            <a:miter lim="800000"/>
            <a:headEnd/>
            <a:tailEnd/>
          </a:ln>
          <a:effectLst/>
        </p:spPr>
      </p:pic>
      <p:sp>
        <p:nvSpPr>
          <p:cNvPr id="9" name="Ellipse 8"/>
          <p:cNvSpPr/>
          <p:nvPr/>
        </p:nvSpPr>
        <p:spPr>
          <a:xfrm>
            <a:off x="4214810" y="2143116"/>
            <a:ext cx="891597" cy="5114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smtClean="0"/>
              <a:t>20</a:t>
            </a:r>
            <a:endParaRPr lang="fr-FR" dirty="0"/>
          </a:p>
        </p:txBody>
      </p:sp>
      <p:sp>
        <p:nvSpPr>
          <p:cNvPr id="10" name="Ellipse 9"/>
          <p:cNvSpPr/>
          <p:nvPr/>
        </p:nvSpPr>
        <p:spPr>
          <a:xfrm>
            <a:off x="4000496" y="3143248"/>
            <a:ext cx="891597" cy="5114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smtClean="0"/>
              <a:t>20</a:t>
            </a:r>
            <a:endParaRPr lang="fr-FR" dirty="0"/>
          </a:p>
        </p:txBody>
      </p:sp>
      <p:sp>
        <p:nvSpPr>
          <p:cNvPr id="11" name="Ellipse 10"/>
          <p:cNvSpPr/>
          <p:nvPr/>
        </p:nvSpPr>
        <p:spPr>
          <a:xfrm>
            <a:off x="6143636" y="4071942"/>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30</a:t>
            </a:r>
            <a:endParaRPr lang="fr-FR" dirty="0"/>
          </a:p>
        </p:txBody>
      </p:sp>
      <p:sp>
        <p:nvSpPr>
          <p:cNvPr id="12" name="Ellipse 11"/>
          <p:cNvSpPr/>
          <p:nvPr/>
        </p:nvSpPr>
        <p:spPr>
          <a:xfrm>
            <a:off x="5134926" y="5043938"/>
            <a:ext cx="891597" cy="5114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25</a:t>
            </a:r>
            <a:endParaRPr lang="fr-FR" dirty="0"/>
          </a:p>
        </p:txBody>
      </p:sp>
      <p:sp>
        <p:nvSpPr>
          <p:cNvPr id="13" name="Ellipse 12"/>
          <p:cNvSpPr/>
          <p:nvPr/>
        </p:nvSpPr>
        <p:spPr>
          <a:xfrm>
            <a:off x="4643438" y="6000768"/>
            <a:ext cx="891597" cy="51143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22</a:t>
            </a:r>
            <a:endParaRPr lang="fr-FR" dirty="0"/>
          </a:p>
        </p:txBody>
      </p:sp>
      <p:sp>
        <p:nvSpPr>
          <p:cNvPr id="14" name="Ellipse 13"/>
          <p:cNvSpPr/>
          <p:nvPr/>
        </p:nvSpPr>
        <p:spPr>
          <a:xfrm>
            <a:off x="4000496" y="3143248"/>
            <a:ext cx="891597" cy="51143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22</a:t>
            </a:r>
            <a:endParaRPr lang="fr-FR" dirty="0"/>
          </a:p>
        </p:txBody>
      </p:sp>
      <p:pic>
        <p:nvPicPr>
          <p:cNvPr id="81923" name="Picture 3"/>
          <p:cNvPicPr>
            <a:picLocks noChangeAspect="1" noChangeArrowheads="1"/>
          </p:cNvPicPr>
          <p:nvPr/>
        </p:nvPicPr>
        <p:blipFill>
          <a:blip r:embed="rId3" cstate="print"/>
          <a:srcRect/>
          <a:stretch>
            <a:fillRect/>
          </a:stretch>
        </p:blipFill>
        <p:spPr bwMode="auto">
          <a:xfrm>
            <a:off x="4613106" y="5573238"/>
            <a:ext cx="1928826" cy="105967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wipe(down)">
                                      <p:cBhvr>
                                        <p:cTn id="7" dur="500"/>
                                        <p:tgtEl>
                                          <p:spTgt spid="9">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wipe(down)">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bg/>
                                          </p:spTgt>
                                        </p:tgtEl>
                                        <p:attrNameLst>
                                          <p:attrName>style.visibility</p:attrName>
                                        </p:attrNameLst>
                                      </p:cBhvr>
                                      <p:to>
                                        <p:strVal val="visible"/>
                                      </p:to>
                                    </p:set>
                                    <p:animEffect transition="in" filter="wipe(down)">
                                      <p:cBhvr>
                                        <p:cTn id="15" dur="500"/>
                                        <p:tgtEl>
                                          <p:spTgt spid="10">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wipe(down)">
                                      <p:cBhvr>
                                        <p:cTn id="18" dur="5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bg/>
                                          </p:spTgt>
                                        </p:tgtEl>
                                        <p:attrNameLst>
                                          <p:attrName>style.visibility</p:attrName>
                                        </p:attrNameLst>
                                      </p:cBhvr>
                                      <p:to>
                                        <p:strVal val="visible"/>
                                      </p:to>
                                    </p:set>
                                    <p:animEffect transition="in" filter="wipe(down)">
                                      <p:cBhvr>
                                        <p:cTn id="23" dur="500"/>
                                        <p:tgtEl>
                                          <p:spTgt spid="11">
                                            <p:bg/>
                                          </p:spTgt>
                                        </p:tgtEl>
                                      </p:cBhvr>
                                    </p:animEffect>
                                  </p:childTnLst>
                                  <p:subTnLst>
                                    <p:set>
                                      <p:cBhvr override="childStyle">
                                        <p:cTn dur="1" fill="hold" display="0" masterRel="nextClick" afterEffect="1"/>
                                        <p:tgtEl>
                                          <p:spTgt spid="11">
                                            <p:bg/>
                                          </p:spTgt>
                                        </p:tgtEl>
                                        <p:attrNameLst>
                                          <p:attrName>style.visibility</p:attrName>
                                        </p:attrNameLst>
                                      </p:cBhvr>
                                      <p:to>
                                        <p:strVal val="hidden"/>
                                      </p:to>
                                    </p:set>
                                  </p:subTnLst>
                                </p:cTn>
                              </p:par>
                              <p:par>
                                <p:cTn id="24" presetID="22" presetClass="entr" presetSubtype="4" fill="hold" grpId="0" nodeType="with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wipe(down)">
                                      <p:cBhvr>
                                        <p:cTn id="26" dur="500"/>
                                        <p:tgtEl>
                                          <p:spTgt spid="11">
                                            <p:txEl>
                                              <p:pRg st="0" end="0"/>
                                            </p:txEl>
                                          </p:spTgt>
                                        </p:tgtEl>
                                      </p:cBhvr>
                                    </p:animEffect>
                                  </p:childTnLst>
                                  <p:subTnLst>
                                    <p:set>
                                      <p:cBhvr override="childStyle">
                                        <p:cTn dur="1" fill="hold" display="0" masterRel="nextClick" afterEffect="1"/>
                                        <p:tgtEl>
                                          <p:spTgt spid="11">
                                            <p:txEl>
                                              <p:pRg st="0" end="0"/>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down)">
                                      <p:cBhvr>
                                        <p:cTn id="31" dur="500"/>
                                        <p:tgtEl>
                                          <p:spTgt spid="12">
                                            <p:bg/>
                                          </p:spTgt>
                                        </p:tgtEl>
                                      </p:cBhvr>
                                    </p:animEffect>
                                  </p:childTnLst>
                                  <p:subTnLst>
                                    <p:set>
                                      <p:cBhvr override="childStyle">
                                        <p:cTn dur="1" fill="hold" display="0" masterRel="nextClick" afterEffect="1"/>
                                        <p:tgtEl>
                                          <p:spTgt spid="12">
                                            <p:bg/>
                                          </p:spTgt>
                                        </p:tgtEl>
                                        <p:attrNameLst>
                                          <p:attrName>style.visibility</p:attrName>
                                        </p:attrNameLst>
                                      </p:cBhvr>
                                      <p:to>
                                        <p:strVal val="hidden"/>
                                      </p:to>
                                    </p:set>
                                  </p:subTnLst>
                                </p:cTn>
                              </p:par>
                              <p:par>
                                <p:cTn id="32" presetID="22" presetClass="entr" presetSubtype="4"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down)">
                                      <p:cBhvr>
                                        <p:cTn id="34" dur="500"/>
                                        <p:tgtEl>
                                          <p:spTgt spid="12">
                                            <p:txEl>
                                              <p:pRg st="0" end="0"/>
                                            </p:txEl>
                                          </p:spTgt>
                                        </p:tgtEl>
                                      </p:cBhvr>
                                    </p:animEffect>
                                  </p:childTnLst>
                                  <p:subTnLst>
                                    <p:set>
                                      <p:cBhvr override="childStyle">
                                        <p:cTn dur="1" fill="hold" display="0" masterRel="nextClick" afterEffect="1"/>
                                        <p:tgtEl>
                                          <p:spTgt spid="12">
                                            <p:txEl>
                                              <p:pRg st="0" end="0"/>
                                            </p:txEl>
                                          </p:spTgt>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animEffect transition="in" filter="wipe(down)">
                                      <p:cBhvr>
                                        <p:cTn id="39" dur="500"/>
                                        <p:tgtEl>
                                          <p:spTgt spid="13">
                                            <p:bg/>
                                          </p:spTgt>
                                        </p:tgtEl>
                                      </p:cBhvr>
                                    </p:animEffect>
                                  </p:childTnLst>
                                  <p:subTnLst>
                                    <p:set>
                                      <p:cBhvr override="childStyle">
                                        <p:cTn dur="1" fill="hold" display="0" masterRel="nextClick" afterEffect="1"/>
                                        <p:tgtEl>
                                          <p:spTgt spid="13">
                                            <p:bg/>
                                          </p:spTgt>
                                        </p:tgtEl>
                                        <p:attrNameLst>
                                          <p:attrName>style.visibility</p:attrName>
                                        </p:attrNameLst>
                                      </p:cBhvr>
                                      <p:to>
                                        <p:strVal val="hidden"/>
                                      </p:to>
                                    </p:set>
                                  </p:subTnLst>
                                </p:cTn>
                              </p:par>
                              <p:par>
                                <p:cTn id="40" presetID="22" presetClass="entr" presetSubtype="4" fill="hold" grpId="0" nodeType="with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wipe(down)">
                                      <p:cBhvr>
                                        <p:cTn id="42" dur="500"/>
                                        <p:tgtEl>
                                          <p:spTgt spid="13">
                                            <p:txEl>
                                              <p:pRg st="0" end="0"/>
                                            </p:txEl>
                                          </p:spTgt>
                                        </p:tgtEl>
                                      </p:cBhvr>
                                    </p:animEffect>
                                  </p:childTnLst>
                                  <p:subTnLst>
                                    <p:set>
                                      <p:cBhvr override="childStyle">
                                        <p:cTn dur="1" fill="hold" display="0" masterRel="nextClick" afterEffect="1"/>
                                        <p:tgtEl>
                                          <p:spTgt spid="13">
                                            <p:txEl>
                                              <p:pRg st="0" end="0"/>
                                            </p:txEl>
                                          </p:spTgt>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bg/>
                                          </p:spTgt>
                                        </p:tgtEl>
                                        <p:attrNameLst>
                                          <p:attrName>style.visibility</p:attrName>
                                        </p:attrNameLst>
                                      </p:cBhvr>
                                      <p:to>
                                        <p:strVal val="visible"/>
                                      </p:to>
                                    </p:set>
                                    <p:animEffect transition="in" filter="wipe(down)">
                                      <p:cBhvr>
                                        <p:cTn id="47" dur="500"/>
                                        <p:tgtEl>
                                          <p:spTgt spid="14">
                                            <p:bg/>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4">
                                            <p:txEl>
                                              <p:pRg st="0" end="0"/>
                                            </p:txEl>
                                          </p:spTgt>
                                        </p:tgtEl>
                                        <p:attrNameLst>
                                          <p:attrName>style.visibility</p:attrName>
                                        </p:attrNameLst>
                                      </p:cBhvr>
                                      <p:to>
                                        <p:strVal val="visible"/>
                                      </p:to>
                                    </p:set>
                                    <p:animEffect transition="in" filter="wipe(down)">
                                      <p:cBhvr>
                                        <p:cTn id="50" dur="500"/>
                                        <p:tgtEl>
                                          <p:spTgt spid="14">
                                            <p:txEl>
                                              <p:pRg st="0" end="0"/>
                                            </p:txEl>
                                          </p:spTgt>
                                        </p:tgtEl>
                                      </p:cBhvr>
                                    </p:animEffect>
                                  </p:childTnLst>
                                </p:cTn>
                              </p:par>
                              <p:par>
                                <p:cTn id="51" presetID="2" presetClass="entr" presetSubtype="4" fill="hold" nodeType="withEffect">
                                  <p:stCondLst>
                                    <p:cond delay="0"/>
                                  </p:stCondLst>
                                  <p:childTnLst>
                                    <p:set>
                                      <p:cBhvr>
                                        <p:cTn id="52" dur="1" fill="hold">
                                          <p:stCondLst>
                                            <p:cond delay="0"/>
                                          </p:stCondLst>
                                        </p:cTn>
                                        <p:tgtEl>
                                          <p:spTgt spid="81923"/>
                                        </p:tgtEl>
                                        <p:attrNameLst>
                                          <p:attrName>style.visibility</p:attrName>
                                        </p:attrNameLst>
                                      </p:cBhvr>
                                      <p:to>
                                        <p:strVal val="visible"/>
                                      </p:to>
                                    </p:set>
                                    <p:anim calcmode="lin" valueType="num">
                                      <p:cBhvr additive="base">
                                        <p:cTn id="53" dur="500" fill="hold"/>
                                        <p:tgtEl>
                                          <p:spTgt spid="81923"/>
                                        </p:tgtEl>
                                        <p:attrNameLst>
                                          <p:attrName>ppt_x</p:attrName>
                                        </p:attrNameLst>
                                      </p:cBhvr>
                                      <p:tavLst>
                                        <p:tav tm="0">
                                          <p:val>
                                            <p:strVal val="#ppt_x"/>
                                          </p:val>
                                        </p:tav>
                                        <p:tav tm="100000">
                                          <p:val>
                                            <p:strVal val="#ppt_x"/>
                                          </p:val>
                                        </p:tav>
                                      </p:tavLst>
                                    </p:anim>
                                    <p:anim calcmode="lin" valueType="num">
                                      <p:cBhvr additive="base">
                                        <p:cTn id="54" dur="500" fill="hold"/>
                                        <p:tgtEl>
                                          <p:spTgt spid="81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P spid="11" grpId="0" build="allAtOnce" animBg="1"/>
      <p:bldP spid="12" grpId="0" build="allAtOnce" animBg="1"/>
      <p:bldP spid="13" grpId="0" build="allAtOnce" animBg="1"/>
      <p:bldP spid="14"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sldNum" sz="quarter" idx="4294967295"/>
          </p:nvPr>
        </p:nvSpPr>
        <p:spPr>
          <a:xfrm>
            <a:off x="0" y="6525344"/>
            <a:ext cx="268609" cy="276999"/>
          </a:xfrm>
          <a:prstGeom prst="rect">
            <a:avLst/>
          </a:prstGeom>
        </p:spPr>
        <p:txBody>
          <a:bodyPr vert="horz" wrap="square" lIns="0" tIns="0" rIns="0" bIns="0" rtlCol="0">
            <a:spAutoFit/>
          </a:bodyPr>
          <a:lstStyle/>
          <a:p>
            <a:pPr marL="25400">
              <a:lnSpc>
                <a:spcPct val="100000"/>
              </a:lnSpc>
            </a:pPr>
            <a:fld id="{81D60167-4931-47E6-BA6A-407CBD079E47}" type="slidenum">
              <a:rPr smtClean="0"/>
              <a:pPr marL="25400">
                <a:lnSpc>
                  <a:spcPct val="100000"/>
                </a:lnSpc>
              </a:pPr>
              <a:t>21</a:t>
            </a:fld>
            <a:endParaRPr dirty="0"/>
          </a:p>
        </p:txBody>
      </p:sp>
      <p:sp>
        <p:nvSpPr>
          <p:cNvPr id="15" name="object 2"/>
          <p:cNvSpPr txBox="1">
            <a:spLocks noGrp="1"/>
          </p:cNvSpPr>
          <p:nvPr>
            <p:ph type="title"/>
          </p:nvPr>
        </p:nvSpPr>
        <p:spPr>
          <a:xfrm>
            <a:off x="1137177" y="-24"/>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solidFill>
                  <a:schemeClr val="tx2">
                    <a:lumMod val="75000"/>
                  </a:schemeClr>
                </a:solidFill>
              </a:rPr>
              <a:t>Les Index</a:t>
            </a:r>
            <a:endParaRPr dirty="0">
              <a:ln>
                <a:solidFill>
                  <a:schemeClr val="tx1">
                    <a:lumMod val="65000"/>
                    <a:lumOff val="35000"/>
                  </a:schemeClr>
                </a:solidFill>
              </a:ln>
              <a:solidFill>
                <a:schemeClr val="tx2">
                  <a:lumMod val="75000"/>
                </a:schemeClr>
              </a:solidFill>
            </a:endParaRPr>
          </a:p>
        </p:txBody>
      </p:sp>
      <p:sp>
        <p:nvSpPr>
          <p:cNvPr id="16" name="ZoneTexte 15"/>
          <p:cNvSpPr txBox="1"/>
          <p:nvPr/>
        </p:nvSpPr>
        <p:spPr>
          <a:xfrm>
            <a:off x="0" y="928670"/>
            <a:ext cx="7715304" cy="830997"/>
          </a:xfrm>
          <a:prstGeom prst="rect">
            <a:avLst/>
          </a:prstGeom>
          <a:noFill/>
        </p:spPr>
        <p:txBody>
          <a:bodyPr wrap="square" rtlCol="0">
            <a:spAutoFit/>
          </a:bodyPr>
          <a:lstStyle/>
          <a:p>
            <a:r>
              <a:rPr lang="fr-FR" sz="2400" b="1" dirty="0" smtClean="0"/>
              <a:t>L’index Bitmap</a:t>
            </a:r>
          </a:p>
          <a:p>
            <a:endParaRPr lang="fr-FR" sz="2400" b="1" dirty="0" smtClean="0"/>
          </a:p>
        </p:txBody>
      </p:sp>
      <p:sp>
        <p:nvSpPr>
          <p:cNvPr id="17" name="Rectangle 16"/>
          <p:cNvSpPr/>
          <p:nvPr/>
        </p:nvSpPr>
        <p:spPr>
          <a:xfrm>
            <a:off x="5072034" y="1142984"/>
            <a:ext cx="4071966" cy="5555367"/>
          </a:xfrm>
          <a:prstGeom prst="rect">
            <a:avLst/>
          </a:prstGeom>
        </p:spPr>
        <p:txBody>
          <a:bodyPr wrap="square">
            <a:spAutoFit/>
          </a:bodyPr>
          <a:lstStyle/>
          <a:p>
            <a:r>
              <a:rPr lang="fr-FR" sz="1400" b="1" dirty="0" smtClean="0"/>
              <a:t>Select nom, </a:t>
            </a:r>
            <a:r>
              <a:rPr lang="fr-FR" sz="1400" b="1" dirty="0" err="1" smtClean="0"/>
              <a:t>prenom</a:t>
            </a:r>
            <a:r>
              <a:rPr lang="fr-FR" sz="1400" b="1" dirty="0" smtClean="0"/>
              <a:t>, </a:t>
            </a:r>
            <a:r>
              <a:rPr lang="fr-FR" sz="1400" b="1" dirty="0" err="1" smtClean="0"/>
              <a:t>job_id</a:t>
            </a:r>
            <a:r>
              <a:rPr lang="fr-FR" sz="1400" b="1" dirty="0" smtClean="0"/>
              <a:t> </a:t>
            </a:r>
            <a:r>
              <a:rPr lang="fr-FR" sz="1400" b="1" dirty="0" err="1" smtClean="0"/>
              <a:t>from</a:t>
            </a:r>
            <a:r>
              <a:rPr lang="fr-FR" sz="1400" b="1" dirty="0" smtClean="0"/>
              <a:t> </a:t>
            </a:r>
            <a:r>
              <a:rPr lang="fr-FR" sz="1400" b="1" dirty="0" err="1" smtClean="0"/>
              <a:t>employees</a:t>
            </a:r>
            <a:endParaRPr lang="fr-FR" sz="1400" b="1" dirty="0" smtClean="0"/>
          </a:p>
          <a:p>
            <a:endParaRPr lang="fr-FR" sz="1100" b="1" dirty="0" smtClean="0"/>
          </a:p>
          <a:p>
            <a:endParaRPr lang="fr-FR" sz="1100" b="1" dirty="0" smtClean="0"/>
          </a:p>
          <a:p>
            <a:r>
              <a:rPr lang="fr-FR" sz="1100" b="1" dirty="0" smtClean="0"/>
              <a:t> ID                      NOM                   </a:t>
            </a:r>
            <a:r>
              <a:rPr lang="fr-FR" sz="1100" b="1" dirty="0" err="1" smtClean="0"/>
              <a:t>Prenom</a:t>
            </a:r>
            <a:r>
              <a:rPr lang="fr-FR" sz="1100" b="1" dirty="0" smtClean="0"/>
              <a:t>                 </a:t>
            </a:r>
            <a:r>
              <a:rPr lang="fr-FR" sz="1100" b="1" dirty="0" err="1" smtClean="0"/>
              <a:t>Job_id</a:t>
            </a:r>
            <a:r>
              <a:rPr lang="fr-FR" sz="1100" b="1" dirty="0" smtClean="0"/>
              <a:t>-</a:t>
            </a:r>
          </a:p>
          <a:p>
            <a:r>
              <a:rPr lang="fr-FR" sz="1100" b="1" dirty="0" smtClean="0"/>
              <a:t>---------------------------------------------------------------------------</a:t>
            </a:r>
          </a:p>
          <a:p>
            <a:r>
              <a:rPr lang="fr-FR" sz="1100" dirty="0" smtClean="0"/>
              <a:t>101	 </a:t>
            </a:r>
            <a:r>
              <a:rPr lang="fr-FR" sz="1100" dirty="0" err="1" smtClean="0"/>
              <a:t>Neena</a:t>
            </a:r>
            <a:r>
              <a:rPr lang="fr-FR" sz="1100" dirty="0" smtClean="0"/>
              <a:t>                	</a:t>
            </a:r>
            <a:r>
              <a:rPr lang="fr-FR" sz="1100" dirty="0" err="1" smtClean="0"/>
              <a:t>Kochhar</a:t>
            </a:r>
            <a:r>
              <a:rPr lang="fr-FR" sz="1100" dirty="0" smtClean="0"/>
              <a:t>	AD_VP</a:t>
            </a:r>
          </a:p>
          <a:p>
            <a:r>
              <a:rPr lang="fr-FR" sz="1100" dirty="0" smtClean="0"/>
              <a:t>102	</a:t>
            </a:r>
            <a:r>
              <a:rPr lang="fr-FR" sz="1100" dirty="0" err="1" smtClean="0"/>
              <a:t>Lex</a:t>
            </a:r>
            <a:r>
              <a:rPr lang="fr-FR" sz="1100" dirty="0" smtClean="0"/>
              <a:t>	De </a:t>
            </a:r>
            <a:r>
              <a:rPr lang="fr-FR" sz="1100" dirty="0" err="1" smtClean="0"/>
              <a:t>Haan</a:t>
            </a:r>
            <a:r>
              <a:rPr lang="fr-FR" sz="1100" dirty="0" smtClean="0"/>
              <a:t>	AD_VP</a:t>
            </a:r>
          </a:p>
          <a:p>
            <a:r>
              <a:rPr lang="fr-FR" sz="1100" dirty="0" smtClean="0"/>
              <a:t>103	Alexander	</a:t>
            </a:r>
            <a:r>
              <a:rPr lang="fr-FR" sz="1100" dirty="0" err="1" smtClean="0"/>
              <a:t>Hunold</a:t>
            </a:r>
            <a:r>
              <a:rPr lang="fr-FR" sz="1100" dirty="0" smtClean="0"/>
              <a:t>	IT_PROG</a:t>
            </a:r>
          </a:p>
          <a:p>
            <a:r>
              <a:rPr lang="fr-FR" sz="1100" dirty="0" smtClean="0"/>
              <a:t>104	Bruce	Ernst	IT_PROG</a:t>
            </a:r>
          </a:p>
          <a:p>
            <a:r>
              <a:rPr lang="fr-FR" sz="1100" dirty="0" smtClean="0"/>
              <a:t>107	Diana	Lorentz	IT_PROG</a:t>
            </a:r>
          </a:p>
          <a:p>
            <a:r>
              <a:rPr lang="fr-FR" sz="1100" dirty="0" smtClean="0"/>
              <a:t>108	Nancy	</a:t>
            </a:r>
            <a:r>
              <a:rPr lang="fr-FR" sz="1100" dirty="0" err="1" smtClean="0"/>
              <a:t>Greenberg</a:t>
            </a:r>
            <a:r>
              <a:rPr lang="fr-FR" sz="1100" dirty="0" smtClean="0"/>
              <a:t>	FI_MGR</a:t>
            </a:r>
          </a:p>
          <a:p>
            <a:r>
              <a:rPr lang="fr-FR" sz="1100" dirty="0" smtClean="0"/>
              <a:t>109	Daniel	</a:t>
            </a:r>
            <a:r>
              <a:rPr lang="fr-FR" sz="1100" dirty="0" err="1" smtClean="0"/>
              <a:t>Faviet</a:t>
            </a:r>
            <a:r>
              <a:rPr lang="fr-FR" sz="1100" dirty="0" smtClean="0"/>
              <a:t>	FI_ACCOUNT</a:t>
            </a:r>
          </a:p>
          <a:p>
            <a:r>
              <a:rPr lang="fr-FR" sz="1100" dirty="0" smtClean="0"/>
              <a:t>110	John	Chen	FI_ACCOUNT</a:t>
            </a:r>
          </a:p>
          <a:p>
            <a:r>
              <a:rPr lang="fr-FR" sz="1100" dirty="0" smtClean="0"/>
              <a:t>111	</a:t>
            </a:r>
            <a:r>
              <a:rPr lang="fr-FR" sz="1100" dirty="0" err="1" smtClean="0"/>
              <a:t>Ismael</a:t>
            </a:r>
            <a:r>
              <a:rPr lang="fr-FR" sz="1100" dirty="0" smtClean="0"/>
              <a:t>	</a:t>
            </a:r>
            <a:r>
              <a:rPr lang="fr-FR" sz="1100" dirty="0" err="1" smtClean="0"/>
              <a:t>Sciarra</a:t>
            </a:r>
            <a:r>
              <a:rPr lang="fr-FR" sz="1100" dirty="0" smtClean="0"/>
              <a:t>	FI_ACCOUNT</a:t>
            </a:r>
          </a:p>
          <a:p>
            <a:r>
              <a:rPr lang="fr-FR" sz="1100" dirty="0" smtClean="0"/>
              <a:t>112	Jose Manuel	</a:t>
            </a:r>
            <a:r>
              <a:rPr lang="fr-FR" sz="1100" dirty="0" err="1" smtClean="0"/>
              <a:t>Urman</a:t>
            </a:r>
            <a:r>
              <a:rPr lang="fr-FR" sz="1100" dirty="0" smtClean="0"/>
              <a:t>	FI_ACCOUNT</a:t>
            </a:r>
          </a:p>
          <a:p>
            <a:r>
              <a:rPr lang="fr-FR" sz="1100" dirty="0" smtClean="0"/>
              <a:t>113	Luis	</a:t>
            </a:r>
            <a:r>
              <a:rPr lang="fr-FR" sz="1100" dirty="0" err="1" smtClean="0"/>
              <a:t>Popp</a:t>
            </a:r>
            <a:r>
              <a:rPr lang="fr-FR" sz="1100" dirty="0" smtClean="0"/>
              <a:t>	FI_ACCOUNT</a:t>
            </a:r>
          </a:p>
          <a:p>
            <a:r>
              <a:rPr lang="fr-FR" sz="1100" dirty="0" smtClean="0"/>
              <a:t>115	Alexander	Khoo	PU_CLERK</a:t>
            </a:r>
          </a:p>
          <a:p>
            <a:r>
              <a:rPr lang="fr-FR" sz="1100" dirty="0" smtClean="0"/>
              <a:t>116	</a:t>
            </a:r>
            <a:r>
              <a:rPr lang="fr-FR" sz="1100" dirty="0" err="1" smtClean="0"/>
              <a:t>Shelli</a:t>
            </a:r>
            <a:r>
              <a:rPr lang="fr-FR" sz="1100" dirty="0" smtClean="0"/>
              <a:t>	</a:t>
            </a:r>
            <a:r>
              <a:rPr lang="fr-FR" sz="1100" dirty="0" err="1" smtClean="0"/>
              <a:t>Baida</a:t>
            </a:r>
            <a:r>
              <a:rPr lang="fr-FR" sz="1100" dirty="0" smtClean="0"/>
              <a:t>	PU_CLERK</a:t>
            </a:r>
          </a:p>
          <a:p>
            <a:r>
              <a:rPr lang="fr-FR" sz="1100" dirty="0" smtClean="0"/>
              <a:t>117	</a:t>
            </a:r>
            <a:r>
              <a:rPr lang="fr-FR" sz="1100" dirty="0" err="1" smtClean="0"/>
              <a:t>Sigal</a:t>
            </a:r>
            <a:r>
              <a:rPr lang="fr-FR" sz="1100" dirty="0" smtClean="0"/>
              <a:t>	Tobias	PU_CLERK</a:t>
            </a:r>
          </a:p>
          <a:p>
            <a:r>
              <a:rPr lang="fr-FR" sz="1100" dirty="0" smtClean="0"/>
              <a:t>118	Guy	</a:t>
            </a:r>
            <a:r>
              <a:rPr lang="fr-FR" sz="1100" dirty="0" err="1" smtClean="0"/>
              <a:t>Himuro</a:t>
            </a:r>
            <a:r>
              <a:rPr lang="fr-FR" sz="1100" dirty="0" smtClean="0"/>
              <a:t>	PU_CLERK</a:t>
            </a:r>
          </a:p>
          <a:p>
            <a:r>
              <a:rPr lang="fr-FR" sz="1100" dirty="0" smtClean="0"/>
              <a:t>119	Karen	</a:t>
            </a:r>
            <a:r>
              <a:rPr lang="fr-FR" sz="1100" dirty="0" err="1" smtClean="0"/>
              <a:t>Colmenares</a:t>
            </a:r>
            <a:r>
              <a:rPr lang="fr-FR" sz="1100" dirty="0" smtClean="0"/>
              <a:t>	PU_CLERK</a:t>
            </a:r>
          </a:p>
          <a:p>
            <a:r>
              <a:rPr lang="fr-FR" sz="1100" dirty="0" smtClean="0"/>
              <a:t>120	Matthew	Weiss	ST_MAN</a:t>
            </a:r>
          </a:p>
          <a:p>
            <a:r>
              <a:rPr lang="fr-FR" sz="1100" dirty="0" smtClean="0"/>
              <a:t>121	Adam	</a:t>
            </a:r>
            <a:r>
              <a:rPr lang="fr-FR" sz="1100" dirty="0" err="1" smtClean="0"/>
              <a:t>Fripp</a:t>
            </a:r>
            <a:r>
              <a:rPr lang="fr-FR" sz="1100" dirty="0" smtClean="0"/>
              <a:t>	ST_MAN</a:t>
            </a:r>
          </a:p>
          <a:p>
            <a:r>
              <a:rPr lang="fr-FR" sz="1100" dirty="0" smtClean="0"/>
              <a:t>122	</a:t>
            </a:r>
            <a:r>
              <a:rPr lang="fr-FR" sz="1100" dirty="0" err="1" smtClean="0"/>
              <a:t>Payam</a:t>
            </a:r>
            <a:r>
              <a:rPr lang="fr-FR" sz="1100" dirty="0" smtClean="0"/>
              <a:t>	</a:t>
            </a:r>
            <a:r>
              <a:rPr lang="fr-FR" sz="1100" dirty="0" err="1" smtClean="0"/>
              <a:t>Kaufling</a:t>
            </a:r>
            <a:r>
              <a:rPr lang="fr-FR" sz="1100" dirty="0" smtClean="0"/>
              <a:t>	ST_MAN</a:t>
            </a:r>
          </a:p>
          <a:p>
            <a:r>
              <a:rPr lang="fr-FR" sz="1100" dirty="0" smtClean="0"/>
              <a:t>123	</a:t>
            </a:r>
            <a:r>
              <a:rPr lang="fr-FR" sz="1100" dirty="0" err="1" smtClean="0"/>
              <a:t>Shanta</a:t>
            </a:r>
            <a:r>
              <a:rPr lang="fr-FR" sz="1100" dirty="0" smtClean="0"/>
              <a:t>	</a:t>
            </a:r>
            <a:r>
              <a:rPr lang="fr-FR" sz="1100" dirty="0" err="1" smtClean="0"/>
              <a:t>Vollman</a:t>
            </a:r>
            <a:r>
              <a:rPr lang="fr-FR" sz="1100" dirty="0" smtClean="0"/>
              <a:t>	ST_MAN</a:t>
            </a:r>
          </a:p>
          <a:p>
            <a:r>
              <a:rPr lang="fr-FR" sz="1100" dirty="0" smtClean="0"/>
              <a:t>124	Kevin	</a:t>
            </a:r>
            <a:r>
              <a:rPr lang="fr-FR" sz="1100" dirty="0" err="1" smtClean="0"/>
              <a:t>Mourgos</a:t>
            </a:r>
            <a:r>
              <a:rPr lang="fr-FR" sz="1100" dirty="0" smtClean="0"/>
              <a:t>	ST_MAN</a:t>
            </a:r>
          </a:p>
          <a:p>
            <a:r>
              <a:rPr lang="fr-FR" sz="1100" dirty="0" smtClean="0"/>
              <a:t>125	Julia	</a:t>
            </a:r>
            <a:r>
              <a:rPr lang="fr-FR" sz="1100" dirty="0" err="1" smtClean="0"/>
              <a:t>Nayer</a:t>
            </a:r>
            <a:r>
              <a:rPr lang="fr-FR" sz="1100" dirty="0" smtClean="0"/>
              <a:t>	ST_CLERK</a:t>
            </a:r>
          </a:p>
          <a:p>
            <a:r>
              <a:rPr lang="fr-FR" sz="1100" dirty="0" smtClean="0"/>
              <a:t>126	</a:t>
            </a:r>
            <a:r>
              <a:rPr lang="fr-FR" sz="1100" dirty="0" err="1" smtClean="0"/>
              <a:t>Irene</a:t>
            </a:r>
            <a:r>
              <a:rPr lang="fr-FR" sz="1100" dirty="0" smtClean="0"/>
              <a:t>	</a:t>
            </a:r>
            <a:r>
              <a:rPr lang="fr-FR" sz="1100" dirty="0" err="1" smtClean="0"/>
              <a:t>Mikkilineni</a:t>
            </a:r>
            <a:r>
              <a:rPr lang="fr-FR" sz="1100" dirty="0" smtClean="0"/>
              <a:t>	ST_CLERK</a:t>
            </a:r>
          </a:p>
          <a:p>
            <a:r>
              <a:rPr lang="fr-FR" sz="1100" dirty="0" smtClean="0"/>
              <a:t>127	James	Landry	ST_CLERK</a:t>
            </a:r>
          </a:p>
          <a:p>
            <a:pPr marL="228600" indent="-228600">
              <a:buAutoNum type="arabicPlain" startAt="128"/>
            </a:pPr>
            <a:r>
              <a:rPr lang="fr-FR" sz="1100" dirty="0" smtClean="0"/>
              <a:t>                      Steven	</a:t>
            </a:r>
            <a:r>
              <a:rPr lang="fr-FR" sz="1100" dirty="0" err="1" smtClean="0"/>
              <a:t>Markle</a:t>
            </a:r>
            <a:r>
              <a:rPr lang="fr-FR" sz="1100" dirty="0" smtClean="0"/>
              <a:t>	ST_CLERK</a:t>
            </a:r>
          </a:p>
          <a:p>
            <a:r>
              <a:rPr lang="fr-FR" sz="1100" dirty="0" smtClean="0"/>
              <a:t>105	David	Austin	IT_PROG</a:t>
            </a:r>
          </a:p>
          <a:p>
            <a:r>
              <a:rPr lang="fr-FR" sz="1100" dirty="0" smtClean="0"/>
              <a:t>106	</a:t>
            </a:r>
            <a:r>
              <a:rPr lang="fr-FR" sz="1100" dirty="0" err="1" smtClean="0"/>
              <a:t>VallPataballa</a:t>
            </a:r>
            <a:r>
              <a:rPr lang="fr-FR" sz="1100" dirty="0" smtClean="0"/>
              <a:t>       IT_PROG</a:t>
            </a:r>
          </a:p>
          <a:p>
            <a:pPr marL="228600" indent="-228600">
              <a:buAutoNum type="arabicPlain" startAt="128"/>
            </a:pPr>
            <a:endParaRPr lang="fr-FR" sz="1100" dirty="0"/>
          </a:p>
        </p:txBody>
      </p:sp>
      <p:graphicFrame>
        <p:nvGraphicFramePr>
          <p:cNvPr id="18" name="Tableau 17"/>
          <p:cNvGraphicFramePr>
            <a:graphicFrameLocks noGrp="1"/>
          </p:cNvGraphicFramePr>
          <p:nvPr/>
        </p:nvGraphicFramePr>
        <p:xfrm>
          <a:off x="214282" y="2786058"/>
          <a:ext cx="4141691" cy="2595880"/>
        </p:xfrm>
        <a:graphic>
          <a:graphicData uri="http://schemas.openxmlformats.org/drawingml/2006/table">
            <a:tbl>
              <a:tblPr firstRow="1" bandRow="1">
                <a:tableStyleId>{5940675A-B579-460E-94D1-54222C63F5DA}</a:tableStyleId>
              </a:tblPr>
              <a:tblGrid>
                <a:gridCol w="1416707"/>
                <a:gridCol w="302776"/>
                <a:gridCol w="302776"/>
                <a:gridCol w="302776"/>
                <a:gridCol w="302776"/>
                <a:gridCol w="302776"/>
                <a:gridCol w="302776"/>
                <a:gridCol w="302776"/>
                <a:gridCol w="302776"/>
                <a:gridCol w="302776"/>
              </a:tblGrid>
              <a:tr h="370840">
                <a:tc>
                  <a:txBody>
                    <a:bodyPr/>
                    <a:lstStyle/>
                    <a:p>
                      <a:endParaRPr lang="fr-FR" dirty="0">
                        <a:solidFill>
                          <a:srgbClr val="C00000"/>
                        </a:solidFill>
                      </a:endParaRPr>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7</a:t>
                      </a:r>
                      <a:endParaRPr lang="fr-FR" dirty="0"/>
                    </a:p>
                  </a:txBody>
                  <a:tcPr/>
                </a:tc>
                <a:tc>
                  <a:txBody>
                    <a:bodyPr/>
                    <a:lstStyle/>
                    <a:p>
                      <a:r>
                        <a:rPr lang="fr-FR" dirty="0" smtClean="0"/>
                        <a:t>8</a:t>
                      </a:r>
                      <a:endParaRPr lang="fr-FR" dirty="0"/>
                    </a:p>
                  </a:txBody>
                  <a:tcPr/>
                </a:tc>
                <a:tc>
                  <a:txBody>
                    <a:bodyPr/>
                    <a:lstStyle/>
                    <a:p>
                      <a:r>
                        <a:rPr lang="fr-FR" dirty="0" smtClean="0"/>
                        <a:t>…</a:t>
                      </a:r>
                      <a:endParaRPr lang="fr-FR" dirty="0"/>
                    </a:p>
                  </a:txBody>
                  <a:tcPr/>
                </a:tc>
              </a:tr>
              <a:tr h="370840">
                <a:tc>
                  <a:txBody>
                    <a:bodyPr/>
                    <a:lstStyle/>
                    <a:p>
                      <a:r>
                        <a:rPr lang="fr-FR" sz="1800" dirty="0" smtClean="0"/>
                        <a:t>ST_CLERK</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a:t>
                      </a:r>
                      <a:endParaRPr lang="fr-FR" dirty="0"/>
                    </a:p>
                  </a:txBody>
                  <a:tcPr/>
                </a:tc>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fr-FR" sz="1800" dirty="0" smtClean="0"/>
                        <a:t>ST_MAN</a:t>
                      </a:r>
                      <a:endParaRPr lang="fr-FR" dirty="0" smtClean="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a:t>
                      </a:r>
                      <a:endParaRPr lang="fr-FR" dirty="0"/>
                    </a:p>
                  </a:txBody>
                  <a:tcPr/>
                </a:tc>
              </a:tr>
              <a:tr h="370840">
                <a:tc>
                  <a:txBody>
                    <a:bodyPr/>
                    <a:lstStyle/>
                    <a:p>
                      <a:r>
                        <a:rPr lang="fr-FR" sz="1800" dirty="0" smtClean="0"/>
                        <a:t>FI_ACCOUNT</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a:t>
                      </a:r>
                      <a:endParaRPr lang="fr-FR" dirty="0"/>
                    </a:p>
                  </a:txBody>
                  <a:tcPr/>
                </a:tc>
              </a:tr>
              <a:tr h="370840">
                <a:tc>
                  <a:txBody>
                    <a:bodyPr/>
                    <a:lstStyle/>
                    <a:p>
                      <a:r>
                        <a:rPr lang="fr-FR" sz="1800" dirty="0" smtClean="0"/>
                        <a:t>PU_CLERK</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a:t>
                      </a:r>
                      <a:endParaRPr lang="fr-FR" dirty="0"/>
                    </a:p>
                  </a:txBody>
                  <a:tcPr/>
                </a:tc>
              </a:tr>
              <a:tr h="370840">
                <a:tc>
                  <a:txBody>
                    <a:bodyPr/>
                    <a:lstStyle/>
                    <a:p>
                      <a:r>
                        <a:rPr lang="fr-FR" sz="1800" dirty="0" smtClean="0"/>
                        <a:t>IT_PROG</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a:t>
                      </a:r>
                      <a:endParaRPr lang="fr-FR" dirty="0"/>
                    </a:p>
                  </a:txBody>
                  <a:tcPr/>
                </a:tc>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fr-FR" dirty="0" smtClean="0"/>
                        <a:t>AD_VP</a:t>
                      </a:r>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a:t>
                      </a:r>
                      <a:endParaRPr lang="fr-FR" dirty="0"/>
                    </a:p>
                  </a:txBody>
                  <a:tcPr/>
                </a:tc>
              </a:tr>
            </a:tbl>
          </a:graphicData>
        </a:graphic>
      </p:graphicFrame>
      <p:sp>
        <p:nvSpPr>
          <p:cNvPr id="20" name="ZoneTexte 19"/>
          <p:cNvSpPr txBox="1"/>
          <p:nvPr/>
        </p:nvSpPr>
        <p:spPr>
          <a:xfrm>
            <a:off x="0" y="5934670"/>
            <a:ext cx="4786346" cy="923330"/>
          </a:xfrm>
          <a:prstGeom prst="rect">
            <a:avLst/>
          </a:prstGeom>
          <a:noFill/>
        </p:spPr>
        <p:txBody>
          <a:bodyPr wrap="square" rtlCol="0">
            <a:spAutoFit/>
          </a:bodyPr>
          <a:lstStyle/>
          <a:p>
            <a:r>
              <a:rPr lang="fr-FR" b="1" dirty="0" smtClean="0"/>
              <a:t>Select * </a:t>
            </a:r>
            <a:r>
              <a:rPr lang="fr-FR" b="1" dirty="0" err="1" smtClean="0"/>
              <a:t>from</a:t>
            </a:r>
            <a:r>
              <a:rPr lang="fr-FR" b="1" dirty="0" smtClean="0"/>
              <a:t> </a:t>
            </a:r>
            <a:r>
              <a:rPr lang="fr-FR" b="1" dirty="0" err="1" smtClean="0"/>
              <a:t>employees</a:t>
            </a:r>
            <a:r>
              <a:rPr lang="fr-FR" b="1" dirty="0" smtClean="0"/>
              <a:t> </a:t>
            </a:r>
            <a:r>
              <a:rPr lang="fr-FR" b="1" dirty="0" err="1" smtClean="0"/>
              <a:t>where</a:t>
            </a:r>
            <a:r>
              <a:rPr lang="fr-FR" b="1" dirty="0" smtClean="0"/>
              <a:t> </a:t>
            </a:r>
            <a:r>
              <a:rPr lang="fr-FR" b="1" dirty="0" err="1" smtClean="0"/>
              <a:t>job_id</a:t>
            </a:r>
            <a:r>
              <a:rPr lang="fr-FR" b="1" dirty="0" smtClean="0"/>
              <a:t> </a:t>
            </a:r>
            <a:r>
              <a:rPr lang="fr-FR" b="1" dirty="0" err="1" smtClean="0"/>
              <a:t>like</a:t>
            </a:r>
            <a:r>
              <a:rPr lang="fr-FR" b="1" dirty="0" smtClean="0"/>
              <a:t> ‘FI_ACCOUNT</a:t>
            </a:r>
            <a:r>
              <a:rPr lang="fr-FR" dirty="0" smtClean="0"/>
              <a:t>’</a:t>
            </a:r>
          </a:p>
          <a:p>
            <a:endParaRPr lang="fr-FR" dirty="0"/>
          </a:p>
        </p:txBody>
      </p:sp>
      <p:sp>
        <p:nvSpPr>
          <p:cNvPr id="21" name="ZoneTexte 20"/>
          <p:cNvSpPr txBox="1"/>
          <p:nvPr/>
        </p:nvSpPr>
        <p:spPr>
          <a:xfrm>
            <a:off x="0" y="1785926"/>
            <a:ext cx="4786346" cy="923330"/>
          </a:xfrm>
          <a:prstGeom prst="rect">
            <a:avLst/>
          </a:prstGeom>
          <a:noFill/>
        </p:spPr>
        <p:txBody>
          <a:bodyPr wrap="square" rtlCol="0">
            <a:spAutoFit/>
          </a:bodyPr>
          <a:lstStyle/>
          <a:p>
            <a:r>
              <a:rPr lang="fr-FR" b="1" dirty="0" smtClean="0">
                <a:solidFill>
                  <a:srgbClr val="C00000"/>
                </a:solidFill>
              </a:rPr>
              <a:t>L’index Bitmap n’est pas utilisé (exploité) quand la clause est ( not </a:t>
            </a:r>
            <a:r>
              <a:rPr lang="fr-FR" b="1" dirty="0" err="1" smtClean="0">
                <a:solidFill>
                  <a:srgbClr val="C00000"/>
                </a:solidFill>
              </a:rPr>
              <a:t>like</a:t>
            </a:r>
            <a:r>
              <a:rPr lang="fr-FR" b="1" dirty="0" smtClean="0">
                <a:solidFill>
                  <a:srgbClr val="C00000"/>
                </a:solidFill>
              </a:rPr>
              <a:t> , not in , </a:t>
            </a:r>
            <a:r>
              <a:rPr lang="fr-FR" b="1" dirty="0" err="1" smtClean="0">
                <a:solidFill>
                  <a:srgbClr val="C00000"/>
                </a:solidFill>
              </a:rPr>
              <a:t>different</a:t>
            </a:r>
            <a:r>
              <a:rPr lang="fr-FR" b="1" dirty="0" smtClean="0">
                <a:solidFill>
                  <a:srgbClr val="C00000"/>
                </a:solidFill>
              </a:rPr>
              <a:t> &lt;&gt;, </a:t>
            </a:r>
            <a:r>
              <a:rPr lang="fr-FR" b="1" dirty="0" err="1" smtClean="0">
                <a:solidFill>
                  <a:srgbClr val="C00000"/>
                </a:solidFill>
              </a:rPr>
              <a:t>null</a:t>
            </a:r>
            <a:r>
              <a:rPr lang="fr-FR" b="1" dirty="0" smtClean="0">
                <a:solidFill>
                  <a:srgbClr val="C00000"/>
                </a:solidFill>
              </a:rPr>
              <a:t>)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1484784"/>
            <a:ext cx="7075262" cy="634137"/>
          </a:xfrm>
        </p:spPr>
        <p:txBody>
          <a:bodyPr>
            <a:normAutofit/>
          </a:bodyPr>
          <a:lstStyle/>
          <a:p>
            <a:r>
              <a:rPr lang="fr-FR" sz="1800" b="1" dirty="0" smtClean="0">
                <a:latin typeface="Verdana" pitchFamily="34" charset="0"/>
                <a:ea typeface="Verdana" pitchFamily="34" charset="0"/>
                <a:cs typeface="Verdana" pitchFamily="34" charset="0"/>
              </a:rPr>
              <a:t>Exemple de création d’index </a:t>
            </a:r>
            <a:endParaRPr lang="fr-FR" sz="1800" b="1" dirty="0">
              <a:latin typeface="Verdana" pitchFamily="34" charset="0"/>
              <a:ea typeface="Verdana" pitchFamily="34" charset="0"/>
              <a:cs typeface="Verdana" pitchFamily="34" charset="0"/>
            </a:endParaRPr>
          </a:p>
        </p:txBody>
      </p:sp>
      <p:sp>
        <p:nvSpPr>
          <p:cNvPr id="4" name="Rectangle 3"/>
          <p:cNvSpPr/>
          <p:nvPr/>
        </p:nvSpPr>
        <p:spPr>
          <a:xfrm>
            <a:off x="179512" y="2189763"/>
            <a:ext cx="7814102" cy="1477328"/>
          </a:xfrm>
          <a:prstGeom prst="rect">
            <a:avLst/>
          </a:prstGeom>
        </p:spPr>
        <p:txBody>
          <a:bodyPr wrap="square">
            <a:spAutoFit/>
          </a:bodyPr>
          <a:lstStyle/>
          <a:p>
            <a:r>
              <a:rPr lang="fr-FR" b="1" u="sng" dirty="0" smtClean="0">
                <a:solidFill>
                  <a:srgbClr val="00B050"/>
                </a:solidFill>
              </a:rPr>
              <a:t>Créer  l’index  : </a:t>
            </a:r>
          </a:p>
          <a:p>
            <a:endParaRPr lang="fr-FR" dirty="0" smtClean="0"/>
          </a:p>
          <a:p>
            <a:r>
              <a:rPr lang="fr-FR" b="1" dirty="0" smtClean="0"/>
              <a:t>CREATE</a:t>
            </a:r>
            <a:r>
              <a:rPr lang="fr-FR" dirty="0" smtClean="0"/>
              <a:t> </a:t>
            </a:r>
            <a:r>
              <a:rPr lang="fr-FR" b="1" dirty="0" smtClean="0"/>
              <a:t>UNIQUE</a:t>
            </a:r>
            <a:r>
              <a:rPr lang="fr-FR" dirty="0" smtClean="0"/>
              <a:t> INDEX </a:t>
            </a:r>
            <a:r>
              <a:rPr lang="fr-FR" dirty="0" err="1" smtClean="0"/>
              <a:t>idx_clients</a:t>
            </a:r>
            <a:r>
              <a:rPr lang="fr-FR" dirty="0" smtClean="0"/>
              <a:t> ON </a:t>
            </a:r>
            <a:r>
              <a:rPr lang="fr-FR" b="1" dirty="0" smtClean="0"/>
              <a:t>clients(</a:t>
            </a:r>
            <a:r>
              <a:rPr lang="fr-FR" b="1" dirty="0" err="1" smtClean="0"/>
              <a:t>no_client</a:t>
            </a:r>
            <a:r>
              <a:rPr lang="fr-FR" dirty="0" smtClean="0"/>
              <a:t>) </a:t>
            </a:r>
            <a:br>
              <a:rPr lang="fr-FR" dirty="0" smtClean="0"/>
            </a:br>
            <a:endParaRPr lang="fr-FR" dirty="0" smtClean="0"/>
          </a:p>
          <a:p>
            <a:r>
              <a:rPr lang="en-US" b="1" dirty="0" smtClean="0"/>
              <a:t>CREATE</a:t>
            </a:r>
            <a:r>
              <a:rPr lang="en-US" dirty="0" smtClean="0"/>
              <a:t>  </a:t>
            </a:r>
            <a:r>
              <a:rPr lang="en-US" b="1" dirty="0" smtClean="0"/>
              <a:t>BITMAP</a:t>
            </a:r>
            <a:r>
              <a:rPr lang="en-US" dirty="0" smtClean="0"/>
              <a:t>  INDEX </a:t>
            </a:r>
            <a:r>
              <a:rPr lang="en-US" dirty="0" err="1" smtClean="0"/>
              <a:t>idx_empl</a:t>
            </a:r>
            <a:r>
              <a:rPr lang="en-US" dirty="0" smtClean="0"/>
              <a:t> ON departments (</a:t>
            </a:r>
            <a:r>
              <a:rPr lang="en-US" dirty="0" err="1" smtClean="0"/>
              <a:t>department_name</a:t>
            </a:r>
            <a:r>
              <a:rPr lang="en-US" dirty="0" smtClean="0"/>
              <a:t>)</a:t>
            </a:r>
          </a:p>
        </p:txBody>
      </p:sp>
      <p:sp>
        <p:nvSpPr>
          <p:cNvPr id="6" name="Rectangle 5"/>
          <p:cNvSpPr/>
          <p:nvPr/>
        </p:nvSpPr>
        <p:spPr>
          <a:xfrm>
            <a:off x="251520" y="4469050"/>
            <a:ext cx="5221109" cy="400110"/>
          </a:xfrm>
          <a:prstGeom prst="rect">
            <a:avLst/>
          </a:prstGeom>
        </p:spPr>
        <p:txBody>
          <a:bodyPr wrap="none">
            <a:spAutoFit/>
          </a:bodyPr>
          <a:lstStyle/>
          <a:p>
            <a:r>
              <a:rPr lang="fr-FR" sz="2000" b="1" u="sng" dirty="0" smtClean="0">
                <a:solidFill>
                  <a:srgbClr val="FF0000"/>
                </a:solidFill>
              </a:rPr>
              <a:t>Supprimer l’index </a:t>
            </a:r>
            <a:r>
              <a:rPr lang="fr-FR" sz="2000" b="1" dirty="0" smtClean="0">
                <a:solidFill>
                  <a:srgbClr val="FF0000"/>
                </a:solidFill>
                <a:sym typeface="Wingdings" pitchFamily="2" charset="2"/>
              </a:rPr>
              <a:t> </a:t>
            </a:r>
            <a:r>
              <a:rPr lang="fr-FR" b="1" dirty="0" smtClean="0">
                <a:latin typeface="Verdana" pitchFamily="34" charset="0"/>
                <a:ea typeface="Verdana" pitchFamily="34" charset="0"/>
                <a:cs typeface="Verdana" pitchFamily="34" charset="0"/>
              </a:rPr>
              <a:t>DROP index </a:t>
            </a:r>
            <a:r>
              <a:rPr lang="fr-FR" b="1" dirty="0" err="1" smtClean="0">
                <a:latin typeface="Verdana" pitchFamily="34" charset="0"/>
                <a:ea typeface="Verdana" pitchFamily="34" charset="0"/>
                <a:cs typeface="Verdana" pitchFamily="34" charset="0"/>
              </a:rPr>
              <a:t>idx_empl</a:t>
            </a:r>
            <a:endParaRPr lang="fr-FR" b="1" dirty="0">
              <a:latin typeface="Verdana" pitchFamily="34" charset="0"/>
              <a:ea typeface="Verdana" pitchFamily="34" charset="0"/>
              <a:cs typeface="Verdana" pitchFamily="34" charset="0"/>
            </a:endParaRPr>
          </a:p>
        </p:txBody>
      </p:sp>
      <p:sp>
        <p:nvSpPr>
          <p:cNvPr id="7" name="Rectangle 6"/>
          <p:cNvSpPr/>
          <p:nvPr/>
        </p:nvSpPr>
        <p:spPr>
          <a:xfrm>
            <a:off x="0" y="0"/>
            <a:ext cx="9144000" cy="1785104"/>
          </a:xfrm>
          <a:prstGeom prst="rect">
            <a:avLst/>
          </a:prstGeom>
        </p:spPr>
        <p:txBody>
          <a:bodyPr wrap="square">
            <a:spAutoFit/>
          </a:bodyPr>
          <a:lstStyle/>
          <a:p>
            <a:r>
              <a:rPr lang="fr-FR" b="1" dirty="0" smtClean="0">
                <a:solidFill>
                  <a:schemeClr val="tx2">
                    <a:lumMod val="75000"/>
                  </a:schemeClr>
                </a:solidFill>
              </a:rPr>
              <a:t>Administration des bases de données sous Oracle </a:t>
            </a:r>
          </a:p>
          <a:p>
            <a:r>
              <a:rPr lang="fr-FR" sz="2000" b="1" dirty="0" smtClean="0">
                <a:solidFill>
                  <a:schemeClr val="tx2">
                    <a:lumMod val="75000"/>
                  </a:schemeClr>
                </a:solidFill>
              </a:rPr>
              <a:t>Chapitre 3: Créer une base de données</a:t>
            </a:r>
          </a:p>
          <a:p>
            <a:pPr marL="0" lvl="1"/>
            <a:r>
              <a:rPr lang="fr-FR" sz="2000" b="1" kern="0" dirty="0" smtClean="0">
                <a:solidFill>
                  <a:srgbClr val="C00000"/>
                </a:solidFill>
                <a:latin typeface="Verdana" pitchFamily="34" charset="0"/>
                <a:ea typeface="Verdana" pitchFamily="34" charset="0"/>
                <a:cs typeface="Verdana" pitchFamily="34" charset="0"/>
              </a:rPr>
              <a:t>Création et Gestion des </a:t>
            </a:r>
            <a:r>
              <a:rPr lang="fr-FR" sz="2000" b="1" kern="0" dirty="0" err="1" smtClean="0">
                <a:solidFill>
                  <a:srgbClr val="C00000"/>
                </a:solidFill>
                <a:latin typeface="Verdana" pitchFamily="34" charset="0"/>
                <a:ea typeface="Verdana" pitchFamily="34" charset="0"/>
                <a:cs typeface="Verdana" pitchFamily="34" charset="0"/>
              </a:rPr>
              <a:t>tablespaces</a:t>
            </a:r>
            <a:r>
              <a:rPr lang="fr-FR" sz="2000" b="1" kern="0" dirty="0" smtClean="0">
                <a:solidFill>
                  <a:srgbClr val="C00000"/>
                </a:solidFill>
                <a:latin typeface="Verdana" pitchFamily="34" charset="0"/>
                <a:ea typeface="Verdana" pitchFamily="34" charset="0"/>
                <a:cs typeface="Verdana" pitchFamily="34" charset="0"/>
              </a:rPr>
              <a:t> et tables </a:t>
            </a:r>
            <a:r>
              <a:rPr lang="fr-FR" sz="2400" b="1" kern="0" dirty="0" smtClean="0">
                <a:solidFill>
                  <a:schemeClr val="accent2"/>
                </a:solidFill>
                <a:latin typeface="Verdana" pitchFamily="34" charset="0"/>
                <a:ea typeface="Verdana" pitchFamily="34" charset="0"/>
                <a:cs typeface="Verdana" pitchFamily="34" charset="0"/>
              </a:rPr>
              <a:t>: </a:t>
            </a:r>
            <a:endParaRPr lang="fr-FR" sz="2400" b="1" kern="0" dirty="0" smtClean="0">
              <a:solidFill>
                <a:srgbClr val="C00000"/>
              </a:solidFill>
              <a:latin typeface="Verdana" pitchFamily="34" charset="0"/>
              <a:ea typeface="Verdana" pitchFamily="34" charset="0"/>
              <a:cs typeface="Verdana" pitchFamily="34" charset="0"/>
            </a:endParaRPr>
          </a:p>
          <a:p>
            <a:pPr marL="0" lvl="1"/>
            <a:r>
              <a:rPr lang="fr-FR" sz="2400" b="1" kern="0" dirty="0" smtClean="0">
                <a:solidFill>
                  <a:schemeClr val="tx2">
                    <a:lumMod val="75000"/>
                  </a:schemeClr>
                </a:solidFill>
                <a:latin typeface="Verdana" pitchFamily="34" charset="0"/>
                <a:ea typeface="Verdana" pitchFamily="34" charset="0"/>
                <a:cs typeface="Verdana" pitchFamily="34" charset="0"/>
              </a:rPr>
              <a:t>Les indexes (suite)</a:t>
            </a:r>
            <a:endParaRPr lang="fr-FR" sz="2400" dirty="0" smtClean="0">
              <a:solidFill>
                <a:schemeClr val="tx2">
                  <a:lumMod val="75000"/>
                </a:schemeClr>
              </a:solidFill>
              <a:latin typeface="Verdana" pitchFamily="34" charset="0"/>
              <a:ea typeface="Verdana" pitchFamily="34" charset="0"/>
              <a:cs typeface="Verdana" pitchFamily="34" charset="0"/>
            </a:endParaRPr>
          </a:p>
          <a:p>
            <a:pPr marL="0" lvl="1"/>
            <a:endParaRPr lang="fr-FR" sz="2400" b="1" dirty="0">
              <a:solidFill>
                <a:schemeClr val="accent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285720" y="1928802"/>
            <a:ext cx="8463915" cy="4431983"/>
          </a:xfrm>
        </p:spPr>
        <p:txBody>
          <a:bodyPr/>
          <a:lstStyle/>
          <a:p>
            <a:pPr>
              <a:lnSpc>
                <a:spcPct val="150000"/>
              </a:lnSpc>
            </a:pPr>
            <a:r>
              <a:rPr lang="fr-FR" dirty="0" smtClean="0"/>
              <a:t>Une séquence est un objet de base de données Oracle, au même titre qu'une </a:t>
            </a:r>
            <a:r>
              <a:rPr lang="fr-FR" b="1" dirty="0" smtClean="0"/>
              <a:t>table</a:t>
            </a:r>
            <a:r>
              <a:rPr lang="fr-FR" dirty="0" smtClean="0"/>
              <a:t>, </a:t>
            </a:r>
            <a:r>
              <a:rPr lang="fr-FR" b="1" dirty="0" smtClean="0"/>
              <a:t>une vue</a:t>
            </a:r>
            <a:r>
              <a:rPr lang="fr-FR" dirty="0" smtClean="0"/>
              <a:t>, </a:t>
            </a:r>
          </a:p>
          <a:p>
            <a:pPr>
              <a:lnSpc>
                <a:spcPct val="150000"/>
              </a:lnSpc>
            </a:pPr>
            <a:r>
              <a:rPr lang="fr-FR" dirty="0" smtClean="0"/>
              <a:t>Elle  appartient à un utilisateur, on peut donc si on a les droits nécessaires :</a:t>
            </a:r>
          </a:p>
          <a:p>
            <a:pPr>
              <a:lnSpc>
                <a:spcPct val="150000"/>
              </a:lnSpc>
              <a:buFont typeface="Wingdings" pitchFamily="2" charset="2"/>
              <a:buChar char="Ø"/>
            </a:pPr>
            <a:r>
              <a:rPr lang="fr-FR" dirty="0" smtClean="0"/>
              <a:t>La manipuler, </a:t>
            </a:r>
          </a:p>
          <a:p>
            <a:pPr>
              <a:lnSpc>
                <a:spcPct val="150000"/>
              </a:lnSpc>
              <a:buFont typeface="Wingdings" pitchFamily="2" charset="2"/>
              <a:buChar char="Ø"/>
            </a:pPr>
            <a:r>
              <a:rPr lang="fr-FR" dirty="0" smtClean="0"/>
              <a:t>La modifier,</a:t>
            </a:r>
          </a:p>
          <a:p>
            <a:pPr>
              <a:lnSpc>
                <a:spcPct val="150000"/>
              </a:lnSpc>
              <a:buFont typeface="Wingdings" pitchFamily="2" charset="2"/>
              <a:buChar char="Ø"/>
            </a:pPr>
            <a:r>
              <a:rPr lang="fr-FR" dirty="0" smtClean="0"/>
              <a:t>La supprimer </a:t>
            </a:r>
          </a:p>
          <a:p>
            <a:pPr>
              <a:lnSpc>
                <a:spcPct val="150000"/>
              </a:lnSpc>
              <a:buFont typeface="Wingdings" pitchFamily="2" charset="2"/>
              <a:buChar char="Ø"/>
            </a:pPr>
            <a:r>
              <a:rPr lang="fr-FR" dirty="0" smtClean="0"/>
              <a:t>…..</a:t>
            </a:r>
            <a:endParaRPr lang="fr-FR" dirty="0"/>
          </a:p>
        </p:txBody>
      </p:sp>
      <p:sp>
        <p:nvSpPr>
          <p:cNvPr id="4" name="Titre 1"/>
          <p:cNvSpPr>
            <a:spLocks noGrp="1"/>
          </p:cNvSpPr>
          <p:nvPr>
            <p:ph type="title"/>
          </p:nvPr>
        </p:nvSpPr>
        <p:spPr>
          <a:xfrm>
            <a:off x="1711580" y="146628"/>
            <a:ext cx="3360486" cy="677108"/>
          </a:xfrm>
        </p:spPr>
        <p:txBody>
          <a:bodyPr/>
          <a:lstStyle/>
          <a:p>
            <a:r>
              <a:rPr lang="fr-FR" dirty="0" smtClean="0"/>
              <a:t>Les Séquence</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71406" y="1928802"/>
            <a:ext cx="9072594" cy="4247317"/>
          </a:xfrm>
        </p:spPr>
        <p:txBody>
          <a:bodyPr/>
          <a:lstStyle/>
          <a:p>
            <a:pPr>
              <a:lnSpc>
                <a:spcPct val="150000"/>
              </a:lnSpc>
              <a:buFont typeface="Wingdings" pitchFamily="2" charset="2"/>
              <a:buChar char="Ø"/>
            </a:pPr>
            <a:r>
              <a:rPr lang="fr-FR" dirty="0" smtClean="0"/>
              <a:t>Définir une séquence équivaut à définir une suite de nombres entiers.</a:t>
            </a:r>
          </a:p>
          <a:p>
            <a:pPr>
              <a:lnSpc>
                <a:spcPct val="150000"/>
              </a:lnSpc>
              <a:buFont typeface="Wingdings" pitchFamily="2" charset="2"/>
              <a:buChar char="Ø"/>
            </a:pPr>
            <a:r>
              <a:rPr lang="fr-FR" dirty="0" smtClean="0"/>
              <a:t>L'évolution de cette suite est régie par un certain nombre de paramètres, </a:t>
            </a:r>
          </a:p>
          <a:p>
            <a:pPr>
              <a:lnSpc>
                <a:spcPct val="150000"/>
              </a:lnSpc>
              <a:buFont typeface="Wingdings" pitchFamily="2" charset="2"/>
              <a:buChar char="Ø"/>
            </a:pPr>
            <a:r>
              <a:rPr lang="fr-FR" dirty="0" smtClean="0"/>
              <a:t>L'utilisation d'une séquence permet donc d'avoir à disposition une suite de valeurs.</a:t>
            </a:r>
          </a:p>
          <a:p>
            <a:pPr>
              <a:lnSpc>
                <a:spcPct val="150000"/>
              </a:lnSpc>
            </a:pPr>
            <a:endParaRPr lang="fr-FR" dirty="0" smtClean="0"/>
          </a:p>
          <a:p>
            <a:pPr>
              <a:lnSpc>
                <a:spcPct val="150000"/>
              </a:lnSpc>
            </a:pPr>
            <a:r>
              <a:rPr lang="fr-FR" b="1" dirty="0" smtClean="0">
                <a:solidFill>
                  <a:srgbClr val="00B050"/>
                </a:solidFill>
              </a:rPr>
              <a:t>Ceci pour </a:t>
            </a:r>
            <a:r>
              <a:rPr lang="fr-FR" dirty="0" smtClean="0">
                <a:solidFill>
                  <a:srgbClr val="00B050"/>
                </a:solidFill>
              </a:rPr>
              <a:t>: Générer des clés uniques dans des tables avoir un compteur à titre informatif, que l'on incrémente quand on veut etc...</a:t>
            </a:r>
          </a:p>
          <a:p>
            <a:endParaRPr lang="fr-FR" dirty="0"/>
          </a:p>
        </p:txBody>
      </p:sp>
      <p:sp>
        <p:nvSpPr>
          <p:cNvPr id="4" name="Titre 1"/>
          <p:cNvSpPr>
            <a:spLocks noGrp="1"/>
          </p:cNvSpPr>
          <p:nvPr>
            <p:ph type="title"/>
          </p:nvPr>
        </p:nvSpPr>
        <p:spPr>
          <a:xfrm>
            <a:off x="1711580" y="146628"/>
            <a:ext cx="3360486" cy="677108"/>
          </a:xfrm>
        </p:spPr>
        <p:txBody>
          <a:bodyPr/>
          <a:lstStyle/>
          <a:p>
            <a:r>
              <a:rPr lang="fr-FR" dirty="0" smtClean="0"/>
              <a:t>Les Séquence</a:t>
            </a:r>
            <a:endParaRPr lang="fr-FR" dirty="0"/>
          </a:p>
        </p:txBody>
      </p:sp>
      <p:sp>
        <p:nvSpPr>
          <p:cNvPr id="5" name="Rectangle 4"/>
          <p:cNvSpPr/>
          <p:nvPr/>
        </p:nvSpPr>
        <p:spPr>
          <a:xfrm>
            <a:off x="357158" y="928670"/>
            <a:ext cx="4644413" cy="584775"/>
          </a:xfrm>
          <a:prstGeom prst="rect">
            <a:avLst/>
          </a:prstGeom>
        </p:spPr>
        <p:txBody>
          <a:bodyPr wrap="none">
            <a:spAutoFit/>
          </a:bodyPr>
          <a:lstStyle/>
          <a:p>
            <a:r>
              <a:rPr lang="fr-FR" sz="3200" b="1" dirty="0" smtClean="0"/>
              <a:t>Définition d'une séquence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11580" y="146628"/>
            <a:ext cx="6503758" cy="1354217"/>
          </a:xfrm>
        </p:spPr>
        <p:txBody>
          <a:bodyPr/>
          <a:lstStyle/>
          <a:p>
            <a:r>
              <a:rPr lang="fr-FR" dirty="0" smtClean="0"/>
              <a:t>Création D’une Séquence</a:t>
            </a:r>
            <a:endParaRPr lang="fr-FR" dirty="0"/>
          </a:p>
        </p:txBody>
      </p:sp>
      <p:sp>
        <p:nvSpPr>
          <p:cNvPr id="3" name="Espace réservé du texte 2"/>
          <p:cNvSpPr>
            <a:spLocks noGrp="1"/>
          </p:cNvSpPr>
          <p:nvPr>
            <p:ph type="body" idx="1"/>
          </p:nvPr>
        </p:nvSpPr>
        <p:spPr>
          <a:xfrm>
            <a:off x="71406" y="1500174"/>
            <a:ext cx="9072594" cy="3139321"/>
          </a:xfrm>
        </p:spPr>
        <p:txBody>
          <a:bodyPr/>
          <a:lstStyle/>
          <a:p>
            <a:r>
              <a:rPr lang="fr-FR" b="1" dirty="0" smtClean="0">
                <a:sym typeface="Wingdings" pitchFamily="2" charset="2"/>
              </a:rPr>
              <a:t> SQL&gt;    </a:t>
            </a:r>
            <a:r>
              <a:rPr lang="fr-FR" b="1" dirty="0" smtClean="0"/>
              <a:t>CREATE</a:t>
            </a:r>
            <a:r>
              <a:rPr lang="fr-FR" dirty="0" smtClean="0"/>
              <a:t> </a:t>
            </a:r>
            <a:r>
              <a:rPr lang="fr-FR" b="1" dirty="0" smtClean="0"/>
              <a:t>SEQUENCE</a:t>
            </a:r>
            <a:r>
              <a:rPr lang="fr-FR" dirty="0" smtClean="0"/>
              <a:t>  </a:t>
            </a:r>
            <a:r>
              <a:rPr lang="fr-FR" dirty="0" err="1" smtClean="0"/>
              <a:t>ma_sequence</a:t>
            </a:r>
            <a:r>
              <a:rPr lang="fr-FR" b="1" dirty="0" smtClean="0"/>
              <a:t>;</a:t>
            </a:r>
          </a:p>
          <a:p>
            <a:endParaRPr lang="fr-FR" b="1" dirty="0" smtClean="0"/>
          </a:p>
          <a:p>
            <a:r>
              <a:rPr lang="fr-FR" b="1" dirty="0" smtClean="0"/>
              <a:t>La séquence a 2 Pseudo-</a:t>
            </a:r>
            <a:r>
              <a:rPr lang="fr-FR" b="1" dirty="0" err="1" smtClean="0"/>
              <a:t>colones</a:t>
            </a:r>
            <a:endParaRPr lang="fr-FR" b="1" dirty="0" smtClean="0"/>
          </a:p>
          <a:p>
            <a:endParaRPr lang="fr-FR" b="1" dirty="0" smtClean="0"/>
          </a:p>
          <a:p>
            <a:pPr lvl="0" rtl="0">
              <a:lnSpc>
                <a:spcPct val="150000"/>
              </a:lnSpc>
            </a:pPr>
            <a:r>
              <a:rPr lang="fr-FR" sz="1800" dirty="0" smtClean="0"/>
              <a:t>1- </a:t>
            </a:r>
            <a:r>
              <a:rPr lang="fr-FR" sz="2000" dirty="0" smtClean="0"/>
              <a:t>La pseudo-colonne CURRVAL retourne la valeur courante de la séquence.</a:t>
            </a:r>
          </a:p>
          <a:p>
            <a:pPr lvl="0">
              <a:lnSpc>
                <a:spcPct val="150000"/>
              </a:lnSpc>
            </a:pPr>
            <a:r>
              <a:rPr lang="fr-FR" sz="2000" dirty="0" smtClean="0"/>
              <a:t>2- La pseudo-colonne NEXTVAL incrémente la séquence et retourne la nouvelle valeur.</a:t>
            </a:r>
          </a:p>
          <a:p>
            <a:endParaRPr lang="fr-FR" dirty="0" smtClean="0"/>
          </a:p>
          <a:p>
            <a:endParaRPr lang="fr-FR" dirty="0"/>
          </a:p>
        </p:txBody>
      </p:sp>
      <p:sp>
        <p:nvSpPr>
          <p:cNvPr id="2049" name="Rectangle 1"/>
          <p:cNvSpPr>
            <a:spLocks noChangeArrowheads="1"/>
          </p:cNvSpPr>
          <p:nvPr/>
        </p:nvSpPr>
        <p:spPr bwMode="auto">
          <a:xfrm>
            <a:off x="0" y="928670"/>
            <a:ext cx="8593635"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fr-FR" sz="3200" b="1" dirty="0" smtClean="0"/>
              <a:t>L'ordre SQL minimal de création d'une séquence :</a:t>
            </a:r>
          </a:p>
        </p:txBody>
      </p:sp>
      <p:sp>
        <p:nvSpPr>
          <p:cNvPr id="2050" name="Rectangle 2"/>
          <p:cNvSpPr>
            <a:spLocks noChangeArrowheads="1"/>
          </p:cNvSpPr>
          <p:nvPr/>
        </p:nvSpPr>
        <p:spPr bwMode="auto">
          <a:xfrm>
            <a:off x="357190" y="3985819"/>
            <a:ext cx="7786710" cy="280076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fr-FR" sz="1600" dirty="0" smtClean="0">
                <a:solidFill>
                  <a:srgbClr val="000000"/>
                </a:solidFill>
                <a:latin typeface="Courier New" pitchFamily="49" charset="0"/>
                <a:ea typeface="Times New Roman" pitchFamily="18" charset="0"/>
                <a:cs typeface="Courier New" pitchFamily="49" charset="0"/>
              </a:rPr>
              <a:t>SQL</a:t>
            </a:r>
            <a:r>
              <a:rPr lang="fr-FR" sz="1600" b="1" dirty="0" smtClean="0">
                <a:solidFill>
                  <a:srgbClr val="000000"/>
                </a:solidFill>
                <a:latin typeface="Courier New" pitchFamily="49" charset="0"/>
                <a:ea typeface="Times New Roman" pitchFamily="18" charset="0"/>
                <a:cs typeface="Courier New" pitchFamily="49" charset="0"/>
              </a:rPr>
              <a:t>&gt;</a:t>
            </a:r>
            <a:r>
              <a:rPr lang="fr-FR" sz="1600" dirty="0" smtClean="0">
                <a:solidFill>
                  <a:srgbClr val="000000"/>
                </a:solidFill>
                <a:latin typeface="Courier New" pitchFamily="49" charset="0"/>
                <a:ea typeface="Times New Roman" pitchFamily="18" charset="0"/>
                <a:cs typeface="Courier New" pitchFamily="49" charset="0"/>
              </a:rPr>
              <a:t> </a:t>
            </a:r>
            <a:r>
              <a:rPr kumimoji="0" lang="fr-FR" sz="1600" b="1" i="0" u="none" strike="noStrike" cap="none" normalizeH="0" baseline="0" dirty="0" smtClean="0">
                <a:ln>
                  <a:noFill/>
                </a:ln>
                <a:solidFill>
                  <a:srgbClr val="00008B"/>
                </a:solidFill>
                <a:effectLst/>
                <a:latin typeface="Courier New" pitchFamily="49" charset="0"/>
                <a:ea typeface="Times New Roman" pitchFamily="18" charset="0"/>
                <a:cs typeface="Courier New" pitchFamily="49" charset="0"/>
              </a:rPr>
              <a:t>select</a:t>
            </a: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fr-FR" sz="16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ma_sequence</a:t>
            </a:r>
            <a:r>
              <a:rPr kumimoji="0" lang="fr-FR" sz="1600" b="1" i="0" u="none" strike="noStrike" cap="none" normalizeH="0" baseline="0" dirty="0" err="1" smtClean="0">
                <a:ln>
                  <a:noFill/>
                </a:ln>
                <a:solidFill>
                  <a:srgbClr val="FF0080"/>
                </a:solidFill>
                <a:effectLst/>
                <a:latin typeface="Courier New" pitchFamily="49" charset="0"/>
                <a:ea typeface="Times New Roman" pitchFamily="18" charset="0"/>
                <a:cs typeface="Courier New" pitchFamily="49" charset="0"/>
              </a:rPr>
              <a:t>.</a:t>
            </a:r>
            <a:r>
              <a:rPr kumimoji="0" lang="fr-FR" sz="1600" b="1" i="0" u="none" strike="noStrike" cap="none" normalizeH="0" baseline="0" dirty="0" err="1" smtClean="0">
                <a:ln>
                  <a:noFill/>
                </a:ln>
                <a:solidFill>
                  <a:srgbClr val="00008B"/>
                </a:solidFill>
                <a:effectLst/>
                <a:latin typeface="Courier New" pitchFamily="49" charset="0"/>
                <a:ea typeface="Times New Roman" pitchFamily="18" charset="0"/>
                <a:cs typeface="Courier New" pitchFamily="49" charset="0"/>
              </a:rPr>
              <a:t>nextval</a:t>
            </a: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fr-FR" sz="1600" b="1" i="0" u="none" strike="noStrike" cap="none" normalizeH="0" baseline="0" dirty="0" err="1" smtClean="0">
                <a:ln>
                  <a:noFill/>
                </a:ln>
                <a:solidFill>
                  <a:srgbClr val="00008B"/>
                </a:solidFill>
                <a:effectLst/>
                <a:latin typeface="Courier New" pitchFamily="49" charset="0"/>
                <a:ea typeface="Times New Roman" pitchFamily="18" charset="0"/>
                <a:cs typeface="Courier New" pitchFamily="49" charset="0"/>
              </a:rPr>
              <a:t>from</a:t>
            </a: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dual</a:t>
            </a:r>
            <a:r>
              <a:rPr kumimoji="0" lang="fr-FR" sz="1600" b="1" i="0" u="none" strike="noStrike" cap="none" normalizeH="0" baseline="0" dirty="0" smtClean="0">
                <a:ln>
                  <a:noFill/>
                </a:ln>
                <a:solidFill>
                  <a:srgbClr val="FF0080"/>
                </a:solidFill>
                <a:effectLst/>
                <a:latin typeface="Courier New" pitchFamily="49" charset="0"/>
                <a:ea typeface="Times New Roman" pitchFamily="18" charset="0"/>
                <a:cs typeface="Courier New" pitchFamily="49" charset="0"/>
              </a:rPr>
              <a:t>;</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fr-FR" sz="1600" b="1" i="0" u="none" strike="noStrike" cap="none" normalizeH="0" baseline="0" dirty="0" smtClean="0">
                <a:ln>
                  <a:noFill/>
                </a:ln>
                <a:solidFill>
                  <a:srgbClr val="00008B"/>
                </a:solidFill>
                <a:effectLst/>
                <a:latin typeface="Courier New" pitchFamily="49" charset="0"/>
                <a:ea typeface="Times New Roman" pitchFamily="18" charset="0"/>
                <a:cs typeface="Courier New" pitchFamily="49" charset="0"/>
              </a:rPr>
              <a:t>NEXTVAL</a:t>
            </a:r>
            <a:endParaRPr lang="fr-FR" sz="1600" dirty="0" smtClean="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SQL</a:t>
            </a:r>
            <a:r>
              <a:rPr kumimoji="0" lang="fr-FR"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&gt;</a:t>
            </a: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fr-FR" sz="1600" b="0" i="0" u="none" strike="noStrike" cap="none" normalizeH="0" baseline="0" dirty="0" smtClean="0">
                <a:ln>
                  <a:noFill/>
                </a:ln>
                <a:solidFill>
                  <a:srgbClr val="00008B"/>
                </a:solidFill>
                <a:effectLst/>
                <a:latin typeface="Courier New" pitchFamily="49" charset="0"/>
                <a:ea typeface="Times New Roman" pitchFamily="18" charset="0"/>
                <a:cs typeface="Courier New" pitchFamily="49" charset="0"/>
              </a:rPr>
              <a:t>select</a:t>
            </a: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fr-FR" sz="1600" i="0" u="none" strike="noStrike" cap="none" normalizeH="0" baseline="0" dirty="0" err="1" smtClean="0">
                <a:ln>
                  <a:noFill/>
                </a:ln>
                <a:solidFill>
                  <a:schemeClr val="tx1">
                    <a:lumMod val="95000"/>
                    <a:lumOff val="5000"/>
                  </a:schemeClr>
                </a:solidFill>
                <a:effectLst/>
                <a:latin typeface="Courier New" pitchFamily="49" charset="0"/>
                <a:ea typeface="Times New Roman" pitchFamily="18" charset="0"/>
                <a:cs typeface="Courier New" pitchFamily="49" charset="0"/>
              </a:rPr>
              <a:t>ma_sequenc</a:t>
            </a:r>
            <a:r>
              <a:rPr kumimoji="0" lang="fr-FR" sz="1600" b="1" i="0" u="none" strike="noStrike" cap="none" normalizeH="0" baseline="0" dirty="0" err="1" smtClean="0">
                <a:ln>
                  <a:noFill/>
                </a:ln>
                <a:solidFill>
                  <a:schemeClr val="tx1">
                    <a:lumMod val="95000"/>
                    <a:lumOff val="5000"/>
                  </a:schemeClr>
                </a:solidFill>
                <a:effectLst/>
                <a:latin typeface="Courier New" pitchFamily="49" charset="0"/>
                <a:ea typeface="Times New Roman" pitchFamily="18" charset="0"/>
                <a:cs typeface="Courier New" pitchFamily="49" charset="0"/>
              </a:rPr>
              <a:t>e</a:t>
            </a:r>
            <a:r>
              <a:rPr kumimoji="0" lang="fr-FR" sz="1600" b="1" i="0" u="none" strike="noStrike" cap="none" normalizeH="0" baseline="0" dirty="0" err="1" smtClean="0">
                <a:ln>
                  <a:noFill/>
                </a:ln>
                <a:solidFill>
                  <a:srgbClr val="0070C0"/>
                </a:solidFill>
                <a:effectLst/>
                <a:latin typeface="Courier New" pitchFamily="49" charset="0"/>
                <a:ea typeface="Times New Roman" pitchFamily="18" charset="0"/>
                <a:cs typeface="Courier New" pitchFamily="49" charset="0"/>
              </a:rPr>
              <a:t>.</a:t>
            </a:r>
            <a:r>
              <a:rPr lang="fr-FR" sz="1600" b="1" dirty="0" err="1" smtClean="0">
                <a:solidFill>
                  <a:srgbClr val="00008B"/>
                </a:solidFill>
                <a:latin typeface="Courier New" pitchFamily="49" charset="0"/>
                <a:ea typeface="Times New Roman" pitchFamily="18" charset="0"/>
                <a:cs typeface="Courier New" pitchFamily="49" charset="0"/>
              </a:rPr>
              <a:t>currval</a:t>
            </a:r>
            <a:r>
              <a:rPr lang="fr-FR" sz="1600" b="1" dirty="0" smtClean="0">
                <a:solidFill>
                  <a:srgbClr val="00008B"/>
                </a:solidFill>
                <a:latin typeface="Courier New" pitchFamily="49" charset="0"/>
                <a:ea typeface="Times New Roman" pitchFamily="18" charset="0"/>
                <a:cs typeface="Courier New" pitchFamily="49" charset="0"/>
              </a:rPr>
              <a:t> </a:t>
            </a:r>
            <a:r>
              <a:rPr kumimoji="0" lang="fr-FR" sz="1600" b="0" i="0" u="none" strike="noStrike" cap="none" normalizeH="0" baseline="0" dirty="0" err="1" smtClean="0">
                <a:ln>
                  <a:noFill/>
                </a:ln>
                <a:solidFill>
                  <a:srgbClr val="00008B"/>
                </a:solidFill>
                <a:effectLst/>
                <a:latin typeface="Courier New" pitchFamily="49" charset="0"/>
                <a:ea typeface="Times New Roman" pitchFamily="18" charset="0"/>
                <a:cs typeface="Courier New" pitchFamily="49" charset="0"/>
              </a:rPr>
              <a:t>from</a:t>
            </a: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dual</a:t>
            </a:r>
            <a:r>
              <a:rPr kumimoji="0" lang="fr-FR"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lang="fr-FR" sz="1600" b="1" dirty="0" smtClean="0">
                <a:solidFill>
                  <a:srgbClr val="00008B"/>
                </a:solidFill>
                <a:latin typeface="Courier New" pitchFamily="49" charset="0"/>
                <a:ea typeface="Times New Roman" pitchFamily="18" charset="0"/>
                <a:cs typeface="Courier New" pitchFamily="49" charset="0"/>
              </a:rPr>
              <a:t>CURRVAL</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SQL</a:t>
            </a:r>
            <a:r>
              <a:rPr kumimoji="0" lang="fr-FR"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&gt;</a:t>
            </a: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fr-FR" sz="1600" b="0" i="0" u="none" strike="noStrike" cap="none" normalizeH="0" baseline="0" dirty="0" smtClean="0">
                <a:ln>
                  <a:noFill/>
                </a:ln>
                <a:solidFill>
                  <a:srgbClr val="00008B"/>
                </a:solidFill>
                <a:effectLst/>
                <a:latin typeface="Courier New" pitchFamily="49" charset="0"/>
                <a:ea typeface="Times New Roman" pitchFamily="18" charset="0"/>
                <a:cs typeface="Courier New" pitchFamily="49" charset="0"/>
              </a:rPr>
              <a:t>select</a:t>
            </a: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fr-FR" sz="16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ma_sequence</a:t>
            </a:r>
            <a:r>
              <a:rPr kumimoji="0" lang="fr-FR" sz="1600" b="1" i="0" u="none" strike="noStrike" cap="none" normalizeH="0" baseline="0" dirty="0" err="1" smtClean="0">
                <a:ln>
                  <a:noFill/>
                </a:ln>
                <a:solidFill>
                  <a:srgbClr val="FF0080"/>
                </a:solidFill>
                <a:effectLst/>
                <a:latin typeface="Courier New" pitchFamily="49" charset="0"/>
                <a:ea typeface="Times New Roman" pitchFamily="18" charset="0"/>
                <a:cs typeface="Courier New" pitchFamily="49" charset="0"/>
              </a:rPr>
              <a:t>.</a:t>
            </a:r>
            <a:r>
              <a:rPr kumimoji="0" lang="fr-FR" sz="1600" b="1" i="0" u="none" strike="noStrike" cap="none" normalizeH="0" baseline="0" dirty="0" err="1" smtClean="0">
                <a:ln>
                  <a:noFill/>
                </a:ln>
                <a:solidFill>
                  <a:srgbClr val="00008B"/>
                </a:solidFill>
                <a:effectLst/>
                <a:latin typeface="Courier New" pitchFamily="49" charset="0"/>
                <a:ea typeface="Times New Roman" pitchFamily="18" charset="0"/>
                <a:cs typeface="Courier New" pitchFamily="49" charset="0"/>
              </a:rPr>
              <a:t>nextval</a:t>
            </a: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fr-FR" sz="1600" b="0" i="0" u="none" strike="noStrike" cap="none" normalizeH="0" baseline="0" dirty="0" err="1" smtClean="0">
                <a:ln>
                  <a:noFill/>
                </a:ln>
                <a:solidFill>
                  <a:srgbClr val="00008B"/>
                </a:solidFill>
                <a:effectLst/>
                <a:latin typeface="Courier New" pitchFamily="49" charset="0"/>
                <a:ea typeface="Times New Roman" pitchFamily="18" charset="0"/>
                <a:cs typeface="Courier New" pitchFamily="49" charset="0"/>
              </a:rPr>
              <a:t>from</a:t>
            </a: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dual</a:t>
            </a:r>
            <a:r>
              <a:rPr kumimoji="0" lang="fr-FR"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fr-FR" sz="1600" b="1" i="0" u="none" strike="noStrike" cap="none" normalizeH="0" baseline="0" dirty="0" smtClean="0">
                <a:ln>
                  <a:noFill/>
                </a:ln>
                <a:solidFill>
                  <a:srgbClr val="00008B"/>
                </a:solidFill>
                <a:effectLst/>
                <a:latin typeface="Courier New" pitchFamily="49" charset="0"/>
                <a:ea typeface="Times New Roman" pitchFamily="18" charset="0"/>
                <a:cs typeface="Courier New" pitchFamily="49" charset="0"/>
              </a:rPr>
              <a:t>NEXTVAL</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2</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711580" y="146628"/>
            <a:ext cx="6503758" cy="1354217"/>
          </a:xfrm>
        </p:spPr>
        <p:txBody>
          <a:bodyPr/>
          <a:lstStyle/>
          <a:p>
            <a:r>
              <a:rPr lang="fr-FR" dirty="0" smtClean="0"/>
              <a:t>Création D’une Séquence</a:t>
            </a:r>
            <a:endParaRPr lang="fr-FR" dirty="0"/>
          </a:p>
        </p:txBody>
      </p:sp>
      <p:sp>
        <p:nvSpPr>
          <p:cNvPr id="5" name="Rectangle 1"/>
          <p:cNvSpPr>
            <a:spLocks noChangeArrowheads="1"/>
          </p:cNvSpPr>
          <p:nvPr/>
        </p:nvSpPr>
        <p:spPr bwMode="auto">
          <a:xfrm>
            <a:off x="60941" y="928670"/>
            <a:ext cx="436818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fr-FR" b="1" dirty="0" smtClean="0">
                <a:solidFill>
                  <a:srgbClr val="303030"/>
                </a:solidFill>
                <a:latin typeface="Calibri" pitchFamily="34" charset="0"/>
                <a:ea typeface="Times New Roman" pitchFamily="18" charset="0"/>
                <a:cs typeface="Arial" pitchFamily="34" charset="0"/>
              </a:rPr>
              <a:t>D’autre option </a:t>
            </a:r>
            <a:r>
              <a:rPr kumimoji="0" lang="fr-FR" b="1" i="0" u="none" strike="noStrike" cap="none" normalizeH="0" baseline="0" dirty="0" smtClean="0">
                <a:ln>
                  <a:noFill/>
                </a:ln>
                <a:solidFill>
                  <a:srgbClr val="303030"/>
                </a:solidFill>
                <a:effectLst/>
                <a:latin typeface="Calibri" pitchFamily="34" charset="0"/>
                <a:ea typeface="Times New Roman" pitchFamily="18" charset="0"/>
                <a:cs typeface="Arial" pitchFamily="34" charset="0"/>
              </a:rPr>
              <a:t>de création d'une séquence :</a:t>
            </a:r>
            <a:endParaRPr kumimoji="0" lang="fr-FR" b="1"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1"/>
          <p:cNvSpPr>
            <a:spLocks noChangeArrowheads="1"/>
          </p:cNvSpPr>
          <p:nvPr/>
        </p:nvSpPr>
        <p:spPr bwMode="auto">
          <a:xfrm>
            <a:off x="71406" y="1357298"/>
            <a:ext cx="8929750" cy="341632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fr-FR" sz="2400" b="1" i="0" u="none" strike="noStrike" cap="none" normalizeH="0" baseline="0" dirty="0" smtClean="0">
                <a:ln>
                  <a:noFill/>
                </a:ln>
                <a:solidFill>
                  <a:srgbClr val="00B050"/>
                </a:solidFill>
                <a:effectLst/>
                <a:latin typeface="Calibri" pitchFamily="34" charset="0"/>
                <a:ea typeface="Times New Roman" pitchFamily="18" charset="0"/>
                <a:cs typeface="Arial" pitchFamily="34" charset="0"/>
              </a:rPr>
              <a:t>Valeur initiale et incrément:</a:t>
            </a:r>
          </a:p>
          <a:p>
            <a:pPr lvl="0" fontAlgn="base">
              <a:lnSpc>
                <a:spcPct val="150000"/>
              </a:lnSpc>
              <a:spcBef>
                <a:spcPct val="0"/>
              </a:spcBef>
              <a:spcAft>
                <a:spcPct val="0"/>
              </a:spcAft>
            </a:pPr>
            <a:r>
              <a:rPr lang="fr-FR" sz="2400" dirty="0" smtClean="0"/>
              <a:t>Les paramètres  </a:t>
            </a:r>
            <a:r>
              <a:rPr lang="fr-FR" sz="2400" i="1" dirty="0" smtClean="0"/>
              <a:t>START WITH</a:t>
            </a:r>
            <a:r>
              <a:rPr lang="fr-FR" sz="2400" dirty="0" smtClean="0"/>
              <a:t> et </a:t>
            </a:r>
            <a:r>
              <a:rPr lang="fr-FR" sz="2400" i="1" dirty="0" smtClean="0"/>
              <a:t>INCREMENT BY.</a:t>
            </a:r>
          </a:p>
          <a:p>
            <a:pPr lvl="0" fontAlgn="base">
              <a:lnSpc>
                <a:spcPct val="150000"/>
              </a:lnSpc>
              <a:spcBef>
                <a:spcPct val="0"/>
              </a:spcBef>
              <a:spcAft>
                <a:spcPct val="0"/>
              </a:spcAft>
            </a:pPr>
            <a:r>
              <a:rPr lang="fr-FR" sz="2400" i="1" dirty="0" smtClean="0"/>
              <a:t>RQ: </a:t>
            </a:r>
            <a:r>
              <a:rPr lang="fr-FR" dirty="0" smtClean="0"/>
              <a:t>ces paramètres  peuvent s'utiliser indépendamment. </a:t>
            </a:r>
          </a:p>
          <a:p>
            <a:pPr fontAlgn="base">
              <a:lnSpc>
                <a:spcPct val="150000"/>
              </a:lnSpc>
              <a:spcBef>
                <a:spcPct val="0"/>
              </a:spcBef>
              <a:spcAft>
                <a:spcPct val="0"/>
              </a:spcAft>
            </a:pPr>
            <a:r>
              <a:rPr lang="fr-FR" b="1" dirty="0" smtClean="0"/>
              <a:t>CREATE</a:t>
            </a:r>
            <a:r>
              <a:rPr lang="fr-FR" dirty="0" smtClean="0"/>
              <a:t> SEQUENCE </a:t>
            </a:r>
            <a:r>
              <a:rPr lang="fr-FR" dirty="0" err="1" smtClean="0"/>
              <a:t>ma_sequence</a:t>
            </a:r>
            <a:r>
              <a:rPr lang="fr-FR" dirty="0" smtClean="0"/>
              <a:t> START </a:t>
            </a:r>
            <a:r>
              <a:rPr lang="fr-FR" b="1" dirty="0" smtClean="0"/>
              <a:t>WITH</a:t>
            </a:r>
            <a:r>
              <a:rPr lang="fr-FR" dirty="0" smtClean="0"/>
              <a:t> 4 INCREMENT </a:t>
            </a:r>
            <a:r>
              <a:rPr lang="fr-FR" b="1" dirty="0" smtClean="0"/>
              <a:t>BY</a:t>
            </a:r>
            <a:r>
              <a:rPr lang="fr-FR" dirty="0" smtClean="0"/>
              <a:t> 2</a:t>
            </a:r>
            <a:r>
              <a:rPr lang="fr-FR" b="1" dirty="0" smtClean="0"/>
              <a:t>;</a:t>
            </a:r>
            <a:endParaRPr lang="fr-FR" dirty="0" smtClean="0"/>
          </a:p>
          <a:p>
            <a:pPr lvl="0" fontAlgn="base">
              <a:lnSpc>
                <a:spcPct val="150000"/>
              </a:lnSpc>
              <a:spcBef>
                <a:spcPct val="0"/>
              </a:spcBef>
              <a:spcAft>
                <a:spcPct val="0"/>
              </a:spcAft>
            </a:pPr>
            <a:r>
              <a:rPr lang="fr-FR" dirty="0" smtClean="0"/>
              <a:t>Dans cet exemple, on a défini la suite 4, 6, 8, 10,12, 14, 16,…., </a:t>
            </a:r>
            <a:r>
              <a:rPr lang="fr-FR" dirty="0" err="1" smtClean="0"/>
              <a:t>etc</a:t>
            </a:r>
            <a:r>
              <a:rPr lang="fr-FR" dirty="0" smtClean="0"/>
              <a:t/>
            </a:r>
            <a:br>
              <a:rPr lang="fr-FR" dirty="0" smtClean="0"/>
            </a:br>
            <a:r>
              <a:rPr lang="fr-FR" dirty="0" smtClean="0"/>
              <a:t> Pour faire une suite descendante, il suffit d'indiquer une valeur négative au paramètre</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a:p>
            <a:pPr fontAlgn="base">
              <a:lnSpc>
                <a:spcPct val="150000"/>
              </a:lnSpc>
              <a:spcBef>
                <a:spcPct val="0"/>
              </a:spcBef>
              <a:spcAft>
                <a:spcPct val="0"/>
              </a:spcAft>
            </a:pPr>
            <a:r>
              <a:rPr lang="fr-FR" b="1" dirty="0" smtClean="0"/>
              <a:t>CREATE</a:t>
            </a:r>
            <a:r>
              <a:rPr lang="fr-FR" dirty="0" smtClean="0"/>
              <a:t> SEQUENCE </a:t>
            </a:r>
            <a:r>
              <a:rPr lang="fr-FR" dirty="0" err="1" smtClean="0"/>
              <a:t>ma_sequence</a:t>
            </a:r>
            <a:r>
              <a:rPr lang="fr-FR" dirty="0" smtClean="0"/>
              <a:t> INCREMENT </a:t>
            </a:r>
            <a:r>
              <a:rPr lang="fr-FR" b="1" dirty="0" smtClean="0"/>
              <a:t>BY</a:t>
            </a:r>
            <a:r>
              <a:rPr lang="fr-FR" dirty="0" smtClean="0"/>
              <a:t> </a:t>
            </a:r>
            <a:r>
              <a:rPr lang="fr-FR" b="1" dirty="0" smtClean="0"/>
              <a:t>-</a:t>
            </a:r>
            <a:r>
              <a:rPr lang="fr-FR" dirty="0" smtClean="0"/>
              <a:t>10</a:t>
            </a:r>
            <a:r>
              <a:rPr lang="fr-FR" b="1" dirty="0" smtClean="0"/>
              <a:t>;</a:t>
            </a:r>
            <a:endParaRPr lang="fr-FR" dirty="0" smtClean="0"/>
          </a:p>
        </p:txBody>
      </p:sp>
      <p:sp>
        <p:nvSpPr>
          <p:cNvPr id="7" name="Rectangle 1"/>
          <p:cNvSpPr>
            <a:spLocks noChangeArrowheads="1"/>
          </p:cNvSpPr>
          <p:nvPr/>
        </p:nvSpPr>
        <p:spPr bwMode="auto">
          <a:xfrm>
            <a:off x="71406" y="4714884"/>
            <a:ext cx="8929718" cy="193899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fr-FR" sz="2400" b="1" i="0" u="none" strike="noStrike" cap="none" normalizeH="0" baseline="0" dirty="0" smtClean="0">
                <a:ln>
                  <a:noFill/>
                </a:ln>
                <a:solidFill>
                  <a:srgbClr val="00B050"/>
                </a:solidFill>
                <a:effectLst/>
                <a:latin typeface="Calibri" pitchFamily="34" charset="0"/>
                <a:ea typeface="Times New Roman" pitchFamily="18" charset="0"/>
                <a:cs typeface="Arial" pitchFamily="34" charset="0"/>
              </a:rPr>
              <a:t>Valeur MAXI</a:t>
            </a:r>
            <a:r>
              <a:rPr kumimoji="0" lang="fr-FR" sz="2400" b="1" i="0" u="none" strike="noStrike" cap="none" normalizeH="0" dirty="0" smtClean="0">
                <a:ln>
                  <a:noFill/>
                </a:ln>
                <a:solidFill>
                  <a:srgbClr val="00B050"/>
                </a:solidFill>
                <a:effectLst/>
                <a:latin typeface="Calibri" pitchFamily="34" charset="0"/>
                <a:ea typeface="Times New Roman" pitchFamily="18" charset="0"/>
                <a:cs typeface="Arial" pitchFamily="34" charset="0"/>
              </a:rPr>
              <a:t> et MINI </a:t>
            </a:r>
            <a:endParaRPr lang="fr-FR" sz="2400" b="1" dirty="0" smtClean="0">
              <a:solidFill>
                <a:srgbClr val="00B050"/>
              </a:solidFill>
              <a:latin typeface="Calibri" pitchFamily="34" charset="0"/>
              <a:ea typeface="Times New Roman" pitchFamily="18" charset="0"/>
              <a:cs typeface="Arial" pitchFamily="34" charset="0"/>
              <a:sym typeface="Wingdings" pitchFamily="2" charset="2"/>
            </a:endParaRPr>
          </a:p>
          <a:p>
            <a:pPr fontAlgn="base">
              <a:spcBef>
                <a:spcPct val="0"/>
              </a:spcBef>
              <a:spcAft>
                <a:spcPct val="0"/>
              </a:spcAft>
            </a:pPr>
            <a:r>
              <a:rPr kumimoji="0" lang="fr-FR" sz="2400" b="1" i="0" u="none" strike="noStrike" cap="none" normalizeH="0" dirty="0" smtClean="0">
                <a:ln>
                  <a:noFill/>
                </a:ln>
                <a:solidFill>
                  <a:srgbClr val="00B050"/>
                </a:solidFill>
                <a:effectLst/>
                <a:latin typeface="Calibri" pitchFamily="34" charset="0"/>
                <a:ea typeface="Times New Roman" pitchFamily="18" charset="0"/>
                <a:cs typeface="Arial" pitchFamily="34" charset="0"/>
              </a:rPr>
              <a:t> </a:t>
            </a:r>
            <a:r>
              <a:rPr lang="fr-FR" sz="1600" b="1" dirty="0" smtClean="0"/>
              <a:t>CREATE</a:t>
            </a:r>
            <a:r>
              <a:rPr lang="fr-FR" sz="1600" dirty="0" smtClean="0"/>
              <a:t> SEQUENCE </a:t>
            </a:r>
            <a:r>
              <a:rPr lang="fr-FR" sz="1600" dirty="0" err="1" smtClean="0"/>
              <a:t>ma_sequence</a:t>
            </a:r>
            <a:r>
              <a:rPr lang="fr-FR" sz="1600" dirty="0" smtClean="0"/>
              <a:t> </a:t>
            </a:r>
            <a:r>
              <a:rPr lang="fr-FR" sz="1600" b="1" dirty="0" smtClean="0"/>
              <a:t>MAXVALUE</a:t>
            </a:r>
            <a:r>
              <a:rPr lang="fr-FR" sz="1600" dirty="0" smtClean="0"/>
              <a:t> </a:t>
            </a:r>
            <a:r>
              <a:rPr lang="fr-FR" sz="1600" b="1" dirty="0" smtClean="0"/>
              <a:t>MINVALUE;</a:t>
            </a:r>
          </a:p>
          <a:p>
            <a:pPr fontAlgn="base">
              <a:lnSpc>
                <a:spcPct val="150000"/>
              </a:lnSpc>
              <a:spcBef>
                <a:spcPct val="0"/>
              </a:spcBef>
              <a:spcAft>
                <a:spcPct val="0"/>
              </a:spcAft>
            </a:pPr>
            <a:r>
              <a:rPr lang="fr-FR" sz="1600" b="1" dirty="0" smtClean="0"/>
              <a:t>CREATE</a:t>
            </a:r>
            <a:r>
              <a:rPr lang="fr-FR" sz="1600" dirty="0" smtClean="0"/>
              <a:t> SEQUENCE </a:t>
            </a:r>
            <a:r>
              <a:rPr lang="fr-FR" sz="1600" dirty="0" err="1" smtClean="0"/>
              <a:t>ma_sequence</a:t>
            </a:r>
            <a:r>
              <a:rPr lang="fr-FR" sz="1600" dirty="0" smtClean="0"/>
              <a:t> MINVALUE </a:t>
            </a:r>
            <a:r>
              <a:rPr lang="fr-FR" sz="1600" b="1" dirty="0" smtClean="0"/>
              <a:t>-20</a:t>
            </a:r>
            <a:r>
              <a:rPr lang="fr-FR" sz="1600" dirty="0" smtClean="0"/>
              <a:t> MAXVALUE 40</a:t>
            </a:r>
            <a:r>
              <a:rPr lang="fr-FR" sz="1600" b="1" dirty="0" smtClean="0"/>
              <a:t>;</a:t>
            </a:r>
            <a:endParaRPr lang="fr-FR" sz="1600" dirty="0" smtClean="0"/>
          </a:p>
          <a:p>
            <a:pPr>
              <a:lnSpc>
                <a:spcPct val="150000"/>
              </a:lnSpc>
            </a:pPr>
            <a:r>
              <a:rPr lang="fr-FR" sz="1600" b="1" dirty="0" smtClean="0"/>
              <a:t>CREATE</a:t>
            </a:r>
            <a:r>
              <a:rPr lang="fr-FR" sz="1600" dirty="0" smtClean="0"/>
              <a:t> SEQUENCE </a:t>
            </a:r>
            <a:r>
              <a:rPr lang="fr-FR" sz="1600" dirty="0" err="1" smtClean="0"/>
              <a:t>ma_sequence</a:t>
            </a:r>
            <a:r>
              <a:rPr lang="fr-FR" sz="1600" dirty="0" smtClean="0"/>
              <a:t> START </a:t>
            </a:r>
            <a:r>
              <a:rPr lang="fr-FR" sz="1600" b="1" dirty="0" smtClean="0"/>
              <a:t>WITH</a:t>
            </a:r>
            <a:r>
              <a:rPr lang="fr-FR" sz="1600" dirty="0" smtClean="0"/>
              <a:t> </a:t>
            </a:r>
            <a:r>
              <a:rPr lang="fr-FR" sz="1600" b="1" dirty="0" smtClean="0"/>
              <a:t>1</a:t>
            </a:r>
            <a:r>
              <a:rPr lang="fr-FR" sz="1600" dirty="0" smtClean="0"/>
              <a:t> INCREMENT </a:t>
            </a:r>
            <a:r>
              <a:rPr lang="fr-FR" sz="1600" b="1" dirty="0" smtClean="0"/>
              <a:t>BY</a:t>
            </a:r>
            <a:r>
              <a:rPr lang="fr-FR" sz="1600" dirty="0" smtClean="0"/>
              <a:t> </a:t>
            </a:r>
            <a:r>
              <a:rPr lang="fr-FR" sz="1600" b="1" dirty="0" smtClean="0"/>
              <a:t>1</a:t>
            </a:r>
            <a:r>
              <a:rPr lang="fr-FR" sz="1600" dirty="0" smtClean="0"/>
              <a:t> MAXVALUE 9999</a:t>
            </a:r>
            <a:r>
              <a:rPr lang="fr-FR" sz="1600" b="1" dirty="0" smtClean="0"/>
              <a:t>;</a:t>
            </a:r>
            <a:endParaRPr lang="fr-FR" sz="1600" dirty="0" smtClean="0"/>
          </a:p>
          <a:p>
            <a:pPr>
              <a:lnSpc>
                <a:spcPct val="150000"/>
              </a:lnSpc>
            </a:pPr>
            <a:r>
              <a:rPr lang="fr-FR" sz="1600" b="1" dirty="0" smtClean="0"/>
              <a:t>CREATE</a:t>
            </a:r>
            <a:r>
              <a:rPr lang="fr-FR" sz="1600" dirty="0" smtClean="0"/>
              <a:t> SEQUENCE </a:t>
            </a:r>
            <a:r>
              <a:rPr lang="fr-FR" sz="1600" dirty="0" err="1" smtClean="0"/>
              <a:t>ma_sequence</a:t>
            </a:r>
            <a:r>
              <a:rPr lang="fr-FR" sz="1600" dirty="0" smtClean="0"/>
              <a:t> START </a:t>
            </a:r>
            <a:r>
              <a:rPr lang="fr-FR" sz="1600" b="1" dirty="0" smtClean="0"/>
              <a:t>WITH -1 </a:t>
            </a:r>
            <a:r>
              <a:rPr lang="fr-FR" sz="1600" dirty="0" smtClean="0"/>
              <a:t>INCREMENT </a:t>
            </a:r>
            <a:r>
              <a:rPr lang="fr-FR" sz="1600" b="1" dirty="0" smtClean="0"/>
              <a:t>BY -1 </a:t>
            </a:r>
            <a:r>
              <a:rPr lang="fr-FR" sz="1600" dirty="0" smtClean="0"/>
              <a:t>MINVALUE </a:t>
            </a:r>
            <a:r>
              <a:rPr lang="fr-FR" sz="1600" b="1" dirty="0" smtClean="0"/>
              <a:t>-</a:t>
            </a:r>
            <a:r>
              <a:rPr lang="fr-FR" sz="1600" dirty="0" smtClean="0"/>
              <a:t>9999</a:t>
            </a:r>
            <a:r>
              <a:rPr lang="fr-FR" sz="1600" b="1" dirty="0" smtClean="0"/>
              <a:t>;</a:t>
            </a:r>
            <a:endParaRPr lang="fr-FR" sz="16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214314" y="1938117"/>
            <a:ext cx="8858280" cy="4585871"/>
          </a:xfrm>
        </p:spPr>
        <p:txBody>
          <a:bodyPr/>
          <a:lstStyle/>
          <a:p>
            <a:r>
              <a:rPr lang="fr-FR" sz="1800" dirty="0" smtClean="0">
                <a:solidFill>
                  <a:schemeClr val="tx1">
                    <a:lumMod val="85000"/>
                    <a:lumOff val="15000"/>
                  </a:schemeClr>
                </a:solidFill>
              </a:rPr>
              <a:t>Lorsque la séquence atteint sa valeur maxi (</a:t>
            </a:r>
            <a:r>
              <a:rPr lang="fr-FR" sz="1800" dirty="0" err="1" smtClean="0">
                <a:solidFill>
                  <a:schemeClr val="tx1">
                    <a:lumMod val="85000"/>
                    <a:lumOff val="15000"/>
                  </a:schemeClr>
                </a:solidFill>
              </a:rPr>
              <a:t>resp</a:t>
            </a:r>
            <a:r>
              <a:rPr lang="fr-FR" sz="1800" dirty="0" smtClean="0">
                <a:solidFill>
                  <a:schemeClr val="tx1">
                    <a:lumMod val="85000"/>
                    <a:lumOff val="15000"/>
                  </a:schemeClr>
                </a:solidFill>
              </a:rPr>
              <a:t>. mini), on peut lui demander de s'arrêter (Oracle retournera une erreur lors de la prochaine tentative d'utilisation de NEXTVAL), ou de reprendre à sa valeur mini (</a:t>
            </a:r>
            <a:r>
              <a:rPr lang="fr-FR" sz="1800" dirty="0" err="1" smtClean="0">
                <a:solidFill>
                  <a:schemeClr val="tx1">
                    <a:lumMod val="85000"/>
                    <a:lumOff val="15000"/>
                  </a:schemeClr>
                </a:solidFill>
              </a:rPr>
              <a:t>resp</a:t>
            </a:r>
            <a:r>
              <a:rPr lang="fr-FR" sz="1800" dirty="0" smtClean="0">
                <a:solidFill>
                  <a:schemeClr val="tx1">
                    <a:lumMod val="85000"/>
                    <a:lumOff val="15000"/>
                  </a:schemeClr>
                </a:solidFill>
              </a:rPr>
              <a:t>. maxi) et reprendre son compte</a:t>
            </a:r>
            <a:r>
              <a:rPr lang="fr-FR" dirty="0" smtClean="0"/>
              <a:t>. </a:t>
            </a:r>
            <a:br>
              <a:rPr lang="fr-FR" dirty="0" smtClean="0"/>
            </a:br>
            <a:r>
              <a:rPr lang="fr-FR" b="1" dirty="0" smtClean="0"/>
              <a:t>Cas N°1 :</a:t>
            </a:r>
            <a:r>
              <a:rPr lang="fr-FR" dirty="0" smtClean="0"/>
              <a:t>  </a:t>
            </a:r>
          </a:p>
          <a:p>
            <a:endParaRPr lang="fr-FR" dirty="0" smtClean="0"/>
          </a:p>
          <a:p>
            <a:r>
              <a:rPr lang="fr-FR" sz="1800" b="1" dirty="0" smtClean="0"/>
              <a:t>CREATE</a:t>
            </a:r>
            <a:r>
              <a:rPr lang="fr-FR" sz="1800" dirty="0" smtClean="0"/>
              <a:t> SEQUENCE </a:t>
            </a:r>
            <a:r>
              <a:rPr lang="fr-FR" sz="1800" dirty="0" err="1" smtClean="0"/>
              <a:t>ma_sequence_NC</a:t>
            </a:r>
            <a:r>
              <a:rPr lang="fr-FR" sz="1800" dirty="0" smtClean="0"/>
              <a:t> START </a:t>
            </a:r>
            <a:r>
              <a:rPr lang="fr-FR" sz="1800" b="1" dirty="0" smtClean="0"/>
              <a:t>WITH</a:t>
            </a:r>
            <a:r>
              <a:rPr lang="fr-FR" sz="1800" dirty="0" smtClean="0"/>
              <a:t> 1 MINVALUE </a:t>
            </a:r>
            <a:r>
              <a:rPr lang="fr-FR" sz="1800" b="1" dirty="0" smtClean="0"/>
              <a:t>-</a:t>
            </a:r>
            <a:r>
              <a:rPr lang="fr-FR" sz="1800" dirty="0" smtClean="0"/>
              <a:t>10 MAXVALUE 10 </a:t>
            </a:r>
            <a:r>
              <a:rPr lang="fr-FR" sz="1800" b="1" dirty="0" smtClean="0"/>
              <a:t>NOCYCLE;</a:t>
            </a:r>
            <a:endParaRPr lang="fr-FR" sz="1800" dirty="0" smtClean="0"/>
          </a:p>
          <a:p>
            <a:r>
              <a:rPr lang="fr-FR" sz="1800" dirty="0" smtClean="0">
                <a:solidFill>
                  <a:schemeClr val="tx1">
                    <a:lumMod val="85000"/>
                    <a:lumOff val="15000"/>
                  </a:schemeClr>
                </a:solidFill>
              </a:rPr>
              <a:t>Cette séquence comptera jusqu'à 10 puis retournera une erreur au NEXTVAL suivant </a:t>
            </a:r>
          </a:p>
          <a:p>
            <a:endParaRPr lang="fr-FR" sz="1800" dirty="0" smtClean="0">
              <a:solidFill>
                <a:schemeClr val="tx1">
                  <a:lumMod val="85000"/>
                  <a:lumOff val="15000"/>
                </a:schemeClr>
              </a:solidFill>
            </a:endParaRPr>
          </a:p>
          <a:p>
            <a:r>
              <a:rPr lang="fr-FR" b="1" dirty="0" smtClean="0"/>
              <a:t>Cas N°2 :</a:t>
            </a:r>
            <a:endParaRPr lang="fr-FR" dirty="0" smtClean="0"/>
          </a:p>
          <a:p>
            <a:r>
              <a:rPr lang="fr-FR" sz="1800" b="1" dirty="0" smtClean="0"/>
              <a:t>CREATE</a:t>
            </a:r>
            <a:r>
              <a:rPr lang="fr-FR" dirty="0" smtClean="0"/>
              <a:t> </a:t>
            </a:r>
            <a:r>
              <a:rPr lang="fr-FR" sz="1800" b="1" dirty="0" smtClean="0"/>
              <a:t>SEQUENCE</a:t>
            </a:r>
            <a:r>
              <a:rPr lang="fr-FR" dirty="0" smtClean="0"/>
              <a:t> </a:t>
            </a:r>
            <a:r>
              <a:rPr lang="fr-FR" sz="1800" dirty="0" err="1" smtClean="0"/>
              <a:t>ma_sequence_WC</a:t>
            </a:r>
            <a:r>
              <a:rPr lang="fr-FR" sz="1800" dirty="0" smtClean="0"/>
              <a:t> </a:t>
            </a:r>
            <a:r>
              <a:rPr lang="fr-FR" sz="1800" b="1" dirty="0" smtClean="0"/>
              <a:t>START WITH  1 MINVALUE</a:t>
            </a:r>
            <a:r>
              <a:rPr lang="fr-FR" sz="1800" dirty="0" smtClean="0"/>
              <a:t> -10 </a:t>
            </a:r>
            <a:r>
              <a:rPr lang="fr-FR" sz="1800" b="1" dirty="0" smtClean="0"/>
              <a:t>MAXVALUE </a:t>
            </a:r>
            <a:r>
              <a:rPr lang="fr-FR" sz="1800" dirty="0" smtClean="0"/>
              <a:t>10</a:t>
            </a:r>
            <a:r>
              <a:rPr lang="fr-FR" sz="1800" b="1" dirty="0" smtClean="0"/>
              <a:t> CYCLE;</a:t>
            </a:r>
          </a:p>
          <a:p>
            <a:r>
              <a:rPr lang="fr-FR" sz="1800" dirty="0" smtClean="0">
                <a:solidFill>
                  <a:schemeClr val="tx1">
                    <a:lumMod val="85000"/>
                    <a:lumOff val="15000"/>
                  </a:schemeClr>
                </a:solidFill>
              </a:rPr>
              <a:t>Cette séquence (</a:t>
            </a:r>
            <a:r>
              <a:rPr lang="fr-FR" sz="1800" dirty="0" err="1" smtClean="0">
                <a:solidFill>
                  <a:schemeClr val="tx1">
                    <a:lumMod val="85000"/>
                    <a:lumOff val="15000"/>
                  </a:schemeClr>
                </a:solidFill>
              </a:rPr>
              <a:t>ma_sequence_WC</a:t>
            </a:r>
            <a:r>
              <a:rPr lang="fr-FR" sz="1800" dirty="0" smtClean="0">
                <a:solidFill>
                  <a:schemeClr val="tx1">
                    <a:lumMod val="85000"/>
                    <a:lumOff val="15000"/>
                  </a:schemeClr>
                </a:solidFill>
              </a:rPr>
              <a:t> ) comptera de 1 à 10, puis de -10 à 10, puis de -10 à 10... :</a:t>
            </a:r>
          </a:p>
          <a:p>
            <a:endParaRPr lang="fr-FR" sz="1800" dirty="0" smtClean="0">
              <a:solidFill>
                <a:schemeClr val="tx1">
                  <a:lumMod val="85000"/>
                  <a:lumOff val="15000"/>
                </a:schemeClr>
              </a:solidFill>
            </a:endParaRPr>
          </a:p>
          <a:p>
            <a:r>
              <a:rPr lang="fr-FR" sz="1600" b="1" dirty="0" smtClean="0">
                <a:solidFill>
                  <a:schemeClr val="tx1">
                    <a:lumMod val="85000"/>
                    <a:lumOff val="15000"/>
                  </a:schemeClr>
                </a:solidFill>
              </a:rPr>
              <a:t>Par défaut, une séquence ne reboucle pas (cas n°1)</a:t>
            </a:r>
          </a:p>
        </p:txBody>
      </p:sp>
      <p:sp>
        <p:nvSpPr>
          <p:cNvPr id="4" name="Titre 1"/>
          <p:cNvSpPr>
            <a:spLocks noGrp="1"/>
          </p:cNvSpPr>
          <p:nvPr>
            <p:ph type="title"/>
          </p:nvPr>
        </p:nvSpPr>
        <p:spPr>
          <a:xfrm>
            <a:off x="1711580" y="146628"/>
            <a:ext cx="6503758" cy="1354217"/>
          </a:xfrm>
        </p:spPr>
        <p:txBody>
          <a:bodyPr/>
          <a:lstStyle/>
          <a:p>
            <a:r>
              <a:rPr lang="fr-FR" dirty="0" smtClean="0"/>
              <a:t>Création D’une Séquence</a:t>
            </a:r>
            <a:endParaRPr lang="fr-FR" dirty="0"/>
          </a:p>
        </p:txBody>
      </p:sp>
      <p:sp>
        <p:nvSpPr>
          <p:cNvPr id="5" name="Rectangle 4"/>
          <p:cNvSpPr/>
          <p:nvPr/>
        </p:nvSpPr>
        <p:spPr>
          <a:xfrm>
            <a:off x="214282" y="1000108"/>
            <a:ext cx="3467744" cy="523220"/>
          </a:xfrm>
          <a:prstGeom prst="rect">
            <a:avLst/>
          </a:prstGeom>
        </p:spPr>
        <p:txBody>
          <a:bodyPr wrap="none">
            <a:spAutoFit/>
          </a:bodyPr>
          <a:lstStyle/>
          <a:p>
            <a:r>
              <a:rPr lang="fr-FR" sz="2800" dirty="0" smtClean="0"/>
              <a:t>Reboucler la séquence</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285720" y="2357430"/>
            <a:ext cx="8463915" cy="1107996"/>
          </a:xfrm>
        </p:spPr>
        <p:txBody>
          <a:bodyPr/>
          <a:lstStyle/>
          <a:p>
            <a:r>
              <a:rPr lang="fr-FR" sz="1800" dirty="0" smtClean="0"/>
              <a:t/>
            </a:r>
            <a:br>
              <a:rPr lang="fr-FR" sz="1800" dirty="0" smtClean="0"/>
            </a:br>
            <a:r>
              <a:rPr lang="fr-FR" sz="1800" dirty="0" smtClean="0"/>
              <a:t>SQL&gt; </a:t>
            </a:r>
            <a:r>
              <a:rPr lang="fr-FR" sz="1800" b="1" dirty="0" err="1" smtClean="0"/>
              <a:t>create</a:t>
            </a:r>
            <a:r>
              <a:rPr lang="fr-FR" sz="1800" dirty="0" smtClean="0"/>
              <a:t> </a:t>
            </a:r>
            <a:r>
              <a:rPr lang="fr-FR" sz="1800" dirty="0" err="1" smtClean="0"/>
              <a:t>sequence</a:t>
            </a:r>
            <a:r>
              <a:rPr lang="fr-FR" sz="1800" dirty="0" smtClean="0"/>
              <a:t> </a:t>
            </a:r>
            <a:r>
              <a:rPr lang="fr-FR" sz="1800" dirty="0" err="1" smtClean="0"/>
              <a:t>seq_no_cli</a:t>
            </a:r>
            <a:r>
              <a:rPr lang="fr-FR" sz="1800" dirty="0" smtClean="0"/>
              <a:t> </a:t>
            </a:r>
            <a:r>
              <a:rPr lang="fr-FR" sz="1800" dirty="0" err="1" smtClean="0"/>
              <a:t>start</a:t>
            </a:r>
            <a:r>
              <a:rPr lang="fr-FR" sz="1800" dirty="0" smtClean="0"/>
              <a:t> </a:t>
            </a:r>
            <a:r>
              <a:rPr lang="fr-FR" sz="1800" dirty="0" err="1" smtClean="0"/>
              <a:t>with</a:t>
            </a:r>
            <a:r>
              <a:rPr lang="fr-FR" sz="1800" dirty="0" smtClean="0"/>
              <a:t> 1000 </a:t>
            </a:r>
            <a:r>
              <a:rPr lang="fr-FR" sz="1800" dirty="0" err="1" smtClean="0"/>
              <a:t>increment</a:t>
            </a:r>
            <a:r>
              <a:rPr lang="fr-FR" sz="1800" dirty="0" smtClean="0"/>
              <a:t> by 100;</a:t>
            </a:r>
            <a:br>
              <a:rPr lang="fr-FR" sz="1800" dirty="0" smtClean="0"/>
            </a:br>
            <a:endParaRPr lang="fr-FR" sz="1800" dirty="0" smtClean="0"/>
          </a:p>
          <a:p>
            <a:r>
              <a:rPr lang="fr-FR" sz="1800" dirty="0" smtClean="0"/>
              <a:t>SQL&gt; </a:t>
            </a:r>
            <a:r>
              <a:rPr lang="fr-FR" sz="1800" b="1" dirty="0" smtClean="0"/>
              <a:t>insert</a:t>
            </a:r>
            <a:r>
              <a:rPr lang="fr-FR" sz="1800" dirty="0" smtClean="0"/>
              <a:t> </a:t>
            </a:r>
            <a:r>
              <a:rPr lang="fr-FR" sz="1800" dirty="0" err="1" smtClean="0"/>
              <a:t>into</a:t>
            </a:r>
            <a:r>
              <a:rPr lang="fr-FR" sz="1800" dirty="0" smtClean="0"/>
              <a:t> clients (no, nom) values (</a:t>
            </a:r>
            <a:r>
              <a:rPr lang="fr-FR" sz="1800" b="1" dirty="0" err="1" smtClean="0"/>
              <a:t>seq_no_cli.nextva</a:t>
            </a:r>
            <a:r>
              <a:rPr lang="fr-FR" sz="1800" dirty="0" err="1" smtClean="0"/>
              <a:t>l</a:t>
            </a:r>
            <a:r>
              <a:rPr lang="fr-FR" sz="1800" dirty="0" smtClean="0"/>
              <a:t>,'Martin');</a:t>
            </a:r>
            <a:endParaRPr lang="fr-FR" sz="1800" dirty="0"/>
          </a:p>
        </p:txBody>
      </p:sp>
      <p:sp>
        <p:nvSpPr>
          <p:cNvPr id="4" name="ZoneTexte 3"/>
          <p:cNvSpPr txBox="1"/>
          <p:nvPr/>
        </p:nvSpPr>
        <p:spPr>
          <a:xfrm>
            <a:off x="357158" y="4500570"/>
            <a:ext cx="8358246" cy="1785104"/>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buFont typeface="Wingdings" pitchFamily="2" charset="2"/>
              <a:buChar char="Ø"/>
            </a:pPr>
            <a:r>
              <a:rPr lang="fr-FR" dirty="0" smtClean="0"/>
              <a:t>Pour </a:t>
            </a:r>
            <a:r>
              <a:rPr lang="fr-FR" b="1" dirty="0" smtClean="0">
                <a:solidFill>
                  <a:srgbClr val="FF0000"/>
                </a:solidFill>
              </a:rPr>
              <a:t>Supprimer</a:t>
            </a:r>
            <a:r>
              <a:rPr lang="fr-FR" dirty="0" smtClean="0"/>
              <a:t> une Séquence:   </a:t>
            </a:r>
            <a:r>
              <a:rPr lang="fr-FR" sz="2000" b="1" dirty="0" smtClean="0"/>
              <a:t>DROP SEQUENCE </a:t>
            </a:r>
            <a:r>
              <a:rPr lang="fr-FR" sz="2000" b="1" dirty="0" err="1" smtClean="0"/>
              <a:t>nom_de_la_sequence</a:t>
            </a:r>
            <a:r>
              <a:rPr lang="fr-FR" sz="2000" b="1" dirty="0" smtClean="0"/>
              <a:t>;</a:t>
            </a:r>
          </a:p>
          <a:p>
            <a:endParaRPr lang="fr-FR" dirty="0" smtClean="0"/>
          </a:p>
          <a:p>
            <a:pPr>
              <a:buFont typeface="Wingdings" pitchFamily="2" charset="2"/>
              <a:buChar char="Ø"/>
            </a:pPr>
            <a:r>
              <a:rPr lang="fr-FR" smtClean="0"/>
              <a:t>Pour </a:t>
            </a:r>
            <a:r>
              <a:rPr lang="fr-FR" b="1" smtClean="0">
                <a:solidFill>
                  <a:srgbClr val="00B050"/>
                </a:solidFill>
              </a:rPr>
              <a:t>Modifier </a:t>
            </a:r>
            <a:r>
              <a:rPr lang="fr-FR" smtClean="0"/>
              <a:t>une </a:t>
            </a:r>
            <a:r>
              <a:rPr lang="fr-FR" smtClean="0"/>
              <a:t>séquence </a:t>
            </a:r>
            <a:r>
              <a:rPr lang="fr-FR" smtClean="0"/>
              <a:t>: on utilise la commande par </a:t>
            </a:r>
            <a:r>
              <a:rPr lang="fr-FR" b="1" smtClean="0">
                <a:solidFill>
                  <a:srgbClr val="FF0000"/>
                </a:solidFill>
              </a:rPr>
              <a:t>Alter:</a:t>
            </a:r>
          </a:p>
          <a:p>
            <a:endParaRPr lang="fr-FR" b="1" smtClean="0">
              <a:solidFill>
                <a:srgbClr val="FF0000"/>
              </a:solidFill>
            </a:endParaRPr>
          </a:p>
          <a:p>
            <a:r>
              <a:rPr lang="fr-FR" altLang="fr-FR" smtClean="0">
                <a:solidFill>
                  <a:srgbClr val="000000"/>
                </a:solidFill>
                <a:latin typeface="menlo"/>
              </a:rPr>
              <a:t>          Exp:             </a:t>
            </a:r>
            <a:r>
              <a:rPr lang="fr-FR" altLang="fr-FR" b="1" smtClean="0">
                <a:solidFill>
                  <a:srgbClr val="000000"/>
                </a:solidFill>
                <a:latin typeface="menlo"/>
              </a:rPr>
              <a:t>ALTER</a:t>
            </a:r>
            <a:r>
              <a:rPr lang="fr-FR" altLang="fr-FR" smtClean="0">
                <a:solidFill>
                  <a:srgbClr val="000000"/>
                </a:solidFill>
                <a:latin typeface="menlo"/>
              </a:rPr>
              <a:t> </a:t>
            </a:r>
            <a:r>
              <a:rPr lang="fr-FR" altLang="fr-FR">
                <a:solidFill>
                  <a:srgbClr val="000000"/>
                </a:solidFill>
                <a:latin typeface="menlo"/>
              </a:rPr>
              <a:t>SEQUENCE </a:t>
            </a:r>
            <a:r>
              <a:rPr lang="fr-FR" altLang="fr-FR" b="1" smtClean="0">
                <a:solidFill>
                  <a:srgbClr val="000000"/>
                </a:solidFill>
                <a:latin typeface="menlo"/>
              </a:rPr>
              <a:t>ma_sequence</a:t>
            </a:r>
            <a:r>
              <a:rPr lang="fr-FR" altLang="fr-FR" smtClean="0">
                <a:solidFill>
                  <a:srgbClr val="000000"/>
                </a:solidFill>
                <a:latin typeface="menlo"/>
              </a:rPr>
              <a:t> </a:t>
            </a:r>
            <a:r>
              <a:rPr lang="fr-FR" altLang="fr-FR" b="1" smtClean="0">
                <a:solidFill>
                  <a:srgbClr val="000000"/>
                </a:solidFill>
                <a:latin typeface="menlo"/>
              </a:rPr>
              <a:t>MAXVALUE</a:t>
            </a:r>
            <a:r>
              <a:rPr lang="fr-FR" altLang="fr-FR" smtClean="0">
                <a:solidFill>
                  <a:srgbClr val="000000"/>
                </a:solidFill>
                <a:latin typeface="menlo"/>
              </a:rPr>
              <a:t> </a:t>
            </a:r>
            <a:r>
              <a:rPr lang="fr-FR" altLang="fr-FR">
                <a:solidFill>
                  <a:srgbClr val="000000"/>
                </a:solidFill>
                <a:latin typeface="menlo"/>
              </a:rPr>
              <a:t>1500;</a:t>
            </a:r>
            <a:r>
              <a:rPr lang="fr-FR" altLang="fr-FR" sz="1600">
                <a:solidFill>
                  <a:schemeClr val="tx1"/>
                </a:solidFill>
              </a:rPr>
              <a:t> </a:t>
            </a:r>
            <a:endParaRPr lang="fr-FR" altLang="fr-FR" sz="4400">
              <a:solidFill>
                <a:schemeClr val="tx1"/>
              </a:solidFill>
              <a:latin typeface="Arial" panose="020B0604020202020204" pitchFamily="34" charset="0"/>
            </a:endParaRPr>
          </a:p>
          <a:p>
            <a:endParaRPr lang="fr-FR" dirty="0"/>
          </a:p>
        </p:txBody>
      </p:sp>
      <p:sp>
        <p:nvSpPr>
          <p:cNvPr id="5" name="Titre 1"/>
          <p:cNvSpPr>
            <a:spLocks noGrp="1"/>
          </p:cNvSpPr>
          <p:nvPr>
            <p:ph type="title"/>
          </p:nvPr>
        </p:nvSpPr>
        <p:spPr>
          <a:xfrm>
            <a:off x="1711580" y="146628"/>
            <a:ext cx="6503758" cy="1354217"/>
          </a:xfrm>
        </p:spPr>
        <p:txBody>
          <a:bodyPr/>
          <a:lstStyle/>
          <a:p>
            <a:r>
              <a:rPr lang="fr-FR" dirty="0" smtClean="0"/>
              <a:t>Création D’une Séquence</a:t>
            </a:r>
            <a:endParaRPr lang="fr-FR" dirty="0"/>
          </a:p>
        </p:txBody>
      </p:sp>
      <p:sp>
        <p:nvSpPr>
          <p:cNvPr id="6" name="Rectangle 5"/>
          <p:cNvSpPr/>
          <p:nvPr/>
        </p:nvSpPr>
        <p:spPr>
          <a:xfrm>
            <a:off x="285720" y="1000108"/>
            <a:ext cx="5936497" cy="523220"/>
          </a:xfrm>
          <a:prstGeom prst="rect">
            <a:avLst/>
          </a:prstGeom>
        </p:spPr>
        <p:txBody>
          <a:bodyPr wrap="none">
            <a:spAutoFit/>
          </a:bodyPr>
          <a:lstStyle/>
          <a:p>
            <a:r>
              <a:rPr lang="fr-FR" sz="2800" dirty="0" smtClean="0"/>
              <a:t>Exemple d’utilisation d’une la séquence</a:t>
            </a:r>
          </a:p>
        </p:txBody>
      </p:sp>
      <p:sp>
        <p:nvSpPr>
          <p:cNvPr id="2" name="Rectangle 1"/>
          <p:cNvSpPr>
            <a:spLocks noChangeArrowheads="1"/>
          </p:cNvSpPr>
          <p:nvPr/>
        </p:nvSpPr>
        <p:spPr bwMode="auto">
          <a:xfrm>
            <a:off x="0" y="9975"/>
            <a:ext cx="65" cy="437249"/>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down)">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14480" y="214291"/>
            <a:ext cx="5720839" cy="1143007"/>
          </a:xfrm>
        </p:spPr>
        <p:txBody>
          <a:bodyPr/>
          <a:lstStyle/>
          <a:p>
            <a:r>
              <a:rPr lang="fr-FR" dirty="0" smtClean="0"/>
              <a:t>Les synonymes</a:t>
            </a:r>
            <a:br>
              <a:rPr lang="fr-FR" dirty="0" smtClean="0"/>
            </a:br>
            <a:endParaRPr lang="fr-FR" dirty="0"/>
          </a:p>
        </p:txBody>
      </p:sp>
      <p:sp>
        <p:nvSpPr>
          <p:cNvPr id="3" name="Espace réservé du texte 2"/>
          <p:cNvSpPr>
            <a:spLocks noGrp="1"/>
          </p:cNvSpPr>
          <p:nvPr>
            <p:ph type="body" idx="1"/>
          </p:nvPr>
        </p:nvSpPr>
        <p:spPr>
          <a:xfrm>
            <a:off x="142844" y="1643050"/>
            <a:ext cx="8858312" cy="4708981"/>
          </a:xfrm>
        </p:spPr>
        <p:txBody>
          <a:bodyPr/>
          <a:lstStyle/>
          <a:p>
            <a:r>
              <a:rPr lang="fr-FR" sz="1800" b="1" dirty="0" smtClean="0"/>
              <a:t>Un Synonyme: </a:t>
            </a:r>
            <a:r>
              <a:rPr lang="fr-FR" sz="1800" dirty="0" smtClean="0"/>
              <a:t>est un alias d’un objet base de données (tables, </a:t>
            </a:r>
            <a:r>
              <a:rPr lang="fr-FR" sz="1800" dirty="0" err="1" smtClean="0"/>
              <a:t>vues,indexes</a:t>
            </a:r>
            <a:r>
              <a:rPr lang="fr-FR" sz="1800" dirty="0" smtClean="0"/>
              <a:t>, synonymes, séquences, déclencheurs, procédures, fonctions…)</a:t>
            </a:r>
          </a:p>
          <a:p>
            <a:r>
              <a:rPr lang="fr-FR" sz="1800" dirty="0" smtClean="0"/>
              <a:t> </a:t>
            </a:r>
          </a:p>
          <a:p>
            <a:r>
              <a:rPr lang="fr-FR" sz="1800" dirty="0" smtClean="0"/>
              <a:t> Si on crée le synonyme  </a:t>
            </a:r>
            <a:r>
              <a:rPr lang="fr-FR" sz="1800" b="1" dirty="0" err="1" smtClean="0"/>
              <a:t>emp</a:t>
            </a:r>
            <a:r>
              <a:rPr lang="fr-FR" sz="1800" dirty="0" smtClean="0"/>
              <a:t> sur la tables </a:t>
            </a:r>
            <a:r>
              <a:rPr lang="fr-FR" sz="1800" b="1" dirty="0" err="1" smtClean="0"/>
              <a:t>hr.employee</a:t>
            </a:r>
            <a:r>
              <a:rPr lang="fr-FR" sz="1800" dirty="0" smtClean="0"/>
              <a:t>, alors manipuler </a:t>
            </a:r>
            <a:r>
              <a:rPr lang="fr-FR" sz="1800" b="1" dirty="0" err="1" smtClean="0"/>
              <a:t>emp</a:t>
            </a:r>
            <a:r>
              <a:rPr lang="fr-FR" sz="1800" dirty="0" smtClean="0"/>
              <a:t>, revient</a:t>
            </a:r>
          </a:p>
          <a:p>
            <a:r>
              <a:rPr lang="fr-FR" sz="1800" dirty="0" smtClean="0"/>
              <a:t> à manipuler </a:t>
            </a:r>
            <a:r>
              <a:rPr lang="fr-FR" sz="1800" b="1" dirty="0" err="1" smtClean="0"/>
              <a:t>hr.employee</a:t>
            </a:r>
            <a:r>
              <a:rPr lang="fr-FR" sz="1800" dirty="0" smtClean="0"/>
              <a:t> :</a:t>
            </a:r>
          </a:p>
          <a:p>
            <a:endParaRPr lang="fr-FR" sz="1800" dirty="0" smtClean="0"/>
          </a:p>
          <a:p>
            <a:r>
              <a:rPr lang="fr-FR" sz="1800" dirty="0" smtClean="0"/>
              <a:t>SELECT * FROM </a:t>
            </a:r>
            <a:r>
              <a:rPr lang="fr-FR" sz="1800" b="1" dirty="0" err="1" smtClean="0"/>
              <a:t>employee</a:t>
            </a:r>
            <a:r>
              <a:rPr lang="fr-FR" sz="1800" dirty="0" smtClean="0"/>
              <a:t> équivaut à  SELECT * FROM </a:t>
            </a:r>
            <a:r>
              <a:rPr lang="fr-FR" sz="1800" b="1" dirty="0" err="1" smtClean="0"/>
              <a:t>hr.employee</a:t>
            </a:r>
            <a:endParaRPr lang="fr-FR" sz="1800" b="1" dirty="0" smtClean="0"/>
          </a:p>
          <a:p>
            <a:endParaRPr lang="fr-FR" sz="1800" dirty="0" smtClean="0"/>
          </a:p>
          <a:p>
            <a:r>
              <a:rPr lang="fr-FR" sz="1800" dirty="0" smtClean="0"/>
              <a:t> Il existe deux types de synonymes :</a:t>
            </a:r>
          </a:p>
          <a:p>
            <a:endParaRPr lang="fr-FR" sz="1800" b="1" dirty="0" smtClean="0"/>
          </a:p>
          <a:p>
            <a:r>
              <a:rPr lang="fr-FR" sz="1800" b="1" dirty="0" smtClean="0"/>
              <a:t> Synonyme privé </a:t>
            </a:r>
            <a:r>
              <a:rPr lang="fr-FR" sz="1800" dirty="0" smtClean="0"/>
              <a:t>: accessible uniquement à partir du schéma dans lequel il a été créé</a:t>
            </a:r>
          </a:p>
          <a:p>
            <a:endParaRPr lang="fr-FR" sz="1800" dirty="0" smtClean="0"/>
          </a:p>
          <a:p>
            <a:r>
              <a:rPr lang="fr-FR" sz="1800" b="1" dirty="0" smtClean="0"/>
              <a:t>CREATE</a:t>
            </a:r>
            <a:r>
              <a:rPr lang="fr-FR" sz="1800" dirty="0" smtClean="0"/>
              <a:t> </a:t>
            </a:r>
            <a:r>
              <a:rPr lang="fr-FR" sz="1800" b="1" dirty="0" smtClean="0"/>
              <a:t>SYNONYM</a:t>
            </a:r>
            <a:r>
              <a:rPr lang="fr-FR" sz="1800" dirty="0" smtClean="0"/>
              <a:t>  </a:t>
            </a:r>
            <a:r>
              <a:rPr lang="fr-FR" sz="1800" dirty="0" err="1" smtClean="0"/>
              <a:t>nom_syn</a:t>
            </a:r>
            <a:r>
              <a:rPr lang="fr-FR" sz="1800" dirty="0" smtClean="0"/>
              <a:t> </a:t>
            </a:r>
            <a:r>
              <a:rPr lang="fr-FR" sz="1800" b="1" dirty="0" smtClean="0"/>
              <a:t>FOR</a:t>
            </a:r>
            <a:r>
              <a:rPr lang="fr-FR" sz="1800" dirty="0" smtClean="0"/>
              <a:t> </a:t>
            </a:r>
            <a:r>
              <a:rPr lang="fr-FR" sz="1800" b="1" dirty="0" err="1" smtClean="0"/>
              <a:t>schema</a:t>
            </a:r>
            <a:r>
              <a:rPr lang="fr-FR" sz="1800" dirty="0" smtClean="0"/>
              <a:t>.</a:t>
            </a:r>
            <a:r>
              <a:rPr lang="fr-FR" sz="1800" smtClean="0"/>
              <a:t>nom_objet</a:t>
            </a:r>
            <a:endParaRPr lang="fr-FR" sz="1800" dirty="0" smtClean="0"/>
          </a:p>
          <a:p>
            <a:endParaRPr lang="fr-FR" sz="1800" dirty="0" smtClean="0"/>
          </a:p>
          <a:p>
            <a:r>
              <a:rPr lang="fr-FR" sz="1800" dirty="0" smtClean="0"/>
              <a:t> </a:t>
            </a:r>
            <a:r>
              <a:rPr lang="fr-FR" sz="1800" b="1" dirty="0" smtClean="0"/>
              <a:t>Synonyme public </a:t>
            </a:r>
            <a:r>
              <a:rPr lang="fr-FR" sz="1800" dirty="0" smtClean="0"/>
              <a:t>: accessible à partir de tout schéma</a:t>
            </a:r>
          </a:p>
          <a:p>
            <a:endParaRPr lang="fr-FR" sz="1800" dirty="0" smtClean="0"/>
          </a:p>
          <a:p>
            <a:r>
              <a:rPr lang="fr-FR" sz="1800" b="1" dirty="0" smtClean="0"/>
              <a:t>CREATE</a:t>
            </a:r>
            <a:r>
              <a:rPr lang="fr-FR" sz="1800" dirty="0" smtClean="0"/>
              <a:t> </a:t>
            </a:r>
            <a:r>
              <a:rPr lang="fr-FR" sz="1800" b="1" dirty="0" smtClean="0"/>
              <a:t>PUBLIC</a:t>
            </a:r>
            <a:r>
              <a:rPr lang="fr-FR" sz="1800" dirty="0" smtClean="0"/>
              <a:t> </a:t>
            </a:r>
            <a:r>
              <a:rPr lang="fr-FR" sz="1800" b="1" dirty="0" smtClean="0"/>
              <a:t>SYNONYM</a:t>
            </a:r>
            <a:r>
              <a:rPr lang="fr-FR" sz="1800" dirty="0" smtClean="0"/>
              <a:t> </a:t>
            </a:r>
            <a:r>
              <a:rPr lang="fr-FR" sz="1800" dirty="0" err="1" smtClean="0"/>
              <a:t>nom_syn</a:t>
            </a:r>
            <a:r>
              <a:rPr lang="fr-FR" sz="1800" dirty="0" smtClean="0"/>
              <a:t> </a:t>
            </a:r>
            <a:r>
              <a:rPr lang="fr-FR" sz="1800" b="1" dirty="0" smtClean="0"/>
              <a:t>FOR</a:t>
            </a:r>
            <a:r>
              <a:rPr lang="fr-FR" sz="1800" dirty="0" smtClean="0"/>
              <a:t> </a:t>
            </a:r>
            <a:r>
              <a:rPr lang="fr-FR" sz="1800" b="1" dirty="0" err="1" smtClean="0"/>
              <a:t>schema</a:t>
            </a:r>
            <a:r>
              <a:rPr lang="fr-FR" sz="1800" dirty="0" err="1" smtClean="0"/>
              <a:t>.objet</a:t>
            </a:r>
            <a:endParaRPr lang="fr-FR" sz="1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pPr marL="25400">
                <a:lnSpc>
                  <a:spcPct val="100000"/>
                </a:lnSpc>
              </a:pPr>
              <a:t>3</a:t>
            </a:fld>
            <a:endParaRPr dirty="0"/>
          </a:p>
        </p:txBody>
      </p:sp>
      <p:sp>
        <p:nvSpPr>
          <p:cNvPr id="67585" name="Rectangle 1"/>
          <p:cNvSpPr>
            <a:spLocks noChangeArrowheads="1"/>
          </p:cNvSpPr>
          <p:nvPr/>
        </p:nvSpPr>
        <p:spPr bwMode="auto">
          <a:xfrm>
            <a:off x="142844" y="4026013"/>
            <a:ext cx="8786874" cy="2117631"/>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Verdana" pitchFamily="34" charset="0"/>
                <a:cs typeface="Arial" pitchFamily="34" charset="0"/>
              </a:rPr>
              <a:t>La requête SQL peut s'appliquer à une table ou une vue</a:t>
            </a:r>
            <a:r>
              <a:rPr kumimoji="0" lang="fr-FR" sz="1800" b="0" i="0" u="none" strike="noStrike" cap="none" normalizeH="0" dirty="0" smtClean="0">
                <a:ln>
                  <a:noFill/>
                </a:ln>
                <a:solidFill>
                  <a:srgbClr val="000000"/>
                </a:solidFill>
                <a:effectLst/>
                <a:latin typeface="Verdana" pitchFamily="34" charset="0"/>
                <a:cs typeface="Arial" pitchFamily="34" charset="0"/>
              </a:rPr>
              <a:t> </a:t>
            </a:r>
            <a:r>
              <a:rPr kumimoji="0" lang="fr-FR" sz="1800" b="0" i="0" u="none" strike="noStrike" cap="none" normalizeH="0" baseline="0" dirty="0" smtClean="0">
                <a:ln>
                  <a:noFill/>
                </a:ln>
                <a:solidFill>
                  <a:srgbClr val="000000"/>
                </a:solidFill>
                <a:effectLst/>
                <a:latin typeface="Verdana" pitchFamily="34" charset="0"/>
                <a:cs typeface="Arial" pitchFamily="34" charset="0"/>
              </a:rPr>
              <a:t>(exception faite de la vue que l'on est en train de définir, i.e. on ne peut pas créer une définition récursive). La définition de la vue est stockée dans le dictionnaire ce</a:t>
            </a:r>
            <a:r>
              <a:rPr kumimoji="0" lang="fr-FR" sz="1800" b="0" i="0" u="none" strike="noStrike" cap="none" normalizeH="0" dirty="0" smtClean="0">
                <a:ln>
                  <a:noFill/>
                </a:ln>
                <a:solidFill>
                  <a:srgbClr val="000000"/>
                </a:solidFill>
                <a:effectLst/>
                <a:latin typeface="Verdana" pitchFamily="34" charset="0"/>
                <a:cs typeface="Arial" pitchFamily="34" charset="0"/>
              </a:rPr>
              <a:t> </a:t>
            </a:r>
            <a:r>
              <a:rPr kumimoji="0" lang="fr-FR" sz="1800" b="0" i="0" u="none" strike="noStrike" cap="none" normalizeH="0" baseline="0" dirty="0" smtClean="0">
                <a:ln>
                  <a:noFill/>
                </a:ln>
                <a:solidFill>
                  <a:srgbClr val="000000"/>
                </a:solidFill>
                <a:effectLst/>
                <a:latin typeface="Verdana" pitchFamily="34" charset="0"/>
                <a:cs typeface="Arial" pitchFamily="34" charset="0"/>
              </a:rPr>
              <a:t>qui permet de traduire toute requête utilisant des vues en une requête sur les tables.</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428596" y="928670"/>
            <a:ext cx="6786610" cy="646331"/>
          </a:xfrm>
          <a:prstGeom prst="rect">
            <a:avLst/>
          </a:prstGeom>
        </p:spPr>
        <p:txBody>
          <a:bodyPr wrap="square">
            <a:spAutoFit/>
          </a:bodyPr>
          <a:lstStyle/>
          <a:p>
            <a:pPr lvl="0" fontAlgn="base">
              <a:spcBef>
                <a:spcPct val="0"/>
              </a:spcBef>
              <a:spcAft>
                <a:spcPct val="0"/>
              </a:spcAft>
            </a:pPr>
            <a:r>
              <a:rPr lang="fr-FR" dirty="0" smtClean="0">
                <a:solidFill>
                  <a:srgbClr val="000000"/>
                </a:solidFill>
                <a:latin typeface="Verdana" pitchFamily="34" charset="0"/>
                <a:cs typeface="Arial" pitchFamily="34" charset="0"/>
              </a:rPr>
              <a:t>Une vue permet de donner un nom à une requête. </a:t>
            </a:r>
          </a:p>
          <a:p>
            <a:pPr lvl="0" fontAlgn="base">
              <a:spcBef>
                <a:spcPct val="0"/>
              </a:spcBef>
              <a:spcAft>
                <a:spcPct val="0"/>
              </a:spcAft>
            </a:pPr>
            <a:r>
              <a:rPr lang="fr-FR" dirty="0" smtClean="0">
                <a:solidFill>
                  <a:srgbClr val="000000"/>
                </a:solidFill>
                <a:latin typeface="Verdana" pitchFamily="34" charset="0"/>
                <a:cs typeface="Arial" pitchFamily="34" charset="0"/>
              </a:rPr>
              <a:t>La syntaxe SQL de création d'une vue est simplement </a:t>
            </a:r>
            <a:endParaRPr lang="fr-FR" dirty="0"/>
          </a:p>
        </p:txBody>
      </p:sp>
      <p:sp>
        <p:nvSpPr>
          <p:cNvPr id="6" name="Rectangle 5"/>
          <p:cNvSpPr/>
          <p:nvPr/>
        </p:nvSpPr>
        <p:spPr>
          <a:xfrm>
            <a:off x="1000100" y="1928802"/>
            <a:ext cx="6786610" cy="1693541"/>
          </a:xfrm>
          <a:prstGeom prst="rect">
            <a:avLst/>
          </a:prstGeom>
        </p:spPr>
        <p:txBody>
          <a:bodyPr wrap="square">
            <a:spAutoFit/>
          </a:bodyPr>
          <a:lstStyle/>
          <a:p>
            <a:pPr>
              <a:lnSpc>
                <a:spcPct val="200000"/>
              </a:lnSpc>
            </a:pPr>
            <a:r>
              <a:rPr lang="fr-FR" sz="2800" b="1" dirty="0" err="1" smtClean="0">
                <a:solidFill>
                  <a:srgbClr val="000000"/>
                </a:solidFill>
                <a:latin typeface="Arial Unicode MS" pitchFamily="34" charset="-128"/>
                <a:cs typeface="Arial" pitchFamily="34" charset="0"/>
              </a:rPr>
              <a:t>create</a:t>
            </a:r>
            <a:r>
              <a:rPr lang="fr-FR" sz="2800" b="1" dirty="0" smtClean="0">
                <a:solidFill>
                  <a:srgbClr val="000000"/>
                </a:solidFill>
                <a:latin typeface="Arial Unicode MS" pitchFamily="34" charset="-128"/>
                <a:cs typeface="Arial" pitchFamily="34" charset="0"/>
              </a:rPr>
              <a:t> [or replace] </a:t>
            </a:r>
            <a:r>
              <a:rPr lang="fr-FR" sz="2800" b="1" dirty="0" err="1" smtClean="0">
                <a:solidFill>
                  <a:srgbClr val="000000"/>
                </a:solidFill>
                <a:latin typeface="Arial Unicode MS" pitchFamily="34" charset="-128"/>
                <a:cs typeface="Arial" pitchFamily="34" charset="0"/>
              </a:rPr>
              <a:t>view</a:t>
            </a:r>
            <a:r>
              <a:rPr lang="fr-FR" sz="2800" b="1" dirty="0" smtClean="0">
                <a:solidFill>
                  <a:srgbClr val="000000"/>
                </a:solidFill>
                <a:latin typeface="Arial Unicode MS" pitchFamily="34" charset="-128"/>
                <a:cs typeface="Arial" pitchFamily="34" charset="0"/>
              </a:rPr>
              <a:t> </a:t>
            </a:r>
            <a:r>
              <a:rPr lang="fr-FR" sz="2800" b="1" dirty="0" err="1" smtClean="0">
                <a:solidFill>
                  <a:srgbClr val="000000"/>
                </a:solidFill>
                <a:latin typeface="Arial Unicode MS" pitchFamily="34" charset="-128"/>
                <a:cs typeface="Arial" pitchFamily="34" charset="0"/>
              </a:rPr>
              <a:t>nom_vue</a:t>
            </a:r>
            <a:r>
              <a:rPr lang="fr-FR" sz="2800" b="1" dirty="0" smtClean="0">
                <a:solidFill>
                  <a:srgbClr val="000000"/>
                </a:solidFill>
                <a:latin typeface="Arial Unicode MS" pitchFamily="34" charset="-128"/>
                <a:cs typeface="Arial" pitchFamily="34" charset="0"/>
              </a:rPr>
              <a:t> as </a:t>
            </a:r>
          </a:p>
          <a:p>
            <a:pPr>
              <a:lnSpc>
                <a:spcPct val="200000"/>
              </a:lnSpc>
            </a:pPr>
            <a:r>
              <a:rPr lang="fr-FR" sz="2800" b="1" dirty="0" err="1" smtClean="0">
                <a:solidFill>
                  <a:srgbClr val="000000"/>
                </a:solidFill>
                <a:latin typeface="Arial Unicode MS" pitchFamily="34" charset="-128"/>
                <a:cs typeface="Arial" pitchFamily="34" charset="0"/>
              </a:rPr>
              <a:t>requete_sql</a:t>
            </a:r>
            <a:r>
              <a:rPr lang="fr-FR" sz="2800" b="1" dirty="0" smtClean="0">
                <a:solidFill>
                  <a:srgbClr val="000000"/>
                </a:solidFill>
                <a:latin typeface="Arial Unicode MS" pitchFamily="34" charset="-128"/>
                <a:cs typeface="Arial" pitchFamily="34" charset="0"/>
              </a:rPr>
              <a:t> [option]</a:t>
            </a:r>
            <a:endParaRPr lang="fr-FR" sz="2800" b="1" dirty="0"/>
          </a:p>
        </p:txBody>
      </p:sp>
      <p:sp>
        <p:nvSpPr>
          <p:cNvPr id="7" name="object 2"/>
          <p:cNvSpPr txBox="1">
            <a:spLocks noGrp="1"/>
          </p:cNvSpPr>
          <p:nvPr>
            <p:ph type="title"/>
          </p:nvPr>
        </p:nvSpPr>
        <p:spPr>
          <a:xfrm>
            <a:off x="1137177" y="-24"/>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Vues (VIEW)</a:t>
            </a:r>
            <a:endParaRPr dirty="0">
              <a:ln>
                <a:solidFill>
                  <a:schemeClr val="tx1">
                    <a:lumMod val="65000"/>
                    <a:lumOff val="35000"/>
                  </a:schemeClr>
                </a:solidFill>
              </a:l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11580" y="146628"/>
            <a:ext cx="5720839" cy="677108"/>
          </a:xfrm>
        </p:spPr>
        <p:txBody>
          <a:bodyPr/>
          <a:lstStyle/>
          <a:p>
            <a:r>
              <a:rPr lang="fr-FR" b="1" dirty="0" smtClean="0">
                <a:solidFill>
                  <a:srgbClr val="FF0000"/>
                </a:solidFill>
              </a:rPr>
              <a:t>Transactions</a:t>
            </a:r>
            <a:endParaRPr lang="fr-FR" dirty="0"/>
          </a:p>
        </p:txBody>
      </p:sp>
      <p:sp>
        <p:nvSpPr>
          <p:cNvPr id="3" name="Espace réservé du texte 2"/>
          <p:cNvSpPr>
            <a:spLocks noGrp="1"/>
          </p:cNvSpPr>
          <p:nvPr>
            <p:ph type="body" idx="1"/>
          </p:nvPr>
        </p:nvSpPr>
        <p:spPr>
          <a:xfrm>
            <a:off x="214282" y="2000240"/>
            <a:ext cx="8463915" cy="5262979"/>
          </a:xfrm>
        </p:spPr>
        <p:txBody>
          <a:bodyPr/>
          <a:lstStyle/>
          <a:p>
            <a:r>
              <a:rPr lang="fr-FR" sz="1800" b="1" dirty="0" smtClean="0"/>
              <a:t>Cohérence et Transaction :</a:t>
            </a:r>
          </a:p>
          <a:p>
            <a:endParaRPr lang="fr-FR" sz="1800" dirty="0" smtClean="0"/>
          </a:p>
          <a:p>
            <a:pPr>
              <a:lnSpc>
                <a:spcPct val="200000"/>
              </a:lnSpc>
            </a:pPr>
            <a:r>
              <a:rPr lang="fr-FR" sz="1800" dirty="0" smtClean="0"/>
              <a:t>Un SGBD doit supporter :</a:t>
            </a:r>
          </a:p>
          <a:p>
            <a:pPr>
              <a:lnSpc>
                <a:spcPct val="200000"/>
              </a:lnSpc>
            </a:pPr>
            <a:r>
              <a:rPr lang="fr-FR" sz="1800" dirty="0" smtClean="0"/>
              <a:t>Plusieurs utilisateurs </a:t>
            </a:r>
            <a:r>
              <a:rPr lang="fr-FR" sz="1800" dirty="0" smtClean="0">
                <a:sym typeface="Wingdings" pitchFamily="2" charset="2"/>
              </a:rPr>
              <a:t> utilisation en parallèle </a:t>
            </a:r>
          </a:p>
          <a:p>
            <a:pPr>
              <a:lnSpc>
                <a:spcPct val="200000"/>
              </a:lnSpc>
            </a:pPr>
            <a:r>
              <a:rPr lang="fr-FR" sz="1800" dirty="0" smtClean="0">
                <a:sym typeface="Wingdings" pitchFamily="2" charset="2"/>
              </a:rPr>
              <a:t>                                    </a:t>
            </a:r>
            <a:r>
              <a:rPr lang="fr-FR" sz="1800" dirty="0">
                <a:sym typeface="Wingdings" pitchFamily="2" charset="2"/>
              </a:rPr>
              <a:t>L</a:t>
            </a:r>
            <a:r>
              <a:rPr lang="fr-FR" sz="1800" dirty="0" smtClean="0">
                <a:sym typeface="Wingdings" pitchFamily="2" charset="2"/>
              </a:rPr>
              <a:t>ecture et écriture Mise à jours </a:t>
            </a:r>
          </a:p>
          <a:p>
            <a:pPr>
              <a:lnSpc>
                <a:spcPct val="200000"/>
              </a:lnSpc>
              <a:buFontTx/>
              <a:buChar char="-"/>
            </a:pPr>
            <a:r>
              <a:rPr lang="fr-FR" sz="1800" dirty="0" smtClean="0">
                <a:sym typeface="Wingdings" pitchFamily="2" charset="2"/>
              </a:rPr>
              <a:t>Tout en garantissant la cohérence de la base de données </a:t>
            </a:r>
            <a:endParaRPr lang="fr-FR" sz="1800" dirty="0" smtClean="0"/>
          </a:p>
          <a:p>
            <a:pPr>
              <a:lnSpc>
                <a:spcPct val="200000"/>
              </a:lnSpc>
            </a:pPr>
            <a:r>
              <a:rPr lang="fr-FR" sz="1800" b="1" dirty="0" smtClean="0"/>
              <a:t>Une transaction </a:t>
            </a:r>
            <a:r>
              <a:rPr lang="fr-FR" sz="1800" dirty="0" smtClean="0"/>
              <a:t>est une suite d’instructions qui réussissent ou qui échouent en totalité (pas de réussite partielle).</a:t>
            </a:r>
          </a:p>
          <a:p>
            <a:pPr>
              <a:lnSpc>
                <a:spcPct val="200000"/>
              </a:lnSpc>
            </a:pPr>
            <a:r>
              <a:rPr lang="fr-FR" sz="1800" dirty="0" smtClean="0"/>
              <a:t>Ou encore c’est  ensemble des ordre SQL indivisible faisant passer la base de donnée d’un état cohérant à un autre en une seule étape </a:t>
            </a:r>
          </a:p>
          <a:p>
            <a:endParaRPr lang="fr-FR" sz="1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322927" y="1020152"/>
            <a:ext cx="8463915" cy="5909310"/>
          </a:xfrm>
        </p:spPr>
        <p:txBody>
          <a:bodyPr/>
          <a:lstStyle/>
          <a:p>
            <a:r>
              <a:rPr lang="fr-FR" dirty="0" smtClean="0"/>
              <a:t>On dit qu’une transaction est </a:t>
            </a:r>
            <a:r>
              <a:rPr lang="fr-FR" b="1" dirty="0" smtClean="0"/>
              <a:t>ACID</a:t>
            </a:r>
            <a:r>
              <a:rPr lang="fr-FR" dirty="0" smtClean="0"/>
              <a:t> :</a:t>
            </a:r>
          </a:p>
          <a:p>
            <a:endParaRPr lang="fr-FR" dirty="0" smtClean="0"/>
          </a:p>
          <a:p>
            <a:r>
              <a:rPr lang="fr-FR" dirty="0" smtClean="0"/>
              <a:t>– </a:t>
            </a:r>
            <a:r>
              <a:rPr lang="fr-FR" b="1" dirty="0" smtClean="0"/>
              <a:t>Atomique</a:t>
            </a:r>
            <a:r>
              <a:rPr lang="fr-FR" dirty="0" smtClean="0"/>
              <a:t>, au sens où on ne peut pas la diviser en une partie qui échoue et une partie qui réussit ;</a:t>
            </a:r>
          </a:p>
          <a:p>
            <a:endParaRPr lang="fr-FR" dirty="0" smtClean="0"/>
          </a:p>
          <a:p>
            <a:r>
              <a:rPr lang="fr-FR" dirty="0" smtClean="0"/>
              <a:t>– </a:t>
            </a:r>
            <a:r>
              <a:rPr lang="fr-FR" b="1" dirty="0" smtClean="0"/>
              <a:t>Cohérente</a:t>
            </a:r>
            <a:r>
              <a:rPr lang="fr-FR" dirty="0" smtClean="0"/>
              <a:t>, au sens où une fois la transaction terminée, la base est de nouveau dans un état cohérent ;</a:t>
            </a:r>
          </a:p>
          <a:p>
            <a:endParaRPr lang="fr-FR" dirty="0" smtClean="0"/>
          </a:p>
          <a:p>
            <a:r>
              <a:rPr lang="fr-FR" dirty="0" smtClean="0"/>
              <a:t>– </a:t>
            </a:r>
            <a:r>
              <a:rPr lang="fr-FR" b="1" dirty="0" smtClean="0"/>
              <a:t>Isolée</a:t>
            </a:r>
            <a:r>
              <a:rPr lang="fr-FR" dirty="0" smtClean="0"/>
              <a:t>, au sens où une transaction considère que, pendant son exécution, les données qu’elle manipule ne sont pas modifiées par une autre transaction ;</a:t>
            </a:r>
          </a:p>
          <a:p>
            <a:endParaRPr lang="fr-FR" dirty="0" smtClean="0"/>
          </a:p>
          <a:p>
            <a:r>
              <a:rPr lang="fr-FR" dirty="0" smtClean="0"/>
              <a:t>–  </a:t>
            </a:r>
            <a:r>
              <a:rPr lang="fr-FR" b="1" dirty="0" smtClean="0"/>
              <a:t>Durable</a:t>
            </a:r>
            <a:r>
              <a:rPr lang="fr-FR" dirty="0" smtClean="0"/>
              <a:t>, au sens où les modifications opérés par la transaction sont enregistrées de façon permanente (et recouvrables en cas de reconstruction de la base).</a:t>
            </a:r>
          </a:p>
          <a:p>
            <a:endParaRPr lang="fr-FR" dirty="0"/>
          </a:p>
        </p:txBody>
      </p:sp>
      <p:sp>
        <p:nvSpPr>
          <p:cNvPr id="4" name="Titre 1"/>
          <p:cNvSpPr>
            <a:spLocks noGrp="1"/>
          </p:cNvSpPr>
          <p:nvPr>
            <p:ph type="title"/>
          </p:nvPr>
        </p:nvSpPr>
        <p:spPr/>
        <p:txBody>
          <a:bodyPr/>
          <a:lstStyle/>
          <a:p>
            <a:r>
              <a:rPr lang="fr-FR" b="1" dirty="0" smtClean="0">
                <a:solidFill>
                  <a:srgbClr val="FF0000"/>
                </a:solidFill>
              </a:rPr>
              <a:t>Transactions</a:t>
            </a:r>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 y="1071546"/>
            <a:ext cx="4071934" cy="369332"/>
          </a:xfrm>
        </p:spPr>
        <p:txBody>
          <a:bodyPr/>
          <a:lstStyle/>
          <a:p>
            <a:r>
              <a:rPr lang="fr-FR" b="1" dirty="0" smtClean="0">
                <a:solidFill>
                  <a:srgbClr val="002060"/>
                </a:solidFill>
              </a:rPr>
              <a:t>Opération commit , </a:t>
            </a:r>
            <a:r>
              <a:rPr lang="fr-FR" b="1" dirty="0" err="1" smtClean="0">
                <a:solidFill>
                  <a:srgbClr val="002060"/>
                </a:solidFill>
              </a:rPr>
              <a:t>rollback</a:t>
            </a:r>
            <a:endParaRPr lang="fr-FR" b="1" dirty="0">
              <a:solidFill>
                <a:srgbClr val="002060"/>
              </a:solidFill>
            </a:endParaRPr>
          </a:p>
        </p:txBody>
      </p:sp>
      <p:sp>
        <p:nvSpPr>
          <p:cNvPr id="4" name="Titre 1"/>
          <p:cNvSpPr>
            <a:spLocks noGrp="1"/>
          </p:cNvSpPr>
          <p:nvPr>
            <p:ph type="title"/>
          </p:nvPr>
        </p:nvSpPr>
        <p:spPr/>
        <p:txBody>
          <a:bodyPr/>
          <a:lstStyle/>
          <a:p>
            <a:r>
              <a:rPr lang="fr-FR" b="1" smtClean="0">
                <a:solidFill>
                  <a:srgbClr val="FF0000"/>
                </a:solidFill>
              </a:rPr>
              <a:t>Transactions</a:t>
            </a:r>
            <a:endParaRPr lang="fr-FR" dirty="0"/>
          </a:p>
        </p:txBody>
      </p:sp>
      <p:sp>
        <p:nvSpPr>
          <p:cNvPr id="5" name="ZoneTexte 4"/>
          <p:cNvSpPr txBox="1"/>
          <p:nvPr/>
        </p:nvSpPr>
        <p:spPr>
          <a:xfrm>
            <a:off x="214282" y="2357430"/>
            <a:ext cx="8151847" cy="3170099"/>
          </a:xfrm>
          <a:prstGeom prst="rect">
            <a:avLst/>
          </a:prstGeom>
          <a:noFill/>
        </p:spPr>
        <p:txBody>
          <a:bodyPr wrap="none" rtlCol="0">
            <a:spAutoFit/>
          </a:bodyPr>
          <a:lstStyle/>
          <a:p>
            <a:pPr>
              <a:lnSpc>
                <a:spcPct val="200000"/>
              </a:lnSpc>
            </a:pPr>
            <a:r>
              <a:rPr lang="fr-FR" sz="2000" b="1" dirty="0" smtClean="0">
                <a:solidFill>
                  <a:srgbClr val="0070C0"/>
                </a:solidFill>
              </a:rPr>
              <a:t>Commit</a:t>
            </a:r>
            <a:r>
              <a:rPr lang="fr-FR" sz="2000" dirty="0" smtClean="0"/>
              <a:t> : Validation entière d’une transaction </a:t>
            </a:r>
          </a:p>
          <a:p>
            <a:pPr>
              <a:lnSpc>
                <a:spcPct val="200000"/>
              </a:lnSpc>
            </a:pPr>
            <a:r>
              <a:rPr lang="fr-FR" sz="2000" b="1" dirty="0" err="1" smtClean="0">
                <a:solidFill>
                  <a:srgbClr val="0070C0"/>
                </a:solidFill>
              </a:rPr>
              <a:t>Rollback</a:t>
            </a:r>
            <a:r>
              <a:rPr lang="fr-FR" sz="2000" dirty="0" smtClean="0"/>
              <a:t> : Annule entièrement une transaction </a:t>
            </a:r>
          </a:p>
          <a:p>
            <a:pPr>
              <a:lnSpc>
                <a:spcPct val="200000"/>
              </a:lnSpc>
            </a:pPr>
            <a:r>
              <a:rPr lang="fr-FR" sz="2000" b="1" dirty="0" err="1" smtClean="0">
                <a:solidFill>
                  <a:srgbClr val="0070C0"/>
                </a:solidFill>
              </a:rPr>
              <a:t>Savepoint</a:t>
            </a:r>
            <a:r>
              <a:rPr lang="fr-FR" sz="2000" dirty="0" smtClean="0"/>
              <a:t> : point de contrôle, état de la base où l’on pourra revenir plus tard</a:t>
            </a:r>
          </a:p>
          <a:p>
            <a:pPr>
              <a:lnSpc>
                <a:spcPct val="200000"/>
              </a:lnSpc>
            </a:pPr>
            <a:endParaRPr lang="fr-FR" sz="2000" dirty="0" smtClean="0"/>
          </a:p>
          <a:p>
            <a:pPr>
              <a:lnSpc>
                <a:spcPct val="200000"/>
              </a:lnSpc>
            </a:pPr>
            <a:r>
              <a:rPr lang="fr-FR" sz="2000" b="1" dirty="0" smtClean="0"/>
              <a:t>  </a:t>
            </a:r>
            <a:r>
              <a:rPr lang="fr-FR" sz="2000" b="1" dirty="0" err="1" smtClean="0"/>
              <a:t>Rollback</a:t>
            </a:r>
            <a:r>
              <a:rPr lang="fr-FR" sz="2000" dirty="0" smtClean="0"/>
              <a:t> to  </a:t>
            </a:r>
            <a:r>
              <a:rPr lang="fr-FR" sz="2000" b="1" dirty="0" err="1" smtClean="0"/>
              <a:t>savepoint</a:t>
            </a:r>
            <a:r>
              <a:rPr lang="fr-FR" sz="2000" dirty="0" smtClean="0"/>
              <a:t> </a:t>
            </a:r>
            <a:r>
              <a:rPr lang="fr-FR" sz="2000" dirty="0" err="1" smtClean="0"/>
              <a:t>nom_save_point</a:t>
            </a:r>
            <a:r>
              <a:rPr lang="fr-FR" sz="2000" dirty="0" smtClean="0"/>
              <a:t> </a:t>
            </a:r>
            <a:endParaRPr lang="fr-FR"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357159" y="1857364"/>
            <a:ext cx="3357586" cy="738664"/>
          </a:xfrm>
        </p:spPr>
        <p:txBody>
          <a:bodyPr/>
          <a:lstStyle/>
          <a:p>
            <a:r>
              <a:rPr lang="fr-FR" b="1" dirty="0" smtClean="0"/>
              <a:t>Exemples de transactions </a:t>
            </a:r>
          </a:p>
          <a:p>
            <a:endParaRPr lang="fr-FR" dirty="0" smtClean="0"/>
          </a:p>
        </p:txBody>
      </p:sp>
      <p:sp>
        <p:nvSpPr>
          <p:cNvPr id="5" name="Accolade ouvrante 4"/>
          <p:cNvSpPr/>
          <p:nvPr/>
        </p:nvSpPr>
        <p:spPr>
          <a:xfrm>
            <a:off x="2143108" y="2857496"/>
            <a:ext cx="500066" cy="1500198"/>
          </a:xfrm>
          <a:prstGeom prst="leftBrace">
            <a:avLst>
              <a:gd name="adj1" fmla="val 8333"/>
              <a:gd name="adj2" fmla="val 5093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 name="Rectangle 5"/>
          <p:cNvSpPr/>
          <p:nvPr/>
        </p:nvSpPr>
        <p:spPr>
          <a:xfrm>
            <a:off x="2571736" y="2928934"/>
            <a:ext cx="5429272" cy="1477328"/>
          </a:xfrm>
          <a:prstGeom prst="rect">
            <a:avLst/>
          </a:prstGeom>
        </p:spPr>
        <p:txBody>
          <a:bodyPr wrap="square">
            <a:spAutoFit/>
          </a:bodyPr>
          <a:lstStyle/>
          <a:p>
            <a:r>
              <a:rPr lang="fr-FR" b="1" dirty="0" smtClean="0"/>
              <a:t>Insert </a:t>
            </a:r>
            <a:r>
              <a:rPr lang="fr-FR" b="1" dirty="0" err="1" smtClean="0"/>
              <a:t>into</a:t>
            </a:r>
            <a:r>
              <a:rPr lang="fr-FR" b="1" dirty="0" smtClean="0"/>
              <a:t> tabale_1 values ( ‘val1’, ’val2 ‘….,’</a:t>
            </a:r>
            <a:r>
              <a:rPr lang="fr-FR" b="1" dirty="0" err="1" smtClean="0"/>
              <a:t>valn</a:t>
            </a:r>
            <a:r>
              <a:rPr lang="fr-FR" b="1" dirty="0" smtClean="0"/>
              <a:t>’);</a:t>
            </a:r>
          </a:p>
          <a:p>
            <a:endParaRPr lang="fr-FR" b="1" dirty="0" smtClean="0"/>
          </a:p>
          <a:p>
            <a:r>
              <a:rPr lang="fr-FR" b="1" dirty="0" err="1" smtClean="0"/>
              <a:t>Delete</a:t>
            </a:r>
            <a:r>
              <a:rPr lang="fr-FR" b="1" dirty="0" smtClean="0"/>
              <a:t> </a:t>
            </a:r>
            <a:r>
              <a:rPr lang="fr-FR" b="1" dirty="0" err="1" smtClean="0"/>
              <a:t>from</a:t>
            </a:r>
            <a:r>
              <a:rPr lang="fr-FR" b="1" dirty="0" smtClean="0"/>
              <a:t> Table_2 </a:t>
            </a:r>
            <a:r>
              <a:rPr lang="fr-FR" b="1" dirty="0" err="1" smtClean="0"/>
              <a:t>where</a:t>
            </a:r>
            <a:r>
              <a:rPr lang="fr-FR" b="1" dirty="0" smtClean="0"/>
              <a:t> champ1 </a:t>
            </a:r>
            <a:r>
              <a:rPr lang="fr-FR" b="1" dirty="0" err="1" smtClean="0"/>
              <a:t>like</a:t>
            </a:r>
            <a:r>
              <a:rPr lang="fr-FR" b="1" dirty="0" smtClean="0"/>
              <a:t> ‘toto’;</a:t>
            </a:r>
          </a:p>
          <a:p>
            <a:endParaRPr lang="fr-FR" b="1" dirty="0" smtClean="0"/>
          </a:p>
          <a:p>
            <a:r>
              <a:rPr lang="fr-FR" b="1" dirty="0" smtClean="0"/>
              <a:t>Commit;</a:t>
            </a:r>
            <a:endParaRPr lang="fr-FR" b="1" dirty="0"/>
          </a:p>
        </p:txBody>
      </p:sp>
      <p:sp>
        <p:nvSpPr>
          <p:cNvPr id="7" name="ZoneTexte 6"/>
          <p:cNvSpPr txBox="1"/>
          <p:nvPr/>
        </p:nvSpPr>
        <p:spPr>
          <a:xfrm>
            <a:off x="71406" y="3357562"/>
            <a:ext cx="1928826" cy="461665"/>
          </a:xfrm>
          <a:prstGeom prst="rect">
            <a:avLst/>
          </a:prstGeom>
          <a:noFill/>
        </p:spPr>
        <p:txBody>
          <a:bodyPr wrap="square" rtlCol="0">
            <a:spAutoFit/>
          </a:bodyPr>
          <a:lstStyle/>
          <a:p>
            <a:r>
              <a:rPr lang="fr-FR" sz="2400" b="1" dirty="0" smtClean="0">
                <a:solidFill>
                  <a:srgbClr val="00B050"/>
                </a:solidFill>
              </a:rPr>
              <a:t>Transaction 1 </a:t>
            </a:r>
          </a:p>
        </p:txBody>
      </p:sp>
      <p:sp>
        <p:nvSpPr>
          <p:cNvPr id="8" name="Rectangle 7"/>
          <p:cNvSpPr/>
          <p:nvPr/>
        </p:nvSpPr>
        <p:spPr>
          <a:xfrm>
            <a:off x="2571736" y="5140123"/>
            <a:ext cx="5572164" cy="923330"/>
          </a:xfrm>
          <a:prstGeom prst="rect">
            <a:avLst/>
          </a:prstGeom>
        </p:spPr>
        <p:txBody>
          <a:bodyPr wrap="square">
            <a:spAutoFit/>
          </a:bodyPr>
          <a:lstStyle/>
          <a:p>
            <a:pPr lvl="0">
              <a:defRPr/>
            </a:pPr>
            <a:r>
              <a:rPr lang="fr-FR" b="1" dirty="0" smtClean="0"/>
              <a:t>Insert </a:t>
            </a:r>
            <a:r>
              <a:rPr lang="fr-FR" b="1" dirty="0" err="1" smtClean="0"/>
              <a:t>into</a:t>
            </a:r>
            <a:r>
              <a:rPr lang="fr-FR" b="1" dirty="0" smtClean="0"/>
              <a:t> tabale_3 values ( ‘val1’, ’val2 ‘….,’</a:t>
            </a:r>
            <a:r>
              <a:rPr lang="fr-FR" b="1" dirty="0" err="1" smtClean="0"/>
              <a:t>valn</a:t>
            </a:r>
            <a:r>
              <a:rPr lang="fr-FR" b="1" dirty="0" smtClean="0"/>
              <a:t>’);</a:t>
            </a:r>
          </a:p>
          <a:p>
            <a:pPr lvl="0">
              <a:defRPr/>
            </a:pPr>
            <a:endParaRPr lang="fr-FR" b="1" dirty="0" smtClean="0"/>
          </a:p>
          <a:p>
            <a:pPr lvl="0">
              <a:defRPr/>
            </a:pPr>
            <a:r>
              <a:rPr lang="fr-FR" b="1" dirty="0" smtClean="0"/>
              <a:t>Commit</a:t>
            </a:r>
            <a:r>
              <a:rPr lang="fr-FR" kern="0" dirty="0" smtClean="0">
                <a:solidFill>
                  <a:srgbClr val="000098"/>
                </a:solidFill>
                <a:latin typeface="Times New Roman"/>
                <a:cs typeface="Times New Roman"/>
              </a:rPr>
              <a:t>;</a:t>
            </a:r>
            <a:endParaRPr lang="fr-FR" kern="0" dirty="0">
              <a:solidFill>
                <a:srgbClr val="000098"/>
              </a:solidFill>
              <a:latin typeface="Times New Roman"/>
              <a:cs typeface="Times New Roman"/>
            </a:endParaRPr>
          </a:p>
        </p:txBody>
      </p:sp>
      <p:sp>
        <p:nvSpPr>
          <p:cNvPr id="9" name="Accolade ouvrante 8"/>
          <p:cNvSpPr/>
          <p:nvPr/>
        </p:nvSpPr>
        <p:spPr>
          <a:xfrm>
            <a:off x="2143108" y="5000636"/>
            <a:ext cx="571504" cy="100013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0" name="ZoneTexte 9"/>
          <p:cNvSpPr txBox="1"/>
          <p:nvPr/>
        </p:nvSpPr>
        <p:spPr>
          <a:xfrm>
            <a:off x="71406" y="5253351"/>
            <a:ext cx="2000264" cy="461665"/>
          </a:xfrm>
          <a:prstGeom prst="rect">
            <a:avLst/>
          </a:prstGeom>
          <a:noFill/>
        </p:spPr>
        <p:txBody>
          <a:bodyPr wrap="square" rtlCol="0">
            <a:spAutoFit/>
          </a:bodyPr>
          <a:lstStyle/>
          <a:p>
            <a:r>
              <a:rPr lang="fr-FR" sz="2400" b="1" dirty="0" smtClean="0">
                <a:solidFill>
                  <a:srgbClr val="00B050"/>
                </a:solidFill>
              </a:rPr>
              <a:t>Transaction 2 </a:t>
            </a:r>
            <a:endParaRPr lang="fr-FR" sz="2400" b="1" dirty="0">
              <a:solidFill>
                <a:srgbClr val="00B050"/>
              </a:solidFill>
            </a:endParaRPr>
          </a:p>
        </p:txBody>
      </p:sp>
      <p:sp>
        <p:nvSpPr>
          <p:cNvPr id="11" name="Titre 1"/>
          <p:cNvSpPr>
            <a:spLocks noGrp="1"/>
          </p:cNvSpPr>
          <p:nvPr>
            <p:ph type="title"/>
          </p:nvPr>
        </p:nvSpPr>
        <p:spPr/>
        <p:txBody>
          <a:bodyPr/>
          <a:lstStyle/>
          <a:p>
            <a:r>
              <a:rPr lang="fr-FR" b="1" dirty="0" smtClean="0">
                <a:solidFill>
                  <a:srgbClr val="FF0000"/>
                </a:solidFill>
              </a:rPr>
              <a:t>Transactions</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0373" y="3286124"/>
            <a:ext cx="8352155" cy="2975173"/>
          </a:xfrm>
          <a:prstGeom prst="rect">
            <a:avLst/>
          </a:prstGeom>
        </p:spPr>
        <p:txBody>
          <a:bodyPr vert="horz" wrap="square" lIns="0" tIns="0" rIns="0" bIns="0" rtlCol="0">
            <a:spAutoFit/>
          </a:bodyPr>
          <a:lstStyle/>
          <a:p>
            <a:pPr marL="355600" indent="-342900">
              <a:lnSpc>
                <a:spcPts val="2870"/>
              </a:lnSpc>
              <a:buClr>
                <a:srgbClr val="000098"/>
              </a:buClr>
              <a:buFont typeface="Times New Roman"/>
              <a:buChar char="•"/>
              <a:tabLst>
                <a:tab pos="356235" algn="l"/>
              </a:tabLst>
            </a:pPr>
            <a:r>
              <a:rPr lang="fr-FR" dirty="0" smtClean="0">
                <a:solidFill>
                  <a:srgbClr val="000098"/>
                </a:solidFill>
                <a:latin typeface="Times New Roman"/>
                <a:cs typeface="Times New Roman"/>
              </a:rPr>
              <a:t>On crée les vues suivantes </a:t>
            </a:r>
            <a:r>
              <a:rPr lang="fr-FR" b="1" dirty="0" err="1" smtClean="0">
                <a:solidFill>
                  <a:srgbClr val="000098"/>
                </a:solidFill>
                <a:latin typeface="Times New Roman"/>
                <a:cs typeface="Times New Roman"/>
              </a:rPr>
              <a:t>Nom_Emp</a:t>
            </a:r>
            <a:r>
              <a:rPr lang="fr-FR" dirty="0" smtClean="0">
                <a:solidFill>
                  <a:srgbClr val="000098"/>
                </a:solidFill>
                <a:latin typeface="Times New Roman"/>
                <a:cs typeface="Times New Roman"/>
              </a:rPr>
              <a:t> et  </a:t>
            </a:r>
            <a:r>
              <a:rPr lang="fr-FR" b="1" dirty="0" err="1" smtClean="0">
                <a:solidFill>
                  <a:srgbClr val="000098"/>
                </a:solidFill>
                <a:latin typeface="Times New Roman"/>
                <a:cs typeface="Times New Roman"/>
              </a:rPr>
              <a:t>som_sa</a:t>
            </a:r>
            <a:r>
              <a:rPr lang="fr-FR" dirty="0" err="1" smtClean="0">
                <a:solidFill>
                  <a:srgbClr val="000098"/>
                </a:solidFill>
                <a:latin typeface="Times New Roman"/>
                <a:cs typeface="Times New Roman"/>
              </a:rPr>
              <a:t>l</a:t>
            </a:r>
            <a:endParaRPr lang="fr-FR" dirty="0" smtClean="0">
              <a:solidFill>
                <a:srgbClr val="000098"/>
              </a:solidFill>
              <a:latin typeface="Times New Roman"/>
              <a:cs typeface="Times New Roman"/>
            </a:endParaRPr>
          </a:p>
          <a:p>
            <a:pPr marL="355600" indent="-342900">
              <a:lnSpc>
                <a:spcPts val="2870"/>
              </a:lnSpc>
              <a:buClr>
                <a:srgbClr val="000098"/>
              </a:buClr>
              <a:buFont typeface="Times New Roman"/>
              <a:buChar char="•"/>
              <a:tabLst>
                <a:tab pos="356235" algn="l"/>
              </a:tabLst>
            </a:pPr>
            <a:endParaRPr lang="fr-FR" dirty="0" smtClean="0">
              <a:solidFill>
                <a:srgbClr val="000098"/>
              </a:solidFill>
              <a:latin typeface="Times New Roman"/>
              <a:cs typeface="Times New Roman"/>
            </a:endParaRPr>
          </a:p>
          <a:p>
            <a:pPr marL="355600" indent="-342900">
              <a:lnSpc>
                <a:spcPts val="2870"/>
              </a:lnSpc>
              <a:buClr>
                <a:srgbClr val="000098"/>
              </a:buClr>
              <a:tabLst>
                <a:tab pos="356235" algn="l"/>
              </a:tabLst>
            </a:pPr>
            <a:r>
              <a:rPr lang="fr-FR" dirty="0" smtClean="0">
                <a:solidFill>
                  <a:srgbClr val="000098"/>
                </a:solidFill>
                <a:latin typeface="Times New Roman"/>
                <a:cs typeface="Times New Roman"/>
              </a:rPr>
              <a:t>1- </a:t>
            </a:r>
            <a:r>
              <a:rPr lang="fr-FR" dirty="0" err="1" smtClean="0">
                <a:solidFill>
                  <a:srgbClr val="000098"/>
                </a:solidFill>
                <a:latin typeface="Times New Roman"/>
                <a:cs typeface="Times New Roman"/>
              </a:rPr>
              <a:t>Nom_Emp</a:t>
            </a:r>
            <a:r>
              <a:rPr lang="fr-FR" dirty="0" smtClean="0">
                <a:solidFill>
                  <a:srgbClr val="000098"/>
                </a:solidFill>
                <a:latin typeface="Times New Roman"/>
                <a:cs typeface="Times New Roman"/>
              </a:rPr>
              <a:t>:   </a:t>
            </a:r>
            <a:r>
              <a:rPr lang="fr-FR" b="1" dirty="0" err="1" smtClean="0">
                <a:solidFill>
                  <a:srgbClr val="000098"/>
                </a:solidFill>
                <a:latin typeface="Times New Roman"/>
                <a:cs typeface="Times New Roman"/>
              </a:rPr>
              <a:t>Create</a:t>
            </a:r>
            <a:r>
              <a:rPr lang="fr-FR" dirty="0" smtClean="0">
                <a:solidFill>
                  <a:srgbClr val="000098"/>
                </a:solidFill>
                <a:latin typeface="Times New Roman"/>
                <a:cs typeface="Times New Roman"/>
              </a:rPr>
              <a:t> </a:t>
            </a:r>
            <a:r>
              <a:rPr lang="fr-FR" b="1" dirty="0" err="1" smtClean="0">
                <a:solidFill>
                  <a:srgbClr val="000098"/>
                </a:solidFill>
                <a:latin typeface="Times New Roman"/>
                <a:cs typeface="Times New Roman"/>
              </a:rPr>
              <a:t>view</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Nom_Emp</a:t>
            </a:r>
            <a:r>
              <a:rPr lang="fr-FR" dirty="0" smtClean="0">
                <a:solidFill>
                  <a:srgbClr val="000098"/>
                </a:solidFill>
                <a:latin typeface="Times New Roman"/>
                <a:cs typeface="Times New Roman"/>
              </a:rPr>
              <a:t> as select </a:t>
            </a:r>
            <a:r>
              <a:rPr lang="fr-FR" dirty="0">
                <a:solidFill>
                  <a:srgbClr val="000098"/>
                </a:solidFill>
                <a:latin typeface="Times New Roman"/>
                <a:cs typeface="Times New Roman"/>
              </a:rPr>
              <a:t> </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from</a:t>
            </a:r>
            <a:r>
              <a:rPr lang="fr-FR" dirty="0" smtClean="0">
                <a:solidFill>
                  <a:srgbClr val="000098"/>
                </a:solidFill>
                <a:latin typeface="Times New Roman"/>
                <a:cs typeface="Times New Roman"/>
              </a:rPr>
              <a:t> EMPLOYEES</a:t>
            </a:r>
          </a:p>
          <a:p>
            <a:pPr marL="355600" indent="-342900">
              <a:lnSpc>
                <a:spcPts val="2870"/>
              </a:lnSpc>
              <a:buClr>
                <a:srgbClr val="000098"/>
              </a:buClr>
              <a:tabLst>
                <a:tab pos="356235" algn="l"/>
              </a:tabLst>
            </a:pP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where</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last_name</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like</a:t>
            </a:r>
            <a:r>
              <a:rPr lang="fr-FR" dirty="0" smtClean="0">
                <a:solidFill>
                  <a:srgbClr val="000098"/>
                </a:solidFill>
                <a:latin typeface="Times New Roman"/>
                <a:cs typeface="Times New Roman"/>
              </a:rPr>
              <a:t> ‘ J%</a:t>
            </a:r>
            <a:r>
              <a:rPr lang="fr-FR" sz="2400" dirty="0" smtClean="0">
                <a:solidFill>
                  <a:srgbClr val="000098"/>
                </a:solidFill>
                <a:latin typeface="Times New Roman"/>
                <a:cs typeface="Times New Roman"/>
              </a:rPr>
              <a:t>’</a:t>
            </a:r>
          </a:p>
          <a:p>
            <a:pPr marL="355600" indent="-342900">
              <a:lnSpc>
                <a:spcPts val="2870"/>
              </a:lnSpc>
              <a:buClr>
                <a:srgbClr val="000098"/>
              </a:buClr>
              <a:tabLst>
                <a:tab pos="356235" algn="l"/>
              </a:tabLst>
            </a:pPr>
            <a:r>
              <a:rPr lang="en-US" dirty="0" smtClean="0">
                <a:solidFill>
                  <a:srgbClr val="000098"/>
                </a:solidFill>
                <a:latin typeface="Times New Roman"/>
                <a:cs typeface="Times New Roman"/>
              </a:rPr>
              <a:t>2- </a:t>
            </a:r>
            <a:r>
              <a:rPr lang="fr-FR" dirty="0" err="1" smtClean="0">
                <a:solidFill>
                  <a:srgbClr val="000098"/>
                </a:solidFill>
                <a:latin typeface="Times New Roman"/>
                <a:cs typeface="Times New Roman"/>
              </a:rPr>
              <a:t>som_sal</a:t>
            </a:r>
            <a:r>
              <a:rPr lang="fr-FR" dirty="0" smtClean="0">
                <a:solidFill>
                  <a:srgbClr val="000098"/>
                </a:solidFill>
                <a:latin typeface="Times New Roman"/>
                <a:cs typeface="Times New Roman"/>
              </a:rPr>
              <a:t>    :  </a:t>
            </a:r>
            <a:r>
              <a:rPr lang="en-US" b="1" dirty="0" smtClean="0">
                <a:solidFill>
                  <a:srgbClr val="000098"/>
                </a:solidFill>
                <a:latin typeface="Times New Roman"/>
                <a:cs typeface="Times New Roman"/>
              </a:rPr>
              <a:t>create</a:t>
            </a:r>
            <a:r>
              <a:rPr lang="en-US" dirty="0" smtClean="0">
                <a:solidFill>
                  <a:srgbClr val="000098"/>
                </a:solidFill>
                <a:latin typeface="Times New Roman"/>
                <a:cs typeface="Times New Roman"/>
              </a:rPr>
              <a:t> or </a:t>
            </a:r>
            <a:r>
              <a:rPr lang="en-US" b="1" dirty="0" smtClean="0">
                <a:solidFill>
                  <a:srgbClr val="000098"/>
                </a:solidFill>
                <a:latin typeface="Times New Roman"/>
                <a:cs typeface="Times New Roman"/>
              </a:rPr>
              <a:t>replace</a:t>
            </a:r>
            <a:r>
              <a:rPr lang="en-US" dirty="0" smtClean="0">
                <a:solidFill>
                  <a:srgbClr val="000098"/>
                </a:solidFill>
                <a:latin typeface="Times New Roman"/>
                <a:cs typeface="Times New Roman"/>
              </a:rPr>
              <a:t> </a:t>
            </a:r>
            <a:r>
              <a:rPr lang="en-US" b="1" dirty="0" smtClean="0">
                <a:solidFill>
                  <a:srgbClr val="000098"/>
                </a:solidFill>
                <a:latin typeface="Times New Roman"/>
                <a:cs typeface="Times New Roman"/>
              </a:rPr>
              <a:t>view</a:t>
            </a:r>
            <a:r>
              <a:rPr lang="en-US" dirty="0" smtClean="0">
                <a:solidFill>
                  <a:srgbClr val="000098"/>
                </a:solidFill>
                <a:latin typeface="Times New Roman"/>
                <a:cs typeface="Times New Roman"/>
              </a:rPr>
              <a:t>  </a:t>
            </a:r>
            <a:r>
              <a:rPr lang="fr-FR" b="1" dirty="0" smtClean="0">
                <a:solidFill>
                  <a:srgbClr val="000098"/>
                </a:solidFill>
                <a:latin typeface="Times New Roman"/>
                <a:cs typeface="Times New Roman"/>
              </a:rPr>
              <a:t>SOM_SAL </a:t>
            </a:r>
            <a:r>
              <a:rPr lang="en-US" dirty="0" smtClean="0">
                <a:solidFill>
                  <a:srgbClr val="000098"/>
                </a:solidFill>
                <a:latin typeface="Times New Roman"/>
                <a:cs typeface="Times New Roman"/>
              </a:rPr>
              <a:t>as  select </a:t>
            </a:r>
            <a:r>
              <a:rPr lang="en-US" dirty="0" err="1" smtClean="0">
                <a:solidFill>
                  <a:srgbClr val="000098"/>
                </a:solidFill>
                <a:latin typeface="Times New Roman"/>
                <a:cs typeface="Times New Roman"/>
              </a:rPr>
              <a:t>J.job_title</a:t>
            </a:r>
            <a:r>
              <a:rPr lang="en-US" dirty="0" smtClean="0">
                <a:solidFill>
                  <a:srgbClr val="000098"/>
                </a:solidFill>
                <a:latin typeface="Times New Roman"/>
                <a:cs typeface="Times New Roman"/>
              </a:rPr>
              <a:t> </a:t>
            </a:r>
            <a:r>
              <a:rPr lang="en-US" dirty="0" err="1" smtClean="0">
                <a:solidFill>
                  <a:srgbClr val="000098"/>
                </a:solidFill>
                <a:latin typeface="Times New Roman"/>
                <a:cs typeface="Times New Roman"/>
              </a:rPr>
              <a:t>J_titl</a:t>
            </a:r>
            <a:r>
              <a:rPr lang="en-US" dirty="0" smtClean="0">
                <a:solidFill>
                  <a:srgbClr val="000098"/>
                </a:solidFill>
                <a:latin typeface="Times New Roman"/>
                <a:cs typeface="Times New Roman"/>
              </a:rPr>
              <a:t>, </a:t>
            </a:r>
            <a:r>
              <a:rPr lang="en-US" b="1" dirty="0" smtClean="0">
                <a:solidFill>
                  <a:srgbClr val="000098"/>
                </a:solidFill>
                <a:latin typeface="Times New Roman"/>
                <a:cs typeface="Times New Roman"/>
              </a:rPr>
              <a:t>sum(E.SALARY)  </a:t>
            </a:r>
            <a:r>
              <a:rPr lang="en-US" dirty="0" err="1" smtClean="0">
                <a:solidFill>
                  <a:srgbClr val="000098"/>
                </a:solidFill>
                <a:latin typeface="Times New Roman"/>
                <a:cs typeface="Times New Roman"/>
              </a:rPr>
              <a:t>somme_sal</a:t>
            </a:r>
            <a:r>
              <a:rPr lang="en-US" dirty="0" smtClean="0">
                <a:solidFill>
                  <a:srgbClr val="000098"/>
                </a:solidFill>
                <a:latin typeface="Times New Roman"/>
                <a:cs typeface="Times New Roman"/>
              </a:rPr>
              <a:t> from employees </a:t>
            </a:r>
            <a:r>
              <a:rPr lang="en-US" dirty="0" err="1" smtClean="0">
                <a:solidFill>
                  <a:srgbClr val="000098"/>
                </a:solidFill>
                <a:latin typeface="Times New Roman"/>
                <a:cs typeface="Times New Roman"/>
              </a:rPr>
              <a:t>E,jobs</a:t>
            </a:r>
            <a:r>
              <a:rPr lang="en-US" dirty="0" smtClean="0">
                <a:solidFill>
                  <a:srgbClr val="000098"/>
                </a:solidFill>
                <a:latin typeface="Times New Roman"/>
                <a:cs typeface="Times New Roman"/>
              </a:rPr>
              <a:t> J  where </a:t>
            </a:r>
            <a:r>
              <a:rPr lang="en-US" dirty="0" err="1" smtClean="0">
                <a:solidFill>
                  <a:srgbClr val="000098"/>
                </a:solidFill>
                <a:latin typeface="Times New Roman"/>
                <a:cs typeface="Times New Roman"/>
              </a:rPr>
              <a:t>E.job_id</a:t>
            </a:r>
            <a:r>
              <a:rPr lang="en-US" dirty="0" smtClean="0">
                <a:solidFill>
                  <a:srgbClr val="000098"/>
                </a:solidFill>
                <a:latin typeface="Times New Roman"/>
                <a:cs typeface="Times New Roman"/>
              </a:rPr>
              <a:t>=</a:t>
            </a:r>
            <a:r>
              <a:rPr lang="en-US" dirty="0" err="1" smtClean="0">
                <a:solidFill>
                  <a:srgbClr val="000098"/>
                </a:solidFill>
                <a:latin typeface="Times New Roman"/>
                <a:cs typeface="Times New Roman"/>
              </a:rPr>
              <a:t>J.job_id</a:t>
            </a:r>
            <a:r>
              <a:rPr lang="en-US" dirty="0" smtClean="0">
                <a:solidFill>
                  <a:srgbClr val="000098"/>
                </a:solidFill>
                <a:latin typeface="Times New Roman"/>
                <a:cs typeface="Times New Roman"/>
              </a:rPr>
              <a:t>  group by </a:t>
            </a:r>
            <a:r>
              <a:rPr lang="en-US" dirty="0" err="1" smtClean="0">
                <a:solidFill>
                  <a:srgbClr val="000098"/>
                </a:solidFill>
                <a:latin typeface="Times New Roman"/>
                <a:cs typeface="Times New Roman"/>
              </a:rPr>
              <a:t>job_title</a:t>
            </a:r>
            <a:endParaRPr lang="en-US" dirty="0" smtClean="0">
              <a:solidFill>
                <a:srgbClr val="000098"/>
              </a:solidFill>
              <a:latin typeface="Times New Roman"/>
              <a:cs typeface="Times New Roman"/>
            </a:endParaRPr>
          </a:p>
          <a:p>
            <a:pPr marL="355600" indent="-342900">
              <a:lnSpc>
                <a:spcPts val="2870"/>
              </a:lnSpc>
              <a:buClr>
                <a:srgbClr val="000098"/>
              </a:buClr>
              <a:tabLst>
                <a:tab pos="356235" algn="l"/>
              </a:tabLst>
            </a:pPr>
            <a:endParaRPr sz="2400" dirty="0">
              <a:latin typeface="Times New Roman"/>
              <a:cs typeface="Times New Roman"/>
            </a:endParaRPr>
          </a:p>
        </p:txBody>
      </p:sp>
      <p:sp>
        <p:nvSpPr>
          <p:cNvPr id="5" name="object 5"/>
          <p:cNvSpPr txBox="1"/>
          <p:nvPr/>
        </p:nvSpPr>
        <p:spPr>
          <a:xfrm>
            <a:off x="-32" y="1071546"/>
            <a:ext cx="9144000" cy="1938992"/>
          </a:xfrm>
          <a:prstGeom prst="rect">
            <a:avLst/>
          </a:prstGeom>
          <a:solidFill>
            <a:srgbClr val="DDF3EA"/>
          </a:solidFill>
          <a:ln w="12700">
            <a:solidFill>
              <a:srgbClr val="000000"/>
            </a:solidFill>
          </a:ln>
        </p:spPr>
        <p:txBody>
          <a:bodyPr vert="horz" wrap="square" lIns="0" tIns="0" rIns="0" bIns="0" rtlCol="0">
            <a:spAutoFit/>
          </a:bodyPr>
          <a:lstStyle/>
          <a:p>
            <a:pPr marL="355600" indent="-342900">
              <a:lnSpc>
                <a:spcPct val="100000"/>
              </a:lnSpc>
              <a:buClr>
                <a:srgbClr val="000098"/>
              </a:buClr>
              <a:buFont typeface="Times New Roman"/>
              <a:buChar char="•"/>
              <a:tabLst>
                <a:tab pos="356235" algn="l"/>
              </a:tabLst>
            </a:pPr>
            <a:r>
              <a:rPr lang="fr-FR" sz="1800" dirty="0" smtClean="0">
                <a:solidFill>
                  <a:schemeClr val="tx1">
                    <a:lumMod val="95000"/>
                    <a:lumOff val="5000"/>
                  </a:schemeClr>
                </a:solidFill>
                <a:latin typeface="Courier New"/>
                <a:cs typeface="Courier New"/>
              </a:rPr>
              <a:t>Soit les tables suivante de Schéma HR de oracle</a:t>
            </a:r>
          </a:p>
          <a:p>
            <a:pPr marL="355600" indent="-342900">
              <a:lnSpc>
                <a:spcPct val="100000"/>
              </a:lnSpc>
              <a:buClr>
                <a:srgbClr val="000098"/>
              </a:buClr>
              <a:tabLst>
                <a:tab pos="356235" algn="l"/>
              </a:tabLst>
            </a:pPr>
            <a:endParaRPr lang="fr-FR" sz="1800" dirty="0" smtClean="0">
              <a:solidFill>
                <a:schemeClr val="tx1">
                  <a:lumMod val="95000"/>
                  <a:lumOff val="5000"/>
                </a:schemeClr>
              </a:solidFill>
              <a:latin typeface="Courier New"/>
              <a:cs typeface="Courier New"/>
            </a:endParaRPr>
          </a:p>
          <a:p>
            <a:pPr marL="355600" indent="-342900">
              <a:lnSpc>
                <a:spcPct val="100000"/>
              </a:lnSpc>
              <a:buClr>
                <a:srgbClr val="000098"/>
              </a:buClr>
              <a:tabLst>
                <a:tab pos="356235" algn="l"/>
              </a:tabLst>
            </a:pPr>
            <a:r>
              <a:rPr lang="fr-FR" sz="1800" dirty="0" smtClean="0">
                <a:latin typeface="Courier New"/>
                <a:cs typeface="Courier New"/>
              </a:rPr>
              <a:t>EMPLOYEES(</a:t>
            </a:r>
            <a:r>
              <a:rPr lang="fr-FR" spc="-20" dirty="0" smtClean="0">
                <a:solidFill>
                  <a:srgbClr val="000098"/>
                </a:solidFill>
                <a:latin typeface="Times New Roman"/>
                <a:cs typeface="Times New Roman"/>
              </a:rPr>
              <a:t>EMPLOYEE_ID , FIRST_NAME ,</a:t>
            </a:r>
            <a:r>
              <a:rPr lang="fr-FR" dirty="0" smtClean="0">
                <a:latin typeface="Courier New"/>
                <a:cs typeface="Courier New"/>
              </a:rPr>
              <a:t> </a:t>
            </a:r>
            <a:r>
              <a:rPr lang="fr-FR" spc="-20" dirty="0" smtClean="0">
                <a:solidFill>
                  <a:srgbClr val="000098"/>
                </a:solidFill>
                <a:latin typeface="Times New Roman"/>
                <a:cs typeface="Times New Roman"/>
              </a:rPr>
              <a:t>LAST_NAME ,EMAIL,PHONE_NUMBER ,HIRE_DATE ,JOB_ID,SALARY, COMMISSION_PCT, MANAGER_ID,DEPARTMENT_ID)</a:t>
            </a:r>
          </a:p>
          <a:p>
            <a:pPr marL="355600" indent="-342900">
              <a:lnSpc>
                <a:spcPct val="100000"/>
              </a:lnSpc>
              <a:buClr>
                <a:srgbClr val="000098"/>
              </a:buClr>
              <a:tabLst>
                <a:tab pos="356235" algn="l"/>
              </a:tabLst>
            </a:pPr>
            <a:endParaRPr lang="fr-FR" spc="-20" dirty="0" smtClean="0">
              <a:solidFill>
                <a:srgbClr val="000098"/>
              </a:solidFill>
              <a:latin typeface="Times New Roman"/>
              <a:cs typeface="Times New Roman"/>
            </a:endParaRPr>
          </a:p>
          <a:p>
            <a:pPr marL="355600" indent="-342900">
              <a:lnSpc>
                <a:spcPct val="100000"/>
              </a:lnSpc>
              <a:buClr>
                <a:srgbClr val="000098"/>
              </a:buClr>
              <a:tabLst>
                <a:tab pos="356235" algn="l"/>
              </a:tabLst>
            </a:pPr>
            <a:r>
              <a:rPr lang="fr-FR" dirty="0" smtClean="0">
                <a:latin typeface="Courier New"/>
                <a:cs typeface="Courier New"/>
              </a:rPr>
              <a:t>JOBS(</a:t>
            </a:r>
            <a:r>
              <a:rPr lang="en-US" spc="-20" dirty="0" smtClean="0">
                <a:solidFill>
                  <a:srgbClr val="000098"/>
                </a:solidFill>
                <a:latin typeface="Times New Roman"/>
                <a:cs typeface="Times New Roman"/>
              </a:rPr>
              <a:t>JOB_ID, JOB_TITLE, MIN_SALARY, MAX_SALARY)</a:t>
            </a:r>
            <a:endParaRPr lang="fr-FR" spc="-20" dirty="0" smtClean="0">
              <a:solidFill>
                <a:srgbClr val="000098"/>
              </a:solidFill>
              <a:latin typeface="Times New Roman"/>
              <a:cs typeface="Times New Roman"/>
            </a:endParaRPr>
          </a:p>
          <a:p>
            <a:pPr marL="355600" indent="-342900">
              <a:lnSpc>
                <a:spcPct val="100000"/>
              </a:lnSpc>
              <a:buClr>
                <a:srgbClr val="000098"/>
              </a:buClr>
              <a:tabLst>
                <a:tab pos="356235" algn="l"/>
              </a:tabLst>
            </a:pPr>
            <a:endParaRPr lang="fr-FR" spc="-20" dirty="0" smtClean="0">
              <a:solidFill>
                <a:srgbClr val="000098"/>
              </a:solidFill>
              <a:latin typeface="Times New Roman"/>
              <a:cs typeface="Times New Roman"/>
            </a:endParaRPr>
          </a:p>
        </p:txBody>
      </p:sp>
      <p:sp>
        <p:nvSpPr>
          <p:cNvPr id="10" name="object 10"/>
          <p:cNvSpPr txBox="1">
            <a:spLocks noGrp="1"/>
          </p:cNvSpPr>
          <p:nvPr>
            <p:ph type="sldNum" sz="quarter" idx="7"/>
          </p:nvPr>
        </p:nvSpPr>
        <p:spPr>
          <a:xfrm>
            <a:off x="225396" y="6500834"/>
            <a:ext cx="203200" cy="177800"/>
          </a:xfrm>
          <a:prstGeom prst="rect">
            <a:avLst/>
          </a:prstGeom>
        </p:spPr>
        <p:txBody>
          <a:bodyPr vert="horz" wrap="square" lIns="0" tIns="0" rIns="0" bIns="0" rtlCol="0">
            <a:spAutoFit/>
          </a:bodyPr>
          <a:lstStyle/>
          <a:p>
            <a:pPr marL="25400">
              <a:lnSpc>
                <a:spcPct val="100000"/>
              </a:lnSpc>
            </a:pPr>
            <a:fld id="{81D60167-4931-47E6-BA6A-407CBD079E47}" type="slidenum">
              <a:rPr dirty="0"/>
              <a:pPr marL="25400">
                <a:lnSpc>
                  <a:spcPct val="100000"/>
                </a:lnSpc>
              </a:pPr>
              <a:t>4</a:t>
            </a:fld>
            <a:endParaRPr dirty="0"/>
          </a:p>
        </p:txBody>
      </p:sp>
      <p:sp>
        <p:nvSpPr>
          <p:cNvPr id="11" name="object 2"/>
          <p:cNvSpPr txBox="1">
            <a:spLocks noGrp="1"/>
          </p:cNvSpPr>
          <p:nvPr>
            <p:ph type="title"/>
          </p:nvPr>
        </p:nvSpPr>
        <p:spPr>
          <a:xfrm>
            <a:off x="1137177" y="-24"/>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Vues (VIEW)</a:t>
            </a:r>
            <a:endParaRPr dirty="0">
              <a:ln>
                <a:solidFill>
                  <a:schemeClr val="tx1">
                    <a:lumMod val="65000"/>
                    <a:lumOff val="35000"/>
                  </a:schemeClr>
                </a:solidFill>
              </a:l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2844" y="1007022"/>
            <a:ext cx="8929718" cy="5493812"/>
          </a:xfrm>
          <a:prstGeom prst="rect">
            <a:avLst/>
          </a:prstGeom>
        </p:spPr>
        <p:txBody>
          <a:bodyPr vert="horz" wrap="square" lIns="0" tIns="0" rIns="0" bIns="0" rtlCol="0">
            <a:spAutoFit/>
          </a:bodyPr>
          <a:lstStyle/>
          <a:p>
            <a:pPr marL="355600" indent="-342900">
              <a:buClr>
                <a:srgbClr val="000098"/>
              </a:buClr>
              <a:buFont typeface="Times New Roman"/>
              <a:buChar char="•"/>
              <a:tabLst>
                <a:tab pos="356235" algn="l"/>
              </a:tabLst>
            </a:pPr>
            <a:r>
              <a:rPr lang="fr-FR" sz="2000" b="1" dirty="0" smtClean="0"/>
              <a:t>Modification au travers d'une vue</a:t>
            </a:r>
          </a:p>
          <a:p>
            <a:pPr marL="355600" indent="-342900">
              <a:buClr>
                <a:srgbClr val="000098"/>
              </a:buClr>
              <a:buFont typeface="Times New Roman"/>
              <a:buChar char="•"/>
              <a:tabLst>
                <a:tab pos="356235" algn="l"/>
              </a:tabLst>
            </a:pPr>
            <a:endParaRPr lang="fr-FR" sz="2000" b="1" dirty="0" smtClean="0"/>
          </a:p>
          <a:p>
            <a:pPr>
              <a:lnSpc>
                <a:spcPct val="150000"/>
              </a:lnSpc>
            </a:pPr>
            <a:r>
              <a:rPr lang="fr-FR" dirty="0" smtClean="0"/>
              <a:t>Les instructions de mise à jour de la vue doivent être traduites en mise à jour sur les tables de base. Ceci n'est pas possible dans le cas général.  Pour cette MAJ Il faut que :</a:t>
            </a:r>
          </a:p>
          <a:p>
            <a:pPr>
              <a:lnSpc>
                <a:spcPct val="150000"/>
              </a:lnSpc>
            </a:pPr>
            <a:r>
              <a:rPr lang="fr-FR" dirty="0" smtClean="0"/>
              <a:t>1- Chaque colonne de la vue doit correspondre à une colonne d'une table.</a:t>
            </a:r>
          </a:p>
          <a:p>
            <a:pPr>
              <a:lnSpc>
                <a:spcPct val="150000"/>
              </a:lnSpc>
            </a:pPr>
            <a:r>
              <a:rPr lang="fr-FR" dirty="0" smtClean="0"/>
              <a:t>2- La vue ne doit pas contenir :</a:t>
            </a:r>
          </a:p>
          <a:p>
            <a:pPr lvl="1">
              <a:lnSpc>
                <a:spcPct val="150000"/>
              </a:lnSpc>
              <a:buFont typeface="Wingdings" pitchFamily="2" charset="2"/>
              <a:buChar char="ü"/>
            </a:pPr>
            <a:r>
              <a:rPr lang="fr-FR" dirty="0" smtClean="0"/>
              <a:t>un opérateur ensembliste</a:t>
            </a:r>
          </a:p>
          <a:p>
            <a:pPr lvl="1">
              <a:lnSpc>
                <a:spcPct val="150000"/>
              </a:lnSpc>
              <a:buFont typeface="Wingdings" pitchFamily="2" charset="2"/>
              <a:buChar char="ü"/>
            </a:pPr>
            <a:r>
              <a:rPr lang="fr-FR" dirty="0" smtClean="0"/>
              <a:t>un opérateur DISTINCT</a:t>
            </a:r>
          </a:p>
          <a:p>
            <a:pPr lvl="1">
              <a:lnSpc>
                <a:spcPct val="150000"/>
              </a:lnSpc>
              <a:buFont typeface="Wingdings" pitchFamily="2" charset="2"/>
              <a:buChar char="ü"/>
            </a:pPr>
            <a:r>
              <a:rPr lang="fr-FR" dirty="0" smtClean="0"/>
              <a:t>une fonction de groupe, ou une fonction mathématique</a:t>
            </a:r>
          </a:p>
          <a:p>
            <a:pPr lvl="1">
              <a:lnSpc>
                <a:spcPct val="150000"/>
              </a:lnSpc>
              <a:buFont typeface="Wingdings" pitchFamily="2" charset="2"/>
              <a:buChar char="ü"/>
            </a:pPr>
            <a:r>
              <a:rPr lang="fr-FR" dirty="0" smtClean="0"/>
              <a:t>une clause GROUP BY, ORDER BY</a:t>
            </a:r>
          </a:p>
          <a:p>
            <a:pPr lvl="1">
              <a:lnSpc>
                <a:spcPct val="150000"/>
              </a:lnSpc>
              <a:buFont typeface="Wingdings" pitchFamily="2" charset="2"/>
              <a:buChar char="ü"/>
            </a:pPr>
            <a:r>
              <a:rPr lang="fr-FR" dirty="0" smtClean="0"/>
              <a:t>des jointures (avec quelques exceptions ....)</a:t>
            </a:r>
          </a:p>
          <a:p>
            <a:pPr>
              <a:lnSpc>
                <a:spcPct val="150000"/>
              </a:lnSpc>
            </a:pPr>
            <a:r>
              <a:rPr lang="fr-FR" dirty="0" smtClean="0"/>
              <a:t>On peut interdire de modifier une vue, avec l'option WITH READ ONLY. (Sous Oracle, mais je n'ai pas vu cette option dans la norme SQL).</a:t>
            </a:r>
            <a:endParaRPr lang="fr-FR" sz="2000" b="1" dirty="0" smtClean="0"/>
          </a:p>
          <a:p>
            <a:pPr marL="355600" indent="-342900">
              <a:lnSpc>
                <a:spcPct val="100000"/>
              </a:lnSpc>
              <a:buClr>
                <a:srgbClr val="000098"/>
              </a:buClr>
              <a:buFont typeface="Times New Roman"/>
              <a:buChar char="•"/>
              <a:tabLst>
                <a:tab pos="356235" algn="l"/>
              </a:tabLst>
            </a:pPr>
            <a:endParaRPr sz="200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pPr marL="25400">
                <a:lnSpc>
                  <a:spcPct val="100000"/>
                </a:lnSpc>
              </a:pPr>
              <a:t>5</a:t>
            </a:fld>
            <a:endParaRPr dirty="0"/>
          </a:p>
        </p:txBody>
      </p:sp>
      <p:sp>
        <p:nvSpPr>
          <p:cNvPr id="13" name="object 2"/>
          <p:cNvSpPr txBox="1">
            <a:spLocks/>
          </p:cNvSpPr>
          <p:nvPr/>
        </p:nvSpPr>
        <p:spPr>
          <a:xfrm>
            <a:off x="1208615" y="37248"/>
            <a:ext cx="5720839" cy="677108"/>
          </a:xfrm>
          <a:prstGeom prst="rect">
            <a:avLst/>
          </a:prstGeom>
          <a:solidFill>
            <a:schemeClr val="accent1">
              <a:lumMod val="40000"/>
              <a:lumOff val="60000"/>
            </a:schemeClr>
          </a:solidFill>
          <a:ln w="25400" cap="flat" cmpd="sng" algn="ctr">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marR="0" lvl="0" indent="0" defTabSz="914400" eaLnBrk="1" fontAlgn="auto" latinLnBrk="0" hangingPunct="1">
              <a:lnSpc>
                <a:spcPct val="100000"/>
              </a:lnSpc>
              <a:spcBef>
                <a:spcPts val="0"/>
              </a:spcBef>
              <a:spcAft>
                <a:spcPts val="0"/>
              </a:spcAft>
              <a:buClrTx/>
              <a:buSzTx/>
              <a:buFontTx/>
              <a:buNone/>
              <a:tabLst/>
              <a:defRPr/>
            </a:pPr>
            <a:r>
              <a:rPr kumimoji="0" lang="fr-FR" sz="4400" b="0" i="0" u="none" strike="noStrike" kern="0" cap="none" spc="0" normalizeH="0" baseline="0" noProof="0" dirty="0" smtClean="0">
                <a:ln>
                  <a:solidFill>
                    <a:schemeClr val="tx1">
                      <a:lumMod val="65000"/>
                      <a:lumOff val="35000"/>
                    </a:schemeClr>
                  </a:solidFill>
                </a:ln>
                <a:solidFill>
                  <a:srgbClr val="00279E"/>
                </a:solidFill>
                <a:effectLst/>
                <a:uLnTx/>
                <a:uFillTx/>
                <a:latin typeface="Times New Roman"/>
                <a:ea typeface="+mn-ea"/>
                <a:cs typeface="Times New Roman"/>
              </a:rPr>
              <a:t>Les Vues (VIEW)</a:t>
            </a:r>
            <a:endParaRPr kumimoji="0" lang="fr-FR" sz="4400" b="0" i="0" u="none" strike="noStrike" kern="0" cap="none" spc="0" normalizeH="0" baseline="0" noProof="0" dirty="0">
              <a:ln>
                <a:solidFill>
                  <a:schemeClr val="tx1">
                    <a:lumMod val="65000"/>
                    <a:lumOff val="35000"/>
                  </a:schemeClr>
                </a:solidFill>
              </a:ln>
              <a:solidFill>
                <a:srgbClr val="00279E"/>
              </a:solidFill>
              <a:effectLst/>
              <a:uLnTx/>
              <a:uFillTx/>
              <a:latin typeface="Times New Roman"/>
              <a:ea typeface="+mn-ea"/>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pPr marL="25400">
                <a:lnSpc>
                  <a:spcPct val="100000"/>
                </a:lnSpc>
              </a:pPr>
              <a:t>6</a:t>
            </a:fld>
            <a:endParaRPr dirty="0"/>
          </a:p>
        </p:txBody>
      </p:sp>
      <p:sp>
        <p:nvSpPr>
          <p:cNvPr id="9" name="Rectangle 8"/>
          <p:cNvSpPr/>
          <p:nvPr/>
        </p:nvSpPr>
        <p:spPr>
          <a:xfrm>
            <a:off x="214282" y="714356"/>
            <a:ext cx="8429684" cy="5852884"/>
          </a:xfrm>
          <a:prstGeom prst="rect">
            <a:avLst/>
          </a:prstGeom>
        </p:spPr>
        <p:txBody>
          <a:bodyPr wrap="square">
            <a:spAutoFit/>
          </a:bodyPr>
          <a:lstStyle/>
          <a:p>
            <a:r>
              <a:rPr lang="fr-FR" b="1" dirty="0" smtClean="0"/>
              <a:t>La clause WITH CHECK OPTION</a:t>
            </a:r>
          </a:p>
          <a:p>
            <a:endParaRPr lang="fr-FR" b="1" dirty="0" smtClean="0"/>
          </a:p>
          <a:p>
            <a:endParaRPr lang="fr-FR" b="1" dirty="0" smtClean="0"/>
          </a:p>
          <a:p>
            <a:r>
              <a:rPr lang="fr-FR" dirty="0" smtClean="0"/>
              <a:t>Cette option (définie dans la norme SQL) permet de vérifier que lorsqu'on modifie une vue, les lignes concernées par la modification sont bien sélectionnées par la requête qui définit la vue. </a:t>
            </a:r>
          </a:p>
          <a:p>
            <a:r>
              <a:rPr lang="fr-FR" dirty="0" smtClean="0"/>
              <a:t>Sans cette option, voici le genre de problèmes que l'on peut avoir :</a:t>
            </a:r>
          </a:p>
          <a:p>
            <a:pPr marL="355600" indent="-342900">
              <a:lnSpc>
                <a:spcPts val="2870"/>
              </a:lnSpc>
              <a:buClr>
                <a:srgbClr val="000098"/>
              </a:buClr>
              <a:tabLst>
                <a:tab pos="356235" algn="l"/>
              </a:tabLst>
            </a:pPr>
            <a:endParaRPr lang="fr-FR" b="1" dirty="0" smtClean="0">
              <a:solidFill>
                <a:srgbClr val="000098"/>
              </a:solidFill>
              <a:latin typeface="Times New Roman"/>
              <a:cs typeface="Times New Roman"/>
            </a:endParaRPr>
          </a:p>
          <a:p>
            <a:pPr marL="355600" indent="-342900">
              <a:lnSpc>
                <a:spcPts val="2870"/>
              </a:lnSpc>
              <a:buClr>
                <a:srgbClr val="000098"/>
              </a:buClr>
              <a:tabLst>
                <a:tab pos="356235" algn="l"/>
              </a:tabLst>
            </a:pPr>
            <a:r>
              <a:rPr lang="fr-FR" b="1" dirty="0" smtClean="0">
                <a:solidFill>
                  <a:srgbClr val="000098"/>
                </a:solidFill>
                <a:latin typeface="Times New Roman"/>
                <a:cs typeface="Times New Roman"/>
              </a:rPr>
              <a:t>- </a:t>
            </a:r>
            <a:r>
              <a:rPr lang="fr-FR" b="1" dirty="0" err="1" smtClean="0">
                <a:solidFill>
                  <a:srgbClr val="000098"/>
                </a:solidFill>
                <a:latin typeface="Times New Roman"/>
                <a:cs typeface="Times New Roman"/>
              </a:rPr>
              <a:t>Create</a:t>
            </a:r>
            <a:r>
              <a:rPr lang="fr-FR" dirty="0" smtClean="0">
                <a:solidFill>
                  <a:srgbClr val="000098"/>
                </a:solidFill>
                <a:latin typeface="Times New Roman"/>
                <a:cs typeface="Times New Roman"/>
              </a:rPr>
              <a:t> </a:t>
            </a:r>
            <a:r>
              <a:rPr lang="fr-FR" b="1" dirty="0" err="1" smtClean="0">
                <a:solidFill>
                  <a:srgbClr val="000098"/>
                </a:solidFill>
                <a:latin typeface="Times New Roman"/>
                <a:cs typeface="Times New Roman"/>
              </a:rPr>
              <a:t>view</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Nom_Emp</a:t>
            </a:r>
            <a:r>
              <a:rPr lang="fr-FR" dirty="0" smtClean="0">
                <a:solidFill>
                  <a:srgbClr val="000098"/>
                </a:solidFill>
                <a:latin typeface="Times New Roman"/>
                <a:cs typeface="Times New Roman"/>
              </a:rPr>
              <a:t> as select * </a:t>
            </a:r>
            <a:r>
              <a:rPr lang="fr-FR" dirty="0" err="1" smtClean="0">
                <a:solidFill>
                  <a:srgbClr val="000098"/>
                </a:solidFill>
                <a:latin typeface="Times New Roman"/>
                <a:cs typeface="Times New Roman"/>
              </a:rPr>
              <a:t>from</a:t>
            </a:r>
            <a:r>
              <a:rPr lang="fr-FR" dirty="0" smtClean="0">
                <a:solidFill>
                  <a:srgbClr val="000098"/>
                </a:solidFill>
                <a:latin typeface="Times New Roman"/>
                <a:cs typeface="Times New Roman"/>
              </a:rPr>
              <a:t> EMPLOYEES </a:t>
            </a:r>
            <a:r>
              <a:rPr lang="fr-FR" dirty="0" err="1" smtClean="0">
                <a:solidFill>
                  <a:srgbClr val="000098"/>
                </a:solidFill>
                <a:latin typeface="Times New Roman"/>
                <a:cs typeface="Times New Roman"/>
              </a:rPr>
              <a:t>where</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last_name</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like</a:t>
            </a:r>
            <a:r>
              <a:rPr lang="fr-FR" dirty="0" smtClean="0">
                <a:solidFill>
                  <a:srgbClr val="000098"/>
                </a:solidFill>
                <a:latin typeface="Times New Roman"/>
                <a:cs typeface="Times New Roman"/>
              </a:rPr>
              <a:t> ‘ JOHN</a:t>
            </a:r>
            <a:r>
              <a:rPr lang="fr-FR" sz="2400" dirty="0" smtClean="0">
                <a:solidFill>
                  <a:srgbClr val="000098"/>
                </a:solidFill>
                <a:latin typeface="Times New Roman"/>
                <a:cs typeface="Times New Roman"/>
              </a:rPr>
              <a:t>’</a:t>
            </a:r>
          </a:p>
          <a:p>
            <a:pPr>
              <a:buFont typeface="Wingdings" pitchFamily="2" charset="2"/>
              <a:buChar char="à"/>
            </a:pPr>
            <a:r>
              <a:rPr lang="fr-FR" dirty="0" smtClean="0"/>
              <a:t>Vue bien crée</a:t>
            </a:r>
          </a:p>
          <a:p>
            <a:endParaRPr lang="fr-FR" dirty="0" smtClean="0"/>
          </a:p>
          <a:p>
            <a:r>
              <a:rPr lang="fr-FR" dirty="0" smtClean="0"/>
              <a:t> - </a:t>
            </a:r>
            <a:r>
              <a:rPr lang="fr-FR" b="1" dirty="0" smtClean="0">
                <a:solidFill>
                  <a:srgbClr val="000098"/>
                </a:solidFill>
                <a:latin typeface="Times New Roman"/>
                <a:cs typeface="Times New Roman"/>
              </a:rPr>
              <a:t>insert</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into</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Nom_Emp</a:t>
            </a:r>
            <a:r>
              <a:rPr lang="fr-FR" dirty="0" smtClean="0">
                <a:solidFill>
                  <a:srgbClr val="000098"/>
                </a:solidFill>
                <a:latin typeface="Times New Roman"/>
                <a:cs typeface="Times New Roman"/>
              </a:rPr>
              <a:t> values(6666,'TATA','TINTIN','TINGBB','777','17/06/15','AD_PRES’,'24000',NULL,NULL,'90');</a:t>
            </a:r>
          </a:p>
          <a:p>
            <a:pPr>
              <a:buFont typeface="Wingdings" pitchFamily="2" charset="2"/>
              <a:buChar char="à"/>
            </a:pPr>
            <a:r>
              <a:rPr lang="fr-FR" dirty="0" smtClean="0"/>
              <a:t>Ligne bien crée</a:t>
            </a:r>
          </a:p>
          <a:p>
            <a:endParaRPr lang="fr-FR" b="1" dirty="0" smtClean="0"/>
          </a:p>
          <a:p>
            <a:r>
              <a:rPr lang="fr-FR" b="1" dirty="0" smtClean="0"/>
              <a:t> </a:t>
            </a:r>
            <a:r>
              <a:rPr lang="fr-FR" sz="2000" b="1" dirty="0" smtClean="0"/>
              <a:t>Attention on se retrouve dan la vue avec des données non souhaitées </a:t>
            </a:r>
          </a:p>
          <a:p>
            <a:endParaRPr lang="fr-FR" dirty="0" smtClean="0"/>
          </a:p>
          <a:p>
            <a:pPr>
              <a:buFontTx/>
              <a:buChar char="-"/>
            </a:pPr>
            <a:r>
              <a:rPr lang="fr-FR" b="1" dirty="0" smtClean="0">
                <a:solidFill>
                  <a:srgbClr val="000098"/>
                </a:solidFill>
                <a:latin typeface="Times New Roman"/>
                <a:cs typeface="Times New Roman"/>
              </a:rPr>
              <a:t>Update</a:t>
            </a:r>
            <a:r>
              <a:rPr lang="fr-FR" dirty="0" smtClean="0">
                <a:solidFill>
                  <a:srgbClr val="000098"/>
                </a:solidFill>
                <a:latin typeface="Times New Roman"/>
                <a:cs typeface="Times New Roman"/>
              </a:rPr>
              <a:t> et </a:t>
            </a:r>
            <a:r>
              <a:rPr lang="fr-FR" b="1" dirty="0" err="1" smtClean="0">
                <a:solidFill>
                  <a:srgbClr val="000098"/>
                </a:solidFill>
                <a:latin typeface="Times New Roman"/>
                <a:cs typeface="Times New Roman"/>
              </a:rPr>
              <a:t>delete</a:t>
            </a:r>
            <a:r>
              <a:rPr lang="fr-FR" dirty="0" smtClean="0">
                <a:solidFill>
                  <a:srgbClr val="000098"/>
                </a:solidFill>
                <a:latin typeface="Times New Roman"/>
                <a:cs typeface="Times New Roman"/>
              </a:rPr>
              <a:t> aussi vont être bien exécutés sur la vue.</a:t>
            </a:r>
          </a:p>
          <a:p>
            <a:pPr>
              <a:buFontTx/>
              <a:buChar char="-"/>
            </a:pPr>
            <a:endParaRPr lang="fr-FR" dirty="0"/>
          </a:p>
        </p:txBody>
      </p:sp>
      <p:sp>
        <p:nvSpPr>
          <p:cNvPr id="10" name="object 2"/>
          <p:cNvSpPr txBox="1">
            <a:spLocks noGrp="1"/>
          </p:cNvSpPr>
          <p:nvPr>
            <p:ph type="title"/>
          </p:nvPr>
        </p:nvSpPr>
        <p:spPr>
          <a:xfrm>
            <a:off x="1137177" y="-24"/>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Vues (VIEW)</a:t>
            </a:r>
            <a:endParaRPr dirty="0">
              <a:ln>
                <a:solidFill>
                  <a:schemeClr val="tx1">
                    <a:lumMod val="65000"/>
                    <a:lumOff val="35000"/>
                  </a:schemeClr>
                </a:solidFill>
              </a:l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pPr marL="25400">
                <a:lnSpc>
                  <a:spcPct val="100000"/>
                </a:lnSpc>
              </a:pPr>
              <a:t>7</a:t>
            </a:fld>
            <a:endParaRPr dirty="0"/>
          </a:p>
        </p:txBody>
      </p:sp>
      <p:sp>
        <p:nvSpPr>
          <p:cNvPr id="7" name="Rectangle 6"/>
          <p:cNvSpPr/>
          <p:nvPr/>
        </p:nvSpPr>
        <p:spPr>
          <a:xfrm>
            <a:off x="0" y="1500174"/>
            <a:ext cx="9144000" cy="369332"/>
          </a:xfrm>
          <a:prstGeom prst="rect">
            <a:avLst/>
          </a:prstGeom>
        </p:spPr>
        <p:txBody>
          <a:bodyPr wrap="square">
            <a:spAutoFit/>
          </a:bodyPr>
          <a:lstStyle/>
          <a:p>
            <a:pPr lvl="0" fontAlgn="base">
              <a:spcBef>
                <a:spcPct val="0"/>
              </a:spcBef>
              <a:spcAft>
                <a:spcPct val="0"/>
              </a:spcAft>
            </a:pPr>
            <a:r>
              <a:rPr lang="fr-FR" dirty="0" smtClean="0">
                <a:solidFill>
                  <a:srgbClr val="000000"/>
                </a:solidFill>
                <a:latin typeface="Verdana" pitchFamily="34" charset="0"/>
                <a:cs typeface="Arial" pitchFamily="34" charset="0"/>
              </a:rPr>
              <a:t>La clause </a:t>
            </a:r>
            <a:r>
              <a:rPr lang="fr-FR" b="1" dirty="0" smtClean="0">
                <a:solidFill>
                  <a:srgbClr val="000000"/>
                </a:solidFill>
                <a:latin typeface="Verdana" pitchFamily="34" charset="0"/>
                <a:cs typeface="Arial" pitchFamily="34" charset="0"/>
              </a:rPr>
              <a:t>WITH CHECK OPTION </a:t>
            </a:r>
            <a:r>
              <a:rPr lang="fr-FR" dirty="0" smtClean="0">
                <a:solidFill>
                  <a:srgbClr val="000000"/>
                </a:solidFill>
                <a:latin typeface="Verdana" pitchFamily="34" charset="0"/>
                <a:cs typeface="Arial" pitchFamily="34" charset="0"/>
              </a:rPr>
              <a:t>permet d'éviter les problèmes précédents </a:t>
            </a:r>
          </a:p>
        </p:txBody>
      </p:sp>
      <p:sp>
        <p:nvSpPr>
          <p:cNvPr id="8" name="Rectangle 7"/>
          <p:cNvSpPr/>
          <p:nvPr/>
        </p:nvSpPr>
        <p:spPr>
          <a:xfrm>
            <a:off x="0" y="2071678"/>
            <a:ext cx="4071966" cy="14850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55600" indent="-342900">
              <a:lnSpc>
                <a:spcPts val="2870"/>
              </a:lnSpc>
              <a:buClr>
                <a:srgbClr val="000098"/>
              </a:buClr>
              <a:buFontTx/>
              <a:buChar char="-"/>
              <a:tabLst>
                <a:tab pos="356235" algn="l"/>
              </a:tabLst>
            </a:pPr>
            <a:r>
              <a:rPr lang="fr-FR" b="1" dirty="0" err="1" smtClean="0">
                <a:solidFill>
                  <a:srgbClr val="000098"/>
                </a:solidFill>
                <a:latin typeface="Times New Roman"/>
                <a:cs typeface="Times New Roman"/>
              </a:rPr>
              <a:t>Create</a:t>
            </a:r>
            <a:r>
              <a:rPr lang="fr-FR" dirty="0" smtClean="0">
                <a:solidFill>
                  <a:srgbClr val="000098"/>
                </a:solidFill>
                <a:latin typeface="Times New Roman"/>
                <a:cs typeface="Times New Roman"/>
              </a:rPr>
              <a:t> </a:t>
            </a:r>
            <a:r>
              <a:rPr lang="fr-FR" b="1" dirty="0" err="1" smtClean="0">
                <a:solidFill>
                  <a:srgbClr val="000098"/>
                </a:solidFill>
                <a:latin typeface="Times New Roman"/>
                <a:cs typeface="Times New Roman"/>
              </a:rPr>
              <a:t>view</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Nom_Emp</a:t>
            </a:r>
            <a:r>
              <a:rPr lang="fr-FR" dirty="0" smtClean="0">
                <a:solidFill>
                  <a:srgbClr val="000098"/>
                </a:solidFill>
                <a:latin typeface="Times New Roman"/>
                <a:cs typeface="Times New Roman"/>
              </a:rPr>
              <a:t> as select * </a:t>
            </a:r>
            <a:r>
              <a:rPr lang="fr-FR" dirty="0" err="1" smtClean="0">
                <a:solidFill>
                  <a:srgbClr val="000098"/>
                </a:solidFill>
                <a:latin typeface="Times New Roman"/>
                <a:cs typeface="Times New Roman"/>
              </a:rPr>
              <a:t>from</a:t>
            </a:r>
            <a:r>
              <a:rPr lang="fr-FR" dirty="0" smtClean="0">
                <a:solidFill>
                  <a:srgbClr val="000098"/>
                </a:solidFill>
                <a:latin typeface="Times New Roman"/>
                <a:cs typeface="Times New Roman"/>
              </a:rPr>
              <a:t> EMPLOYEES </a:t>
            </a:r>
            <a:r>
              <a:rPr lang="fr-FR" dirty="0" err="1" smtClean="0">
                <a:solidFill>
                  <a:srgbClr val="000098"/>
                </a:solidFill>
                <a:latin typeface="Times New Roman"/>
                <a:cs typeface="Times New Roman"/>
              </a:rPr>
              <a:t>where</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last_name</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like</a:t>
            </a:r>
            <a:r>
              <a:rPr lang="fr-FR" dirty="0" smtClean="0">
                <a:solidFill>
                  <a:srgbClr val="000098"/>
                </a:solidFill>
                <a:latin typeface="Times New Roman"/>
                <a:cs typeface="Times New Roman"/>
              </a:rPr>
              <a:t> ‘ JOHN</a:t>
            </a:r>
            <a:r>
              <a:rPr lang="fr-FR" sz="2400" dirty="0" smtClean="0">
                <a:solidFill>
                  <a:srgbClr val="000098"/>
                </a:solidFill>
                <a:latin typeface="Times New Roman"/>
                <a:cs typeface="Times New Roman"/>
              </a:rPr>
              <a:t>’ </a:t>
            </a:r>
            <a:r>
              <a:rPr lang="fr-FR" sz="2400" dirty="0" err="1" smtClean="0">
                <a:solidFill>
                  <a:srgbClr val="000098"/>
                </a:solidFill>
                <a:latin typeface="Times New Roman"/>
                <a:cs typeface="Times New Roman"/>
              </a:rPr>
              <a:t>with</a:t>
            </a:r>
            <a:r>
              <a:rPr lang="fr-FR" sz="2400" dirty="0" smtClean="0">
                <a:solidFill>
                  <a:srgbClr val="000098"/>
                </a:solidFill>
                <a:latin typeface="Times New Roman"/>
                <a:cs typeface="Times New Roman"/>
              </a:rPr>
              <a:t> check option </a:t>
            </a:r>
          </a:p>
          <a:p>
            <a:pPr>
              <a:buFont typeface="Wingdings" pitchFamily="2" charset="2"/>
              <a:buChar char="à"/>
            </a:pPr>
            <a:r>
              <a:rPr lang="fr-FR" dirty="0" smtClean="0"/>
              <a:t>Vue bien crée</a:t>
            </a:r>
          </a:p>
        </p:txBody>
      </p:sp>
      <p:sp>
        <p:nvSpPr>
          <p:cNvPr id="9" name="Rectangle 8"/>
          <p:cNvSpPr/>
          <p:nvPr/>
        </p:nvSpPr>
        <p:spPr>
          <a:xfrm>
            <a:off x="3643306" y="3571876"/>
            <a:ext cx="4643438"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solidFill>
                  <a:srgbClr val="000098"/>
                </a:solidFill>
                <a:latin typeface="Times New Roman"/>
                <a:cs typeface="Times New Roman"/>
              </a:rPr>
              <a:t>insert</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into</a:t>
            </a:r>
            <a:r>
              <a:rPr lang="fr-FR" dirty="0" smtClean="0">
                <a:solidFill>
                  <a:srgbClr val="000098"/>
                </a:solidFill>
                <a:latin typeface="Times New Roman"/>
                <a:cs typeface="Times New Roman"/>
              </a:rPr>
              <a:t> </a:t>
            </a:r>
            <a:r>
              <a:rPr lang="fr-FR" dirty="0" err="1" smtClean="0">
                <a:solidFill>
                  <a:srgbClr val="000098"/>
                </a:solidFill>
                <a:latin typeface="Times New Roman"/>
                <a:cs typeface="Times New Roman"/>
              </a:rPr>
              <a:t>Nom_Emp</a:t>
            </a:r>
            <a:r>
              <a:rPr lang="fr-FR" dirty="0" smtClean="0">
                <a:solidFill>
                  <a:srgbClr val="000098"/>
                </a:solidFill>
                <a:latin typeface="Times New Roman"/>
                <a:cs typeface="Times New Roman"/>
              </a:rPr>
              <a:t> values(6666,'TATA','TINTIN','TINGBB','777','17/06/15','AD_PRES’,'24000',NULL,NULL,'90');</a:t>
            </a:r>
          </a:p>
          <a:p>
            <a:endParaRPr lang="fr-FR" dirty="0" smtClean="0">
              <a:solidFill>
                <a:srgbClr val="000098"/>
              </a:solidFill>
              <a:latin typeface="Times New Roman"/>
              <a:cs typeface="Times New Roman"/>
            </a:endParaRPr>
          </a:p>
          <a:p>
            <a:r>
              <a:rPr lang="fr-FR" b="1" dirty="0" smtClean="0">
                <a:solidFill>
                  <a:srgbClr val="FF0000"/>
                </a:solidFill>
              </a:rPr>
              <a:t>ERREUR à la ligne 1: ORA-01402: vue WITH CHECK OPTION - violation de clause WHERE</a:t>
            </a:r>
            <a:endParaRPr lang="fr-FR" b="1" dirty="0" smtClean="0">
              <a:solidFill>
                <a:srgbClr val="FF0000"/>
              </a:solidFill>
              <a:latin typeface="Times New Roman"/>
              <a:cs typeface="Times New Roman"/>
            </a:endParaRPr>
          </a:p>
          <a:p>
            <a:endParaRPr lang="fr-FR" dirty="0"/>
          </a:p>
        </p:txBody>
      </p:sp>
      <p:sp>
        <p:nvSpPr>
          <p:cNvPr id="10" name="ZoneTexte 9"/>
          <p:cNvSpPr txBox="1"/>
          <p:nvPr/>
        </p:nvSpPr>
        <p:spPr>
          <a:xfrm>
            <a:off x="0" y="5786454"/>
            <a:ext cx="8858280" cy="830997"/>
          </a:xfrm>
          <a:prstGeom prst="rect">
            <a:avLst/>
          </a:prstGeom>
          <a:noFill/>
        </p:spPr>
        <p:txBody>
          <a:bodyPr wrap="square" rtlCol="0">
            <a:spAutoFit/>
          </a:bodyPr>
          <a:lstStyle/>
          <a:p>
            <a:r>
              <a:rPr lang="fr-FR" sz="2400" dirty="0" smtClean="0"/>
              <a:t>Pour renommer une vue :       </a:t>
            </a:r>
            <a:r>
              <a:rPr lang="fr-FR" sz="2400" b="1" dirty="0" err="1" smtClean="0">
                <a:solidFill>
                  <a:srgbClr val="002060"/>
                </a:solidFill>
              </a:rPr>
              <a:t>Rename</a:t>
            </a:r>
            <a:r>
              <a:rPr lang="fr-FR" sz="2400" dirty="0" smtClean="0">
                <a:solidFill>
                  <a:srgbClr val="002060"/>
                </a:solidFill>
              </a:rPr>
              <a:t> </a:t>
            </a:r>
            <a:r>
              <a:rPr lang="fr-FR" sz="2400" dirty="0" smtClean="0"/>
              <a:t> </a:t>
            </a:r>
            <a:r>
              <a:rPr lang="fr-FR" sz="2400" dirty="0" err="1" smtClean="0"/>
              <a:t>ancien_nom</a:t>
            </a:r>
            <a:r>
              <a:rPr lang="fr-FR" sz="2400" dirty="0" smtClean="0"/>
              <a:t> </a:t>
            </a:r>
            <a:r>
              <a:rPr lang="fr-FR" sz="2400" b="1" dirty="0" smtClean="0">
                <a:solidFill>
                  <a:srgbClr val="002060"/>
                </a:solidFill>
              </a:rPr>
              <a:t>to</a:t>
            </a:r>
            <a:r>
              <a:rPr lang="fr-FR" sz="2400" dirty="0" smtClean="0"/>
              <a:t> </a:t>
            </a:r>
            <a:r>
              <a:rPr lang="fr-FR" sz="2400" dirty="0" err="1" smtClean="0"/>
              <a:t>nouveau_nom</a:t>
            </a:r>
            <a:r>
              <a:rPr lang="fr-FR" sz="2400" dirty="0" smtClean="0"/>
              <a:t>;</a:t>
            </a:r>
          </a:p>
          <a:p>
            <a:r>
              <a:rPr lang="fr-FR" sz="2400" dirty="0" smtClean="0"/>
              <a:t>Pour supprimer une vue :       </a:t>
            </a:r>
            <a:r>
              <a:rPr lang="fr-FR" sz="2400" b="1" dirty="0" smtClean="0">
                <a:solidFill>
                  <a:srgbClr val="002060"/>
                </a:solidFill>
              </a:rPr>
              <a:t>Drop</a:t>
            </a:r>
            <a:r>
              <a:rPr lang="fr-FR" sz="2400" dirty="0" smtClean="0">
                <a:solidFill>
                  <a:srgbClr val="002060"/>
                </a:solidFill>
              </a:rPr>
              <a:t> </a:t>
            </a:r>
            <a:r>
              <a:rPr lang="fr-FR" sz="2400" b="1" dirty="0" err="1" smtClean="0">
                <a:solidFill>
                  <a:srgbClr val="002060"/>
                </a:solidFill>
              </a:rPr>
              <a:t>view</a:t>
            </a:r>
            <a:r>
              <a:rPr lang="fr-FR" sz="2400" dirty="0" smtClean="0">
                <a:solidFill>
                  <a:srgbClr val="002060"/>
                </a:solidFill>
              </a:rPr>
              <a:t> </a:t>
            </a:r>
            <a:r>
              <a:rPr lang="fr-FR" sz="2400" dirty="0" err="1" smtClean="0"/>
              <a:t>nom_de_la_vue</a:t>
            </a:r>
            <a:endParaRPr lang="fr-FR" sz="2400" dirty="0"/>
          </a:p>
        </p:txBody>
      </p:sp>
      <p:sp>
        <p:nvSpPr>
          <p:cNvPr id="12" name="object 2"/>
          <p:cNvSpPr txBox="1">
            <a:spLocks noGrp="1"/>
          </p:cNvSpPr>
          <p:nvPr>
            <p:ph type="title"/>
          </p:nvPr>
        </p:nvSpPr>
        <p:spPr>
          <a:xfrm>
            <a:off x="1137177" y="-24"/>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Vues (VIEW)</a:t>
            </a:r>
            <a:endParaRPr dirty="0">
              <a:ln>
                <a:solidFill>
                  <a:schemeClr val="tx1">
                    <a:lumMod val="65000"/>
                    <a:lumOff val="35000"/>
                  </a:schemeClr>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checkerboard(across)">
                                      <p:cBhvr>
                                        <p:cTn id="13" dur="500"/>
                                        <p:tgtEl>
                                          <p:spTgt spid="9">
                                            <p:txEl>
                                              <p:pRg st="2" end="2"/>
                                            </p:txEl>
                                          </p:spTgt>
                                        </p:tgtEl>
                                      </p:cBhvr>
                                    </p:animEffect>
                                  </p:childTnLst>
                                </p:cTn>
                              </p:par>
                              <p:par>
                                <p:cTn id="14" presetID="6" presetClass="emph" presetSubtype="0" fill="hold" nodeType="withEffect">
                                  <p:stCondLst>
                                    <p:cond delay="0"/>
                                  </p:stCondLst>
                                  <p:childTnLst>
                                    <p:animScale>
                                      <p:cBhvr>
                                        <p:cTn id="15" dur="2000" fill="hold"/>
                                        <p:tgtEl>
                                          <p:spTgt spid="9">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2276872"/>
            <a:ext cx="6768752" cy="1323439"/>
          </a:xfrm>
          <a:prstGeom prst="rect">
            <a:avLst/>
          </a:prstGeom>
        </p:spPr>
        <p:txBody>
          <a:bodyPr wrap="square">
            <a:spAutoFit/>
          </a:bodyPr>
          <a:lstStyle/>
          <a:p>
            <a:pPr marL="0" lvl="1">
              <a:lnSpc>
                <a:spcPct val="200000"/>
              </a:lnSpc>
            </a:pPr>
            <a:r>
              <a:rPr lang="fr-FR" sz="2000" b="1" kern="0" dirty="0" smtClean="0">
                <a:solidFill>
                  <a:schemeClr val="accent4">
                    <a:lumMod val="75000"/>
                  </a:schemeClr>
                </a:solidFill>
                <a:latin typeface="Verdana" pitchFamily="34" charset="0"/>
                <a:ea typeface="Verdana" pitchFamily="34" charset="0"/>
                <a:cs typeface="Verdana" pitchFamily="34" charset="0"/>
              </a:rPr>
              <a:t>Rappels sur les indexes : Principes choix et création : index </a:t>
            </a:r>
            <a:r>
              <a:rPr lang="fr-FR" sz="2000" b="1" kern="0" dirty="0" err="1" smtClean="0">
                <a:solidFill>
                  <a:schemeClr val="accent4">
                    <a:lumMod val="75000"/>
                  </a:schemeClr>
                </a:solidFill>
                <a:latin typeface="Verdana" pitchFamily="34" charset="0"/>
                <a:ea typeface="Verdana" pitchFamily="34" charset="0"/>
                <a:cs typeface="Verdana" pitchFamily="34" charset="0"/>
              </a:rPr>
              <a:t>btree</a:t>
            </a:r>
            <a:r>
              <a:rPr lang="fr-FR" sz="2000" b="1" kern="0" dirty="0" smtClean="0">
                <a:solidFill>
                  <a:schemeClr val="accent4">
                    <a:lumMod val="75000"/>
                  </a:schemeClr>
                </a:solidFill>
                <a:latin typeface="Verdana" pitchFamily="34" charset="0"/>
                <a:ea typeface="Verdana" pitchFamily="34" charset="0"/>
                <a:cs typeface="Verdana" pitchFamily="34" charset="0"/>
              </a:rPr>
              <a:t> , </a:t>
            </a:r>
            <a:r>
              <a:rPr lang="fr-FR" sz="2000" b="1" kern="0" dirty="0" err="1" smtClean="0">
                <a:solidFill>
                  <a:schemeClr val="accent4">
                    <a:lumMod val="75000"/>
                  </a:schemeClr>
                </a:solidFill>
                <a:latin typeface="Verdana" pitchFamily="34" charset="0"/>
                <a:ea typeface="Verdana" pitchFamily="34" charset="0"/>
                <a:cs typeface="Verdana" pitchFamily="34" charset="0"/>
              </a:rPr>
              <a:t>BitMap</a:t>
            </a:r>
            <a:endParaRPr lang="fr-FR" sz="2000" b="1" kern="0" dirty="0" smtClean="0">
              <a:solidFill>
                <a:schemeClr val="accent4">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214686"/>
            <a:ext cx="8215370" cy="584775"/>
          </a:xfrm>
          <a:prstGeom prst="rect">
            <a:avLst/>
          </a:prstGeom>
        </p:spPr>
        <p:txBody>
          <a:bodyPr wrap="square">
            <a:spAutoFit/>
          </a:bodyPr>
          <a:lstStyle/>
          <a:p>
            <a:r>
              <a:rPr lang="fr-FR" sz="1600" dirty="0" smtClean="0"/>
              <a:t>L’index est utile pour accélérer l’exécution d’une requête SQL qui lit des données et ainsi améliorer les performances d’une application utilisant une base de données</a:t>
            </a:r>
            <a:endParaRPr lang="fr-FR" sz="1600" dirty="0"/>
          </a:p>
        </p:txBody>
      </p:sp>
      <p:sp>
        <p:nvSpPr>
          <p:cNvPr id="7" name="Rectangle 6"/>
          <p:cNvSpPr/>
          <p:nvPr/>
        </p:nvSpPr>
        <p:spPr>
          <a:xfrm>
            <a:off x="0" y="3902381"/>
            <a:ext cx="9215470" cy="1900777"/>
          </a:xfrm>
          <a:prstGeom prst="rect">
            <a:avLst/>
          </a:prstGeom>
        </p:spPr>
        <p:txBody>
          <a:bodyPr wrap="square">
            <a:spAutoFit/>
          </a:bodyPr>
          <a:lstStyle/>
          <a:p>
            <a:pPr>
              <a:lnSpc>
                <a:spcPct val="150000"/>
              </a:lnSpc>
            </a:pPr>
            <a:r>
              <a:rPr lang="fr-FR" sz="1600" b="1" dirty="0" smtClean="0"/>
              <a:t>Les 2 types d’index les plus utilisé dans Oracle :</a:t>
            </a:r>
          </a:p>
          <a:p>
            <a:pPr>
              <a:lnSpc>
                <a:spcPct val="150000"/>
              </a:lnSpc>
              <a:buFont typeface="Wingdings" pitchFamily="2" charset="2"/>
              <a:buChar char="ü"/>
            </a:pPr>
            <a:r>
              <a:rPr lang="fr-FR" sz="1600" b="1" dirty="0" smtClean="0"/>
              <a:t>Arbres équilibrés (B-arbre) </a:t>
            </a:r>
            <a:r>
              <a:rPr lang="fr-FR" sz="1600" dirty="0" smtClean="0"/>
              <a:t>: toutes les branches de l’arbre ont la même longueur</a:t>
            </a:r>
          </a:p>
          <a:p>
            <a:pPr>
              <a:lnSpc>
                <a:spcPct val="150000"/>
              </a:lnSpc>
            </a:pPr>
            <a:r>
              <a:rPr lang="fr-FR" sz="1600" dirty="0" smtClean="0"/>
              <a:t>Il est efficace lorsque les données indexés ne sont pas répétés ( Clé primaire , données uniques)</a:t>
            </a:r>
          </a:p>
          <a:p>
            <a:pPr>
              <a:lnSpc>
                <a:spcPct val="150000"/>
              </a:lnSpc>
              <a:buFont typeface="Wingdings" pitchFamily="2" charset="2"/>
              <a:buChar char="ü"/>
            </a:pPr>
            <a:r>
              <a:rPr lang="fr-FR" sz="1600" b="1" dirty="0" smtClean="0"/>
              <a:t> Bitmap </a:t>
            </a:r>
            <a:r>
              <a:rPr lang="fr-FR" sz="1600" dirty="0" smtClean="0"/>
              <a:t>: Si peu de valeurs sont possibles pour les données répétées, une chaine de bits pour chaque valeur</a:t>
            </a:r>
            <a:endParaRPr lang="fr-FR" sz="1600" dirty="0"/>
          </a:p>
        </p:txBody>
      </p:sp>
      <p:sp>
        <p:nvSpPr>
          <p:cNvPr id="8" name="Rectangle 7"/>
          <p:cNvSpPr/>
          <p:nvPr/>
        </p:nvSpPr>
        <p:spPr>
          <a:xfrm>
            <a:off x="0" y="2114853"/>
            <a:ext cx="8786874" cy="954107"/>
          </a:xfrm>
          <a:prstGeom prst="rect">
            <a:avLst/>
          </a:prstGeom>
        </p:spPr>
        <p:txBody>
          <a:bodyPr wrap="square">
            <a:spAutoFit/>
          </a:bodyPr>
          <a:lstStyle/>
          <a:p>
            <a:r>
              <a:rPr lang="fr-FR" sz="1400" dirty="0" smtClean="0"/>
              <a:t>Un index est un objet complémentaire (mais non indispensable) à la base de données  permettant d'"indexer" certaines colonnes dans le but d'améliorer l'accès  aux données par le SGBDR, au même titre qu'un index dans un livre ne vous est pas indispensable  mais vous permet souvent d'économiser du temps lorsque vous recherchez une partie spécifique </a:t>
            </a:r>
            <a:endParaRPr lang="fr-FR" sz="1400" dirty="0"/>
          </a:p>
        </p:txBody>
      </p:sp>
      <p:sp>
        <p:nvSpPr>
          <p:cNvPr id="9" name="Rectangle 8"/>
          <p:cNvSpPr/>
          <p:nvPr/>
        </p:nvSpPr>
        <p:spPr>
          <a:xfrm>
            <a:off x="428596" y="1280954"/>
            <a:ext cx="4946482" cy="707886"/>
          </a:xfrm>
          <a:prstGeom prst="rect">
            <a:avLst/>
          </a:prstGeom>
        </p:spPr>
        <p:txBody>
          <a:bodyPr wrap="none">
            <a:spAutoFit/>
          </a:bodyPr>
          <a:lstStyle/>
          <a:p>
            <a:r>
              <a:rPr lang="fr-FR" sz="4000" dirty="0" smtClean="0">
                <a:solidFill>
                  <a:srgbClr val="002060"/>
                </a:solidFill>
              </a:rPr>
              <a:t>Qu'est-ce qu'un index?</a:t>
            </a:r>
          </a:p>
        </p:txBody>
      </p:sp>
      <p:sp>
        <p:nvSpPr>
          <p:cNvPr id="10" name="object 2"/>
          <p:cNvSpPr txBox="1">
            <a:spLocks noGrp="1"/>
          </p:cNvSpPr>
          <p:nvPr>
            <p:ph type="title"/>
          </p:nvPr>
        </p:nvSpPr>
        <p:spPr>
          <a:xfrm>
            <a:off x="1142976" y="0"/>
            <a:ext cx="5720839" cy="677108"/>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spAutoFit/>
          </a:bodyPr>
          <a:lstStyle/>
          <a:p>
            <a:pPr marL="1617980">
              <a:lnSpc>
                <a:spcPct val="100000"/>
              </a:lnSpc>
            </a:pPr>
            <a:r>
              <a:rPr lang="fr-FR" dirty="0" smtClean="0">
                <a:ln>
                  <a:solidFill>
                    <a:schemeClr val="tx1">
                      <a:lumMod val="65000"/>
                      <a:lumOff val="35000"/>
                    </a:schemeClr>
                  </a:solidFill>
                </a:ln>
              </a:rPr>
              <a:t>Les Index</a:t>
            </a:r>
            <a:endParaRPr dirty="0">
              <a:ln>
                <a:solidFill>
                  <a:schemeClr val="tx1">
                    <a:lumMod val="65000"/>
                    <a:lumOff val="35000"/>
                  </a:schemeClr>
                </a:solidFill>
              </a:l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64067</TotalTime>
  <Words>1926</Words>
  <Application>Microsoft Office PowerPoint</Application>
  <PresentationFormat>Affichage à l'écran (4:3)</PresentationFormat>
  <Paragraphs>512</Paragraphs>
  <Slides>33</Slides>
  <Notes>10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33</vt:i4>
      </vt:variant>
    </vt:vector>
  </HeadingPairs>
  <TitlesOfParts>
    <vt:vector size="42" baseType="lpstr">
      <vt:lpstr>Arial Unicode MS</vt:lpstr>
      <vt:lpstr>Arial</vt:lpstr>
      <vt:lpstr>Calibri</vt:lpstr>
      <vt:lpstr>Courier New</vt:lpstr>
      <vt:lpstr>menlo</vt:lpstr>
      <vt:lpstr>Times New Roman</vt:lpstr>
      <vt:lpstr>Verdana</vt:lpstr>
      <vt:lpstr>Wingdings</vt:lpstr>
      <vt:lpstr>Office Theme</vt:lpstr>
      <vt:lpstr>Chapitre 3(Suite)</vt:lpstr>
      <vt:lpstr>Les Vues (VIEW)</vt:lpstr>
      <vt:lpstr>Les Vues (VIEW)</vt:lpstr>
      <vt:lpstr>Les Vues (VIEW)</vt:lpstr>
      <vt:lpstr>Présentation PowerPoint</vt:lpstr>
      <vt:lpstr>Les Vues (VIEW)</vt:lpstr>
      <vt:lpstr>Les Vues (VIEW)</vt:lpstr>
      <vt:lpstr>Présentation PowerPoint</vt:lpstr>
      <vt:lpstr>Les Index</vt:lpstr>
      <vt:lpstr>Les Index</vt:lpstr>
      <vt:lpstr>Les Index</vt:lpstr>
      <vt:lpstr>Les Index</vt:lpstr>
      <vt:lpstr>Les Index</vt:lpstr>
      <vt:lpstr>Les Index </vt:lpstr>
      <vt:lpstr>Les Index</vt:lpstr>
      <vt:lpstr>Les Index</vt:lpstr>
      <vt:lpstr>Les Index</vt:lpstr>
      <vt:lpstr>Les Index</vt:lpstr>
      <vt:lpstr>Les Index</vt:lpstr>
      <vt:lpstr>Les Index</vt:lpstr>
      <vt:lpstr>Les Index</vt:lpstr>
      <vt:lpstr>Exemple de création d’index </vt:lpstr>
      <vt:lpstr>Les Séquence</vt:lpstr>
      <vt:lpstr>Les Séquence</vt:lpstr>
      <vt:lpstr>Création D’une Séquence</vt:lpstr>
      <vt:lpstr>Création D’une Séquence</vt:lpstr>
      <vt:lpstr>Création D’une Séquence</vt:lpstr>
      <vt:lpstr>Création D’une Séquence</vt:lpstr>
      <vt:lpstr>Les synonymes </vt:lpstr>
      <vt:lpstr>Transactions</vt:lpstr>
      <vt:lpstr>Transactions</vt:lpstr>
      <vt:lpstr>Transactions</vt:lpstr>
      <vt:lpstr>Transactions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Compte Microsoft</cp:lastModifiedBy>
  <cp:revision>62</cp:revision>
  <dcterms:created xsi:type="dcterms:W3CDTF">2014-10-10T12:50:35Z</dcterms:created>
  <dcterms:modified xsi:type="dcterms:W3CDTF">2021-05-17T09:39:16Z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2014-10-10T00:00:00Z</vt:filetime>
  </property>
  <property fmtid="{D5CDD505-2E9C-101B-9397-08002B2CF9AE}" pid="3" name="LastSaved">
    <vt:filetime>2014-10-10T00:00:00Z</vt:filetime>
  </property>
</Properties>
</file>