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57" r:id="rId4"/>
    <p:sldId id="258" r:id="rId5"/>
    <p:sldId id="266" r:id="rId6"/>
    <p:sldId id="267" r:id="rId7"/>
    <p:sldId id="269" r:id="rId8"/>
    <p:sldId id="270" r:id="rId9"/>
    <p:sldId id="271" r:id="rId10"/>
    <p:sldId id="272" r:id="rId11"/>
    <p:sldId id="273" r:id="rId12"/>
    <p:sldId id="274" r:id="rId13"/>
    <p:sldId id="275" r:id="rId14"/>
    <p:sldId id="277" r:id="rId15"/>
    <p:sldId id="278" r:id="rId16"/>
    <p:sldId id="260" r:id="rId17"/>
    <p:sldId id="262" r:id="rId18"/>
    <p:sldId id="263" r:id="rId19"/>
    <p:sldId id="264" r:id="rId20"/>
    <p:sldId id="26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3"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51860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56789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E52F5C-847E-4B92-A2B0-B3C4B8E6F1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118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002448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E52F5C-847E-4B92-A2B0-B3C4B8E6F1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4521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68268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922818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201319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71960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CAD338-2AA1-4B69-83E6-84F12308025E}" type="datetimeFigureOut">
              <a:rPr lang="en-US" smtClean="0"/>
              <a:t>14-Apr-20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79991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92370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CAD338-2AA1-4B69-83E6-84F12308025E}" type="datetimeFigureOut">
              <a:rPr lang="en-US" smtClean="0"/>
              <a:t>14-Apr-20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2495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CAD338-2AA1-4B69-83E6-84F12308025E}" type="datetimeFigureOut">
              <a:rPr lang="en-US" smtClean="0"/>
              <a:t>14-Apr-20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76168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AD338-2AA1-4B69-83E6-84F12308025E}" type="datetimeFigureOut">
              <a:rPr lang="en-US" smtClean="0"/>
              <a:t>14-Apr-20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367836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269712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CAD338-2AA1-4B69-83E6-84F12308025E}" type="datetimeFigureOut">
              <a:rPr lang="en-US" smtClean="0"/>
              <a:t>14-Apr-20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E52F5C-847E-4B92-A2B0-B3C4B8E6F19A}" type="slidenum">
              <a:rPr lang="en-US" smtClean="0"/>
              <a:t>‹#›</a:t>
            </a:fld>
            <a:endParaRPr lang="en-US"/>
          </a:p>
        </p:txBody>
      </p:sp>
    </p:spTree>
    <p:extLst>
      <p:ext uri="{BB962C8B-B14F-4D97-AF65-F5344CB8AC3E}">
        <p14:creationId xmlns:p14="http://schemas.microsoft.com/office/powerpoint/2010/main" val="209592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CAD338-2AA1-4B69-83E6-84F12308025E}" type="datetimeFigureOut">
              <a:rPr lang="en-US" smtClean="0"/>
              <a:t>14-Apr-20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E52F5C-847E-4B92-A2B0-B3C4B8E6F19A}" type="slidenum">
              <a:rPr lang="en-US" smtClean="0"/>
              <a:t>‹#›</a:t>
            </a:fld>
            <a:endParaRPr lang="en-US"/>
          </a:p>
        </p:txBody>
      </p:sp>
    </p:spTree>
    <p:extLst>
      <p:ext uri="{BB962C8B-B14F-4D97-AF65-F5344CB8AC3E}">
        <p14:creationId xmlns:p14="http://schemas.microsoft.com/office/powerpoint/2010/main" val="454908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khalsaavneet/super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8136" y="359924"/>
            <a:ext cx="9426102" cy="2554545"/>
          </a:xfrm>
          <a:prstGeom prst="rect">
            <a:avLst/>
          </a:prstGeom>
          <a:noFill/>
        </p:spPr>
        <p:txBody>
          <a:bodyPr wrap="square" lIns="91440" tIns="45720" rIns="91440" bIns="45720">
            <a:spAutoFit/>
          </a:bodyPr>
          <a:lstStyle/>
          <a:p>
            <a:pPr algn="ctr"/>
            <a: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SCIENCE </a:t>
            </a:r>
          </a:p>
          <a:p>
            <a:pPr algn="ctr"/>
            <a:r>
              <a:rPr lang="en-US" sz="8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a:t>
            </a:r>
            <a:endPar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4902740" y="5029201"/>
            <a:ext cx="7052553" cy="1200329"/>
          </a:xfrm>
          <a:prstGeom prst="rect">
            <a:avLst/>
          </a:prstGeom>
          <a:noFill/>
        </p:spPr>
        <p:txBody>
          <a:bodyPr wrap="square" lIns="0" tIns="45720" rIns="91440" bIns="45720">
            <a:spAutoFit/>
          </a:bodyPr>
          <a:lstStyle/>
          <a:p>
            <a:pPr algn="ctr"/>
            <a:r>
              <a:rPr lang="en-US" sz="3600" dirty="0" smtClean="0">
                <a:ln w="0"/>
                <a:effectLst>
                  <a:glow>
                    <a:schemeClr val="accent1">
                      <a:alpha val="48000"/>
                    </a:schemeClr>
                  </a:glow>
                </a:effectLst>
                <a:latin typeface="Times New Roman" panose="02020603050405020304" pitchFamily="18" charset="0"/>
                <a:cs typeface="Times New Roman" panose="02020603050405020304" pitchFamily="18" charset="0"/>
              </a:rPr>
              <a:t>Made By : Avneet Kaur </a:t>
            </a:r>
          </a:p>
          <a:p>
            <a:pPr algn="ctr"/>
            <a:r>
              <a:rPr lang="en-US" sz="3600" b="0" cap="none" spc="0" dirty="0" smtClean="0">
                <a:ln w="0"/>
                <a:effectLst>
                  <a:glow>
                    <a:schemeClr val="accent1">
                      <a:alpha val="48000"/>
                    </a:schemeClr>
                  </a:glow>
                </a:effectLst>
                <a:latin typeface="Times New Roman" panose="02020603050405020304" pitchFamily="18" charset="0"/>
                <a:cs typeface="Times New Roman" panose="02020603050405020304" pitchFamily="18" charset="0"/>
              </a:rPr>
              <a:t>Roll no. : 2017CSC1044</a:t>
            </a:r>
            <a:endParaRPr lang="en-US" sz="3600" b="0" cap="none" spc="0" dirty="0">
              <a:ln w="0"/>
              <a:effectLst>
                <a:glow>
                  <a:schemeClr val="accent1">
                    <a:alpha val="48000"/>
                  </a:schemeClr>
                </a:glo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138136" y="3261318"/>
            <a:ext cx="10110460"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Topic: Super Market Inventory</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739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3311" y="1381327"/>
            <a:ext cx="3093395" cy="923330"/>
          </a:xfrm>
          <a:prstGeom prst="rect">
            <a:avLst/>
          </a:prstGeom>
          <a:noFill/>
        </p:spPr>
        <p:txBody>
          <a:bodyPr wrap="square" rtlCol="0">
            <a:spAutoFit/>
          </a:bodyPr>
          <a:lstStyle/>
          <a:p>
            <a:r>
              <a:rPr lang="en-US" dirty="0" smtClean="0"/>
              <a:t>The following graph shows the sale of some selective products in the inventory.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374" y="199415"/>
            <a:ext cx="6378103" cy="6378103"/>
          </a:xfrm>
          <a:prstGeom prst="rect">
            <a:avLst/>
          </a:prstGeom>
        </p:spPr>
      </p:pic>
    </p:spTree>
    <p:extLst>
      <p:ext uri="{BB962C8B-B14F-4D97-AF65-F5344CB8AC3E}">
        <p14:creationId xmlns:p14="http://schemas.microsoft.com/office/powerpoint/2010/main" val="410898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434" y="291830"/>
            <a:ext cx="9734177" cy="1613170"/>
          </a:xfrm>
        </p:spPr>
        <p:txBody>
          <a:bodyPr>
            <a:normAutofit/>
          </a:bodyPr>
          <a:lstStyle/>
          <a:p>
            <a:r>
              <a:rPr lang="en-US" sz="5400" u="sng" dirty="0" smtClean="0">
                <a:latin typeface="Times New Roman" panose="02020603050405020304" pitchFamily="18" charset="0"/>
                <a:cs typeface="Times New Roman" panose="02020603050405020304" pitchFamily="18" charset="0"/>
              </a:rPr>
              <a:t>3.)</a:t>
            </a:r>
            <a:r>
              <a:rPr lang="en-US" sz="5400" u="sng" dirty="0">
                <a:latin typeface="Times New Roman" panose="02020603050405020304" pitchFamily="18" charset="0"/>
                <a:cs typeface="Times New Roman" panose="02020603050405020304" pitchFamily="18" charset="0"/>
              </a:rPr>
              <a:t>Plot of </a:t>
            </a:r>
            <a:r>
              <a:rPr lang="en-US" sz="5400" u="sng" dirty="0" smtClean="0">
                <a:latin typeface="Times New Roman" panose="02020603050405020304" pitchFamily="18" charset="0"/>
                <a:cs typeface="Times New Roman" panose="02020603050405020304" pitchFamily="18" charset="0"/>
              </a:rPr>
              <a:t>Customer ID </a:t>
            </a:r>
            <a:r>
              <a:rPr lang="en-US" sz="5400" u="sng" dirty="0">
                <a:latin typeface="Times New Roman" panose="02020603050405020304" pitchFamily="18" charset="0"/>
                <a:cs typeface="Times New Roman" panose="02020603050405020304" pitchFamily="18" charset="0"/>
              </a:rPr>
              <a:t>vs </a:t>
            </a:r>
            <a:r>
              <a:rPr lang="en-US" sz="5400" u="sng" dirty="0" smtClean="0">
                <a:latin typeface="Times New Roman" panose="02020603050405020304" pitchFamily="18" charset="0"/>
                <a:cs typeface="Times New Roman" panose="02020603050405020304" pitchFamily="18" charset="0"/>
              </a:rPr>
              <a:t>Sales</a:t>
            </a:r>
            <a:endParaRPr lang="en-US" sz="5400" dirty="0"/>
          </a:p>
        </p:txBody>
      </p:sp>
      <p:sp>
        <p:nvSpPr>
          <p:cNvPr id="3" name="Content Placeholder 2"/>
          <p:cNvSpPr txBox="1">
            <a:spLocks/>
          </p:cNvSpPr>
          <p:nvPr/>
        </p:nvSpPr>
        <p:spPr>
          <a:xfrm>
            <a:off x="2558374" y="2334638"/>
            <a:ext cx="8946237" cy="415051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Plot of Customer ID vs Sales gives the total purchase of all customers.</a:t>
            </a:r>
          </a:p>
          <a:p>
            <a:r>
              <a:rPr lang="en-US" dirty="0" smtClean="0"/>
              <a:t> Firstly, we will group the data by Customer ID using group by() function so that we get unique customer ids and gives a customized data table for customer id and sale.</a:t>
            </a:r>
          </a:p>
          <a:p>
            <a:r>
              <a:rPr lang="en-US" dirty="0" smtClean="0"/>
              <a:t>Here the number of Customer ID’s is very large so it is very difficult to infer from the graph, but if we look at a shorter strip of data we get an idea of the graph.</a:t>
            </a:r>
            <a:br>
              <a:rPr lang="en-US" dirty="0" smtClean="0"/>
            </a:br>
            <a:endParaRPr lang="en-US" dirty="0"/>
          </a:p>
        </p:txBody>
      </p:sp>
    </p:spTree>
    <p:extLst>
      <p:ext uri="{BB962C8B-B14F-4D97-AF65-F5344CB8AC3E}">
        <p14:creationId xmlns:p14="http://schemas.microsoft.com/office/powerpoint/2010/main" val="40578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941" y="377757"/>
            <a:ext cx="6222460" cy="6222460"/>
          </a:xfrm>
          <a:prstGeom prst="rect">
            <a:avLst/>
          </a:prstGeom>
        </p:spPr>
      </p:pic>
      <p:sp>
        <p:nvSpPr>
          <p:cNvPr id="7" name="TextBox 6"/>
          <p:cNvSpPr txBox="1"/>
          <p:nvPr/>
        </p:nvSpPr>
        <p:spPr>
          <a:xfrm>
            <a:off x="1436451" y="1553183"/>
            <a:ext cx="3501958" cy="923330"/>
          </a:xfrm>
          <a:prstGeom prst="rect">
            <a:avLst/>
          </a:prstGeom>
          <a:noFill/>
        </p:spPr>
        <p:txBody>
          <a:bodyPr wrap="square" rtlCol="0">
            <a:spAutoFit/>
          </a:bodyPr>
          <a:lstStyle/>
          <a:p>
            <a:r>
              <a:rPr lang="en-US" dirty="0" smtClean="0"/>
              <a:t>The following graph shows the Customer ID vs Sale for all Customers</a:t>
            </a:r>
            <a:r>
              <a:rPr lang="en-US" dirty="0"/>
              <a:t>.</a:t>
            </a:r>
            <a:endParaRPr lang="en-US" dirty="0" smtClean="0"/>
          </a:p>
        </p:txBody>
      </p:sp>
    </p:spTree>
    <p:extLst>
      <p:ext uri="{BB962C8B-B14F-4D97-AF65-F5344CB8AC3E}">
        <p14:creationId xmlns:p14="http://schemas.microsoft.com/office/powerpoint/2010/main" val="89952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647" y="325876"/>
            <a:ext cx="5919281" cy="5919281"/>
          </a:xfrm>
          <a:prstGeom prst="rect">
            <a:avLst/>
          </a:prstGeom>
        </p:spPr>
      </p:pic>
      <p:sp>
        <p:nvSpPr>
          <p:cNvPr id="3" name="TextBox 2"/>
          <p:cNvSpPr txBox="1"/>
          <p:nvPr/>
        </p:nvSpPr>
        <p:spPr>
          <a:xfrm>
            <a:off x="1488332" y="1556426"/>
            <a:ext cx="3463047" cy="1477328"/>
          </a:xfrm>
          <a:prstGeom prst="rect">
            <a:avLst/>
          </a:prstGeom>
          <a:noFill/>
        </p:spPr>
        <p:txBody>
          <a:bodyPr wrap="square" rtlCol="0">
            <a:spAutoFit/>
          </a:bodyPr>
          <a:lstStyle/>
          <a:p>
            <a:r>
              <a:rPr lang="en-US" dirty="0" smtClean="0"/>
              <a:t>The following graph shows the Customer ID vs Sale for  Customers with sales less than 7000 to show a detailed image.</a:t>
            </a:r>
            <a:endParaRPr lang="en-US" dirty="0" smtClean="0"/>
          </a:p>
        </p:txBody>
      </p:sp>
    </p:spTree>
    <p:extLst>
      <p:ext uri="{BB962C8B-B14F-4D97-AF65-F5344CB8AC3E}">
        <p14:creationId xmlns:p14="http://schemas.microsoft.com/office/powerpoint/2010/main" val="86741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7244" y="428018"/>
            <a:ext cx="10311318" cy="1754326"/>
          </a:xfrm>
          <a:prstGeom prst="rect">
            <a:avLst/>
          </a:prstGeom>
        </p:spPr>
        <p:txBody>
          <a:bodyPr wrap="square">
            <a:spAutoFit/>
          </a:bodyPr>
          <a:lstStyle/>
          <a:p>
            <a:r>
              <a:rPr lang="en-US" sz="5400" u="sng" dirty="0" smtClean="0">
                <a:latin typeface="Times New Roman" panose="02020603050405020304" pitchFamily="18" charset="0"/>
                <a:cs typeface="Times New Roman" panose="02020603050405020304" pitchFamily="18" charset="0"/>
              </a:rPr>
              <a:t>4.)Line chart showing Quantity vs Stock code vs Country</a:t>
            </a:r>
          </a:p>
        </p:txBody>
      </p:sp>
      <p:sp>
        <p:nvSpPr>
          <p:cNvPr id="3" name="Content Placeholder 2"/>
          <p:cNvSpPr txBox="1">
            <a:spLocks/>
          </p:cNvSpPr>
          <p:nvPr/>
        </p:nvSpPr>
        <p:spPr>
          <a:xfrm>
            <a:off x="1400783" y="3146952"/>
            <a:ext cx="4737371" cy="3638144"/>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This Line chart shoes Quantity of Stock Codes country wise.</a:t>
            </a:r>
          </a:p>
          <a:p>
            <a:r>
              <a:rPr lang="en-US" dirty="0" smtClean="0"/>
              <a:t>This will give the sale of all products in a country.</a:t>
            </a:r>
          </a:p>
          <a:p>
            <a:r>
              <a:rPr lang="en-US" dirty="0" smtClean="0"/>
              <a:t>Here the number of countries is very large so we have taken in only two of them.</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359" y="2091447"/>
            <a:ext cx="4693649" cy="4693649"/>
          </a:xfrm>
          <a:prstGeom prst="rect">
            <a:avLst/>
          </a:prstGeom>
        </p:spPr>
      </p:pic>
    </p:spTree>
    <p:extLst>
      <p:ext uri="{BB962C8B-B14F-4D97-AF65-F5344CB8AC3E}">
        <p14:creationId xmlns:p14="http://schemas.microsoft.com/office/powerpoint/2010/main" val="9904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4561" y="457200"/>
            <a:ext cx="9902758" cy="1754326"/>
          </a:xfrm>
          <a:prstGeom prst="rect">
            <a:avLst/>
          </a:prstGeom>
        </p:spPr>
        <p:txBody>
          <a:bodyPr wrap="square">
            <a:spAutoFit/>
          </a:bodyPr>
          <a:lstStyle/>
          <a:p>
            <a:r>
              <a:rPr lang="en-US" sz="5400" u="sng" dirty="0" smtClean="0">
                <a:latin typeface="Times New Roman" panose="02020603050405020304" pitchFamily="18" charset="0"/>
                <a:cs typeface="Times New Roman" panose="02020603050405020304" pitchFamily="18" charset="0"/>
              </a:rPr>
              <a:t>Conclusions  &amp; </a:t>
            </a:r>
          </a:p>
          <a:p>
            <a:r>
              <a:rPr lang="en-US" sz="5400" u="sng" dirty="0" smtClean="0">
                <a:latin typeface="Times New Roman" panose="02020603050405020304" pitchFamily="18" charset="0"/>
                <a:cs typeface="Times New Roman" panose="02020603050405020304" pitchFamily="18" charset="0"/>
              </a:rPr>
              <a:t>Future Scope of work </a:t>
            </a:r>
            <a:endParaRPr lang="en-US" sz="5400" u="sng"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2188723" y="2655651"/>
            <a:ext cx="8394971" cy="923330"/>
          </a:xfrm>
          <a:prstGeom prst="rect">
            <a:avLst/>
          </a:prstGeom>
          <a:noFill/>
        </p:spPr>
        <p:txBody>
          <a:bodyPr wrap="square" rtlCol="0">
            <a:spAutoFit/>
          </a:bodyPr>
          <a:lstStyle/>
          <a:p>
            <a:r>
              <a:rPr lang="en-US" dirty="0" smtClean="0"/>
              <a:t>From the graphs and the data we can infer how to improve the future sale.</a:t>
            </a:r>
          </a:p>
          <a:p>
            <a:endParaRPr lang="en-US" dirty="0"/>
          </a:p>
        </p:txBody>
      </p:sp>
      <p:sp>
        <p:nvSpPr>
          <p:cNvPr id="5" name="TextBox 4"/>
          <p:cNvSpPr txBox="1"/>
          <p:nvPr/>
        </p:nvSpPr>
        <p:spPr>
          <a:xfrm>
            <a:off x="2188723" y="3735421"/>
            <a:ext cx="8589524" cy="1754326"/>
          </a:xfrm>
          <a:prstGeom prst="rect">
            <a:avLst/>
          </a:prstGeom>
          <a:noFill/>
        </p:spPr>
        <p:txBody>
          <a:bodyPr wrap="square" rtlCol="0">
            <a:spAutoFit/>
          </a:bodyPr>
          <a:lstStyle/>
          <a:p>
            <a:r>
              <a:rPr lang="en-US" dirty="0" smtClean="0"/>
              <a:t>After obtaining stock data, store data we can combine it with sales data and optimize the storage of stocks in different stores in different countries.</a:t>
            </a:r>
          </a:p>
          <a:p>
            <a:endParaRPr lang="en-US" dirty="0" smtClean="0"/>
          </a:p>
          <a:p>
            <a:endParaRPr lang="en-US" dirty="0"/>
          </a:p>
          <a:p>
            <a:r>
              <a:rPr lang="en-US" dirty="0" smtClean="0"/>
              <a:t>We can also use different machine learning techniques to predict future sales and accordingly lower rates of products in deep recession.</a:t>
            </a:r>
            <a:endParaRPr lang="en-US" dirty="0"/>
          </a:p>
        </p:txBody>
      </p:sp>
    </p:spTree>
    <p:extLst>
      <p:ext uri="{BB962C8B-B14F-4D97-AF65-F5344CB8AC3E}">
        <p14:creationId xmlns:p14="http://schemas.microsoft.com/office/powerpoint/2010/main" val="193701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123" y="2431915"/>
            <a:ext cx="9160245" cy="1583987"/>
          </a:xfrm>
        </p:spPr>
        <p:txBody>
          <a:bodyPr>
            <a:normAutofit/>
          </a:bodyPr>
          <a:lstStyle/>
          <a:p>
            <a:r>
              <a:rPr lang="en-US" sz="6600" u="sng" dirty="0" smtClean="0">
                <a:latin typeface="Times New Roman" panose="02020603050405020304" pitchFamily="18" charset="0"/>
                <a:cs typeface="Times New Roman" panose="02020603050405020304" pitchFamily="18" charset="0"/>
              </a:rPr>
              <a:t>CORRELATION</a:t>
            </a:r>
            <a:endParaRPr lang="en-US" sz="6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51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297382" y="428017"/>
            <a:ext cx="8915400" cy="3777622"/>
          </a:xfrm>
        </p:spPr>
        <p:txBody>
          <a:bodyPr/>
          <a:lstStyle/>
          <a:p>
            <a:r>
              <a:rPr lang="en-US" b="1" dirty="0"/>
              <a:t>Correlation</a:t>
            </a:r>
            <a:r>
              <a:rPr lang="en-US" dirty="0"/>
              <a:t> is a bivariate analysis that measures the strength of association between two variables and the direction of the relationship. </a:t>
            </a:r>
            <a:endParaRPr lang="en-US" dirty="0" smtClean="0"/>
          </a:p>
          <a:p>
            <a:r>
              <a:rPr lang="en-US" dirty="0" smtClean="0"/>
              <a:t>In </a:t>
            </a:r>
            <a:r>
              <a:rPr lang="en-US" dirty="0"/>
              <a:t>terms of the strength of relationship, the value of the correlation coefficient varies between +1 and -1. A value of ± 1 indicates a perfect degree of association between the two variables. </a:t>
            </a:r>
            <a:endParaRPr lang="en-US" dirty="0" smtClean="0"/>
          </a:p>
          <a:p>
            <a:r>
              <a:rPr lang="en-US" dirty="0" smtClean="0"/>
              <a:t>As </a:t>
            </a:r>
            <a:r>
              <a:rPr lang="en-US" dirty="0"/>
              <a:t>the correlation coefficient value goes towards 0, the relationship between the two variables will be weaker. </a:t>
            </a:r>
            <a:endParaRPr lang="en-US" dirty="0" smtClean="0"/>
          </a:p>
          <a:p>
            <a:r>
              <a:rPr lang="en-US" dirty="0" smtClean="0"/>
              <a:t>The </a:t>
            </a:r>
            <a:r>
              <a:rPr lang="en-US" dirty="0"/>
              <a:t>direction of the relationship is indicated by the sign of the coefficient; a + sign indicates a positive relationship and a — sign indicates a negative relationship. </a:t>
            </a:r>
            <a:endParaRPr lang="en-US" dirty="0"/>
          </a:p>
        </p:txBody>
      </p:sp>
      <p:sp>
        <p:nvSpPr>
          <p:cNvPr id="5" name="Title 1"/>
          <p:cNvSpPr txBox="1">
            <a:spLocks/>
          </p:cNvSpPr>
          <p:nvPr/>
        </p:nvSpPr>
        <p:spPr>
          <a:xfrm>
            <a:off x="2459510" y="428017"/>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smtClean="0"/>
          </a:p>
        </p:txBody>
      </p:sp>
      <p:sp>
        <p:nvSpPr>
          <p:cNvPr id="6" name="Title 1"/>
          <p:cNvSpPr txBox="1">
            <a:spLocks/>
          </p:cNvSpPr>
          <p:nvPr/>
        </p:nvSpPr>
        <p:spPr>
          <a:xfrm>
            <a:off x="2459510" y="4053239"/>
            <a:ext cx="8266856" cy="18611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  Usually, </a:t>
            </a:r>
            <a:r>
              <a:rPr lang="en-US" dirty="0"/>
              <a:t>we </a:t>
            </a:r>
            <a:r>
              <a:rPr lang="en-US" dirty="0" smtClean="0"/>
              <a:t>measure three </a:t>
            </a:r>
            <a:r>
              <a:rPr lang="en-US" dirty="0"/>
              <a:t>types of correlations: </a:t>
            </a:r>
            <a:endParaRPr lang="en-US" dirty="0"/>
          </a:p>
          <a:p>
            <a:r>
              <a:rPr lang="en-US" dirty="0" smtClean="0"/>
              <a:t>Pearson </a:t>
            </a:r>
            <a:r>
              <a:rPr lang="en-US" dirty="0"/>
              <a:t>correlation, </a:t>
            </a:r>
            <a:endParaRPr lang="en-US" dirty="0" smtClean="0"/>
          </a:p>
          <a:p>
            <a:r>
              <a:rPr lang="en-US" dirty="0" smtClean="0"/>
              <a:t>Kendall </a:t>
            </a:r>
            <a:r>
              <a:rPr lang="en-US" dirty="0"/>
              <a:t>rank correlation and </a:t>
            </a:r>
            <a:endParaRPr lang="en-US" dirty="0" smtClean="0"/>
          </a:p>
          <a:p>
            <a:r>
              <a:rPr lang="en-US" dirty="0" smtClean="0"/>
              <a:t>Spearman </a:t>
            </a:r>
            <a:r>
              <a:rPr lang="en-US" dirty="0"/>
              <a:t>correlation.</a:t>
            </a:r>
            <a:endParaRPr lang="en-US" dirty="0"/>
          </a:p>
        </p:txBody>
      </p:sp>
    </p:spTree>
    <p:extLst>
      <p:ext uri="{BB962C8B-B14F-4D97-AF65-F5344CB8AC3E}">
        <p14:creationId xmlns:p14="http://schemas.microsoft.com/office/powerpoint/2010/main" val="285853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Arial" panose="020B0604020202020204" pitchFamily="34" charset="0"/>
                <a:cs typeface="Arial" panose="020B0604020202020204" pitchFamily="34" charset="0"/>
              </a:rPr>
              <a:t>Pearson r </a:t>
            </a:r>
            <a:r>
              <a:rPr lang="en-US" b="1" i="1" u="sng" dirty="0" smtClean="0">
                <a:latin typeface="Arial" panose="020B0604020202020204" pitchFamily="34" charset="0"/>
                <a:cs typeface="Arial" panose="020B0604020202020204" pitchFamily="34" charset="0"/>
              </a:rPr>
              <a:t>correlation</a:t>
            </a:r>
            <a:endParaRPr lang="en-US"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800" dirty="0"/>
              <a:t>Pearson </a:t>
            </a:r>
            <a:r>
              <a:rPr lang="en-US" sz="2800" i="1" dirty="0"/>
              <a:t>r</a:t>
            </a:r>
            <a:r>
              <a:rPr lang="en-US" sz="2800" dirty="0"/>
              <a:t> correlation is the most widely used correlation statistic to measure the degree of the relationship between linearly related variables</a:t>
            </a:r>
            <a:r>
              <a:rPr lang="en-US" sz="2800" dirty="0" smtClean="0"/>
              <a:t>.</a:t>
            </a:r>
          </a:p>
          <a:p>
            <a:r>
              <a:rPr lang="en-US" sz="2800" dirty="0"/>
              <a:t>The following formula is used to calculate the Pearson </a:t>
            </a:r>
            <a:r>
              <a:rPr lang="en-US" sz="2800" i="1" dirty="0"/>
              <a:t>r</a:t>
            </a:r>
            <a:r>
              <a:rPr lang="en-US" sz="2800" dirty="0"/>
              <a:t> correlation</a:t>
            </a:r>
            <a:r>
              <a:rPr lang="en-US" sz="2800" dirty="0" smtClean="0"/>
              <a:t>: </a:t>
            </a:r>
          </a:p>
          <a:p>
            <a:pPr marL="0" indent="0">
              <a:buNone/>
            </a:pPr>
            <a:r>
              <a:rPr lang="en-US" sz="2400" b="1" u="sng" dirty="0" smtClean="0">
                <a:latin typeface="Arial" panose="020B0604020202020204" pitchFamily="34" charset="0"/>
                <a:cs typeface="Arial" panose="020B0604020202020204" pitchFamily="34" charset="0"/>
              </a:rPr>
              <a:t>FORMULA USED</a:t>
            </a:r>
            <a:r>
              <a:rPr lang="en-US" sz="2800" dirty="0" smtClean="0"/>
              <a:t>:( </a:t>
            </a:r>
            <a:r>
              <a:rPr lang="en-US" sz="2800" dirty="0" err="1" smtClean="0"/>
              <a:t>cor</a:t>
            </a:r>
            <a:r>
              <a:rPr lang="en-US" sz="2800" dirty="0" smtClean="0"/>
              <a:t>= </a:t>
            </a:r>
            <a:r>
              <a:rPr lang="en-US" sz="2800" dirty="0" err="1" smtClean="0"/>
              <a:t>cor</a:t>
            </a:r>
            <a:r>
              <a:rPr lang="en-US" sz="2800" dirty="0" smtClean="0"/>
              <a:t>(</a:t>
            </a:r>
            <a:r>
              <a:rPr lang="en-US" sz="2800" dirty="0" err="1" smtClean="0"/>
              <a:t>UnitPrice</a:t>
            </a:r>
            <a:r>
              <a:rPr lang="en-US" sz="2800" dirty="0" smtClean="0"/>
              <a:t>, Sales,    use=“everything”, method=“</a:t>
            </a:r>
            <a:r>
              <a:rPr lang="en-US" sz="2800" dirty="0" err="1" smtClean="0"/>
              <a:t>pearson</a:t>
            </a:r>
            <a:r>
              <a:rPr lang="en-US" sz="2800" dirty="0" smtClean="0"/>
              <a:t>”))</a:t>
            </a:r>
          </a:p>
          <a:p>
            <a:pPr marL="0" indent="0">
              <a:buNone/>
            </a:pPr>
            <a:endParaRPr lang="en-US" sz="2800" dirty="0"/>
          </a:p>
        </p:txBody>
      </p:sp>
    </p:spTree>
    <p:extLst>
      <p:ext uri="{BB962C8B-B14F-4D97-AF65-F5344CB8AC3E}">
        <p14:creationId xmlns:p14="http://schemas.microsoft.com/office/powerpoint/2010/main" val="202898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456" y="2725285"/>
            <a:ext cx="8911687" cy="1280890"/>
          </a:xfrm>
        </p:spPr>
        <p:txBody>
          <a:bodyPr>
            <a:normAutofit fontScale="90000"/>
          </a:bodyPr>
          <a:lstStyle/>
          <a:p>
            <a:r>
              <a:rPr lang="en-US" sz="6600" b="1" u="sng" dirty="0" smtClean="0">
                <a:latin typeface="Times New Roman" panose="02020603050405020304" pitchFamily="18" charset="0"/>
                <a:cs typeface="Times New Roman" panose="02020603050405020304" pitchFamily="18" charset="0"/>
              </a:rPr>
              <a:t>PREDICTIVE ANALYSIS</a:t>
            </a:r>
            <a:br>
              <a:rPr lang="en-US" sz="6600" b="1" u="sng" dirty="0" smtClean="0">
                <a:latin typeface="Times New Roman" panose="02020603050405020304" pitchFamily="18" charset="0"/>
                <a:cs typeface="Times New Roman" panose="02020603050405020304" pitchFamily="18" charset="0"/>
              </a:rPr>
            </a:br>
            <a:r>
              <a:rPr lang="en-US" sz="6600" b="1" u="sng" dirty="0">
                <a:latin typeface="Times New Roman" panose="02020603050405020304" pitchFamily="18" charset="0"/>
                <a:cs typeface="Times New Roman" panose="02020603050405020304" pitchFamily="18" charset="0"/>
              </a:rPr>
              <a:t/>
            </a:r>
            <a:br>
              <a:rPr lang="en-US" sz="6600" b="1" u="sng" dirty="0">
                <a:latin typeface="Times New Roman" panose="02020603050405020304" pitchFamily="18" charset="0"/>
                <a:cs typeface="Times New Roman" panose="02020603050405020304" pitchFamily="18" charset="0"/>
              </a:rPr>
            </a:br>
            <a:r>
              <a:rPr lang="en-US" sz="6600" b="1" u="sng" dirty="0" smtClean="0">
                <a:latin typeface="Times New Roman" panose="02020603050405020304" pitchFamily="18" charset="0"/>
                <a:cs typeface="Times New Roman" panose="02020603050405020304" pitchFamily="18" charset="0"/>
              </a:rPr>
              <a:t/>
            </a:r>
            <a:br>
              <a:rPr lang="en-US" sz="6600" b="1" u="sng" dirty="0" smtClean="0">
                <a:latin typeface="Times New Roman" panose="02020603050405020304" pitchFamily="18" charset="0"/>
                <a:cs typeface="Times New Roman" panose="02020603050405020304" pitchFamily="18" charset="0"/>
              </a:rPr>
            </a:br>
            <a:r>
              <a:rPr lang="en-US" sz="6600" b="1" u="sng" dirty="0">
                <a:latin typeface="Times New Roman" panose="02020603050405020304" pitchFamily="18" charset="0"/>
                <a:cs typeface="Times New Roman" panose="02020603050405020304" pitchFamily="18" charset="0"/>
              </a:rPr>
              <a:t/>
            </a:r>
            <a:br>
              <a:rPr lang="en-US" sz="6600" b="1" u="sng" dirty="0">
                <a:latin typeface="Times New Roman" panose="02020603050405020304" pitchFamily="18" charset="0"/>
                <a:cs typeface="Times New Roman" panose="02020603050405020304" pitchFamily="18" charset="0"/>
              </a:rPr>
            </a:br>
            <a:r>
              <a:rPr lang="en-US" sz="6600" b="1" u="sng" dirty="0" smtClean="0">
                <a:latin typeface="Times New Roman" panose="02020603050405020304" pitchFamily="18" charset="0"/>
                <a:cs typeface="Times New Roman" panose="02020603050405020304" pitchFamily="18" charset="0"/>
              </a:rPr>
              <a:t/>
            </a:r>
            <a:br>
              <a:rPr lang="en-US" sz="6600" b="1" u="sng" dirty="0" smtClean="0">
                <a:latin typeface="Times New Roman" panose="02020603050405020304" pitchFamily="18" charset="0"/>
                <a:cs typeface="Times New Roman" panose="02020603050405020304" pitchFamily="18" charset="0"/>
              </a:rPr>
            </a:br>
            <a:r>
              <a:rPr lang="en-US" sz="6600" b="1" u="sng" dirty="0" smtClean="0">
                <a:latin typeface="Times New Roman" panose="02020603050405020304" pitchFamily="18" charset="0"/>
                <a:cs typeface="Times New Roman" panose="02020603050405020304" pitchFamily="18" charset="0"/>
              </a:rPr>
              <a:t/>
            </a:r>
            <a:br>
              <a:rPr lang="en-US" sz="6600" b="1" u="sng" dirty="0" smtClean="0">
                <a:latin typeface="Times New Roman" panose="02020603050405020304" pitchFamily="18" charset="0"/>
                <a:cs typeface="Times New Roman" panose="02020603050405020304" pitchFamily="18" charset="0"/>
              </a:rPr>
            </a:br>
            <a:r>
              <a:rPr lang="en-US" sz="6600" b="1" u="sng" dirty="0" smtClean="0">
                <a:latin typeface="Times New Roman" panose="02020603050405020304" pitchFamily="18" charset="0"/>
                <a:cs typeface="Times New Roman" panose="02020603050405020304" pitchFamily="18" charset="0"/>
              </a:rPr>
              <a:t/>
            </a:r>
            <a:br>
              <a:rPr lang="en-US" sz="6600" b="1" u="sng" dirty="0" smtClean="0">
                <a:latin typeface="Times New Roman" panose="02020603050405020304" pitchFamily="18" charset="0"/>
                <a:cs typeface="Times New Roman" panose="02020603050405020304" pitchFamily="18" charset="0"/>
              </a:rPr>
            </a:br>
            <a:r>
              <a:rPr lang="en-US" sz="6600" b="1" u="sng" dirty="0">
                <a:latin typeface="Times New Roman" panose="02020603050405020304" pitchFamily="18" charset="0"/>
                <a:cs typeface="Times New Roman" panose="02020603050405020304" pitchFamily="18" charset="0"/>
              </a:rPr>
              <a:t/>
            </a:r>
            <a:br>
              <a:rPr lang="en-US" sz="6600" b="1" u="sng" dirty="0">
                <a:latin typeface="Times New Roman" panose="02020603050405020304" pitchFamily="18" charset="0"/>
                <a:cs typeface="Times New Roman" panose="02020603050405020304" pitchFamily="18" charset="0"/>
              </a:rPr>
            </a:br>
            <a:endParaRPr lang="en-US" sz="6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48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316" y="2208178"/>
            <a:ext cx="9199155" cy="1408889"/>
          </a:xfrm>
        </p:spPr>
        <p:txBody>
          <a:bodyPr>
            <a:noAutofit/>
          </a:bodyPr>
          <a:lstStyle/>
          <a:p>
            <a:r>
              <a:rPr lang="en-US" sz="8800" u="sng" dirty="0" smtClean="0">
                <a:latin typeface="Times New Roman" panose="02020603050405020304" pitchFamily="18" charset="0"/>
                <a:cs typeface="Times New Roman" panose="02020603050405020304" pitchFamily="18" charset="0"/>
              </a:rPr>
              <a:t>DATA SET</a:t>
            </a:r>
            <a:endParaRPr lang="en-US" sz="8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3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027" y="585200"/>
            <a:ext cx="9169973" cy="679396"/>
          </a:xfrm>
        </p:spPr>
        <p:txBody>
          <a:bodyPr>
            <a:normAutofit fontScale="90000"/>
          </a:bodyPr>
          <a:lstStyle/>
          <a:p>
            <a:r>
              <a:rPr lang="en-US" sz="4000" b="1" dirty="0"/>
              <a:t>Multiple Linear </a:t>
            </a:r>
            <a:r>
              <a:rPr lang="en-US" sz="4000" b="1" dirty="0" smtClean="0"/>
              <a:t>Regression</a:t>
            </a:r>
            <a:r>
              <a:rPr lang="en-US" b="1" dirty="0" smtClean="0"/>
              <a:t/>
            </a:r>
            <a:br>
              <a:rPr lang="en-US" b="1" dirty="0" smtClean="0"/>
            </a:br>
            <a:r>
              <a:rPr lang="en-US" b="1" dirty="0"/>
              <a:t/>
            </a:r>
            <a:br>
              <a:rPr lang="en-US" b="1" dirty="0"/>
            </a:br>
            <a:endParaRPr lang="en-US" dirty="0"/>
          </a:p>
        </p:txBody>
      </p:sp>
      <p:sp>
        <p:nvSpPr>
          <p:cNvPr id="3" name="TextBox 2"/>
          <p:cNvSpPr txBox="1"/>
          <p:nvPr/>
        </p:nvSpPr>
        <p:spPr>
          <a:xfrm>
            <a:off x="2256817" y="1819072"/>
            <a:ext cx="8394970" cy="4801314"/>
          </a:xfrm>
          <a:prstGeom prst="rect">
            <a:avLst/>
          </a:prstGeom>
          <a:noFill/>
        </p:spPr>
        <p:txBody>
          <a:bodyPr wrap="square" rtlCol="0">
            <a:spAutoFit/>
          </a:bodyPr>
          <a:lstStyle/>
          <a:p>
            <a:r>
              <a:rPr lang="en-US" dirty="0" smtClean="0"/>
              <a:t>Multiple linear regression is the most common form of linear regression analysis. As a predictive analysis, the multiple linear regression is used to explain the relationship between one continuous dependent variable and two or more independent variables.</a:t>
            </a:r>
          </a:p>
          <a:p>
            <a:r>
              <a:rPr lang="en-US" dirty="0" smtClean="0"/>
              <a:t/>
            </a:r>
            <a:br>
              <a:rPr lang="en-US" dirty="0" smtClean="0"/>
            </a:br>
            <a:r>
              <a:rPr lang="en-US" dirty="0" smtClean="0"/>
              <a:t>There are 3 major uses for multiple linear regression analysis.</a:t>
            </a:r>
            <a:br>
              <a:rPr lang="en-US" dirty="0" smtClean="0"/>
            </a:br>
            <a:r>
              <a:rPr lang="en-US" dirty="0" smtClean="0"/>
              <a:t>1.) I</a:t>
            </a:r>
            <a:r>
              <a:rPr lang="en-US" dirty="0" smtClean="0"/>
              <a:t>t might be used to identify the strength of the effect that the independent variables have on a dependent variable.</a:t>
            </a:r>
            <a:br>
              <a:rPr lang="en-US" dirty="0" smtClean="0"/>
            </a:br>
            <a:r>
              <a:rPr lang="en-US" dirty="0" smtClean="0"/>
              <a:t>2.) I</a:t>
            </a:r>
            <a:r>
              <a:rPr lang="en-US" dirty="0" smtClean="0"/>
              <a:t>t can be used to forecast effects or impacts of changes. That is, multiple linear regression analysis helps us to understand how much will the dependent variable change when we change the independent variables</a:t>
            </a:r>
            <a:br>
              <a:rPr lang="en-US" dirty="0" smtClean="0"/>
            </a:br>
            <a:r>
              <a:rPr lang="en-US" dirty="0" smtClean="0"/>
              <a:t>3.) M</a:t>
            </a:r>
            <a:r>
              <a:rPr lang="en-US" dirty="0" smtClean="0"/>
              <a:t>ultiple linear regression analysis predicts trends and future values. The multiple linear regression analysis can be used to get point estimates.</a:t>
            </a:r>
          </a:p>
          <a:p>
            <a:endParaRPr lang="en-US" dirty="0"/>
          </a:p>
          <a:p>
            <a:r>
              <a:rPr lang="en-US" b="1" u="sng" dirty="0" smtClean="0">
                <a:latin typeface="Arial" panose="020B0604020202020204" pitchFamily="34" charset="0"/>
                <a:cs typeface="Arial" panose="020B0604020202020204" pitchFamily="34" charset="0"/>
              </a:rPr>
              <a:t>FORMULA USED</a:t>
            </a:r>
            <a:r>
              <a:rPr lang="en-US" dirty="0" smtClean="0">
                <a:latin typeface="Arial" panose="020B0604020202020204" pitchFamily="34" charset="0"/>
                <a:cs typeface="Arial" panose="020B0604020202020204" pitchFamily="34" charset="0"/>
              </a:rPr>
              <a:t>: lm(formula=Sales ~ Quantity+ </a:t>
            </a:r>
            <a:r>
              <a:rPr lang="en-US" dirty="0" err="1" smtClean="0">
                <a:latin typeface="Arial" panose="020B0604020202020204" pitchFamily="34" charset="0"/>
                <a:cs typeface="Arial" panose="020B0604020202020204" pitchFamily="34" charset="0"/>
              </a:rPr>
              <a:t>UnitPrice</a:t>
            </a:r>
            <a:r>
              <a:rPr lang="en-US" dirty="0" smtClean="0">
                <a:latin typeface="Arial" panose="020B0604020202020204" pitchFamily="34" charset="0"/>
                <a:cs typeface="Arial" panose="020B0604020202020204" pitchFamily="34" charset="0"/>
              </a:rPr>
              <a:t>, data=</a:t>
            </a:r>
            <a:r>
              <a:rPr lang="en-US" dirty="0" err="1" smtClean="0">
                <a:latin typeface="Arial" panose="020B0604020202020204" pitchFamily="34" charset="0"/>
                <a:cs typeface="Arial" panose="020B0604020202020204" pitchFamily="34" charset="0"/>
              </a:rPr>
              <a:t>Salesdata</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5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763" y="2540459"/>
            <a:ext cx="8911687" cy="1280890"/>
          </a:xfrm>
        </p:spPr>
        <p:txBody>
          <a:bodyPr>
            <a:normAutofit/>
          </a:bodyPr>
          <a:lstStyle/>
          <a:p>
            <a:r>
              <a:rPr lang="en-US" sz="7200" u="sng" dirty="0" smtClean="0">
                <a:latin typeface="Times New Roman" panose="02020603050405020304" pitchFamily="18" charset="0"/>
                <a:cs typeface="Times New Roman" panose="02020603050405020304" pitchFamily="18" charset="0"/>
              </a:rPr>
              <a:t>THANK YOU</a:t>
            </a:r>
            <a:endParaRPr lang="en-US" sz="72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8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23537" y="136586"/>
            <a:ext cx="5405646" cy="861774"/>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Link of the </a:t>
            </a:r>
            <a:r>
              <a:rPr lang="en-US" sz="32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github</a:t>
            </a:r>
            <a:r>
              <a:rPr lang="en-U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repository</a:t>
            </a:r>
            <a:endParaRPr lang="en-US" sz="3200" b="0" cap="none" spc="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dirty="0" smtClean="0">
                <a:solidFill>
                  <a:srgbClr val="92D050"/>
                </a:solidFill>
                <a:hlinkClick r:id="rId2"/>
              </a:rPr>
              <a:t>https://github.com/khalsaavneet/supermarket</a:t>
            </a:r>
            <a:endParaRPr lang="en-US" dirty="0">
              <a:ln w="0"/>
              <a:solidFill>
                <a:srgbClr val="92D05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6"/>
          <p:cNvSpPr>
            <a:spLocks noGrp="1"/>
          </p:cNvSpPr>
          <p:nvPr>
            <p:ph idx="1"/>
          </p:nvPr>
        </p:nvSpPr>
        <p:spPr>
          <a:xfrm>
            <a:off x="1945532" y="1336915"/>
            <a:ext cx="9393710" cy="2291502"/>
          </a:xfrm>
        </p:spPr>
        <p:txBody>
          <a:bodyPr>
            <a:normAutofit fontScale="85000" lnSpcReduction="10000"/>
          </a:bodyPr>
          <a:lstStyle/>
          <a:p>
            <a:r>
              <a:rPr lang="en-US" b="1" u="sng" dirty="0" smtClean="0"/>
              <a:t>SOURCE: </a:t>
            </a:r>
            <a:r>
              <a:rPr lang="en-US" dirty="0" smtClean="0"/>
              <a:t>Internet</a:t>
            </a:r>
          </a:p>
          <a:p>
            <a:r>
              <a:rPr lang="en-US" dirty="0" smtClean="0"/>
              <a:t>The Dataset contains a lot of information about the inventory. </a:t>
            </a:r>
          </a:p>
          <a:p>
            <a:r>
              <a:rPr lang="en-US" dirty="0" smtClean="0"/>
              <a:t>The Dataset is read into R using the read.csv() function.</a:t>
            </a:r>
          </a:p>
          <a:p>
            <a:r>
              <a:rPr lang="en-US" dirty="0" smtClean="0"/>
              <a:t>It includes various columns such as Invoice no., Stock Code, Description, Quantity, Invoice Date, Unit Price, Customer ID</a:t>
            </a:r>
            <a:r>
              <a:rPr lang="en-US" dirty="0"/>
              <a:t> </a:t>
            </a:r>
            <a:r>
              <a:rPr lang="en-US" dirty="0" smtClean="0"/>
              <a:t>and Country.</a:t>
            </a:r>
          </a:p>
          <a:p>
            <a:r>
              <a:rPr lang="en-US" dirty="0" smtClean="0"/>
              <a:t>Further we have mutated the two columns two get the other information such as Sales.</a:t>
            </a:r>
          </a:p>
          <a:p>
            <a:r>
              <a:rPr lang="en-US" dirty="0" smtClean="0"/>
              <a:t>Below shows a Sample image of how the data looks like.</a:t>
            </a:r>
          </a:p>
          <a:p>
            <a:pPr marL="0" indent="0">
              <a:buNone/>
            </a:pPr>
            <a:endParaRPr lang="en-US" dirty="0" smtClean="0"/>
          </a:p>
          <a:p>
            <a:pPr marL="0" indent="0">
              <a:buNone/>
            </a:pPr>
            <a:endParaRPr lang="en-US" dirty="0" smtClean="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846" y="3803515"/>
            <a:ext cx="6689256" cy="2909711"/>
          </a:xfrm>
          <a:prstGeom prst="rect">
            <a:avLst/>
          </a:prstGeom>
        </p:spPr>
      </p:pic>
    </p:spTree>
    <p:extLst>
      <p:ext uri="{BB962C8B-B14F-4D97-AF65-F5344CB8AC3E}">
        <p14:creationId xmlns:p14="http://schemas.microsoft.com/office/powerpoint/2010/main" val="429323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060" y="777698"/>
            <a:ext cx="9452076" cy="749030"/>
          </a:xfrm>
        </p:spPr>
        <p:txBody>
          <a:bodyPr>
            <a:noAutofit/>
          </a:bodyPr>
          <a:lstStyle/>
          <a:p>
            <a:r>
              <a:rPr lang="en-US" sz="6600" dirty="0" smtClean="0"/>
              <a:t>Cleansing of Data set</a:t>
            </a:r>
            <a:endParaRPr lang="en-US" sz="6600" dirty="0"/>
          </a:p>
        </p:txBody>
      </p:sp>
      <p:sp>
        <p:nvSpPr>
          <p:cNvPr id="3" name="Subtitle 2"/>
          <p:cNvSpPr>
            <a:spLocks noGrp="1"/>
          </p:cNvSpPr>
          <p:nvPr>
            <p:ph type="subTitle" idx="1"/>
          </p:nvPr>
        </p:nvSpPr>
        <p:spPr>
          <a:xfrm>
            <a:off x="2042809" y="2140084"/>
            <a:ext cx="9276978" cy="1895867"/>
          </a:xfrm>
        </p:spPr>
        <p:txBody>
          <a:bodyPr>
            <a:normAutofit/>
          </a:bodyPr>
          <a:lstStyle/>
          <a:p>
            <a:r>
              <a:rPr lang="en-US" dirty="0"/>
              <a:t>Data </a:t>
            </a:r>
            <a:r>
              <a:rPr lang="en-US" dirty="0" smtClean="0"/>
              <a:t>cleaning </a:t>
            </a:r>
            <a:r>
              <a:rPr lang="en-US" dirty="0"/>
              <a:t>is a data mining technique that involves transforming raw data into an understandable format. Real-world data is often incomplete, </a:t>
            </a:r>
            <a:r>
              <a:rPr lang="en-US" dirty="0" smtClean="0"/>
              <a:t>inconsistent or </a:t>
            </a:r>
            <a:r>
              <a:rPr lang="en-US" dirty="0"/>
              <a:t>lacking in certain behaviors or trends, and is likely to contain many errors. Data </a:t>
            </a:r>
            <a:r>
              <a:rPr lang="en-US" dirty="0" smtClean="0"/>
              <a:t>preprocessing and cleaning </a:t>
            </a:r>
            <a:r>
              <a:rPr lang="en-US" dirty="0"/>
              <a:t>is a proven method of resolving such issues. </a:t>
            </a:r>
            <a:r>
              <a:rPr lang="en-US" dirty="0" smtClean="0"/>
              <a:t>Data preprocessing prepares raw data for further processing.</a:t>
            </a:r>
          </a:p>
          <a:p>
            <a:endParaRPr lang="en-US" dirty="0" smtClean="0"/>
          </a:p>
          <a:p>
            <a:endParaRPr lang="en-US" dirty="0" smtClean="0"/>
          </a:p>
        </p:txBody>
      </p:sp>
      <p:sp>
        <p:nvSpPr>
          <p:cNvPr id="4" name="TextBox 3"/>
          <p:cNvSpPr txBox="1"/>
          <p:nvPr/>
        </p:nvSpPr>
        <p:spPr>
          <a:xfrm>
            <a:off x="2042809" y="4513634"/>
            <a:ext cx="8793803" cy="923330"/>
          </a:xfrm>
          <a:prstGeom prst="rect">
            <a:avLst/>
          </a:prstGeom>
          <a:noFill/>
        </p:spPr>
        <p:txBody>
          <a:bodyPr wrap="square" rtlCol="0">
            <a:spAutoFit/>
          </a:bodyPr>
          <a:lstStyle/>
          <a:p>
            <a:r>
              <a:rPr lang="en-US" dirty="0" smtClean="0"/>
              <a:t>During the cleansing process we have filtered the data and removed the values where ever the quantity, stock code, unit price, invoice no have null or negative values using the filter function of the “</a:t>
            </a:r>
            <a:r>
              <a:rPr lang="en-US" dirty="0" err="1" smtClean="0"/>
              <a:t>dplyr</a:t>
            </a:r>
            <a:r>
              <a:rPr lang="en-US" dirty="0" smtClean="0"/>
              <a:t>” library.</a:t>
            </a:r>
            <a:endParaRPr lang="en-US" dirty="0" smtClean="0"/>
          </a:p>
        </p:txBody>
      </p:sp>
    </p:spTree>
    <p:extLst>
      <p:ext uri="{BB962C8B-B14F-4D97-AF65-F5344CB8AC3E}">
        <p14:creationId xmlns:p14="http://schemas.microsoft.com/office/powerpoint/2010/main" val="7797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013" y="2480553"/>
            <a:ext cx="9773088" cy="1603443"/>
          </a:xfrm>
        </p:spPr>
        <p:txBody>
          <a:bodyPr>
            <a:normAutofit/>
          </a:bodyPr>
          <a:lstStyle/>
          <a:p>
            <a:r>
              <a:rPr lang="en-US" sz="6600" u="sng" dirty="0" smtClean="0">
                <a:latin typeface="Times New Roman" panose="02020603050405020304" pitchFamily="18" charset="0"/>
                <a:cs typeface="Times New Roman" panose="02020603050405020304" pitchFamily="18" charset="0"/>
              </a:rPr>
              <a:t>DATA  ANALYSIS</a:t>
            </a:r>
            <a:endParaRPr lang="en-US" sz="6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28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737" y="507399"/>
            <a:ext cx="8911687" cy="1280890"/>
          </a:xfrm>
        </p:spPr>
        <p:txBody>
          <a:bodyPr>
            <a:normAutofit/>
          </a:bodyPr>
          <a:lstStyle/>
          <a:p>
            <a:r>
              <a:rPr lang="en-US" sz="5400" u="sng" dirty="0" smtClean="0">
                <a:latin typeface="Times New Roman" panose="02020603050405020304" pitchFamily="18" charset="0"/>
                <a:cs typeface="Times New Roman" panose="02020603050405020304" pitchFamily="18" charset="0"/>
              </a:rPr>
              <a:t>1.)Plot of Country vs Sales</a:t>
            </a:r>
            <a:endParaRPr lang="en-US" sz="5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9073" y="2324911"/>
            <a:ext cx="9406646" cy="4153710"/>
          </a:xfrm>
        </p:spPr>
        <p:txBody>
          <a:bodyPr>
            <a:normAutofit/>
          </a:bodyPr>
          <a:lstStyle/>
          <a:p>
            <a:r>
              <a:rPr lang="en-US" dirty="0"/>
              <a:t>Plot of country vs </a:t>
            </a:r>
            <a:r>
              <a:rPr lang="en-US" dirty="0" smtClean="0"/>
              <a:t>sale </a:t>
            </a:r>
            <a:r>
              <a:rPr lang="en-US" dirty="0"/>
              <a:t>(unit price*quantity) gives the total sale in a country accordingly we can set up stores in different </a:t>
            </a:r>
            <a:r>
              <a:rPr lang="en-US" dirty="0" smtClean="0"/>
              <a:t>countries.</a:t>
            </a:r>
          </a:p>
          <a:p>
            <a:r>
              <a:rPr lang="en-US" dirty="0" smtClean="0"/>
              <a:t>Firstly, we will group the data by country using group by() function so that the total sale of  a country is grouped together and gives a customized data for 37 countries.</a:t>
            </a:r>
          </a:p>
          <a:p>
            <a:r>
              <a:rPr lang="en-US" dirty="0" smtClean="0"/>
              <a:t>After seeing the graph we see that the value of sales for United Kingdom is way to large in comparison to other countries, so the graph is very un proportional and hence to show clear figures and a more detailed plot we remove the value of United Kingdom from the data.   </a:t>
            </a:r>
            <a:endParaRPr lang="en-US" dirty="0"/>
          </a:p>
          <a:p>
            <a:pPr marL="0" indent="0">
              <a:buNone/>
            </a:pPr>
            <a:endParaRPr lang="en-US" dirty="0"/>
          </a:p>
        </p:txBody>
      </p:sp>
    </p:spTree>
    <p:extLst>
      <p:ext uri="{BB962C8B-B14F-4D97-AF65-F5344CB8AC3E}">
        <p14:creationId xmlns:p14="http://schemas.microsoft.com/office/powerpoint/2010/main" val="229522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311" y="1473237"/>
            <a:ext cx="5301574" cy="5301574"/>
          </a:xfrm>
          <a:prstGeom prst="rect">
            <a:avLst/>
          </a:prstGeom>
        </p:spPr>
      </p:pic>
      <p:sp>
        <p:nvSpPr>
          <p:cNvPr id="5" name="TextBox 4"/>
          <p:cNvSpPr txBox="1"/>
          <p:nvPr/>
        </p:nvSpPr>
        <p:spPr>
          <a:xfrm>
            <a:off x="1750979" y="107004"/>
            <a:ext cx="9873574" cy="147732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After having a look at the data, we can see that sales for United Kingdom is much more as compared to other countries so excluding it from the graph to get a more detailed plot, we get this graph</a:t>
            </a:r>
            <a:r>
              <a:rPr lang="en-US" dirty="0" smtClean="0"/>
              <a:t>.</a:t>
            </a:r>
          </a:p>
          <a:p>
            <a:endParaRPr lang="en-US" dirty="0" smtClean="0"/>
          </a:p>
        </p:txBody>
      </p:sp>
    </p:spTree>
    <p:extLst>
      <p:ext uri="{BB962C8B-B14F-4D97-AF65-F5344CB8AC3E}">
        <p14:creationId xmlns:p14="http://schemas.microsoft.com/office/powerpoint/2010/main" val="55705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797" y="642025"/>
            <a:ext cx="10133012" cy="1515894"/>
          </a:xfrm>
        </p:spPr>
        <p:txBody>
          <a:bodyPr>
            <a:noAutofit/>
          </a:bodyPr>
          <a:lstStyle/>
          <a:p>
            <a:r>
              <a:rPr lang="en-US" sz="5400" u="sng" dirty="0">
                <a:latin typeface="Times New Roman" panose="02020603050405020304" pitchFamily="18" charset="0"/>
                <a:cs typeface="Times New Roman" panose="02020603050405020304" pitchFamily="18" charset="0"/>
              </a:rPr>
              <a:t>2.)Plot of Stock Code vs Quantity </a:t>
            </a:r>
            <a:endParaRPr lang="en-US" sz="5400" dirty="0"/>
          </a:p>
        </p:txBody>
      </p:sp>
      <p:sp>
        <p:nvSpPr>
          <p:cNvPr id="3" name="Content Placeholder 2"/>
          <p:cNvSpPr>
            <a:spLocks noGrp="1"/>
          </p:cNvSpPr>
          <p:nvPr>
            <p:ph idx="1"/>
          </p:nvPr>
        </p:nvSpPr>
        <p:spPr>
          <a:xfrm>
            <a:off x="2628122" y="2444886"/>
            <a:ext cx="8915400" cy="3777622"/>
          </a:xfrm>
        </p:spPr>
        <p:txBody>
          <a:bodyPr/>
          <a:lstStyle/>
          <a:p>
            <a:r>
              <a:rPr lang="en-US" dirty="0"/>
              <a:t>Plot of stock code vs quantity will give us sale of a product and so we can manage the quantity of products in the inventory.</a:t>
            </a:r>
          </a:p>
          <a:p>
            <a:r>
              <a:rPr lang="en-US" dirty="0"/>
              <a:t>Firstly, we will group the data by </a:t>
            </a:r>
            <a:r>
              <a:rPr lang="en-US" dirty="0" smtClean="0"/>
              <a:t>stock code </a:t>
            </a:r>
            <a:r>
              <a:rPr lang="en-US" dirty="0"/>
              <a:t>using group by() function so that </a:t>
            </a:r>
            <a:r>
              <a:rPr lang="en-US" dirty="0" smtClean="0"/>
              <a:t>we get unique stock codes and </a:t>
            </a:r>
            <a:r>
              <a:rPr lang="en-US" dirty="0"/>
              <a:t>gives a customized data </a:t>
            </a:r>
            <a:r>
              <a:rPr lang="en-US" dirty="0" smtClean="0"/>
              <a:t>table for stock code and quantity.</a:t>
            </a:r>
            <a:endParaRPr lang="en-US" dirty="0"/>
          </a:p>
          <a:p>
            <a:r>
              <a:rPr lang="en-US" dirty="0" smtClean="0"/>
              <a:t>Here the number of stock codes is very large so it is very difficult to infer from the graph, but if we look at a shorter strip of data we get an idea of the graph.</a:t>
            </a:r>
            <a:r>
              <a:rPr lang="en-US" dirty="0"/>
              <a:t/>
            </a:r>
            <a:br>
              <a:rPr lang="en-US" dirty="0"/>
            </a:br>
            <a:endParaRPr lang="en-US" dirty="0"/>
          </a:p>
        </p:txBody>
      </p:sp>
    </p:spTree>
    <p:extLst>
      <p:ext uri="{BB962C8B-B14F-4D97-AF65-F5344CB8AC3E}">
        <p14:creationId xmlns:p14="http://schemas.microsoft.com/office/powerpoint/2010/main" val="19187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47863" y="1384571"/>
            <a:ext cx="2968035" cy="3284706"/>
          </a:xfrm>
        </p:spPr>
        <p:txBody>
          <a:bodyPr/>
          <a:lstStyle/>
          <a:p>
            <a:pPr marL="0" indent="0">
              <a:buNone/>
            </a:pPr>
            <a:r>
              <a:rPr lang="en-US" dirty="0" smtClean="0"/>
              <a:t>The following graph shows the sale of all the products in the inventory.</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996" y="209144"/>
            <a:ext cx="6533744" cy="6533744"/>
          </a:xfrm>
          <a:prstGeom prst="rect">
            <a:avLst/>
          </a:prstGeom>
        </p:spPr>
      </p:pic>
    </p:spTree>
    <p:extLst>
      <p:ext uri="{BB962C8B-B14F-4D97-AF65-F5344CB8AC3E}">
        <p14:creationId xmlns:p14="http://schemas.microsoft.com/office/powerpoint/2010/main" val="39301978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449</TotalTime>
  <Words>841</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Wisp</vt:lpstr>
      <vt:lpstr>PowerPoint Presentation</vt:lpstr>
      <vt:lpstr>DATA SET</vt:lpstr>
      <vt:lpstr>PowerPoint Presentation</vt:lpstr>
      <vt:lpstr>Cleansing of Data set</vt:lpstr>
      <vt:lpstr>DATA  ANALYSIS</vt:lpstr>
      <vt:lpstr>1.)Plot of Country vs Sales</vt:lpstr>
      <vt:lpstr>PowerPoint Presentation</vt:lpstr>
      <vt:lpstr>2.)Plot of Stock Code vs Quantity </vt:lpstr>
      <vt:lpstr>PowerPoint Presentation</vt:lpstr>
      <vt:lpstr>PowerPoint Presentation</vt:lpstr>
      <vt:lpstr>3.)Plot of Customer ID vs Sales</vt:lpstr>
      <vt:lpstr>PowerPoint Presentation</vt:lpstr>
      <vt:lpstr>PowerPoint Presentation</vt:lpstr>
      <vt:lpstr>PowerPoint Presentation</vt:lpstr>
      <vt:lpstr>PowerPoint Presentation</vt:lpstr>
      <vt:lpstr>CORRELATION</vt:lpstr>
      <vt:lpstr>PowerPoint Presentation</vt:lpstr>
      <vt:lpstr>Pearson r correlation</vt:lpstr>
      <vt:lpstr>PREDICTIVE ANALYSIS        </vt:lpstr>
      <vt:lpstr>Multiple Linear Regression  </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Deep Singh</dc:creator>
  <cp:lastModifiedBy>Gagan Deep Singh</cp:lastModifiedBy>
  <cp:revision>33</cp:revision>
  <dcterms:created xsi:type="dcterms:W3CDTF">2020-04-14T09:44:49Z</dcterms:created>
  <dcterms:modified xsi:type="dcterms:W3CDTF">2020-04-14T17:14:30Z</dcterms:modified>
</cp:coreProperties>
</file>