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9" r:id="rId4"/>
    <p:sldId id="270" r:id="rId5"/>
    <p:sldId id="271" r:id="rId6"/>
    <p:sldId id="272" r:id="rId7"/>
    <p:sldId id="273" r:id="rId8"/>
    <p:sldId id="274" r:id="rId9"/>
    <p:sldId id="275" r:id="rId10"/>
    <p:sldId id="276" r:id="rId11"/>
    <p:sldId id="277" r:id="rId12"/>
    <p:sldId id="278" r:id="rId13"/>
    <p:sldId id="279" r:id="rId14"/>
    <p:sldId id="281" r:id="rId15"/>
    <p:sldId id="280" r:id="rId16"/>
    <p:sldId id="282" r:id="rId17"/>
    <p:sldId id="286" r:id="rId18"/>
    <p:sldId id="283" r:id="rId19"/>
    <p:sldId id="284" r:id="rId20"/>
    <p:sldId id="285" r:id="rId21"/>
    <p:sldId id="287" r:id="rId22"/>
    <p:sldId id="28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69" d="100"/>
          <a:sy n="69" d="100"/>
        </p:scale>
        <p:origin x="993" y="8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F08-F842-61BB-3E8A-D46ED1F37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82738-7682-A702-CE82-6C8069BC0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E5CF8-1E39-1ED8-5ADD-37A5D7AD6962}"/>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096F1339-382E-D62C-1EF6-A20E88F5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E7595-E564-67AD-DC11-2F06AFB762EC}"/>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50225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0C27-F0F0-038A-100C-40A021F77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761A3-C601-5D0C-6A0D-72B9CBF39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53269-299A-D454-E93B-50E62E162EDD}"/>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F533A444-3236-9A5B-1F71-DF7D578A3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B78B-5FCC-E745-E73F-A3D650DA3DDD}"/>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4751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24507-199E-68FD-05FA-13EEF82A27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1E356-98FF-4377-C0F2-EF3D07359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04C51-6BD4-5C7D-A90F-040450D26A48}"/>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CBBFDEC3-8958-F008-A19B-F9554F86A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9728F-1C77-58E3-5FBA-C9C0CFFB7B5B}"/>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42631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1AA1-5627-5800-75E6-ED4FF2ADB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8D76F-E8F4-D358-F9A1-6786981D5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C89DA-C276-4A69-68B0-DC7898BB3E72}"/>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8BAC09E2-CD49-17BA-9489-15A0F8DC8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50EE9-6514-1937-3F11-25740BA47273}"/>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0359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3719-D4E9-8B2D-C96D-CD261F3AE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69DCA-39A8-B5C5-0C5A-B1796E396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D5375-FD1C-567B-577D-42DA6AD79D1B}"/>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D37EC727-8818-D25A-38CD-92CB03D9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8153F-66D4-F223-8DDD-6F2628E1064E}"/>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67076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447-0D22-54A2-3C2E-6B2B3C105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962C3-137A-EBFF-DBB3-333F6D6AB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39148-D87C-D4DE-91FB-C44421E3D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130169-D53B-BD27-E0CD-50884C26C294}"/>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8D55AD81-DECC-EF1B-010F-4C81228CB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BE8E8-5400-6093-9DD4-97C2537CCC4A}"/>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26706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EF43-2504-AC2B-12C3-967BBD460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FE12B-D71B-C1AE-A3FC-A64F465D5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4D455-DBB0-0761-F21B-E26AE3BAF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4B2E5-6036-6A64-84E3-F4CC89352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F41A0-61D1-F30A-FD48-C8F011CFD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A7F018-2EEA-5B0B-6147-9536A711E453}"/>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8" name="Footer Placeholder 7">
            <a:extLst>
              <a:ext uri="{FF2B5EF4-FFF2-40B4-BE49-F238E27FC236}">
                <a16:creationId xmlns:a16="http://schemas.microsoft.com/office/drawing/2014/main" id="{B2ED944C-77C6-C1D2-D4F2-FB7E1B748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F3E93-7392-CC27-35E2-BFA08106E683}"/>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21302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999F-04E6-2E51-AC4C-616318C30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92EF6-1A25-93F8-B3AB-5E97388E68FF}"/>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4" name="Footer Placeholder 3">
            <a:extLst>
              <a:ext uri="{FF2B5EF4-FFF2-40B4-BE49-F238E27FC236}">
                <a16:creationId xmlns:a16="http://schemas.microsoft.com/office/drawing/2014/main" id="{10F1E56E-C47B-D013-98B1-1DC4ADE41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2115C-980B-CFC5-787C-245E41D9124D}"/>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55352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B9BC6-CD45-C517-1A03-061BC67A1AEB}"/>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3" name="Footer Placeholder 2">
            <a:extLst>
              <a:ext uri="{FF2B5EF4-FFF2-40B4-BE49-F238E27FC236}">
                <a16:creationId xmlns:a16="http://schemas.microsoft.com/office/drawing/2014/main" id="{CCBF06C8-0E59-9DF9-3038-755641925F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5E81E-FAA8-7DB3-FAAF-9115C4F8A116}"/>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33641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041A-92E6-CAF0-7ADF-E56FC708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5832A-DB8B-270D-CCCB-C724C9D17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A2F46-2B0A-F3E2-952C-66A28EF6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D54C7-C132-1125-3354-094E2CA6FE61}"/>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779556B7-83AC-0983-F80F-1B2413D4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E8093-8B1B-AF63-0D01-D940DCD32B0F}"/>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01745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1B1B-5DF0-CE36-2998-5AD9F4EA6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DA7D94-D35C-A63A-7248-B07B9C89A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240BA-773F-65A4-6CAB-B270F2E86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5D59F-59D2-3CD0-18E2-544A0B20EA51}"/>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8F38B59D-C170-3A14-1B87-E13016BF0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6D033-5FA0-A709-D500-4E310C0409C5}"/>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51529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D1B92-B9E6-C3AF-2A2C-9B9EE47BE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61F8C-CFAB-4AC0-1B15-F12E47F8C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C5B2D-1193-AA72-1A47-67C5125E7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AF750E9C-A19F-F24C-7999-6B9D472E9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80B046-1878-42B2-C121-1A693B75B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41A45-136F-48A5-B24A-1FC06F63AF22}" type="slidenum">
              <a:rPr lang="en-US" smtClean="0"/>
              <a:t>‹#›</a:t>
            </a:fld>
            <a:endParaRPr lang="en-US"/>
          </a:p>
        </p:txBody>
      </p:sp>
    </p:spTree>
    <p:extLst>
      <p:ext uri="{BB962C8B-B14F-4D97-AF65-F5344CB8AC3E}">
        <p14:creationId xmlns:p14="http://schemas.microsoft.com/office/powerpoint/2010/main" val="16544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3217687"/>
            <a:ext cx="12192000" cy="2154436"/>
          </a:xfrm>
          <a:prstGeom prst="rect">
            <a:avLst/>
          </a:prstGeom>
          <a:solidFill>
            <a:srgbClr val="3B3B3B"/>
          </a:solidFill>
        </p:spPr>
        <p:txBody>
          <a:bodyPr wrap="square" rtlCol="0">
            <a:spAutoFit/>
          </a:bodyPr>
          <a:lstStyle/>
          <a:p>
            <a:r>
              <a:rPr lang="en-US" sz="6600" dirty="0">
                <a:solidFill>
                  <a:srgbClr val="FF6600"/>
                </a:solidFill>
              </a:rPr>
              <a:t>G2M Insight for Cab Investment </a:t>
            </a:r>
          </a:p>
          <a:p>
            <a:endParaRPr lang="en-US" sz="4000" dirty="0"/>
          </a:p>
          <a:p>
            <a:r>
              <a:rPr lang="en-US" sz="2800" b="1" dirty="0">
                <a:solidFill>
                  <a:schemeClr val="bg1"/>
                </a:solidFill>
              </a:rPr>
              <a:t>21/6/2022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743F173-6AC5-C09F-FDA7-69E4DA1DD873}"/>
              </a:ext>
            </a:extLst>
          </p:cNvPr>
          <p:cNvSpPr>
            <a:spLocks noGrp="1"/>
          </p:cNvSpPr>
          <p:nvPr>
            <p:ph idx="1"/>
          </p:nvPr>
        </p:nvSpPr>
        <p:spPr>
          <a:xfrm>
            <a:off x="389657" y="6079983"/>
            <a:ext cx="11083637" cy="778017"/>
          </a:xfrm>
        </p:spPr>
        <p:txBody>
          <a:bodyPr>
            <a:normAutofit fontScale="70000" lnSpcReduction="20000"/>
          </a:bodyPr>
          <a:lstStyle/>
          <a:p>
            <a:pPr marL="0" indent="0">
              <a:buNone/>
            </a:pPr>
            <a:r>
              <a:rPr lang="en-US" dirty="0"/>
              <a:t>The Yellow Cab company was involved in more activities than the Pink Cab company in various months throughout the year. December and January have the highest distribution of activities for both companies. </a:t>
            </a:r>
          </a:p>
        </p:txBody>
      </p:sp>
      <p:sp>
        <p:nvSpPr>
          <p:cNvPr id="5" name="Content Placeholder 3">
            <a:extLst>
              <a:ext uri="{FF2B5EF4-FFF2-40B4-BE49-F238E27FC236}">
                <a16:creationId xmlns:a16="http://schemas.microsoft.com/office/drawing/2014/main" id="{55407488-5822-31AA-9721-82EBD548D6D1}"/>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Cab Companies’ Activities Across Months </a:t>
            </a:r>
          </a:p>
        </p:txBody>
      </p:sp>
      <p:pic>
        <p:nvPicPr>
          <p:cNvPr id="3076" name="Picture 4">
            <a:extLst>
              <a:ext uri="{FF2B5EF4-FFF2-40B4-BE49-F238E27FC236}">
                <a16:creationId xmlns:a16="http://schemas.microsoft.com/office/drawing/2014/main" id="{23DFF0A2-4D5B-D6C7-0D20-A5F2F63C8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57" y="588819"/>
            <a:ext cx="10971067" cy="551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4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DE7707-256E-6F4F-4A5C-CFBB4134897C}"/>
              </a:ext>
            </a:extLst>
          </p:cNvPr>
          <p:cNvSpPr>
            <a:spLocks noGrp="1"/>
          </p:cNvSpPr>
          <p:nvPr>
            <p:ph idx="1"/>
          </p:nvPr>
        </p:nvSpPr>
        <p:spPr>
          <a:xfrm>
            <a:off x="443345" y="6195796"/>
            <a:ext cx="11083637" cy="778017"/>
          </a:xfrm>
        </p:spPr>
        <p:txBody>
          <a:bodyPr>
            <a:normAutofit fontScale="85000" lnSpcReduction="10000"/>
          </a:bodyPr>
          <a:lstStyle/>
          <a:p>
            <a:pPr marL="0" indent="0">
              <a:buNone/>
            </a:pPr>
            <a:r>
              <a:rPr lang="en-US" dirty="0"/>
              <a:t>The Yellow Cab company was involved in more activities that the Pink Cab company in the three years. Year 2017 has the highest distribution of activities for both companies. </a:t>
            </a:r>
          </a:p>
        </p:txBody>
      </p:sp>
      <p:sp>
        <p:nvSpPr>
          <p:cNvPr id="5" name="Content Placeholder 3">
            <a:extLst>
              <a:ext uri="{FF2B5EF4-FFF2-40B4-BE49-F238E27FC236}">
                <a16:creationId xmlns:a16="http://schemas.microsoft.com/office/drawing/2014/main" id="{0D095375-A58D-82A4-1CF1-79D76F6D69F8}"/>
              </a:ext>
            </a:extLst>
          </p:cNvPr>
          <p:cNvSpPr txBox="1">
            <a:spLocks/>
          </p:cNvSpPr>
          <p:nvPr/>
        </p:nvSpPr>
        <p:spPr>
          <a:xfrm>
            <a:off x="1289336" y="173183"/>
            <a:ext cx="9268692"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Cab Companies’ Activities Across Years </a:t>
            </a:r>
          </a:p>
        </p:txBody>
      </p:sp>
      <p:pic>
        <p:nvPicPr>
          <p:cNvPr id="7" name="Picture 2">
            <a:extLst>
              <a:ext uri="{FF2B5EF4-FFF2-40B4-BE49-F238E27FC236}">
                <a16:creationId xmlns:a16="http://schemas.microsoft.com/office/drawing/2014/main" id="{38B06059-E451-891D-2ADA-C8E442347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662203"/>
            <a:ext cx="10702639" cy="553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76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6CFE725D-086C-2FE2-92EE-957DAC46CCA2}"/>
              </a:ext>
            </a:extLst>
          </p:cNvPr>
          <p:cNvSpPr>
            <a:spLocks noGrp="1"/>
          </p:cNvSpPr>
          <p:nvPr>
            <p:ph idx="1"/>
          </p:nvPr>
        </p:nvSpPr>
        <p:spPr>
          <a:xfrm>
            <a:off x="443345" y="6195796"/>
            <a:ext cx="11083637" cy="778017"/>
          </a:xfrm>
        </p:spPr>
        <p:txBody>
          <a:bodyPr>
            <a:normAutofit fontScale="92500" lnSpcReduction="10000"/>
          </a:bodyPr>
          <a:lstStyle/>
          <a:p>
            <a:pPr marL="0" indent="0">
              <a:buNone/>
            </a:pPr>
            <a:r>
              <a:rPr lang="en-US" dirty="0"/>
              <a:t>The Yellow Cab company travelled is more kilometers than the Pink Cab company. For both companies, the travelled distance ranges from 2 to 48 km. </a:t>
            </a:r>
          </a:p>
        </p:txBody>
      </p:sp>
      <p:sp>
        <p:nvSpPr>
          <p:cNvPr id="6" name="Content Placeholder 3">
            <a:extLst>
              <a:ext uri="{FF2B5EF4-FFF2-40B4-BE49-F238E27FC236}">
                <a16:creationId xmlns:a16="http://schemas.microsoft.com/office/drawing/2014/main" id="{13589A94-7A5D-01FB-A2F1-D5019576154F}"/>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KM Travelled by the Two Cab Companies</a:t>
            </a:r>
          </a:p>
        </p:txBody>
      </p:sp>
      <p:pic>
        <p:nvPicPr>
          <p:cNvPr id="4100" name="Picture 4">
            <a:extLst>
              <a:ext uri="{FF2B5EF4-FFF2-40B4-BE49-F238E27FC236}">
                <a16:creationId xmlns:a16="http://schemas.microsoft.com/office/drawing/2014/main" id="{46E4EE61-0528-6717-8B11-CE4799F9A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09" y="500063"/>
            <a:ext cx="10474036" cy="58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1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7474CF67-5852-3B5A-47F4-C0ADDBF58AAC}"/>
              </a:ext>
            </a:extLst>
          </p:cNvPr>
          <p:cNvSpPr>
            <a:spLocks noGrp="1"/>
          </p:cNvSpPr>
          <p:nvPr>
            <p:ph idx="1"/>
          </p:nvPr>
        </p:nvSpPr>
        <p:spPr>
          <a:xfrm>
            <a:off x="443345" y="6195796"/>
            <a:ext cx="11083637" cy="778017"/>
          </a:xfrm>
        </p:spPr>
        <p:txBody>
          <a:bodyPr>
            <a:normAutofit fontScale="85000" lnSpcReduction="10000"/>
          </a:bodyPr>
          <a:lstStyle/>
          <a:p>
            <a:pPr marL="0" indent="0">
              <a:buNone/>
            </a:pPr>
            <a:r>
              <a:rPr lang="en-US" dirty="0"/>
              <a:t>The Yellow Cab charges is more than the Pink Cab company. For both companies, their charges ranges between 0 and 1750 </a:t>
            </a:r>
            <a:r>
              <a:rPr lang="en-US" dirty="0" err="1"/>
              <a:t>usd</a:t>
            </a:r>
            <a:r>
              <a:rPr lang="en-US" dirty="0"/>
              <a:t> with most representation around 0 to 500 </a:t>
            </a:r>
            <a:r>
              <a:rPr lang="en-US" dirty="0" err="1"/>
              <a:t>usd</a:t>
            </a:r>
            <a:r>
              <a:rPr lang="en-US" dirty="0"/>
              <a:t>.  </a:t>
            </a:r>
          </a:p>
        </p:txBody>
      </p:sp>
      <p:sp>
        <p:nvSpPr>
          <p:cNvPr id="6" name="Content Placeholder 3">
            <a:extLst>
              <a:ext uri="{FF2B5EF4-FFF2-40B4-BE49-F238E27FC236}">
                <a16:creationId xmlns:a16="http://schemas.microsoft.com/office/drawing/2014/main" id="{1CFD1955-9A8E-BA43-7989-1BBC477A0324}"/>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a:t>
            </a:r>
          </a:p>
        </p:txBody>
      </p:sp>
      <p:pic>
        <p:nvPicPr>
          <p:cNvPr id="8" name="Picture 2">
            <a:extLst>
              <a:ext uri="{FF2B5EF4-FFF2-40B4-BE49-F238E27FC236}">
                <a16:creationId xmlns:a16="http://schemas.microsoft.com/office/drawing/2014/main" id="{936E7250-E9FB-8E52-CC23-33CBE246B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2" y="606785"/>
            <a:ext cx="9977005" cy="56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9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E73E94-420E-8EFD-9DDB-4C6803FDD41C}"/>
              </a:ext>
            </a:extLst>
          </p:cNvPr>
          <p:cNvSpPr>
            <a:spLocks noGrp="1"/>
          </p:cNvSpPr>
          <p:nvPr>
            <p:ph idx="1"/>
          </p:nvPr>
        </p:nvSpPr>
        <p:spPr>
          <a:xfrm>
            <a:off x="554181" y="6022614"/>
            <a:ext cx="11083637" cy="778017"/>
          </a:xfrm>
        </p:spPr>
        <p:txBody>
          <a:bodyPr>
            <a:normAutofit fontScale="77500" lnSpcReduction="20000"/>
          </a:bodyPr>
          <a:lstStyle/>
          <a:p>
            <a:pPr marL="0" indent="0">
              <a:buNone/>
            </a:pPr>
            <a:r>
              <a:rPr lang="en-US" dirty="0"/>
              <a:t>The Yellow Cab price charged range is more than the Pink Cab company’s. Both companies’ price charges has outliers, and this could be because of the few longer distance travelled. </a:t>
            </a:r>
          </a:p>
        </p:txBody>
      </p:sp>
      <p:sp>
        <p:nvSpPr>
          <p:cNvPr id="5" name="Content Placeholder 3">
            <a:extLst>
              <a:ext uri="{FF2B5EF4-FFF2-40B4-BE49-F238E27FC236}">
                <a16:creationId xmlns:a16="http://schemas.microsoft.com/office/drawing/2014/main" id="{485266A5-7C2A-57FA-C707-E6BDE3F70C66}"/>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a:t>
            </a:r>
          </a:p>
        </p:txBody>
      </p:sp>
      <p:pic>
        <p:nvPicPr>
          <p:cNvPr id="7" name="Picture 4">
            <a:extLst>
              <a:ext uri="{FF2B5EF4-FFF2-40B4-BE49-F238E27FC236}">
                <a16:creationId xmlns:a16="http://schemas.microsoft.com/office/drawing/2014/main" id="{F9F183D7-84FC-BDD7-9BA3-24C18D08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21" y="1163782"/>
            <a:ext cx="5584722" cy="442652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31DD4169-DF6B-EA4E-526C-246A5967B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438" y="1163782"/>
            <a:ext cx="5366227" cy="425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1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3">
            <a:extLst>
              <a:ext uri="{FF2B5EF4-FFF2-40B4-BE49-F238E27FC236}">
                <a16:creationId xmlns:a16="http://schemas.microsoft.com/office/drawing/2014/main" id="{B22CDEB4-06FE-7192-6E66-740895BADBBE}"/>
              </a:ext>
            </a:extLst>
          </p:cNvPr>
          <p:cNvSpPr>
            <a:spLocks noGrp="1"/>
          </p:cNvSpPr>
          <p:nvPr>
            <p:ph idx="1"/>
          </p:nvPr>
        </p:nvSpPr>
        <p:spPr>
          <a:xfrm>
            <a:off x="554181" y="6022614"/>
            <a:ext cx="11083637" cy="778017"/>
          </a:xfrm>
        </p:spPr>
        <p:txBody>
          <a:bodyPr>
            <a:normAutofit fontScale="77500" lnSpcReduction="20000"/>
          </a:bodyPr>
          <a:lstStyle/>
          <a:p>
            <a:pPr marL="0" indent="0">
              <a:buNone/>
            </a:pPr>
            <a:r>
              <a:rPr lang="en-US" dirty="0"/>
              <a:t>The Yellow Cab charged  between 10 and 60 </a:t>
            </a:r>
            <a:r>
              <a:rPr lang="en-US" dirty="0" err="1"/>
              <a:t>usd</a:t>
            </a:r>
            <a:r>
              <a:rPr lang="en-US" dirty="0"/>
              <a:t> per km while the Pink Cab charges between 7 and 40 </a:t>
            </a:r>
            <a:r>
              <a:rPr lang="en-US" dirty="0" err="1"/>
              <a:t>usd</a:t>
            </a:r>
            <a:r>
              <a:rPr lang="en-US" dirty="0"/>
              <a:t>. This is evident that the Yellow Cab charges more than the Pink Cab per Km. </a:t>
            </a:r>
          </a:p>
        </p:txBody>
      </p:sp>
      <p:sp>
        <p:nvSpPr>
          <p:cNvPr id="19" name="Content Placeholder 3">
            <a:extLst>
              <a:ext uri="{FF2B5EF4-FFF2-40B4-BE49-F238E27FC236}">
                <a16:creationId xmlns:a16="http://schemas.microsoft.com/office/drawing/2014/main" id="{792A53A5-8BF6-A786-26FB-BF6B08D55FF1}"/>
              </a:ext>
            </a:extLst>
          </p:cNvPr>
          <p:cNvSpPr txBox="1">
            <a:spLocks/>
          </p:cNvSpPr>
          <p:nvPr/>
        </p:nvSpPr>
        <p:spPr>
          <a:xfrm>
            <a:off x="1005080" y="228601"/>
            <a:ext cx="10163173"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 per KM</a:t>
            </a:r>
          </a:p>
        </p:txBody>
      </p:sp>
      <p:pic>
        <p:nvPicPr>
          <p:cNvPr id="7174" name="Picture 6">
            <a:extLst>
              <a:ext uri="{FF2B5EF4-FFF2-40B4-BE49-F238E27FC236}">
                <a16:creationId xmlns:a16="http://schemas.microsoft.com/office/drawing/2014/main" id="{1C97DAEB-B58D-EB0E-2FEF-E77ACFBB8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37" y="1163782"/>
            <a:ext cx="5671126" cy="425334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E8E7180B-8092-E056-876F-0E4730051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667" y="1059873"/>
            <a:ext cx="5809672" cy="435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5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0975D601-796A-EBE6-FE87-877C29F9D2A9}"/>
              </a:ext>
            </a:extLst>
          </p:cNvPr>
          <p:cNvSpPr>
            <a:spLocks noGrp="1"/>
          </p:cNvSpPr>
          <p:nvPr>
            <p:ph idx="1"/>
          </p:nvPr>
        </p:nvSpPr>
        <p:spPr>
          <a:xfrm>
            <a:off x="554181" y="6022614"/>
            <a:ext cx="11083637" cy="778017"/>
          </a:xfrm>
        </p:spPr>
        <p:txBody>
          <a:bodyPr>
            <a:normAutofit fontScale="55000" lnSpcReduction="20000"/>
          </a:bodyPr>
          <a:lstStyle/>
          <a:p>
            <a:pPr marL="0" indent="0">
              <a:buNone/>
            </a:pPr>
            <a:r>
              <a:rPr lang="en-US" dirty="0"/>
              <a:t>According to the chart, the Yellow Cab charged  made lesser losses than the Pink Cab Company. On the other side, the Yellow Cab makes more profit than the Pink Can company. </a:t>
            </a:r>
          </a:p>
          <a:p>
            <a:pPr marL="0" indent="0">
              <a:buNone/>
            </a:pPr>
            <a:r>
              <a:rPr lang="en-US" dirty="0"/>
              <a:t>Profit Margin = Price Charged – Cost of Trip. </a:t>
            </a:r>
          </a:p>
        </p:txBody>
      </p:sp>
      <p:sp>
        <p:nvSpPr>
          <p:cNvPr id="6" name="Content Placeholder 3">
            <a:extLst>
              <a:ext uri="{FF2B5EF4-FFF2-40B4-BE49-F238E27FC236}">
                <a16:creationId xmlns:a16="http://schemas.microsoft.com/office/drawing/2014/main" id="{D4703510-3B2E-86F4-762C-67086C3AC47F}"/>
              </a:ext>
            </a:extLst>
          </p:cNvPr>
          <p:cNvSpPr txBox="1">
            <a:spLocks/>
          </p:cNvSpPr>
          <p:nvPr/>
        </p:nvSpPr>
        <p:spPr>
          <a:xfrm>
            <a:off x="1351443" y="228601"/>
            <a:ext cx="10163173"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Profit Margin by the Two Cab Companies</a:t>
            </a:r>
          </a:p>
        </p:txBody>
      </p:sp>
      <p:pic>
        <p:nvPicPr>
          <p:cNvPr id="9" name="Picture 2">
            <a:extLst>
              <a:ext uri="{FF2B5EF4-FFF2-40B4-BE49-F238E27FC236}">
                <a16:creationId xmlns:a16="http://schemas.microsoft.com/office/drawing/2014/main" id="{2F242DE6-AA41-8F5E-429E-780474660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03" y="1059873"/>
            <a:ext cx="103060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8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83A1-B8EE-3B30-177A-51ADB4F4BD0D}"/>
              </a:ext>
            </a:extLst>
          </p:cNvPr>
          <p:cNvSpPr>
            <a:spLocks noGrp="1"/>
          </p:cNvSpPr>
          <p:nvPr>
            <p:ph type="title"/>
          </p:nvPr>
        </p:nvSpPr>
        <p:spPr>
          <a:xfrm>
            <a:off x="1674424" y="385907"/>
            <a:ext cx="8908473" cy="1477530"/>
          </a:xfrm>
        </p:spPr>
        <p:txBody>
          <a:bodyPr/>
          <a:lstStyle/>
          <a:p>
            <a:pPr algn="ctr"/>
            <a:r>
              <a:rPr lang="en-US" dirty="0"/>
              <a:t>Result Comparison Between Yellow Cab and Pink Cab’s Data </a:t>
            </a:r>
          </a:p>
        </p:txBody>
      </p:sp>
      <p:graphicFrame>
        <p:nvGraphicFramePr>
          <p:cNvPr id="4" name="Table 4">
            <a:extLst>
              <a:ext uri="{FF2B5EF4-FFF2-40B4-BE49-F238E27FC236}">
                <a16:creationId xmlns:a16="http://schemas.microsoft.com/office/drawing/2014/main" id="{28538EAC-C6ED-CA7A-F947-5323FB568332}"/>
              </a:ext>
            </a:extLst>
          </p:cNvPr>
          <p:cNvGraphicFramePr>
            <a:graphicFrameLocks noGrp="1"/>
          </p:cNvGraphicFramePr>
          <p:nvPr>
            <p:ph idx="1"/>
            <p:extLst>
              <p:ext uri="{D42A27DB-BD31-4B8C-83A1-F6EECF244321}">
                <p14:modId xmlns:p14="http://schemas.microsoft.com/office/powerpoint/2010/main" val="1015187351"/>
              </p:ext>
            </p:extLst>
          </p:nvPr>
        </p:nvGraphicFramePr>
        <p:xfrm>
          <a:off x="2340430" y="2192770"/>
          <a:ext cx="7511140" cy="219456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186967576"/>
                    </a:ext>
                  </a:extLst>
                </a:gridCol>
                <a:gridCol w="1502228">
                  <a:extLst>
                    <a:ext uri="{9D8B030D-6E8A-4147-A177-3AD203B41FA5}">
                      <a16:colId xmlns:a16="http://schemas.microsoft.com/office/drawing/2014/main" val="1659610230"/>
                    </a:ext>
                  </a:extLst>
                </a:gridCol>
                <a:gridCol w="1502228">
                  <a:extLst>
                    <a:ext uri="{9D8B030D-6E8A-4147-A177-3AD203B41FA5}">
                      <a16:colId xmlns:a16="http://schemas.microsoft.com/office/drawing/2014/main" val="2345054634"/>
                    </a:ext>
                  </a:extLst>
                </a:gridCol>
                <a:gridCol w="1502228">
                  <a:extLst>
                    <a:ext uri="{9D8B030D-6E8A-4147-A177-3AD203B41FA5}">
                      <a16:colId xmlns:a16="http://schemas.microsoft.com/office/drawing/2014/main" val="3917088654"/>
                    </a:ext>
                  </a:extLst>
                </a:gridCol>
                <a:gridCol w="1502228">
                  <a:extLst>
                    <a:ext uri="{9D8B030D-6E8A-4147-A177-3AD203B41FA5}">
                      <a16:colId xmlns:a16="http://schemas.microsoft.com/office/drawing/2014/main" val="68429177"/>
                    </a:ext>
                  </a:extLst>
                </a:gridCol>
              </a:tblGrid>
              <a:tr h="370840">
                <a:tc>
                  <a:txBody>
                    <a:bodyPr/>
                    <a:lstStyle/>
                    <a:p>
                      <a:endParaRPr lang="en-US" dirty="0"/>
                    </a:p>
                  </a:txBody>
                  <a:tcPr/>
                </a:tc>
                <a:tc>
                  <a:txBody>
                    <a:bodyPr/>
                    <a:lstStyle/>
                    <a:p>
                      <a:r>
                        <a:rPr lang="en-US" dirty="0"/>
                        <a:t>Total Profit</a:t>
                      </a:r>
                    </a:p>
                  </a:txBody>
                  <a:tcPr/>
                </a:tc>
                <a:tc>
                  <a:txBody>
                    <a:bodyPr/>
                    <a:lstStyle/>
                    <a:p>
                      <a:r>
                        <a:rPr lang="en-US" dirty="0"/>
                        <a:t>Avg. Price Charged per KM</a:t>
                      </a:r>
                    </a:p>
                  </a:txBody>
                  <a:tcPr/>
                </a:tc>
                <a:tc>
                  <a:txBody>
                    <a:bodyPr/>
                    <a:lstStyle/>
                    <a:p>
                      <a:r>
                        <a:rPr lang="en-US" dirty="0"/>
                        <a:t>Total Users</a:t>
                      </a:r>
                    </a:p>
                  </a:txBody>
                  <a:tcPr/>
                </a:tc>
                <a:tc>
                  <a:txBody>
                    <a:bodyPr/>
                    <a:lstStyle/>
                    <a:p>
                      <a:r>
                        <a:rPr lang="en-US" dirty="0"/>
                        <a:t>Returning Customers</a:t>
                      </a:r>
                    </a:p>
                  </a:txBody>
                  <a:tcPr/>
                </a:tc>
                <a:extLst>
                  <a:ext uri="{0D108BD9-81ED-4DB2-BD59-A6C34878D82A}">
                    <a16:rowId xmlns:a16="http://schemas.microsoft.com/office/drawing/2014/main" val="2248986221"/>
                  </a:ext>
                </a:extLst>
              </a:tr>
              <a:tr h="370840">
                <a:tc>
                  <a:txBody>
                    <a:bodyPr/>
                    <a:lstStyle/>
                    <a:p>
                      <a:r>
                        <a:rPr lang="en-US" dirty="0"/>
                        <a:t>Yellow Cab </a:t>
                      </a:r>
                    </a:p>
                  </a:txBody>
                  <a:tcPr/>
                </a:tc>
                <a:tc>
                  <a:txBody>
                    <a:bodyPr/>
                    <a:lstStyle/>
                    <a:p>
                      <a:r>
                        <a:rPr lang="en-US" sz="1800" b="0" i="0" kern="1200" dirty="0">
                          <a:solidFill>
                            <a:schemeClr val="dk1"/>
                          </a:solidFill>
                          <a:effectLst/>
                          <a:latin typeface="+mn-lt"/>
                          <a:ea typeface="+mn-ea"/>
                          <a:cs typeface="+mn-cs"/>
                        </a:rPr>
                        <a:t>44,020,373.</a:t>
                      </a:r>
                      <a:endParaRPr lang="en-US" dirty="0"/>
                    </a:p>
                  </a:txBody>
                  <a:tcPr/>
                </a:tc>
                <a:tc>
                  <a:txBody>
                    <a:bodyPr/>
                    <a:lstStyle/>
                    <a:p>
                      <a:r>
                        <a:rPr lang="en-US" sz="1800" b="0" i="0" kern="1200" dirty="0">
                          <a:solidFill>
                            <a:schemeClr val="dk1"/>
                          </a:solidFill>
                          <a:effectLst/>
                          <a:latin typeface="+mn-lt"/>
                          <a:ea typeface="+mn-ea"/>
                          <a:cs typeface="+mn-cs"/>
                        </a:rPr>
                        <a:t>20.3</a:t>
                      </a:r>
                      <a:endParaRPr lang="en-US" dirty="0"/>
                    </a:p>
                  </a:txBody>
                  <a:tcPr/>
                </a:tc>
                <a:tc>
                  <a:txBody>
                    <a:bodyPr/>
                    <a:lstStyle/>
                    <a:p>
                      <a:r>
                        <a:rPr lang="en-US" sz="1800" b="0" i="0" kern="1200" dirty="0">
                          <a:solidFill>
                            <a:schemeClr val="dk1"/>
                          </a:solidFill>
                          <a:effectLst/>
                          <a:latin typeface="+mn-lt"/>
                          <a:ea typeface="+mn-ea"/>
                          <a:cs typeface="+mn-cs"/>
                        </a:rPr>
                        <a:t>46,276,399,954</a:t>
                      </a:r>
                      <a:endParaRPr lang="en-US" dirty="0"/>
                    </a:p>
                  </a:txBody>
                  <a:tcPr/>
                </a:tc>
                <a:tc>
                  <a:txBody>
                    <a:bodyPr/>
                    <a:lstStyle/>
                    <a:p>
                      <a:r>
                        <a:rPr lang="en-US" sz="1800" b="0" i="0" kern="1200" dirty="0">
                          <a:solidFill>
                            <a:schemeClr val="dk1"/>
                          </a:solidFill>
                          <a:effectLst/>
                          <a:latin typeface="+mn-lt"/>
                          <a:ea typeface="+mn-ea"/>
                          <a:cs typeface="+mn-cs"/>
                        </a:rPr>
                        <a:t>27,865</a:t>
                      </a:r>
                      <a:endParaRPr lang="en-US" dirty="0"/>
                    </a:p>
                  </a:txBody>
                  <a:tcPr/>
                </a:tc>
                <a:extLst>
                  <a:ext uri="{0D108BD9-81ED-4DB2-BD59-A6C34878D82A}">
                    <a16:rowId xmlns:a16="http://schemas.microsoft.com/office/drawing/2014/main" val="812582663"/>
                  </a:ext>
                </a:extLst>
              </a:tr>
              <a:tr h="370840">
                <a:tc>
                  <a:txBody>
                    <a:bodyPr/>
                    <a:lstStyle/>
                    <a:p>
                      <a:r>
                        <a:rPr lang="en-US" dirty="0"/>
                        <a:t>Pink Cab</a:t>
                      </a:r>
                    </a:p>
                  </a:txBody>
                  <a:tcPr/>
                </a:tc>
                <a:tc>
                  <a:txBody>
                    <a:bodyPr/>
                    <a:lstStyle/>
                    <a:p>
                      <a:r>
                        <a:rPr lang="en-US" sz="1800" b="0" i="0" kern="1200" dirty="0">
                          <a:solidFill>
                            <a:schemeClr val="dk1"/>
                          </a:solidFill>
                          <a:effectLst/>
                          <a:latin typeface="+mn-lt"/>
                          <a:ea typeface="+mn-ea"/>
                          <a:cs typeface="+mn-cs"/>
                        </a:rPr>
                        <a:t>5,307,328</a:t>
                      </a:r>
                      <a:endParaRPr lang="en-US" dirty="0"/>
                    </a:p>
                  </a:txBody>
                  <a:tcPr/>
                </a:tc>
                <a:tc>
                  <a:txBody>
                    <a:bodyPr/>
                    <a:lstStyle/>
                    <a:p>
                      <a:r>
                        <a:rPr lang="en-US" sz="1800" b="0" i="0" kern="1200" dirty="0">
                          <a:solidFill>
                            <a:schemeClr val="dk1"/>
                          </a:solidFill>
                          <a:effectLst/>
                          <a:latin typeface="+mn-lt"/>
                          <a:ea typeface="+mn-ea"/>
                          <a:cs typeface="+mn-cs"/>
                        </a:rPr>
                        <a:t>13.8</a:t>
                      </a:r>
                      <a:endParaRPr lang="en-US" dirty="0"/>
                    </a:p>
                  </a:txBody>
                  <a:tcPr/>
                </a:tc>
                <a:tc>
                  <a:txBody>
                    <a:bodyPr/>
                    <a:lstStyle/>
                    <a:p>
                      <a:r>
                        <a:rPr lang="en-US" sz="1800" b="0" i="0" kern="1200" dirty="0">
                          <a:solidFill>
                            <a:schemeClr val="dk1"/>
                          </a:solidFill>
                          <a:effectLst/>
                          <a:latin typeface="+mn-lt"/>
                          <a:ea typeface="+mn-ea"/>
                          <a:cs typeface="+mn-cs"/>
                        </a:rPr>
                        <a:t>10,638,923,388</a:t>
                      </a:r>
                      <a:endParaRPr lang="en-US" dirty="0"/>
                    </a:p>
                  </a:txBody>
                  <a:tcPr/>
                </a:tc>
                <a:tc>
                  <a:txBody>
                    <a:bodyPr/>
                    <a:lstStyle/>
                    <a:p>
                      <a:r>
                        <a:rPr lang="en-US" sz="1800" b="0" i="0" kern="1200" dirty="0">
                          <a:solidFill>
                            <a:schemeClr val="dk1"/>
                          </a:solidFill>
                          <a:effectLst/>
                          <a:latin typeface="+mn-lt"/>
                          <a:ea typeface="+mn-ea"/>
                          <a:cs typeface="+mn-cs"/>
                        </a:rPr>
                        <a:t>17,996</a:t>
                      </a:r>
                      <a:endParaRPr lang="en-US" dirty="0"/>
                    </a:p>
                  </a:txBody>
                  <a:tcPr/>
                </a:tc>
                <a:extLst>
                  <a:ext uri="{0D108BD9-81ED-4DB2-BD59-A6C34878D82A}">
                    <a16:rowId xmlns:a16="http://schemas.microsoft.com/office/drawing/2014/main" val="1470081060"/>
                  </a:ext>
                </a:extLst>
              </a:tr>
            </a:tbl>
          </a:graphicData>
        </a:graphic>
      </p:graphicFrame>
    </p:spTree>
    <p:extLst>
      <p:ext uri="{BB962C8B-B14F-4D97-AF65-F5344CB8AC3E}">
        <p14:creationId xmlns:p14="http://schemas.microsoft.com/office/powerpoint/2010/main" val="205527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C96D28-4F16-BBDE-7F66-C04663F57297}"/>
              </a:ext>
            </a:extLst>
          </p:cNvPr>
          <p:cNvPicPr>
            <a:picLocks noGrp="1" noChangeAspect="1"/>
          </p:cNvPicPr>
          <p:nvPr>
            <p:ph idx="1"/>
          </p:nvPr>
        </p:nvPicPr>
        <p:blipFill>
          <a:blip r:embed="rId2"/>
          <a:stretch>
            <a:fillRect/>
          </a:stretch>
        </p:blipFill>
        <p:spPr>
          <a:xfrm>
            <a:off x="479653" y="1108364"/>
            <a:ext cx="11232694" cy="4530435"/>
          </a:xfrm>
        </p:spPr>
      </p:pic>
      <p:sp>
        <p:nvSpPr>
          <p:cNvPr id="7" name="Content Placeholder 3">
            <a:extLst>
              <a:ext uri="{FF2B5EF4-FFF2-40B4-BE49-F238E27FC236}">
                <a16:creationId xmlns:a16="http://schemas.microsoft.com/office/drawing/2014/main" id="{872878CA-B837-40A9-C522-0FC412CA60DA}"/>
              </a:ext>
            </a:extLst>
          </p:cNvPr>
          <p:cNvSpPr txBox="1">
            <a:spLocks noGrp="1"/>
          </p:cNvSpPr>
          <p:nvPr>
            <p:ph type="title"/>
          </p:nvPr>
        </p:nvSpPr>
        <p:spPr>
          <a:xfrm>
            <a:off x="838200" y="1385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Yellow Cab Company’s Numeric Variables Correlation Analysis </a:t>
            </a:r>
          </a:p>
        </p:txBody>
      </p:sp>
      <p:sp>
        <p:nvSpPr>
          <p:cNvPr id="8" name="Content Placeholder 3">
            <a:extLst>
              <a:ext uri="{FF2B5EF4-FFF2-40B4-BE49-F238E27FC236}">
                <a16:creationId xmlns:a16="http://schemas.microsoft.com/office/drawing/2014/main" id="{117C8DB2-8858-2397-D122-F93FD42E82FE}"/>
              </a:ext>
            </a:extLst>
          </p:cNvPr>
          <p:cNvSpPr txBox="1">
            <a:spLocks/>
          </p:cNvSpPr>
          <p:nvPr/>
        </p:nvSpPr>
        <p:spPr>
          <a:xfrm>
            <a:off x="554181" y="6022614"/>
            <a:ext cx="11083637" cy="77801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table show variables that are correlated in the Yellow Cab company’s data</a:t>
            </a:r>
          </a:p>
        </p:txBody>
      </p:sp>
    </p:spTree>
    <p:extLst>
      <p:ext uri="{BB962C8B-B14F-4D97-AF65-F5344CB8AC3E}">
        <p14:creationId xmlns:p14="http://schemas.microsoft.com/office/powerpoint/2010/main" val="115300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6AB65BA-9FC5-2A98-6325-DA510CBD3701}"/>
              </a:ext>
            </a:extLst>
          </p:cNvPr>
          <p:cNvPicPr>
            <a:picLocks noGrp="1" noChangeAspect="1"/>
          </p:cNvPicPr>
          <p:nvPr>
            <p:ph idx="1"/>
          </p:nvPr>
        </p:nvPicPr>
        <p:blipFill>
          <a:blip r:embed="rId2"/>
          <a:stretch>
            <a:fillRect/>
          </a:stretch>
        </p:blipFill>
        <p:spPr>
          <a:xfrm>
            <a:off x="479653" y="1108364"/>
            <a:ext cx="11232694" cy="4530435"/>
          </a:xfrm>
        </p:spPr>
      </p:pic>
      <p:sp>
        <p:nvSpPr>
          <p:cNvPr id="5" name="Content Placeholder 3">
            <a:extLst>
              <a:ext uri="{FF2B5EF4-FFF2-40B4-BE49-F238E27FC236}">
                <a16:creationId xmlns:a16="http://schemas.microsoft.com/office/drawing/2014/main" id="{FD051229-ABCA-2452-F2A5-1F8E28720DBB}"/>
              </a:ext>
            </a:extLst>
          </p:cNvPr>
          <p:cNvSpPr txBox="1">
            <a:spLocks noGrp="1"/>
          </p:cNvSpPr>
          <p:nvPr>
            <p:ph type="title"/>
          </p:nvPr>
        </p:nvSpPr>
        <p:spPr>
          <a:xfrm>
            <a:off x="838200" y="1385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Yellow Cab Company’s Numeric Variables Correlation Analysis </a:t>
            </a:r>
          </a:p>
        </p:txBody>
      </p:sp>
      <p:sp>
        <p:nvSpPr>
          <p:cNvPr id="6" name="Content Placeholder 3">
            <a:extLst>
              <a:ext uri="{FF2B5EF4-FFF2-40B4-BE49-F238E27FC236}">
                <a16:creationId xmlns:a16="http://schemas.microsoft.com/office/drawing/2014/main" id="{F4AE65F1-09D1-B99D-94BE-3016926F7FC0}"/>
              </a:ext>
            </a:extLst>
          </p:cNvPr>
          <p:cNvSpPr txBox="1">
            <a:spLocks/>
          </p:cNvSpPr>
          <p:nvPr/>
        </p:nvSpPr>
        <p:spPr>
          <a:xfrm>
            <a:off x="554181" y="6022614"/>
            <a:ext cx="11083637" cy="7780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two correlation tables indicates that unlike the Yellow Cab company, Price Charged and Profit are not correlated with Year and Month in the Pink Cab company data </a:t>
            </a:r>
          </a:p>
        </p:txBody>
      </p:sp>
      <p:pic>
        <p:nvPicPr>
          <p:cNvPr id="8" name="Picture 7">
            <a:extLst>
              <a:ext uri="{FF2B5EF4-FFF2-40B4-BE49-F238E27FC236}">
                <a16:creationId xmlns:a16="http://schemas.microsoft.com/office/drawing/2014/main" id="{16A79F83-8455-476B-CC45-4ADF42863868}"/>
              </a:ext>
            </a:extLst>
          </p:cNvPr>
          <p:cNvPicPr>
            <a:picLocks noChangeAspect="1"/>
          </p:cNvPicPr>
          <p:nvPr/>
        </p:nvPicPr>
        <p:blipFill>
          <a:blip r:embed="rId3"/>
          <a:stretch>
            <a:fillRect/>
          </a:stretch>
        </p:blipFill>
        <p:spPr>
          <a:xfrm>
            <a:off x="270164" y="1019180"/>
            <a:ext cx="11672454" cy="4819640"/>
          </a:xfrm>
          <a:prstGeom prst="rect">
            <a:avLst/>
          </a:prstGeom>
        </p:spPr>
      </p:pic>
    </p:spTree>
    <p:extLst>
      <p:ext uri="{BB962C8B-B14F-4D97-AF65-F5344CB8AC3E}">
        <p14:creationId xmlns:p14="http://schemas.microsoft.com/office/powerpoint/2010/main" val="203916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4FE0E-EC50-7296-CAD5-27572CF2CEEF}"/>
              </a:ext>
            </a:extLst>
          </p:cNvPr>
          <p:cNvSpPr>
            <a:spLocks noGrp="1"/>
          </p:cNvSpPr>
          <p:nvPr>
            <p:ph idx="1"/>
          </p:nvPr>
        </p:nvSpPr>
        <p:spPr/>
        <p:txBody>
          <a:bodyPr/>
          <a:lstStyle/>
          <a:p>
            <a:pPr marL="0" indent="0">
              <a:buNone/>
            </a:pPr>
            <a:r>
              <a:rPr lang="en-US" dirty="0"/>
              <a:t>Summary </a:t>
            </a:r>
          </a:p>
          <a:p>
            <a:pPr marL="0" indent="0">
              <a:buNone/>
            </a:pPr>
            <a:endParaRPr lang="en-US" dirty="0"/>
          </a:p>
        </p:txBody>
      </p:sp>
    </p:spTree>
    <p:extLst>
      <p:ext uri="{BB962C8B-B14F-4D97-AF65-F5344CB8AC3E}">
        <p14:creationId xmlns:p14="http://schemas.microsoft.com/office/powerpoint/2010/main" val="141652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DE4CECE-7BB0-13C8-B66E-58DBDF42049A}"/>
              </a:ext>
            </a:extLst>
          </p:cNvPr>
          <p:cNvCxnSpPr>
            <a:cxnSpLocks/>
          </p:cNvCxnSpPr>
          <p:nvPr/>
        </p:nvCxnSpPr>
        <p:spPr>
          <a:xfrm>
            <a:off x="5784273"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F685FB9-4855-4C51-F771-3D25E153D968}"/>
              </a:ext>
            </a:extLst>
          </p:cNvPr>
          <p:cNvCxnSpPr>
            <a:cxnSpLocks/>
          </p:cNvCxnSpPr>
          <p:nvPr/>
        </p:nvCxnSpPr>
        <p:spPr>
          <a:xfrm flipV="1">
            <a:off x="0" y="637309"/>
            <a:ext cx="12261273" cy="48491"/>
          </a:xfrm>
          <a:prstGeom prst="line">
            <a:avLst/>
          </a:prstGeom>
        </p:spPr>
        <p:style>
          <a:lnRef idx="3">
            <a:schemeClr val="dk1"/>
          </a:lnRef>
          <a:fillRef idx="0">
            <a:schemeClr val="dk1"/>
          </a:fillRef>
          <a:effectRef idx="2">
            <a:schemeClr val="dk1"/>
          </a:effectRef>
          <a:fontRef idx="minor">
            <a:schemeClr val="tx1"/>
          </a:fontRef>
        </p:style>
      </p:cxnSp>
      <p:sp>
        <p:nvSpPr>
          <p:cNvPr id="11" name="Content Placeholder 2">
            <a:extLst>
              <a:ext uri="{FF2B5EF4-FFF2-40B4-BE49-F238E27FC236}">
                <a16:creationId xmlns:a16="http://schemas.microsoft.com/office/drawing/2014/main" id="{F09AE6F4-DCAF-4913-1802-508710FF2F5B}"/>
              </a:ext>
            </a:extLst>
          </p:cNvPr>
          <p:cNvSpPr>
            <a:spLocks noGrp="1"/>
          </p:cNvSpPr>
          <p:nvPr>
            <p:ph idx="1"/>
          </p:nvPr>
        </p:nvSpPr>
        <p:spPr>
          <a:xfrm>
            <a:off x="1641763" y="176934"/>
            <a:ext cx="1808006" cy="640484"/>
          </a:xfrm>
        </p:spPr>
        <p:txBody>
          <a:bodyPr/>
          <a:lstStyle/>
          <a:p>
            <a:pPr marL="0" indent="0">
              <a:buNone/>
            </a:pPr>
            <a:r>
              <a:rPr lang="en-US" b="1" dirty="0"/>
              <a:t>Yellow Cab </a:t>
            </a:r>
          </a:p>
          <a:p>
            <a:pPr marL="0" indent="0">
              <a:buNone/>
            </a:pPr>
            <a:endParaRPr lang="en-US" dirty="0"/>
          </a:p>
        </p:txBody>
      </p:sp>
      <p:sp>
        <p:nvSpPr>
          <p:cNvPr id="12" name="Content Placeholder 2">
            <a:extLst>
              <a:ext uri="{FF2B5EF4-FFF2-40B4-BE49-F238E27FC236}">
                <a16:creationId xmlns:a16="http://schemas.microsoft.com/office/drawing/2014/main" id="{EDC73BC8-DD8F-6862-D000-C349A8A8E5FD}"/>
              </a:ext>
            </a:extLst>
          </p:cNvPr>
          <p:cNvSpPr txBox="1">
            <a:spLocks/>
          </p:cNvSpPr>
          <p:nvPr/>
        </p:nvSpPr>
        <p:spPr>
          <a:xfrm>
            <a:off x="7883250" y="176934"/>
            <a:ext cx="1808006"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Pink Cab </a:t>
            </a:r>
          </a:p>
          <a:p>
            <a:pPr marL="0" indent="0">
              <a:buFont typeface="Arial" panose="020B0604020202020204" pitchFamily="34" charset="0"/>
              <a:buNone/>
            </a:pPr>
            <a:endParaRPr lang="en-US" dirty="0"/>
          </a:p>
        </p:txBody>
      </p:sp>
      <p:sp>
        <p:nvSpPr>
          <p:cNvPr id="13" name="Content Placeholder 2">
            <a:extLst>
              <a:ext uri="{FF2B5EF4-FFF2-40B4-BE49-F238E27FC236}">
                <a16:creationId xmlns:a16="http://schemas.microsoft.com/office/drawing/2014/main" id="{F0C33F8A-5651-1778-0ADA-DD0480167138}"/>
              </a:ext>
            </a:extLst>
          </p:cNvPr>
          <p:cNvSpPr txBox="1">
            <a:spLocks/>
          </p:cNvSpPr>
          <p:nvPr/>
        </p:nvSpPr>
        <p:spPr>
          <a:xfrm>
            <a:off x="207818" y="957551"/>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accounted for 76% of all the travel activities in the data  </a:t>
            </a:r>
          </a:p>
          <a:p>
            <a:pPr marL="0" indent="0">
              <a:buFont typeface="Arial" panose="020B0604020202020204" pitchFamily="34" charset="0"/>
              <a:buNone/>
            </a:pPr>
            <a:endParaRPr lang="en-US" dirty="0"/>
          </a:p>
        </p:txBody>
      </p:sp>
      <p:sp>
        <p:nvSpPr>
          <p:cNvPr id="14" name="Content Placeholder 2">
            <a:extLst>
              <a:ext uri="{FF2B5EF4-FFF2-40B4-BE49-F238E27FC236}">
                <a16:creationId xmlns:a16="http://schemas.microsoft.com/office/drawing/2014/main" id="{2494D089-6A4E-D9FA-33A4-187543088439}"/>
              </a:ext>
            </a:extLst>
          </p:cNvPr>
          <p:cNvSpPr txBox="1">
            <a:spLocks/>
          </p:cNvSpPr>
          <p:nvPr/>
        </p:nvSpPr>
        <p:spPr>
          <a:xfrm>
            <a:off x="6109862" y="9361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accounted for 24% of all the travel activities in the data  </a:t>
            </a:r>
          </a:p>
          <a:p>
            <a:pPr marL="0" indent="0">
              <a:buFont typeface="Arial" panose="020B0604020202020204" pitchFamily="34" charset="0"/>
              <a:buNone/>
            </a:pPr>
            <a:endParaRPr lang="en-US" dirty="0"/>
          </a:p>
        </p:txBody>
      </p:sp>
      <p:sp>
        <p:nvSpPr>
          <p:cNvPr id="15" name="Content Placeholder 2">
            <a:extLst>
              <a:ext uri="{FF2B5EF4-FFF2-40B4-BE49-F238E27FC236}">
                <a16:creationId xmlns:a16="http://schemas.microsoft.com/office/drawing/2014/main" id="{F757C5AD-27F8-4F9E-143D-07D9BBCD101A}"/>
              </a:ext>
            </a:extLst>
          </p:cNvPr>
          <p:cNvSpPr txBox="1">
            <a:spLocks/>
          </p:cNvSpPr>
          <p:nvPr/>
        </p:nvSpPr>
        <p:spPr>
          <a:xfrm>
            <a:off x="207818" y="1598035"/>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Price Charged ranges from $20.7 to $2048</a:t>
            </a: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27E0FACA-B00A-1B45-4B91-F05296279AAE}"/>
              </a:ext>
            </a:extLst>
          </p:cNvPr>
          <p:cNvSpPr txBox="1">
            <a:spLocks/>
          </p:cNvSpPr>
          <p:nvPr/>
        </p:nvSpPr>
        <p:spPr>
          <a:xfrm>
            <a:off x="6192982" y="1598035"/>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Price Charged ranges from $15.6 to $1623</a:t>
            </a:r>
          </a:p>
          <a:p>
            <a:pPr marL="0" indent="0">
              <a:buFont typeface="Arial" panose="020B0604020202020204" pitchFamily="34" charset="0"/>
              <a:buNone/>
            </a:pPr>
            <a:endParaRPr lang="en-US" dirty="0"/>
          </a:p>
        </p:txBody>
      </p:sp>
      <p:sp>
        <p:nvSpPr>
          <p:cNvPr id="17" name="Content Placeholder 2">
            <a:extLst>
              <a:ext uri="{FF2B5EF4-FFF2-40B4-BE49-F238E27FC236}">
                <a16:creationId xmlns:a16="http://schemas.microsoft.com/office/drawing/2014/main" id="{29E857C6-1907-9D8D-5703-96C175CD058E}"/>
              </a:ext>
            </a:extLst>
          </p:cNvPr>
          <p:cNvSpPr txBox="1">
            <a:spLocks/>
          </p:cNvSpPr>
          <p:nvPr/>
        </p:nvSpPr>
        <p:spPr>
          <a:xfrm>
            <a:off x="207818" y="223851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Price Charged between $9 to $58 per kilometer</a:t>
            </a:r>
          </a:p>
          <a:p>
            <a:pPr marL="0" indent="0">
              <a:buFont typeface="Arial" panose="020B0604020202020204" pitchFamily="34" charset="0"/>
              <a:buNone/>
            </a:pPr>
            <a:endParaRPr lang="en-US" dirty="0"/>
          </a:p>
        </p:txBody>
      </p:sp>
      <p:sp>
        <p:nvSpPr>
          <p:cNvPr id="18" name="Content Placeholder 2">
            <a:extLst>
              <a:ext uri="{FF2B5EF4-FFF2-40B4-BE49-F238E27FC236}">
                <a16:creationId xmlns:a16="http://schemas.microsoft.com/office/drawing/2014/main" id="{AD0F6657-E1DD-000B-9F59-F232DC49FC50}"/>
              </a:ext>
            </a:extLst>
          </p:cNvPr>
          <p:cNvSpPr txBox="1">
            <a:spLocks/>
          </p:cNvSpPr>
          <p:nvPr/>
        </p:nvSpPr>
        <p:spPr>
          <a:xfrm>
            <a:off x="6096000" y="2259878"/>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Price Charged between $5 to $40 per kilometer</a:t>
            </a:r>
          </a:p>
          <a:p>
            <a:pPr marL="0" indent="0">
              <a:buFont typeface="Arial" panose="020B0604020202020204" pitchFamily="34" charset="0"/>
              <a:buNone/>
            </a:pPr>
            <a:endParaRPr lang="en-US" dirty="0"/>
          </a:p>
        </p:txBody>
      </p:sp>
      <p:sp>
        <p:nvSpPr>
          <p:cNvPr id="19" name="Content Placeholder 2">
            <a:extLst>
              <a:ext uri="{FF2B5EF4-FFF2-40B4-BE49-F238E27FC236}">
                <a16:creationId xmlns:a16="http://schemas.microsoft.com/office/drawing/2014/main" id="{2E82070E-FA24-39C6-7E0D-1CFE9B1F6D68}"/>
              </a:ext>
            </a:extLst>
          </p:cNvPr>
          <p:cNvSpPr txBox="1">
            <a:spLocks/>
          </p:cNvSpPr>
          <p:nvPr/>
        </p:nvSpPr>
        <p:spPr>
          <a:xfrm>
            <a:off x="207818" y="29935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profits ranges between       $-176 to $1,463 per kilometer</a:t>
            </a:r>
          </a:p>
          <a:p>
            <a:pPr marL="0" indent="0">
              <a:buFont typeface="Arial" panose="020B0604020202020204" pitchFamily="34" charset="0"/>
              <a:buNone/>
            </a:pPr>
            <a:endParaRPr lang="en-US" dirty="0"/>
          </a:p>
        </p:txBody>
      </p:sp>
      <p:sp>
        <p:nvSpPr>
          <p:cNvPr id="20" name="Content Placeholder 2">
            <a:extLst>
              <a:ext uri="{FF2B5EF4-FFF2-40B4-BE49-F238E27FC236}">
                <a16:creationId xmlns:a16="http://schemas.microsoft.com/office/drawing/2014/main" id="{6B764FD3-8B4F-C367-5E4C-BA3421FBFAB0}"/>
              </a:ext>
            </a:extLst>
          </p:cNvPr>
          <p:cNvSpPr txBox="1">
            <a:spLocks/>
          </p:cNvSpPr>
          <p:nvPr/>
        </p:nvSpPr>
        <p:spPr>
          <a:xfrm>
            <a:off x="6082153" y="29935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profits ranges between       $-220 to $1,119 per kilometer</a:t>
            </a:r>
          </a:p>
          <a:p>
            <a:pPr marL="0" indent="0">
              <a:buFont typeface="Arial" panose="020B0604020202020204" pitchFamily="34" charset="0"/>
              <a:buNone/>
            </a:pPr>
            <a:endParaRPr lang="en-US" dirty="0"/>
          </a:p>
        </p:txBody>
      </p:sp>
      <p:sp>
        <p:nvSpPr>
          <p:cNvPr id="22" name="Content Placeholder 2">
            <a:extLst>
              <a:ext uri="{FF2B5EF4-FFF2-40B4-BE49-F238E27FC236}">
                <a16:creationId xmlns:a16="http://schemas.microsoft.com/office/drawing/2014/main" id="{428D9C57-33AC-209E-7F6F-DB8835968665}"/>
              </a:ext>
            </a:extLst>
          </p:cNvPr>
          <p:cNvSpPr txBox="1">
            <a:spLocks/>
          </p:cNvSpPr>
          <p:nvPr/>
        </p:nvSpPr>
        <p:spPr>
          <a:xfrm>
            <a:off x="190493" y="3658756"/>
            <a:ext cx="5354782" cy="6404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total profit is </a:t>
            </a:r>
            <a:r>
              <a:rPr lang="en-US" sz="2800" b="0" i="0" kern="1200" dirty="0">
                <a:solidFill>
                  <a:schemeClr val="dk1"/>
                </a:solidFill>
                <a:effectLst/>
                <a:latin typeface="+mn-lt"/>
                <a:ea typeface="+mn-ea"/>
                <a:cs typeface="+mn-cs"/>
              </a:rPr>
              <a:t>44,020,373</a:t>
            </a:r>
            <a:r>
              <a:rPr lang="en-US" dirty="0"/>
              <a:t> </a:t>
            </a:r>
          </a:p>
          <a:p>
            <a:pPr marL="0" indent="0">
              <a:buFont typeface="Arial" panose="020B0604020202020204" pitchFamily="34" charset="0"/>
              <a:buNone/>
            </a:pPr>
            <a:endParaRPr lang="en-US" dirty="0"/>
          </a:p>
        </p:txBody>
      </p:sp>
      <p:sp>
        <p:nvSpPr>
          <p:cNvPr id="23" name="Content Placeholder 2">
            <a:extLst>
              <a:ext uri="{FF2B5EF4-FFF2-40B4-BE49-F238E27FC236}">
                <a16:creationId xmlns:a16="http://schemas.microsoft.com/office/drawing/2014/main" id="{B24221F0-46C6-2062-6F8A-0233005F20DC}"/>
              </a:ext>
            </a:extLst>
          </p:cNvPr>
          <p:cNvSpPr txBox="1">
            <a:spLocks/>
          </p:cNvSpPr>
          <p:nvPr/>
        </p:nvSpPr>
        <p:spPr>
          <a:xfrm>
            <a:off x="6082153" y="3650097"/>
            <a:ext cx="5354782"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total profit is </a:t>
            </a:r>
            <a:r>
              <a:rPr lang="en-US" sz="2800" b="0" i="0" kern="1200" dirty="0">
                <a:solidFill>
                  <a:schemeClr val="dk1"/>
                </a:solidFill>
                <a:effectLst/>
                <a:latin typeface="+mn-lt"/>
                <a:ea typeface="+mn-ea"/>
                <a:cs typeface="+mn-cs"/>
              </a:rPr>
              <a:t>5,307,328</a:t>
            </a:r>
            <a:r>
              <a:rPr lang="en-US" dirty="0"/>
              <a:t> </a:t>
            </a:r>
          </a:p>
          <a:p>
            <a:pPr marL="0" indent="0">
              <a:buFont typeface="Arial" panose="020B0604020202020204" pitchFamily="34" charset="0"/>
              <a:buNone/>
            </a:pPr>
            <a:endParaRPr lang="en-US" dirty="0"/>
          </a:p>
        </p:txBody>
      </p:sp>
      <p:sp>
        <p:nvSpPr>
          <p:cNvPr id="24" name="Content Placeholder 2">
            <a:extLst>
              <a:ext uri="{FF2B5EF4-FFF2-40B4-BE49-F238E27FC236}">
                <a16:creationId xmlns:a16="http://schemas.microsoft.com/office/drawing/2014/main" id="{094CCE6A-FAD6-3227-090B-40AA143EE387}"/>
              </a:ext>
            </a:extLst>
          </p:cNvPr>
          <p:cNvSpPr txBox="1">
            <a:spLocks/>
          </p:cNvSpPr>
          <p:nvPr/>
        </p:nvSpPr>
        <p:spPr>
          <a:xfrm>
            <a:off x="207818" y="425074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Avg. price charge per km is 20.3</a:t>
            </a:r>
          </a:p>
          <a:p>
            <a:pPr marL="0" indent="0">
              <a:buFont typeface="Arial" panose="020B0604020202020204" pitchFamily="34" charset="0"/>
              <a:buNone/>
            </a:pPr>
            <a:endParaRPr lang="en-US" dirty="0"/>
          </a:p>
        </p:txBody>
      </p:sp>
      <p:sp>
        <p:nvSpPr>
          <p:cNvPr id="25" name="Content Placeholder 2">
            <a:extLst>
              <a:ext uri="{FF2B5EF4-FFF2-40B4-BE49-F238E27FC236}">
                <a16:creationId xmlns:a16="http://schemas.microsoft.com/office/drawing/2014/main" id="{1404971C-CA73-6358-0D8E-D0BA66591977}"/>
              </a:ext>
            </a:extLst>
          </p:cNvPr>
          <p:cNvSpPr txBox="1">
            <a:spLocks/>
          </p:cNvSpPr>
          <p:nvPr/>
        </p:nvSpPr>
        <p:spPr>
          <a:xfrm>
            <a:off x="190493" y="48427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total users is </a:t>
            </a:r>
            <a:r>
              <a:rPr lang="en-US" sz="2800" b="0" i="0" kern="1200" dirty="0">
                <a:solidFill>
                  <a:schemeClr val="dk1"/>
                </a:solidFill>
                <a:effectLst/>
                <a:latin typeface="+mn-lt"/>
                <a:ea typeface="+mn-ea"/>
                <a:cs typeface="+mn-cs"/>
              </a:rPr>
              <a:t>46,276,399,954</a:t>
            </a:r>
            <a:r>
              <a:rPr lang="en-US" dirty="0"/>
              <a:t> </a:t>
            </a:r>
          </a:p>
          <a:p>
            <a:pPr marL="0" indent="0">
              <a:buFont typeface="Arial" panose="020B0604020202020204" pitchFamily="34" charset="0"/>
              <a:buNone/>
            </a:pPr>
            <a:endParaRPr lang="en-US" dirty="0"/>
          </a:p>
        </p:txBody>
      </p:sp>
      <p:sp>
        <p:nvSpPr>
          <p:cNvPr id="26" name="Content Placeholder 2">
            <a:extLst>
              <a:ext uri="{FF2B5EF4-FFF2-40B4-BE49-F238E27FC236}">
                <a16:creationId xmlns:a16="http://schemas.microsoft.com/office/drawing/2014/main" id="{185E9D3C-DE0D-7077-777D-193FDDCC1B88}"/>
              </a:ext>
            </a:extLst>
          </p:cNvPr>
          <p:cNvSpPr txBox="1">
            <a:spLocks/>
          </p:cNvSpPr>
          <p:nvPr/>
        </p:nvSpPr>
        <p:spPr>
          <a:xfrm>
            <a:off x="207818" y="537444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returning customers is </a:t>
            </a:r>
            <a:r>
              <a:rPr lang="en-US" sz="2800" b="0" i="0" kern="1200" dirty="0">
                <a:solidFill>
                  <a:schemeClr val="dk1"/>
                </a:solidFill>
                <a:effectLst/>
                <a:latin typeface="+mn-lt"/>
                <a:ea typeface="+mn-ea"/>
                <a:cs typeface="+mn-cs"/>
              </a:rPr>
              <a:t>27,865</a:t>
            </a:r>
            <a:r>
              <a:rPr lang="en-US" dirty="0"/>
              <a:t> </a:t>
            </a:r>
          </a:p>
          <a:p>
            <a:pPr marL="0" indent="0">
              <a:buFont typeface="Arial" panose="020B0604020202020204" pitchFamily="34" charset="0"/>
              <a:buNone/>
            </a:pPr>
            <a:endParaRPr lang="en-US" dirty="0"/>
          </a:p>
        </p:txBody>
      </p:sp>
      <p:sp>
        <p:nvSpPr>
          <p:cNvPr id="27" name="Content Placeholder 2">
            <a:extLst>
              <a:ext uri="{FF2B5EF4-FFF2-40B4-BE49-F238E27FC236}">
                <a16:creationId xmlns:a16="http://schemas.microsoft.com/office/drawing/2014/main" id="{1DD282B2-6B08-B441-6A08-EC89091BAC61}"/>
              </a:ext>
            </a:extLst>
          </p:cNvPr>
          <p:cNvSpPr txBox="1">
            <a:spLocks/>
          </p:cNvSpPr>
          <p:nvPr/>
        </p:nvSpPr>
        <p:spPr>
          <a:xfrm>
            <a:off x="6082153" y="424693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Avg. price charged per km is 13.8</a:t>
            </a:r>
          </a:p>
          <a:p>
            <a:pPr marL="0" indent="0">
              <a:buFont typeface="Arial" panose="020B0604020202020204" pitchFamily="34" charset="0"/>
              <a:buNone/>
            </a:pPr>
            <a:endParaRPr lang="en-US" dirty="0"/>
          </a:p>
        </p:txBody>
      </p:sp>
      <p:sp>
        <p:nvSpPr>
          <p:cNvPr id="28" name="Content Placeholder 2">
            <a:extLst>
              <a:ext uri="{FF2B5EF4-FFF2-40B4-BE49-F238E27FC236}">
                <a16:creationId xmlns:a16="http://schemas.microsoft.com/office/drawing/2014/main" id="{D80A9783-D7AE-A555-07DA-89BA1DE659F7}"/>
              </a:ext>
            </a:extLst>
          </p:cNvPr>
          <p:cNvSpPr txBox="1">
            <a:spLocks/>
          </p:cNvSpPr>
          <p:nvPr/>
        </p:nvSpPr>
        <p:spPr>
          <a:xfrm>
            <a:off x="6096000" y="48427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total users is </a:t>
            </a:r>
            <a:r>
              <a:rPr lang="en-US" sz="2800" b="0" i="0" kern="1200" dirty="0">
                <a:solidFill>
                  <a:schemeClr val="dk1"/>
                </a:solidFill>
                <a:effectLst/>
                <a:latin typeface="+mn-lt"/>
                <a:ea typeface="+mn-ea"/>
                <a:cs typeface="+mn-cs"/>
              </a:rPr>
              <a:t>10,638,923,388</a:t>
            </a:r>
            <a:r>
              <a:rPr lang="en-US" dirty="0"/>
              <a:t> </a:t>
            </a:r>
          </a:p>
          <a:p>
            <a:pPr marL="0" indent="0">
              <a:buFont typeface="Arial" panose="020B0604020202020204" pitchFamily="34" charset="0"/>
              <a:buNone/>
            </a:pPr>
            <a:endParaRPr lang="en-US" dirty="0"/>
          </a:p>
        </p:txBody>
      </p:sp>
      <p:sp>
        <p:nvSpPr>
          <p:cNvPr id="29" name="Content Placeholder 2">
            <a:extLst>
              <a:ext uri="{FF2B5EF4-FFF2-40B4-BE49-F238E27FC236}">
                <a16:creationId xmlns:a16="http://schemas.microsoft.com/office/drawing/2014/main" id="{A22EDE12-714D-7275-CF6C-56383A3915F5}"/>
              </a:ext>
            </a:extLst>
          </p:cNvPr>
          <p:cNvSpPr txBox="1">
            <a:spLocks/>
          </p:cNvSpPr>
          <p:nvPr/>
        </p:nvSpPr>
        <p:spPr>
          <a:xfrm>
            <a:off x="6130636" y="53744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returning customers is </a:t>
            </a:r>
            <a:r>
              <a:rPr lang="en-US" sz="2800" b="0" i="0" kern="1200" dirty="0">
                <a:solidFill>
                  <a:schemeClr val="dk1"/>
                </a:solidFill>
                <a:effectLst/>
                <a:latin typeface="+mn-lt"/>
                <a:ea typeface="+mn-ea"/>
                <a:cs typeface="+mn-cs"/>
              </a:rPr>
              <a:t>17,996</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3074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4B1B-3483-6C52-DEF5-3F506FA2B7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692741-B19F-7BC0-0DF4-0A33A9B93B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51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2029-96DB-7D51-667A-52E8E0C53F94}"/>
              </a:ext>
            </a:extLst>
          </p:cNvPr>
          <p:cNvSpPr>
            <a:spLocks noGrp="1"/>
          </p:cNvSpPr>
          <p:nvPr>
            <p:ph type="title"/>
          </p:nvPr>
        </p:nvSpPr>
        <p:spPr>
          <a:xfrm>
            <a:off x="797104" y="77449"/>
            <a:ext cx="6631112" cy="1325563"/>
          </a:xfrm>
        </p:spPr>
        <p:txBody>
          <a:bodyPr/>
          <a:lstStyle/>
          <a:p>
            <a:r>
              <a:rPr lang="en-GB" b="1" dirty="0">
                <a:solidFill>
                  <a:schemeClr val="accent2"/>
                </a:solidFill>
              </a:rPr>
              <a:t>Background Information</a:t>
            </a:r>
            <a:endParaRPr lang="en-US" b="1" dirty="0">
              <a:solidFill>
                <a:schemeClr val="accent2"/>
              </a:solidFill>
            </a:endParaRPr>
          </a:p>
        </p:txBody>
      </p:sp>
      <p:sp>
        <p:nvSpPr>
          <p:cNvPr id="3" name="Content Placeholder 2">
            <a:extLst>
              <a:ext uri="{FF2B5EF4-FFF2-40B4-BE49-F238E27FC236}">
                <a16:creationId xmlns:a16="http://schemas.microsoft.com/office/drawing/2014/main" id="{48920E78-FDD2-51FF-87B4-4BF934447E92}"/>
              </a:ext>
            </a:extLst>
          </p:cNvPr>
          <p:cNvSpPr>
            <a:spLocks noGrp="1"/>
          </p:cNvSpPr>
          <p:nvPr>
            <p:ph idx="1"/>
          </p:nvPr>
        </p:nvSpPr>
        <p:spPr>
          <a:xfrm>
            <a:off x="571072" y="1253331"/>
            <a:ext cx="10515600" cy="5198840"/>
          </a:xfrm>
        </p:spPr>
        <p:txBody>
          <a:bodyPr>
            <a:normAutofit lnSpcReduction="10000"/>
          </a:bodyPr>
          <a:lstStyle/>
          <a:p>
            <a:pPr marL="0" indent="0">
              <a:buNone/>
            </a:pPr>
            <a:r>
              <a:rPr lang="en-GB" dirty="0"/>
              <a:t>• Company XYZ is a private equity firm in US that intends investing in the Cab industry due to the recent remarkable growth the Cab Industry witnessed and the presence of multiple key players in the market. </a:t>
            </a:r>
          </a:p>
          <a:p>
            <a:r>
              <a:rPr lang="en-GB" b="1" dirty="0"/>
              <a:t>Objective: </a:t>
            </a:r>
            <a:r>
              <a:rPr lang="en-GB" dirty="0"/>
              <a:t>Provide actionable insights to assist XYZ in identifying the right company for making investment.</a:t>
            </a:r>
          </a:p>
          <a:p>
            <a:endParaRPr lang="en-GB" dirty="0"/>
          </a:p>
          <a:p>
            <a:r>
              <a:rPr lang="en-GB" dirty="0"/>
              <a:t>The analysis has been divided into four parts:</a:t>
            </a:r>
          </a:p>
          <a:p>
            <a:pPr marL="0" indent="0">
              <a:buNone/>
            </a:pPr>
            <a:r>
              <a:rPr lang="en-GB" dirty="0"/>
              <a:t> • Data Understanding</a:t>
            </a:r>
          </a:p>
          <a:p>
            <a:pPr marL="0" indent="0">
              <a:buNone/>
            </a:pPr>
            <a:r>
              <a:rPr lang="en-GB" dirty="0"/>
              <a:t> • Forecasting profit and number of rides for each cab type</a:t>
            </a:r>
          </a:p>
          <a:p>
            <a:pPr marL="0" indent="0">
              <a:buNone/>
            </a:pPr>
            <a:r>
              <a:rPr lang="en-GB" dirty="0"/>
              <a:t> • Finding the most profitable Cab company</a:t>
            </a:r>
          </a:p>
          <a:p>
            <a:pPr marL="0" indent="0">
              <a:buNone/>
            </a:pPr>
            <a:r>
              <a:rPr lang="en-GB" dirty="0"/>
              <a:t> • Recommendations for investment</a:t>
            </a:r>
            <a:endParaRPr lang="en-US" dirty="0"/>
          </a:p>
        </p:txBody>
      </p:sp>
    </p:spTree>
    <p:extLst>
      <p:ext uri="{BB962C8B-B14F-4D97-AF65-F5344CB8AC3E}">
        <p14:creationId xmlns:p14="http://schemas.microsoft.com/office/powerpoint/2010/main" val="79526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2AD1-1E7E-9BA9-E405-88F2DA4A6D2E}"/>
              </a:ext>
            </a:extLst>
          </p:cNvPr>
          <p:cNvSpPr>
            <a:spLocks noGrp="1"/>
          </p:cNvSpPr>
          <p:nvPr>
            <p:ph type="title"/>
          </p:nvPr>
        </p:nvSpPr>
        <p:spPr/>
        <p:txBody>
          <a:bodyPr/>
          <a:lstStyle/>
          <a:p>
            <a:r>
              <a:rPr lang="en-US" b="1" dirty="0">
                <a:solidFill>
                  <a:schemeClr val="accent2"/>
                </a:solidFill>
              </a:rPr>
              <a:t>Data Preprocessing and Preparation</a:t>
            </a:r>
          </a:p>
        </p:txBody>
      </p:sp>
      <p:sp>
        <p:nvSpPr>
          <p:cNvPr id="3" name="Content Placeholder 2">
            <a:extLst>
              <a:ext uri="{FF2B5EF4-FFF2-40B4-BE49-F238E27FC236}">
                <a16:creationId xmlns:a16="http://schemas.microsoft.com/office/drawing/2014/main" id="{2E79C9A3-CDC2-5B73-44B6-AC4B370C920A}"/>
              </a:ext>
            </a:extLst>
          </p:cNvPr>
          <p:cNvSpPr>
            <a:spLocks noGrp="1"/>
          </p:cNvSpPr>
          <p:nvPr>
            <p:ph idx="1"/>
          </p:nvPr>
        </p:nvSpPr>
        <p:spPr/>
        <p:txBody>
          <a:bodyPr/>
          <a:lstStyle/>
          <a:p>
            <a:pPr marL="0" indent="0">
              <a:buNone/>
            </a:pPr>
            <a:r>
              <a:rPr lang="en-US" dirty="0"/>
              <a:t>Four datasets were made available for the process: </a:t>
            </a:r>
          </a:p>
          <a:p>
            <a:r>
              <a:rPr lang="en-US" dirty="0" err="1"/>
              <a:t>Cab_Data</a:t>
            </a:r>
            <a:r>
              <a:rPr lang="en-US" dirty="0"/>
              <a:t>: This dataset includes information about two cab companies in the industry. </a:t>
            </a:r>
          </a:p>
          <a:p>
            <a:r>
              <a:rPr lang="en-US" dirty="0" err="1"/>
              <a:t>Customer_ID</a:t>
            </a:r>
            <a:r>
              <a:rPr lang="en-US" dirty="0"/>
              <a:t>: This contains demographic information about the customers with unique identifiers. </a:t>
            </a:r>
          </a:p>
          <a:p>
            <a:r>
              <a:rPr lang="en-US" dirty="0" err="1"/>
              <a:t>Transaction_ID</a:t>
            </a:r>
            <a:r>
              <a:rPr lang="en-US" dirty="0"/>
              <a:t>: this contains transaction information like payment mode and customer mapping</a:t>
            </a:r>
          </a:p>
          <a:p>
            <a:r>
              <a:rPr lang="en-US" dirty="0"/>
              <a:t>City: This file contains US cities information like population and cab users. </a:t>
            </a:r>
          </a:p>
        </p:txBody>
      </p:sp>
    </p:spTree>
    <p:extLst>
      <p:ext uri="{BB962C8B-B14F-4D97-AF65-F5344CB8AC3E}">
        <p14:creationId xmlns:p14="http://schemas.microsoft.com/office/powerpoint/2010/main" val="165079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41350-2D7C-9639-147F-EF21914A49FF}"/>
              </a:ext>
            </a:extLst>
          </p:cNvPr>
          <p:cNvSpPr>
            <a:spLocks noGrp="1"/>
          </p:cNvSpPr>
          <p:nvPr>
            <p:ph idx="1"/>
          </p:nvPr>
        </p:nvSpPr>
        <p:spPr/>
        <p:txBody>
          <a:bodyPr/>
          <a:lstStyle/>
          <a:p>
            <a:pPr marL="0" indent="0">
              <a:buNone/>
            </a:pPr>
            <a:r>
              <a:rPr lang="en-US" dirty="0">
                <a:solidFill>
                  <a:schemeClr val="accent2"/>
                </a:solidFill>
              </a:rPr>
              <a:t>Data Structure Analysis</a:t>
            </a:r>
          </a:p>
        </p:txBody>
      </p:sp>
    </p:spTree>
    <p:extLst>
      <p:ext uri="{BB962C8B-B14F-4D97-AF65-F5344CB8AC3E}">
        <p14:creationId xmlns:p14="http://schemas.microsoft.com/office/powerpoint/2010/main" val="50193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25EC5-85C5-210E-65C4-91021CFA7829}"/>
              </a:ext>
            </a:extLst>
          </p:cNvPr>
          <p:cNvSpPr>
            <a:spLocks noGrp="1"/>
          </p:cNvSpPr>
          <p:nvPr>
            <p:ph idx="1"/>
          </p:nvPr>
        </p:nvSpPr>
        <p:spPr>
          <a:xfrm>
            <a:off x="346364" y="471056"/>
            <a:ext cx="11236036" cy="5985162"/>
          </a:xfrm>
        </p:spPr>
        <p:txBody>
          <a:bodyPr>
            <a:normAutofit lnSpcReduction="10000"/>
          </a:bodyPr>
          <a:lstStyle/>
          <a:p>
            <a:pPr marL="0" indent="0">
              <a:buNone/>
            </a:pPr>
            <a:r>
              <a:rPr lang="en-US" dirty="0">
                <a:cs typeface="Times New Roman" panose="02020603050405020304" pitchFamily="18" charset="0"/>
              </a:rPr>
              <a:t>The complete data contains </a:t>
            </a:r>
            <a:r>
              <a:rPr lang="en-US" b="0" i="0" dirty="0">
                <a:solidFill>
                  <a:srgbClr val="212121"/>
                </a:solidFill>
                <a:effectLst/>
                <a:cs typeface="Times New Roman" panose="02020603050405020304" pitchFamily="18" charset="0"/>
              </a:rPr>
              <a:t>359392 observations and 16 variables which include categorical and numerical variables. </a:t>
            </a:r>
          </a:p>
          <a:p>
            <a:pPr marL="0" indent="0">
              <a:buNone/>
            </a:pPr>
            <a:r>
              <a:rPr lang="en-US" b="1" dirty="0">
                <a:solidFill>
                  <a:srgbClr val="212121"/>
                </a:solidFill>
                <a:cs typeface="Times New Roman" panose="02020603050405020304" pitchFamily="18" charset="0"/>
              </a:rPr>
              <a:t>Data date: </a:t>
            </a:r>
            <a:r>
              <a:rPr lang="en-US" dirty="0">
                <a:solidFill>
                  <a:srgbClr val="212121"/>
                </a:solidFill>
                <a:cs typeface="Times New Roman" panose="02020603050405020304" pitchFamily="18" charset="0"/>
              </a:rPr>
              <a:t>ranges from 08/01/2016 to 02/01/2018.</a:t>
            </a:r>
          </a:p>
          <a:p>
            <a:pPr marL="0" indent="0">
              <a:buNone/>
            </a:pPr>
            <a:r>
              <a:rPr lang="en-US" b="1" dirty="0">
                <a:solidFill>
                  <a:srgbClr val="212121"/>
                </a:solidFill>
                <a:cs typeface="Times New Roman" panose="02020603050405020304" pitchFamily="18" charset="0"/>
              </a:rPr>
              <a:t>Gender: </a:t>
            </a:r>
            <a:r>
              <a:rPr lang="en-US" dirty="0">
                <a:solidFill>
                  <a:srgbClr val="212121"/>
                </a:solidFill>
                <a:cs typeface="Times New Roman" panose="02020603050405020304" pitchFamily="18" charset="0"/>
              </a:rPr>
              <a:t>Male and Female.</a:t>
            </a:r>
          </a:p>
          <a:p>
            <a:pPr marL="0" indent="0">
              <a:buNone/>
            </a:pPr>
            <a:r>
              <a:rPr lang="en-US" b="1" dirty="0">
                <a:solidFill>
                  <a:srgbClr val="212121"/>
                </a:solidFill>
                <a:cs typeface="Times New Roman" panose="02020603050405020304" pitchFamily="18" charset="0"/>
              </a:rPr>
              <a:t>Payment Method: </a:t>
            </a:r>
            <a:r>
              <a:rPr lang="en-US" dirty="0">
                <a:solidFill>
                  <a:srgbClr val="212121"/>
                </a:solidFill>
                <a:cs typeface="Times New Roman" panose="02020603050405020304" pitchFamily="18" charset="0"/>
              </a:rPr>
              <a:t>Card and Cash. </a:t>
            </a:r>
          </a:p>
          <a:p>
            <a:pPr marL="0" indent="0">
              <a:buNone/>
            </a:pPr>
            <a:r>
              <a:rPr lang="en-US" b="1" dirty="0" err="1">
                <a:solidFill>
                  <a:srgbClr val="212121"/>
                </a:solidFill>
                <a:cs typeface="Times New Roman" panose="02020603050405020304" pitchFamily="18" charset="0"/>
              </a:rPr>
              <a:t>KM_Travelled</a:t>
            </a:r>
            <a:r>
              <a:rPr lang="en-US" b="1" dirty="0">
                <a:solidFill>
                  <a:srgbClr val="212121"/>
                </a:solidFill>
                <a:cs typeface="Times New Roman" panose="02020603050405020304" pitchFamily="18" charset="0"/>
              </a:rPr>
              <a:t>: </a:t>
            </a:r>
            <a:r>
              <a:rPr lang="en-US" dirty="0">
                <a:solidFill>
                  <a:srgbClr val="212121"/>
                </a:solidFill>
                <a:cs typeface="Times New Roman" panose="02020603050405020304" pitchFamily="18" charset="0"/>
              </a:rPr>
              <a:t>between 1.9 to 48.0.</a:t>
            </a:r>
          </a:p>
          <a:p>
            <a:pPr marL="0" indent="0">
              <a:buNone/>
            </a:pPr>
            <a:r>
              <a:rPr lang="en-US" b="1" dirty="0">
                <a:solidFill>
                  <a:srgbClr val="212121"/>
                </a:solidFill>
                <a:cs typeface="Times New Roman" panose="02020603050405020304" pitchFamily="18" charset="0"/>
              </a:rPr>
              <a:t>Price Charged: </a:t>
            </a:r>
            <a:r>
              <a:rPr lang="en-US" dirty="0">
                <a:solidFill>
                  <a:srgbClr val="212121"/>
                </a:solidFill>
                <a:cs typeface="Times New Roman" panose="02020603050405020304" pitchFamily="18" charset="0"/>
              </a:rPr>
              <a:t>between 15.6 to </a:t>
            </a:r>
            <a:r>
              <a:rPr lang="en-US" b="0" i="0" dirty="0">
                <a:solidFill>
                  <a:srgbClr val="212121"/>
                </a:solidFill>
                <a:effectLst/>
                <a:cs typeface="Times New Roman" panose="02020603050405020304" pitchFamily="18" charset="0"/>
              </a:rPr>
              <a:t>2048.03.</a:t>
            </a:r>
          </a:p>
          <a:p>
            <a:pPr marL="0" indent="0">
              <a:buNone/>
            </a:pPr>
            <a:r>
              <a:rPr lang="en-US" b="1" dirty="0">
                <a:solidFill>
                  <a:srgbClr val="212121"/>
                </a:solidFill>
                <a:cs typeface="Times New Roman" panose="02020603050405020304" pitchFamily="18" charset="0"/>
              </a:rPr>
              <a:t>Cost of Trip: </a:t>
            </a:r>
            <a:r>
              <a:rPr lang="en-US" dirty="0">
                <a:solidFill>
                  <a:srgbClr val="212121"/>
                </a:solidFill>
                <a:cs typeface="Times New Roman" panose="02020603050405020304" pitchFamily="18" charset="0"/>
              </a:rPr>
              <a:t>between 19.0 to </a:t>
            </a:r>
            <a:r>
              <a:rPr lang="en-US" b="0" i="0" dirty="0">
                <a:solidFill>
                  <a:srgbClr val="212121"/>
                </a:solidFill>
                <a:effectLst/>
                <a:cs typeface="Times New Roman" panose="02020603050405020304" pitchFamily="18" charset="0"/>
              </a:rPr>
              <a:t>691.2.</a:t>
            </a:r>
            <a:r>
              <a:rPr lang="en-US" dirty="0">
                <a:solidFill>
                  <a:srgbClr val="212121"/>
                </a:solidFill>
                <a:cs typeface="Times New Roman" panose="02020603050405020304" pitchFamily="18" charset="0"/>
              </a:rPr>
              <a:t>   </a:t>
            </a:r>
            <a:r>
              <a:rPr lang="en-US" b="0" i="0" dirty="0">
                <a:solidFill>
                  <a:srgbClr val="212121"/>
                </a:solidFill>
                <a:effectLst/>
                <a:cs typeface="Times New Roman" panose="02020603050405020304" pitchFamily="18" charset="0"/>
              </a:rPr>
              <a:t> </a:t>
            </a:r>
          </a:p>
          <a:p>
            <a:pPr marL="0" indent="0">
              <a:buNone/>
            </a:pPr>
            <a:r>
              <a:rPr lang="en-US" b="1" dirty="0">
                <a:solidFill>
                  <a:srgbClr val="212121"/>
                </a:solidFill>
                <a:cs typeface="Times New Roman" panose="02020603050405020304" pitchFamily="18" charset="0"/>
              </a:rPr>
              <a:t>Age: </a:t>
            </a:r>
            <a:r>
              <a:rPr lang="en-US" dirty="0">
                <a:solidFill>
                  <a:srgbClr val="212121"/>
                </a:solidFill>
                <a:cs typeface="Times New Roman" panose="02020603050405020304" pitchFamily="18" charset="0"/>
              </a:rPr>
              <a:t>between 18 to 65.</a:t>
            </a:r>
          </a:p>
          <a:p>
            <a:pPr marL="0" indent="0">
              <a:buNone/>
            </a:pPr>
            <a:r>
              <a:rPr lang="en-US" b="1" dirty="0">
                <a:solidFill>
                  <a:srgbClr val="212121"/>
                </a:solidFill>
                <a:cs typeface="Times New Roman" panose="02020603050405020304" pitchFamily="18" charset="0"/>
              </a:rPr>
              <a:t>Income: </a:t>
            </a:r>
            <a:r>
              <a:rPr lang="en-US" dirty="0">
                <a:solidFill>
                  <a:srgbClr val="212121"/>
                </a:solidFill>
                <a:cs typeface="Times New Roman" panose="02020603050405020304" pitchFamily="18" charset="0"/>
              </a:rPr>
              <a:t>between 2000 to 35,000.</a:t>
            </a:r>
          </a:p>
          <a:p>
            <a:pPr marL="0" indent="0">
              <a:buNone/>
            </a:pPr>
            <a:r>
              <a:rPr lang="en-US" b="1" dirty="0">
                <a:solidFill>
                  <a:srgbClr val="212121"/>
                </a:solidFill>
                <a:cs typeface="Times New Roman" panose="02020603050405020304" pitchFamily="18" charset="0"/>
              </a:rPr>
              <a:t>Population: </a:t>
            </a:r>
            <a:r>
              <a:rPr lang="en-US" dirty="0">
                <a:solidFill>
                  <a:srgbClr val="212121"/>
                </a:solidFill>
                <a:cs typeface="Times New Roman" panose="02020603050405020304" pitchFamily="18" charset="0"/>
              </a:rPr>
              <a:t>between 248968 to </a:t>
            </a:r>
            <a:r>
              <a:rPr lang="en-US" b="0" i="0" dirty="0">
                <a:solidFill>
                  <a:srgbClr val="212121"/>
                </a:solidFill>
                <a:effectLst/>
                <a:cs typeface="Times New Roman" panose="02020603050405020304" pitchFamily="18" charset="0"/>
              </a:rPr>
              <a:t>8405837.</a:t>
            </a:r>
          </a:p>
          <a:p>
            <a:pPr marL="0" indent="0">
              <a:buNone/>
            </a:pPr>
            <a:r>
              <a:rPr lang="en-US" b="1" dirty="0">
                <a:solidFill>
                  <a:srgbClr val="212121"/>
                </a:solidFill>
                <a:cs typeface="Times New Roman" panose="02020603050405020304" pitchFamily="18" charset="0"/>
              </a:rPr>
              <a:t>Cab Users: </a:t>
            </a:r>
            <a:r>
              <a:rPr lang="en-US" dirty="0">
                <a:solidFill>
                  <a:srgbClr val="212121"/>
                </a:solidFill>
                <a:cs typeface="Times New Roman" panose="02020603050405020304" pitchFamily="18" charset="0"/>
              </a:rPr>
              <a:t>between </a:t>
            </a:r>
            <a:r>
              <a:rPr lang="en-US" b="0" i="0" dirty="0">
                <a:solidFill>
                  <a:srgbClr val="212121"/>
                </a:solidFill>
                <a:effectLst/>
                <a:cs typeface="Times New Roman" panose="02020603050405020304" pitchFamily="18" charset="0"/>
              </a:rPr>
              <a:t>3643</a:t>
            </a:r>
            <a:r>
              <a:rPr lang="en-US" dirty="0">
                <a:solidFill>
                  <a:srgbClr val="212121"/>
                </a:solidFill>
                <a:cs typeface="Times New Roman" panose="02020603050405020304" pitchFamily="18" charset="0"/>
              </a:rPr>
              <a:t> to </a:t>
            </a:r>
            <a:r>
              <a:rPr lang="en-US" b="0" i="0" dirty="0">
                <a:solidFill>
                  <a:srgbClr val="212121"/>
                </a:solidFill>
                <a:effectLst/>
                <a:cs typeface="Times New Roman" panose="02020603050405020304" pitchFamily="18" charset="0"/>
              </a:rPr>
              <a:t>302149.</a:t>
            </a:r>
          </a:p>
          <a:p>
            <a:pPr marL="0" indent="0">
              <a:buNone/>
            </a:pPr>
            <a:r>
              <a:rPr lang="en-US" b="1" dirty="0">
                <a:cs typeface="Times New Roman" panose="02020603050405020304" pitchFamily="18" charset="0"/>
              </a:rPr>
              <a:t>Cab Company: Yellow Cab &amp; Pink Cab </a:t>
            </a:r>
          </a:p>
        </p:txBody>
      </p:sp>
    </p:spTree>
    <p:extLst>
      <p:ext uri="{BB962C8B-B14F-4D97-AF65-F5344CB8AC3E}">
        <p14:creationId xmlns:p14="http://schemas.microsoft.com/office/powerpoint/2010/main" val="158271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BE3-DF0D-3279-6239-844346807A92}"/>
              </a:ext>
            </a:extLst>
          </p:cNvPr>
          <p:cNvSpPr>
            <a:spLocks noGrp="1"/>
          </p:cNvSpPr>
          <p:nvPr>
            <p:ph type="title"/>
          </p:nvPr>
        </p:nvSpPr>
        <p:spPr/>
        <p:txBody>
          <a:bodyPr/>
          <a:lstStyle/>
          <a:p>
            <a:r>
              <a:rPr lang="en-US" dirty="0"/>
              <a:t>Exploratory Data Analysis </a:t>
            </a:r>
          </a:p>
        </p:txBody>
      </p:sp>
    </p:spTree>
    <p:extLst>
      <p:ext uri="{BB962C8B-B14F-4D97-AF65-F5344CB8AC3E}">
        <p14:creationId xmlns:p14="http://schemas.microsoft.com/office/powerpoint/2010/main" val="62351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946210-66B9-EF61-158A-4FA5F76F30AC}"/>
              </a:ext>
            </a:extLst>
          </p:cNvPr>
          <p:cNvSpPr>
            <a:spLocks noGrp="1"/>
          </p:cNvSpPr>
          <p:nvPr>
            <p:ph idx="1"/>
          </p:nvPr>
        </p:nvSpPr>
        <p:spPr>
          <a:xfrm>
            <a:off x="782783" y="6310745"/>
            <a:ext cx="9982200" cy="482745"/>
          </a:xfrm>
        </p:spPr>
        <p:txBody>
          <a:bodyPr>
            <a:normAutofit fontScale="77500" lnSpcReduction="20000"/>
          </a:bodyPr>
          <a:lstStyle/>
          <a:p>
            <a:pPr marL="0" indent="0">
              <a:buNone/>
            </a:pPr>
            <a:r>
              <a:rPr lang="en-US" dirty="0"/>
              <a:t>We can see that all the numerical variables in the data are not uniformly distributed </a:t>
            </a:r>
          </a:p>
        </p:txBody>
      </p:sp>
      <p:sp>
        <p:nvSpPr>
          <p:cNvPr id="7" name="Content Placeholder 3">
            <a:extLst>
              <a:ext uri="{FF2B5EF4-FFF2-40B4-BE49-F238E27FC236}">
                <a16:creationId xmlns:a16="http://schemas.microsoft.com/office/drawing/2014/main" id="{70D0F8E6-3AA8-F9CE-E547-EDF04C1B6D50}"/>
              </a:ext>
            </a:extLst>
          </p:cNvPr>
          <p:cNvSpPr txBox="1">
            <a:spLocks/>
          </p:cNvSpPr>
          <p:nvPr/>
        </p:nvSpPr>
        <p:spPr>
          <a:xfrm>
            <a:off x="2209801" y="131619"/>
            <a:ext cx="8229600"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Variables in the Complete Data </a:t>
            </a:r>
          </a:p>
        </p:txBody>
      </p:sp>
      <p:pic>
        <p:nvPicPr>
          <p:cNvPr id="1030" name="Picture 6">
            <a:extLst>
              <a:ext uri="{FF2B5EF4-FFF2-40B4-BE49-F238E27FC236}">
                <a16:creationId xmlns:a16="http://schemas.microsoft.com/office/drawing/2014/main" id="{5C86F319-1566-6DF3-332F-80F954D85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 y="706581"/>
            <a:ext cx="1122218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0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E41D926E-5EC7-34B4-B140-205B93C13A30}"/>
              </a:ext>
            </a:extLst>
          </p:cNvPr>
          <p:cNvSpPr>
            <a:spLocks noGrp="1"/>
          </p:cNvSpPr>
          <p:nvPr>
            <p:ph idx="1"/>
          </p:nvPr>
        </p:nvSpPr>
        <p:spPr>
          <a:xfrm>
            <a:off x="879763" y="5779510"/>
            <a:ext cx="10432474" cy="1078490"/>
          </a:xfrm>
        </p:spPr>
        <p:txBody>
          <a:bodyPr>
            <a:normAutofit fontScale="92500"/>
          </a:bodyPr>
          <a:lstStyle/>
          <a:p>
            <a:pPr marL="0" indent="0">
              <a:buNone/>
            </a:pPr>
            <a:r>
              <a:rPr lang="en-US" dirty="0"/>
              <a:t>The Pie chart shows that the Yellow Cab company holds a larger share (76%) of activities in the data while the Pink Cab company accounted for only 24%</a:t>
            </a:r>
          </a:p>
        </p:txBody>
      </p:sp>
      <p:sp>
        <p:nvSpPr>
          <p:cNvPr id="8" name="Content Placeholder 3">
            <a:extLst>
              <a:ext uri="{FF2B5EF4-FFF2-40B4-BE49-F238E27FC236}">
                <a16:creationId xmlns:a16="http://schemas.microsoft.com/office/drawing/2014/main" id="{9ED0AA94-11A6-C981-8B29-F3DE6266C47E}"/>
              </a:ext>
            </a:extLst>
          </p:cNvPr>
          <p:cNvSpPr txBox="1">
            <a:spLocks/>
          </p:cNvSpPr>
          <p:nvPr/>
        </p:nvSpPr>
        <p:spPr>
          <a:xfrm>
            <a:off x="1659083" y="81914"/>
            <a:ext cx="8229600"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Percentage Activities of the Two Cab Companies  </a:t>
            </a:r>
          </a:p>
        </p:txBody>
      </p:sp>
      <p:pic>
        <p:nvPicPr>
          <p:cNvPr id="2050" name="Picture 2">
            <a:extLst>
              <a:ext uri="{FF2B5EF4-FFF2-40B4-BE49-F238E27FC236}">
                <a16:creationId xmlns:a16="http://schemas.microsoft.com/office/drawing/2014/main" id="{C73EEA87-0690-0EF8-9A56-A6CDB891D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3186"/>
            <a:ext cx="6942700" cy="51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918</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   Agenda</vt:lpstr>
      <vt:lpstr>Background Information</vt:lpstr>
      <vt:lpstr>Data Preprocessing and Preparation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Comparison Between Yellow Cab and Pink Cab’s Data </vt:lpstr>
      <vt:lpstr>Yellow Cab Company’s Numeric Variables Correlation Analysis </vt:lpstr>
      <vt:lpstr>Yellow Cab Company’s Numeric Variables Correlation Analysis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Lawal, Khalid A.</dc:creator>
  <cp:lastModifiedBy>Lawal, Khalid A.</cp:lastModifiedBy>
  <cp:revision>1</cp:revision>
  <dcterms:created xsi:type="dcterms:W3CDTF">2022-06-21T15:51:02Z</dcterms:created>
  <dcterms:modified xsi:type="dcterms:W3CDTF">2022-06-21T20:28:33Z</dcterms:modified>
</cp:coreProperties>
</file>