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59" r:id="rId6"/>
    <p:sldId id="261" r:id="rId7"/>
    <p:sldId id="260" r:id="rId8"/>
    <p:sldId id="264" r:id="rId9"/>
    <p:sldId id="262" r:id="rId10"/>
    <p:sldId id="265" r:id="rId11"/>
    <p:sldId id="263"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ebila\Desktop\copy%20of%20202004-divvy-tripdata%20(Autosav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ebila\Desktop\copy%20of%20202004-divvy-tripdata%20(Autosav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ebila\Desktop\copy%20of%20202004-divvy-tripdata%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202004-divvy-tripdata (Autosaved).xlsx]Sheet2!PivotTable1</c:name>
    <c:fmtId val="7"/>
  </c:pivotSource>
  <c:chart>
    <c:title>
      <c:tx>
        <c:rich>
          <a:bodyPr/>
          <a:lstStyle/>
          <a:p>
            <a:pPr>
              <a:defRPr/>
            </a:pPr>
            <a:r>
              <a:rPr lang="en-US" dirty="0"/>
              <a:t>Casual </a:t>
            </a:r>
            <a:r>
              <a:rPr lang="en-US" dirty="0" err="1"/>
              <a:t>vs</a:t>
            </a:r>
            <a:r>
              <a:rPr lang="en-US"/>
              <a:t> </a:t>
            </a:r>
            <a:r>
              <a:rPr lang="en-US" smtClean="0"/>
              <a:t>Members </a:t>
            </a:r>
            <a:r>
              <a:rPr lang="en-US"/>
              <a:t>riders in a week</a:t>
            </a:r>
          </a:p>
        </c:rich>
      </c:tx>
      <c:layout/>
      <c:overlay val="0"/>
    </c:title>
    <c:autoTitleDeleted val="0"/>
    <c:pivotFmts>
      <c:pivotFmt>
        <c:idx val="0"/>
        <c:marker>
          <c:symbol val="none"/>
        </c:marker>
        <c:dLbl>
          <c:idx val="0"/>
          <c:showLegendKey val="0"/>
          <c:showVal val="1"/>
          <c:showCatName val="0"/>
          <c:showSerName val="0"/>
          <c:showPercent val="0"/>
          <c:showBubbleSize val="0"/>
        </c:dLbl>
      </c:pivotFmt>
      <c:pivotFmt>
        <c:idx val="1"/>
        <c:dLbl>
          <c:idx val="0"/>
          <c:showLegendKey val="0"/>
          <c:showVal val="1"/>
          <c:showCatName val="0"/>
          <c:showSerName val="0"/>
          <c:showPercent val="0"/>
          <c:showBubbleSize val="0"/>
        </c:dLbl>
      </c:pivotFmt>
      <c:pivotFmt>
        <c:idx val="2"/>
        <c:marker>
          <c:symbol val="none"/>
        </c:marker>
        <c:dLbl>
          <c:idx val="0"/>
          <c:showLegendKey val="0"/>
          <c:showVal val="1"/>
          <c:showCatName val="0"/>
          <c:showSerName val="0"/>
          <c:showPercent val="0"/>
          <c:showBubbleSize val="0"/>
        </c:dLbl>
      </c:pivotFmt>
      <c:pivotFmt>
        <c:idx val="3"/>
        <c:dLbl>
          <c:idx val="0"/>
          <c:showLegendKey val="0"/>
          <c:showVal val="1"/>
          <c:showCatName val="0"/>
          <c:showSerName val="0"/>
          <c:showPercent val="0"/>
          <c:showBubbleSize val="0"/>
        </c:dLbl>
      </c:pivotFmt>
      <c:pivotFmt>
        <c:idx val="4"/>
        <c:marker>
          <c:symbol val="none"/>
        </c:marker>
        <c:dLbl>
          <c:idx val="0"/>
          <c:showLegendKey val="0"/>
          <c:showVal val="1"/>
          <c:showCatName val="0"/>
          <c:showSerName val="0"/>
          <c:showPercent val="0"/>
          <c:showBubbleSize val="0"/>
        </c:dLbl>
      </c:pivotFmt>
      <c:pivotFmt>
        <c:idx val="5"/>
        <c:dLbl>
          <c:idx val="0"/>
          <c:showLegendKey val="0"/>
          <c:showVal val="1"/>
          <c:showCatName val="0"/>
          <c:showSerName val="0"/>
          <c:showPercent val="0"/>
          <c:showBubbleSize val="0"/>
        </c:dLbl>
      </c:pivotFmt>
      <c:pivotFmt>
        <c:idx val="6"/>
        <c:marker>
          <c:symbol val="none"/>
        </c:marker>
        <c:dLbl>
          <c:idx val="0"/>
          <c:showLegendKey val="0"/>
          <c:showVal val="1"/>
          <c:showCatName val="0"/>
          <c:showSerName val="0"/>
          <c:showPercent val="0"/>
          <c:showBubbleSize val="0"/>
        </c:dLbl>
      </c:pivotFmt>
      <c:pivotFmt>
        <c:idx val="7"/>
        <c:dLbl>
          <c:idx val="0"/>
          <c:showLegendKey val="0"/>
          <c:showVal val="1"/>
          <c:showCatName val="0"/>
          <c:showSerName val="0"/>
          <c:showPercent val="0"/>
          <c:showBubbleSize val="0"/>
        </c:dLbl>
      </c:pivotFmt>
      <c:pivotFmt>
        <c:idx val="8"/>
        <c:marker>
          <c:symbol val="none"/>
        </c:marker>
        <c:dLbl>
          <c:idx val="0"/>
          <c:showLegendKey val="0"/>
          <c:showVal val="1"/>
          <c:showCatName val="0"/>
          <c:showSerName val="0"/>
          <c:showPercent val="0"/>
          <c:showBubbleSize val="0"/>
        </c:dLbl>
      </c:pivotFmt>
      <c:pivotFmt>
        <c:idx val="9"/>
        <c:dLbl>
          <c:idx val="0"/>
          <c:showLegendKey val="0"/>
          <c:showVal val="1"/>
          <c:showCatName val="0"/>
          <c:showSerName val="0"/>
          <c:showPercent val="0"/>
          <c:showBubbleSize val="0"/>
        </c:dLbl>
      </c:pivotFmt>
      <c:pivotFmt>
        <c:idx val="10"/>
        <c:marker>
          <c:symbol val="none"/>
        </c:marker>
        <c:dLbl>
          <c:idx val="0"/>
          <c:showLegendKey val="0"/>
          <c:showVal val="1"/>
          <c:showCatName val="0"/>
          <c:showSerName val="0"/>
          <c:showPercent val="0"/>
          <c:showBubbleSize val="0"/>
        </c:dLbl>
      </c:pivotFmt>
      <c:pivotFmt>
        <c:idx val="11"/>
        <c:dLbl>
          <c:idx val="0"/>
          <c:showLegendKey val="0"/>
          <c:showVal val="1"/>
          <c:showCatName val="0"/>
          <c:showSerName val="0"/>
          <c:showPercent val="0"/>
          <c:showBubbleSize val="0"/>
        </c:dLbl>
      </c:pivotFmt>
      <c:pivotFmt>
        <c:idx val="12"/>
        <c:marker>
          <c:symbol val="none"/>
        </c:marker>
        <c:dLbl>
          <c:idx val="0"/>
          <c:showLegendKey val="0"/>
          <c:showVal val="1"/>
          <c:showCatName val="0"/>
          <c:showSerName val="0"/>
          <c:showPercent val="0"/>
          <c:showBubbleSize val="0"/>
        </c:dLbl>
      </c:pivotFmt>
      <c:pivotFmt>
        <c:idx val="13"/>
        <c:dLbl>
          <c:idx val="0"/>
          <c:showLegendKey val="0"/>
          <c:showVal val="1"/>
          <c:showCatName val="0"/>
          <c:showSerName val="0"/>
          <c:showPercent val="0"/>
          <c:showBubbleSize val="0"/>
        </c:dLbl>
      </c:pivotFmt>
      <c:pivotFmt>
        <c:idx val="14"/>
        <c:marker>
          <c:symbol val="none"/>
        </c:marker>
      </c:pivotFmt>
      <c:pivotFmt>
        <c:idx val="15"/>
        <c:marker>
          <c:symbol val="none"/>
        </c:marker>
        <c:dLbl>
          <c:idx val="0"/>
          <c:spPr/>
          <c:txPr>
            <a:bodyPr/>
            <a:lstStyle/>
            <a:p>
              <a:pPr>
                <a:defRPr/>
              </a:pPr>
              <a:endParaRPr lang="en-US"/>
            </a:p>
          </c:txPr>
          <c:showLegendKey val="0"/>
          <c:showVal val="1"/>
          <c:showCatName val="0"/>
          <c:showSerName val="0"/>
          <c:showPercent val="0"/>
          <c:showBubbleSize val="0"/>
        </c:dLbl>
      </c:pivotFmt>
      <c:pivotFmt>
        <c:idx val="16"/>
        <c:marker>
          <c:symbol val="none"/>
        </c:marker>
        <c:dLbl>
          <c:idx val="0"/>
          <c:spPr/>
          <c:txPr>
            <a:bodyPr/>
            <a:lstStyle/>
            <a:p>
              <a:pPr>
                <a:defRPr/>
              </a:pPr>
              <a:endParaRPr lang="en-US"/>
            </a:p>
          </c:txPr>
          <c:showLegendKey val="0"/>
          <c:showVal val="1"/>
          <c:showCatName val="0"/>
          <c:showSerName val="0"/>
          <c:showPercent val="0"/>
          <c:showBubbleSize val="0"/>
        </c:dLbl>
      </c:pivotFmt>
      <c:pivotFmt>
        <c:idx val="17"/>
        <c:marker>
          <c:symbol val="none"/>
        </c:marker>
        <c:dLbl>
          <c:idx val="0"/>
          <c:spPr/>
          <c:txPr>
            <a:bodyPr/>
            <a:lstStyle/>
            <a:p>
              <a:pPr>
                <a:defRPr/>
              </a:pPr>
              <a:endParaRPr lang="en-US"/>
            </a:p>
          </c:txPr>
          <c:showLegendKey val="0"/>
          <c:showVal val="1"/>
          <c:showCatName val="0"/>
          <c:showSerName val="0"/>
          <c:showPercent val="0"/>
          <c:showBubbleSize val="0"/>
        </c:dLbl>
      </c:pivotFmt>
      <c:pivotFmt>
        <c:idx val="18"/>
        <c:marker>
          <c:symbol val="none"/>
        </c:marker>
        <c:dLbl>
          <c:idx val="0"/>
          <c:spPr/>
          <c:txPr>
            <a:bodyPr/>
            <a:lstStyle/>
            <a:p>
              <a:pPr>
                <a:defRPr/>
              </a:pPr>
              <a:endParaRPr lang="en-US"/>
            </a:p>
          </c:txPr>
          <c:showLegendKey val="0"/>
          <c:showVal val="1"/>
          <c:showCatName val="0"/>
          <c:showSerName val="0"/>
          <c:showPercent val="0"/>
          <c:showBubbleSize val="0"/>
        </c:dLbl>
      </c:pivotFmt>
      <c:pivotFmt>
        <c:idx val="19"/>
        <c:marker>
          <c:symbol val="none"/>
        </c:marker>
        <c:dLbl>
          <c:idx val="0"/>
          <c:spPr/>
          <c:txPr>
            <a:bodyPr/>
            <a:lstStyle/>
            <a:p>
              <a:pPr>
                <a:defRPr/>
              </a:pPr>
              <a:endParaRPr lang="en-US"/>
            </a:p>
          </c:txPr>
          <c:showLegendKey val="0"/>
          <c:showVal val="1"/>
          <c:showCatName val="0"/>
          <c:showSerName val="0"/>
          <c:showPercent val="0"/>
          <c:showBubbleSize val="0"/>
        </c:dLbl>
      </c:pivotFmt>
      <c:pivotFmt>
        <c:idx val="20"/>
        <c:marker>
          <c:symbol val="none"/>
        </c:marker>
        <c:dLbl>
          <c:idx val="0"/>
          <c:spPr/>
          <c:txPr>
            <a:bodyPr/>
            <a:lstStyle/>
            <a:p>
              <a:pPr>
                <a:defRPr/>
              </a:pPr>
              <a:endParaRPr lang="en-US"/>
            </a:p>
          </c:txPr>
          <c:showLegendKey val="0"/>
          <c:showVal val="1"/>
          <c:showCatName val="0"/>
          <c:showSerName val="0"/>
          <c:showPercent val="0"/>
          <c:showBubbleSize val="0"/>
        </c:dLbl>
      </c:pivotFmt>
      <c:pivotFmt>
        <c:idx val="21"/>
        <c:marker>
          <c:symbol val="none"/>
        </c:marker>
        <c:dLbl>
          <c:idx val="0"/>
          <c:spPr/>
          <c:txPr>
            <a:bodyPr/>
            <a:lstStyle/>
            <a:p>
              <a:pPr>
                <a:defRPr/>
              </a:pPr>
              <a:endParaRPr lang="en-US"/>
            </a:p>
          </c:txPr>
          <c:showLegendKey val="0"/>
          <c:showVal val="1"/>
          <c:showCatName val="0"/>
          <c:showSerName val="0"/>
          <c:showPercent val="0"/>
          <c:showBubbleSize val="0"/>
        </c:dLbl>
      </c:pivotFmt>
      <c:pivotFmt>
        <c:idx val="22"/>
        <c:marker>
          <c:symbol val="none"/>
        </c:marker>
        <c:dLbl>
          <c:idx val="0"/>
          <c:spPr/>
          <c:txPr>
            <a:bodyPr/>
            <a:lstStyle/>
            <a:p>
              <a:pPr>
                <a:defRPr/>
              </a:pPr>
              <a:endParaRPr lang="en-US"/>
            </a:p>
          </c:txPr>
          <c:showLegendKey val="0"/>
          <c:showVal val="1"/>
          <c:showCatName val="0"/>
          <c:showSerName val="0"/>
          <c:showPercent val="0"/>
          <c:showBubbleSize val="0"/>
        </c:dLbl>
      </c:pivotFmt>
      <c:pivotFmt>
        <c:idx val="23"/>
        <c:marker>
          <c:symbol val="none"/>
        </c:marker>
        <c:dLbl>
          <c:idx val="0"/>
          <c:spPr/>
          <c:txPr>
            <a:bodyPr/>
            <a:lstStyle/>
            <a:p>
              <a:pPr>
                <a:defRPr/>
              </a:pPr>
              <a:endParaRPr lang="en-US"/>
            </a:p>
          </c:txPr>
          <c:showLegendKey val="0"/>
          <c:showVal val="1"/>
          <c:showCatName val="0"/>
          <c:showSerName val="0"/>
          <c:showPercent val="0"/>
          <c:showBubbleSize val="0"/>
        </c:dLbl>
      </c:pivotFmt>
      <c:pivotFmt>
        <c:idx val="24"/>
        <c:marker>
          <c:symbol val="none"/>
        </c:marker>
        <c:dLbl>
          <c:idx val="0"/>
          <c:spPr/>
          <c:txPr>
            <a:bodyPr/>
            <a:lstStyle/>
            <a:p>
              <a:pPr>
                <a:defRPr/>
              </a:pPr>
              <a:endParaRPr lang="en-US"/>
            </a:p>
          </c:txPr>
          <c:showLegendKey val="0"/>
          <c:showVal val="1"/>
          <c:showCatName val="0"/>
          <c:showSerName val="0"/>
          <c:showPercent val="0"/>
          <c:showBubbleSize val="0"/>
        </c:dLbl>
      </c:pivotFmt>
      <c:pivotFmt>
        <c:idx val="25"/>
        <c:marker>
          <c:symbol val="none"/>
        </c:marker>
        <c:dLbl>
          <c:idx val="0"/>
          <c:spPr/>
          <c:txPr>
            <a:bodyPr/>
            <a:lstStyle/>
            <a:p>
              <a:pPr>
                <a:defRPr/>
              </a:pPr>
              <a:endParaRPr lang="en-US"/>
            </a:p>
          </c:txPr>
          <c:showLegendKey val="0"/>
          <c:showVal val="1"/>
          <c:showCatName val="0"/>
          <c:showSerName val="0"/>
          <c:showPercent val="0"/>
          <c:showBubbleSize val="0"/>
        </c:dLbl>
      </c:pivotFmt>
      <c:pivotFmt>
        <c:idx val="26"/>
        <c:marker>
          <c:symbol val="none"/>
        </c:marker>
        <c:dLbl>
          <c:idx val="0"/>
          <c:spPr/>
          <c:txPr>
            <a:bodyPr/>
            <a:lstStyle/>
            <a:p>
              <a:pPr>
                <a:defRPr/>
              </a:pPr>
              <a:endParaRPr lang="en-US"/>
            </a:p>
          </c:txPr>
          <c:showLegendKey val="0"/>
          <c:showVal val="1"/>
          <c:showCatName val="0"/>
          <c:showSerName val="0"/>
          <c:showPercent val="0"/>
          <c:showBubbleSize val="0"/>
        </c:dLbl>
      </c:pivotFmt>
      <c:pivotFmt>
        <c:idx val="27"/>
        <c:marker>
          <c:symbol val="none"/>
        </c:marker>
        <c:dLbl>
          <c:idx val="0"/>
          <c:spPr/>
          <c:txPr>
            <a:bodyPr/>
            <a:lstStyle/>
            <a:p>
              <a:pPr>
                <a:defRPr/>
              </a:pPr>
              <a:endParaRPr lang="en-US"/>
            </a:p>
          </c:txPr>
          <c:showLegendKey val="0"/>
          <c:showVal val="1"/>
          <c:showCatName val="0"/>
          <c:showSerName val="0"/>
          <c:showPercent val="0"/>
          <c:showBubbleSize val="0"/>
        </c:dLbl>
      </c:pivotFmt>
      <c:pivotFmt>
        <c:idx val="28"/>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Sheet2!$B$3:$B$4</c:f>
              <c:strCache>
                <c:ptCount val="1"/>
                <c:pt idx="0">
                  <c:v>1</c:v>
                </c:pt>
              </c:strCache>
            </c:strRef>
          </c:tx>
          <c:invertIfNegative val="0"/>
          <c:cat>
            <c:strRef>
              <c:f>Sheet2!$A$5:$A$7</c:f>
              <c:strCache>
                <c:ptCount val="2"/>
                <c:pt idx="0">
                  <c:v>casual</c:v>
                </c:pt>
                <c:pt idx="1">
                  <c:v>member</c:v>
                </c:pt>
              </c:strCache>
            </c:strRef>
          </c:cat>
          <c:val>
            <c:numRef>
              <c:f>Sheet2!$B$5:$B$7</c:f>
              <c:numCache>
                <c:formatCode>General</c:formatCode>
                <c:ptCount val="2"/>
                <c:pt idx="0">
                  <c:v>6444</c:v>
                </c:pt>
                <c:pt idx="1">
                  <c:v>11326</c:v>
                </c:pt>
              </c:numCache>
            </c:numRef>
          </c:val>
        </c:ser>
        <c:ser>
          <c:idx val="1"/>
          <c:order val="1"/>
          <c:tx>
            <c:strRef>
              <c:f>Sheet2!$C$3:$C$4</c:f>
              <c:strCache>
                <c:ptCount val="1"/>
                <c:pt idx="0">
                  <c:v>2</c:v>
                </c:pt>
              </c:strCache>
            </c:strRef>
          </c:tx>
          <c:invertIfNegative val="0"/>
          <c:cat>
            <c:strRef>
              <c:f>Sheet2!$A$5:$A$7</c:f>
              <c:strCache>
                <c:ptCount val="2"/>
                <c:pt idx="0">
                  <c:v>casual</c:v>
                </c:pt>
                <c:pt idx="1">
                  <c:v>member</c:v>
                </c:pt>
              </c:strCache>
            </c:strRef>
          </c:cat>
          <c:val>
            <c:numRef>
              <c:f>Sheet2!$C$5:$C$7</c:f>
              <c:numCache>
                <c:formatCode>General</c:formatCode>
                <c:ptCount val="2"/>
                <c:pt idx="0">
                  <c:v>2665</c:v>
                </c:pt>
                <c:pt idx="1">
                  <c:v>7983</c:v>
                </c:pt>
              </c:numCache>
            </c:numRef>
          </c:val>
        </c:ser>
        <c:ser>
          <c:idx val="2"/>
          <c:order val="2"/>
          <c:tx>
            <c:strRef>
              <c:f>Sheet2!$D$3:$D$4</c:f>
              <c:strCache>
                <c:ptCount val="1"/>
                <c:pt idx="0">
                  <c:v>3</c:v>
                </c:pt>
              </c:strCache>
            </c:strRef>
          </c:tx>
          <c:invertIfNegative val="0"/>
          <c:cat>
            <c:strRef>
              <c:f>Sheet2!$A$5:$A$7</c:f>
              <c:strCache>
                <c:ptCount val="2"/>
                <c:pt idx="0">
                  <c:v>casual</c:v>
                </c:pt>
                <c:pt idx="1">
                  <c:v>member</c:v>
                </c:pt>
              </c:strCache>
            </c:strRef>
          </c:cat>
          <c:val>
            <c:numRef>
              <c:f>Sheet2!$D$5:$D$7</c:f>
              <c:numCache>
                <c:formatCode>General</c:formatCode>
                <c:ptCount val="2"/>
                <c:pt idx="0">
                  <c:v>3644</c:v>
                </c:pt>
                <c:pt idx="1">
                  <c:v>9054</c:v>
                </c:pt>
              </c:numCache>
            </c:numRef>
          </c:val>
        </c:ser>
        <c:ser>
          <c:idx val="3"/>
          <c:order val="3"/>
          <c:tx>
            <c:strRef>
              <c:f>Sheet2!$E$3:$E$4</c:f>
              <c:strCache>
                <c:ptCount val="1"/>
                <c:pt idx="0">
                  <c:v>4</c:v>
                </c:pt>
              </c:strCache>
            </c:strRef>
          </c:tx>
          <c:invertIfNegative val="0"/>
          <c:cat>
            <c:strRef>
              <c:f>Sheet2!$A$5:$A$7</c:f>
              <c:strCache>
                <c:ptCount val="2"/>
                <c:pt idx="0">
                  <c:v>casual</c:v>
                </c:pt>
                <c:pt idx="1">
                  <c:v>member</c:v>
                </c:pt>
              </c:strCache>
            </c:strRef>
          </c:cat>
          <c:val>
            <c:numRef>
              <c:f>Sheet2!$E$5:$E$7</c:f>
              <c:numCache>
                <c:formatCode>General</c:formatCode>
                <c:ptCount val="2"/>
                <c:pt idx="0">
                  <c:v>1785</c:v>
                </c:pt>
                <c:pt idx="1">
                  <c:v>6859</c:v>
                </c:pt>
              </c:numCache>
            </c:numRef>
          </c:val>
        </c:ser>
        <c:ser>
          <c:idx val="4"/>
          <c:order val="4"/>
          <c:tx>
            <c:strRef>
              <c:f>Sheet2!$F$3:$F$4</c:f>
              <c:strCache>
                <c:ptCount val="1"/>
                <c:pt idx="0">
                  <c:v>5</c:v>
                </c:pt>
              </c:strCache>
            </c:strRef>
          </c:tx>
          <c:invertIfNegative val="0"/>
          <c:cat>
            <c:strRef>
              <c:f>Sheet2!$A$5:$A$7</c:f>
              <c:strCache>
                <c:ptCount val="2"/>
                <c:pt idx="0">
                  <c:v>casual</c:v>
                </c:pt>
                <c:pt idx="1">
                  <c:v>member</c:v>
                </c:pt>
              </c:strCache>
            </c:strRef>
          </c:cat>
          <c:val>
            <c:numRef>
              <c:f>Sheet2!$F$5:$F$7</c:f>
              <c:numCache>
                <c:formatCode>General</c:formatCode>
                <c:ptCount val="2"/>
                <c:pt idx="0">
                  <c:v>2422</c:v>
                </c:pt>
                <c:pt idx="1">
                  <c:v>9190</c:v>
                </c:pt>
              </c:numCache>
            </c:numRef>
          </c:val>
        </c:ser>
        <c:ser>
          <c:idx val="5"/>
          <c:order val="5"/>
          <c:tx>
            <c:strRef>
              <c:f>Sheet2!$G$3:$G$4</c:f>
              <c:strCache>
                <c:ptCount val="1"/>
                <c:pt idx="0">
                  <c:v>6</c:v>
                </c:pt>
              </c:strCache>
            </c:strRef>
          </c:tx>
          <c:invertIfNegative val="0"/>
          <c:cat>
            <c:strRef>
              <c:f>Sheet2!$A$5:$A$7</c:f>
              <c:strCache>
                <c:ptCount val="2"/>
                <c:pt idx="0">
                  <c:v>casual</c:v>
                </c:pt>
                <c:pt idx="1">
                  <c:v>member</c:v>
                </c:pt>
              </c:strCache>
            </c:strRef>
          </c:cat>
          <c:val>
            <c:numRef>
              <c:f>Sheet2!$G$5:$G$7</c:f>
              <c:numCache>
                <c:formatCode>General</c:formatCode>
                <c:ptCount val="2"/>
                <c:pt idx="0">
                  <c:v>2486</c:v>
                </c:pt>
                <c:pt idx="1">
                  <c:v>7370</c:v>
                </c:pt>
              </c:numCache>
            </c:numRef>
          </c:val>
        </c:ser>
        <c:ser>
          <c:idx val="6"/>
          <c:order val="6"/>
          <c:tx>
            <c:strRef>
              <c:f>Sheet2!$H$3:$H$4</c:f>
              <c:strCache>
                <c:ptCount val="1"/>
                <c:pt idx="0">
                  <c:v>7</c:v>
                </c:pt>
              </c:strCache>
            </c:strRef>
          </c:tx>
          <c:invertIfNegative val="0"/>
          <c:cat>
            <c:strRef>
              <c:f>Sheet2!$A$5:$A$7</c:f>
              <c:strCache>
                <c:ptCount val="2"/>
                <c:pt idx="0">
                  <c:v>casual</c:v>
                </c:pt>
                <c:pt idx="1">
                  <c:v>member</c:v>
                </c:pt>
              </c:strCache>
            </c:strRef>
          </c:cat>
          <c:val>
            <c:numRef>
              <c:f>Sheet2!$H$5:$H$7</c:f>
              <c:numCache>
                <c:formatCode>General</c:formatCode>
                <c:ptCount val="2"/>
                <c:pt idx="0">
                  <c:v>4050</c:v>
                </c:pt>
                <c:pt idx="1">
                  <c:v>8757</c:v>
                </c:pt>
              </c:numCache>
            </c:numRef>
          </c:val>
        </c:ser>
        <c:dLbls>
          <c:showLegendKey val="0"/>
          <c:showVal val="1"/>
          <c:showCatName val="0"/>
          <c:showSerName val="0"/>
          <c:showPercent val="0"/>
          <c:showBubbleSize val="0"/>
        </c:dLbls>
        <c:gapWidth val="150"/>
        <c:axId val="27572096"/>
        <c:axId val="27573632"/>
      </c:barChart>
      <c:catAx>
        <c:axId val="27572096"/>
        <c:scaling>
          <c:orientation val="minMax"/>
        </c:scaling>
        <c:delete val="0"/>
        <c:axPos val="b"/>
        <c:majorTickMark val="out"/>
        <c:minorTickMark val="none"/>
        <c:tickLblPos val="nextTo"/>
        <c:crossAx val="27573632"/>
        <c:crosses val="autoZero"/>
        <c:auto val="1"/>
        <c:lblAlgn val="ctr"/>
        <c:lblOffset val="100"/>
        <c:noMultiLvlLbl val="0"/>
      </c:catAx>
      <c:valAx>
        <c:axId val="27573632"/>
        <c:scaling>
          <c:orientation val="minMax"/>
        </c:scaling>
        <c:delete val="0"/>
        <c:axPos val="l"/>
        <c:majorGridlines/>
        <c:numFmt formatCode="General" sourceLinked="1"/>
        <c:majorTickMark val="out"/>
        <c:minorTickMark val="none"/>
        <c:tickLblPos val="nextTo"/>
        <c:crossAx val="2757209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The percentage of bike  usage</a:t>
            </a:r>
            <a:r>
              <a:rPr lang="en-US" baseline="0" dirty="0"/>
              <a:t> per week</a:t>
            </a:r>
            <a:endParaRPr lang="en-US" dirty="0"/>
          </a:p>
        </c:rich>
      </c:tx>
      <c:layout/>
      <c:overlay val="0"/>
    </c:title>
    <c:autoTitleDeleted val="0"/>
    <c:plotArea>
      <c:layout/>
      <c:lineChart>
        <c:grouping val="standard"/>
        <c:varyColors val="0"/>
        <c:ser>
          <c:idx val="0"/>
          <c:order val="0"/>
          <c:tx>
            <c:strRef>
              <c:f>Sheet2!$A$10</c:f>
              <c:strCache>
                <c:ptCount val="1"/>
                <c:pt idx="0">
                  <c:v>casual</c:v>
                </c:pt>
              </c:strCache>
            </c:strRef>
          </c:tx>
          <c:spPr>
            <a:ln>
              <a:solidFill>
                <a:srgbClr val="FF0000"/>
              </a:solidFill>
            </a:ln>
          </c:spPr>
          <c:marker>
            <c:symbol val="none"/>
          </c:marker>
          <c:cat>
            <c:strRef>
              <c:f>Sheet2!$B$9:$H$9</c:f>
              <c:strCache>
                <c:ptCount val="7"/>
                <c:pt idx="0">
                  <c:v>Sun</c:v>
                </c:pt>
                <c:pt idx="1">
                  <c:v>Mon</c:v>
                </c:pt>
                <c:pt idx="2">
                  <c:v>Tue</c:v>
                </c:pt>
                <c:pt idx="3">
                  <c:v>Wed</c:v>
                </c:pt>
                <c:pt idx="4">
                  <c:v>Thu</c:v>
                </c:pt>
                <c:pt idx="5">
                  <c:v>Fri</c:v>
                </c:pt>
                <c:pt idx="6">
                  <c:v>Sat</c:v>
                </c:pt>
              </c:strCache>
            </c:strRef>
          </c:cat>
          <c:val>
            <c:numRef>
              <c:f>Sheet2!$B$10:$H$10</c:f>
              <c:numCache>
                <c:formatCode>0%</c:formatCode>
                <c:ptCount val="7"/>
                <c:pt idx="0">
                  <c:v>7.668233474147676E-2</c:v>
                </c:pt>
                <c:pt idx="1">
                  <c:v>3.1712976735883858E-2</c:v>
                </c:pt>
                <c:pt idx="2">
                  <c:v>4.3362884512405546E-2</c:v>
                </c:pt>
                <c:pt idx="3">
                  <c:v>2.1241149521032902E-2</c:v>
                </c:pt>
                <c:pt idx="4">
                  <c:v>2.8821324448146605E-2</c:v>
                </c:pt>
                <c:pt idx="5">
                  <c:v>2.9582911881953947E-2</c:v>
                </c:pt>
                <c:pt idx="6">
                  <c:v>4.8194204795620872E-2</c:v>
                </c:pt>
              </c:numCache>
            </c:numRef>
          </c:val>
          <c:smooth val="0"/>
        </c:ser>
        <c:ser>
          <c:idx val="1"/>
          <c:order val="1"/>
          <c:tx>
            <c:strRef>
              <c:f>Sheet2!$A$11</c:f>
              <c:strCache>
                <c:ptCount val="1"/>
                <c:pt idx="0">
                  <c:v>member</c:v>
                </c:pt>
              </c:strCache>
            </c:strRef>
          </c:tx>
          <c:marker>
            <c:symbol val="none"/>
          </c:marker>
          <c:cat>
            <c:strRef>
              <c:f>Sheet2!$B$9:$H$9</c:f>
              <c:strCache>
                <c:ptCount val="7"/>
                <c:pt idx="0">
                  <c:v>Sun</c:v>
                </c:pt>
                <c:pt idx="1">
                  <c:v>Mon</c:v>
                </c:pt>
                <c:pt idx="2">
                  <c:v>Tue</c:v>
                </c:pt>
                <c:pt idx="3">
                  <c:v>Wed</c:v>
                </c:pt>
                <c:pt idx="4">
                  <c:v>Thu</c:v>
                </c:pt>
                <c:pt idx="5">
                  <c:v>Fri</c:v>
                </c:pt>
                <c:pt idx="6">
                  <c:v>Sat</c:v>
                </c:pt>
              </c:strCache>
            </c:strRef>
          </c:cat>
          <c:val>
            <c:numRef>
              <c:f>Sheet2!$B$11:$H$11</c:f>
              <c:numCache>
                <c:formatCode>0%</c:formatCode>
                <c:ptCount val="7"/>
                <c:pt idx="0">
                  <c:v>0.1347771761765931</c:v>
                </c:pt>
                <c:pt idx="1">
                  <c:v>9.4996132563812702E-2</c:v>
                </c:pt>
                <c:pt idx="2">
                  <c:v>0.10774082227643243</c:v>
                </c:pt>
                <c:pt idx="3">
                  <c:v>8.1620753257571246E-2</c:v>
                </c:pt>
                <c:pt idx="4">
                  <c:v>0.10935919557327305</c:v>
                </c:pt>
                <c:pt idx="5">
                  <c:v>8.7701552924376744E-2</c:v>
                </c:pt>
                <c:pt idx="6">
                  <c:v>0.10420658059142024</c:v>
                </c:pt>
              </c:numCache>
            </c:numRef>
          </c:val>
          <c:smooth val="0"/>
        </c:ser>
        <c:dLbls>
          <c:showLegendKey val="0"/>
          <c:showVal val="0"/>
          <c:showCatName val="0"/>
          <c:showSerName val="0"/>
          <c:showPercent val="0"/>
          <c:showBubbleSize val="0"/>
        </c:dLbls>
        <c:marker val="1"/>
        <c:smooth val="0"/>
        <c:axId val="27616768"/>
        <c:axId val="27618304"/>
      </c:lineChart>
      <c:catAx>
        <c:axId val="27616768"/>
        <c:scaling>
          <c:orientation val="minMax"/>
        </c:scaling>
        <c:delete val="0"/>
        <c:axPos val="b"/>
        <c:majorTickMark val="out"/>
        <c:minorTickMark val="none"/>
        <c:tickLblPos val="nextTo"/>
        <c:crossAx val="27618304"/>
        <c:crosses val="autoZero"/>
        <c:auto val="1"/>
        <c:lblAlgn val="ctr"/>
        <c:lblOffset val="100"/>
        <c:noMultiLvlLbl val="0"/>
      </c:catAx>
      <c:valAx>
        <c:axId val="27618304"/>
        <c:scaling>
          <c:orientation val="minMax"/>
        </c:scaling>
        <c:delete val="0"/>
        <c:axPos val="l"/>
        <c:majorGridlines/>
        <c:numFmt formatCode="0%" sourceLinked="1"/>
        <c:majorTickMark val="out"/>
        <c:minorTickMark val="none"/>
        <c:tickLblPos val="nextTo"/>
        <c:crossAx val="2761676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202004-divvy-tripdata (Autosaved).xlsx]Sheet4!PivotTable3</c:name>
    <c:fmtId val="5"/>
  </c:pivotSource>
  <c:chart>
    <c:title>
      <c:tx>
        <c:rich>
          <a:bodyPr/>
          <a:lstStyle/>
          <a:p>
            <a:pPr>
              <a:defRPr/>
            </a:pPr>
            <a:r>
              <a:rPr lang="en-US"/>
              <a:t>Casual Vs Members riders in a day (12 hrs)</a:t>
            </a:r>
          </a:p>
        </c:rich>
      </c:tx>
      <c:layout/>
      <c:overlay val="0"/>
    </c:title>
    <c:autoTitleDeleted val="0"/>
    <c:pivotFmts>
      <c:pivotFmt>
        <c:idx val="0"/>
        <c:marker>
          <c:symbol val="none"/>
        </c:marker>
        <c:dLbl>
          <c:idx val="0"/>
          <c:numFmt formatCode="0.00%" sourceLinked="0"/>
          <c:spPr/>
          <c:txPr>
            <a:bodyPr/>
            <a:lstStyle/>
            <a:p>
              <a:pPr>
                <a:defRPr/>
              </a:pPr>
              <a:endParaRPr lang="en-US"/>
            </a:p>
          </c:txPr>
          <c:showLegendKey val="0"/>
          <c:showVal val="0"/>
          <c:showCatName val="0"/>
          <c:showSerName val="0"/>
          <c:showPercent val="1"/>
          <c:showBubbleSize val="0"/>
        </c:dLbl>
      </c:pivotFmt>
      <c:pivotFmt>
        <c:idx val="1"/>
        <c:marker>
          <c:symbol val="none"/>
        </c:marker>
        <c:dLbl>
          <c:idx val="0"/>
          <c:numFmt formatCode="0.00%" sourceLinked="0"/>
          <c:spPr/>
          <c:txPr>
            <a:bodyPr/>
            <a:lstStyle/>
            <a:p>
              <a:pPr>
                <a:defRPr/>
              </a:pPr>
              <a:endParaRPr lang="en-US"/>
            </a:p>
          </c:txPr>
          <c:showLegendKey val="0"/>
          <c:showVal val="0"/>
          <c:showCatName val="0"/>
          <c:showSerName val="0"/>
          <c:showPercent val="1"/>
          <c:showBubbleSize val="0"/>
        </c:dLbl>
      </c:pivotFmt>
      <c:pivotFmt>
        <c:idx val="2"/>
        <c:marker>
          <c:symbol val="none"/>
        </c:marker>
        <c:dLbl>
          <c:idx val="0"/>
          <c:numFmt formatCode="0.00%" sourceLinked="0"/>
          <c:spPr/>
          <c:txPr>
            <a:bodyPr/>
            <a:lstStyle/>
            <a:p>
              <a:pPr>
                <a:defRPr/>
              </a:pPr>
              <a:endParaRPr lang="en-US"/>
            </a:p>
          </c:txPr>
          <c:showLegendKey val="0"/>
          <c:showVal val="0"/>
          <c:showCatName val="0"/>
          <c:showSerName val="0"/>
          <c:showPercent val="1"/>
          <c:showBubbleSize val="0"/>
        </c:dLbl>
      </c:pivotFmt>
    </c:pivotFmts>
    <c:view3D>
      <c:rotX val="75"/>
      <c:rotY val="0"/>
      <c:rAngAx val="0"/>
      <c:perspective val="30"/>
    </c:view3D>
    <c:floor>
      <c:thickness val="0"/>
    </c:floor>
    <c:sideWall>
      <c:thickness val="0"/>
    </c:sideWall>
    <c:backWall>
      <c:thickness val="0"/>
    </c:backWall>
    <c:plotArea>
      <c:layout/>
      <c:pie3DChart>
        <c:varyColors val="1"/>
        <c:ser>
          <c:idx val="0"/>
          <c:order val="0"/>
          <c:tx>
            <c:strRef>
              <c:f>Sheet4!$B$3</c:f>
              <c:strCache>
                <c:ptCount val="1"/>
                <c:pt idx="0">
                  <c:v>Total</c:v>
                </c:pt>
              </c:strCache>
            </c:strRef>
          </c:tx>
          <c:explosion val="25"/>
          <c:dLbls>
            <c:numFmt formatCode="0.00%" sourceLinked="0"/>
            <c:txPr>
              <a:bodyPr/>
              <a:lstStyle/>
              <a:p>
                <a:pPr>
                  <a:defRPr/>
                </a:pPr>
                <a:endParaRPr lang="en-US"/>
              </a:p>
            </c:txPr>
            <c:showLegendKey val="0"/>
            <c:showVal val="0"/>
            <c:showCatName val="0"/>
            <c:showSerName val="0"/>
            <c:showPercent val="1"/>
            <c:showBubbleSize val="0"/>
            <c:showLeaderLines val="1"/>
          </c:dLbls>
          <c:cat>
            <c:strRef>
              <c:f>Sheet4!$A$4:$A$6</c:f>
              <c:strCache>
                <c:ptCount val="2"/>
                <c:pt idx="0">
                  <c:v>casual_&gt;_12hr</c:v>
                </c:pt>
                <c:pt idx="1">
                  <c:v>member_&gt;_12hr</c:v>
                </c:pt>
              </c:strCache>
            </c:strRef>
          </c:cat>
          <c:val>
            <c:numRef>
              <c:f>Sheet4!$B$4:$B$6</c:f>
              <c:numCache>
                <c:formatCode>General</c:formatCode>
                <c:ptCount val="2"/>
                <c:pt idx="0">
                  <c:v>166</c:v>
                </c:pt>
                <c:pt idx="1">
                  <c:v>51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19FA6D-08FF-44F7-AD9D-D955339E373B}"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9FA6D-08FF-44F7-AD9D-D955339E373B}"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B19FA6D-08FF-44F7-AD9D-D955339E373B}"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907A1-B809-4994-A994-3AB0F406270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9FA6D-08FF-44F7-AD9D-D955339E373B}"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907A1-B809-4994-A994-3AB0F406270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9FA6D-08FF-44F7-AD9D-D955339E373B}"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B19FA6D-08FF-44F7-AD9D-D955339E373B}"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907A1-B809-4994-A994-3AB0F406270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19FA6D-08FF-44F7-AD9D-D955339E373B}"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19FA6D-08FF-44F7-AD9D-D955339E373B}"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B19FA6D-08FF-44F7-AD9D-D955339E373B}"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907A1-B809-4994-A994-3AB0F40627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19FA6D-08FF-44F7-AD9D-D955339E373B}"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907A1-B809-4994-A994-3AB0F406270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9FA6D-08FF-44F7-AD9D-D955339E373B}"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907A1-B809-4994-A994-3AB0F406270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B19FA6D-08FF-44F7-AD9D-D955339E373B}" type="datetimeFigureOut">
              <a:rPr lang="en-US" smtClean="0"/>
              <a:t>5/5/2022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D4907A1-B809-4994-A994-3AB0F406270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Case Study- </a:t>
            </a:r>
            <a:r>
              <a:rPr lang="en-US" dirty="0"/>
              <a:t>T</a:t>
            </a:r>
            <a:r>
              <a:rPr lang="en-US" dirty="0" smtClean="0"/>
              <a:t>he Casual and Member bike riders in the case of </a:t>
            </a:r>
            <a:r>
              <a:rPr lang="en-US" dirty="0" err="1" smtClean="0"/>
              <a:t>Cyclistic</a:t>
            </a:r>
            <a:r>
              <a:rPr lang="en-US" dirty="0" smtClean="0"/>
              <a:t> S.C</a:t>
            </a:r>
            <a:endParaRPr lang="en-US" dirty="0"/>
          </a:p>
        </p:txBody>
      </p:sp>
      <p:sp>
        <p:nvSpPr>
          <p:cNvPr id="3" name="Subtitle 2"/>
          <p:cNvSpPr>
            <a:spLocks noGrp="1"/>
          </p:cNvSpPr>
          <p:nvPr>
            <p:ph type="subTitle" idx="1"/>
          </p:nvPr>
        </p:nvSpPr>
        <p:spPr>
          <a:xfrm>
            <a:off x="2438400" y="4038600"/>
            <a:ext cx="6400800" cy="1473200"/>
          </a:xfrm>
        </p:spPr>
        <p:txBody>
          <a:bodyPr/>
          <a:lstStyle/>
          <a:p>
            <a:pPr algn="r"/>
            <a:r>
              <a:rPr lang="en-US" dirty="0" smtClean="0"/>
              <a:t>By Khalid Abdu</a:t>
            </a:r>
          </a:p>
          <a:p>
            <a:pPr algn="r"/>
            <a:r>
              <a:rPr lang="en-US" dirty="0" smtClean="0"/>
              <a:t>Google Data Analyst Certified Professional</a:t>
            </a:r>
          </a:p>
          <a:p>
            <a:pPr algn="r"/>
            <a:r>
              <a:rPr lang="en-US" dirty="0" smtClean="0"/>
              <a:t>April 5, 2022</a:t>
            </a:r>
            <a:endParaRPr lang="en-US" dirty="0"/>
          </a:p>
        </p:txBody>
      </p:sp>
    </p:spTree>
    <p:extLst>
      <p:ext uri="{BB962C8B-B14F-4D97-AF65-F5344CB8AC3E}">
        <p14:creationId xmlns:p14="http://schemas.microsoft.com/office/powerpoint/2010/main" val="15849492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can be concluded that customers experience the two types of schemes (casual and members) with similar trends but varied usage in terms of number of users. It can be said that being high number of  membership means riders are liking and are ok with the membership benefits. Therefore, since there are more casual riders who use long time than there member counterpart, we can encourage them to join the membership program.</a:t>
            </a:r>
            <a:endParaRPr lang="en-US" dirty="0"/>
          </a:p>
        </p:txBody>
      </p:sp>
      <p:sp>
        <p:nvSpPr>
          <p:cNvPr id="3" name="Title 2"/>
          <p:cNvSpPr>
            <a:spLocks noGrp="1"/>
          </p:cNvSpPr>
          <p:nvPr>
            <p:ph type="title"/>
          </p:nvPr>
        </p:nvSpPr>
        <p:spPr/>
        <p:txBody>
          <a:bodyPr/>
          <a:lstStyle/>
          <a:p>
            <a:r>
              <a:rPr lang="en-US" dirty="0"/>
              <a:t>C</a:t>
            </a:r>
            <a:r>
              <a:rPr lang="en-US" dirty="0" smtClean="0"/>
              <a:t>onclusion</a:t>
            </a:r>
            <a:endParaRPr lang="en-US" dirty="0"/>
          </a:p>
        </p:txBody>
      </p:sp>
    </p:spTree>
    <p:extLst>
      <p:ext uri="{BB962C8B-B14F-4D97-AF65-F5344CB8AC3E}">
        <p14:creationId xmlns:p14="http://schemas.microsoft.com/office/powerpoint/2010/main" val="1551547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There is a good ground to convince the casual riders to be a members, since there are higher numbers of casual riders who use more time than the already members.</a:t>
            </a:r>
          </a:p>
          <a:p>
            <a:r>
              <a:rPr lang="en-US" dirty="0" smtClean="0"/>
              <a:t>Prepare and Provide a membership package with discounted price.</a:t>
            </a:r>
          </a:p>
          <a:p>
            <a:r>
              <a:rPr lang="en-US" dirty="0" smtClean="0"/>
              <a:t>These can be implemented through social medias or developing a mobile app suitable for using and tracking.</a:t>
            </a:r>
            <a:endParaRPr lang="en-US" dirty="0"/>
          </a:p>
        </p:txBody>
      </p:sp>
      <p:sp>
        <p:nvSpPr>
          <p:cNvPr id="3" name="Title 2"/>
          <p:cNvSpPr>
            <a:spLocks noGrp="1"/>
          </p:cNvSpPr>
          <p:nvPr>
            <p:ph type="title"/>
          </p:nvPr>
        </p:nvSpPr>
        <p:spPr/>
        <p:txBody>
          <a:bodyPr/>
          <a:lstStyle/>
          <a:p>
            <a:r>
              <a:rPr lang="en-US" dirty="0" smtClean="0"/>
              <a:t>Recommendations</a:t>
            </a:r>
            <a:endParaRPr lang="en-US" dirty="0"/>
          </a:p>
        </p:txBody>
      </p:sp>
    </p:spTree>
    <p:extLst>
      <p:ext uri="{BB962C8B-B14F-4D97-AF65-F5344CB8AC3E}">
        <p14:creationId xmlns:p14="http://schemas.microsoft.com/office/powerpoint/2010/main" val="1965113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252728"/>
          </a:xfrm>
        </p:spPr>
        <p:txBody>
          <a:bodyPr/>
          <a:lstStyle/>
          <a:p>
            <a:r>
              <a:rPr lang="en-US" b="1" dirty="0" smtClean="0">
                <a:solidFill>
                  <a:srgbClr val="0070C0"/>
                </a:solidFill>
              </a:rPr>
              <a:t>Thank You</a:t>
            </a:r>
            <a:endParaRPr lang="en-US" b="1" dirty="0">
              <a:solidFill>
                <a:srgbClr val="0070C0"/>
              </a:solidFill>
            </a:endParaRPr>
          </a:p>
        </p:txBody>
      </p:sp>
    </p:spTree>
    <p:extLst>
      <p:ext uri="{BB962C8B-B14F-4D97-AF65-F5344CB8AC3E}">
        <p14:creationId xmlns:p14="http://schemas.microsoft.com/office/powerpoint/2010/main" val="41164120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Cyclistic</a:t>
            </a:r>
            <a:r>
              <a:rPr lang="en-US" dirty="0" smtClean="0"/>
              <a:t> – a bike share company</a:t>
            </a:r>
          </a:p>
          <a:p>
            <a:r>
              <a:rPr lang="en-US" dirty="0" smtClean="0"/>
              <a:t>Casual – customers who paid single ride or full 		day passes.</a:t>
            </a:r>
          </a:p>
          <a:p>
            <a:r>
              <a:rPr lang="en-US" dirty="0" smtClean="0"/>
              <a:t>Members – customers who purchased annual membership fee. </a:t>
            </a:r>
            <a:endParaRPr lang="en-US" dirty="0"/>
          </a:p>
        </p:txBody>
      </p:sp>
      <p:sp>
        <p:nvSpPr>
          <p:cNvPr id="2" name="Title 1"/>
          <p:cNvSpPr>
            <a:spLocks noGrp="1"/>
          </p:cNvSpPr>
          <p:nvPr>
            <p:ph type="title"/>
          </p:nvPr>
        </p:nvSpPr>
        <p:spPr/>
        <p:txBody>
          <a:bodyPr/>
          <a:lstStyle/>
          <a:p>
            <a:r>
              <a:rPr lang="en-US" dirty="0" smtClean="0"/>
              <a:t>Acronyms</a:t>
            </a:r>
            <a:endParaRPr lang="en-US" dirty="0"/>
          </a:p>
        </p:txBody>
      </p:sp>
    </p:spTree>
    <p:extLst>
      <p:ext uri="{BB962C8B-B14F-4D97-AF65-F5344CB8AC3E}">
        <p14:creationId xmlns:p14="http://schemas.microsoft.com/office/powerpoint/2010/main" val="344214670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r>
              <a:rPr lang="en-US" dirty="0" smtClean="0"/>
              <a:t>Founded in 2016 in Chicago</a:t>
            </a:r>
          </a:p>
          <a:p>
            <a:r>
              <a:rPr lang="en-US" dirty="0" smtClean="0"/>
              <a:t>Engaged in bike sharing service</a:t>
            </a:r>
          </a:p>
          <a:p>
            <a:r>
              <a:rPr lang="en-US" dirty="0" smtClean="0"/>
              <a:t>Have 5,824 bicycles with 692 stations across Chicago.</a:t>
            </a:r>
          </a:p>
          <a:p>
            <a:r>
              <a:rPr lang="en-US" dirty="0" err="1" smtClean="0"/>
              <a:t>Cyclistic</a:t>
            </a:r>
            <a:r>
              <a:rPr lang="en-US" dirty="0" smtClean="0"/>
              <a:t> offer</a:t>
            </a:r>
          </a:p>
          <a:p>
            <a:pPr lvl="1"/>
            <a:r>
              <a:rPr lang="en-US" dirty="0"/>
              <a:t>S</a:t>
            </a:r>
            <a:r>
              <a:rPr lang="en-US" dirty="0" smtClean="0"/>
              <a:t>tandard two-wheeled bike</a:t>
            </a:r>
          </a:p>
          <a:p>
            <a:pPr lvl="1"/>
            <a:r>
              <a:rPr lang="en-US" dirty="0" smtClean="0"/>
              <a:t>Reclining bikes</a:t>
            </a:r>
          </a:p>
          <a:p>
            <a:pPr lvl="1"/>
            <a:r>
              <a:rPr lang="en-US" dirty="0" smtClean="0"/>
              <a:t>Hand tricycles and </a:t>
            </a:r>
          </a:p>
          <a:p>
            <a:pPr lvl="1"/>
            <a:r>
              <a:rPr lang="en-US" dirty="0" smtClean="0"/>
              <a:t>Cargo bikes</a:t>
            </a:r>
          </a:p>
          <a:p>
            <a:pPr lvl="1"/>
            <a:endParaRPr lang="en-US" dirty="0"/>
          </a:p>
        </p:txBody>
      </p:sp>
      <p:sp>
        <p:nvSpPr>
          <p:cNvPr id="2" name="Title 1"/>
          <p:cNvSpPr>
            <a:spLocks noGrp="1"/>
          </p:cNvSpPr>
          <p:nvPr>
            <p:ph type="title"/>
          </p:nvPr>
        </p:nvSpPr>
        <p:spPr/>
        <p:txBody>
          <a:bodyPr/>
          <a:lstStyle/>
          <a:p>
            <a:r>
              <a:rPr lang="en-US" dirty="0" smtClean="0"/>
              <a:t>About </a:t>
            </a:r>
            <a:r>
              <a:rPr lang="en-US" dirty="0" err="1" smtClean="0"/>
              <a:t>Cyclistic</a:t>
            </a:r>
            <a:endParaRPr lang="en-US" dirty="0"/>
          </a:p>
        </p:txBody>
      </p:sp>
    </p:spTree>
    <p:extLst>
      <p:ext uri="{BB962C8B-B14F-4D97-AF65-F5344CB8AC3E}">
        <p14:creationId xmlns:p14="http://schemas.microsoft.com/office/powerpoint/2010/main" val="40679724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Lily Moreno</a:t>
            </a:r>
            <a:r>
              <a:rPr lang="en-US" dirty="0"/>
              <a:t>: The director of marketing and </a:t>
            </a:r>
            <a:r>
              <a:rPr lang="en-US" dirty="0" smtClean="0"/>
              <a:t>my manager.</a:t>
            </a:r>
          </a:p>
          <a:p>
            <a:r>
              <a:rPr lang="en-US" b="1" dirty="0" err="1"/>
              <a:t>Cyclistic</a:t>
            </a:r>
            <a:r>
              <a:rPr lang="en-US" b="1" dirty="0"/>
              <a:t> executive team</a:t>
            </a:r>
            <a:r>
              <a:rPr lang="en-US" dirty="0"/>
              <a:t>: The </a:t>
            </a:r>
            <a:r>
              <a:rPr lang="en-US" dirty="0" smtClean="0"/>
              <a:t>detail-oriented </a:t>
            </a:r>
            <a:r>
              <a:rPr lang="en-US" dirty="0"/>
              <a:t>executive team </a:t>
            </a:r>
            <a:r>
              <a:rPr lang="en-US" dirty="0" smtClean="0"/>
              <a:t>how decide </a:t>
            </a:r>
            <a:r>
              <a:rPr lang="en-US" dirty="0"/>
              <a:t>whether to approve </a:t>
            </a:r>
            <a:r>
              <a:rPr lang="en-US" dirty="0" smtClean="0"/>
              <a:t>the recommended </a:t>
            </a:r>
            <a:r>
              <a:rPr lang="en-US" dirty="0"/>
              <a:t>marketing program. </a:t>
            </a:r>
          </a:p>
        </p:txBody>
      </p:sp>
      <p:sp>
        <p:nvSpPr>
          <p:cNvPr id="3" name="Title 2"/>
          <p:cNvSpPr>
            <a:spLocks noGrp="1"/>
          </p:cNvSpPr>
          <p:nvPr>
            <p:ph type="title"/>
          </p:nvPr>
        </p:nvSpPr>
        <p:spPr/>
        <p:txBody>
          <a:bodyPr/>
          <a:lstStyle/>
          <a:p>
            <a:r>
              <a:rPr lang="en-US" dirty="0" smtClean="0"/>
              <a:t>The stack holders</a:t>
            </a:r>
            <a:endParaRPr lang="en-US" dirty="0"/>
          </a:p>
        </p:txBody>
      </p:sp>
    </p:spTree>
    <p:extLst>
      <p:ext uri="{BB962C8B-B14F-4D97-AF65-F5344CB8AC3E}">
        <p14:creationId xmlns:p14="http://schemas.microsoft.com/office/powerpoint/2010/main" val="37189833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do annual members and casual riders use </a:t>
            </a:r>
            <a:r>
              <a:rPr lang="en-US" dirty="0" err="1" smtClean="0"/>
              <a:t>Cyclistic</a:t>
            </a:r>
            <a:r>
              <a:rPr lang="en-US" dirty="0" smtClean="0"/>
              <a:t> bikes differently?</a:t>
            </a:r>
          </a:p>
          <a:p>
            <a:r>
              <a:rPr lang="en-US" dirty="0" smtClean="0"/>
              <a:t>Why would casual riders buy </a:t>
            </a:r>
            <a:r>
              <a:rPr lang="en-US" dirty="0" err="1" smtClean="0"/>
              <a:t>Cyclistic</a:t>
            </a:r>
            <a:r>
              <a:rPr lang="en-US" dirty="0" smtClean="0"/>
              <a:t> annual memberships?</a:t>
            </a:r>
          </a:p>
          <a:p>
            <a:r>
              <a:rPr lang="en-US" dirty="0" smtClean="0"/>
              <a:t>How can </a:t>
            </a:r>
            <a:r>
              <a:rPr lang="en-US" dirty="0" err="1" smtClean="0"/>
              <a:t>Cyclistic</a:t>
            </a:r>
            <a:r>
              <a:rPr lang="en-US" dirty="0" smtClean="0"/>
              <a:t> use digital media to influence casual riders to become members?</a:t>
            </a:r>
            <a:endParaRPr lang="en-US" dirty="0"/>
          </a:p>
        </p:txBody>
      </p:sp>
      <p:sp>
        <p:nvSpPr>
          <p:cNvPr id="2" name="Title 1"/>
          <p:cNvSpPr>
            <a:spLocks noGrp="1"/>
          </p:cNvSpPr>
          <p:nvPr>
            <p:ph type="title"/>
          </p:nvPr>
        </p:nvSpPr>
        <p:spPr/>
        <p:txBody>
          <a:bodyPr/>
          <a:lstStyle/>
          <a:p>
            <a:r>
              <a:rPr lang="en-US" dirty="0" smtClean="0"/>
              <a:t>Business Questions</a:t>
            </a:r>
            <a:endParaRPr lang="en-US" dirty="0"/>
          </a:p>
        </p:txBody>
      </p:sp>
    </p:spTree>
    <p:extLst>
      <p:ext uri="{BB962C8B-B14F-4D97-AF65-F5344CB8AC3E}">
        <p14:creationId xmlns:p14="http://schemas.microsoft.com/office/powerpoint/2010/main" val="71108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Both ride through out the week with </a:t>
            </a:r>
            <a:r>
              <a:rPr lang="en-US" dirty="0" smtClean="0"/>
              <a:t>similar frequency, being members with higher magnitude </a:t>
            </a:r>
            <a:r>
              <a:rPr lang="en-US" dirty="0"/>
              <a:t>but usually prefer Sunday for riding</a:t>
            </a:r>
            <a:r>
              <a:rPr lang="en-US" dirty="0" smtClean="0"/>
              <a:t>.</a:t>
            </a:r>
          </a:p>
          <a:p>
            <a:r>
              <a:rPr lang="en-US" dirty="0" smtClean="0"/>
              <a:t>Member riders take 72% and casual 28% of the total riders</a:t>
            </a:r>
            <a:endParaRPr lang="en-US" dirty="0"/>
          </a:p>
          <a:p>
            <a:r>
              <a:rPr lang="en-US" dirty="0" smtClean="0"/>
              <a:t>casual and member riders mostly use the bikes for less than a single day ( 12 </a:t>
            </a:r>
            <a:r>
              <a:rPr lang="en-US" dirty="0" err="1" smtClean="0"/>
              <a:t>hrs</a:t>
            </a:r>
            <a:r>
              <a:rPr lang="en-US" dirty="0" smtClean="0"/>
              <a:t>)</a:t>
            </a:r>
          </a:p>
          <a:p>
            <a:r>
              <a:rPr lang="en-US" dirty="0" smtClean="0"/>
              <a:t>However we found casual riders using greater than 12 </a:t>
            </a:r>
            <a:r>
              <a:rPr lang="en-US" dirty="0" err="1" smtClean="0"/>
              <a:t>hrs</a:t>
            </a:r>
            <a:r>
              <a:rPr lang="en-US" dirty="0" smtClean="0"/>
              <a:t> more than the members, 76.5% and 24.5% respectively.</a:t>
            </a:r>
          </a:p>
        </p:txBody>
      </p:sp>
      <p:sp>
        <p:nvSpPr>
          <p:cNvPr id="3" name="Title 2"/>
          <p:cNvSpPr>
            <a:spLocks noGrp="1"/>
          </p:cNvSpPr>
          <p:nvPr>
            <p:ph type="title"/>
          </p:nvPr>
        </p:nvSpPr>
        <p:spPr/>
        <p:txBody>
          <a:bodyPr>
            <a:normAutofit fontScale="90000"/>
          </a:bodyPr>
          <a:lstStyle/>
          <a:p>
            <a:r>
              <a:rPr lang="en-US" dirty="0" smtClean="0"/>
              <a:t>Riding experience by both customers</a:t>
            </a:r>
            <a:endParaRPr lang="en-US" dirty="0"/>
          </a:p>
        </p:txBody>
      </p:sp>
    </p:spTree>
    <p:extLst>
      <p:ext uri="{BB962C8B-B14F-4D97-AF65-F5344CB8AC3E}">
        <p14:creationId xmlns:p14="http://schemas.microsoft.com/office/powerpoint/2010/main" val="39995616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202942335"/>
              </p:ext>
            </p:extLst>
          </p:nvPr>
        </p:nvGraphicFramePr>
        <p:xfrm>
          <a:off x="990600" y="2286000"/>
          <a:ext cx="71628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153400" y="3505200"/>
            <a:ext cx="914400" cy="1815882"/>
          </a:xfrm>
          <a:prstGeom prst="rect">
            <a:avLst/>
          </a:prstGeom>
          <a:noFill/>
        </p:spPr>
        <p:txBody>
          <a:bodyPr wrap="square" rtlCol="0">
            <a:spAutoFit/>
          </a:bodyPr>
          <a:lstStyle/>
          <a:p>
            <a:r>
              <a:rPr lang="en-US" sz="1600" dirty="0" smtClean="0"/>
              <a:t>1 = Sun </a:t>
            </a:r>
          </a:p>
          <a:p>
            <a:r>
              <a:rPr lang="en-US" sz="1600" dirty="0" smtClean="0"/>
              <a:t>2 = Mon</a:t>
            </a:r>
          </a:p>
          <a:p>
            <a:r>
              <a:rPr lang="en-US" sz="1600" dirty="0" smtClean="0"/>
              <a:t>3 = Tue</a:t>
            </a:r>
          </a:p>
          <a:p>
            <a:r>
              <a:rPr lang="en-US" sz="1600" dirty="0" smtClean="0"/>
              <a:t>4 =Wed</a:t>
            </a:r>
          </a:p>
          <a:p>
            <a:r>
              <a:rPr lang="en-US" sz="1600" dirty="0" smtClean="0"/>
              <a:t>5 = Thu</a:t>
            </a:r>
          </a:p>
          <a:p>
            <a:r>
              <a:rPr lang="en-US" sz="1600" dirty="0" smtClean="0"/>
              <a:t>6 = Fri</a:t>
            </a:r>
          </a:p>
          <a:p>
            <a:r>
              <a:rPr lang="en-US" sz="1600" dirty="0" smtClean="0"/>
              <a:t>7 = Sat</a:t>
            </a:r>
            <a:endParaRPr lang="en-US" sz="1600" dirty="0"/>
          </a:p>
        </p:txBody>
      </p:sp>
    </p:spTree>
    <p:extLst>
      <p:ext uri="{BB962C8B-B14F-4D97-AF65-F5344CB8AC3E}">
        <p14:creationId xmlns:p14="http://schemas.microsoft.com/office/powerpoint/2010/main" val="2232866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9134215"/>
              </p:ext>
            </p:extLst>
          </p:nvPr>
        </p:nvGraphicFramePr>
        <p:xfrm>
          <a:off x="871538" y="2674938"/>
          <a:ext cx="7408862" cy="3451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1196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71538" y="2674938"/>
          <a:ext cx="7408862" cy="3451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9445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427</TotalTime>
  <Words>414</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Case Study- The Casual and Member bike riders in the case of Cyclistic S.C</vt:lpstr>
      <vt:lpstr>Acronyms</vt:lpstr>
      <vt:lpstr>About Cyclistic</vt:lpstr>
      <vt:lpstr>The stack holders</vt:lpstr>
      <vt:lpstr>Business Questions</vt:lpstr>
      <vt:lpstr>Riding experience by both customers</vt:lpstr>
      <vt:lpstr>Analysis</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Nebila Khalid</dc:creator>
  <cp:lastModifiedBy>Nebila Khalid</cp:lastModifiedBy>
  <cp:revision>31</cp:revision>
  <dcterms:created xsi:type="dcterms:W3CDTF">2022-05-01T12:31:45Z</dcterms:created>
  <dcterms:modified xsi:type="dcterms:W3CDTF">2022-05-05T12:49:31Z</dcterms:modified>
</cp:coreProperties>
</file>