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257" r:id="rId6"/>
    <p:sldId id="264" r:id="rId7"/>
    <p:sldId id="258" r:id="rId8"/>
    <p:sldId id="267" r:id="rId9"/>
    <p:sldId id="266" r:id="rId10"/>
    <p:sldId id="260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70877-E42D-47D7-A153-80FF1B8936A9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9327B-3BEA-4B24-BF92-DC669098E1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354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98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188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27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097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98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44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106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98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0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43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112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4B56-E8AA-424D-8FD4-96843C22114E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24F4-10F2-48F5-873E-07FA39A6F4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681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8F57-900E-5ACC-BF70-C07ADE5E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425" y="579120"/>
            <a:ext cx="9453150" cy="1921001"/>
          </a:xfrm>
        </p:spPr>
        <p:txBody>
          <a:bodyPr>
            <a:normAutofit/>
          </a:bodyPr>
          <a:lstStyle/>
          <a:p>
            <a:r>
              <a:rPr lang="en-US" sz="5000" b="1" i="0" dirty="0">
                <a:solidFill>
                  <a:srgbClr val="100E07"/>
                </a:solidFill>
                <a:effectLst/>
                <a:latin typeface="Ubuntu" panose="020F0502020204030204" pitchFamily="34" charset="0"/>
              </a:rPr>
              <a:t>Detecting Suspicious Behavior with Deep Learning</a:t>
            </a:r>
            <a:endParaRPr lang="en-IE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286-F441-DE2A-35AE-646474CD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9231" y="3903406"/>
            <a:ext cx="3713538" cy="2507226"/>
          </a:xfrm>
        </p:spPr>
        <p:txBody>
          <a:bodyPr>
            <a:noAutofit/>
          </a:bodyPr>
          <a:lstStyle/>
          <a:p>
            <a:r>
              <a:rPr lang="en-US" sz="2000" b="1" dirty="0"/>
              <a:t>Presenters:</a:t>
            </a:r>
          </a:p>
          <a:p>
            <a:r>
              <a:rPr lang="en-IE" sz="2000" b="1" dirty="0"/>
              <a:t>Anif </a:t>
            </a:r>
            <a:r>
              <a:rPr lang="en-IE" sz="2000" b="1" dirty="0" err="1"/>
              <a:t>Zarus</a:t>
            </a:r>
            <a:r>
              <a:rPr lang="en-IE" sz="2000" b="1" dirty="0"/>
              <a:t> Andrew Thomas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Khamalesh</a:t>
            </a:r>
            <a:r>
              <a:rPr lang="en-US" sz="2000" b="1" dirty="0"/>
              <a:t> Ramesh</a:t>
            </a:r>
          </a:p>
          <a:p>
            <a:r>
              <a:rPr lang="en-US" sz="2000" b="1" dirty="0"/>
              <a:t>Prashanth Kumar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38867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0CDB-6575-9B4A-8AA0-87743005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00E07"/>
                </a:solidFill>
                <a:latin typeface="Ubuntu" panose="020B0504030602030204" pitchFamily="34" charset="0"/>
              </a:rPr>
              <a:t>Agenda of the presentation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A020-98FB-85FD-2EE5-8F7B6BE7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Overview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Methodology</a:t>
            </a:r>
            <a:endParaRPr lang="en-US" dirty="0"/>
          </a:p>
          <a:p>
            <a:r>
              <a:rPr lang="en-US" b="1" dirty="0"/>
              <a:t>Data Understanding and Preprocessing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 &amp; 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4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D405-04E6-B429-C1CB-10BCBC1E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br>
              <a:rPr lang="en-US" dirty="0"/>
            </a:b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0F45-12A0-75AB-C1F6-FAB39FDC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This project uses Deep Learning and Computer Vision to detect suspicious behavior using unstructured data like images and videos. We use the UCF Crime dataset and focus on identifying odd </a:t>
            </a:r>
            <a:r>
              <a:rPr lang="en-US" dirty="0" err="1"/>
              <a:t>behaviours</a:t>
            </a:r>
            <a:r>
              <a:rPr lang="en-US" dirty="0"/>
              <a:t> like shoplifting, vandalism, burglary, and normal behavior. The goal is to train multiple models to recognize these actions accurately and evaluate the best model amongst them.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161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39A2-7C57-DD58-0D94-BB34DDEF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CRISP-DM Framework 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4C5F-33A8-2AC3-48FF-F9FD60A2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000" b="1" i="0" dirty="0">
                <a:solidFill>
                  <a:srgbClr val="100E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  <a:p>
            <a:pPr>
              <a:buNone/>
            </a:pPr>
            <a:r>
              <a:rPr lang="en-US" sz="2000" dirty="0"/>
              <a:t>The business understanding focuses on the objectives of our project which are as follows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 Identify suspicious behavior that could potentially lead to shoplifting, vandalism or burglary</a:t>
            </a:r>
          </a:p>
          <a:p>
            <a:pPr>
              <a:buNone/>
            </a:pPr>
            <a:r>
              <a:rPr lang="en-US" sz="2000" dirty="0"/>
              <a:t>By achieving the objective, we can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Reduce financial losses due to shoplifting, burglary and vandalism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 a safe environment for the customers</a:t>
            </a:r>
          </a:p>
          <a:p>
            <a:pPr marL="457200" lvl="1" indent="0"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7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8CB6B-83CE-D8CC-DD26-A774EDEC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9996950" cy="1680519"/>
          </a:xfrm>
        </p:spPr>
        <p:txBody>
          <a:bodyPr>
            <a:normAutofit/>
          </a:bodyPr>
          <a:lstStyle/>
          <a:p>
            <a:r>
              <a:rPr lang="en-US" sz="4000" dirty="0"/>
              <a:t>Data Understanding And Preprocessing </a:t>
            </a:r>
            <a:endParaRPr lang="en-IE" sz="4000" dirty="0"/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142EDD38-7C49-4C24-BA6F-60DACF414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201" y="2421924"/>
            <a:ext cx="5049178" cy="3711146"/>
          </a:xfrm>
          <a:prstGeom prst="rect">
            <a:avLst/>
          </a:prstGeom>
          <a:noFill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561D94B-4A4D-EED7-912B-E4EB664C4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360732"/>
              </p:ext>
            </p:extLst>
          </p:nvPr>
        </p:nvGraphicFramePr>
        <p:xfrm>
          <a:off x="6198394" y="2870586"/>
          <a:ext cx="5167187" cy="2813823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421910">
                  <a:extLst>
                    <a:ext uri="{9D8B030D-6E8A-4147-A177-3AD203B41FA5}">
                      <a16:colId xmlns:a16="http://schemas.microsoft.com/office/drawing/2014/main" val="1315218721"/>
                    </a:ext>
                  </a:extLst>
                </a:gridCol>
                <a:gridCol w="1545916">
                  <a:extLst>
                    <a:ext uri="{9D8B030D-6E8A-4147-A177-3AD203B41FA5}">
                      <a16:colId xmlns:a16="http://schemas.microsoft.com/office/drawing/2014/main" val="2547552981"/>
                    </a:ext>
                  </a:extLst>
                </a:gridCol>
                <a:gridCol w="1093105">
                  <a:extLst>
                    <a:ext uri="{9D8B030D-6E8A-4147-A177-3AD203B41FA5}">
                      <a16:colId xmlns:a16="http://schemas.microsoft.com/office/drawing/2014/main" val="830056705"/>
                    </a:ext>
                  </a:extLst>
                </a:gridCol>
                <a:gridCol w="1106256">
                  <a:extLst>
                    <a:ext uri="{9D8B030D-6E8A-4147-A177-3AD203B41FA5}">
                      <a16:colId xmlns:a16="http://schemas.microsoft.com/office/drawing/2014/main" val="561072661"/>
                    </a:ext>
                  </a:extLst>
                </a:gridCol>
              </a:tblGrid>
              <a:tr h="76478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b="0" cap="none" spc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IE" sz="17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b="0" cap="none" spc="0">
                          <a:solidFill>
                            <a:schemeClr val="bg1"/>
                          </a:solidFill>
                          <a:effectLst/>
                        </a:rPr>
                        <a:t>Images per Class</a:t>
                      </a:r>
                      <a:endParaRPr lang="en-IE" sz="17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b="0" cap="none" spc="0">
                          <a:solidFill>
                            <a:schemeClr val="bg1"/>
                          </a:solidFill>
                          <a:effectLst/>
                        </a:rPr>
                        <a:t>File format </a:t>
                      </a:r>
                      <a:endParaRPr lang="en-IE" sz="17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b="0" cap="none" spc="0">
                          <a:solidFill>
                            <a:schemeClr val="bg1"/>
                          </a:solidFill>
                          <a:effectLst/>
                        </a:rPr>
                        <a:t>Pixels</a:t>
                      </a:r>
                      <a:endParaRPr lang="en-IE" sz="17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00531"/>
                  </a:ext>
                </a:extLst>
              </a:tr>
              <a:tr h="5122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Shoplifting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1738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PNG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64 * 64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51652"/>
                  </a:ext>
                </a:extLst>
              </a:tr>
              <a:tr h="5122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Burglary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1099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PNG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64 * 64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60729"/>
                  </a:ext>
                </a:extLst>
              </a:tr>
              <a:tr h="5122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Vandalism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1020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PNG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64 * 64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80905"/>
                  </a:ext>
                </a:extLst>
              </a:tr>
              <a:tr h="51226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Normal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1061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PNG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700" cap="none" spc="0">
                          <a:solidFill>
                            <a:schemeClr val="bg1"/>
                          </a:solidFill>
                          <a:effectLst/>
                        </a:rPr>
                        <a:t>64 * 64</a:t>
                      </a:r>
                      <a:endParaRPr lang="en-IE" sz="17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0691" marR="166662" marT="108224" marB="10822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5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23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7390-E5A0-F7B5-63E5-B29077F9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Cleaning &amp; Preprocessing:</a:t>
            </a:r>
            <a:r>
              <a:rPr lang="en-US" dirty="0"/>
              <a:t> Steps were taken to clean and prepare the data, ensuring it was suitable for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 Selection Constraints:</a:t>
            </a:r>
            <a:r>
              <a:rPr lang="en-US" dirty="0"/>
              <a:t> Due to limited computing power, only a subset of the dataset was used for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 Resizing:</a:t>
            </a:r>
            <a:r>
              <a:rPr lang="en-US" dirty="0"/>
              <a:t> Original images (64×64) were resized to 224×224 to improve model performance, though this reduced the training data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Checks:</a:t>
            </a:r>
            <a:r>
              <a:rPr lang="en-US" dirty="0"/>
              <a:t> Images were selected based on clarity, focus, brightness, and absence of corruption to ensure useful input for behavior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Storage:</a:t>
            </a:r>
            <a:r>
              <a:rPr lang="en-US" dirty="0"/>
              <a:t> Preprocessed data was saved as NumPy arrays to avoid repeating preprocessing steps during training.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73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4C4F-746D-1F75-8B51-B3BCE767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Overview of Model Architectures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7004-7C9A-FF5B-E8A2-A8A37ACF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828263" cy="4217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b="1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Custom CNN Architecture</a:t>
            </a:r>
          </a:p>
          <a:p>
            <a:pPr lvl="1"/>
            <a:r>
              <a:rPr lang="en-IE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It </a:t>
            </a:r>
            <a:r>
              <a:rPr lang="en-IE" dirty="0">
                <a:solidFill>
                  <a:srgbClr val="100E07"/>
                </a:solidFill>
                <a:latin typeface="Ubuntu" panose="020B0504030602030204" pitchFamily="34" charset="0"/>
              </a:rPr>
              <a:t>has</a:t>
            </a:r>
            <a:r>
              <a:rPr lang="en-IE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 been </a:t>
            </a:r>
            <a:r>
              <a:rPr lang="en-IE" dirty="0">
                <a:solidFill>
                  <a:srgbClr val="100E07"/>
                </a:solidFill>
                <a:latin typeface="Ubuntu" panose="020B0504030602030204" pitchFamily="34" charset="0"/>
              </a:rPr>
              <a:t>b</a:t>
            </a:r>
            <a:r>
              <a:rPr lang="en-IE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uilt with 3 hidden layers</a:t>
            </a:r>
          </a:p>
          <a:p>
            <a:pPr lvl="1"/>
            <a:r>
              <a:rPr lang="en-US" b="0" i="0" dirty="0">
                <a:effectLst/>
                <a:latin typeface="Source Sans Pro" panose="020B0503030403020204" pitchFamily="34" charset="0"/>
              </a:rPr>
              <a:t>Feature layers: Conv2D, MaxPooling, Dropout, and Dense. </a:t>
            </a:r>
            <a:r>
              <a:rPr lang="en-US" dirty="0">
                <a:latin typeface="Source Sans Pro" panose="020B0503030403020204" pitchFamily="34" charset="0"/>
              </a:rPr>
              <a:t>U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tilized Adam optimizer with learning rate 0.001.</a:t>
            </a:r>
            <a:endParaRPr lang="en-IE" b="1" i="0" dirty="0">
              <a:solidFill>
                <a:srgbClr val="100E07"/>
              </a:solidFill>
              <a:effectLst/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IE" b="1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ResNet50 Model</a:t>
            </a:r>
          </a:p>
          <a:p>
            <a:pPr lvl="1"/>
            <a:r>
              <a:rPr lang="en-US" b="0" i="0" dirty="0">
                <a:effectLst/>
                <a:latin typeface="Source Sans Pro" panose="020B0503030403020204" pitchFamily="34" charset="0"/>
              </a:rPr>
              <a:t>Utilized pre-trained weights with fine-tuning for enhancing the performance.</a:t>
            </a:r>
            <a:endParaRPr lang="en-IE" b="1" dirty="0">
              <a:solidFill>
                <a:srgbClr val="100E07"/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IE" b="1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CNN-</a:t>
            </a:r>
            <a:r>
              <a:rPr lang="en-IE" b="1" i="0" dirty="0" err="1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BiLSTM</a:t>
            </a:r>
            <a:r>
              <a:rPr lang="en-IE" b="1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 Integration</a:t>
            </a:r>
          </a:p>
          <a:p>
            <a:pPr lvl="1"/>
            <a:r>
              <a:rPr lang="en-US" b="0" i="0" dirty="0">
                <a:effectLst/>
                <a:latin typeface="Source Sans Pro" panose="020B0503030403020204" pitchFamily="34" charset="0"/>
              </a:rPr>
              <a:t>CNN extracts spatial features while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BiLSTM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captures temporal dependencies for improved analysis.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EDFB4D-66D5-643E-E1F5-FD55609B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21" y="2159888"/>
            <a:ext cx="1905000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esnet50 architecture">
            <a:extLst>
              <a:ext uri="{FF2B5EF4-FFF2-40B4-BE49-F238E27FC236}">
                <a16:creationId xmlns:a16="http://schemas.microsoft.com/office/drawing/2014/main" id="{B8B511A9-0083-B342-76BF-D0651FD6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21" y="3741039"/>
            <a:ext cx="1976605" cy="9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NN BiLSTM Explained | Papers With Code">
            <a:extLst>
              <a:ext uri="{FF2B5EF4-FFF2-40B4-BE49-F238E27FC236}">
                <a16:creationId xmlns:a16="http://schemas.microsoft.com/office/drawing/2014/main" id="{E16C027C-C7B2-55F0-5ABA-C2FDC893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21" y="4935165"/>
            <a:ext cx="1905000" cy="9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2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E82B-4445-DAEB-2C65-B774ECE1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Comparison</a:t>
            </a:r>
            <a:endParaRPr lang="en-I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3450AB-2B27-5779-37F6-5BD94EB79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493101"/>
              </p:ext>
            </p:extLst>
          </p:nvPr>
        </p:nvGraphicFramePr>
        <p:xfrm>
          <a:off x="6096000" y="1816940"/>
          <a:ext cx="4960444" cy="3788819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228670">
                  <a:extLst>
                    <a:ext uri="{9D8B030D-6E8A-4147-A177-3AD203B41FA5}">
                      <a16:colId xmlns:a16="http://schemas.microsoft.com/office/drawing/2014/main" val="1500953754"/>
                    </a:ext>
                  </a:extLst>
                </a:gridCol>
                <a:gridCol w="708792">
                  <a:extLst>
                    <a:ext uri="{9D8B030D-6E8A-4147-A177-3AD203B41FA5}">
                      <a16:colId xmlns:a16="http://schemas.microsoft.com/office/drawing/2014/main" val="1833768082"/>
                    </a:ext>
                  </a:extLst>
                </a:gridCol>
                <a:gridCol w="1345825">
                  <a:extLst>
                    <a:ext uri="{9D8B030D-6E8A-4147-A177-3AD203B41FA5}">
                      <a16:colId xmlns:a16="http://schemas.microsoft.com/office/drawing/2014/main" val="69251235"/>
                    </a:ext>
                  </a:extLst>
                </a:gridCol>
                <a:gridCol w="1677157">
                  <a:extLst>
                    <a:ext uri="{9D8B030D-6E8A-4147-A177-3AD203B41FA5}">
                      <a16:colId xmlns:a16="http://schemas.microsoft.com/office/drawing/2014/main" val="3442390374"/>
                    </a:ext>
                  </a:extLst>
                </a:gridCol>
              </a:tblGrid>
              <a:tr h="70996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Model Evaluation</a:t>
                      </a:r>
                      <a:endParaRPr lang="en-IE" sz="18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CNN</a:t>
                      </a:r>
                      <a:r>
                        <a:rPr lang="en-IN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8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ResNET50</a:t>
                      </a:r>
                      <a:r>
                        <a:rPr lang="en-IN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8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800" b="0" cap="none" spc="0">
                          <a:solidFill>
                            <a:schemeClr val="bg1"/>
                          </a:solidFill>
                          <a:effectLst/>
                        </a:rPr>
                        <a:t>CNN+BiLSTM</a:t>
                      </a:r>
                      <a:r>
                        <a:rPr lang="en-IN" sz="1800" b="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800" b="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18928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r>
                        <a:rPr lang="en-IN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0.9787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0.9429</a:t>
                      </a:r>
                      <a:r>
                        <a:rPr lang="en-IN" sz="14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0.9982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11881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Loss</a:t>
                      </a:r>
                      <a:r>
                        <a:rPr lang="en-IN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0.2806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0.2483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0.0012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70390"/>
                  </a:ext>
                </a:extLst>
              </a:tr>
              <a:tr h="5693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Value Accuracy</a:t>
                      </a:r>
                      <a:r>
                        <a:rPr lang="en-IN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0.9980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0.9268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0.8415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273724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Value Loss</a:t>
                      </a:r>
                      <a:r>
                        <a:rPr lang="en-IN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0.2210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0.2270</a:t>
                      </a:r>
                      <a:r>
                        <a:rPr lang="en-IN" sz="14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0.5008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63366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Epochs </a:t>
                      </a:r>
                      <a:r>
                        <a:rPr lang="en-IN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460760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Precision </a:t>
                      </a:r>
                      <a:r>
                        <a:rPr lang="en-IN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0.9987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0.9982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1.0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78000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r>
                        <a:rPr lang="en-IN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0.9998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0.8822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0.9995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717882"/>
                  </a:ext>
                </a:extLst>
              </a:tr>
              <a:tr h="35849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F1 score </a:t>
                      </a:r>
                      <a:r>
                        <a:rPr lang="en-IN" sz="1400" b="1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0.9987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0.9319</a:t>
                      </a:r>
                      <a:r>
                        <a:rPr lang="en-IN" sz="14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0.9998</a:t>
                      </a:r>
                      <a:r>
                        <a:rPr lang="en-IN" sz="14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E" sz="140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10544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37442"/>
                  </a:ext>
                </a:extLst>
              </a:tr>
            </a:tbl>
          </a:graphicData>
        </a:graphic>
      </p:graphicFrame>
      <p:pic>
        <p:nvPicPr>
          <p:cNvPr id="5" name="Picture 4" descr="A screenshot of a store&#10;&#10;AI-generated content may be incorrect.">
            <a:extLst>
              <a:ext uri="{FF2B5EF4-FFF2-40B4-BE49-F238E27FC236}">
                <a16:creationId xmlns:a16="http://schemas.microsoft.com/office/drawing/2014/main" id="{4AB2520B-0062-019F-69EA-0A793FA12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7" y="2323148"/>
            <a:ext cx="1852421" cy="1946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6F0CD7-B314-4A5F-8E25-526E3D6AAC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0" b="11866"/>
          <a:stretch/>
        </p:blipFill>
        <p:spPr bwMode="auto">
          <a:xfrm>
            <a:off x="2455404" y="3657237"/>
            <a:ext cx="2016111" cy="19469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500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394C-4D92-22A6-E3D2-64AC437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00E07"/>
                </a:solidFill>
                <a:effectLst/>
                <a:latin typeface="Ubuntu" panose="020B0504030602030204" pitchFamily="34" charset="0"/>
              </a:rPr>
              <a:t>Conclusion and Future Work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6C7A-6A1B-F7E7-E0B1-9C4ED60F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4797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CNN-</a:t>
            </a:r>
            <a:r>
              <a:rPr lang="en-US" b="1" dirty="0" err="1"/>
              <a:t>BiLSTM</a:t>
            </a:r>
            <a:r>
              <a:rPr lang="en-US" b="1" dirty="0"/>
              <a:t> Performance:</a:t>
            </a:r>
            <a:br>
              <a:rPr lang="en-US" dirty="0"/>
            </a:br>
            <a:r>
              <a:rPr lang="en-US" dirty="0"/>
              <a:t>The CNN-</a:t>
            </a:r>
            <a:r>
              <a:rPr lang="en-US" dirty="0" err="1"/>
              <a:t>BiLSTM</a:t>
            </a:r>
            <a:r>
              <a:rPr lang="en-US" dirty="0"/>
              <a:t> model delivers high accuracy but requires significant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ResNet50 Advantages:</a:t>
            </a:r>
            <a:br>
              <a:rPr lang="en-US" dirty="0"/>
            </a:br>
            <a:r>
              <a:rPr lang="en-US" dirty="0"/>
              <a:t>ResNet50 provides a good trade-off between speed and accuracy, making it suitable for a variety of use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Edge Device Deployment:</a:t>
            </a:r>
            <a:br>
              <a:rPr lang="en-US" dirty="0"/>
            </a:br>
            <a:r>
              <a:rPr lang="en-US" dirty="0"/>
              <a:t>Future work involves deploying models on edge devices to support real-time behavior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3D CNN Exploration:</a:t>
            </a:r>
            <a:br>
              <a:rPr lang="en-US" dirty="0"/>
            </a:br>
            <a:r>
              <a:rPr lang="en-US" dirty="0"/>
              <a:t>Investigating 3D CNNs can improve the analysis of both spatial and temporal features in video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Optimization:</a:t>
            </a:r>
            <a:br>
              <a:rPr lang="en-US" dirty="0"/>
            </a:br>
            <a:r>
              <a:rPr lang="en-US" dirty="0"/>
              <a:t>Optimizing models for performance and resource efficiency remains a key focus for broader deployment.</a:t>
            </a:r>
          </a:p>
        </p:txBody>
      </p:sp>
    </p:spTree>
    <p:extLst>
      <p:ext uri="{BB962C8B-B14F-4D97-AF65-F5344CB8AC3E}">
        <p14:creationId xmlns:p14="http://schemas.microsoft.com/office/powerpoint/2010/main" val="15702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076155-b42d-49c0-9103-56bbb370303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F77FF9592144BB7065041DD04ADBC" ma:contentTypeVersion="10" ma:contentTypeDescription="Create a new document." ma:contentTypeScope="" ma:versionID="4679ef49e8337d47b4770a411d6b9019">
  <xsd:schema xmlns:xsd="http://www.w3.org/2001/XMLSchema" xmlns:xs="http://www.w3.org/2001/XMLSchema" xmlns:p="http://schemas.microsoft.com/office/2006/metadata/properties" xmlns:ns3="bc076155-b42d-49c0-9103-56bbb3703038" targetNamespace="http://schemas.microsoft.com/office/2006/metadata/properties" ma:root="true" ma:fieldsID="1a757676e22e6d71ee16f4b5babe2fcd" ns3:_="">
    <xsd:import namespace="bc076155-b42d-49c0-9103-56bbb370303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76155-b42d-49c0-9103-56bbb37030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AEAD87-B8A2-47D9-96E7-DB3200E54BE1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c076155-b42d-49c0-9103-56bbb3703038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854052-523D-4A6F-864C-6AF741A742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0DB78B-0B32-4AC3-BE2E-006404955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76155-b42d-49c0-9103-56bbb3703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515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Source Sans Pro</vt:lpstr>
      <vt:lpstr>Times New Roman</vt:lpstr>
      <vt:lpstr>Ubuntu</vt:lpstr>
      <vt:lpstr>Office 2013 - 2022 Theme</vt:lpstr>
      <vt:lpstr>Detecting Suspicious Behavior with Deep Learning</vt:lpstr>
      <vt:lpstr>Agenda of the presentation</vt:lpstr>
      <vt:lpstr>Project Overview </vt:lpstr>
      <vt:lpstr>CRISP-DM Framework Overview</vt:lpstr>
      <vt:lpstr>Data Understanding And Preprocessing </vt:lpstr>
      <vt:lpstr>PowerPoint Presentation</vt:lpstr>
      <vt:lpstr>Overview of Model Architectures</vt:lpstr>
      <vt:lpstr>Performance Metrics Comparison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Prashanth Kumar</dc:creator>
  <cp:lastModifiedBy>Prashanth Kumar</cp:lastModifiedBy>
  <cp:revision>5</cp:revision>
  <dcterms:created xsi:type="dcterms:W3CDTF">2025-04-06T20:27:16Z</dcterms:created>
  <dcterms:modified xsi:type="dcterms:W3CDTF">2025-04-07T13:42:26Z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0x01010039CF77FF9592144BB7065041DD04ADBC</vt:lpwstr>
  </property>
</Properties>
</file>