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rimo" panose="020B07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42290" y="1402651"/>
            <a:ext cx="13977851" cy="402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5715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REMAINING USEFUL LIFE</a:t>
            </a:r>
            <a:endParaRPr lang="en-US" sz="5715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sz="5715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PREDICTION OF TURBOFAN ENGINES USING A HYBRID CNN-BILSTM-ATTENTION MODEL</a:t>
            </a:r>
            <a:endParaRPr lang="en-US" sz="5715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290" y="5516239"/>
            <a:ext cx="11401980" cy="43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A Research Project Based on the NASA CMAPSS Dataset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9651" y="7900106"/>
            <a:ext cx="6877994" cy="206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0"/>
              </a:lnSpc>
            </a:pPr>
            <a:r>
              <a:rPr lang="en-US" sz="3815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Khamalesh Ramesh</a:t>
            </a:r>
            <a:endParaRPr lang="en-US" sz="3815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660"/>
              </a:lnSpc>
            </a:pPr>
            <a:r>
              <a:rPr lang="en-US" sz="2615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MSc in Data Analytics</a:t>
            </a:r>
            <a:endParaRPr lang="en-US" sz="2615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660"/>
              </a:lnSpc>
            </a:pPr>
            <a:r>
              <a:rPr lang="en-US" sz="2615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x23325216</a:t>
            </a:r>
            <a:endParaRPr lang="en-US" sz="2615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660"/>
              </a:lnSpc>
              <a:spcBef>
                <a:spcPct val="0"/>
              </a:spcBef>
            </a:pPr>
            <a:r>
              <a:rPr lang="en-US" sz="2615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National College of Ireland</a:t>
            </a:r>
            <a:endParaRPr lang="en-US" sz="2615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33450"/>
            <a:ext cx="12113442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Conclusion &amp; Future Scope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180799"/>
            <a:ext cx="16994981" cy="625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Summary of Contributions: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Developed a hybrid CNN–BiLSTM–Attention model for accurate RUL prediction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Integrated wavelet-based denoising, temporal feature engineering, and composite loss to handle noisy, real-world data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Applied Optuna-based tuning across all CMAPSS subsets for maximum generalization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4. Achieved state-of-the-art results with R² &gt; 0.99 on all subsets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5. Modular design ensures traceability, reproducibility, and interpretability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Future Enhancements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Explore Transformer-based architectures (e.g., TFT, Informer)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Add SHAP or LIME for improved explainability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Deploy to edge systems with model pruning and quantization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4. Combine with physics-informed modeling for hybrid learning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5. Expand application to other industrial sensor datasets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52400" y="3029585"/>
            <a:ext cx="13379450" cy="2303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7960"/>
              </a:lnSpc>
              <a:spcBef>
                <a:spcPct val="0"/>
              </a:spcBef>
            </a:pPr>
            <a:r>
              <a:rPr lang="en-US" sz="1283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Thank You !!</a:t>
            </a:r>
            <a:endParaRPr lang="en-US" sz="1283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33450"/>
            <a:ext cx="13707110" cy="592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Introduction to Predictive Maintenance in Aviation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819998"/>
            <a:ext cx="15259061" cy="834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Advanced ML methods revolutionize aircraft maintenance through predictive failure detection reducing AOG incidents and enhancing operational efficiency.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Aircraft Engine Maintenance Types: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Corrective: Fix after failure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Preventive: Scheduled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Predictive: Data-Driven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Why Predictive Maintenance?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Turbofan engines are complex and demand performance + reliability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FAA: 1 failure / 375,000 flight hours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MRO Market: $37.11B (2023) → $47.74B (2029)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RUL Prediction Types: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Model-based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Data-driven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Hybrid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933450"/>
            <a:ext cx="4725469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Research Question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657867"/>
            <a:ext cx="13144684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 i="1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How can a hybrid CNN–BiLSTM model, combined with adaptive noise filtering and </a:t>
            </a:r>
            <a:endParaRPr lang="en-US" sz="2500" b="1" i="1">
              <a:solidFill>
                <a:srgbClr val="FFFFFF"/>
              </a:solidFill>
              <a:latin typeface="Arimo Bold Italics"/>
              <a:ea typeface="Arimo Bold Italics"/>
              <a:cs typeface="Arimo Bold Italics"/>
              <a:sym typeface="Arimo Bold Italics"/>
            </a:endParaRPr>
          </a:p>
          <a:p>
            <a:pPr algn="l">
              <a:lnSpc>
                <a:spcPts val="3500"/>
              </a:lnSpc>
            </a:pPr>
            <a:r>
              <a:rPr lang="en-US" sz="2500" b="1" i="1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domain adaptation techniques, improve the accuracy and generalizability of </a:t>
            </a:r>
            <a:endParaRPr lang="en-US" sz="2500" b="1" i="1">
              <a:solidFill>
                <a:srgbClr val="FFFFFF"/>
              </a:solidFill>
              <a:latin typeface="Arimo Bold Italics"/>
              <a:ea typeface="Arimo Bold Italics"/>
              <a:cs typeface="Arimo Bold Italics"/>
              <a:sym typeface="Arimo Bold Italics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 i="1">
                <a:solidFill>
                  <a:srgbClr val="FFFFFF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aircraft engine Remaining Useful Life (RUL) prediction using the NASA C-MAPSS dataset?</a:t>
            </a:r>
            <a:endParaRPr lang="en-US" sz="2500" b="1" i="1">
              <a:solidFill>
                <a:srgbClr val="FFFFFF"/>
              </a:solidFill>
              <a:latin typeface="Arimo Bold Italics"/>
              <a:ea typeface="Arimo Bold Italics"/>
              <a:cs typeface="Arimo Bold Italics"/>
              <a:sym typeface="Arimo Bold Itali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518417"/>
            <a:ext cx="12555066" cy="620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Research Objectives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Design a hybrid deep learning architecture using CNN, BiLSTM, and dual attention.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Preprocess sensor data with: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Wavelet denoising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Rolling statistics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Delta features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Normalization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Enhance robustness using composite loss (MSE + Huber) to balance outlier sensitivity.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4. Automate tuning using Optuna for hyperparameter optimization across datasets.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5. Evaluate model performance using: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RMSE (Root Mean Square Error)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MAE (Mean Absolute Error)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R² (Coefficient of Determination)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989511" y="514623"/>
            <a:ext cx="12113442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Previous Approaches in RUL Prediction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7358" y="1382303"/>
            <a:ext cx="8644349" cy="912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1. Physics-Based Models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Use degradation laws, Kalman/particle filters for simulating engine wear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Limitations: Require deep domain knowledge, poor adaptability to real-world noise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Zheng et al. (2017)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Extended Kalman Filter – RMSE: 192.7 vs. 255.8 (PF)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Shallow ML Models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SVR, Random Forests, MLPs on handcrafted features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Sherifi (2024)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BiLSTM (RMSE: 23.18) outperformed RVR (RMSE: 31.30) on FD002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Limitations: Fail to capture long-term temporal dependencies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Deep Learning Models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LSTM, BiLSTM, CNN-BiLSTM architectures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Abedin (2024)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LSTM outperformed SVR/MLP on CMAPSS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Wu et al. (2020)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BiLSTM – strong on FD001 (RMSE: 13.65) but weak on FD004 (RMSE: 24.86)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Limitations: Overfitting, weak generalization, no interpretability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281161" y="1382303"/>
            <a:ext cx="9144000" cy="7950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4. Hybrid Architectures with Attention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CNN–BiLSTM models enhanced with CBAM, dual attention, or EMD fusion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Guo et al. (2023)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Dual Attention – RMSE: 12.25 (FD001) to 19.86 (FD004)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Zhang et al. (2024)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CBAM attention boosted FD001 interpretability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Limitations: Mostly tested on FD001; high computational cost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5. Signal Denoising &amp; Optimization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Few studies used adaptive noise filtering like wavelets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Zhao et al. (2024)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CSI-EMD + CNN–BiLSTM – promising but unstable at signal edges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 i="1">
                <a:solidFill>
                  <a:srgbClr val="FFFFFF"/>
                </a:solidFill>
                <a:latin typeface="Arimo Italics"/>
                <a:ea typeface="Arimo Italics"/>
                <a:cs typeface="Arimo Italics"/>
                <a:sym typeface="Arimo Italics"/>
              </a:rPr>
              <a:t>· Yildirim &amp; Rana (2024)</a:t>
            </a: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Used Optuna for BiLSTM tuning (only on FD001)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Limitations: No generalizable, tuned pipeline across FD001–FD004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Identified Research Gaps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Weak generalization across CMAPSS subsets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Lack of robust noise filtering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Rare use of interpretable models or automated tuning methods</a:t>
            </a:r>
            <a:endParaRPr lang="en-US" sz="22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2286050" y="2552604"/>
            <a:ext cx="13919009" cy="2140048"/>
          </a:xfrm>
          <a:custGeom>
            <a:avLst/>
            <a:gdLst/>
            <a:ahLst/>
            <a:cxnLst/>
            <a:rect l="l" t="t" r="r" b="b"/>
            <a:pathLst>
              <a:path w="13919009" h="2140048">
                <a:moveTo>
                  <a:pt x="0" y="0"/>
                </a:moveTo>
                <a:lnTo>
                  <a:pt x="13919009" y="0"/>
                </a:lnTo>
                <a:lnTo>
                  <a:pt x="13919009" y="2140047"/>
                </a:lnTo>
                <a:lnTo>
                  <a:pt x="0" y="214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33450"/>
            <a:ext cx="10447032" cy="104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NASA C-MAPSS Dataset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A realistic simulation dataset for aircraft engine degradation modeling.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6800" y="5067300"/>
            <a:ext cx="14488445" cy="444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Preprocessing Pipeline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1. Sensor Pruning: 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Remove low-variance or flatlined sensors to reduce noise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Wavelet Denoising (db4): 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Smooth high-frequency noise using Discrete Wavelet Transform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Normalization: 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MinMaxScaler + Yeo-Johnson PowerTransformer to reduce skew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4. Temporal Feature Engineering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Rolling mean &amp; std (5-cycle window)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Delta (first difference) features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5. Sequence Generation: 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Overlapping sequences of 20–35 cycles (subset-specific)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6. RUL Labeling: 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Piecewise-linear label strategy with cap at 125 for stability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36245"/>
            <a:ext cx="11362209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Hybrid CNN–BiLSTM–Attention Model for RUL Prediction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156971"/>
            <a:ext cx="11732940" cy="926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Core Components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1. Multi-Kernel 1D CNNs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Three parallel Conv1D layers with kernel sizes 3, 5, and 7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Capture </a:t>
            </a: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local degradation patterns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across different time scales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2. Bidirectional LSTM (BiLSTM)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Learns </a:t>
            </a: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temporal dependencies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from both past and future cycles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Outputs a rich, bidirectional representation of engine wear trends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3. Dual Attention Mechanisms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Feature-wise Attention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Focus on informative sensors (e.g., S7, S13)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· Temporal Attention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: Highlight critical time steps (e.g., onset of rapid degradation)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4. Regression Head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Fully Connected Layers → Scalar RUL Prediction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Output shape: [batch_size]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5. Composite Loss Function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Combines </a:t>
            </a: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MSE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(sensitive to large errors) + </a:t>
            </a: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Huber</a:t>
            </a: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(robust to outliers)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· Enables noise-resilient learning on complex datasets (e.g. FD004)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686027" y="665822"/>
            <a:ext cx="2609789" cy="1058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5"/>
              </a:lnSpc>
            </a:pPr>
            <a:r>
              <a:rPr lang="en-US" sz="298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Flow Diagram:</a:t>
            </a:r>
            <a:endParaRPr lang="en-US" sz="298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</p:txBody>
      </p:sp>
      <p:pic>
        <p:nvPicPr>
          <p:cNvPr id="9" name="Picture 8" descr="Untitled-2025-08-10-10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8200" y="1257300"/>
            <a:ext cx="5717540" cy="8023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8752112" y="2861186"/>
            <a:ext cx="6285412" cy="3066649"/>
            <a:chOff x="0" y="0"/>
            <a:chExt cx="19991003" cy="97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991003" cy="9753614"/>
            </a:xfrm>
            <a:custGeom>
              <a:avLst/>
              <a:gdLst/>
              <a:ahLst/>
              <a:cxnLst/>
              <a:rect l="l" t="t" r="r" b="b"/>
              <a:pathLst>
                <a:path w="19991003" h="9753614">
                  <a:moveTo>
                    <a:pt x="0" y="0"/>
                  </a:moveTo>
                  <a:lnTo>
                    <a:pt x="19991003" y="0"/>
                  </a:lnTo>
                  <a:lnTo>
                    <a:pt x="19991003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87" b="-87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205140"/>
            <a:ext cx="13862753" cy="710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5"/>
              </a:lnSpc>
            </a:pPr>
            <a:r>
              <a:rPr lang="en-US" sz="204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Why Hyperparameter Tuning?</a:t>
            </a:r>
            <a:endParaRPr lang="en-US" sz="204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Deep models are highly sensitive to parameters like: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Sequence length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Batch size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Dropout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Learning rate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Manual tuning is inefficient and prone to overfitting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  <a:r>
              <a:rPr lang="en-US" sz="204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Optuna Optimization Setup</a:t>
            </a:r>
            <a:endParaRPr lang="en-US" sz="204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Framework:</a:t>
            </a: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Optuna (Bayesian optimization + pruning)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440055" lvl="1" indent="-220345" algn="l">
              <a:lnSpc>
                <a:spcPts val="2855"/>
              </a:lnSpc>
              <a:buFont typeface="Arial" panose="020B0604020202090204"/>
              <a:buChar char="•"/>
            </a:pPr>
            <a:r>
              <a:rPr lang="en-US" sz="204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Objective:</a:t>
            </a:r>
            <a:r>
              <a:rPr lang="en-US" sz="204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Minimize RMSE on validation set</a:t>
            </a:r>
            <a:endParaRPr lang="en-US" sz="204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1370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</a:pPr>
          </a:p>
          <a:p>
            <a:pPr algn="l">
              <a:lnSpc>
                <a:spcPts val="2855"/>
              </a:lnSpc>
              <a:spcBef>
                <a:spcPct val="0"/>
              </a:spcBef>
            </a:pPr>
          </a:p>
        </p:txBody>
      </p:sp>
      <p:sp>
        <p:nvSpPr>
          <p:cNvPr id="7" name="Freeform 7"/>
          <p:cNvSpPr/>
          <p:nvPr/>
        </p:nvSpPr>
        <p:spPr>
          <a:xfrm>
            <a:off x="848127" y="6405037"/>
            <a:ext cx="15383774" cy="2326796"/>
          </a:xfrm>
          <a:custGeom>
            <a:avLst/>
            <a:gdLst/>
            <a:ahLst/>
            <a:cxnLst/>
            <a:rect l="l" t="t" r="r" b="b"/>
            <a:pathLst>
              <a:path w="15383774" h="2326796">
                <a:moveTo>
                  <a:pt x="0" y="0"/>
                </a:moveTo>
                <a:lnTo>
                  <a:pt x="15383774" y="0"/>
                </a:lnTo>
                <a:lnTo>
                  <a:pt x="15383774" y="2326796"/>
                </a:lnTo>
                <a:lnTo>
                  <a:pt x="0" y="23267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436245"/>
            <a:ext cx="14528209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Optuna-Based Tuning Across CMAPSS Subsets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752112" y="2232237"/>
            <a:ext cx="2411388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Search space: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48127" y="5851635"/>
            <a:ext cx="4247555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Best Configs per Subset: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551057" y="2468560"/>
            <a:ext cx="17185887" cy="2577883"/>
          </a:xfrm>
          <a:custGeom>
            <a:avLst/>
            <a:gdLst/>
            <a:ahLst/>
            <a:cxnLst/>
            <a:rect l="l" t="t" r="r" b="b"/>
            <a:pathLst>
              <a:path w="17185887" h="2577883">
                <a:moveTo>
                  <a:pt x="0" y="0"/>
                </a:moveTo>
                <a:lnTo>
                  <a:pt x="17185886" y="0"/>
                </a:lnTo>
                <a:lnTo>
                  <a:pt x="17185886" y="2577883"/>
                </a:lnTo>
                <a:lnTo>
                  <a:pt x="0" y="2577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684848"/>
            <a:ext cx="14528209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Performance Across CMAPSS Subsets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08435" y="1758882"/>
            <a:ext cx="2752651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Results Overview:</a:t>
            </a:r>
            <a:endParaRPr lang="en-US" sz="25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08435" y="5564505"/>
            <a:ext cx="12970073" cy="357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Key Observations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1. Consistently high performance across all datasets with R² &gt; 0.99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2. Lowest errors in FD001 due to single fault and operating regime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3. Slightly higher errors in FD004 due to complex multi-regime + multi-fault nature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4. Dual attention + wavelet denoising provided strong generalization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5. Composite loss helped stabilize training under sensor noise and outliers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6. Results validate the pipeline’s ability to scale from simple to complex degradation patterns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17339733" cy="9753600"/>
          </a:xfrm>
        </p:grpSpPr>
        <p:sp>
          <p:nvSpPr>
            <p:cNvPr id="3" name="Freeform 3" descr="A_digital_rendering_features_a_turbine_engine_blue.png"/>
            <p:cNvSpPr/>
            <p:nvPr/>
          </p:nvSpPr>
          <p:spPr>
            <a:xfrm>
              <a:off x="0" y="0"/>
              <a:ext cx="17339734" cy="9753614"/>
            </a:xfrm>
            <a:custGeom>
              <a:avLst/>
              <a:gdLst/>
              <a:ahLst/>
              <a:cxnLst/>
              <a:rect l="l" t="t" r="r" b="b"/>
              <a:pathLst>
                <a:path w="17339734" h="9753614">
                  <a:moveTo>
                    <a:pt x="0" y="0"/>
                  </a:moveTo>
                  <a:lnTo>
                    <a:pt x="17339734" y="0"/>
                  </a:lnTo>
                  <a:lnTo>
                    <a:pt x="17339734" y="9753614"/>
                  </a:lnTo>
                  <a:lnTo>
                    <a:pt x="0" y="9753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9259" b="-925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1028700" y="436245"/>
            <a:ext cx="12113442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sz="33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Modular, Interpretable, and Deployment-Ready Framework</a:t>
            </a:r>
            <a:endParaRPr lang="en-US" sz="33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115357"/>
            <a:ext cx="11179597" cy="8333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Modular Architecture: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Organized into clean functional layers: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Promotes clarity, easy debugging, and rapid experimentation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168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End-to-End Reproducibility: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Every step from raw data to prediction is logged and versioned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CSV snapshots at each preprocessing stage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Metrics and predictions stored in a structured format for analysis and review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Ensures consistent results across different runs with fixed random seeds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Interpretability by Design: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Feature-wise attention: Focuses on most informative sensors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Temporal attention: Identifies critical time windows in engine life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Transparent architecture: Each layer contributes interpretable insights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 </a:t>
            </a:r>
            <a:r>
              <a:rPr lang="en-US" sz="2800" b="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Real-World Integration Focus:</a:t>
            </a:r>
            <a:endParaRPr lang="en-US" sz="2800" b="1">
              <a:solidFill>
                <a:srgbClr val="FFFFFF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Trained models are saved and reloadable for live inference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Logs, plots, and checkpoints structured for audit and deployment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  <a:p>
            <a:pPr marL="539750" lvl="1" indent="-269875" algn="l">
              <a:lnSpc>
                <a:spcPts val="3500"/>
              </a:lnSpc>
              <a:spcBef>
                <a:spcPct val="0"/>
              </a:spcBef>
              <a:buFont typeface="Arial" panose="020B0604020202090204"/>
              <a:buChar char="•"/>
            </a:pPr>
            <a:r>
              <a:rPr lang="en-US" sz="2500">
                <a:solidFill>
                  <a:srgbClr val="FFFFFF"/>
                </a:solidFill>
                <a:latin typeface="Arimo" panose="020B0704020202020204"/>
                <a:ea typeface="Arimo" panose="020B0704020202020204"/>
                <a:cs typeface="Arimo" panose="020B0704020202020204"/>
                <a:sym typeface="Arimo" panose="020B0704020202020204"/>
              </a:rPr>
              <a:t>Compatible with low-latency predictive maintenance systems</a:t>
            </a:r>
            <a:endParaRPr lang="en-US" sz="2500">
              <a:solidFill>
                <a:srgbClr val="FFFFFF"/>
              </a:solidFill>
              <a:latin typeface="Arimo" panose="020B0704020202020204"/>
              <a:ea typeface="Arimo" panose="020B0704020202020204"/>
              <a:cs typeface="Arimo" panose="020B0704020202020204"/>
              <a:sym typeface="Arimo" panose="020B07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7105</Words>
  <Application>WPS Spreadsheets</Application>
  <PresentationFormat>On-screen Show (4:3)</PresentationFormat>
  <Paragraphs>212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Arimo Bold</vt:lpstr>
      <vt:lpstr>Thonburi</vt:lpstr>
      <vt:lpstr>Arimo</vt:lpstr>
      <vt:lpstr>Arimo Bold Italics</vt:lpstr>
      <vt:lpstr>Arimo Italics</vt:lpstr>
      <vt:lpstr>Arial</vt:lpstr>
      <vt:lpstr>Microsoft YaHei</vt:lpstr>
      <vt:lpstr>汉仪旗黑</vt:lpstr>
      <vt:lpstr>Arial Unicode MS</vt:lpstr>
      <vt:lpstr>Calibri</vt:lpstr>
      <vt:lpstr>Helvetica Neue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/>
  <cp:lastModifiedBy>khamalesh ramesh</cp:lastModifiedBy>
  <cp:revision>4</cp:revision>
  <dcterms:created xsi:type="dcterms:W3CDTF">2025-08-10T09:10:43Z</dcterms:created>
  <dcterms:modified xsi:type="dcterms:W3CDTF">2025-08-10T09:10:43Z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05FF513C49768395158094687F91DEF9_42</vt:lpwstr>
  </property>
  <property fmtid="{D5CDD505-2E9C-101B-9397-08002B2CF9AE}" pid="3" name="KSOProductBuildVer">
    <vt:lpwstr>1033-6.15.0.8733</vt:lpwstr>
  </property>
</Properties>
</file>