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324" r:id="rId5"/>
    <p:sldId id="258" r:id="rId6"/>
    <p:sldId id="261" r:id="rId7"/>
    <p:sldId id="263" r:id="rId8"/>
    <p:sldId id="259" r:id="rId9"/>
    <p:sldId id="267" r:id="rId10"/>
    <p:sldId id="268" r:id="rId11"/>
    <p:sldId id="298" r:id="rId12"/>
    <p:sldId id="266" r:id="rId13"/>
    <p:sldId id="269" r:id="rId14"/>
    <p:sldId id="270" r:id="rId15"/>
    <p:sldId id="271" r:id="rId16"/>
    <p:sldId id="274" r:id="rId17"/>
    <p:sldId id="275" r:id="rId18"/>
    <p:sldId id="296" r:id="rId19"/>
    <p:sldId id="276" r:id="rId20"/>
    <p:sldId id="277" r:id="rId21"/>
    <p:sldId id="278" r:id="rId22"/>
    <p:sldId id="302" r:id="rId23"/>
    <p:sldId id="282" r:id="rId24"/>
    <p:sldId id="299" r:id="rId25"/>
    <p:sldId id="300" r:id="rId26"/>
    <p:sldId id="319" r:id="rId27"/>
    <p:sldId id="301" r:id="rId28"/>
    <p:sldId id="304" r:id="rId29"/>
    <p:sldId id="306" r:id="rId30"/>
    <p:sldId id="307" r:id="rId31"/>
    <p:sldId id="308" r:id="rId32"/>
    <p:sldId id="310" r:id="rId33"/>
    <p:sldId id="312" r:id="rId34"/>
    <p:sldId id="320" r:id="rId35"/>
    <p:sldId id="313" r:id="rId36"/>
    <p:sldId id="314" r:id="rId37"/>
    <p:sldId id="315" r:id="rId38"/>
    <p:sldId id="321" r:id="rId39"/>
    <p:sldId id="316" r:id="rId40"/>
    <p:sldId id="317" r:id="rId41"/>
    <p:sldId id="322" r:id="rId42"/>
    <p:sldId id="323" r:id="rId43"/>
    <p:sldId id="3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3470" autoAdjust="0"/>
  </p:normalViewPr>
  <p:slideViewPr>
    <p:cSldViewPr snapToGrid="0">
      <p:cViewPr varScale="1">
        <p:scale>
          <a:sx n="83" d="100"/>
          <a:sy n="83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4797-2B24-4AD2-9BA4-68409951FCD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683B-A2AE-4B05-A895-60AA11CB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8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D88A-C779-465F-A1CB-67759F14A58A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85E3-F24E-46F5-A90C-C94354F1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8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7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6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2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5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42" y="0"/>
            <a:ext cx="3286082" cy="286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Circles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 Man</a:t>
            </a:r>
          </a:p>
          <a:p>
            <a:r>
              <a:rPr lang="en-US" dirty="0" smtClean="0"/>
              <a:t>1-15-2015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2525152"/>
            <a:ext cx="11656290" cy="2952284"/>
          </a:xfrm>
        </p:spPr>
      </p:pic>
      <p:sp>
        <p:nvSpPr>
          <p:cNvPr id="5" name="TextBox 4"/>
          <p:cNvSpPr txBox="1"/>
          <p:nvPr/>
        </p:nvSpPr>
        <p:spPr>
          <a:xfrm>
            <a:off x="2300140" y="547743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5757" y="5477436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4047" y="6127234"/>
            <a:ext cx="724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 The vertices on the same diagonal usually have the same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7396"/>
            <a:ext cx="10374924" cy="59010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the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5662" y="417265"/>
            <a:ext cx="555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numbers only show the connection in this graph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another example (10 </a:t>
            </a:r>
            <a:r>
              <a:rPr lang="en-US" dirty="0"/>
              <a:t>great circles)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1" y="1310346"/>
            <a:ext cx="9692638" cy="5381896"/>
          </a:xfrm>
        </p:spPr>
      </p:pic>
      <p:cxnSp>
        <p:nvCxnSpPr>
          <p:cNvPr id="7" name="Straight Connector 6"/>
          <p:cNvCxnSpPr/>
          <p:nvPr/>
        </p:nvCxnSpPr>
        <p:spPr>
          <a:xfrm flipH="1">
            <a:off x="5389880" y="2834640"/>
            <a:ext cx="1402080" cy="2504440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8364" y="3268135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dirty="0" smtClean="0"/>
              <a:t>   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Redraw the </a:t>
            </a:r>
            <a:r>
              <a:rPr lang="en-US" dirty="0" smtClean="0"/>
              <a:t>graph (10 </a:t>
            </a:r>
            <a:r>
              <a:rPr lang="en-US" dirty="0"/>
              <a:t>great circles)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" y="2471364"/>
            <a:ext cx="11751516" cy="3059860"/>
          </a:xfrm>
        </p:spPr>
      </p:pic>
      <p:sp>
        <p:nvSpPr>
          <p:cNvPr id="5" name="TextBox 4"/>
          <p:cNvSpPr txBox="1"/>
          <p:nvPr/>
        </p:nvSpPr>
        <p:spPr>
          <a:xfrm>
            <a:off x="2300140" y="547743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5757" y="5477436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the </a:t>
            </a:r>
            <a:r>
              <a:rPr lang="en-US" dirty="0" smtClean="0"/>
              <a:t>graph </a:t>
            </a:r>
            <a:r>
              <a:rPr lang="en-US" dirty="0"/>
              <a:t>(10 great circles)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" y="2453435"/>
            <a:ext cx="11889230" cy="3095718"/>
          </a:xfrm>
        </p:spPr>
      </p:pic>
      <p:sp>
        <p:nvSpPr>
          <p:cNvPr id="5" name="TextBox 4"/>
          <p:cNvSpPr txBox="1"/>
          <p:nvPr/>
        </p:nvSpPr>
        <p:spPr>
          <a:xfrm>
            <a:off x="2300140" y="547743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5757" y="5477436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7868" y="6127234"/>
            <a:ext cx="1023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 The vertices on the same diagonal usually have the same </a:t>
            </a:r>
            <a:r>
              <a:rPr lang="en-US" dirty="0"/>
              <a:t>color except </a:t>
            </a:r>
            <a:r>
              <a:rPr lang="en-US" dirty="0" smtClean="0"/>
              <a:t>ones on the </a:t>
            </a:r>
            <a:r>
              <a:rPr lang="en-US" dirty="0"/>
              <a:t>hypotenuse</a:t>
            </a:r>
          </a:p>
        </p:txBody>
      </p:sp>
    </p:spTree>
    <p:extLst>
      <p:ext uri="{BB962C8B-B14F-4D97-AF65-F5344CB8AC3E}">
        <p14:creationId xmlns:p14="http://schemas.microsoft.com/office/powerpoint/2010/main" val="39082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 of 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Call 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ellipse has the inclination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1395912"/>
            <a:ext cx="9692638" cy="5381896"/>
          </a:xfrm>
        </p:spPr>
      </p:pic>
      <p:cxnSp>
        <p:nvCxnSpPr>
          <p:cNvPr id="7" name="Straight Connector 6"/>
          <p:cNvCxnSpPr/>
          <p:nvPr/>
        </p:nvCxnSpPr>
        <p:spPr>
          <a:xfrm flipH="1">
            <a:off x="5389880" y="2834640"/>
            <a:ext cx="1402080" cy="2504440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0084" y="3310918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dirty="0" smtClean="0"/>
              <a:t>    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70932" y="2275294"/>
                <a:ext cx="4944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32" y="2275294"/>
                <a:ext cx="494431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8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69961" y="1775193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961" y="1775193"/>
                <a:ext cx="500971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58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11812" y="1452029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12" y="1452029"/>
                <a:ext cx="500971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58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82240" y="1559750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40" y="1559750"/>
                <a:ext cx="500971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5854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48638" y="1690688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38" y="1690688"/>
                <a:ext cx="500971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854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1351" y="1990637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351" y="1990637"/>
                <a:ext cx="500971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585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57887" y="2506031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887" y="2506031"/>
                <a:ext cx="500971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58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16288" y="3018688"/>
                <a:ext cx="5009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8" y="3018688"/>
                <a:ext cx="500971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5854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37687" y="3449575"/>
                <a:ext cx="4961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687" y="3449575"/>
                <a:ext cx="49616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5854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28997" y="3805916"/>
                <a:ext cx="5745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97" y="3805916"/>
                <a:ext cx="574581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13830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9283"/>
            <a:ext cx="4997376" cy="2623792"/>
          </a:xfrm>
        </p:spPr>
      </p:pic>
      <p:grpSp>
        <p:nvGrpSpPr>
          <p:cNvPr id="28" name="Group 27"/>
          <p:cNvGrpSpPr/>
          <p:nvPr/>
        </p:nvGrpSpPr>
        <p:grpSpPr>
          <a:xfrm>
            <a:off x="403436" y="2671870"/>
            <a:ext cx="585241" cy="2459186"/>
            <a:chOff x="852227" y="1753429"/>
            <a:chExt cx="899668" cy="4196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53143" y="1753429"/>
                  <a:ext cx="6508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43" y="1753429"/>
                  <a:ext cx="650855" cy="5777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14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52227" y="2249847"/>
                  <a:ext cx="85045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27" y="2249847"/>
                  <a:ext cx="850456" cy="5777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01439" y="2746265"/>
                  <a:ext cx="85045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39" y="2746265"/>
                  <a:ext cx="850456" cy="5777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95" t="-5455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01439" y="3246433"/>
                  <a:ext cx="64868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39" y="3246433"/>
                  <a:ext cx="648686" cy="57775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04408" y="5372353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08" y="5372353"/>
                  <a:ext cx="637055" cy="5777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04408" y="4280696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08" y="4280696"/>
                  <a:ext cx="637055" cy="5777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92479" y="4807689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79" y="4807689"/>
                  <a:ext cx="637055" cy="57775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35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943130" y="3828924"/>
              <a:ext cx="402163" cy="55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8965" y="2124752"/>
            <a:ext cx="4735854" cy="351426"/>
            <a:chOff x="2091402" y="1330629"/>
            <a:chExt cx="7280268" cy="599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091402" y="1346937"/>
                  <a:ext cx="629763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02" y="1346937"/>
                  <a:ext cx="629763" cy="57775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6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26702" y="1346935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702" y="1346935"/>
                  <a:ext cx="637057" cy="57775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905786" y="1346935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786" y="1346935"/>
                  <a:ext cx="637057" cy="57775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787982" y="1525920"/>
              <a:ext cx="931998" cy="40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2000" dirty="0" smtClean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734292" y="1330629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292" y="1330629"/>
                  <a:ext cx="637057" cy="57775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76133" y="1340040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33" y="1340040"/>
                  <a:ext cx="850459" cy="5777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7555217" y="1340040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17" y="1340040"/>
                  <a:ext cx="850459" cy="5777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521211" y="1346935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211" y="1346935"/>
                  <a:ext cx="850459" cy="5777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2803105" y="2707904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06229" y="3010424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4115" y="3346033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94115" y="3651713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56" y="2618838"/>
            <a:ext cx="4997376" cy="262379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6287192" y="2681425"/>
            <a:ext cx="585241" cy="2459186"/>
            <a:chOff x="852227" y="1753429"/>
            <a:chExt cx="899668" cy="4196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53143" y="1753429"/>
                  <a:ext cx="6508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43" y="1753429"/>
                  <a:ext cx="650855" cy="57775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52227" y="2249847"/>
                  <a:ext cx="85045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27" y="2249847"/>
                  <a:ext cx="850456" cy="57775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5495" t="-5455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01439" y="2746265"/>
                  <a:ext cx="85045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39" y="2746265"/>
                  <a:ext cx="850456" cy="57775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667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901439" y="3246433"/>
                  <a:ext cx="648686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39" y="3246433"/>
                  <a:ext cx="648686" cy="57775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696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04408" y="5372353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08" y="5372353"/>
                  <a:ext cx="637055" cy="57775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04408" y="4280696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08" y="4280696"/>
                  <a:ext cx="637055" cy="57775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892479" y="4807689"/>
                  <a:ext cx="637055" cy="577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79" y="4807689"/>
                  <a:ext cx="637055" cy="577753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/>
            <p:cNvSpPr txBox="1"/>
            <p:nvPr/>
          </p:nvSpPr>
          <p:spPr>
            <a:xfrm>
              <a:off x="943130" y="3828924"/>
              <a:ext cx="402163" cy="55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2400" dirty="0" smtClean="0"/>
                <a:t>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32721" y="2134307"/>
            <a:ext cx="4735854" cy="351426"/>
            <a:chOff x="2091402" y="1330629"/>
            <a:chExt cx="7280268" cy="599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091402" y="1346937"/>
                  <a:ext cx="629763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02" y="1346937"/>
                  <a:ext cx="629763" cy="57775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46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3026702" y="1346935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702" y="1346935"/>
                  <a:ext cx="637057" cy="57775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35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905786" y="1346935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786" y="1346935"/>
                  <a:ext cx="637057" cy="57775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/>
            <p:cNvSpPr txBox="1"/>
            <p:nvPr/>
          </p:nvSpPr>
          <p:spPr>
            <a:xfrm>
              <a:off x="4787982" y="1525920"/>
              <a:ext cx="931998" cy="40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2000" dirty="0" smtClean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734292" y="1330629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292" y="1330629"/>
                  <a:ext cx="637057" cy="57775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676133" y="1340040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33" y="1340040"/>
                  <a:ext cx="850459" cy="57775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7555217" y="1340040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17" y="1340040"/>
                  <a:ext cx="850459" cy="57775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8521211" y="1346935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211" y="1346935"/>
                  <a:ext cx="850459" cy="57775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495" t="-5455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/>
          <p:cNvSpPr txBox="1"/>
          <p:nvPr/>
        </p:nvSpPr>
        <p:spPr>
          <a:xfrm>
            <a:off x="8686861" y="2717459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689985" y="3019979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677871" y="3355588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77871" y="3661268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00140" y="547743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5757" y="5477436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  <p:sp>
        <p:nvSpPr>
          <p:cNvPr id="82" name="Left Brace 81"/>
          <p:cNvSpPr/>
          <p:nvPr/>
        </p:nvSpPr>
        <p:spPr>
          <a:xfrm rot="5400000">
            <a:off x="3356054" y="-387693"/>
            <a:ext cx="260680" cy="4698366"/>
          </a:xfrm>
          <a:prstGeom prst="leftBrace">
            <a:avLst>
              <a:gd name="adj1" fmla="val 8333"/>
              <a:gd name="adj2" fmla="val 5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Brace 92"/>
          <p:cNvSpPr/>
          <p:nvPr/>
        </p:nvSpPr>
        <p:spPr>
          <a:xfrm rot="5400000">
            <a:off x="9090304" y="-391734"/>
            <a:ext cx="260680" cy="4698366"/>
          </a:xfrm>
          <a:prstGeom prst="leftBrace">
            <a:avLst>
              <a:gd name="adj1" fmla="val 8333"/>
              <a:gd name="adj2" fmla="val 51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36436" y="1337260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(n-1) vertices at the top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48343" y="1312711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(n-1) vertices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57" y="1449852"/>
            <a:ext cx="9622885" cy="5224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1690688"/>
            <a:ext cx="325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Another equivalent graph with merged left and right sides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15837" y="1187492"/>
            <a:ext cx="5032786" cy="1518859"/>
            <a:chOff x="2194725" y="1330629"/>
            <a:chExt cx="7736732" cy="2591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194725" y="1346935"/>
                  <a:ext cx="629763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725" y="1346935"/>
                  <a:ext cx="629763" cy="5777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55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07116" y="1330629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16" y="1330629"/>
                  <a:ext cx="637057" cy="5777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25948" y="1335158"/>
                  <a:ext cx="637057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948" y="1335158"/>
                  <a:ext cx="637057" cy="5777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586821" y="3518173"/>
              <a:ext cx="931998" cy="40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2000" dirty="0" smtClean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207447" y="1346933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447" y="1346933"/>
                  <a:ext cx="850459" cy="5777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644223" y="1344838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223" y="1344838"/>
                  <a:ext cx="850459" cy="5777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95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080998" y="1346935"/>
                  <a:ext cx="850459" cy="577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0998" y="1346935"/>
                  <a:ext cx="850459" cy="57775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667" t="-5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31077" y="1187493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77" y="1187493"/>
                <a:ext cx="414409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98417" y="1197047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17" y="1197047"/>
                <a:ext cx="414409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735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96234" y="5136363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80778" y="1199391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778" y="1199391"/>
                <a:ext cx="414409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33311" y="1187492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11" y="1187492"/>
                <a:ext cx="414409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73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912877" y="1197456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877" y="1197456"/>
                <a:ext cx="414409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735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660588" y="1197046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88" y="1197046"/>
                <a:ext cx="553228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6667" t="-53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371280" y="1197045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280" y="1197045"/>
                <a:ext cx="553228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5495" t="-53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084518" y="1198160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18" y="1198160"/>
                <a:ext cx="553228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5495"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807904" y="1195819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904" y="1195819"/>
                <a:ext cx="553228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6593" t="-53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18505" y="1195819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5" y="1195819"/>
                <a:ext cx="553228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5495" t="-53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748274" y="1572193"/>
                <a:ext cx="826505" cy="5129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endParaRPr lang="en-US" sz="1600" baseline="-25000" dirty="0" smtClean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endParaRPr lang="en-US" sz="1600" dirty="0" smtClean="0">
                  <a:solidFill>
                    <a:srgbClr val="7030A0"/>
                  </a:solidFill>
                </a:endParaRPr>
              </a:p>
              <a:p>
                <a:endParaRPr lang="en-US" sz="1600" dirty="0">
                  <a:solidFill>
                    <a:srgbClr val="7030A0"/>
                  </a:solidFill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r>
                  <a:rPr lang="en-US" sz="1600" dirty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  <a:p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74" y="1572193"/>
                <a:ext cx="826505" cy="5129609"/>
              </a:xfrm>
              <a:prstGeom prst="rect">
                <a:avLst/>
              </a:prstGeom>
              <a:blipFill rotWithShape="0">
                <a:blip r:embed="rId19"/>
                <a:stretch>
                  <a:fillRect l="-3676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284557" y="6379896"/>
            <a:ext cx="4925836" cy="1518859"/>
            <a:chOff x="2194725" y="1330629"/>
            <a:chExt cx="7572321" cy="2591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194725" y="1346935"/>
                  <a:ext cx="637057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725" y="1346935"/>
                  <a:ext cx="637057" cy="5777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824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7117" y="1330629"/>
                  <a:ext cx="637057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117" y="1330629"/>
                  <a:ext cx="637057" cy="5777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8824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025948" y="1335158"/>
                  <a:ext cx="637057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948" y="1335158"/>
                  <a:ext cx="637057" cy="57775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35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/>
            <p:cNvSpPr txBox="1"/>
            <p:nvPr/>
          </p:nvSpPr>
          <p:spPr>
            <a:xfrm>
              <a:off x="5586821" y="3518173"/>
              <a:ext cx="931998" cy="40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2000" dirty="0" smtClean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90842" y="1345227"/>
                  <a:ext cx="850459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842" y="1345227"/>
                  <a:ext cx="850459" cy="57775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495" t="-5357" b="-2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8703516" y="1345225"/>
                  <a:ext cx="850459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516" y="1345225"/>
                  <a:ext cx="850459" cy="57775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95" t="-5357" b="-2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9116189" y="1345227"/>
                  <a:ext cx="650857" cy="577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7030A0"/>
                      </a:solidFill>
                    </a:rPr>
                    <a:t>E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6189" y="1345227"/>
                  <a:ext cx="650857" cy="57775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088305" y="6381510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05" y="6381510"/>
                <a:ext cx="414409" cy="338554"/>
              </a:xfrm>
              <a:prstGeom prst="rect">
                <a:avLst/>
              </a:prstGeom>
              <a:blipFill rotWithShape="0">
                <a:blip r:embed="rId26"/>
                <a:stretch>
                  <a:fillRect l="-882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2355645" y="6391064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45" y="6391064"/>
                <a:ext cx="414409" cy="338554"/>
              </a:xfrm>
              <a:prstGeom prst="rect">
                <a:avLst/>
              </a:prstGeom>
              <a:blipFill rotWithShape="0">
                <a:blip r:embed="rId27"/>
                <a:stretch>
                  <a:fillRect l="-735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638006" y="6393408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06" y="6393408"/>
                <a:ext cx="414409" cy="338554"/>
              </a:xfrm>
              <a:prstGeom prst="rect">
                <a:avLst/>
              </a:prstGeom>
              <a:blipFill rotWithShape="0">
                <a:blip r:embed="rId28"/>
                <a:stretch>
                  <a:fillRect l="-882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890539" y="6381509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39" y="6381509"/>
                <a:ext cx="414409" cy="338554"/>
              </a:xfrm>
              <a:prstGeom prst="rect">
                <a:avLst/>
              </a:prstGeom>
              <a:blipFill rotWithShape="0">
                <a:blip r:embed="rId29"/>
                <a:stretch>
                  <a:fillRect l="-73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170105" y="6391473"/>
                <a:ext cx="411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05" y="6391473"/>
                <a:ext cx="411203" cy="338554"/>
              </a:xfrm>
              <a:prstGeom prst="rect">
                <a:avLst/>
              </a:prstGeom>
              <a:blipFill rotWithShape="0">
                <a:blip r:embed="rId30"/>
                <a:stretch>
                  <a:fillRect l="-746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970137" y="6393408"/>
                <a:ext cx="553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37" y="6393408"/>
                <a:ext cx="553228" cy="338554"/>
              </a:xfrm>
              <a:prstGeom prst="rect">
                <a:avLst/>
              </a:prstGeom>
              <a:blipFill rotWithShape="0">
                <a:blip r:embed="rId31"/>
                <a:stretch>
                  <a:fillRect l="-5495" t="-545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204508" y="6390885"/>
                <a:ext cx="467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508" y="6390885"/>
                <a:ext cx="467372" cy="338554"/>
              </a:xfrm>
              <a:prstGeom prst="rect">
                <a:avLst/>
              </a:prstGeom>
              <a:blipFill rotWithShape="0">
                <a:blip r:embed="rId32"/>
                <a:stretch>
                  <a:fillRect l="-789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954589" y="6390884"/>
                <a:ext cx="467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89" y="6390884"/>
                <a:ext cx="467372" cy="338554"/>
              </a:xfrm>
              <a:prstGeom prst="rect">
                <a:avLst/>
              </a:prstGeom>
              <a:blipFill rotWithShape="0">
                <a:blip r:embed="rId33"/>
                <a:stretch>
                  <a:fillRect l="-789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3692773" y="6390885"/>
                <a:ext cx="467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73" y="6390885"/>
                <a:ext cx="467372" cy="338554"/>
              </a:xfrm>
              <a:prstGeom prst="rect">
                <a:avLst/>
              </a:prstGeom>
              <a:blipFill rotWithShape="0">
                <a:blip r:embed="rId34"/>
                <a:stretch>
                  <a:fillRect l="-789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425590" y="6379897"/>
                <a:ext cx="467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90" y="6379897"/>
                <a:ext cx="467372" cy="338554"/>
              </a:xfrm>
              <a:prstGeom prst="rect">
                <a:avLst/>
              </a:prstGeom>
              <a:blipFill rotWithShape="0">
                <a:blip r:embed="rId35"/>
                <a:stretch>
                  <a:fillRect l="-77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4491029" y="6472745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30391" y="1284493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26728" y="4041612"/>
            <a:ext cx="606270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2000" dirty="0" smtClean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290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1635"/>
              </a:xfrm>
            </p:spPr>
            <p:txBody>
              <a:bodyPr/>
              <a:lstStyle/>
              <a:p>
                <a:r>
                  <a:rPr lang="en-US" dirty="0" smtClean="0"/>
                  <a:t>Observation (n is the number of great circles)</a:t>
                </a:r>
              </a:p>
              <a:p>
                <a:pPr lvl="1"/>
                <a:r>
                  <a:rPr lang="en-US" dirty="0" smtClean="0"/>
                  <a:t>On every side, all the vertices have the degree 4</a:t>
                </a:r>
              </a:p>
              <a:p>
                <a:pPr lvl="1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vertices on every side</a:t>
                </a:r>
              </a:p>
              <a:p>
                <a:pPr lvl="2"/>
                <a:r>
                  <a:rPr lang="en-US" dirty="0" smtClean="0"/>
                  <a:t>Proof: a couple of great circles will create 2 intersections on the Earth, so the total vertices on both side would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Moreover, the number of vertices is split equally into 2 sides or every side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vertices </a:t>
                </a:r>
              </a:p>
              <a:p>
                <a:pPr lvl="1"/>
                <a:r>
                  <a:rPr lang="en-US" dirty="0" smtClean="0"/>
                  <a:t>There are (n-1)*2+2 = 2n external links on every side to connect to other side.</a:t>
                </a:r>
              </a:p>
              <a:p>
                <a:pPr lvl="1"/>
                <a:r>
                  <a:rPr lang="en-US" dirty="0" smtClean="0"/>
                  <a:t>There are 2 K</a:t>
                </a:r>
                <a:r>
                  <a:rPr lang="en-US" baseline="-25000" dirty="0" smtClean="0"/>
                  <a:t>3 </a:t>
                </a:r>
                <a:r>
                  <a:rPr lang="en-US" dirty="0" smtClean="0"/>
                  <a:t>formed by the external links</a:t>
                </a:r>
              </a:p>
              <a:p>
                <a:pPr lvl="1"/>
                <a:r>
                  <a:rPr lang="en-US" dirty="0" smtClean="0"/>
                  <a:t>There are (n-1) K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on both sides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 2*(n-1) + 2 = 2n K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3</a:t>
                </a:r>
                <a:r>
                  <a:rPr lang="en-US" dirty="0" smtClean="0">
                    <a:sym typeface="Wingdings" panose="05000000000000000000" pitchFamily="2" charset="2"/>
                  </a:rPr>
                  <a:t> (triangles) where we need 3 different colors for 3 vertices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1635"/>
              </a:xfrm>
              <a:blipFill rotWithShape="0">
                <a:blip r:embed="rId3"/>
                <a:stretch>
                  <a:fillRect l="-1043" t="-207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restatement</a:t>
                </a:r>
              </a:p>
              <a:p>
                <a:r>
                  <a:rPr lang="en-US" dirty="0" smtClean="0"/>
                  <a:t>2 example cases with 9 and 10 great circles</a:t>
                </a:r>
              </a:p>
              <a:p>
                <a:r>
                  <a:rPr lang="en-US" dirty="0" smtClean="0"/>
                  <a:t>The big picture of the problem</a:t>
                </a:r>
              </a:p>
              <a:p>
                <a:r>
                  <a:rPr lang="en-US" dirty="0" smtClean="0"/>
                  <a:t>The proof about 3 colourability for the problem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 err="1"/>
                  <a:t>deg</a:t>
                </a:r>
                <a:r>
                  <a:rPr lang="en-US" dirty="0"/>
                  <a:t>(V</a:t>
                </a:r>
                <a:r>
                  <a:rPr lang="en-US" baseline="-25000" dirty="0"/>
                  <a:t>i</a:t>
                </a:r>
                <a:r>
                  <a:rPr lang="en-US" dirty="0"/>
                  <a:t>) = 4</a:t>
                </a:r>
              </a:p>
              <a:p>
                <a:pPr lvl="1"/>
                <a:r>
                  <a:rPr lang="en-US" dirty="0"/>
                  <a:t>Since a vertex only allows 2 circles to pass through it, so every vertex will have 4 neighbors which means </a:t>
                </a:r>
                <a:r>
                  <a:rPr lang="en-US" dirty="0" err="1"/>
                  <a:t>deg</a:t>
                </a:r>
                <a:r>
                  <a:rPr lang="en-US" dirty="0"/>
                  <a:t>(V</a:t>
                </a:r>
                <a:r>
                  <a:rPr lang="en-US" baseline="-25000" dirty="0"/>
                  <a:t>i</a:t>
                </a:r>
                <a:r>
                  <a:rPr lang="en-US" dirty="0"/>
                  <a:t>) = 4</a:t>
                </a:r>
              </a:p>
              <a:p>
                <a:pPr lvl="0"/>
                <a:r>
                  <a:rPr lang="en-US" dirty="0"/>
                  <a:t>The graph G is planar</a:t>
                </a:r>
              </a:p>
              <a:p>
                <a:pPr lvl="1"/>
                <a:r>
                  <a:rPr lang="en-US" dirty="0" smtClean="0"/>
                  <a:t>All </a:t>
                </a:r>
                <a:r>
                  <a:rPr lang="en-US" dirty="0"/>
                  <a:t>the vertices are formed by the intersections of the circles. So, there is no sudden arc may cut through the connection between vertices since </a:t>
                </a:r>
                <a:r>
                  <a:rPr lang="en-US" dirty="0" smtClean="0"/>
                  <a:t>by contradiction, </a:t>
                </a:r>
                <a:r>
                  <a:rPr lang="en-US" dirty="0"/>
                  <a:t>it will keep forming the vertices continuously and it makes no sense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According to four color theorem, a planar graph only needs 4 colors</a:t>
                </a:r>
              </a:p>
              <a:p>
                <a:pPr lvl="1"/>
                <a:r>
                  <a:rPr lang="en-US" dirty="0"/>
                  <a:t>A triangle can be formed by 3 random circles which means at that triangle, its vertices needs 3 different colors. Or the graph G contains a sub graph K</a:t>
                </a:r>
                <a:r>
                  <a:rPr lang="en-US" baseline="-25000" dirty="0"/>
                  <a:t>3</a:t>
                </a:r>
                <a:endParaRPr lang="en-US" dirty="0"/>
              </a:p>
              <a:p>
                <a:pPr lvl="0"/>
                <a:r>
                  <a:rPr lang="en-US" b="1" dirty="0"/>
                  <a:t>Prove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 smtClean="0"/>
                  <a:t> by providing a way to color the graph with 3 colors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 split the problem into 4 sub-problems that have:</a:t>
                </a:r>
              </a:p>
              <a:p>
                <a:pPr lvl="2"/>
                <a:r>
                  <a:rPr lang="en-US" sz="2200" dirty="0" smtClean="0"/>
                  <a:t>3k great circles  	(3, 6, 9, 12, 15,….)   	(including (6k+3))</a:t>
                </a:r>
              </a:p>
              <a:p>
                <a:pPr lvl="2"/>
                <a:r>
                  <a:rPr lang="en-US" sz="2200" dirty="0" smtClean="0"/>
                  <a:t>2k great circles </a:t>
                </a:r>
                <a:r>
                  <a:rPr lang="en-US" sz="2200" smtClean="0"/>
                  <a:t>	(4</a:t>
                </a:r>
                <a:r>
                  <a:rPr lang="en-US" sz="2200" dirty="0" smtClean="0"/>
                  <a:t>, 6, 8, 10, 12,…)	(including 6k, (6k+2), (6k+4))</a:t>
                </a:r>
              </a:p>
              <a:p>
                <a:pPr lvl="2"/>
                <a:r>
                  <a:rPr lang="en-US" sz="2200" dirty="0" smtClean="0"/>
                  <a:t>(6k+1) great circles	(7, 13, 19, 25,…)</a:t>
                </a:r>
              </a:p>
              <a:p>
                <a:pPr lvl="2"/>
                <a:r>
                  <a:rPr lang="en-US" sz="2200" dirty="0" smtClean="0"/>
                  <a:t>(6k+5) great circles	(5, 11, 17, 23,…)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5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rules before coloring</a:t>
            </a:r>
          </a:p>
          <a:p>
            <a:pPr lvl="1" algn="just"/>
            <a:r>
              <a:rPr lang="en-US" dirty="0" smtClean="0"/>
              <a:t>Diagonal rule: The vertices on the same diagonal </a:t>
            </a:r>
            <a:r>
              <a:rPr lang="en-US" b="1" dirty="0" smtClean="0"/>
              <a:t>should</a:t>
            </a:r>
            <a:r>
              <a:rPr lang="en-US" dirty="0" smtClean="0"/>
              <a:t> have the same color (not a must because there are some places might have K</a:t>
            </a:r>
            <a:r>
              <a:rPr lang="en-US" baseline="-25000" dirty="0" smtClean="0"/>
              <a:t>3</a:t>
            </a:r>
            <a:r>
              <a:rPr lang="en-US" dirty="0" smtClean="0"/>
              <a:t> rule)</a:t>
            </a:r>
          </a:p>
          <a:p>
            <a:pPr lvl="2" algn="just"/>
            <a:r>
              <a:rPr lang="en-US" dirty="0" smtClean="0"/>
              <a:t>Proof: </a:t>
            </a:r>
            <a:r>
              <a:rPr lang="en-US" dirty="0"/>
              <a:t>The vertices on the same diagonal </a:t>
            </a:r>
            <a:r>
              <a:rPr lang="en-US" dirty="0" smtClean="0"/>
              <a:t>are not connected together.</a:t>
            </a:r>
          </a:p>
          <a:p>
            <a:pPr lvl="1" algn="just"/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 rule: 3 vertices that form a triangle </a:t>
            </a:r>
            <a:r>
              <a:rPr lang="en-US" b="1" dirty="0" smtClean="0"/>
              <a:t>must</a:t>
            </a:r>
            <a:r>
              <a:rPr lang="en-US" dirty="0" smtClean="0"/>
              <a:t> have 3 different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5" y="1640537"/>
            <a:ext cx="9201147" cy="4721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3k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cases: 3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5" y="1640537"/>
            <a:ext cx="9201147" cy="4721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3k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6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6" y="1640537"/>
            <a:ext cx="9201145" cy="4721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3k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9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6" y="1640537"/>
            <a:ext cx="9201145" cy="4721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3k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12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3k circles)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can color a 3k circles graph with 3 colors by repeatedly spreading RED-BLUE-GREEN respectively on the diagonals</a:t>
            </a:r>
          </a:p>
          <a:p>
            <a:pPr algn="just"/>
            <a:r>
              <a:rPr lang="en-US" dirty="0" smtClean="0"/>
              <a:t>I can prove it by induction hypothesis</a:t>
            </a:r>
          </a:p>
          <a:p>
            <a:pPr lvl="1" algn="just"/>
            <a:r>
              <a:rPr lang="en-US" dirty="0" smtClean="0"/>
              <a:t>Proof: </a:t>
            </a:r>
          </a:p>
          <a:p>
            <a:pPr lvl="2" algn="just"/>
            <a:r>
              <a:rPr lang="en-US" dirty="0" smtClean="0"/>
              <a:t>Assume I can use this technique to color a 3k circles graph, so in 3(k+1) graph, the edges on the equivalent parallelogram are extended 3 more vertices on the top right and the bottom left. Then I can use RED-BLUE-GREEN to color the vertices with diagonal rule</a:t>
            </a:r>
          </a:p>
          <a:p>
            <a:pPr lvl="2" algn="just"/>
            <a:r>
              <a:rPr lang="en-US" dirty="0" smtClean="0"/>
              <a:t>This technique also satisfies </a:t>
            </a:r>
            <a:r>
              <a:rPr lang="en-US" dirty="0"/>
              <a:t>K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smtClean="0"/>
              <a:t>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6" y="1640537"/>
            <a:ext cx="9201145" cy="4721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2k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4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2k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8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594" y="754898"/>
            <a:ext cx="6339840" cy="55361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30219" y="2091825"/>
                <a:ext cx="67307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smtClean="0"/>
                  <a:t>(Great Circle Problem) </a:t>
                </a:r>
                <a:r>
                  <a:rPr lang="en-US" dirty="0"/>
                  <a:t>A great circle is any circle on a sphere whose radius is </a:t>
                </a:r>
                <a:r>
                  <a:rPr lang="en-US" b="1" dirty="0" smtClean="0"/>
                  <a:t>the same </a:t>
                </a:r>
                <a:r>
                  <a:rPr lang="en-US" b="1" dirty="0"/>
                  <a:t>as the radius of the sphere </a:t>
                </a:r>
                <a:r>
                  <a:rPr lang="en-US" dirty="0"/>
                  <a:t>(so it is largest possible). A circle that goes </a:t>
                </a:r>
                <a:r>
                  <a:rPr lang="en-US" dirty="0" smtClean="0"/>
                  <a:t>through both </a:t>
                </a:r>
                <a:r>
                  <a:rPr lang="en-US" dirty="0"/>
                  <a:t>the North and South poles is an example of a great circle on the Earth. </a:t>
                </a:r>
                <a:r>
                  <a:rPr lang="en-US" dirty="0" smtClean="0"/>
                  <a:t>Given 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great circles on a sphere, no three of which pass through a single point</a:t>
                </a:r>
                <a:r>
                  <a:rPr lang="en-US" dirty="0" smtClean="0"/>
                  <a:t>, form </a:t>
                </a:r>
                <a:r>
                  <a:rPr lang="en-US" dirty="0"/>
                  <a:t>a great circle graph by making points of intersection into vertices, and </a:t>
                </a:r>
                <a:r>
                  <a:rPr lang="en-US" dirty="0" smtClean="0"/>
                  <a:t>connect two </a:t>
                </a:r>
                <a:r>
                  <a:rPr lang="en-US" dirty="0"/>
                  <a:t>vertices by an edge if and only if there is an arc between them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b="1" dirty="0" smtClean="0">
                    <a:solidFill>
                      <a:srgbClr val="FF0000"/>
                    </a:solidFill>
                  </a:rPr>
                  <a:t>Problem</a:t>
                </a:r>
                <a:r>
                  <a:rPr lang="en-US" b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/>
                  <a:t> What is the largest chromatic number of any great circle graph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19" y="2091825"/>
                <a:ext cx="6730739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815" t="-1064" r="-725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2k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10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2k </a:t>
            </a:r>
            <a:r>
              <a:rPr lang="en-US" dirty="0"/>
              <a:t>circles)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 can color a 2k circles graph with 3 colors:</a:t>
            </a:r>
          </a:p>
          <a:p>
            <a:pPr lvl="1" algn="just"/>
            <a:r>
              <a:rPr lang="en-US" dirty="0" smtClean="0"/>
              <a:t>Repeatedly spreading BLUE-GREEN respectively on the diagonals </a:t>
            </a:r>
          </a:p>
          <a:p>
            <a:pPr lvl="1" algn="just"/>
            <a:r>
              <a:rPr lang="en-US" dirty="0" smtClean="0"/>
              <a:t>Replace the red dots to the vertices on the left and right edges</a:t>
            </a:r>
          </a:p>
          <a:p>
            <a:pPr lvl="2" algn="just"/>
            <a:r>
              <a:rPr lang="en-US" dirty="0" smtClean="0"/>
              <a:t>Start with the first one at bottom left</a:t>
            </a:r>
          </a:p>
          <a:p>
            <a:pPr lvl="2" algn="just"/>
            <a:r>
              <a:rPr lang="en-US" dirty="0" smtClean="0"/>
              <a:t>Color R-G-R-G-R-G-…..-G</a:t>
            </a:r>
          </a:p>
          <a:p>
            <a:pPr lvl="2" algn="just"/>
            <a:r>
              <a:rPr lang="en-US" dirty="0"/>
              <a:t>Start with the first one at bottom </a:t>
            </a:r>
            <a:r>
              <a:rPr lang="en-US" dirty="0" smtClean="0"/>
              <a:t>right</a:t>
            </a:r>
            <a:endParaRPr lang="en-US" dirty="0"/>
          </a:p>
          <a:p>
            <a:pPr lvl="2" algn="just"/>
            <a:r>
              <a:rPr lang="en-US" dirty="0" smtClean="0"/>
              <a:t>Color G-R-G-R-G-R-…..-R</a:t>
            </a:r>
          </a:p>
          <a:p>
            <a:pPr algn="just"/>
            <a:r>
              <a:rPr lang="en-US" dirty="0" smtClean="0"/>
              <a:t>Why can this technique be possibly done?</a:t>
            </a:r>
          </a:p>
          <a:p>
            <a:pPr lvl="1" algn="just"/>
            <a:r>
              <a:rPr lang="en-US" dirty="0" smtClean="0"/>
              <a:t>Easily find out that at the external links, there is no problem there since if by induction hypothesis, with 2(k+1) graph, I will keep spreading </a:t>
            </a:r>
            <a:r>
              <a:rPr lang="en-US" dirty="0"/>
              <a:t>BLUE-GREEN </a:t>
            </a:r>
            <a:endParaRPr lang="en-US" dirty="0" smtClean="0"/>
          </a:p>
          <a:p>
            <a:pPr lvl="1" algn="just"/>
            <a:r>
              <a:rPr lang="en-US" dirty="0" smtClean="0"/>
              <a:t>Adding red dots doesn’t matter the current graph with 2 colors. Moreover, it helps to satisfy 2 K</a:t>
            </a:r>
            <a:r>
              <a:rPr lang="en-US" baseline="-25000" dirty="0" smtClean="0"/>
              <a:t>3</a:t>
            </a:r>
            <a:r>
              <a:rPr lang="en-US" dirty="0" smtClean="0"/>
              <a:t> on the external links and other (2(k+1)-2) K</a:t>
            </a:r>
            <a:r>
              <a:rPr lang="en-US" baseline="-25000" dirty="0" smtClean="0"/>
              <a:t>3</a:t>
            </a:r>
            <a:r>
              <a:rPr lang="en-US" dirty="0" smtClean="0"/>
              <a:t> on the </a:t>
            </a:r>
            <a:r>
              <a:rPr lang="en-US" dirty="0"/>
              <a:t>parallelogram </a:t>
            </a:r>
            <a:r>
              <a:rPr lang="en-US" dirty="0" smtClean="0"/>
              <a:t>edges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/>
          </a:p>
          <a:p>
            <a:pPr lvl="2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8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6" y="1640537"/>
            <a:ext cx="9201145" cy="4721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(6k+1)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7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(6k+1)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13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(6k+1)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19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(6k+1) circles)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 k&gt;2, by spreading </a:t>
            </a:r>
            <a:r>
              <a:rPr lang="en-US" dirty="0"/>
              <a:t>RED-BLUE-GREEN respectively on the </a:t>
            </a:r>
            <a:r>
              <a:rPr lang="en-US" dirty="0" smtClean="0"/>
              <a:t>additional diagonals, I can color all this type of graph based on the case k=2</a:t>
            </a:r>
          </a:p>
        </p:txBody>
      </p:sp>
    </p:spTree>
    <p:extLst>
      <p:ext uri="{BB962C8B-B14F-4D97-AF65-F5344CB8AC3E}">
        <p14:creationId xmlns:p14="http://schemas.microsoft.com/office/powerpoint/2010/main" val="31795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(6k+5)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5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7" y="1640537"/>
            <a:ext cx="9201143" cy="4721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(6k+5)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11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8" y="1640537"/>
            <a:ext cx="9201141" cy="4721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</a:t>
            </a:r>
            <a:r>
              <a:rPr lang="en-US" dirty="0" smtClean="0"/>
              <a:t>(6k+5) circles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345" cy="4351338"/>
          </a:xfrm>
        </p:spPr>
        <p:txBody>
          <a:bodyPr/>
          <a:lstStyle/>
          <a:p>
            <a:r>
              <a:rPr lang="en-US" dirty="0" smtClean="0"/>
              <a:t>Base cases: 17 great circles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 (with (6k+5) circles)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type of graph is similar to (6k+1) graph. With cases k&gt;1, </a:t>
            </a:r>
            <a:r>
              <a:rPr lang="en-US" dirty="0"/>
              <a:t>by spreading RED-BLUE-GREEN respectively on the diagonals, I can color all this type of graph based on the case </a:t>
            </a:r>
            <a:r>
              <a:rPr lang="en-US" dirty="0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According to the techniques to color the graphs including 3k, 2k, 6k+1 and 6k+5 great circles, there are only 3 colors used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" y="553462"/>
            <a:ext cx="12092824" cy="63045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34215"/>
            <a:ext cx="10515600" cy="1325563"/>
          </a:xfrm>
        </p:spPr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" y="553462"/>
            <a:ext cx="12046589" cy="63045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34215"/>
            <a:ext cx="10515600" cy="1325563"/>
          </a:xfrm>
        </p:spPr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56800" y="618117"/>
            <a:ext cx="229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takes 0.12s to find colors in this graph on my laptop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 ellipses with the inclination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on the sphere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Why does this definition still keep the originality of the problem?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04665" y="2643590"/>
            <a:ext cx="704088" cy="1783080"/>
            <a:chOff x="2804665" y="2643590"/>
            <a:chExt cx="704088" cy="1783080"/>
          </a:xfrm>
        </p:grpSpPr>
        <p:sp>
          <p:nvSpPr>
            <p:cNvPr id="4" name="Oval 3"/>
            <p:cNvSpPr/>
            <p:nvPr/>
          </p:nvSpPr>
          <p:spPr>
            <a:xfrm>
              <a:off x="2804665" y="2643590"/>
              <a:ext cx="704088" cy="178308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3156709" y="2643590"/>
              <a:ext cx="0" cy="178308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 rot="18900000">
            <a:off x="5618260" y="2622774"/>
            <a:ext cx="704088" cy="17830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7" idx="4"/>
          </p:cNvCxnSpPr>
          <p:nvPr/>
        </p:nvCxnSpPr>
        <p:spPr>
          <a:xfrm>
            <a:off x="5339890" y="2883900"/>
            <a:ext cx="1260828" cy="12608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700000">
            <a:off x="8711654" y="2649687"/>
            <a:ext cx="704088" cy="1770887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  <a:endCxn id="13" idx="4"/>
          </p:cNvCxnSpPr>
          <p:nvPr/>
        </p:nvCxnSpPr>
        <p:spPr>
          <a:xfrm flipH="1">
            <a:off x="8437595" y="2909027"/>
            <a:ext cx="1252206" cy="12522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7" idx="6"/>
          </p:cNvCxnSpPr>
          <p:nvPr/>
        </p:nvCxnSpPr>
        <p:spPr>
          <a:xfrm flipV="1">
            <a:off x="5721371" y="3265381"/>
            <a:ext cx="497866" cy="497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70304" y="2520227"/>
            <a:ext cx="0" cy="9940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3" idx="6"/>
          </p:cNvCxnSpPr>
          <p:nvPr/>
        </p:nvCxnSpPr>
        <p:spPr>
          <a:xfrm>
            <a:off x="8814765" y="3286198"/>
            <a:ext cx="497865" cy="497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063697" y="2541043"/>
            <a:ext cx="0" cy="9940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41993" y="4514736"/>
                <a:ext cx="632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0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993" y="4514736"/>
                <a:ext cx="63203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67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55697" y="4426646"/>
                <a:ext cx="629211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97" y="4426646"/>
                <a:ext cx="629211" cy="459741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61591" y="4429555"/>
                <a:ext cx="751039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91" y="4429555"/>
                <a:ext cx="751039" cy="459741"/>
              </a:xfrm>
              <a:prstGeom prst="rect">
                <a:avLst/>
              </a:prstGeom>
              <a:blipFill rotWithShape="0">
                <a:blip r:embed="rId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5807636" y="3191436"/>
            <a:ext cx="162667" cy="282742"/>
          </a:xfrm>
          <a:prstGeom prst="arc">
            <a:avLst>
              <a:gd name="adj1" fmla="val 99118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9523" y="2909518"/>
                <a:ext cx="303095" cy="37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23" y="2909518"/>
                <a:ext cx="303095" cy="3799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53182" y="2952831"/>
                <a:ext cx="408894" cy="37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182" y="2952831"/>
                <a:ext cx="408894" cy="3799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9058468" y="3231572"/>
            <a:ext cx="162667" cy="282742"/>
          </a:xfrm>
          <a:prstGeom prst="arc">
            <a:avLst>
              <a:gd name="adj1" fmla="val 99118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6346691" y="2830069"/>
            <a:ext cx="500859" cy="307535"/>
          </a:xfrm>
          <a:prstGeom prst="curvedConnector3">
            <a:avLst>
              <a:gd name="adj1" fmla="val 3387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8288814" y="2720040"/>
            <a:ext cx="462003" cy="288213"/>
          </a:xfrm>
          <a:prstGeom prst="curvedConnector3">
            <a:avLst>
              <a:gd name="adj1" fmla="val 1573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Restatement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42" y="1423354"/>
            <a:ext cx="9232516" cy="5178614"/>
          </a:xfrm>
        </p:spPr>
      </p:pic>
    </p:spTree>
    <p:extLst>
      <p:ext uri="{BB962C8B-B14F-4D97-AF65-F5344CB8AC3E}">
        <p14:creationId xmlns:p14="http://schemas.microsoft.com/office/powerpoint/2010/main" val="39406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case (9 great circles)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3" y="1491802"/>
            <a:ext cx="8662414" cy="4858838"/>
          </a:xfrm>
        </p:spPr>
      </p:pic>
      <p:sp>
        <p:nvSpPr>
          <p:cNvPr id="9" name="Up Arrow 8"/>
          <p:cNvSpPr/>
          <p:nvPr/>
        </p:nvSpPr>
        <p:spPr>
          <a:xfrm>
            <a:off x="4601183" y="5176514"/>
            <a:ext cx="972766" cy="107685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3548709">
            <a:off x="7000674" y="1876319"/>
            <a:ext cx="972766" cy="107685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087566" y="2908570"/>
            <a:ext cx="1994170" cy="2169268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38684" y="3184988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dirty="0" smtClean="0"/>
              <a:t>    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62671" y="1322318"/>
                <a:ext cx="3890173" cy="73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I call them 2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middle points </a:t>
                </a:r>
                <a:r>
                  <a:rPr lang="en-US" dirty="0" smtClean="0"/>
                  <a:t>created by 2 circles have tilts are closest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71" y="1322318"/>
                <a:ext cx="3890173" cy="736740"/>
              </a:xfrm>
              <a:prstGeom prst="rect">
                <a:avLst/>
              </a:prstGeom>
              <a:blipFill rotWithShape="0">
                <a:blip r:embed="rId3"/>
                <a:stretch>
                  <a:fillRect t="-4959" r="-2660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546026" y="5585622"/>
            <a:ext cx="1762361" cy="830997"/>
            <a:chOff x="9174480" y="5827059"/>
            <a:chExt cx="176236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9174480" y="5827059"/>
              <a:ext cx="176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     : </a:t>
              </a:r>
              <a:r>
                <a:rPr lang="en-US" sz="2400" dirty="0" smtClean="0"/>
                <a:t>Top</a:t>
              </a:r>
              <a:endParaRPr lang="en-US" dirty="0" smtClean="0"/>
            </a:p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-----------</a:t>
              </a:r>
              <a:r>
                <a:rPr lang="en-US" dirty="0" smtClean="0"/>
                <a:t> : </a:t>
              </a:r>
              <a:r>
                <a:rPr lang="en-US" sz="2400" dirty="0" smtClean="0"/>
                <a:t>Bot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265920" y="6042660"/>
              <a:ext cx="765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945870" y="403908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iddle 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example case (9 great circles)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</a:p>
          <a:p>
            <a:pPr lvl="1"/>
            <a:r>
              <a:rPr lang="en-US" dirty="0" smtClean="0"/>
              <a:t>The center of all circles O is the </a:t>
            </a:r>
            <a:r>
              <a:rPr lang="en-US" b="1" dirty="0" smtClean="0"/>
              <a:t>point symmetry </a:t>
            </a:r>
            <a:r>
              <a:rPr lang="en-US" dirty="0" smtClean="0"/>
              <a:t>of vertices on both sides of the line connected 2 middle points</a:t>
            </a:r>
          </a:p>
          <a:p>
            <a:pPr lvl="2"/>
            <a:r>
              <a:rPr lang="en-US" dirty="0" smtClean="0"/>
              <a:t>Proof: </a:t>
            </a:r>
          </a:p>
          <a:p>
            <a:pPr lvl="3"/>
            <a:r>
              <a:rPr lang="en-US" dirty="0" smtClean="0"/>
              <a:t>The cut of </a:t>
            </a:r>
            <a:r>
              <a:rPr lang="en-US" dirty="0"/>
              <a:t>two </a:t>
            </a:r>
            <a:r>
              <a:rPr lang="en-US" dirty="0" smtClean="0"/>
              <a:t>ellipses is a line. Therefore, every couple of 2 ellipses will have 2 intersections and the center on the same </a:t>
            </a:r>
            <a:r>
              <a:rPr lang="en-US" dirty="0"/>
              <a:t>line (Euclidean’s </a:t>
            </a:r>
            <a:r>
              <a:rPr lang="en-US" dirty="0" smtClean="0"/>
              <a:t>theorem) or O is the point symmetry of all intersections</a:t>
            </a:r>
          </a:p>
        </p:txBody>
      </p:sp>
    </p:spTree>
    <p:extLst>
      <p:ext uri="{BB962C8B-B14F-4D97-AF65-F5344CB8AC3E}">
        <p14:creationId xmlns:p14="http://schemas.microsoft.com/office/powerpoint/2010/main" val="32432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Redraw the graph </a:t>
            </a:r>
            <a:r>
              <a:rPr lang="en-US" dirty="0"/>
              <a:t>(9 great circles)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2525152"/>
            <a:ext cx="11656290" cy="2952284"/>
          </a:xfrm>
        </p:spPr>
      </p:pic>
      <p:sp>
        <p:nvSpPr>
          <p:cNvPr id="3" name="TextBox 2"/>
          <p:cNvSpPr txBox="1"/>
          <p:nvPr/>
        </p:nvSpPr>
        <p:spPr>
          <a:xfrm>
            <a:off x="2300140" y="5477436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5757" y="5477436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1277</Words>
  <Application>Microsoft Office PowerPoint</Application>
  <PresentationFormat>Widescreen</PresentationFormat>
  <Paragraphs>267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Great Circles Problem</vt:lpstr>
      <vt:lpstr>Outline</vt:lpstr>
      <vt:lpstr>Problem Restatement</vt:lpstr>
      <vt:lpstr>PowerPoint Presentation</vt:lpstr>
      <vt:lpstr>Problem Restatement</vt:lpstr>
      <vt:lpstr>Problem Restatement</vt:lpstr>
      <vt:lpstr>An example case (9 great circles)</vt:lpstr>
      <vt:lpstr>A example case (9 great circles)</vt:lpstr>
      <vt:lpstr>Redraw the graph (9 great circles)</vt:lpstr>
      <vt:lpstr>Color the graph</vt:lpstr>
      <vt:lpstr>Color the graph</vt:lpstr>
      <vt:lpstr>An another example (10 great circles)</vt:lpstr>
      <vt:lpstr>Redraw the graph (10 great circles)</vt:lpstr>
      <vt:lpstr>Color the graph (10 great circles)</vt:lpstr>
      <vt:lpstr>The big picture of the problem</vt:lpstr>
      <vt:lpstr>The big picture of the problem</vt:lpstr>
      <vt:lpstr>The big picture of the problem</vt:lpstr>
      <vt:lpstr>The big picture of the problem</vt:lpstr>
      <vt:lpstr>The big picture of the problem</vt:lpstr>
      <vt:lpstr>Chromatic number</vt:lpstr>
      <vt:lpstr>Chromatic number</vt:lpstr>
      <vt:lpstr>Chromatic number</vt:lpstr>
      <vt:lpstr>Chromatic number (with 3k circles)</vt:lpstr>
      <vt:lpstr>Chromatic number (with 3k circles)</vt:lpstr>
      <vt:lpstr>Chromatic number (with 3k circles)</vt:lpstr>
      <vt:lpstr>Chromatic number (with 3k circles)</vt:lpstr>
      <vt:lpstr>Chromatic number (with 3k circles)</vt:lpstr>
      <vt:lpstr>Chromatic number (with 2k circles)</vt:lpstr>
      <vt:lpstr>Chromatic number (with 2k circles)</vt:lpstr>
      <vt:lpstr>Chromatic number (with 2k circles)</vt:lpstr>
      <vt:lpstr>Chromatic number (with 2k circles)</vt:lpstr>
      <vt:lpstr>Chromatic number (with (6k+1) circles)</vt:lpstr>
      <vt:lpstr>Chromatic number (with (6k+1) circles)</vt:lpstr>
      <vt:lpstr>Chromatic number (with (6k+1) circles)</vt:lpstr>
      <vt:lpstr>Chromatic number (with (6k+1) circles)</vt:lpstr>
      <vt:lpstr>Chromatic number (with (6k+5) circles)</vt:lpstr>
      <vt:lpstr>Chromatic number (with (6k+5) circles)</vt:lpstr>
      <vt:lpstr>Chromatic number (with (6k+5) circles)</vt:lpstr>
      <vt:lpstr>Chromatic number (with (6k+5) circles)</vt:lpstr>
      <vt:lpstr>Chromatic number</vt:lpstr>
      <vt:lpstr>Bonus</vt:lpstr>
      <vt:lpstr>Bonus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Circles Problem</dc:title>
  <dc:creator>Kha</dc:creator>
  <cp:lastModifiedBy>Kha</cp:lastModifiedBy>
  <cp:revision>148</cp:revision>
  <dcterms:created xsi:type="dcterms:W3CDTF">2014-12-15T17:24:39Z</dcterms:created>
  <dcterms:modified xsi:type="dcterms:W3CDTF">2015-05-26T03:04:00Z</dcterms:modified>
</cp:coreProperties>
</file>