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57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2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D6AF-1D05-419A-A8A8-3AC20DEB88B6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E67F-8490-4952-89BB-974BEF1B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42" y="0"/>
            <a:ext cx="3286082" cy="286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Great Circles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Kha Man</a:t>
            </a:r>
          </a:p>
          <a:p>
            <a:r>
              <a:rPr lang="en-US" dirty="0" smtClean="0"/>
              <a:t>03/07/2015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1 </a:t>
            </a:r>
            <a:r>
              <a:rPr lang="en-US" dirty="0"/>
              <a:t>– Observation - </a:t>
            </a:r>
            <a:r>
              <a:rPr lang="en-US" dirty="0">
                <a:solidFill>
                  <a:srgbClr val="FF0000"/>
                </a:solidFill>
              </a:rPr>
              <a:t>Remove circle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55" y="1233791"/>
            <a:ext cx="2447831" cy="542362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4801" y="1351069"/>
            <a:ext cx="5433996" cy="5315580"/>
            <a:chOff x="3377693" y="164561"/>
            <a:chExt cx="5380396" cy="5263148"/>
          </a:xfrm>
        </p:grpSpPr>
        <p:sp>
          <p:nvSpPr>
            <p:cNvPr id="7" name="object 2"/>
            <p:cNvSpPr/>
            <p:nvPr/>
          </p:nvSpPr>
          <p:spPr>
            <a:xfrm>
              <a:off x="3422103" y="354167"/>
              <a:ext cx="5329108" cy="5073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8" name="object 3"/>
            <p:cNvSpPr txBox="1"/>
            <p:nvPr/>
          </p:nvSpPr>
          <p:spPr>
            <a:xfrm>
              <a:off x="6025555" y="164561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6230299" y="3098673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0" name="object 5"/>
            <p:cNvSpPr txBox="1"/>
            <p:nvPr/>
          </p:nvSpPr>
          <p:spPr>
            <a:xfrm>
              <a:off x="7499591" y="2740124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1" name="object 6"/>
            <p:cNvSpPr txBox="1"/>
            <p:nvPr/>
          </p:nvSpPr>
          <p:spPr>
            <a:xfrm>
              <a:off x="5736692" y="280485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6924080" y="3074656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3" name="object 8"/>
            <p:cNvSpPr txBox="1"/>
            <p:nvPr/>
          </p:nvSpPr>
          <p:spPr>
            <a:xfrm>
              <a:off x="5348224" y="2600040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4" name="object 9"/>
            <p:cNvSpPr txBox="1"/>
            <p:nvPr/>
          </p:nvSpPr>
          <p:spPr>
            <a:xfrm>
              <a:off x="5176783" y="172744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5" name="object 10"/>
            <p:cNvSpPr txBox="1"/>
            <p:nvPr/>
          </p:nvSpPr>
          <p:spPr>
            <a:xfrm>
              <a:off x="6496485" y="3183505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6" name="object 11"/>
            <p:cNvSpPr txBox="1"/>
            <p:nvPr/>
          </p:nvSpPr>
          <p:spPr>
            <a:xfrm>
              <a:off x="8635625" y="2060889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5940180" y="2974334"/>
              <a:ext cx="629816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456025" algn="l"/>
                </a:tabLst>
              </a:pPr>
              <a:r>
                <a:rPr sz="1010" spc="18" dirty="0">
                  <a:latin typeface="Arial"/>
                  <a:cs typeface="Arial"/>
                </a:rPr>
                <a:t>10	16</a:t>
              </a:r>
              <a:endParaRPr sz="1010" dirty="0">
                <a:latin typeface="Arial"/>
                <a:cs typeface="Arial"/>
              </a:endParaRP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6441159" y="1668675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6003616" y="336449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0" name="object 15"/>
            <p:cNvSpPr txBox="1"/>
            <p:nvPr/>
          </p:nvSpPr>
          <p:spPr>
            <a:xfrm>
              <a:off x="6290251" y="2673884"/>
              <a:ext cx="447869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25  </a:t>
              </a:r>
              <a:r>
                <a:rPr sz="1010" spc="-46" dirty="0">
                  <a:latin typeface="Arial"/>
                  <a:cs typeface="Arial"/>
                </a:rPr>
                <a:t> </a:t>
              </a:r>
              <a:r>
                <a:rPr sz="1515" spc="28" baseline="-25252" dirty="0">
                  <a:latin typeface="Arial"/>
                  <a:cs typeface="Arial"/>
                </a:rPr>
                <a:t>13</a:t>
              </a:r>
              <a:endParaRPr sz="1515" baseline="-25252">
                <a:latin typeface="Arial"/>
                <a:cs typeface="Arial"/>
              </a:endParaRPr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4671034" y="333677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2" name="object 17"/>
            <p:cNvSpPr txBox="1"/>
            <p:nvPr/>
          </p:nvSpPr>
          <p:spPr>
            <a:xfrm>
              <a:off x="3377693" y="206088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3" name="object 18"/>
            <p:cNvSpPr txBox="1"/>
            <p:nvPr/>
          </p:nvSpPr>
          <p:spPr>
            <a:xfrm>
              <a:off x="6617289" y="224673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4" name="object 19"/>
            <p:cNvSpPr txBox="1"/>
            <p:nvPr/>
          </p:nvSpPr>
          <p:spPr>
            <a:xfrm>
              <a:off x="5621364" y="355697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5" name="object 20"/>
            <p:cNvSpPr txBox="1"/>
            <p:nvPr/>
          </p:nvSpPr>
          <p:spPr>
            <a:xfrm>
              <a:off x="7083581" y="364584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6" name="object 21"/>
            <p:cNvSpPr txBox="1"/>
            <p:nvPr/>
          </p:nvSpPr>
          <p:spPr>
            <a:xfrm>
              <a:off x="5732824" y="2531073"/>
              <a:ext cx="506186" cy="256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20</a:t>
              </a:r>
              <a:endParaRPr sz="1010">
                <a:latin typeface="Arial"/>
                <a:cs typeface="Arial"/>
              </a:endParaRPr>
            </a:p>
            <a:p>
              <a:pPr marL="331230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7" name="object 22"/>
            <p:cNvSpPr txBox="1"/>
            <p:nvPr/>
          </p:nvSpPr>
          <p:spPr>
            <a:xfrm>
              <a:off x="5880087" y="2084299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8" name="object 23"/>
            <p:cNvSpPr txBox="1"/>
            <p:nvPr/>
          </p:nvSpPr>
          <p:spPr>
            <a:xfrm>
              <a:off x="6385363" y="363938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9" name="object 24"/>
            <p:cNvSpPr txBox="1"/>
            <p:nvPr/>
          </p:nvSpPr>
          <p:spPr>
            <a:xfrm>
              <a:off x="7279522" y="217910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0" name="object 25"/>
            <p:cNvSpPr txBox="1"/>
            <p:nvPr/>
          </p:nvSpPr>
          <p:spPr>
            <a:xfrm>
              <a:off x="5815253" y="3162927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1" name="object 26"/>
            <p:cNvSpPr txBox="1"/>
            <p:nvPr/>
          </p:nvSpPr>
          <p:spPr>
            <a:xfrm>
              <a:off x="4374651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2" name="object 27"/>
            <p:cNvSpPr txBox="1"/>
            <p:nvPr/>
          </p:nvSpPr>
          <p:spPr>
            <a:xfrm>
              <a:off x="7600877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3" name="object 28"/>
            <p:cNvSpPr txBox="1"/>
            <p:nvPr/>
          </p:nvSpPr>
          <p:spPr>
            <a:xfrm>
              <a:off x="6207380" y="241000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4" name="object 29"/>
            <p:cNvSpPr txBox="1"/>
            <p:nvPr/>
          </p:nvSpPr>
          <p:spPr>
            <a:xfrm>
              <a:off x="5995564" y="436369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30</a:t>
              </a:r>
              <a:endParaRPr sz="1010">
                <a:latin typeface="Arial"/>
                <a:cs typeface="Arial"/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6096000" y="3385980"/>
            <a:ext cx="1247448" cy="63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8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Intersections made by a pair of great circles can have same color.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This one is probably easily proved since we’ve already known the center is </a:t>
            </a:r>
            <a:r>
              <a:rPr lang="en-US" smtClean="0"/>
              <a:t>symmetric point, </a:t>
            </a:r>
            <a:r>
              <a:rPr lang="en-US" dirty="0" smtClean="0"/>
              <a:t>therefore by removing a circle, it will separate the graph into </a:t>
            </a:r>
            <a:r>
              <a:rPr lang="en-US" smtClean="0"/>
              <a:t>2 </a:t>
            </a:r>
            <a:r>
              <a:rPr lang="en-US" smtClean="0"/>
              <a:t>sub-graphs </a:t>
            </a:r>
            <a:r>
              <a:rPr lang="en-US" dirty="0" smtClean="0"/>
              <a:t>equally. Hence, 2 intersections made by a pair of great circles can have same color because they are not in the same sub-graph. What we need more than this conjecture is it still remains 3 colors for the entire graph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You can check this conjecture on the graphs in the conjecture 1. Check the previous note to find the a point and its duplication (or other intersect made by same pair of circles)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graph will have a bounded cycle and a core which are formed by the greatest number of line segments.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bounded cycle and the core contain vertices made by different pairs of great circles. In other words, there is no 2 or more vertices can be in a same circle in the </a:t>
            </a:r>
            <a:r>
              <a:rPr lang="en-US" dirty="0">
                <a:solidFill>
                  <a:srgbClr val="FF0000"/>
                </a:solidFill>
              </a:rPr>
              <a:t>bounded cycle and the </a:t>
            </a:r>
            <a:r>
              <a:rPr lang="en-US" dirty="0" smtClean="0">
                <a:solidFill>
                  <a:srgbClr val="FF0000"/>
                </a:solidFill>
              </a:rPr>
              <a:t>core.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02" y="444084"/>
            <a:ext cx="6348898" cy="6139596"/>
          </a:xfrm>
        </p:spPr>
      </p:pic>
      <p:sp>
        <p:nvSpPr>
          <p:cNvPr id="5" name="TextBox 4"/>
          <p:cNvSpPr txBox="1"/>
          <p:nvPr/>
        </p:nvSpPr>
        <p:spPr>
          <a:xfrm>
            <a:off x="838200" y="3647916"/>
            <a:ext cx="4311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Red</a:t>
            </a:r>
            <a:r>
              <a:rPr lang="en-US" sz="1600" dirty="0" smtClean="0"/>
              <a:t> lines are segments of the core polygon</a:t>
            </a:r>
          </a:p>
          <a:p>
            <a:r>
              <a:rPr lang="en-US" sz="1600" dirty="0" err="1" smtClean="0">
                <a:solidFill>
                  <a:srgbClr val="7030A0"/>
                </a:solidFill>
              </a:rPr>
              <a:t>Purpil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lines are segments of the bounded polygon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Conjecture </a:t>
            </a:r>
            <a:r>
              <a:rPr lang="en-US" dirty="0" smtClean="0"/>
              <a:t>3</a:t>
            </a:r>
            <a:r>
              <a:rPr lang="en-US" dirty="0"/>
              <a:t> </a:t>
            </a:r>
            <a:r>
              <a:rPr lang="en-US" dirty="0" smtClean="0"/>
              <a:t>-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David P. </a:t>
            </a:r>
            <a:r>
              <a:rPr lang="en-US" dirty="0" smtClean="0"/>
              <a:t>Dailey</a:t>
            </a:r>
            <a:r>
              <a:rPr lang="en-US" dirty="0"/>
              <a:t>, Uniqueness of </a:t>
            </a:r>
            <a:r>
              <a:rPr lang="en-US" dirty="0" err="1"/>
              <a:t>colorability</a:t>
            </a:r>
            <a:r>
              <a:rPr lang="en-US" dirty="0"/>
              <a:t> and </a:t>
            </a:r>
            <a:r>
              <a:rPr lang="en-US" dirty="0" err="1"/>
              <a:t>colorability</a:t>
            </a:r>
            <a:r>
              <a:rPr lang="en-US" dirty="0"/>
              <a:t> of planar 4-regular graphs are </a:t>
            </a:r>
            <a:r>
              <a:rPr lang="en-US" dirty="0" smtClean="0"/>
              <a:t>NP-complete, </a:t>
            </a:r>
            <a:r>
              <a:rPr lang="en-US" dirty="0"/>
              <a:t>Discrete Math. 30 No.3 289-293 (1980)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note mentions some observations obtained from the data that I currently have and some conjectures.</a:t>
            </a:r>
          </a:p>
          <a:p>
            <a:pPr marL="0" indent="0">
              <a:buNone/>
            </a:pPr>
            <a:r>
              <a:rPr lang="en-US" dirty="0" smtClean="0"/>
              <a:t>The goal is still to get the chromatic number of the graph as 3.</a:t>
            </a:r>
          </a:p>
          <a:p>
            <a:pPr marL="0" indent="0">
              <a:buNone/>
            </a:pPr>
            <a:r>
              <a:rPr lang="en-US" dirty="0" smtClean="0"/>
              <a:t>Our problem is actually to color a planar 4-regular graph which is NP Complete </a:t>
            </a:r>
            <a:r>
              <a:rPr lang="en-US" baseline="30000" dirty="0" smtClean="0"/>
              <a:t>[1]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Remove a circle containing all the vertices and edges incident into that vertices will separate the graph into 2 graphs with same colors, number of vertices and shape.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1 -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1978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Starting with one non-isomorphic graph of </a:t>
            </a:r>
            <a:r>
              <a:rPr lang="en-US" sz="2400" b="1" dirty="0" smtClean="0"/>
              <a:t>6</a:t>
            </a:r>
            <a:r>
              <a:rPr lang="en-US" sz="2400" dirty="0" smtClean="0"/>
              <a:t> great circles as the graph below, I tried to remove one circles. The reason is to split the problem into sub problems we’ve already known or to enable a way to prove by induction hypothesis.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312854" y="2423160"/>
            <a:ext cx="8040946" cy="4585208"/>
            <a:chOff x="3505200" y="2203703"/>
            <a:chExt cx="8412158" cy="48092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2203703"/>
              <a:ext cx="5041696" cy="48092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23242" y="5116862"/>
              <a:ext cx="3794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Black numbers: Vertices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Red</a:t>
              </a:r>
              <a:r>
                <a:rPr lang="en-US" dirty="0" smtClean="0"/>
                <a:t> numbers: The edges on the circle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8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1 </a:t>
            </a:r>
            <a:r>
              <a:rPr lang="en-US" dirty="0"/>
              <a:t>– Observation - </a:t>
            </a:r>
            <a:r>
              <a:rPr lang="en-US" dirty="0">
                <a:solidFill>
                  <a:srgbClr val="FF0000"/>
                </a:solidFill>
              </a:rPr>
              <a:t>Remove circle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79" y="1470585"/>
            <a:ext cx="2612892" cy="523766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4801" y="1351069"/>
            <a:ext cx="5433996" cy="5315580"/>
            <a:chOff x="3377693" y="164561"/>
            <a:chExt cx="5380396" cy="5263148"/>
          </a:xfrm>
        </p:grpSpPr>
        <p:sp>
          <p:nvSpPr>
            <p:cNvPr id="7" name="object 2"/>
            <p:cNvSpPr/>
            <p:nvPr/>
          </p:nvSpPr>
          <p:spPr>
            <a:xfrm>
              <a:off x="3422103" y="354167"/>
              <a:ext cx="5329108" cy="5073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8" name="object 3"/>
            <p:cNvSpPr txBox="1"/>
            <p:nvPr/>
          </p:nvSpPr>
          <p:spPr>
            <a:xfrm>
              <a:off x="6025555" y="164561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6230299" y="3098673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0" name="object 5"/>
            <p:cNvSpPr txBox="1"/>
            <p:nvPr/>
          </p:nvSpPr>
          <p:spPr>
            <a:xfrm>
              <a:off x="7499591" y="2740124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1" name="object 6"/>
            <p:cNvSpPr txBox="1"/>
            <p:nvPr/>
          </p:nvSpPr>
          <p:spPr>
            <a:xfrm>
              <a:off x="5736692" y="280485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6924080" y="3074656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3" name="object 8"/>
            <p:cNvSpPr txBox="1"/>
            <p:nvPr/>
          </p:nvSpPr>
          <p:spPr>
            <a:xfrm>
              <a:off x="5348224" y="2600040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4" name="object 9"/>
            <p:cNvSpPr txBox="1"/>
            <p:nvPr/>
          </p:nvSpPr>
          <p:spPr>
            <a:xfrm>
              <a:off x="5176783" y="172744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5" name="object 10"/>
            <p:cNvSpPr txBox="1"/>
            <p:nvPr/>
          </p:nvSpPr>
          <p:spPr>
            <a:xfrm>
              <a:off x="6496485" y="3183505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6" name="object 11"/>
            <p:cNvSpPr txBox="1"/>
            <p:nvPr/>
          </p:nvSpPr>
          <p:spPr>
            <a:xfrm>
              <a:off x="8635625" y="2060889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5940180" y="2974334"/>
              <a:ext cx="629816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456025" algn="l"/>
                </a:tabLst>
              </a:pPr>
              <a:r>
                <a:rPr sz="1010" spc="18" dirty="0">
                  <a:latin typeface="Arial"/>
                  <a:cs typeface="Arial"/>
                </a:rPr>
                <a:t>10	16</a:t>
              </a:r>
              <a:endParaRPr sz="1010" dirty="0">
                <a:latin typeface="Arial"/>
                <a:cs typeface="Arial"/>
              </a:endParaRP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6441159" y="1668675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6003616" y="336449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0" name="object 15"/>
            <p:cNvSpPr txBox="1"/>
            <p:nvPr/>
          </p:nvSpPr>
          <p:spPr>
            <a:xfrm>
              <a:off x="6290251" y="2673884"/>
              <a:ext cx="447869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25  </a:t>
              </a:r>
              <a:r>
                <a:rPr sz="1010" spc="-46" dirty="0">
                  <a:latin typeface="Arial"/>
                  <a:cs typeface="Arial"/>
                </a:rPr>
                <a:t> </a:t>
              </a:r>
              <a:r>
                <a:rPr sz="1515" spc="28" baseline="-25252" dirty="0">
                  <a:latin typeface="Arial"/>
                  <a:cs typeface="Arial"/>
                </a:rPr>
                <a:t>13</a:t>
              </a:r>
              <a:endParaRPr sz="1515" baseline="-25252">
                <a:latin typeface="Arial"/>
                <a:cs typeface="Arial"/>
              </a:endParaRPr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4671034" y="333677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2" name="object 17"/>
            <p:cNvSpPr txBox="1"/>
            <p:nvPr/>
          </p:nvSpPr>
          <p:spPr>
            <a:xfrm>
              <a:off x="3377693" y="206088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3" name="object 18"/>
            <p:cNvSpPr txBox="1"/>
            <p:nvPr/>
          </p:nvSpPr>
          <p:spPr>
            <a:xfrm>
              <a:off x="6617289" y="224673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4" name="object 19"/>
            <p:cNvSpPr txBox="1"/>
            <p:nvPr/>
          </p:nvSpPr>
          <p:spPr>
            <a:xfrm>
              <a:off x="5621364" y="355697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5" name="object 20"/>
            <p:cNvSpPr txBox="1"/>
            <p:nvPr/>
          </p:nvSpPr>
          <p:spPr>
            <a:xfrm>
              <a:off x="7083581" y="364584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6" name="object 21"/>
            <p:cNvSpPr txBox="1"/>
            <p:nvPr/>
          </p:nvSpPr>
          <p:spPr>
            <a:xfrm>
              <a:off x="5732824" y="2531073"/>
              <a:ext cx="506186" cy="256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20</a:t>
              </a:r>
              <a:endParaRPr sz="1010">
                <a:latin typeface="Arial"/>
                <a:cs typeface="Arial"/>
              </a:endParaRPr>
            </a:p>
            <a:p>
              <a:pPr marL="331230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7" name="object 22"/>
            <p:cNvSpPr txBox="1"/>
            <p:nvPr/>
          </p:nvSpPr>
          <p:spPr>
            <a:xfrm>
              <a:off x="5880087" y="2084299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8" name="object 23"/>
            <p:cNvSpPr txBox="1"/>
            <p:nvPr/>
          </p:nvSpPr>
          <p:spPr>
            <a:xfrm>
              <a:off x="6385363" y="363938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9" name="object 24"/>
            <p:cNvSpPr txBox="1"/>
            <p:nvPr/>
          </p:nvSpPr>
          <p:spPr>
            <a:xfrm>
              <a:off x="7279522" y="217910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0" name="object 25"/>
            <p:cNvSpPr txBox="1"/>
            <p:nvPr/>
          </p:nvSpPr>
          <p:spPr>
            <a:xfrm>
              <a:off x="5815253" y="3162927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1" name="object 26"/>
            <p:cNvSpPr txBox="1"/>
            <p:nvPr/>
          </p:nvSpPr>
          <p:spPr>
            <a:xfrm>
              <a:off x="4374651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2" name="object 27"/>
            <p:cNvSpPr txBox="1"/>
            <p:nvPr/>
          </p:nvSpPr>
          <p:spPr>
            <a:xfrm>
              <a:off x="7600877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3" name="object 28"/>
            <p:cNvSpPr txBox="1"/>
            <p:nvPr/>
          </p:nvSpPr>
          <p:spPr>
            <a:xfrm>
              <a:off x="6207380" y="241000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4" name="object 29"/>
            <p:cNvSpPr txBox="1"/>
            <p:nvPr/>
          </p:nvSpPr>
          <p:spPr>
            <a:xfrm>
              <a:off x="5995564" y="436369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30</a:t>
              </a:r>
              <a:endParaRPr sz="1010">
                <a:latin typeface="Arial"/>
                <a:cs typeface="Arial"/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6096000" y="3385980"/>
            <a:ext cx="1247448" cy="63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1 </a:t>
            </a:r>
            <a:r>
              <a:rPr lang="en-US" dirty="0"/>
              <a:t>– Observation - </a:t>
            </a:r>
            <a:r>
              <a:rPr lang="en-US" dirty="0">
                <a:solidFill>
                  <a:srgbClr val="FF0000"/>
                </a:solidFill>
              </a:rPr>
              <a:t>Remove circle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49" y="1309621"/>
            <a:ext cx="2397014" cy="53085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4801" y="1351069"/>
            <a:ext cx="5433996" cy="5315580"/>
            <a:chOff x="3377693" y="164561"/>
            <a:chExt cx="5380396" cy="5263148"/>
          </a:xfrm>
        </p:grpSpPr>
        <p:sp>
          <p:nvSpPr>
            <p:cNvPr id="7" name="object 2"/>
            <p:cNvSpPr/>
            <p:nvPr/>
          </p:nvSpPr>
          <p:spPr>
            <a:xfrm>
              <a:off x="3422103" y="354167"/>
              <a:ext cx="5329108" cy="5073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8" name="object 3"/>
            <p:cNvSpPr txBox="1"/>
            <p:nvPr/>
          </p:nvSpPr>
          <p:spPr>
            <a:xfrm>
              <a:off x="6025555" y="164561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6230299" y="3098673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0" name="object 5"/>
            <p:cNvSpPr txBox="1"/>
            <p:nvPr/>
          </p:nvSpPr>
          <p:spPr>
            <a:xfrm>
              <a:off x="7499591" y="2740124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1" name="object 6"/>
            <p:cNvSpPr txBox="1"/>
            <p:nvPr/>
          </p:nvSpPr>
          <p:spPr>
            <a:xfrm>
              <a:off x="5736692" y="280485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6924080" y="3074656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3" name="object 8"/>
            <p:cNvSpPr txBox="1"/>
            <p:nvPr/>
          </p:nvSpPr>
          <p:spPr>
            <a:xfrm>
              <a:off x="5348224" y="2600040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4" name="object 9"/>
            <p:cNvSpPr txBox="1"/>
            <p:nvPr/>
          </p:nvSpPr>
          <p:spPr>
            <a:xfrm>
              <a:off x="5176783" y="172744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5" name="object 10"/>
            <p:cNvSpPr txBox="1"/>
            <p:nvPr/>
          </p:nvSpPr>
          <p:spPr>
            <a:xfrm>
              <a:off x="6496485" y="3183505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6" name="object 11"/>
            <p:cNvSpPr txBox="1"/>
            <p:nvPr/>
          </p:nvSpPr>
          <p:spPr>
            <a:xfrm>
              <a:off x="8635625" y="2060889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5940180" y="2974334"/>
              <a:ext cx="629816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456025" algn="l"/>
                </a:tabLst>
              </a:pPr>
              <a:r>
                <a:rPr sz="1010" spc="18" dirty="0">
                  <a:latin typeface="Arial"/>
                  <a:cs typeface="Arial"/>
                </a:rPr>
                <a:t>10	16</a:t>
              </a:r>
              <a:endParaRPr sz="1010" dirty="0">
                <a:latin typeface="Arial"/>
                <a:cs typeface="Arial"/>
              </a:endParaRP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6441159" y="1668675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6003616" y="336449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0" name="object 15"/>
            <p:cNvSpPr txBox="1"/>
            <p:nvPr/>
          </p:nvSpPr>
          <p:spPr>
            <a:xfrm>
              <a:off x="6290251" y="2673884"/>
              <a:ext cx="447869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25  </a:t>
              </a:r>
              <a:r>
                <a:rPr sz="1010" spc="-46" dirty="0">
                  <a:latin typeface="Arial"/>
                  <a:cs typeface="Arial"/>
                </a:rPr>
                <a:t> </a:t>
              </a:r>
              <a:r>
                <a:rPr sz="1515" spc="28" baseline="-25252" dirty="0">
                  <a:latin typeface="Arial"/>
                  <a:cs typeface="Arial"/>
                </a:rPr>
                <a:t>13</a:t>
              </a:r>
              <a:endParaRPr sz="1515" baseline="-25252">
                <a:latin typeface="Arial"/>
                <a:cs typeface="Arial"/>
              </a:endParaRPr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4671034" y="333677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2" name="object 17"/>
            <p:cNvSpPr txBox="1"/>
            <p:nvPr/>
          </p:nvSpPr>
          <p:spPr>
            <a:xfrm>
              <a:off x="3377693" y="206088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3" name="object 18"/>
            <p:cNvSpPr txBox="1"/>
            <p:nvPr/>
          </p:nvSpPr>
          <p:spPr>
            <a:xfrm>
              <a:off x="6617289" y="224673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4" name="object 19"/>
            <p:cNvSpPr txBox="1"/>
            <p:nvPr/>
          </p:nvSpPr>
          <p:spPr>
            <a:xfrm>
              <a:off x="5621364" y="355697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5" name="object 20"/>
            <p:cNvSpPr txBox="1"/>
            <p:nvPr/>
          </p:nvSpPr>
          <p:spPr>
            <a:xfrm>
              <a:off x="7083581" y="364584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6" name="object 21"/>
            <p:cNvSpPr txBox="1"/>
            <p:nvPr/>
          </p:nvSpPr>
          <p:spPr>
            <a:xfrm>
              <a:off x="5732824" y="2531073"/>
              <a:ext cx="506186" cy="256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20</a:t>
              </a:r>
              <a:endParaRPr sz="1010">
                <a:latin typeface="Arial"/>
                <a:cs typeface="Arial"/>
              </a:endParaRPr>
            </a:p>
            <a:p>
              <a:pPr marL="331230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7" name="object 22"/>
            <p:cNvSpPr txBox="1"/>
            <p:nvPr/>
          </p:nvSpPr>
          <p:spPr>
            <a:xfrm>
              <a:off x="5880087" y="2084299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8" name="object 23"/>
            <p:cNvSpPr txBox="1"/>
            <p:nvPr/>
          </p:nvSpPr>
          <p:spPr>
            <a:xfrm>
              <a:off x="6385363" y="363938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9" name="object 24"/>
            <p:cNvSpPr txBox="1"/>
            <p:nvPr/>
          </p:nvSpPr>
          <p:spPr>
            <a:xfrm>
              <a:off x="7279522" y="217910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0" name="object 25"/>
            <p:cNvSpPr txBox="1"/>
            <p:nvPr/>
          </p:nvSpPr>
          <p:spPr>
            <a:xfrm>
              <a:off x="5815253" y="3162927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1" name="object 26"/>
            <p:cNvSpPr txBox="1"/>
            <p:nvPr/>
          </p:nvSpPr>
          <p:spPr>
            <a:xfrm>
              <a:off x="4374651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2" name="object 27"/>
            <p:cNvSpPr txBox="1"/>
            <p:nvPr/>
          </p:nvSpPr>
          <p:spPr>
            <a:xfrm>
              <a:off x="7600877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3" name="object 28"/>
            <p:cNvSpPr txBox="1"/>
            <p:nvPr/>
          </p:nvSpPr>
          <p:spPr>
            <a:xfrm>
              <a:off x="6207380" y="241000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4" name="object 29"/>
            <p:cNvSpPr txBox="1"/>
            <p:nvPr/>
          </p:nvSpPr>
          <p:spPr>
            <a:xfrm>
              <a:off x="5995564" y="436369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30</a:t>
              </a:r>
              <a:endParaRPr sz="1010">
                <a:latin typeface="Arial"/>
                <a:cs typeface="Arial"/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6096000" y="3385980"/>
            <a:ext cx="1247448" cy="63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1 </a:t>
            </a:r>
            <a:r>
              <a:rPr lang="en-US" dirty="0"/>
              <a:t>– Observation - </a:t>
            </a:r>
            <a:r>
              <a:rPr lang="en-US" dirty="0">
                <a:solidFill>
                  <a:srgbClr val="FF0000"/>
                </a:solidFill>
              </a:rPr>
              <a:t>Remove circle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76" y="1292411"/>
            <a:ext cx="2411529" cy="518595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4801" y="1351069"/>
            <a:ext cx="5433996" cy="5315580"/>
            <a:chOff x="3377693" y="164561"/>
            <a:chExt cx="5380396" cy="5263148"/>
          </a:xfrm>
        </p:grpSpPr>
        <p:sp>
          <p:nvSpPr>
            <p:cNvPr id="7" name="object 2"/>
            <p:cNvSpPr/>
            <p:nvPr/>
          </p:nvSpPr>
          <p:spPr>
            <a:xfrm>
              <a:off x="3422103" y="354167"/>
              <a:ext cx="5329108" cy="5073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8" name="object 3"/>
            <p:cNvSpPr txBox="1"/>
            <p:nvPr/>
          </p:nvSpPr>
          <p:spPr>
            <a:xfrm>
              <a:off x="6025555" y="164561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6230299" y="3098673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0" name="object 5"/>
            <p:cNvSpPr txBox="1"/>
            <p:nvPr/>
          </p:nvSpPr>
          <p:spPr>
            <a:xfrm>
              <a:off x="7499591" y="2740124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1" name="object 6"/>
            <p:cNvSpPr txBox="1"/>
            <p:nvPr/>
          </p:nvSpPr>
          <p:spPr>
            <a:xfrm>
              <a:off x="5736692" y="280485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6924080" y="3074656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3" name="object 8"/>
            <p:cNvSpPr txBox="1"/>
            <p:nvPr/>
          </p:nvSpPr>
          <p:spPr>
            <a:xfrm>
              <a:off x="5348224" y="2600040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4" name="object 9"/>
            <p:cNvSpPr txBox="1"/>
            <p:nvPr/>
          </p:nvSpPr>
          <p:spPr>
            <a:xfrm>
              <a:off x="5176783" y="172744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5" name="object 10"/>
            <p:cNvSpPr txBox="1"/>
            <p:nvPr/>
          </p:nvSpPr>
          <p:spPr>
            <a:xfrm>
              <a:off x="6496485" y="3183505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6" name="object 11"/>
            <p:cNvSpPr txBox="1"/>
            <p:nvPr/>
          </p:nvSpPr>
          <p:spPr>
            <a:xfrm>
              <a:off x="8635625" y="2060889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5940180" y="2974334"/>
              <a:ext cx="629816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456025" algn="l"/>
                </a:tabLst>
              </a:pPr>
              <a:r>
                <a:rPr sz="1010" spc="18" dirty="0">
                  <a:latin typeface="Arial"/>
                  <a:cs typeface="Arial"/>
                </a:rPr>
                <a:t>10	16</a:t>
              </a:r>
              <a:endParaRPr sz="1010" dirty="0">
                <a:latin typeface="Arial"/>
                <a:cs typeface="Arial"/>
              </a:endParaRP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6441159" y="1668675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6003616" y="336449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0" name="object 15"/>
            <p:cNvSpPr txBox="1"/>
            <p:nvPr/>
          </p:nvSpPr>
          <p:spPr>
            <a:xfrm>
              <a:off x="6290251" y="2673884"/>
              <a:ext cx="447869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25  </a:t>
              </a:r>
              <a:r>
                <a:rPr sz="1010" spc="-46" dirty="0">
                  <a:latin typeface="Arial"/>
                  <a:cs typeface="Arial"/>
                </a:rPr>
                <a:t> </a:t>
              </a:r>
              <a:r>
                <a:rPr sz="1515" spc="28" baseline="-25252" dirty="0">
                  <a:latin typeface="Arial"/>
                  <a:cs typeface="Arial"/>
                </a:rPr>
                <a:t>13</a:t>
              </a:r>
              <a:endParaRPr sz="1515" baseline="-25252">
                <a:latin typeface="Arial"/>
                <a:cs typeface="Arial"/>
              </a:endParaRPr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4671034" y="333677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2" name="object 17"/>
            <p:cNvSpPr txBox="1"/>
            <p:nvPr/>
          </p:nvSpPr>
          <p:spPr>
            <a:xfrm>
              <a:off x="3377693" y="206088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3" name="object 18"/>
            <p:cNvSpPr txBox="1"/>
            <p:nvPr/>
          </p:nvSpPr>
          <p:spPr>
            <a:xfrm>
              <a:off x="6617289" y="224673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4" name="object 19"/>
            <p:cNvSpPr txBox="1"/>
            <p:nvPr/>
          </p:nvSpPr>
          <p:spPr>
            <a:xfrm>
              <a:off x="5621364" y="355697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5" name="object 20"/>
            <p:cNvSpPr txBox="1"/>
            <p:nvPr/>
          </p:nvSpPr>
          <p:spPr>
            <a:xfrm>
              <a:off x="7083581" y="364584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6" name="object 21"/>
            <p:cNvSpPr txBox="1"/>
            <p:nvPr/>
          </p:nvSpPr>
          <p:spPr>
            <a:xfrm>
              <a:off x="5732824" y="2531073"/>
              <a:ext cx="506186" cy="256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20</a:t>
              </a:r>
              <a:endParaRPr sz="1010">
                <a:latin typeface="Arial"/>
                <a:cs typeface="Arial"/>
              </a:endParaRPr>
            </a:p>
            <a:p>
              <a:pPr marL="331230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7" name="object 22"/>
            <p:cNvSpPr txBox="1"/>
            <p:nvPr/>
          </p:nvSpPr>
          <p:spPr>
            <a:xfrm>
              <a:off x="5880087" y="2084299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8" name="object 23"/>
            <p:cNvSpPr txBox="1"/>
            <p:nvPr/>
          </p:nvSpPr>
          <p:spPr>
            <a:xfrm>
              <a:off x="6385363" y="363938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9" name="object 24"/>
            <p:cNvSpPr txBox="1"/>
            <p:nvPr/>
          </p:nvSpPr>
          <p:spPr>
            <a:xfrm>
              <a:off x="7279522" y="217910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0" name="object 25"/>
            <p:cNvSpPr txBox="1"/>
            <p:nvPr/>
          </p:nvSpPr>
          <p:spPr>
            <a:xfrm>
              <a:off x="5815253" y="3162927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1" name="object 26"/>
            <p:cNvSpPr txBox="1"/>
            <p:nvPr/>
          </p:nvSpPr>
          <p:spPr>
            <a:xfrm>
              <a:off x="4374651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2" name="object 27"/>
            <p:cNvSpPr txBox="1"/>
            <p:nvPr/>
          </p:nvSpPr>
          <p:spPr>
            <a:xfrm>
              <a:off x="7600877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3" name="object 28"/>
            <p:cNvSpPr txBox="1"/>
            <p:nvPr/>
          </p:nvSpPr>
          <p:spPr>
            <a:xfrm>
              <a:off x="6207380" y="241000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4" name="object 29"/>
            <p:cNvSpPr txBox="1"/>
            <p:nvPr/>
          </p:nvSpPr>
          <p:spPr>
            <a:xfrm>
              <a:off x="5995564" y="436369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30</a:t>
              </a:r>
              <a:endParaRPr sz="1010">
                <a:latin typeface="Arial"/>
                <a:cs typeface="Arial"/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6096000" y="3385980"/>
            <a:ext cx="1247448" cy="63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1 </a:t>
            </a:r>
            <a:r>
              <a:rPr lang="en-US" dirty="0"/>
              <a:t>– Observation - </a:t>
            </a:r>
            <a:r>
              <a:rPr lang="en-US" dirty="0">
                <a:solidFill>
                  <a:srgbClr val="FF0000"/>
                </a:solidFill>
              </a:rPr>
              <a:t>Remove circle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210" y="1323862"/>
            <a:ext cx="2411529" cy="512305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4801" y="1351069"/>
            <a:ext cx="5433996" cy="5315580"/>
            <a:chOff x="3377693" y="164561"/>
            <a:chExt cx="5380396" cy="5263148"/>
          </a:xfrm>
        </p:grpSpPr>
        <p:sp>
          <p:nvSpPr>
            <p:cNvPr id="7" name="object 2"/>
            <p:cNvSpPr/>
            <p:nvPr/>
          </p:nvSpPr>
          <p:spPr>
            <a:xfrm>
              <a:off x="3422103" y="354167"/>
              <a:ext cx="5329108" cy="5073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8" name="object 3"/>
            <p:cNvSpPr txBox="1"/>
            <p:nvPr/>
          </p:nvSpPr>
          <p:spPr>
            <a:xfrm>
              <a:off x="6025555" y="164561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6230299" y="3098673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0" name="object 5"/>
            <p:cNvSpPr txBox="1"/>
            <p:nvPr/>
          </p:nvSpPr>
          <p:spPr>
            <a:xfrm>
              <a:off x="7499591" y="2740124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1" name="object 6"/>
            <p:cNvSpPr txBox="1"/>
            <p:nvPr/>
          </p:nvSpPr>
          <p:spPr>
            <a:xfrm>
              <a:off x="5736692" y="280485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6924080" y="3074656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3" name="object 8"/>
            <p:cNvSpPr txBox="1"/>
            <p:nvPr/>
          </p:nvSpPr>
          <p:spPr>
            <a:xfrm>
              <a:off x="5348224" y="2600040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4" name="object 9"/>
            <p:cNvSpPr txBox="1"/>
            <p:nvPr/>
          </p:nvSpPr>
          <p:spPr>
            <a:xfrm>
              <a:off x="5176783" y="172744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5" name="object 10"/>
            <p:cNvSpPr txBox="1"/>
            <p:nvPr/>
          </p:nvSpPr>
          <p:spPr>
            <a:xfrm>
              <a:off x="6496485" y="3183505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6" name="object 11"/>
            <p:cNvSpPr txBox="1"/>
            <p:nvPr/>
          </p:nvSpPr>
          <p:spPr>
            <a:xfrm>
              <a:off x="8635625" y="2060889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5940180" y="2974334"/>
              <a:ext cx="629816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456025" algn="l"/>
                </a:tabLst>
              </a:pPr>
              <a:r>
                <a:rPr sz="1010" spc="18" dirty="0">
                  <a:latin typeface="Arial"/>
                  <a:cs typeface="Arial"/>
                </a:rPr>
                <a:t>10	16</a:t>
              </a:r>
              <a:endParaRPr sz="1010" dirty="0">
                <a:latin typeface="Arial"/>
                <a:cs typeface="Arial"/>
              </a:endParaRP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6441159" y="1668675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6003616" y="336449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0" name="object 15"/>
            <p:cNvSpPr txBox="1"/>
            <p:nvPr/>
          </p:nvSpPr>
          <p:spPr>
            <a:xfrm>
              <a:off x="6290251" y="2673884"/>
              <a:ext cx="447869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25  </a:t>
              </a:r>
              <a:r>
                <a:rPr sz="1010" spc="-46" dirty="0">
                  <a:latin typeface="Arial"/>
                  <a:cs typeface="Arial"/>
                </a:rPr>
                <a:t> </a:t>
              </a:r>
              <a:r>
                <a:rPr sz="1515" spc="28" baseline="-25252" dirty="0">
                  <a:latin typeface="Arial"/>
                  <a:cs typeface="Arial"/>
                </a:rPr>
                <a:t>13</a:t>
              </a:r>
              <a:endParaRPr sz="1515" baseline="-25252">
                <a:latin typeface="Arial"/>
                <a:cs typeface="Arial"/>
              </a:endParaRPr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4671034" y="333677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2" name="object 17"/>
            <p:cNvSpPr txBox="1"/>
            <p:nvPr/>
          </p:nvSpPr>
          <p:spPr>
            <a:xfrm>
              <a:off x="3377693" y="206088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3" name="object 18"/>
            <p:cNvSpPr txBox="1"/>
            <p:nvPr/>
          </p:nvSpPr>
          <p:spPr>
            <a:xfrm>
              <a:off x="6617289" y="224673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4" name="object 19"/>
            <p:cNvSpPr txBox="1"/>
            <p:nvPr/>
          </p:nvSpPr>
          <p:spPr>
            <a:xfrm>
              <a:off x="5621364" y="355697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5" name="object 20"/>
            <p:cNvSpPr txBox="1"/>
            <p:nvPr/>
          </p:nvSpPr>
          <p:spPr>
            <a:xfrm>
              <a:off x="7083581" y="364584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6" name="object 21"/>
            <p:cNvSpPr txBox="1"/>
            <p:nvPr/>
          </p:nvSpPr>
          <p:spPr>
            <a:xfrm>
              <a:off x="5732824" y="2531073"/>
              <a:ext cx="506186" cy="256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20</a:t>
              </a:r>
              <a:endParaRPr sz="1010">
                <a:latin typeface="Arial"/>
                <a:cs typeface="Arial"/>
              </a:endParaRPr>
            </a:p>
            <a:p>
              <a:pPr marL="331230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7" name="object 22"/>
            <p:cNvSpPr txBox="1"/>
            <p:nvPr/>
          </p:nvSpPr>
          <p:spPr>
            <a:xfrm>
              <a:off x="5880087" y="2084299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8" name="object 23"/>
            <p:cNvSpPr txBox="1"/>
            <p:nvPr/>
          </p:nvSpPr>
          <p:spPr>
            <a:xfrm>
              <a:off x="6385363" y="363938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9" name="object 24"/>
            <p:cNvSpPr txBox="1"/>
            <p:nvPr/>
          </p:nvSpPr>
          <p:spPr>
            <a:xfrm>
              <a:off x="7279522" y="217910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0" name="object 25"/>
            <p:cNvSpPr txBox="1"/>
            <p:nvPr/>
          </p:nvSpPr>
          <p:spPr>
            <a:xfrm>
              <a:off x="5815253" y="3162927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1" name="object 26"/>
            <p:cNvSpPr txBox="1"/>
            <p:nvPr/>
          </p:nvSpPr>
          <p:spPr>
            <a:xfrm>
              <a:off x="4374651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2" name="object 27"/>
            <p:cNvSpPr txBox="1"/>
            <p:nvPr/>
          </p:nvSpPr>
          <p:spPr>
            <a:xfrm>
              <a:off x="7600877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3" name="object 28"/>
            <p:cNvSpPr txBox="1"/>
            <p:nvPr/>
          </p:nvSpPr>
          <p:spPr>
            <a:xfrm>
              <a:off x="6207380" y="241000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4" name="object 29"/>
            <p:cNvSpPr txBox="1"/>
            <p:nvPr/>
          </p:nvSpPr>
          <p:spPr>
            <a:xfrm>
              <a:off x="5995564" y="436369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30</a:t>
              </a:r>
              <a:endParaRPr sz="1010">
                <a:latin typeface="Arial"/>
                <a:cs typeface="Arial"/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6096000" y="3385980"/>
            <a:ext cx="1247448" cy="63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 1 </a:t>
            </a:r>
            <a:r>
              <a:rPr lang="en-US" dirty="0"/>
              <a:t>– Observation - </a:t>
            </a:r>
            <a:r>
              <a:rPr lang="en-US" dirty="0">
                <a:solidFill>
                  <a:srgbClr val="FF0000"/>
                </a:solidFill>
              </a:rPr>
              <a:t>Remove circle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24" y="1358477"/>
            <a:ext cx="2411529" cy="505382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4801" y="1351069"/>
            <a:ext cx="5433996" cy="5315580"/>
            <a:chOff x="3377693" y="164561"/>
            <a:chExt cx="5380396" cy="5263148"/>
          </a:xfrm>
        </p:grpSpPr>
        <p:sp>
          <p:nvSpPr>
            <p:cNvPr id="7" name="object 2"/>
            <p:cNvSpPr/>
            <p:nvPr/>
          </p:nvSpPr>
          <p:spPr>
            <a:xfrm>
              <a:off x="3422103" y="354167"/>
              <a:ext cx="5329108" cy="5073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8" name="object 3"/>
            <p:cNvSpPr txBox="1"/>
            <p:nvPr/>
          </p:nvSpPr>
          <p:spPr>
            <a:xfrm>
              <a:off x="6025555" y="164561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6230299" y="3098673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0" name="object 5"/>
            <p:cNvSpPr txBox="1"/>
            <p:nvPr/>
          </p:nvSpPr>
          <p:spPr>
            <a:xfrm>
              <a:off x="7499591" y="2740124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1" name="object 6"/>
            <p:cNvSpPr txBox="1"/>
            <p:nvPr/>
          </p:nvSpPr>
          <p:spPr>
            <a:xfrm>
              <a:off x="5736692" y="280485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6924080" y="3074656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3" name="object 8"/>
            <p:cNvSpPr txBox="1"/>
            <p:nvPr/>
          </p:nvSpPr>
          <p:spPr>
            <a:xfrm>
              <a:off x="5348224" y="2600040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4" name="object 9"/>
            <p:cNvSpPr txBox="1"/>
            <p:nvPr/>
          </p:nvSpPr>
          <p:spPr>
            <a:xfrm>
              <a:off x="5176783" y="172744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5" name="object 10"/>
            <p:cNvSpPr txBox="1"/>
            <p:nvPr/>
          </p:nvSpPr>
          <p:spPr>
            <a:xfrm>
              <a:off x="6496485" y="3183505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6" name="object 11"/>
            <p:cNvSpPr txBox="1"/>
            <p:nvPr/>
          </p:nvSpPr>
          <p:spPr>
            <a:xfrm>
              <a:off x="8635625" y="2060889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7" name="object 12"/>
            <p:cNvSpPr txBox="1"/>
            <p:nvPr/>
          </p:nvSpPr>
          <p:spPr>
            <a:xfrm>
              <a:off x="5940180" y="2974334"/>
              <a:ext cx="629816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456025" algn="l"/>
                </a:tabLst>
              </a:pPr>
              <a:r>
                <a:rPr sz="1010" spc="18" dirty="0">
                  <a:latin typeface="Arial"/>
                  <a:cs typeface="Arial"/>
                </a:rPr>
                <a:t>10	16</a:t>
              </a:r>
              <a:endParaRPr sz="1010" dirty="0">
                <a:latin typeface="Arial"/>
                <a:cs typeface="Arial"/>
              </a:endParaRP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6441159" y="1668675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6003616" y="336449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0" name="object 15"/>
            <p:cNvSpPr txBox="1"/>
            <p:nvPr/>
          </p:nvSpPr>
          <p:spPr>
            <a:xfrm>
              <a:off x="6290251" y="2673884"/>
              <a:ext cx="447869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25  </a:t>
              </a:r>
              <a:r>
                <a:rPr sz="1010" spc="-46" dirty="0">
                  <a:latin typeface="Arial"/>
                  <a:cs typeface="Arial"/>
                </a:rPr>
                <a:t> </a:t>
              </a:r>
              <a:r>
                <a:rPr sz="1515" spc="28" baseline="-25252" dirty="0">
                  <a:latin typeface="Arial"/>
                  <a:cs typeface="Arial"/>
                </a:rPr>
                <a:t>13</a:t>
              </a:r>
              <a:endParaRPr sz="1515" baseline="-25252">
                <a:latin typeface="Arial"/>
                <a:cs typeface="Arial"/>
              </a:endParaRPr>
            </a:p>
          </p:txBody>
        </p:sp>
        <p:sp>
          <p:nvSpPr>
            <p:cNvPr id="21" name="object 16"/>
            <p:cNvSpPr txBox="1"/>
            <p:nvPr/>
          </p:nvSpPr>
          <p:spPr>
            <a:xfrm>
              <a:off x="4671034" y="333677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2" name="object 17"/>
            <p:cNvSpPr txBox="1"/>
            <p:nvPr/>
          </p:nvSpPr>
          <p:spPr>
            <a:xfrm>
              <a:off x="3377693" y="206088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3" name="object 18"/>
            <p:cNvSpPr txBox="1"/>
            <p:nvPr/>
          </p:nvSpPr>
          <p:spPr>
            <a:xfrm>
              <a:off x="6617289" y="224673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4" name="object 19"/>
            <p:cNvSpPr txBox="1"/>
            <p:nvPr/>
          </p:nvSpPr>
          <p:spPr>
            <a:xfrm>
              <a:off x="5621364" y="355697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5" name="object 20"/>
            <p:cNvSpPr txBox="1"/>
            <p:nvPr/>
          </p:nvSpPr>
          <p:spPr>
            <a:xfrm>
              <a:off x="7083581" y="364584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6" name="object 21"/>
            <p:cNvSpPr txBox="1"/>
            <p:nvPr/>
          </p:nvSpPr>
          <p:spPr>
            <a:xfrm>
              <a:off x="5732824" y="2531073"/>
              <a:ext cx="506186" cy="256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20</a:t>
              </a:r>
              <a:endParaRPr sz="1010">
                <a:latin typeface="Arial"/>
                <a:cs typeface="Arial"/>
              </a:endParaRPr>
            </a:p>
            <a:p>
              <a:pPr marL="331230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7" name="object 22"/>
            <p:cNvSpPr txBox="1"/>
            <p:nvPr/>
          </p:nvSpPr>
          <p:spPr>
            <a:xfrm>
              <a:off x="5880087" y="2084299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8" name="object 23"/>
            <p:cNvSpPr txBox="1"/>
            <p:nvPr/>
          </p:nvSpPr>
          <p:spPr>
            <a:xfrm>
              <a:off x="6385363" y="363938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9" name="object 24"/>
            <p:cNvSpPr txBox="1"/>
            <p:nvPr/>
          </p:nvSpPr>
          <p:spPr>
            <a:xfrm>
              <a:off x="7279522" y="217910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0" name="object 25"/>
            <p:cNvSpPr txBox="1"/>
            <p:nvPr/>
          </p:nvSpPr>
          <p:spPr>
            <a:xfrm>
              <a:off x="5815253" y="3162927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1" name="object 26"/>
            <p:cNvSpPr txBox="1"/>
            <p:nvPr/>
          </p:nvSpPr>
          <p:spPr>
            <a:xfrm>
              <a:off x="4374651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2" name="object 27"/>
            <p:cNvSpPr txBox="1"/>
            <p:nvPr/>
          </p:nvSpPr>
          <p:spPr>
            <a:xfrm>
              <a:off x="7600877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3" name="object 28"/>
            <p:cNvSpPr txBox="1"/>
            <p:nvPr/>
          </p:nvSpPr>
          <p:spPr>
            <a:xfrm>
              <a:off x="6207380" y="241000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34" name="object 29"/>
            <p:cNvSpPr txBox="1"/>
            <p:nvPr/>
          </p:nvSpPr>
          <p:spPr>
            <a:xfrm>
              <a:off x="5995564" y="436369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30</a:t>
              </a:r>
              <a:endParaRPr sz="1010">
                <a:latin typeface="Arial"/>
                <a:cs typeface="Arial"/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6096000" y="3385980"/>
            <a:ext cx="1247448" cy="63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609</Words>
  <Application>Microsoft Office PowerPoint</Application>
  <PresentationFormat>Widescreen</PresentationFormat>
  <Paragraphs>201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Great Circles Problem</vt:lpstr>
      <vt:lpstr>Outline</vt:lpstr>
      <vt:lpstr>Conjecture 1.</vt:lpstr>
      <vt:lpstr>Conjecture 1 - Observation</vt:lpstr>
      <vt:lpstr>Conjecture 1 – Observation - Remove circle 1</vt:lpstr>
      <vt:lpstr>Conjecture 1 – Observation - Remove circle 2</vt:lpstr>
      <vt:lpstr>Conjecture 1 – Observation - Remove circle 3</vt:lpstr>
      <vt:lpstr>Conjecture 1 – Observation - Remove circle 4</vt:lpstr>
      <vt:lpstr>Conjecture 1 – Observation - Remove circle 5</vt:lpstr>
      <vt:lpstr>Conjecture 1 – Observation - Remove circle 6</vt:lpstr>
      <vt:lpstr>Conjecture 2.</vt:lpstr>
      <vt:lpstr>Conjecture 3.</vt:lpstr>
      <vt:lpstr>Conjecture 3 - Observation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</dc:creator>
  <cp:lastModifiedBy>Kha</cp:lastModifiedBy>
  <cp:revision>10</cp:revision>
  <dcterms:created xsi:type="dcterms:W3CDTF">2015-03-08T02:11:06Z</dcterms:created>
  <dcterms:modified xsi:type="dcterms:W3CDTF">2015-03-08T04:41:13Z</dcterms:modified>
</cp:coreProperties>
</file>