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68" r:id="rId5"/>
    <p:sldId id="259" r:id="rId6"/>
    <p:sldId id="260" r:id="rId7"/>
    <p:sldId id="269" r:id="rId8"/>
    <p:sldId id="270" r:id="rId9"/>
    <p:sldId id="261" r:id="rId10"/>
    <p:sldId id="271" r:id="rId11"/>
    <p:sldId id="262" r:id="rId12"/>
    <p:sldId id="263" r:id="rId13"/>
    <p:sldId id="264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96"/>
      </p:cViewPr>
      <p:guideLst>
        <p:guide orient="horz" pos="27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F6FB-442F-48CE-8C8B-ADDF69EFB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Neural Networks, Artificial Intelligence and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2F608-4353-4C4C-AA24-4BE66B480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/>
              <a:t>- Ajinkya </a:t>
            </a:r>
            <a:r>
              <a:rPr lang="en-IN" sz="2800" dirty="0" err="1"/>
              <a:t>Khamkar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52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Generative Networks</a:t>
            </a:r>
          </a:p>
          <a:p>
            <a:pPr marL="36900" indent="0">
              <a:buNone/>
            </a:pPr>
            <a:endParaRPr lang="en-IN" sz="2400" dirty="0"/>
          </a:p>
          <a:p>
            <a:pPr lvl="1"/>
            <a:r>
              <a:rPr lang="en-IN" sz="2400" dirty="0"/>
              <a:t>The authority is good at detecting fake notes from real notes, but they have a rogue officer</a:t>
            </a:r>
          </a:p>
          <a:p>
            <a:pPr marL="450000" lvl="1" indent="0">
              <a:buNone/>
            </a:pPr>
            <a:endParaRPr lang="en-IN" sz="2400" dirty="0"/>
          </a:p>
          <a:p>
            <a:pPr lvl="1"/>
            <a:r>
              <a:rPr lang="en-IN" sz="2400" dirty="0"/>
              <a:t>The rogue officer passes information about how the authority detected their notes to be fake from the real </a:t>
            </a:r>
          </a:p>
          <a:p>
            <a:pPr marL="4500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566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Generative Networks</a:t>
            </a:r>
          </a:p>
          <a:p>
            <a:pPr lvl="1"/>
            <a:r>
              <a:rPr lang="en-IN" sz="2600" dirty="0"/>
              <a:t>The generator wants to maximize his chances of getting notes accepted</a:t>
            </a:r>
          </a:p>
          <a:p>
            <a:pPr marL="450000" lvl="1" indent="0">
              <a:buNone/>
            </a:pPr>
            <a:endParaRPr lang="en-IN" sz="2600" dirty="0"/>
          </a:p>
          <a:p>
            <a:pPr lvl="1"/>
            <a:r>
              <a:rPr lang="en-IN" sz="2600" dirty="0"/>
              <a:t>How would he achieve that, maximize the authority’s error</a:t>
            </a:r>
          </a:p>
          <a:p>
            <a:pPr marL="450000" lvl="1" indent="0">
              <a:buNone/>
            </a:pPr>
            <a:endParaRPr lang="en-IN" sz="2600" dirty="0"/>
          </a:p>
          <a:p>
            <a:pPr lvl="1"/>
            <a:r>
              <a:rPr lang="en-IN" sz="2600" dirty="0"/>
              <a:t>How can this be achieved, make notes look more legit</a:t>
            </a:r>
          </a:p>
          <a:p>
            <a:pPr marL="450000" lvl="1" indent="0">
              <a:buNone/>
            </a:pPr>
            <a:endParaRPr lang="en-IN" sz="2600" dirty="0"/>
          </a:p>
          <a:p>
            <a:pPr lvl="1"/>
            <a:r>
              <a:rPr lang="en-IN" sz="2600" dirty="0"/>
              <a:t>How can notes look more legit, the rogue officer tells him exactly that at every iteration</a:t>
            </a:r>
          </a:p>
          <a:p>
            <a:pPr marL="450000" lvl="1" indent="0">
              <a:buNone/>
            </a:pPr>
            <a:endParaRPr lang="en-IN" sz="2600" dirty="0"/>
          </a:p>
          <a:p>
            <a:pPr marL="4500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0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3163"/>
          </a:xfrm>
        </p:spPr>
        <p:txBody>
          <a:bodyPr>
            <a:noAutofit/>
          </a:bodyPr>
          <a:lstStyle/>
          <a:p>
            <a:r>
              <a:rPr lang="en-IN" sz="2800" dirty="0"/>
              <a:t>Generative Networks</a:t>
            </a:r>
          </a:p>
          <a:p>
            <a:pPr lvl="1"/>
            <a:r>
              <a:rPr lang="en-IN" sz="2400" dirty="0"/>
              <a:t>Minimax Implementation with a catch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Caution: Fancy terms you may not be aware of </a:t>
            </a:r>
          </a:p>
          <a:p>
            <a:pPr lvl="2"/>
            <a:r>
              <a:rPr lang="en-IN" sz="2000" dirty="0"/>
              <a:t>The discriminator drives its gradient to minimize its own loss</a:t>
            </a:r>
          </a:p>
          <a:p>
            <a:pPr lvl="2"/>
            <a:r>
              <a:rPr lang="en-IN" sz="2000" dirty="0"/>
              <a:t>The generator learns this gradient </a:t>
            </a:r>
          </a:p>
          <a:p>
            <a:pPr lvl="2"/>
            <a:r>
              <a:rPr lang="en-IN" sz="2000" dirty="0"/>
              <a:t>Improve parts of its networks and generates a new images.</a:t>
            </a:r>
          </a:p>
          <a:p>
            <a:pPr lvl="2"/>
            <a:r>
              <a:rPr lang="en-IN" sz="2000" dirty="0"/>
              <a:t>Discriminator learns new details about true and fake images </a:t>
            </a:r>
          </a:p>
          <a:p>
            <a:pPr lvl="2"/>
            <a:r>
              <a:rPr lang="en-IN" sz="2000" dirty="0"/>
              <a:t>Back to Step 1, till global Convergence</a:t>
            </a:r>
          </a:p>
          <a:p>
            <a:pPr lvl="1"/>
            <a:endParaRPr lang="en-IN" sz="2000" dirty="0"/>
          </a:p>
          <a:p>
            <a:pPr marL="450000" lvl="1" indent="0">
              <a:buNone/>
            </a:pPr>
            <a:endParaRPr lang="en-IN" sz="2800" dirty="0"/>
          </a:p>
          <a:p>
            <a:pPr marL="4500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928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2988"/>
            <a:ext cx="10353762" cy="970450"/>
          </a:xfrm>
        </p:spPr>
        <p:txBody>
          <a:bodyPr/>
          <a:lstStyle/>
          <a:p>
            <a:r>
              <a:rPr lang="en-IN" dirty="0"/>
              <a:t>Projects I’m working on</a:t>
            </a:r>
          </a:p>
        </p:txBody>
      </p:sp>
      <p:pic>
        <p:nvPicPr>
          <p:cNvPr id="5" name="Content Placeholder 4" descr="A cluttered kitchen&#10;&#10;Description generated with high confidence">
            <a:extLst>
              <a:ext uri="{FF2B5EF4-FFF2-40B4-BE49-F238E27FC236}">
                <a16:creationId xmlns:a16="http://schemas.microsoft.com/office/drawing/2014/main" id="{E5FEF710-26B1-4A9D-A485-68FFC6D77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583" y="1393438"/>
            <a:ext cx="5096586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11AE9-E9B9-4F1D-91AF-97F1D8B6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3410409"/>
            <a:ext cx="5299788" cy="317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3892B-FE6B-45F0-829B-47417F1A4E9E}"/>
              </a:ext>
            </a:extLst>
          </p:cNvPr>
          <p:cNvSpPr txBox="1"/>
          <p:nvPr/>
        </p:nvSpPr>
        <p:spPr>
          <a:xfrm>
            <a:off x="1945433" y="2155702"/>
            <a:ext cx="2565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If done correctly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2F74C-36BA-4FAE-A28A-DEA278D14444}"/>
              </a:ext>
            </a:extLst>
          </p:cNvPr>
          <p:cNvSpPr txBox="1"/>
          <p:nvPr/>
        </p:nvSpPr>
        <p:spPr>
          <a:xfrm>
            <a:off x="7468961" y="4750321"/>
            <a:ext cx="2873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If done incorrectly</a:t>
            </a:r>
          </a:p>
        </p:txBody>
      </p:sp>
    </p:spTree>
    <p:extLst>
      <p:ext uri="{BB962C8B-B14F-4D97-AF65-F5344CB8AC3E}">
        <p14:creationId xmlns:p14="http://schemas.microsoft.com/office/powerpoint/2010/main" val="92483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Reinforcement Learning</a:t>
            </a:r>
          </a:p>
          <a:p>
            <a:pPr lvl="1"/>
            <a:r>
              <a:rPr lang="en-IN" sz="2400" dirty="0"/>
              <a:t>Risk vs Rewards environment </a:t>
            </a:r>
          </a:p>
          <a:p>
            <a:pPr lvl="1"/>
            <a:r>
              <a:rPr lang="en-IN" sz="2400" dirty="0"/>
              <a:t>Pacman agent can make informed decisions about the environment</a:t>
            </a:r>
          </a:p>
          <a:p>
            <a:pPr marL="450000" lvl="1" indent="0">
              <a:buNone/>
            </a:pPr>
            <a:endParaRPr lang="en-IN" sz="2400" dirty="0"/>
          </a:p>
          <a:p>
            <a:r>
              <a:rPr lang="en-IN" sz="2400" dirty="0"/>
              <a:t>Knowledge based Artificial Intelligence</a:t>
            </a:r>
          </a:p>
          <a:p>
            <a:pPr lvl="1"/>
            <a:r>
              <a:rPr lang="en-IN" sz="2400" dirty="0"/>
              <a:t>Use prior knowledge to drive Artificial Intelligence decisions</a:t>
            </a:r>
          </a:p>
          <a:p>
            <a:pPr lvl="1"/>
            <a:r>
              <a:rPr lang="en-IN" sz="2400" dirty="0"/>
              <a:t>Smart Recommendation systems </a:t>
            </a:r>
          </a:p>
          <a:p>
            <a:pPr marL="45000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188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8" y="1732449"/>
            <a:ext cx="10353762" cy="4896951"/>
          </a:xfrm>
        </p:spPr>
        <p:txBody>
          <a:bodyPr>
            <a:noAutofit/>
          </a:bodyPr>
          <a:lstStyle/>
          <a:p>
            <a:r>
              <a:rPr lang="en-IN" sz="2400" dirty="0"/>
              <a:t>Language Modelling</a:t>
            </a:r>
          </a:p>
          <a:p>
            <a:pPr lvl="1"/>
            <a:r>
              <a:rPr lang="en-IN" sz="2400" dirty="0"/>
              <a:t>Hidden Markov Models based machine translation </a:t>
            </a:r>
          </a:p>
          <a:p>
            <a:pPr lvl="1"/>
            <a:r>
              <a:rPr lang="en-IN" sz="2400" dirty="0"/>
              <a:t>Recurrent Neural Networks are good at remembering sequences </a:t>
            </a:r>
          </a:p>
          <a:p>
            <a:pPr lvl="1"/>
            <a:r>
              <a:rPr lang="en-IN" sz="2400" dirty="0"/>
              <a:t>Understanding natural language context</a:t>
            </a:r>
          </a:p>
          <a:p>
            <a:pPr marL="450000" lvl="1" indent="0">
              <a:buNone/>
            </a:pPr>
            <a:endParaRPr lang="en-IN" sz="2400" dirty="0"/>
          </a:p>
          <a:p>
            <a:r>
              <a:rPr lang="en-IN" sz="2400" dirty="0"/>
              <a:t>Computer Vision</a:t>
            </a:r>
          </a:p>
          <a:p>
            <a:pPr lvl="1"/>
            <a:r>
              <a:rPr lang="en-IN" sz="2400" dirty="0"/>
              <a:t>Siamese Networks tell you how dissimilar two objects are. </a:t>
            </a:r>
          </a:p>
          <a:p>
            <a:pPr lvl="1"/>
            <a:r>
              <a:rPr lang="en-IN" sz="2400" dirty="0"/>
              <a:t>Takes about a week to construct a neural network using tools</a:t>
            </a:r>
          </a:p>
          <a:p>
            <a:pPr lvl="1"/>
            <a:r>
              <a:rPr lang="en-IN" sz="2400" dirty="0"/>
              <a:t>Object detection using supervised machine learning and unsupervised techniques.</a:t>
            </a:r>
          </a:p>
        </p:txBody>
      </p:sp>
    </p:spTree>
    <p:extLst>
      <p:ext uri="{BB962C8B-B14F-4D97-AF65-F5344CB8AC3E}">
        <p14:creationId xmlns:p14="http://schemas.microsoft.com/office/powerpoint/2010/main" val="10926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Image based answering systems </a:t>
            </a:r>
          </a:p>
          <a:p>
            <a:pPr marL="36900" indent="0">
              <a:buNone/>
            </a:pPr>
            <a:endParaRPr lang="en-IN" sz="3200" dirty="0"/>
          </a:p>
          <a:p>
            <a:pPr lvl="1"/>
            <a:r>
              <a:rPr lang="en-IN" sz="2800" dirty="0"/>
              <a:t>Using Convolutional Neural Networks and Recurrent Neural Networks</a:t>
            </a:r>
          </a:p>
          <a:p>
            <a:pPr marL="450000" lvl="1" indent="0">
              <a:buNone/>
            </a:pPr>
            <a:endParaRPr lang="en-IN" sz="2800" dirty="0"/>
          </a:p>
          <a:p>
            <a:pPr lvl="1"/>
            <a:r>
              <a:rPr lang="en-IN" sz="2800" dirty="0"/>
              <a:t>Existing techniques use captioned datasets</a:t>
            </a:r>
          </a:p>
          <a:p>
            <a:pPr marL="450000" lvl="1" indent="0">
              <a:buNone/>
            </a:pPr>
            <a:endParaRPr lang="en-IN" sz="2800" dirty="0"/>
          </a:p>
          <a:p>
            <a:pPr lvl="1"/>
            <a:r>
              <a:rPr lang="en-IN" sz="2800" dirty="0"/>
              <a:t>Major Problem, not a lot of data, easily overfits, fails to generalize</a:t>
            </a:r>
          </a:p>
        </p:txBody>
      </p:sp>
    </p:spTree>
    <p:extLst>
      <p:ext uri="{BB962C8B-B14F-4D97-AF65-F5344CB8AC3E}">
        <p14:creationId xmlns:p14="http://schemas.microsoft.com/office/powerpoint/2010/main" val="424354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Image based answering systems </a:t>
            </a:r>
          </a:p>
          <a:p>
            <a:pPr marL="36900" indent="0">
              <a:buNone/>
            </a:pPr>
            <a:endParaRPr lang="en-IN" sz="3200" dirty="0"/>
          </a:p>
        </p:txBody>
      </p:sp>
      <p:pic>
        <p:nvPicPr>
          <p:cNvPr id="5" name="Picture 4" descr="A ferret with its mouth open&#10;&#10;Description generated with high confidence">
            <a:extLst>
              <a:ext uri="{FF2B5EF4-FFF2-40B4-BE49-F238E27FC236}">
                <a16:creationId xmlns:a16="http://schemas.microsoft.com/office/drawing/2014/main" id="{0E1C0607-0C59-4F35-8F6B-517DDBA4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468995"/>
            <a:ext cx="10353762" cy="34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Image based answering systems </a:t>
            </a:r>
          </a:p>
          <a:p>
            <a:pPr marL="36900" indent="0">
              <a:buNone/>
            </a:pP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6AE4C-F84B-41F8-B98C-9BD1AF0C69D8}"/>
              </a:ext>
            </a:extLst>
          </p:cNvPr>
          <p:cNvSpPr/>
          <p:nvPr/>
        </p:nvSpPr>
        <p:spPr>
          <a:xfrm>
            <a:off x="4879125" y="3173506"/>
            <a:ext cx="2716306" cy="116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Spatial Relationship Black 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A61AE-D806-4B98-9599-A13F5247D6A0}"/>
              </a:ext>
            </a:extLst>
          </p:cNvPr>
          <p:cNvSpPr/>
          <p:nvPr/>
        </p:nvSpPr>
        <p:spPr>
          <a:xfrm>
            <a:off x="8712076" y="3173506"/>
            <a:ext cx="2837330" cy="116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Recurrent Neural Networks Black Box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ABFDF-43E8-4AAB-8EF3-38C70A128C8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595431" y="3758453"/>
            <a:ext cx="111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BF45E7-4672-44DF-A69D-861A269E85CB}"/>
              </a:ext>
            </a:extLst>
          </p:cNvPr>
          <p:cNvCxnSpPr>
            <a:stCxn id="6" idx="2"/>
          </p:cNvCxnSpPr>
          <p:nvPr/>
        </p:nvCxnSpPr>
        <p:spPr>
          <a:xfrm>
            <a:off x="10130741" y="4343400"/>
            <a:ext cx="20171" cy="9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72266B-EF60-4A04-A634-42C047FC38AC}"/>
              </a:ext>
            </a:extLst>
          </p:cNvPr>
          <p:cNvSpPr txBox="1"/>
          <p:nvPr/>
        </p:nvSpPr>
        <p:spPr>
          <a:xfrm>
            <a:off x="8712076" y="5279321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 </a:t>
            </a:r>
            <a:r>
              <a:rPr lang="en-IN" i="1" dirty="0"/>
              <a:t>riding a</a:t>
            </a:r>
            <a:r>
              <a:rPr lang="en-IN" dirty="0"/>
              <a:t> Horse</a:t>
            </a:r>
          </a:p>
        </p:txBody>
      </p:sp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D5566B-3B31-478C-812B-1856620A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173506"/>
            <a:ext cx="3155553" cy="116989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2C7B8E-C8A4-48E1-B017-2478BC9D9A94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4069347" y="3758453"/>
            <a:ext cx="809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Image based answering systems </a:t>
            </a:r>
          </a:p>
          <a:p>
            <a:pPr lvl="1"/>
            <a:endParaRPr lang="en-IN" sz="2400" dirty="0"/>
          </a:p>
          <a:p>
            <a:pPr lvl="1"/>
            <a:r>
              <a:rPr lang="en-IN" sz="2600" dirty="0"/>
              <a:t>System becomes independent of the image in question, focussed on training a better RNN</a:t>
            </a:r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Extendible to caption less datasets (HOPEFULLY </a:t>
            </a:r>
            <a:r>
              <a:rPr lang="en-IN" sz="2600" dirty="0">
                <a:sym typeface="Wingdings" panose="05000000000000000000" pitchFamily="2" charset="2"/>
              </a:rPr>
              <a:t></a:t>
            </a:r>
            <a:r>
              <a:rPr lang="en-IN" sz="2600" dirty="0"/>
              <a:t>)</a:t>
            </a:r>
          </a:p>
          <a:p>
            <a:pPr marL="4500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501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42996"/>
          </a:xfrm>
        </p:spPr>
        <p:txBody>
          <a:bodyPr>
            <a:normAutofit/>
          </a:bodyPr>
          <a:lstStyle/>
          <a:p>
            <a:r>
              <a:rPr lang="en-IN" sz="2800" dirty="0"/>
              <a:t>Generative Networks</a:t>
            </a:r>
          </a:p>
          <a:p>
            <a:endParaRPr lang="en-IN" sz="3300" dirty="0"/>
          </a:p>
          <a:p>
            <a:pPr lvl="1"/>
            <a:r>
              <a:rPr lang="en-IN" sz="2600" dirty="0"/>
              <a:t>Computer Vision problem, roots in Artificial Intelligence</a:t>
            </a:r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Neural networks don’t see what we see. </a:t>
            </a:r>
          </a:p>
          <a:p>
            <a:pPr lvl="2"/>
            <a:r>
              <a:rPr lang="en-IN" sz="2000" dirty="0"/>
              <a:t>Neural networks project image spaces to lower dimensions, unrecognizable to human eyes</a:t>
            </a:r>
          </a:p>
          <a:p>
            <a:pPr lvl="2"/>
            <a:r>
              <a:rPr lang="en-IN" sz="2000" dirty="0"/>
              <a:t>Find patterns in that space</a:t>
            </a:r>
          </a:p>
          <a:p>
            <a:pPr lvl="2"/>
            <a:r>
              <a:rPr lang="en-IN" sz="2000" dirty="0"/>
              <a:t>Classify these patterns</a:t>
            </a:r>
          </a:p>
          <a:p>
            <a:pPr lvl="2"/>
            <a:endParaRPr lang="en-IN" sz="2600" dirty="0"/>
          </a:p>
          <a:p>
            <a:pPr lvl="2"/>
            <a:endParaRPr lang="en-IN" sz="2600" dirty="0"/>
          </a:p>
          <a:p>
            <a:pPr lvl="2"/>
            <a:endParaRPr lang="en-IN" sz="2600" dirty="0"/>
          </a:p>
          <a:p>
            <a:pPr lvl="1"/>
            <a:endParaRPr lang="en-IN" sz="2600" dirty="0"/>
          </a:p>
          <a:p>
            <a:pPr marL="450000" lvl="1" indent="0">
              <a:buNone/>
            </a:pPr>
            <a:endParaRPr lang="en-IN" sz="2600" dirty="0"/>
          </a:p>
          <a:p>
            <a:pPr marL="4500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0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42996"/>
          </a:xfrm>
        </p:spPr>
        <p:txBody>
          <a:bodyPr>
            <a:normAutofit/>
          </a:bodyPr>
          <a:lstStyle/>
          <a:p>
            <a:r>
              <a:rPr lang="en-IN" sz="2800" dirty="0"/>
              <a:t>Generative Networks</a:t>
            </a:r>
            <a:endParaRPr lang="en-IN" sz="2600" dirty="0"/>
          </a:p>
          <a:p>
            <a:pPr lvl="1"/>
            <a:r>
              <a:rPr lang="en-IN" sz="2600" dirty="0"/>
              <a:t>Neural networks don’t see what we see. </a:t>
            </a:r>
          </a:p>
          <a:p>
            <a:pPr marL="810000" lvl="2" indent="0">
              <a:buNone/>
            </a:pPr>
            <a:endParaRPr lang="en-IN" sz="2000" dirty="0"/>
          </a:p>
          <a:p>
            <a:pPr lvl="2"/>
            <a:endParaRPr lang="en-IN" sz="2600" dirty="0"/>
          </a:p>
          <a:p>
            <a:pPr lvl="2"/>
            <a:endParaRPr lang="en-IN" sz="2600" dirty="0"/>
          </a:p>
          <a:p>
            <a:pPr lvl="2"/>
            <a:endParaRPr lang="en-IN" sz="2600" dirty="0"/>
          </a:p>
          <a:p>
            <a:pPr lvl="1"/>
            <a:endParaRPr lang="en-IN" sz="2600" dirty="0"/>
          </a:p>
          <a:p>
            <a:pPr marL="450000" lvl="1" indent="0">
              <a:buNone/>
            </a:pPr>
            <a:endParaRPr lang="en-IN" sz="2600" dirty="0"/>
          </a:p>
          <a:p>
            <a:pPr marL="4500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FFDE6-31D6-4306-9AB8-5E5C1AEA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02" y="3004458"/>
            <a:ext cx="8640148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7" y="379444"/>
            <a:ext cx="6059283" cy="970450"/>
          </a:xfrm>
        </p:spPr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55" y="1349894"/>
            <a:ext cx="5182205" cy="1696551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Generative Networks</a:t>
            </a:r>
          </a:p>
          <a:p>
            <a:pPr lvl="1"/>
            <a:r>
              <a:rPr lang="en-IN" sz="2400" dirty="0"/>
              <a:t>Neural Networks are fooled easily</a:t>
            </a:r>
          </a:p>
          <a:p>
            <a:pPr lvl="1"/>
            <a:r>
              <a:rPr lang="en-IN" sz="2600" dirty="0"/>
              <a:t>All you need is a little noise</a:t>
            </a:r>
          </a:p>
          <a:p>
            <a:pPr lvl="2"/>
            <a:endParaRPr lang="en-IN" sz="2600" dirty="0"/>
          </a:p>
          <a:p>
            <a:pPr lvl="2"/>
            <a:endParaRPr lang="en-IN" sz="2600" dirty="0"/>
          </a:p>
          <a:p>
            <a:pPr lvl="2"/>
            <a:endParaRPr lang="en-IN" sz="2600" dirty="0"/>
          </a:p>
          <a:p>
            <a:pPr lvl="1"/>
            <a:endParaRPr lang="en-IN" sz="2600" dirty="0"/>
          </a:p>
          <a:p>
            <a:pPr marL="450000" lvl="1" indent="0">
              <a:buNone/>
            </a:pPr>
            <a:endParaRPr lang="en-IN" sz="2600" dirty="0"/>
          </a:p>
          <a:p>
            <a:pPr marL="450000" lvl="1" indent="0">
              <a:buNone/>
            </a:pPr>
            <a:endParaRPr lang="en-IN" dirty="0"/>
          </a:p>
        </p:txBody>
      </p:sp>
      <p:pic>
        <p:nvPicPr>
          <p:cNvPr id="6" name="Picture 5" descr="A lion sitting in a grassy field&#10;&#10;Description generated with very high confidence">
            <a:extLst>
              <a:ext uri="{FF2B5EF4-FFF2-40B4-BE49-F238E27FC236}">
                <a16:creationId xmlns:a16="http://schemas.microsoft.com/office/drawing/2014/main" id="{745DA55B-D000-43B2-9852-D52D2D56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pic>
        <p:nvPicPr>
          <p:cNvPr id="8" name="Picture 7" descr="A room with a book shelf filled with books&#10;&#10;Description generated with very high confidence">
            <a:extLst>
              <a:ext uri="{FF2B5EF4-FFF2-40B4-BE49-F238E27FC236}">
                <a16:creationId xmlns:a16="http://schemas.microsoft.com/office/drawing/2014/main" id="{13697C4A-19AC-4879-82ED-107373E7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F4ACC-A43E-4710-8F87-102196493129}"/>
              </a:ext>
            </a:extLst>
          </p:cNvPr>
          <p:cNvSpPr txBox="1"/>
          <p:nvPr/>
        </p:nvSpPr>
        <p:spPr>
          <a:xfrm>
            <a:off x="8198498" y="1066008"/>
            <a:ext cx="1891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19663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327-4A12-4607-8643-963E666F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B0C6-D8D5-4BCE-8E73-5C3EBE9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Generative Networks</a:t>
            </a:r>
          </a:p>
          <a:p>
            <a:pPr marL="36900" indent="0">
              <a:buNone/>
            </a:pPr>
            <a:endParaRPr lang="en-IN" sz="2800" dirty="0"/>
          </a:p>
          <a:p>
            <a:pPr lvl="1"/>
            <a:r>
              <a:rPr lang="en-IN" sz="2400" dirty="0"/>
              <a:t>Let’s try making them more robust 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Let’s assume a Neural Network town</a:t>
            </a:r>
          </a:p>
          <a:p>
            <a:pPr lvl="2"/>
            <a:r>
              <a:rPr lang="en-IN" sz="2000" dirty="0"/>
              <a:t>Neural Network Authority: Runs the town</a:t>
            </a:r>
          </a:p>
          <a:p>
            <a:pPr lvl="2"/>
            <a:r>
              <a:rPr lang="en-IN" sz="2000" dirty="0"/>
              <a:t>There’s a problem brewing in the town</a:t>
            </a:r>
          </a:p>
          <a:p>
            <a:pPr lvl="2"/>
            <a:r>
              <a:rPr lang="en-IN" sz="2000" dirty="0"/>
              <a:t>There’s a second Neural Network trying to perfect the art of generating fake currency</a:t>
            </a:r>
          </a:p>
        </p:txBody>
      </p:sp>
    </p:spTree>
    <p:extLst>
      <p:ext uri="{BB962C8B-B14F-4D97-AF65-F5344CB8AC3E}">
        <p14:creationId xmlns:p14="http://schemas.microsoft.com/office/powerpoint/2010/main" val="286288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166</TotalTime>
  <Words>490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Calisto MT</vt:lpstr>
      <vt:lpstr>Trebuchet MS</vt:lpstr>
      <vt:lpstr>Wingdings</vt:lpstr>
      <vt:lpstr>Wingdings 2</vt:lpstr>
      <vt:lpstr>Slate</vt:lpstr>
      <vt:lpstr>Neural Networks, Artificial Intelligence and Computer Vision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Projects I’m working on</vt:lpstr>
      <vt:lpstr>Project Ideas</vt:lpstr>
      <vt:lpstr>Project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Networks, Artificial Intelligence and Computer Vision</dc:title>
  <dc:creator>Ajinkya</dc:creator>
  <cp:lastModifiedBy>Ajinkya</cp:lastModifiedBy>
  <cp:revision>23</cp:revision>
  <dcterms:created xsi:type="dcterms:W3CDTF">2017-10-03T17:23:54Z</dcterms:created>
  <dcterms:modified xsi:type="dcterms:W3CDTF">2017-10-04T18:39:02Z</dcterms:modified>
</cp:coreProperties>
</file>