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85" r:id="rId10"/>
    <p:sldId id="286" r:id="rId11"/>
    <p:sldId id="287" r:id="rId12"/>
    <p:sldId id="288" r:id="rId13"/>
    <p:sldId id="289" r:id="rId14"/>
    <p:sldId id="266" r:id="rId15"/>
    <p:sldId id="267" r:id="rId16"/>
    <p:sldId id="268" r:id="rId17"/>
    <p:sldId id="269" r:id="rId18"/>
    <p:sldId id="270" r:id="rId19"/>
    <p:sldId id="275" r:id="rId20"/>
    <p:sldId id="276" r:id="rId21"/>
    <p:sldId id="271" r:id="rId22"/>
    <p:sldId id="272" r:id="rId23"/>
    <p:sldId id="273" r:id="rId24"/>
    <p:sldId id="274" r:id="rId25"/>
    <p:sldId id="277" r:id="rId26"/>
    <p:sldId id="278" r:id="rId27"/>
    <p:sldId id="279" r:id="rId28"/>
    <p:sldId id="280" r:id="rId29"/>
    <p:sldId id="281" r:id="rId30"/>
    <p:sldId id="282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ED8ED3-CC88-448B-A564-532D036A9B01}">
          <p14:sldIdLst>
            <p14:sldId id="256"/>
            <p14:sldId id="257"/>
            <p14:sldId id="258"/>
            <p14:sldId id="260"/>
            <p14:sldId id="261"/>
            <p14:sldId id="262"/>
            <p14:sldId id="264"/>
            <p14:sldId id="265"/>
            <p14:sldId id="285"/>
            <p14:sldId id="286"/>
            <p14:sldId id="287"/>
            <p14:sldId id="288"/>
            <p14:sldId id="289"/>
            <p14:sldId id="266"/>
            <p14:sldId id="267"/>
            <p14:sldId id="268"/>
            <p14:sldId id="269"/>
            <p14:sldId id="270"/>
            <p14:sldId id="275"/>
            <p14:sldId id="276"/>
            <p14:sldId id="271"/>
            <p14:sldId id="272"/>
            <p14:sldId id="273"/>
            <p14:sldId id="274"/>
            <p14:sldId id="277"/>
            <p14:sldId id="278"/>
            <p14:sldId id="279"/>
            <p14:sldId id="280"/>
            <p14:sldId id="281"/>
            <p14:sldId id="282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jinkya" initials="A" lastIdx="2" clrIdx="0">
    <p:extLst>
      <p:ext uri="{19B8F6BF-5375-455C-9EA6-DF929625EA0E}">
        <p15:presenceInfo xmlns:p15="http://schemas.microsoft.com/office/powerpoint/2012/main" userId="Ajink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AC7E-12D8-4C7A-A25A-4C8605422424}" type="datetimeFigureOut">
              <a:rPr lang="en-IN" smtClean="0"/>
              <a:t>25-09-2017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ECBCE-6D90-4EDF-9BEB-363EA7751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235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Advantages: spatial convnet can be trained on large scale datasets</a:t>
            </a:r>
          </a:p>
          <a:p>
            <a:r>
              <a:rPr lang="en-IN" dirty="0"/>
              <a:t>a. Learn features from raw frames ~ single images</a:t>
            </a:r>
          </a:p>
          <a:p>
            <a:r>
              <a:rPr lang="en-IN" dirty="0"/>
              <a:t>b. Aggregate predictions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ECBCE-6D90-4EDF-9BEB-363EA775126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24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F610-5F0C-4AC8-99B3-83A1F84B2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DC64D-F05D-4327-8397-17C1BD451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6C523-3FB3-414F-962B-A6946B90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6200-3D89-426D-9106-481595EC1456}" type="datetimeFigureOut">
              <a:rPr lang="en-IN" smtClean="0"/>
              <a:t>25-09-2017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39D70-7CBD-4346-A803-A5439AEA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377D4-D60E-4C1C-A328-389EAC16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73AB-0442-4972-9B6C-1201C9F52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56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4B1B-5193-4881-AAB9-465B1862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D9370-5713-4F32-9588-317252D82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523A1-9C39-4CC1-B246-8729B7DC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6200-3D89-426D-9106-481595EC1456}" type="datetimeFigureOut">
              <a:rPr lang="en-IN" smtClean="0"/>
              <a:t>25-09-2017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AAA0A-C84D-4F98-BB4F-41016681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7A77D-2651-448F-BDFC-A5AB303F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73AB-0442-4972-9B6C-1201C9F52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52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190A8D-613F-45F0-95B3-F804399E4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A5652-1439-49A8-8E3C-125003420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AB39A-D898-4FC5-9013-612004F0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6200-3D89-426D-9106-481595EC1456}" type="datetimeFigureOut">
              <a:rPr lang="en-IN" smtClean="0"/>
              <a:t>25-09-2017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97973-F455-4D9B-9A88-5A91B4307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63BC7-3A68-4972-909B-D01C6136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73AB-0442-4972-9B6C-1201C9F52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65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72CC-CF0E-44D0-8B21-D1C7816A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EE0CA-D094-4FDB-ADD8-BF9BFA983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BF366-1542-46DF-9807-59AF4B04D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6200-3D89-426D-9106-481595EC1456}" type="datetimeFigureOut">
              <a:rPr lang="en-IN" smtClean="0"/>
              <a:t>25-09-2017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A0863-29FF-484C-A568-EBB478A1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1E20F-20B4-4C20-8804-07EEF1B4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73AB-0442-4972-9B6C-1201C9F52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5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B460-FCC2-4C3D-B8B9-83844A87F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3EC10-119A-4D69-BFA1-DC1779D55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3BE48-D7CB-4142-B404-526C0BD7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6200-3D89-426D-9106-481595EC1456}" type="datetimeFigureOut">
              <a:rPr lang="en-IN" smtClean="0"/>
              <a:t>25-09-2017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A55F2-443E-4E43-B1A0-9A99D7B7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8C911-5B04-4570-813B-A9FCA446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73AB-0442-4972-9B6C-1201C9F52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85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47E7-82F6-4A39-AA64-0F0942E8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5681-36B8-4FF8-A4B6-1EC93EA19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F5A1D-939A-4CE3-9998-A6EBE6C6F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3B35C-2828-4D2E-8F37-7D879AE0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6200-3D89-426D-9106-481595EC1456}" type="datetimeFigureOut">
              <a:rPr lang="en-IN" smtClean="0"/>
              <a:t>25-09-2017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55FB6-F4BC-4DCE-AF1B-EDE53C3B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9BFDC-DFE8-4572-8D95-E2A9560F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73AB-0442-4972-9B6C-1201C9F52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54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3E6A-9713-403D-9496-9DBE8D008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0E382-C702-45F6-9D68-50231FE10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2406C-F6F2-4698-9C54-FDE21074A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3A38A-6891-4C66-AC65-76A50EF00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A6037-1984-4874-8F5E-9CAF67BC5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13F36A-511E-4AC5-B8AE-7F5066A2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6200-3D89-426D-9106-481595EC1456}" type="datetimeFigureOut">
              <a:rPr lang="en-IN" smtClean="0"/>
              <a:t>25-09-2017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5F651-37E6-4832-86E4-413490605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9637E2-F0C0-4030-973A-1ADE2828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73AB-0442-4972-9B6C-1201C9F52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15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E318-FD2D-4F6A-B4F1-D2C71F530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20CD8-B4CF-4DD8-A86F-C7CED9655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6200-3D89-426D-9106-481595EC1456}" type="datetimeFigureOut">
              <a:rPr lang="en-IN" smtClean="0"/>
              <a:t>25-09-2017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59DD9-0072-46DF-86CA-7EC4D6A79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41585-D82D-4B7F-836A-2D42A7D6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73AB-0442-4972-9B6C-1201C9F52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45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62949B-69A0-4352-8739-67B514ECF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6200-3D89-426D-9106-481595EC1456}" type="datetimeFigureOut">
              <a:rPr lang="en-IN" smtClean="0"/>
              <a:t>25-09-2017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56C5BD-4322-4B4C-A4C2-AE91E32D3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F1725-CC7F-4063-A365-5969840D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73AB-0442-4972-9B6C-1201C9F52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16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A4BA-34FC-43B4-8916-685530E0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17575-F747-4CC1-91C7-78FA7427C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F0788-B921-4C4B-9A71-FC41E9DD7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20DE7-C070-45FA-AD72-C38B99E6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6200-3D89-426D-9106-481595EC1456}" type="datetimeFigureOut">
              <a:rPr lang="en-IN" smtClean="0"/>
              <a:t>25-09-2017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95799-4CD7-4F28-ADAE-8EBF0577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BBD44-B2BB-4AA7-8C93-EE92C8CC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73AB-0442-4972-9B6C-1201C9F52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44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7772-9D18-4D08-B663-4FF924E8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0CA71F-5EA2-4669-88E0-73FE42DDC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9C9AF-8EF7-47BB-9C3C-09389C11C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5B2BB-2929-41E5-AE69-E557A5E6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6200-3D89-426D-9106-481595EC1456}" type="datetimeFigureOut">
              <a:rPr lang="en-IN" smtClean="0"/>
              <a:t>25-09-2017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5C294-96BD-46FB-A8DF-3702DCC5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4FD80-B781-4C55-84BD-799061A3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73AB-0442-4972-9B6C-1201C9F52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60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7D12D2-E73B-4856-ABF2-A3F0B7CE0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528-9A05-4CD2-BB78-2A791501E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AF6F9-768E-43C0-AA25-94DB327F81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26200-3D89-426D-9106-481595EC1456}" type="datetimeFigureOut">
              <a:rPr lang="en-IN" smtClean="0"/>
              <a:t>25-09-2017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778E8-A577-447F-B379-B7942D2C2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49330-A01E-4537-B2CA-F68EB113D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73AB-0442-4972-9B6C-1201C9F52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34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https://www.youtube.com/embed/hVPvRG9pUc8" TargetMode="External"/><Relationship Id="rId1" Type="http://schemas.openxmlformats.org/officeDocument/2006/relationships/video" Target="https://www.youtube.com/embed/MOaKnCSejXQ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qrzQ_AB1DZk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180C-0B46-48FB-BA53-243CD602F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8978"/>
            <a:ext cx="9144000" cy="3052072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dobe Garamond Pro" panose="02020502060506020403" pitchFamily="18" charset="0"/>
              </a:rPr>
              <a:t>Beyond Short Snippets: Deep Networks for Video Classiﬁcation</a:t>
            </a:r>
            <a:br>
              <a:rPr lang="en-IN" dirty="0">
                <a:latin typeface="Adobe Garamond Pro" panose="02020502060506020403" pitchFamily="18" charset="0"/>
              </a:rPr>
            </a:br>
            <a:endParaRPr lang="en-IN" dirty="0">
              <a:latin typeface="Adobe Garamond Pro" panose="02020502060506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ADDFD-5EFF-454D-813C-45176BB33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84585"/>
            <a:ext cx="9144000" cy="1655762"/>
          </a:xfrm>
        </p:spPr>
        <p:txBody>
          <a:bodyPr>
            <a:normAutofit/>
          </a:bodyPr>
          <a:lstStyle/>
          <a:p>
            <a:r>
              <a:rPr lang="en-IN" dirty="0">
                <a:latin typeface="Adobe Garamond Pro" panose="02020502060506020403" pitchFamily="18" charset="0"/>
              </a:rPr>
              <a:t>Yue-</a:t>
            </a:r>
            <a:r>
              <a:rPr lang="en-IN" dirty="0" err="1">
                <a:latin typeface="Adobe Garamond Pro" panose="02020502060506020403" pitchFamily="18" charset="0"/>
              </a:rPr>
              <a:t>Hei</a:t>
            </a:r>
            <a:r>
              <a:rPr lang="en-IN" dirty="0">
                <a:latin typeface="Adobe Garamond Pro" panose="02020502060506020403" pitchFamily="18" charset="0"/>
              </a:rPr>
              <a:t> Ng, </a:t>
            </a:r>
          </a:p>
          <a:p>
            <a:r>
              <a:rPr lang="en-IN" dirty="0">
                <a:latin typeface="Adobe Garamond Pro" panose="02020502060506020403" pitchFamily="18" charset="0"/>
              </a:rPr>
              <a:t>Hausknecht, </a:t>
            </a:r>
          </a:p>
          <a:p>
            <a:r>
              <a:rPr lang="en-IN" dirty="0">
                <a:latin typeface="Adobe Garamond Pro" panose="02020502060506020403" pitchFamily="18" charset="0"/>
              </a:rPr>
              <a:t>Vijayanarasimhan, Vinyals, Monga, Toderici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F523A4-911B-46DC-9ECF-8F383E3DA14C}"/>
              </a:ext>
            </a:extLst>
          </p:cNvPr>
          <p:cNvSpPr txBox="1"/>
          <p:nvPr/>
        </p:nvSpPr>
        <p:spPr>
          <a:xfrm>
            <a:off x="4436012" y="4698609"/>
            <a:ext cx="3319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dobe Garamond Pro" panose="02020502060506020403" pitchFamily="18" charset="0"/>
              </a:rPr>
              <a:t>Presented by: Ajinkya Khamkar</a:t>
            </a:r>
          </a:p>
          <a:p>
            <a:endParaRPr lang="en-IN" dirty="0">
              <a:latin typeface="Adobe Garamond Pro" panose="02020502060506020403" pitchFamily="18" charset="0"/>
            </a:endParaRPr>
          </a:p>
          <a:p>
            <a:r>
              <a:rPr lang="en-IN" dirty="0">
                <a:latin typeface="Adobe Garamond Pro" panose="02020502060506020403" pitchFamily="18" charset="0"/>
              </a:rPr>
              <a:t>Class: Vision for Intelligent Robots</a:t>
            </a:r>
          </a:p>
          <a:p>
            <a:endParaRPr lang="en-IN" dirty="0">
              <a:latin typeface="Adobe Garamond Pro" panose="02020502060506020403" pitchFamily="18" charset="0"/>
            </a:endParaRPr>
          </a:p>
          <a:p>
            <a:r>
              <a:rPr lang="en-IN" dirty="0">
                <a:latin typeface="Adobe Garamond Pro" panose="02020502060506020403" pitchFamily="18" charset="0"/>
              </a:rPr>
              <a:t>Professor Michael Ryoo</a:t>
            </a:r>
          </a:p>
        </p:txBody>
      </p:sp>
    </p:spTree>
    <p:extLst>
      <p:ext uri="{BB962C8B-B14F-4D97-AF65-F5344CB8AC3E}">
        <p14:creationId xmlns:p14="http://schemas.microsoft.com/office/powerpoint/2010/main" val="991391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3F6408-E1FB-40EE-933F-488D38CCC7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 23">
            <a:extLst>
              <a:ext uri="{FF2B5EF4-FFF2-40B4-BE49-F238E27FC236}">
                <a16:creationId xmlns:a16="http://schemas.microsoft.com/office/drawing/2014/main" id="{F055C0C5-567C-4C02-83F3-B427BC7406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E48B6BD6-5DED-4B86-A4B3-D35037F68F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DC02F-C6C4-4EC2-A449-E63B3DC0A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365125"/>
            <a:ext cx="379944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latin typeface="Adobe Garamond Pro" panose="02020502060506020403" pitchFamily="18" charset="0"/>
              </a:rPr>
              <a:t>Late Pooling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7C46D-80A0-45C8-BAFC-0B66B1ED7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9151" y="2303927"/>
            <a:ext cx="3799449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Passes information through fully-connected layers.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Weights of Conv layers and fully connected layers shared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Combines high level information across frames</a:t>
            </a:r>
          </a:p>
        </p:txBody>
      </p:sp>
      <p:pic>
        <p:nvPicPr>
          <p:cNvPr id="8" name="Content Placeholder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01DED519-BA7C-42F2-BE0A-A47581B95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282" y="1690688"/>
            <a:ext cx="4976916" cy="329390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C361DA-C766-4434-A968-BCEE58A368AC}"/>
              </a:ext>
            </a:extLst>
          </p:cNvPr>
          <p:cNvSpPr txBox="1"/>
          <p:nvPr/>
        </p:nvSpPr>
        <p:spPr>
          <a:xfrm>
            <a:off x="0" y="6528480"/>
            <a:ext cx="46370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Source: Beyond Short Snippets: Deep Networks for Video Classiﬁcation</a:t>
            </a:r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992019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3F6408-E1FB-40EE-933F-488D38CCC7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 23">
            <a:extLst>
              <a:ext uri="{FF2B5EF4-FFF2-40B4-BE49-F238E27FC236}">
                <a16:creationId xmlns:a16="http://schemas.microsoft.com/office/drawing/2014/main" id="{F055C0C5-567C-4C02-83F3-B427BC7406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E48B6BD6-5DED-4B86-A4B3-D35037F68F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DC02F-C6C4-4EC2-A449-E63B3DC0A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365125"/>
            <a:ext cx="379944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latin typeface="Adobe Garamond Pro" panose="02020502060506020403" pitchFamily="18" charset="0"/>
              </a:rPr>
              <a:t>Slow Pooling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7C46D-80A0-45C8-BAFC-0B66B1ED7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9151" y="2303927"/>
            <a:ext cx="3799449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Hierarchically combines frame level information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2-layer pooling strategy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Max-pool over 10 frames with stride 5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Pass to fully connected layer and max pool again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Group temporally local features before grouping higher level features</a:t>
            </a:r>
          </a:p>
        </p:txBody>
      </p:sp>
      <p:pic>
        <p:nvPicPr>
          <p:cNvPr id="7" name="Content Placeholder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A29F7419-B1C2-4E62-87DB-D6B6CEE9C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31" y="1690688"/>
            <a:ext cx="4825217" cy="339904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239509-6F62-445D-B6DA-D30F386B49B6}"/>
              </a:ext>
            </a:extLst>
          </p:cNvPr>
          <p:cNvSpPr txBox="1"/>
          <p:nvPr/>
        </p:nvSpPr>
        <p:spPr>
          <a:xfrm>
            <a:off x="0" y="6541477"/>
            <a:ext cx="4637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Source: Beyond Short Snippets: Deep Networks for Video Classiﬁcation</a:t>
            </a:r>
          </a:p>
        </p:txBody>
      </p:sp>
    </p:spTree>
    <p:extLst>
      <p:ext uri="{BB962C8B-B14F-4D97-AF65-F5344CB8AC3E}">
        <p14:creationId xmlns:p14="http://schemas.microsoft.com/office/powerpoint/2010/main" val="3270633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3F6408-E1FB-40EE-933F-488D38CCC7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 23">
            <a:extLst>
              <a:ext uri="{FF2B5EF4-FFF2-40B4-BE49-F238E27FC236}">
                <a16:creationId xmlns:a16="http://schemas.microsoft.com/office/drawing/2014/main" id="{F055C0C5-567C-4C02-83F3-B427BC7406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E48B6BD6-5DED-4B86-A4B3-D35037F68F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DC02F-C6C4-4EC2-A449-E63B3DC0A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365125"/>
            <a:ext cx="379944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latin typeface="Adobe Garamond Pro" panose="02020502060506020403" pitchFamily="18" charset="0"/>
              </a:rPr>
              <a:t>Local Pooling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7C46D-80A0-45C8-BAFC-0B66B1ED7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9151" y="2303927"/>
            <a:ext cx="3799449" cy="316840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Hierarchically combines frame level information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Uses single max pooling layer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Two fully connected layers with shared features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Prevents loss of temporal information</a:t>
            </a:r>
          </a:p>
        </p:txBody>
      </p:sp>
      <p:pic>
        <p:nvPicPr>
          <p:cNvPr id="8" name="Content Placeholder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7241F3DC-C55F-4829-B05B-7AFDA7E4E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606" y="1690688"/>
            <a:ext cx="4726744" cy="309517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C336BA-80A5-46F6-9CA0-D4107EE67FAA}"/>
              </a:ext>
            </a:extLst>
          </p:cNvPr>
          <p:cNvSpPr txBox="1"/>
          <p:nvPr/>
        </p:nvSpPr>
        <p:spPr>
          <a:xfrm>
            <a:off x="0" y="6541477"/>
            <a:ext cx="4637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Source: Beyond Short Snippets: Deep Networks for Video Classiﬁcation</a:t>
            </a:r>
          </a:p>
        </p:txBody>
      </p:sp>
    </p:spTree>
    <p:extLst>
      <p:ext uri="{BB962C8B-B14F-4D97-AF65-F5344CB8AC3E}">
        <p14:creationId xmlns:p14="http://schemas.microsoft.com/office/powerpoint/2010/main" val="318036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3F6408-E1FB-40EE-933F-488D38CCC7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 23">
            <a:extLst>
              <a:ext uri="{FF2B5EF4-FFF2-40B4-BE49-F238E27FC236}">
                <a16:creationId xmlns:a16="http://schemas.microsoft.com/office/drawing/2014/main" id="{F055C0C5-567C-4C02-83F3-B427BC7406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E48B6BD6-5DED-4B86-A4B3-D35037F68F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DC02F-C6C4-4EC2-A449-E63B3DC0A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365125"/>
            <a:ext cx="379944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latin typeface="Adobe Garamond Pro" panose="02020502060506020403" pitchFamily="18" charset="0"/>
              </a:rPr>
              <a:t>Time Domain Convolution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7C46D-80A0-45C8-BAFC-0B66B1ED7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9151" y="2303927"/>
            <a:ext cx="3799449" cy="316840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Extra Convolution layer after spatial layers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Consists of 256 3 x 3 kernels across 10 frames (4D)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Local information between frames in same temporal window</a:t>
            </a:r>
          </a:p>
          <a:p>
            <a:pPr marL="57150"/>
            <a:endParaRPr lang="en-US" sz="2400" dirty="0">
              <a:latin typeface="Adobe Garamond Pro" panose="02020502060506020403" pitchFamily="18" charset="0"/>
            </a:endParaRPr>
          </a:p>
        </p:txBody>
      </p:sp>
      <p:pic>
        <p:nvPicPr>
          <p:cNvPr id="8" name="Content Placeholder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AD706692-018C-43B9-8005-C7C633DC0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222" y="1690688"/>
            <a:ext cx="5417322" cy="369005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EF91E0-6F4C-4BF8-90DF-CF4954497896}"/>
              </a:ext>
            </a:extLst>
          </p:cNvPr>
          <p:cNvSpPr txBox="1"/>
          <p:nvPr/>
        </p:nvSpPr>
        <p:spPr>
          <a:xfrm>
            <a:off x="0" y="6541477"/>
            <a:ext cx="4637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Source: Beyond Short Snippets: Deep Networks for Video Classiﬁcation</a:t>
            </a:r>
          </a:p>
        </p:txBody>
      </p:sp>
    </p:spTree>
    <p:extLst>
      <p:ext uri="{BB962C8B-B14F-4D97-AF65-F5344CB8AC3E}">
        <p14:creationId xmlns:p14="http://schemas.microsoft.com/office/powerpoint/2010/main" val="2202000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179C3E-68BD-488E-8C76-FF4CF538D60B}"/>
              </a:ext>
            </a:extLst>
          </p:cNvPr>
          <p:cNvSpPr txBox="1"/>
          <p:nvPr/>
        </p:nvSpPr>
        <p:spPr>
          <a:xfrm>
            <a:off x="450166" y="436098"/>
            <a:ext cx="11296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dobe Garamond Pro" panose="02020502060506020403" pitchFamily="18" charset="0"/>
              </a:rPr>
              <a:t>Approach 2- Long-Short-term-Memory Networks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D0D761-D88C-439D-A2C5-759A8F1BE5D0}"/>
              </a:ext>
            </a:extLst>
          </p:cNvPr>
          <p:cNvSpPr txBox="1"/>
          <p:nvPr/>
        </p:nvSpPr>
        <p:spPr>
          <a:xfrm>
            <a:off x="604911" y="1636427"/>
            <a:ext cx="108883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dobe Garamond Pro" panose="02020502060506020403" pitchFamily="18" charset="0"/>
              </a:rPr>
              <a:t>LSTM are long memory Recurrent Neural Networks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Adobe Garamond Pro" panose="020205020605060204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dobe Garamond Pro" panose="02020502060506020403" pitchFamily="18" charset="0"/>
              </a:rPr>
              <a:t>Long-Term memory is achieved using memory cells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Adobe Garamond Pro" panose="020205020605060204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dobe Garamond Pro" panose="02020502060506020403" pitchFamily="18" charset="0"/>
              </a:rPr>
              <a:t>Information can get into memory cell if logistic </a:t>
            </a:r>
            <a:r>
              <a:rPr lang="en-IN" sz="2800" dirty="0">
                <a:solidFill>
                  <a:srgbClr val="FF0000"/>
                </a:solidFill>
                <a:latin typeface="Adobe Garamond Pro" panose="02020502060506020403" pitchFamily="18" charset="0"/>
              </a:rPr>
              <a:t>write</a:t>
            </a:r>
            <a:r>
              <a:rPr lang="en-IN" sz="2800" dirty="0">
                <a:latin typeface="Adobe Garamond Pro" panose="02020502060506020403" pitchFamily="18" charset="0"/>
              </a:rPr>
              <a:t> gate is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Adobe Garamond Pro" panose="020205020605060204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dobe Garamond Pro" panose="02020502060506020403" pitchFamily="18" charset="0"/>
              </a:rPr>
              <a:t>Information is stored in memory until logistic </a:t>
            </a:r>
            <a:r>
              <a:rPr lang="en-IN" sz="2800" dirty="0">
                <a:solidFill>
                  <a:srgbClr val="FF0000"/>
                </a:solidFill>
                <a:latin typeface="Adobe Garamond Pro" panose="02020502060506020403" pitchFamily="18" charset="0"/>
              </a:rPr>
              <a:t>keep</a:t>
            </a:r>
            <a:r>
              <a:rPr lang="en-IN" sz="2800" dirty="0">
                <a:latin typeface="Adobe Garamond Pro" panose="02020502060506020403" pitchFamily="18" charset="0"/>
              </a:rPr>
              <a:t> gate is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Adobe Garamond Pro" panose="020205020605060204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dobe Garamond Pro" panose="02020502060506020403" pitchFamily="18" charset="0"/>
              </a:rPr>
              <a:t>Information can be read from the memory cell if logistic </a:t>
            </a:r>
            <a:r>
              <a:rPr lang="en-IN" sz="2800" dirty="0">
                <a:solidFill>
                  <a:srgbClr val="FF0000"/>
                </a:solidFill>
                <a:latin typeface="Adobe Garamond Pro" panose="02020502060506020403" pitchFamily="18" charset="0"/>
              </a:rPr>
              <a:t>read</a:t>
            </a:r>
            <a:r>
              <a:rPr lang="en-IN" sz="2800" dirty="0">
                <a:latin typeface="Adobe Garamond Pro" panose="02020502060506020403" pitchFamily="18" charset="0"/>
              </a:rPr>
              <a:t> gate is ON</a:t>
            </a:r>
          </a:p>
          <a:p>
            <a:endParaRPr lang="en-IN" sz="2800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849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Picture Placeholder 5" descr="A drawing of a face&#10;&#10;Description generated with high confidence">
            <a:extLst>
              <a:ext uri="{FF2B5EF4-FFF2-40B4-BE49-F238E27FC236}">
                <a16:creationId xmlns:a16="http://schemas.microsoft.com/office/drawing/2014/main" id="{D57CDAFB-28CC-4B7D-BEFD-50D182D3BB1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-1" b="-1"/>
          <a:stretch/>
        </p:blipFill>
        <p:spPr>
          <a:xfrm>
            <a:off x="4825217" y="629266"/>
            <a:ext cx="6177273" cy="5608896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60030E-55E1-4AED-917B-93A25943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Adobe Garamond Pro" panose="02020502060506020403" pitchFamily="18" charset="0"/>
              </a:rPr>
              <a:t>Keep Gate Operation</a:t>
            </a:r>
            <a:endParaRPr lang="en-US" sz="2800" dirty="0">
              <a:latin typeface="Adobe Garamond Pro" panose="02020502060506020403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00E56-BE8D-4291-AA95-D62E38A47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4176286" cy="2330547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Till Keep gate is driven to 1, memory cell will hold the current value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The state of the keep gate is driven by the rest of the network</a:t>
            </a:r>
          </a:p>
        </p:txBody>
      </p:sp>
    </p:spTree>
    <p:extLst>
      <p:ext uri="{BB962C8B-B14F-4D97-AF65-F5344CB8AC3E}">
        <p14:creationId xmlns:p14="http://schemas.microsoft.com/office/powerpoint/2010/main" val="511421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Picture Placeholder 5" descr="A close up of a clock&#10;&#10;Description generated with high confidence">
            <a:extLst>
              <a:ext uri="{FF2B5EF4-FFF2-40B4-BE49-F238E27FC236}">
                <a16:creationId xmlns:a16="http://schemas.microsoft.com/office/drawing/2014/main" id="{F22EAC03-C31B-4CB8-8704-0D231A29468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804"/>
          <a:stretch/>
        </p:blipFill>
        <p:spPr>
          <a:xfrm>
            <a:off x="6424889" y="629266"/>
            <a:ext cx="5067091" cy="5695436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E318D9-077A-49BB-85EF-7FCD4484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Adobe Garamond Pro" panose="02020502060506020403" pitchFamily="18" charset="0"/>
              </a:rPr>
              <a:t>Write Gate Operation</a:t>
            </a:r>
            <a:endParaRPr lang="en-US" sz="2800" dirty="0">
              <a:latin typeface="Adobe Garamond Pro" panose="02020502060506020403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84F4E-4E0D-4C83-86B6-7ECD46BE3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0" y="2438400"/>
            <a:ext cx="5127029" cy="1964788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For value to be stored into memory, the write gate needs to be driven to 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The value will be held in the memory cell till keep get is set to 1 by the rest of the network</a:t>
            </a:r>
          </a:p>
        </p:txBody>
      </p:sp>
    </p:spTree>
    <p:extLst>
      <p:ext uri="{BB962C8B-B14F-4D97-AF65-F5344CB8AC3E}">
        <p14:creationId xmlns:p14="http://schemas.microsoft.com/office/powerpoint/2010/main" val="3822296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A67C-BF43-4125-92BD-F6573CCA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2753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Adobe Garamond Pro" panose="02020502060506020403" pitchFamily="18" charset="0"/>
              </a:rPr>
              <a:t>LSTM Cell Operations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7CCFD17-31DB-49BD-BEEE-790018C5553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6" r="8386"/>
          <a:stretch>
            <a:fillRect/>
          </a:stretch>
        </p:blipFill>
        <p:spPr>
          <a:xfrm>
            <a:off x="5183188" y="457200"/>
            <a:ext cx="6172200" cy="54038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50AD1B9-C14B-4982-AD53-029A4364F54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36098" y="1223889"/>
                <a:ext cx="4335927" cy="4645099"/>
              </a:xfrm>
            </p:spPr>
            <p:txBody>
              <a:bodyPr>
                <a:normAutofit lnSpcReduction="10000"/>
              </a:bodyPr>
              <a:lstStyle/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h𝑖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𝑥𝑓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h𝑓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𝑐𝑓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𝑥𝑐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h𝑐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Where</a:t>
                </a:r>
              </a:p>
              <a:p>
                <a:r>
                  <a:rPr lang="en-IN" dirty="0"/>
                  <a:t>	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𝑔𝑎𝑡𝑒</m:t>
                    </m:r>
                  </m:oMath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𝑓𝑜𝑟𝑔𝑒𝑡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𝑔𝑎𝑡𝑒</m:t>
                      </m:r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𝑚𝑒𝑚𝑜𝑟𝑦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𝑐𝑒𝑙𝑙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</m:oMath>
                  </m:oMathPara>
                </a14:m>
                <a:endParaRPr lang="en-I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𝐸𝑚𝑚𝑖𝑠𝑠𝑖𝑜𝑛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𝑔𝑎𝑡𝑒</m:t>
                      </m:r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	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50AD1B9-C14B-4982-AD53-029A4364F5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36098" y="1223889"/>
                <a:ext cx="4335927" cy="4645099"/>
              </a:xfrm>
              <a:blipFill>
                <a:blip r:embed="rId3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9CA3F00-E9FC-40F4-9068-5601FCD73C8D}"/>
              </a:ext>
            </a:extLst>
          </p:cNvPr>
          <p:cNvSpPr txBox="1"/>
          <p:nvPr/>
        </p:nvSpPr>
        <p:spPr>
          <a:xfrm>
            <a:off x="154745" y="6471138"/>
            <a:ext cx="5697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Source: Beyond Short Snippets: Deep Networks for Video Classiﬁcation</a:t>
            </a:r>
          </a:p>
        </p:txBody>
      </p:sp>
    </p:spTree>
    <p:extLst>
      <p:ext uri="{BB962C8B-B14F-4D97-AF65-F5344CB8AC3E}">
        <p14:creationId xmlns:p14="http://schemas.microsoft.com/office/powerpoint/2010/main" val="2235548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B037B1-0EEB-43FC-9041-199353A4BEB2}"/>
              </a:ext>
            </a:extLst>
          </p:cNvPr>
          <p:cNvSpPr txBox="1"/>
          <p:nvPr/>
        </p:nvSpPr>
        <p:spPr>
          <a:xfrm>
            <a:off x="717452" y="492369"/>
            <a:ext cx="1078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dobe Garamond Pro" panose="02020502060506020403" pitchFamily="18" charset="0"/>
              </a:rPr>
              <a:t>Working of LSTM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081A40-4703-4ACA-905B-F2A60F0F4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546" y="1575583"/>
            <a:ext cx="7990448" cy="39811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F8E233-BFE4-400D-92F7-DF2326976238}"/>
              </a:ext>
            </a:extLst>
          </p:cNvPr>
          <p:cNvSpPr/>
          <p:nvPr/>
        </p:nvSpPr>
        <p:spPr>
          <a:xfrm>
            <a:off x="0" y="659639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Source: Colah’s blog http://colah.github.io/posts/2015-08-Understanding-LSTMs/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3926551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CD5035-2CC6-4455-9EDE-35385057401B}"/>
              </a:ext>
            </a:extLst>
          </p:cNvPr>
          <p:cNvSpPr txBox="1"/>
          <p:nvPr/>
        </p:nvSpPr>
        <p:spPr>
          <a:xfrm>
            <a:off x="492369" y="351692"/>
            <a:ext cx="9917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dobe Garamond Pro" panose="02020502060506020403" pitchFamily="18" charset="0"/>
              </a:rPr>
              <a:t>Setup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941BEA-5C65-45F0-BD18-D73397D5FEE0}"/>
              </a:ext>
            </a:extLst>
          </p:cNvPr>
          <p:cNvSpPr txBox="1"/>
          <p:nvPr/>
        </p:nvSpPr>
        <p:spPr>
          <a:xfrm>
            <a:off x="492369" y="1899138"/>
            <a:ext cx="10860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Sports- 1M dataset used for experiments</a:t>
            </a:r>
          </a:p>
          <a:p>
            <a:endParaRPr lang="en-IN" sz="2400" dirty="0">
              <a:latin typeface="Adobe Garamond Pro" panose="02020502060506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1.1 Million videos, 487 video level class annotations</a:t>
            </a:r>
          </a:p>
          <a:p>
            <a:endParaRPr lang="en-IN" sz="2400" dirty="0">
              <a:latin typeface="Adobe Garamond Pro" panose="02020502060506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No information about location of object provided  + videos are unconstrained</a:t>
            </a:r>
          </a:p>
          <a:p>
            <a:endParaRPr lang="en-IN" sz="2400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6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B589FA-BD77-47B3-AB62-793DD92EBC3D}"/>
              </a:ext>
            </a:extLst>
          </p:cNvPr>
          <p:cNvSpPr txBox="1"/>
          <p:nvPr/>
        </p:nvSpPr>
        <p:spPr>
          <a:xfrm>
            <a:off x="410818" y="2045728"/>
            <a:ext cx="117811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dobe Garamond Pro" panose="02020502060506020403" pitchFamily="18" charset="0"/>
              </a:rPr>
              <a:t>Neural Networks extensively used for Computer Vision tasks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Adobe Garamond Pro" panose="020205020605060204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dobe Garamond Pro" panose="02020502060506020403" pitchFamily="18" charset="0"/>
              </a:rPr>
              <a:t>State of the art architectures achieve human level accuracy in the following tasks.</a:t>
            </a:r>
          </a:p>
          <a:p>
            <a:r>
              <a:rPr lang="en-IN" sz="2800" dirty="0">
                <a:latin typeface="Adobe Garamond Pro" panose="02020502060506020403" pitchFamily="18" charset="0"/>
              </a:rPr>
              <a:t>	A.  Classification</a:t>
            </a:r>
          </a:p>
          <a:p>
            <a:r>
              <a:rPr lang="en-IN" sz="2800" dirty="0">
                <a:latin typeface="Adobe Garamond Pro" panose="02020502060506020403" pitchFamily="18" charset="0"/>
              </a:rPr>
              <a:t>	B.  Detection and Localization</a:t>
            </a:r>
          </a:p>
          <a:p>
            <a:r>
              <a:rPr lang="en-IN" sz="2800" dirty="0">
                <a:latin typeface="Adobe Garamond Pro" panose="02020502060506020403" pitchFamily="18" charset="0"/>
              </a:rPr>
              <a:t>	C.  Segmentation</a:t>
            </a:r>
          </a:p>
          <a:p>
            <a:endParaRPr lang="en-IN" sz="2800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575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C2DD8F-E527-4D91-B7CA-5C9156DC5E5B}"/>
              </a:ext>
            </a:extLst>
          </p:cNvPr>
          <p:cNvSpPr txBox="1"/>
          <p:nvPr/>
        </p:nvSpPr>
        <p:spPr>
          <a:xfrm>
            <a:off x="576775" y="492369"/>
            <a:ext cx="4670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dobe Garamond Pro" panose="02020502060506020403" pitchFamily="18" charset="0"/>
              </a:rPr>
              <a:t>Setup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D0C3A-FA12-4D60-925A-3C56D7FAD5D2}"/>
              </a:ext>
            </a:extLst>
          </p:cNvPr>
          <p:cNvSpPr txBox="1"/>
          <p:nvPr/>
        </p:nvSpPr>
        <p:spPr>
          <a:xfrm>
            <a:off x="689317" y="1702191"/>
            <a:ext cx="10789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5-minutes of video sampled at 1 fps, 300 frames per video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For shorter videos, frames are repeated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First frame randomly chosen and each frame randomly cropped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Each frame resized to 256 x 256, randomly cropped to 220 x 200 and randomly flipped horizontally with 50% probability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For predictions, 240 examples selected using above technique and prediction averaged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83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CBCDB1-287B-468D-8765-2BDD3B8C24B2}"/>
              </a:ext>
            </a:extLst>
          </p:cNvPr>
          <p:cNvSpPr txBox="1"/>
          <p:nvPr/>
        </p:nvSpPr>
        <p:spPr>
          <a:xfrm>
            <a:off x="407963" y="281354"/>
            <a:ext cx="11465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dobe Garamond Pro" panose="02020502060506020403" pitchFamily="18" charset="0"/>
              </a:rPr>
              <a:t>Training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80C9B9-49D7-4B72-B1BC-4B0982083895}"/>
                  </a:ext>
                </a:extLst>
              </p:cNvPr>
              <p:cNvSpPr txBox="1"/>
              <p:nvPr/>
            </p:nvSpPr>
            <p:spPr>
              <a:xfrm>
                <a:off x="562707" y="1388881"/>
                <a:ext cx="11155680" cy="4532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Adobe Garamond Pro" panose="02020502060506020403" pitchFamily="18" charset="0"/>
                  </a:rPr>
                  <a:t>Max pooling architectures </a:t>
                </a:r>
              </a:p>
              <a:p>
                <a:endParaRPr lang="en-IN" sz="2400" dirty="0">
                  <a:latin typeface="Adobe Garamond Pro" panose="02020502060506020403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Adobe Garamond Pro" panose="02020502060506020403" pitchFamily="18" charset="0"/>
                  </a:rPr>
                  <a:t>Learning rate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IN" sz="2400" dirty="0">
                  <a:latin typeface="Adobe Garamond Pro" panose="02020502060506020403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Adobe Garamond Pro" panose="02020502060506020403" pitchFamily="18" charset="0"/>
                  </a:rPr>
                  <a:t>Momentum = 0.9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Adobe Garamond Pro" panose="02020502060506020403" pitchFamily="18" charset="0"/>
                  </a:rPr>
                  <a:t>Weight Decay  =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5×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IN" sz="2400" dirty="0">
                  <a:latin typeface="Adobe Garamond Pro" panose="02020502060506020403" pitchFamily="18" charset="0"/>
                </a:endParaRPr>
              </a:p>
              <a:p>
                <a:endParaRPr lang="en-IN" sz="2400" dirty="0">
                  <a:latin typeface="Adobe Garamond Pro" panose="02020502060506020403" pitchFamily="18" charset="0"/>
                </a:endParaRPr>
              </a:p>
              <a:p>
                <a:r>
                  <a:rPr lang="en-IN" sz="2400" dirty="0">
                    <a:latin typeface="Adobe Garamond Pro" panose="02020502060506020403" pitchFamily="18" charset="0"/>
                  </a:rPr>
                  <a:t>LSTM architectures</a:t>
                </a:r>
              </a:p>
              <a:p>
                <a:endParaRPr lang="en-IN" sz="2400" dirty="0">
                  <a:latin typeface="Adobe Garamond Pro" panose="02020502060506020403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Adobe Garamond Pro" panose="02020502060506020403" pitchFamily="18" charset="0"/>
                  </a:rPr>
                  <a:t>Learning rate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×10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𝑓𝑟𝑎𝑚𝑒𝑠</m:t>
                    </m:r>
                  </m:oMath>
                </a14:m>
                <a:endParaRPr lang="en-IN" sz="2400" dirty="0">
                  <a:latin typeface="Adobe Garamond Pro" panose="02020502060506020403" pitchFamily="18" charset="0"/>
                </a:endParaRPr>
              </a:p>
              <a:p>
                <a:endParaRPr lang="en-IN" sz="2400" dirty="0">
                  <a:latin typeface="Adobe Garamond Pro" panose="02020502060506020403" pitchFamily="18" charset="0"/>
                </a:endParaRPr>
              </a:p>
              <a:p>
                <a:r>
                  <a:rPr lang="en-IN" sz="2400" dirty="0">
                    <a:latin typeface="Adobe Garamond Pro" panose="02020502060506020403" pitchFamily="18" charset="0"/>
                  </a:rPr>
                  <a:t>To reduce training time, parameters initialized using pre-trained models on </a:t>
                </a:r>
                <a:r>
                  <a:rPr lang="en-IN" sz="2400" dirty="0" err="1">
                    <a:latin typeface="Adobe Garamond Pro" panose="02020502060506020403" pitchFamily="18" charset="0"/>
                  </a:rPr>
                  <a:t>Imagenet</a:t>
                </a:r>
                <a:r>
                  <a:rPr lang="en-IN" sz="2400" dirty="0">
                    <a:latin typeface="Adobe Garamond Pro" panose="02020502060506020403" pitchFamily="18" charset="0"/>
                  </a:rPr>
                  <a:t>, fine tuned for Sports-1M videos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80C9B9-49D7-4B72-B1BC-4B0982083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07" y="1388881"/>
                <a:ext cx="11155680" cy="4532651"/>
              </a:xfrm>
              <a:prstGeom prst="rect">
                <a:avLst/>
              </a:prstGeom>
              <a:blipFill>
                <a:blip r:embed="rId2"/>
                <a:stretch>
                  <a:fillRect l="-820" t="-1077" b="-22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80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90A501-8176-4215-8960-3DE96B767917}"/>
              </a:ext>
            </a:extLst>
          </p:cNvPr>
          <p:cNvSpPr txBox="1"/>
          <p:nvPr/>
        </p:nvSpPr>
        <p:spPr>
          <a:xfrm>
            <a:off x="590843" y="379828"/>
            <a:ext cx="10480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dobe Garamond Pro" panose="02020502060506020403" pitchFamily="18" charset="0"/>
              </a:rPr>
              <a:t>Training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751330-D6F8-4F92-AED2-37063CE69F98}"/>
              </a:ext>
            </a:extLst>
          </p:cNvPr>
          <p:cNvSpPr txBox="1"/>
          <p:nvPr/>
        </p:nvSpPr>
        <p:spPr>
          <a:xfrm>
            <a:off x="590843" y="1702190"/>
            <a:ext cx="113244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Multi frame models achieve higher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Training time is significantly higher from scratch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Since, pooling is performed after Convolution layers, parameters across multi frame and single frame models are similar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Better to initialize multi frame models as single frame models, fine tune to adjust for multiple 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Significant reduction in the computation time required.</a:t>
            </a:r>
          </a:p>
        </p:txBody>
      </p:sp>
    </p:spTree>
    <p:extLst>
      <p:ext uri="{BB962C8B-B14F-4D97-AF65-F5344CB8AC3E}">
        <p14:creationId xmlns:p14="http://schemas.microsoft.com/office/powerpoint/2010/main" val="2749098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A24D57-4694-4078-A13F-CEA61860995C}"/>
              </a:ext>
            </a:extLst>
          </p:cNvPr>
          <p:cNvSpPr txBox="1"/>
          <p:nvPr/>
        </p:nvSpPr>
        <p:spPr>
          <a:xfrm>
            <a:off x="393895" y="309489"/>
            <a:ext cx="4276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dobe Garamond Pro" panose="02020502060506020403" pitchFamily="18" charset="0"/>
              </a:rPr>
              <a:t>Training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9BDD5C-ADCB-4E5E-9943-5B3B348D1ECD}"/>
              </a:ext>
            </a:extLst>
          </p:cNvPr>
          <p:cNvSpPr txBox="1"/>
          <p:nvPr/>
        </p:nvSpPr>
        <p:spPr>
          <a:xfrm>
            <a:off x="393895" y="832709"/>
            <a:ext cx="1161991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LSTM were trained using 2 methods</a:t>
            </a:r>
          </a:p>
          <a:p>
            <a:endParaRPr lang="en-IN" sz="2400" dirty="0">
              <a:latin typeface="Adobe Garamond Pro" panose="02020502060506020403" pitchFamily="18" charset="0"/>
            </a:endParaRPr>
          </a:p>
          <a:p>
            <a:r>
              <a:rPr lang="en-IN" sz="2400" dirty="0">
                <a:latin typeface="Adobe Garamond Pro" panose="02020502060506020403" pitchFamily="18" charset="0"/>
              </a:rPr>
              <a:t>	1. Labels back propagated per frame, instead of 1 per clip, higher training time</a:t>
            </a:r>
          </a:p>
          <a:p>
            <a:r>
              <a:rPr lang="en-IN" sz="2400" dirty="0">
                <a:latin typeface="Adobe Garamond Pro" panose="02020502060506020403" pitchFamily="18" charset="0"/>
              </a:rPr>
              <a:t>	2. A gain ‘g’ used during back propagation per frame, value of g-interpolated during 		    training </a:t>
            </a:r>
          </a:p>
          <a:p>
            <a:endParaRPr lang="en-IN" sz="2400" dirty="0">
              <a:latin typeface="Adobe Garamond Pro" panose="02020502060506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Between g = 1 at each frame (all frames) and g = 1 only at the last frame (once per clip) , interpolating g resulted in higher accuracy and reduced training time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To combine frame level predictions into single prediction</a:t>
            </a:r>
          </a:p>
          <a:p>
            <a:r>
              <a:rPr lang="en-IN" sz="2400" dirty="0">
                <a:latin typeface="Adobe Garamond Pro" panose="02020502060506020403" pitchFamily="18" charset="0"/>
              </a:rPr>
              <a:t>	1. Return prediction at last step</a:t>
            </a:r>
          </a:p>
          <a:p>
            <a:r>
              <a:rPr lang="en-IN" sz="2400" dirty="0">
                <a:latin typeface="Adobe Garamond Pro" panose="02020502060506020403" pitchFamily="18" charset="0"/>
              </a:rPr>
              <a:t>	2. Max-pooling all predictions</a:t>
            </a:r>
          </a:p>
          <a:p>
            <a:r>
              <a:rPr lang="en-IN" sz="2400" dirty="0">
                <a:latin typeface="Adobe Garamond Pro" panose="02020502060506020403" pitchFamily="18" charset="0"/>
              </a:rPr>
              <a:t>	3. Summing predictions and returning max</a:t>
            </a:r>
          </a:p>
          <a:p>
            <a:r>
              <a:rPr lang="en-IN" sz="2400" dirty="0">
                <a:latin typeface="Adobe Garamond Pro" panose="02020502060506020403" pitchFamily="18" charset="0"/>
              </a:rPr>
              <a:t>	4. Weighing predictions using ‘g’ , summing and returning max</a:t>
            </a:r>
          </a:p>
          <a:p>
            <a:endParaRPr lang="en-IN" sz="2400" dirty="0">
              <a:latin typeface="Adobe Garamond Pro" panose="02020502060506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Weighted approach performed better generally</a:t>
            </a:r>
          </a:p>
        </p:txBody>
      </p:sp>
    </p:spTree>
    <p:extLst>
      <p:ext uri="{BB962C8B-B14F-4D97-AF65-F5344CB8AC3E}">
        <p14:creationId xmlns:p14="http://schemas.microsoft.com/office/powerpoint/2010/main" val="984696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BA60ED-81B5-45ED-8548-B164347772F9}"/>
              </a:ext>
            </a:extLst>
          </p:cNvPr>
          <p:cNvSpPr txBox="1"/>
          <p:nvPr/>
        </p:nvSpPr>
        <p:spPr>
          <a:xfrm>
            <a:off x="647114" y="422031"/>
            <a:ext cx="8215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dobe Garamond Pro" panose="02020502060506020403" pitchFamily="18" charset="0"/>
              </a:rPr>
              <a:t>Training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E63E2-38EC-4B18-B588-97201820276B}"/>
              </a:ext>
            </a:extLst>
          </p:cNvPr>
          <p:cNvSpPr txBox="1"/>
          <p:nvPr/>
        </p:nvSpPr>
        <p:spPr>
          <a:xfrm>
            <a:off x="647114" y="2110154"/>
            <a:ext cx="113948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Since architecture uses 1 fps, does not encode motion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Trained model on raw frames allows faster convergence for optical flow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Features captured from raw frames (edges etc) help classify optical flow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Optical flow calculated at 15 fps, thresholding them between -40,40 and rescaling horizontal and vertical flow to [0,255]</a:t>
            </a:r>
          </a:p>
          <a:p>
            <a:endParaRPr lang="en-IN" sz="2400" dirty="0">
              <a:latin typeface="Adobe Garamond Pro" panose="02020502060506020403" pitchFamily="18" charset="0"/>
            </a:endParaRPr>
          </a:p>
          <a:p>
            <a:r>
              <a:rPr lang="en-IN" sz="2400" dirty="0">
                <a:latin typeface="Adobe Garamond Pro" panose="02020502060506020403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67184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F3BCF8-E9DA-4444-A4F2-3C8635B92796}"/>
              </a:ext>
            </a:extLst>
          </p:cNvPr>
          <p:cNvSpPr txBox="1"/>
          <p:nvPr/>
        </p:nvSpPr>
        <p:spPr>
          <a:xfrm>
            <a:off x="562708" y="379828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dobe Garamond Pro" panose="02020502060506020403" pitchFamily="18" charset="0"/>
              </a:rPr>
              <a:t>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60A1A-ABBF-419A-97A4-B62ACC39D8CE}"/>
              </a:ext>
            </a:extLst>
          </p:cNvPr>
          <p:cNvSpPr txBox="1"/>
          <p:nvPr/>
        </p:nvSpPr>
        <p:spPr>
          <a:xfrm>
            <a:off x="562708" y="1144768"/>
            <a:ext cx="6203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dobe Garamond Pro" panose="02020502060506020403" pitchFamily="18" charset="0"/>
              </a:rPr>
              <a:t>Comparison of feature pooling architecture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FB671F-5F1E-4EB9-8DC0-8ADE4B5388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" b="3772"/>
          <a:stretch/>
        </p:blipFill>
        <p:spPr>
          <a:xfrm>
            <a:off x="717452" y="1848154"/>
            <a:ext cx="7395489" cy="3230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A1F444-C4A8-4604-8BE7-38FB23BC8142}"/>
              </a:ext>
            </a:extLst>
          </p:cNvPr>
          <p:cNvSpPr txBox="1"/>
          <p:nvPr/>
        </p:nvSpPr>
        <p:spPr>
          <a:xfrm>
            <a:off x="126609" y="6499274"/>
            <a:ext cx="62319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Source: Beyond Short Snippets: Deep Networks for Video Classiﬁcation</a:t>
            </a:r>
          </a:p>
        </p:txBody>
      </p:sp>
    </p:spTree>
    <p:extLst>
      <p:ext uri="{BB962C8B-B14F-4D97-AF65-F5344CB8AC3E}">
        <p14:creationId xmlns:p14="http://schemas.microsoft.com/office/powerpoint/2010/main" val="2800690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F3BCF8-E9DA-4444-A4F2-3C8635B92796}"/>
              </a:ext>
            </a:extLst>
          </p:cNvPr>
          <p:cNvSpPr txBox="1"/>
          <p:nvPr/>
        </p:nvSpPr>
        <p:spPr>
          <a:xfrm>
            <a:off x="562708" y="379828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dobe Garamond Pro" panose="02020502060506020403" pitchFamily="18" charset="0"/>
              </a:rPr>
              <a:t>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60A1A-ABBF-419A-97A4-B62ACC39D8CE}"/>
              </a:ext>
            </a:extLst>
          </p:cNvPr>
          <p:cNvSpPr txBox="1"/>
          <p:nvPr/>
        </p:nvSpPr>
        <p:spPr>
          <a:xfrm>
            <a:off x="562708" y="1144768"/>
            <a:ext cx="6203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dobe Garamond Pro" panose="02020502060506020403" pitchFamily="18" charset="0"/>
              </a:rPr>
              <a:t>Comparison of CNN architecture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9BD23EC-0596-4EF3-B73C-9CC59445C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" y="1848153"/>
            <a:ext cx="6203853" cy="29368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D65E20-9EC2-46BD-B1DB-BE3A7B5BA48E}"/>
              </a:ext>
            </a:extLst>
          </p:cNvPr>
          <p:cNvSpPr/>
          <p:nvPr/>
        </p:nvSpPr>
        <p:spPr>
          <a:xfrm>
            <a:off x="0" y="659639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Source: Beyond Short Snippets: Deep Networks for Video Classiﬁcation</a:t>
            </a:r>
          </a:p>
        </p:txBody>
      </p:sp>
    </p:spTree>
    <p:extLst>
      <p:ext uri="{BB962C8B-B14F-4D97-AF65-F5344CB8AC3E}">
        <p14:creationId xmlns:p14="http://schemas.microsoft.com/office/powerpoint/2010/main" val="1203086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F3BCF8-E9DA-4444-A4F2-3C8635B92796}"/>
              </a:ext>
            </a:extLst>
          </p:cNvPr>
          <p:cNvSpPr txBox="1"/>
          <p:nvPr/>
        </p:nvSpPr>
        <p:spPr>
          <a:xfrm>
            <a:off x="562708" y="379828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dobe Garamond Pro" panose="02020502060506020403" pitchFamily="18" charset="0"/>
              </a:rPr>
              <a:t>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60A1A-ABBF-419A-97A4-B62ACC39D8CE}"/>
              </a:ext>
            </a:extLst>
          </p:cNvPr>
          <p:cNvSpPr txBox="1"/>
          <p:nvPr/>
        </p:nvSpPr>
        <p:spPr>
          <a:xfrm>
            <a:off x="562708" y="1144768"/>
            <a:ext cx="6344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dobe Garamond Pro" panose="02020502060506020403" pitchFamily="18" charset="0"/>
              </a:rPr>
              <a:t>Comparison between number of frames</a:t>
            </a:r>
          </a:p>
        </p:txBody>
      </p:sp>
      <p:pic>
        <p:nvPicPr>
          <p:cNvPr id="5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F7A7A5BD-7202-42CF-B4FC-78B8EE3E7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8" y="1848153"/>
            <a:ext cx="7120870" cy="18003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10AF5D-D44F-4B48-A36A-A9B98F39ED4F}"/>
              </a:ext>
            </a:extLst>
          </p:cNvPr>
          <p:cNvSpPr/>
          <p:nvPr/>
        </p:nvSpPr>
        <p:spPr>
          <a:xfrm>
            <a:off x="0" y="659639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Source: Beyond Short Snippets: Deep Networks for Video Classiﬁcation</a:t>
            </a:r>
          </a:p>
        </p:txBody>
      </p:sp>
    </p:spTree>
    <p:extLst>
      <p:ext uri="{BB962C8B-B14F-4D97-AF65-F5344CB8AC3E}">
        <p14:creationId xmlns:p14="http://schemas.microsoft.com/office/powerpoint/2010/main" val="359873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F3BCF8-E9DA-4444-A4F2-3C8635B92796}"/>
              </a:ext>
            </a:extLst>
          </p:cNvPr>
          <p:cNvSpPr txBox="1"/>
          <p:nvPr/>
        </p:nvSpPr>
        <p:spPr>
          <a:xfrm>
            <a:off x="562708" y="379828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dobe Garamond Pro" panose="02020502060506020403" pitchFamily="18" charset="0"/>
              </a:rPr>
              <a:t>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60A1A-ABBF-419A-97A4-B62ACC39D8CE}"/>
              </a:ext>
            </a:extLst>
          </p:cNvPr>
          <p:cNvSpPr txBox="1"/>
          <p:nvPr/>
        </p:nvSpPr>
        <p:spPr>
          <a:xfrm>
            <a:off x="562707" y="1144768"/>
            <a:ext cx="7427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dobe Garamond Pro" panose="02020502060506020403" pitchFamily="18" charset="0"/>
              </a:rPr>
              <a:t>Comparison using optical flow and optical flow + raw frames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0EB3126-A9B6-410E-9014-1D2A0EE71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" y="1848152"/>
            <a:ext cx="6499275" cy="332257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19996B-E103-4C70-BDC3-CC37757B0EB7}"/>
              </a:ext>
            </a:extLst>
          </p:cNvPr>
          <p:cNvSpPr/>
          <p:nvPr/>
        </p:nvSpPr>
        <p:spPr>
          <a:xfrm>
            <a:off x="0" y="659639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Source: Beyond Short Snippets: Deep Networks for Video Classiﬁcation</a:t>
            </a:r>
          </a:p>
        </p:txBody>
      </p:sp>
    </p:spTree>
    <p:extLst>
      <p:ext uri="{BB962C8B-B14F-4D97-AF65-F5344CB8AC3E}">
        <p14:creationId xmlns:p14="http://schemas.microsoft.com/office/powerpoint/2010/main" val="3194028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F3BCF8-E9DA-4444-A4F2-3C8635B92796}"/>
              </a:ext>
            </a:extLst>
          </p:cNvPr>
          <p:cNvSpPr txBox="1"/>
          <p:nvPr/>
        </p:nvSpPr>
        <p:spPr>
          <a:xfrm>
            <a:off x="562708" y="379828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dobe Garamond Pro" panose="02020502060506020403" pitchFamily="18" charset="0"/>
              </a:rPr>
              <a:t>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60A1A-ABBF-419A-97A4-B62ACC39D8CE}"/>
              </a:ext>
            </a:extLst>
          </p:cNvPr>
          <p:cNvSpPr txBox="1"/>
          <p:nvPr/>
        </p:nvSpPr>
        <p:spPr>
          <a:xfrm>
            <a:off x="562707" y="1144768"/>
            <a:ext cx="7427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dobe Garamond Pro" panose="02020502060506020403" pitchFamily="18" charset="0"/>
              </a:rPr>
              <a:t>Comparison Between approaches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52FEBC0-FF00-4AE0-B037-1FAFB1E9B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" y="1848153"/>
            <a:ext cx="8634063" cy="18071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7174D5-3BD0-4BE2-B619-90A076A317DF}"/>
              </a:ext>
            </a:extLst>
          </p:cNvPr>
          <p:cNvSpPr/>
          <p:nvPr/>
        </p:nvSpPr>
        <p:spPr>
          <a:xfrm>
            <a:off x="0" y="659639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Source: Beyond Short Snippets: Deep Networks for Video Classiﬁcation</a:t>
            </a:r>
          </a:p>
        </p:txBody>
      </p:sp>
    </p:spTree>
    <p:extLst>
      <p:ext uri="{BB962C8B-B14F-4D97-AF65-F5344CB8AC3E}">
        <p14:creationId xmlns:p14="http://schemas.microsoft.com/office/powerpoint/2010/main" val="345145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4E54C0-1FCE-4A74-B081-7355ABAA3EF7}"/>
              </a:ext>
            </a:extLst>
          </p:cNvPr>
          <p:cNvSpPr txBox="1"/>
          <p:nvPr/>
        </p:nvSpPr>
        <p:spPr>
          <a:xfrm>
            <a:off x="993913" y="2676939"/>
            <a:ext cx="11052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Adobe Garamond Pro" panose="02020502060506020403" pitchFamily="18" charset="0"/>
              </a:rPr>
              <a:t>Can these architectures be extended for Videos ?</a:t>
            </a:r>
          </a:p>
        </p:txBody>
      </p:sp>
    </p:spTree>
    <p:extLst>
      <p:ext uri="{BB962C8B-B14F-4D97-AF65-F5344CB8AC3E}">
        <p14:creationId xmlns:p14="http://schemas.microsoft.com/office/powerpoint/2010/main" val="3585338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F3BCF8-E9DA-4444-A4F2-3C8635B92796}"/>
              </a:ext>
            </a:extLst>
          </p:cNvPr>
          <p:cNvSpPr txBox="1"/>
          <p:nvPr/>
        </p:nvSpPr>
        <p:spPr>
          <a:xfrm>
            <a:off x="562708" y="379828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dobe Garamond Pro" panose="02020502060506020403" pitchFamily="18" charset="0"/>
              </a:rPr>
              <a:t>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60A1A-ABBF-419A-97A4-B62ACC39D8CE}"/>
              </a:ext>
            </a:extLst>
          </p:cNvPr>
          <p:cNvSpPr txBox="1"/>
          <p:nvPr/>
        </p:nvSpPr>
        <p:spPr>
          <a:xfrm>
            <a:off x="562707" y="1144768"/>
            <a:ext cx="7427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dobe Garamond Pro" panose="02020502060506020403" pitchFamily="18" charset="0"/>
              </a:rPr>
              <a:t>Comparison Between approaches on UCF-101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EE995F0-E37D-4697-99DF-BF28AFC10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" y="1606433"/>
            <a:ext cx="5992838" cy="46978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199C7A-EABB-4625-802B-B3A3DF39E29D}"/>
              </a:ext>
            </a:extLst>
          </p:cNvPr>
          <p:cNvSpPr/>
          <p:nvPr/>
        </p:nvSpPr>
        <p:spPr>
          <a:xfrm>
            <a:off x="0" y="659639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Source: Beyond Short Snippets: Deep Networks for Video Classiﬁcation</a:t>
            </a:r>
          </a:p>
        </p:txBody>
      </p:sp>
    </p:spTree>
    <p:extLst>
      <p:ext uri="{BB962C8B-B14F-4D97-AF65-F5344CB8AC3E}">
        <p14:creationId xmlns:p14="http://schemas.microsoft.com/office/powerpoint/2010/main" val="4240887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C03C49-AF02-4EE7-986D-6923B857B5E2}"/>
              </a:ext>
            </a:extLst>
          </p:cNvPr>
          <p:cNvSpPr txBox="1"/>
          <p:nvPr/>
        </p:nvSpPr>
        <p:spPr>
          <a:xfrm>
            <a:off x="759655" y="267286"/>
            <a:ext cx="4979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dobe Garamond Pro" panose="02020502060506020403" pitchFamily="18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E0A93-D12E-4D54-9EEC-9A1309502ABC}"/>
              </a:ext>
            </a:extLst>
          </p:cNvPr>
          <p:cNvSpPr txBox="1"/>
          <p:nvPr/>
        </p:nvSpPr>
        <p:spPr>
          <a:xfrm>
            <a:off x="759655" y="1350498"/>
            <a:ext cx="102975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Unlike previous work, this approach works well with full length videos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It is better to train single-frame model and then expand them to multi-frame models using fine tuning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Optical flow is not always useful, spatial information gives considerably higher results on 1M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LSTM’s outperform traditional pooling architectures for sequential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174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F98C-140D-4A45-8574-8786A815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IN" sz="2400" dirty="0">
                <a:latin typeface="Adobe Garamond Pro" panose="02020502060506020403" pitchFamily="18" charset="0"/>
              </a:rPr>
            </a:br>
            <a:br>
              <a:rPr lang="en-IN" sz="2400" dirty="0">
                <a:latin typeface="Adobe Garamond Pro" panose="02020502060506020403" pitchFamily="18" charset="0"/>
              </a:rPr>
            </a:br>
            <a:br>
              <a:rPr lang="en-IN" sz="2400" dirty="0">
                <a:latin typeface="Adobe Garamond Pro" panose="02020502060506020403" pitchFamily="18" charset="0"/>
              </a:rPr>
            </a:br>
            <a:r>
              <a:rPr lang="en-IN" sz="2400" dirty="0">
                <a:latin typeface="Adobe Garamond Pro" panose="02020502060506020403" pitchFamily="18" charset="0"/>
              </a:rPr>
              <a:t>This paper addresses the previous question</a:t>
            </a:r>
            <a:br>
              <a:rPr lang="en-IN" sz="2400" dirty="0">
                <a:latin typeface="Adobe Garamond Pro" panose="02020502060506020403" pitchFamily="18" charset="0"/>
              </a:rPr>
            </a:br>
            <a:br>
              <a:rPr lang="en-IN" sz="2400" dirty="0">
                <a:latin typeface="Adobe Garamond Pro" panose="02020502060506020403" pitchFamily="18" charset="0"/>
              </a:rPr>
            </a:br>
            <a:r>
              <a:rPr lang="en-IN" sz="2400" dirty="0">
                <a:latin typeface="Adobe Garamond Pro" panose="02020502060506020403" pitchFamily="18" charset="0"/>
              </a:rPr>
              <a:t>They present 2 techniques in the paper which extend the existing architectures for Temporal data</a:t>
            </a:r>
            <a:br>
              <a:rPr lang="en-IN" sz="2400" dirty="0">
                <a:latin typeface="Adobe Garamond Pro" panose="02020502060506020403" pitchFamily="18" charset="0"/>
              </a:rPr>
            </a:br>
            <a:br>
              <a:rPr lang="en-IN" sz="2400" dirty="0">
                <a:latin typeface="Adobe Garamond Pro" panose="02020502060506020403" pitchFamily="18" charset="0"/>
              </a:rPr>
            </a:br>
            <a:br>
              <a:rPr lang="en-IN" sz="2400" dirty="0">
                <a:latin typeface="Adobe Garamond Pro" panose="02020502060506020403" pitchFamily="18" charset="0"/>
              </a:rPr>
            </a:br>
            <a:endParaRPr lang="en-IN" sz="2400" dirty="0">
              <a:latin typeface="Adobe Garamond Pro" panose="020205020605060204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33D13-0E91-4131-8D8A-474F2B13D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335386"/>
            <a:ext cx="5157787" cy="471279"/>
          </a:xfrm>
        </p:spPr>
        <p:txBody>
          <a:bodyPr>
            <a:normAutofit/>
          </a:bodyPr>
          <a:lstStyle/>
          <a:p>
            <a:pPr algn="just"/>
            <a:r>
              <a:rPr lang="en-IN" b="0" dirty="0">
                <a:latin typeface="Adobe Garamond Pro" panose="02020502060506020403" pitchFamily="18" charset="0"/>
              </a:rPr>
              <a:t>Using Temporal Feature Pooling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39C3C4B-5D28-4528-97B5-0F5C76ED44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154362"/>
            <a:ext cx="4090021" cy="282236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5B3076-A897-4DC3-AD3D-5D9FEF8EC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7575" y="2218911"/>
            <a:ext cx="5690842" cy="763440"/>
          </a:xfrm>
        </p:spPr>
        <p:txBody>
          <a:bodyPr>
            <a:noAutofit/>
          </a:bodyPr>
          <a:lstStyle/>
          <a:p>
            <a:r>
              <a:rPr lang="en-IN" b="0" dirty="0">
                <a:latin typeface="Adobe Garamond Pro" panose="02020502060506020403" pitchFamily="18" charset="0"/>
              </a:rPr>
              <a:t>Using Long-Short-Term-Memory Recurrent Networks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661BCF9-71C4-44B0-B775-408D166A544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556" y="3154362"/>
            <a:ext cx="4914831" cy="282236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EE6CBB-6A5F-447E-BF2E-C2B0F2BBFFCE}"/>
              </a:ext>
            </a:extLst>
          </p:cNvPr>
          <p:cNvSpPr txBox="1"/>
          <p:nvPr/>
        </p:nvSpPr>
        <p:spPr>
          <a:xfrm>
            <a:off x="400173" y="6324426"/>
            <a:ext cx="820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Source: Beyond Short Snippets: Deep Networks for Video Classiﬁcation</a:t>
            </a:r>
          </a:p>
        </p:txBody>
      </p:sp>
    </p:spTree>
    <p:extLst>
      <p:ext uri="{BB962C8B-B14F-4D97-AF65-F5344CB8AC3E}">
        <p14:creationId xmlns:p14="http://schemas.microsoft.com/office/powerpoint/2010/main" val="427687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FFCA98-0971-494F-851B-790C56D5D0E8}"/>
              </a:ext>
            </a:extLst>
          </p:cNvPr>
          <p:cNvSpPr txBox="1"/>
          <p:nvPr/>
        </p:nvSpPr>
        <p:spPr>
          <a:xfrm>
            <a:off x="357809" y="318052"/>
            <a:ext cx="1159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dobe Garamond Pro" panose="02020502060506020403" pitchFamily="18" charset="0"/>
              </a:rPr>
              <a:t>Previous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ED2015-335E-44C5-8F1C-ABFECE91E392}"/>
              </a:ext>
            </a:extLst>
          </p:cNvPr>
          <p:cNvSpPr txBox="1"/>
          <p:nvPr/>
        </p:nvSpPr>
        <p:spPr>
          <a:xfrm>
            <a:off x="357809" y="1508586"/>
            <a:ext cx="114631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Previously, local feature and motion information was extracted using hand crafted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Some of the popular techniques included </a:t>
            </a:r>
          </a:p>
          <a:p>
            <a:r>
              <a:rPr lang="en-IN" sz="2400" dirty="0">
                <a:latin typeface="Adobe Garamond Pro" panose="02020502060506020403" pitchFamily="18" charset="0"/>
              </a:rPr>
              <a:t>	a. Histogram of Oriented Gradients (HOG)</a:t>
            </a:r>
          </a:p>
          <a:p>
            <a:r>
              <a:rPr lang="en-IN" sz="2400" dirty="0">
                <a:latin typeface="Adobe Garamond Pro" panose="02020502060506020403" pitchFamily="18" charset="0"/>
              </a:rPr>
              <a:t>	b. Histogram of Optical Flow (HOF)</a:t>
            </a:r>
          </a:p>
          <a:p>
            <a:r>
              <a:rPr lang="en-IN" sz="2400" dirty="0">
                <a:latin typeface="Adobe Garamond Pro" panose="02020502060506020403" pitchFamily="18" charset="0"/>
              </a:rPr>
              <a:t>	c. Motion Boundary Histogram (MBH)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3.    The features obtained were encoded using Bag-Of-Words or Fisher Vector to produce Global Level Descriptors  </a:t>
            </a:r>
          </a:p>
        </p:txBody>
      </p:sp>
    </p:spTree>
    <p:extLst>
      <p:ext uri="{BB962C8B-B14F-4D97-AF65-F5344CB8AC3E}">
        <p14:creationId xmlns:p14="http://schemas.microsoft.com/office/powerpoint/2010/main" val="1490932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A383-D35E-430B-99F9-6CAFE302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Adobe Garamond Pro" panose="02020502060506020403" pitchFamily="18" charset="0"/>
              </a:rPr>
              <a:t>Previous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F6392-0FF7-43CC-9A26-672924A04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dirty="0">
                <a:latin typeface="Adobe Garamond Pro" panose="02020502060506020403" pitchFamily="18" charset="0"/>
              </a:rPr>
              <a:t>Histogram of Optical Flow</a:t>
            </a:r>
          </a:p>
        </p:txBody>
      </p:sp>
      <p:pic>
        <p:nvPicPr>
          <p:cNvPr id="7" name="Online Media ^0 6">
            <a:hlinkClick r:id="" action="ppaction://media"/>
            <a:extLst>
              <a:ext uri="{FF2B5EF4-FFF2-40B4-BE49-F238E27FC236}">
                <a16:creationId xmlns:a16="http://schemas.microsoft.com/office/drawing/2014/main" id="{99608C13-A4F5-4270-B64E-F3D64DB74B67}"/>
              </a:ext>
            </a:extLst>
          </p:cNvPr>
          <p:cNvPicPr>
            <a:picLocks noGrp="1" noRot="1" noChangeAspect="1"/>
          </p:cNvPicPr>
          <p:nvPr>
            <p:ph sz="half" idx="2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94681" y="3203437"/>
            <a:ext cx="3048000" cy="2286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C114E-0579-484A-96C2-905DB309F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0" dirty="0">
                <a:latin typeface="Adobe Garamond Pro" panose="02020502060506020403" pitchFamily="18" charset="0"/>
              </a:rPr>
              <a:t>Motion Boundary Histogram</a:t>
            </a:r>
          </a:p>
        </p:txBody>
      </p:sp>
      <p:pic>
        <p:nvPicPr>
          <p:cNvPr id="8" name="Online Media ^0 7">
            <a:hlinkClick r:id="" action="ppaction://media"/>
            <a:extLst>
              <a:ext uri="{FF2B5EF4-FFF2-40B4-BE49-F238E27FC236}">
                <a16:creationId xmlns:a16="http://schemas.microsoft.com/office/drawing/2014/main" id="{4798E561-47E9-48C2-AED6-CDD6EC060285}"/>
              </a:ext>
            </a:extLst>
          </p:cNvPr>
          <p:cNvPicPr>
            <a:picLocks noGrp="1" noRot="1" noChangeAspect="1"/>
          </p:cNvPicPr>
          <p:nvPr>
            <p:ph sz="quarter" idx="4"/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7239794" y="3203575"/>
            <a:ext cx="3048000" cy="228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9F7325-8691-42CB-B73A-A3D05A626593}"/>
              </a:ext>
            </a:extLst>
          </p:cNvPr>
          <p:cNvSpPr txBox="1"/>
          <p:nvPr/>
        </p:nvSpPr>
        <p:spPr>
          <a:xfrm>
            <a:off x="1272710" y="6316395"/>
            <a:ext cx="1091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Video 1 source: https://youtu.be/MOaKnCSejXQ 			Video 2 source: https://youtu.be/hVPvRG9pUc8</a:t>
            </a:r>
          </a:p>
        </p:txBody>
      </p:sp>
    </p:spTree>
    <p:extLst>
      <p:ext uri="{BB962C8B-B14F-4D97-AF65-F5344CB8AC3E}">
        <p14:creationId xmlns:p14="http://schemas.microsoft.com/office/powerpoint/2010/main" val="388455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9F990-6B99-4142-BFFF-FF0A7028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Adobe Garamond Pro" panose="02020502060506020403" pitchFamily="18" charset="0"/>
              </a:rPr>
              <a:t>Previous Work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4AF9D-39B7-485C-BB51-9361AA149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5926"/>
            <a:ext cx="5157787" cy="823912"/>
          </a:xfrm>
        </p:spPr>
        <p:txBody>
          <a:bodyPr/>
          <a:lstStyle/>
          <a:p>
            <a:r>
              <a:rPr lang="en-IN" b="0" dirty="0">
                <a:latin typeface="Adobe Garamond Pro" panose="02020502060506020403" pitchFamily="18" charset="0"/>
              </a:rPr>
              <a:t>3D-Convolutions over short clips</a:t>
            </a:r>
          </a:p>
        </p:txBody>
      </p:sp>
      <p:pic>
        <p:nvPicPr>
          <p:cNvPr id="7" name="Online Media ^0 6">
            <a:hlinkClick r:id="" action="ppaction://media"/>
            <a:extLst>
              <a:ext uri="{FF2B5EF4-FFF2-40B4-BE49-F238E27FC236}">
                <a16:creationId xmlns:a16="http://schemas.microsoft.com/office/drawing/2014/main" id="{3D2BAD40-F688-4D4A-8681-BCED01781BF7}"/>
              </a:ext>
            </a:extLst>
          </p:cNvPr>
          <p:cNvPicPr>
            <a:picLocks noGrp="1" noRot="1" noChangeAspect="1"/>
          </p:cNvPicPr>
          <p:nvPr>
            <p:ph sz="half" idx="2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346835" y="3608543"/>
            <a:ext cx="3048000" cy="2286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30BAD9-9A97-4E78-9228-E6D165D86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8"/>
            <a:ext cx="5183188" cy="814387"/>
          </a:xfrm>
        </p:spPr>
        <p:txBody>
          <a:bodyPr>
            <a:no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b="0" dirty="0">
                <a:latin typeface="Adobe Garamond Pro" panose="02020502060506020403" pitchFamily="18" charset="0"/>
              </a:rPr>
              <a:t>Use of Optical flow for motion information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81694-63A5-43E4-98F0-36399046D39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IN" sz="1600" dirty="0">
              <a:latin typeface="Adobe Garamond Pro" panose="02020502060506020403" pitchFamily="18" charset="0"/>
            </a:endParaRPr>
          </a:p>
          <a:p>
            <a:r>
              <a:rPr lang="en-IN" sz="1600" dirty="0">
                <a:latin typeface="Adobe Garamond Pro" panose="02020502060506020403" pitchFamily="18" charset="0"/>
              </a:rPr>
              <a:t>2 recognition streams [spatial and temporal]</a:t>
            </a:r>
          </a:p>
          <a:p>
            <a:r>
              <a:rPr lang="en-IN" sz="1600" dirty="0">
                <a:latin typeface="Adobe Garamond Pro" panose="02020502060506020403" pitchFamily="18" charset="0"/>
              </a:rPr>
              <a:t>Spatial stream to recognize actions from still frame.</a:t>
            </a:r>
          </a:p>
          <a:p>
            <a:r>
              <a:rPr lang="en-IN" sz="1600" dirty="0">
                <a:latin typeface="Adobe Garamond Pro" panose="02020502060506020403" pitchFamily="18" charset="0"/>
              </a:rPr>
              <a:t>Temporal stream to recognize actions from motion flow using optical flow</a:t>
            </a:r>
          </a:p>
          <a:p>
            <a:endParaRPr lang="en-IN" sz="1600" dirty="0">
              <a:latin typeface="Adobe Garamond Pro" panose="02020502060506020403" pitchFamily="18" charset="0"/>
            </a:endParaRPr>
          </a:p>
          <a:p>
            <a:endParaRPr lang="en-IN" sz="1600" dirty="0">
              <a:latin typeface="Adobe Garamond Pro" panose="02020502060506020403" pitchFamily="18" charset="0"/>
            </a:endParaRPr>
          </a:p>
        </p:txBody>
      </p:sp>
      <p:pic>
        <p:nvPicPr>
          <p:cNvPr id="9" name="Picture 8" descr="A picture containing indoor, wall&#10;&#10;Description generated with high confidence">
            <a:extLst>
              <a:ext uri="{FF2B5EF4-FFF2-40B4-BE49-F238E27FC236}">
                <a16:creationId xmlns:a16="http://schemas.microsoft.com/office/drawing/2014/main" id="{8E4E4533-21C9-4D46-9295-64FCA75CE4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4127435"/>
            <a:ext cx="4462975" cy="17671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71BF2A-5D06-4634-A67A-76CF3668B5C0}"/>
              </a:ext>
            </a:extLst>
          </p:cNvPr>
          <p:cNvSpPr txBox="1"/>
          <p:nvPr/>
        </p:nvSpPr>
        <p:spPr>
          <a:xfrm>
            <a:off x="450164" y="6485206"/>
            <a:ext cx="9973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Video source: https://youtu.be/qrzQ_AB1DZk                      Image source:   K. </a:t>
            </a:r>
            <a:r>
              <a:rPr lang="en-IN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Simonyan</a:t>
            </a:r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A. Zisserman. Two-stream convolutional networks for action recognition in videos     </a:t>
            </a:r>
          </a:p>
        </p:txBody>
      </p:sp>
    </p:spTree>
    <p:extLst>
      <p:ext uri="{BB962C8B-B14F-4D97-AF65-F5344CB8AC3E}">
        <p14:creationId xmlns:p14="http://schemas.microsoft.com/office/powerpoint/2010/main" val="269800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FC0291B-4C55-4C4C-91A6-2225A47ECA25}"/>
              </a:ext>
            </a:extLst>
          </p:cNvPr>
          <p:cNvSpPr txBox="1"/>
          <p:nvPr/>
        </p:nvSpPr>
        <p:spPr>
          <a:xfrm>
            <a:off x="548640" y="365760"/>
            <a:ext cx="11226018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dobe Garamond Pro" panose="02020502060506020403" pitchFamily="18" charset="0"/>
              </a:rPr>
              <a:t>Approach 1 – Feature Pooling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AlexNet and GoogleNet are used to process Individual video frames.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Use of Max-Pooling instead of Average and Fully-connected Pooling, sparse updates and faster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Adobe Garamond Pro" panose="02020502060506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Various Pooling architectures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Conv Pooling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Late Pooling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Slow Pooling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Local Pooling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dobe Garamond Pro" panose="02020502060506020403" pitchFamily="18" charset="0"/>
              </a:rPr>
              <a:t>Time- Domain Convolution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85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3F6408-E1FB-40EE-933F-488D38CCC7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 23">
            <a:extLst>
              <a:ext uri="{FF2B5EF4-FFF2-40B4-BE49-F238E27FC236}">
                <a16:creationId xmlns:a16="http://schemas.microsoft.com/office/drawing/2014/main" id="{F055C0C5-567C-4C02-83F3-B427BC7406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E48B6BD6-5DED-4B86-A4B3-D35037F68F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FECC4E-E056-48FE-A542-9525E205B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" r="7614" b="-1"/>
          <a:stretch/>
        </p:blipFill>
        <p:spPr>
          <a:xfrm>
            <a:off x="5781821" y="1272596"/>
            <a:ext cx="5263790" cy="40421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1DC02F-C6C4-4EC2-A449-E63B3DC0A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365125"/>
            <a:ext cx="379944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latin typeface="Adobe Garamond Pro" panose="02020502060506020403" pitchFamily="18" charset="0"/>
              </a:rPr>
              <a:t>Conv Pooling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7C46D-80A0-45C8-BAFC-0B66B1ED7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9151" y="2303927"/>
            <a:ext cx="3799449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Performs Max-pooling over final layer of convolutional network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Spatial information is preserved over time domain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50466-0FB8-4B97-A2BC-EFEF3AF48032}"/>
              </a:ext>
            </a:extLst>
          </p:cNvPr>
          <p:cNvSpPr txBox="1"/>
          <p:nvPr/>
        </p:nvSpPr>
        <p:spPr>
          <a:xfrm>
            <a:off x="1" y="6499274"/>
            <a:ext cx="46370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Source: Beyond Short Snippets: Deep Networks for Video Classiﬁcation</a:t>
            </a:r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29753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1099</Words>
  <Application>Microsoft Office PowerPoint</Application>
  <PresentationFormat>Widescreen</PresentationFormat>
  <Paragraphs>224</Paragraphs>
  <Slides>31</Slides>
  <Notes>1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Adobe Garamond Pro</vt:lpstr>
      <vt:lpstr>Arial</vt:lpstr>
      <vt:lpstr>Calibri</vt:lpstr>
      <vt:lpstr>Calibri Light</vt:lpstr>
      <vt:lpstr>Cambria Math</vt:lpstr>
      <vt:lpstr>Office Theme</vt:lpstr>
      <vt:lpstr>Beyond Short Snippets: Deep Networks for Video Classiﬁcation </vt:lpstr>
      <vt:lpstr>PowerPoint Presentation</vt:lpstr>
      <vt:lpstr>PowerPoint Presentation</vt:lpstr>
      <vt:lpstr>   This paper addresses the previous question  They present 2 techniques in the paper which extend the existing architectures for Temporal data   </vt:lpstr>
      <vt:lpstr>PowerPoint Presentation</vt:lpstr>
      <vt:lpstr>Previous Work</vt:lpstr>
      <vt:lpstr>Previous Work</vt:lpstr>
      <vt:lpstr>PowerPoint Presentation</vt:lpstr>
      <vt:lpstr>Conv Pooling</vt:lpstr>
      <vt:lpstr>Late Pooling</vt:lpstr>
      <vt:lpstr>Slow Pooling</vt:lpstr>
      <vt:lpstr>Local Pooling</vt:lpstr>
      <vt:lpstr>Time Domain Convolution</vt:lpstr>
      <vt:lpstr>PowerPoint Presentation</vt:lpstr>
      <vt:lpstr>Keep Gate Operation</vt:lpstr>
      <vt:lpstr>Write Gate Operation</vt:lpstr>
      <vt:lpstr>LSTM Cell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Short Snippets: Deep Networks for Video Classiﬁcation</dc:title>
  <dc:creator>Ajinkya</dc:creator>
  <cp:lastModifiedBy>Ajinkya</cp:lastModifiedBy>
  <cp:revision>74</cp:revision>
  <dcterms:created xsi:type="dcterms:W3CDTF">2017-09-24T16:33:49Z</dcterms:created>
  <dcterms:modified xsi:type="dcterms:W3CDTF">2017-09-25T04:17:08Z</dcterms:modified>
</cp:coreProperties>
</file>