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4" r:id="rId5"/>
    <p:sldId id="285" r:id="rId6"/>
    <p:sldId id="287" r:id="rId7"/>
    <p:sldId id="289" r:id="rId8"/>
    <p:sldId id="290" r:id="rId9"/>
    <p:sldId id="291" r:id="rId10"/>
    <p:sldId id="292" r:id="rId11"/>
    <p:sldId id="293" r:id="rId12"/>
    <p:sldId id="279" r:id="rId13"/>
    <p:sldId id="280" r:id="rId14"/>
    <p:sldId id="260" r:id="rId15"/>
    <p:sldId id="281" r:id="rId16"/>
    <p:sldId id="294" r:id="rId17"/>
    <p:sldId id="295" r:id="rId18"/>
    <p:sldId id="263" r:id="rId19"/>
    <p:sldId id="296" r:id="rId20"/>
    <p:sldId id="264" r:id="rId21"/>
    <p:sldId id="265" r:id="rId22"/>
    <p:sldId id="267" r:id="rId23"/>
    <p:sldId id="268" r:id="rId24"/>
    <p:sldId id="269" r:id="rId25"/>
    <p:sldId id="270" r:id="rId26"/>
    <p:sldId id="272" r:id="rId27"/>
    <p:sldId id="274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806B-DDBE-4E74-A6EA-A3E1F632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B00BD-CADD-41F9-8674-35513F23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4928-C089-4279-B691-6C3C5C7A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EB9E-8E95-4004-9978-9AB8C41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8C0C-FCC1-4E4A-AB68-82846D2B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DB60-62E9-47C6-867E-839B564E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13508-9F65-46F7-B1E7-ED59D042C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F12E-6CB9-40AC-A532-16A0E6CB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A387-4DFF-441D-BB86-DD53C35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473C-5066-438A-AB82-BB01468B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16DBB-13FF-41E8-9CE7-E0DFF6BD2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DC308-2B0D-40C8-988B-2A85E599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58E3-1F46-49C5-A7D5-27AAE73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FE12-D662-4957-AED9-D15CA89A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582A-42F2-4F95-8583-20504C1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E742-2A80-49D8-8FF9-69DB16D4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9128-E56E-4275-B173-C84F83B7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B1B5-E9E5-4A2A-ABC6-E1A71C7D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C1C9-F860-4694-8B89-FBDE548C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8A67-434B-4390-BDDF-23A84086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9B2-8950-4238-AC00-EDCA8DB3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D9A01-11F1-46D5-9905-85D434CC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3DC0-C60A-4F09-83D3-125AC7F8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0B54-3132-4C01-A525-665EAE7B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59D3-CB58-47C1-839F-7D19FD48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CCE7-1D01-4AC3-B0A0-E5FDF3A5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FD1E-885F-47FF-BE43-A6A28F0E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A7D7C-C0AA-4156-8431-22A50F282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7C9A0-9800-4AC0-95ED-493A331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4805-0396-4697-99A0-D280E79A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25242-74B2-453C-B865-493B9952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B74-A0C5-496F-8A11-D2E60D97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93D4D-0000-419A-BD2E-FFECEE5C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43D1-5E67-457D-9C59-1937E2E1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4EA9A-BFF3-4322-99D8-5814A8E02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3C22-F6C1-45EC-9463-A4E6BDDE0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D1E5E-F43D-4615-A36D-AC4FECB0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6733-2389-4895-A53E-9C8604AA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632B8-9947-467B-91A2-7DF83E9F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75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C5D0-0DF9-45FC-98C8-A2495F5A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A72A0-AB7F-4BD5-A7C1-FE0D292C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8A025-AD1E-4E80-8751-C263A866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7746-5401-4908-B6DB-61B805A4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9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69C79-963F-46CB-B8A9-1EC44E5B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46839-84C3-4300-B9C6-13E6F9AC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B6BF-B388-4DE4-A780-BD2B673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4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054C-7679-4710-955A-4D7BA584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7029-9432-4C39-80A7-58D3E3BB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F611-8DA0-434B-91C9-8C3379EA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FBB74-3966-4E5D-A676-11CA1597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FB10C-1837-4743-A079-151BA970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0E39-5CDF-4163-A481-024FF80A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6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B6BB-7641-4020-B681-D6D61EBB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BEFDB-292A-4BC8-A65D-0F28B07A4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687E-145F-4CC0-94D3-3CE91C46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7B19F-7939-4E2F-921D-A9D3CAC4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168F0-2386-4A73-8979-FC985B2F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4E2BB-9267-4154-8408-E70CC78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8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37C58-9F90-4448-90F0-E48BFA5A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EA8A-87B5-4120-A664-9369B7A6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6621-3BFA-4888-96D7-CFF6BEB4E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2887-3F1E-40BB-8412-D7932051AEF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8922-1D2B-4946-AF65-F7EC2EDAF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DBBF-5798-44E4-BE41-0DF0C8557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Z-M6t1JZVQ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CB79-897A-470A-B4BA-252D4DE96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dobe Garamond Pro" panose="02020502060506020403" pitchFamily="18" charset="0"/>
              </a:rPr>
              <a:t>End-to-End Differentiable Adversarial Imitation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12A58-7A5C-4FBD-B4A6-E156138DF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dirty="0">
                <a:latin typeface="Adobe Garamond Pro" panose="02020502060506020403" pitchFamily="18" charset="0"/>
              </a:rPr>
              <a:t>Nir </a:t>
            </a:r>
            <a:r>
              <a:rPr lang="en-IN" dirty="0" err="1">
                <a:latin typeface="Adobe Garamond Pro" panose="02020502060506020403" pitchFamily="18" charset="0"/>
              </a:rPr>
              <a:t>Baram</a:t>
            </a:r>
            <a:r>
              <a:rPr lang="en-IN" dirty="0">
                <a:latin typeface="Adobe Garamond Pro" panose="02020502060506020403" pitchFamily="18" charset="0"/>
              </a:rPr>
              <a:t> and </a:t>
            </a:r>
            <a:r>
              <a:rPr lang="en-IN" dirty="0" err="1">
                <a:latin typeface="Adobe Garamond Pro" panose="02020502060506020403" pitchFamily="18" charset="0"/>
              </a:rPr>
              <a:t>Oron</a:t>
            </a:r>
            <a:r>
              <a:rPr lang="en-IN" dirty="0">
                <a:latin typeface="Adobe Garamond Pro" panose="02020502060506020403" pitchFamily="18" charset="0"/>
              </a:rPr>
              <a:t> </a:t>
            </a:r>
            <a:r>
              <a:rPr lang="en-IN" dirty="0" err="1">
                <a:latin typeface="Adobe Garamond Pro" panose="02020502060506020403" pitchFamily="18" charset="0"/>
              </a:rPr>
              <a:t>Anschel</a:t>
            </a:r>
            <a:r>
              <a:rPr lang="en-IN" dirty="0">
                <a:latin typeface="Adobe Garamond Pro" panose="02020502060506020403" pitchFamily="18" charset="0"/>
              </a:rPr>
              <a:t> and </a:t>
            </a:r>
            <a:r>
              <a:rPr lang="en-IN" dirty="0" err="1">
                <a:latin typeface="Adobe Garamond Pro" panose="02020502060506020403" pitchFamily="18" charset="0"/>
              </a:rPr>
              <a:t>Itai</a:t>
            </a:r>
            <a:r>
              <a:rPr lang="en-IN" dirty="0">
                <a:latin typeface="Adobe Garamond Pro" panose="02020502060506020403" pitchFamily="18" charset="0"/>
              </a:rPr>
              <a:t> Caspi and </a:t>
            </a:r>
            <a:r>
              <a:rPr lang="en-IN" dirty="0" err="1">
                <a:latin typeface="Adobe Garamond Pro" panose="02020502060506020403" pitchFamily="18" charset="0"/>
              </a:rPr>
              <a:t>Shie</a:t>
            </a:r>
            <a:r>
              <a:rPr lang="en-IN" dirty="0">
                <a:latin typeface="Adobe Garamond Pro" panose="02020502060506020403" pitchFamily="18" charset="0"/>
              </a:rPr>
              <a:t> </a:t>
            </a:r>
            <a:r>
              <a:rPr lang="en-IN" dirty="0" err="1">
                <a:latin typeface="Adobe Garamond Pro" panose="02020502060506020403" pitchFamily="18" charset="0"/>
              </a:rPr>
              <a:t>Mannor</a:t>
            </a: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dirty="0">
                <a:latin typeface="Adobe Garamond Pro" panose="02020502060506020403" pitchFamily="18" charset="0"/>
              </a:rPr>
              <a:t>Presented by- Ajinkya </a:t>
            </a:r>
            <a:r>
              <a:rPr lang="en-IN" dirty="0" err="1">
                <a:latin typeface="Adobe Garamond Pro" panose="02020502060506020403" pitchFamily="18" charset="0"/>
              </a:rPr>
              <a:t>Khamkar</a:t>
            </a: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96D3CBA3-1C57-4126-8F03-2E64AB45C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r="686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400">
                <a:latin typeface="Adobe Garamond Pro" panose="02020502060506020403" pitchFamily="18" charset="0"/>
              </a:rPr>
              <a:t>Maximum Entropy Inverse RL</a:t>
            </a:r>
          </a:p>
          <a:p>
            <a:endParaRPr lang="en-IN" sz="2400">
              <a:latin typeface="Adobe Garamond Pro" panose="02020502060506020403" pitchFamily="18" charset="0"/>
            </a:endParaRPr>
          </a:p>
          <a:p>
            <a:r>
              <a:rPr lang="en-IN" sz="2400">
                <a:latin typeface="Adobe Garamond Pro" panose="02020502060506020403" pitchFamily="18" charset="0"/>
              </a:rPr>
              <a:t>Estimating the cost function </a:t>
            </a:r>
          </a:p>
          <a:p>
            <a:pPr lvl="1"/>
            <a:endParaRPr lang="en-IN" b="0" i="1" dirty="0">
              <a:latin typeface="Cambria Math" panose="02040503050406030204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sz="240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7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927C4D-F9D1-42C7-B7DA-FA0BF341C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836385"/>
            <a:ext cx="5614835" cy="303201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>
                <a:latin typeface="Adobe Garamond Pro" panose="02020502060506020403" pitchFamily="18" charset="0"/>
              </a:rPr>
              <a:t>Maximum Entropy Inverse RL</a:t>
            </a:r>
          </a:p>
          <a:p>
            <a:pPr marL="0" indent="0">
              <a:buNone/>
            </a:pPr>
            <a:endParaRPr lang="en-IN" sz="200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>
              <a:latin typeface="Adobe Garamond Pro" panose="02020502060506020403" pitchFamily="18" charset="0"/>
            </a:endParaRPr>
          </a:p>
          <a:p>
            <a:pPr lvl="1"/>
            <a:endParaRPr lang="en-IN" sz="2000" b="0" i="1">
              <a:latin typeface="Cambria Math" panose="02040503050406030204" pitchFamily="18" charset="0"/>
            </a:endParaRPr>
          </a:p>
          <a:p>
            <a:pPr lvl="1"/>
            <a:endParaRPr lang="en-IN" sz="200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sz="200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sz="200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2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Zero-sum game between 2 competing neural networks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Generator Network: Draw input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and generate samples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Discriminator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Games end when Discriminator cannot differentiate between real and generated samples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3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Objective function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))]+</m:t>
                                </m:r>
                                <m:func>
                                  <m:func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))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)))]  </m:t>
                                        </m:r>
                                      </m:e>
                                    </m:func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Bilevel optimization: Maximize w.r.t parameters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IN" b="0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Bilevel optimization: Minimize w.r.t parameters of G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Generator goal: find optimal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[1− 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)))]  </m:t>
                        </m:r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70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4A43-9FC6-4AB5-9570-3870DD34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245434" cy="195918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0F18D-04C2-471A-8A88-644FC4598BAC}"/>
              </a:ext>
            </a:extLst>
          </p:cNvPr>
          <p:cNvSpPr txBox="1"/>
          <p:nvPr/>
        </p:nvSpPr>
        <p:spPr>
          <a:xfrm>
            <a:off x="424070" y="6427305"/>
            <a:ext cx="1154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200" dirty="0">
                <a:latin typeface="Adobe Garamond Pro" panose="02020502060506020403" pitchFamily="18" charset="0"/>
              </a:rPr>
              <a:t>Source: </a:t>
            </a:r>
            <a:r>
              <a:rPr lang="en-IN" sz="1200" dirty="0" err="1">
                <a:latin typeface="Adobe Garamond Pro" panose="02020502060506020403" pitchFamily="18" charset="0"/>
              </a:rPr>
              <a:t>Baram</a:t>
            </a:r>
            <a:r>
              <a:rPr lang="en-IN" sz="12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096A820F-3F13-4741-AECA-3A1D6FC8D2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95391" y="1226362"/>
            <a:ext cx="5751443" cy="5200942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90624D-953D-4A6F-8A52-7842C7726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4" y="3284538"/>
            <a:ext cx="5245434" cy="3142767"/>
          </a:xfrm>
        </p:spPr>
      </p:pic>
    </p:spTree>
    <p:extLst>
      <p:ext uri="{BB962C8B-B14F-4D97-AF65-F5344CB8AC3E}">
        <p14:creationId xmlns:p14="http://schemas.microsoft.com/office/powerpoint/2010/main" val="422938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Ho &amp; </a:t>
                </a:r>
                <a:r>
                  <a:rPr lang="en-IN" dirty="0" err="1">
                    <a:latin typeface="Adobe Garamond Pro" panose="02020502060506020403" pitchFamily="18" charset="0"/>
                  </a:rPr>
                  <a:t>Ermon</a:t>
                </a:r>
                <a:r>
                  <a:rPr lang="en-IN" dirty="0">
                    <a:latin typeface="Adobe Garamond Pro" panose="02020502060506020403" pitchFamily="18" charset="0"/>
                  </a:rPr>
                  <a:t> (2016), formulated Inverse Reinforcement Learning as Generative Adversarial Learning problem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Objective Function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))]+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[1− </m:t>
                                </m:r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))] 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)  </m:t>
                                    </m:r>
                                  </m:e>
                                </m:func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Generator serves as local cost function and provides learning signal to policy.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5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>
                <a:latin typeface="Adobe Garamond Pro" panose="02020502060506020403" pitchFamily="18" charset="0"/>
              </a:rPr>
              <a:t>Generative Adversarial Imitation Learning</a:t>
            </a:r>
            <a:endParaRPr lang="en-IN" dirty="0">
              <a:latin typeface="Adobe Garamond Pro" panose="020205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5531-C861-4F94-9EB7-D17F1F28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>
              <a:latin typeface="Adobe Garamond Pro" panose="02020502060506020403" pitchFamily="18" charset="0"/>
            </a:endParaRPr>
          </a:p>
          <a:p>
            <a:endParaRPr lang="en-IN">
              <a:latin typeface="Adobe Garamond Pro" panose="02020502060506020403" pitchFamily="18" charset="0"/>
            </a:endParaRPr>
          </a:p>
          <a:p>
            <a:endParaRPr lang="en-IN">
              <a:latin typeface="Adobe Garamond Pro" panose="02020502060506020403" pitchFamily="18" charset="0"/>
            </a:endParaRPr>
          </a:p>
          <a:p>
            <a:endParaRPr lang="en-IN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99AA4C5-A42D-466D-8923-3D7209C6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1690688"/>
            <a:ext cx="648743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Model free approach. Does not compute Transition dynamics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Relies on Trust Region policy optimization for preventing the policy from diverging significantly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Entropy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, makes algorithm stochastic in nature.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Requires REINFORCE for computing score functions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REINFORCE suffers from high variance.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4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Model free approach. Does not compute Transition dynamics</a:t>
                </a: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The agent is unaware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is flushed, the agent can diverge from expert policy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r>
                  <a:rPr lang="en-IN" sz="1200" dirty="0">
                    <a:latin typeface="Adobe Garamond Pro" panose="02020502060506020403" pitchFamily="18" charset="0"/>
                  </a:rPr>
                  <a:t>Source: </a:t>
                </a:r>
                <a:r>
                  <a:rPr lang="en-IN" sz="1200" dirty="0" err="1">
                    <a:latin typeface="Adobe Garamond Pro" panose="02020502060506020403" pitchFamily="18" charset="0"/>
                  </a:rPr>
                  <a:t>Baram</a:t>
                </a:r>
                <a:r>
                  <a:rPr lang="en-IN" sz="1200" dirty="0">
                    <a:latin typeface="Adobe Garamond Pro" panose="02020502060506020403" pitchFamily="18" charset="0"/>
                  </a:rPr>
                  <a:t> et al., End-to-End Differentiable Adversarial Imitation Learning, 2017.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  <a:blipFill>
                <a:blip r:embed="rId2"/>
                <a:stretch>
                  <a:fillRect l="-928" t="-2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F0E0A767-F071-41C2-A68D-7F8905D9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35" y="3722998"/>
            <a:ext cx="4163006" cy="1895740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098584-ACE8-45BE-A0F0-42606D08E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1" y="3629416"/>
            <a:ext cx="3474720" cy="20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>
                    <a:latin typeface="Adobe Garamond Pro" panose="02020502060506020403" pitchFamily="18" charset="0"/>
                  </a:rPr>
                  <a:t>Using stochastic policies as in GAIL, makes gradient non-differentiable</a:t>
                </a:r>
              </a:p>
              <a:p>
                <a:endParaRPr lang="en-IN" sz="2400" b="0" i="1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Model based GAIL, presents an end to end differentiable setup, making it feasible to train policies using exact gradients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Backpropagation in time helps policy account for compounding error. </a:t>
                </a:r>
                <a:endParaRPr lang="en-IN" sz="2400" b="0" i="1" dirty="0">
                  <a:latin typeface="Adobe Garamond Pro" panose="02020502060506020403" pitchFamily="18" charset="0"/>
                </a:endParaRPr>
              </a:p>
              <a:p>
                <a:endParaRPr lang="en-IN" sz="2400" b="0" i="1" dirty="0">
                  <a:latin typeface="Adobe Garamond Pro" panose="02020502060506020403" pitchFamily="18" charset="0"/>
                </a:endParaRPr>
              </a:p>
              <a:p>
                <a:r>
                  <a:rPr lang="en-IN" sz="2400" b="0" dirty="0">
                    <a:latin typeface="Adobe Garamond Pro" panose="02020502060506020403" pitchFamily="18" charset="0"/>
                  </a:rPr>
                  <a:t>Forward model uses the </a:t>
                </a:r>
                <a:r>
                  <a:rPr lang="en-IN" sz="2400" i="1" dirty="0">
                    <a:latin typeface="Adobe Garamond Pro" panose="02020502060506020403" pitchFamily="18" charset="0"/>
                  </a:rPr>
                  <a:t>J</a:t>
                </a:r>
                <a:r>
                  <a:rPr lang="en-IN" sz="2400" b="0" i="1" dirty="0">
                    <a:latin typeface="Adobe Garamond Pro" panose="02020502060506020403" pitchFamily="18" charset="0"/>
                  </a:rPr>
                  <a:t>acobian</a:t>
                </a:r>
                <a:r>
                  <a:rPr lang="en-IN" sz="2400" b="0" dirty="0">
                    <a:latin typeface="Adobe Garamond Pro" panose="02020502060506020403" pitchFamily="18" charset="0"/>
                  </a:rPr>
                  <a:t> to train policy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IN" sz="24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9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5EA9-95B7-4F22-8ED0-AE557BA9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0FD6-B263-4FF6-B445-71A2BBE6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Why ?</a:t>
            </a: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Unclear Rewards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Problem being modelled has unclear rewards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Sparser rewards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Credit assignment Problem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Lack of samples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Infeasible reward based training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Autonomous cars can’t be allowed to crash into pedestrians for a reward of -100</a:t>
            </a:r>
          </a:p>
        </p:txBody>
      </p:sp>
    </p:spTree>
    <p:extLst>
      <p:ext uri="{BB962C8B-B14F-4D97-AF65-F5344CB8AC3E}">
        <p14:creationId xmlns:p14="http://schemas.microsoft.com/office/powerpoint/2010/main" val="303332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Discriminator Network </a:t>
                </a: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Trained to identify between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Likelihood of state-action pair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is generated using policy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Discriminator basis its decision using Policy likelihood and State likelihood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= Policy likelihood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=  State Likelihood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latin typeface="Adobe Garamond Pro" panose="02020502060506020403" pitchFamily="18" charset="0"/>
                  </a:rPr>
                  <a:t>Discriminator Network 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For the learner</a:t>
                </a: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Actions of the learner vs expert actions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Effect of learner actions on future state distributions 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759329-AA5D-455E-9413-0EA862801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48" y="4720175"/>
            <a:ext cx="4177569" cy="1456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64F59-1C3D-4152-8EDE-F6E2E85BD5C5}"/>
              </a:ext>
            </a:extLst>
          </p:cNvPr>
          <p:cNvSpPr txBox="1"/>
          <p:nvPr/>
        </p:nvSpPr>
        <p:spPr>
          <a:xfrm>
            <a:off x="278296" y="6453809"/>
            <a:ext cx="5817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205930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Generator Network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AA3AD7E-D420-40F8-B865-60C289F0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48" y="2512377"/>
            <a:ext cx="8034103" cy="3979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9321A-40C5-4762-A836-FB39EB7BB24F}"/>
              </a:ext>
            </a:extLst>
          </p:cNvPr>
          <p:cNvSpPr txBox="1"/>
          <p:nvPr/>
        </p:nvSpPr>
        <p:spPr>
          <a:xfrm>
            <a:off x="159026" y="6492195"/>
            <a:ext cx="593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167879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Generator Network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Actions and states sampled from separate distributions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Nth Order Markov Decision Process realized using Gated Recurrent Units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2581A-C043-435E-AEC5-C1F859DD0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13" y="4243118"/>
            <a:ext cx="3896269" cy="193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85B90-D1E2-457C-A331-B164631BDA04}"/>
              </a:ext>
            </a:extLst>
          </p:cNvPr>
          <p:cNvSpPr txBox="1"/>
          <p:nvPr/>
        </p:nvSpPr>
        <p:spPr>
          <a:xfrm>
            <a:off x="185530" y="6453809"/>
            <a:ext cx="591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34667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1362CD6-E1AE-4C33-A2AA-3F14218E7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9" r="11858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Autofit/>
          </a:bodyPr>
          <a:lstStyle/>
          <a:p>
            <a:r>
              <a:rPr lang="en-IN" sz="1600" dirty="0">
                <a:latin typeface="Adobe Garamond Pro" panose="02020502060506020403" pitchFamily="18" charset="0"/>
              </a:rPr>
              <a:t>Backpropagation – gradient estimation for stochastic action</a:t>
            </a:r>
          </a:p>
          <a:p>
            <a:pPr marL="0" indent="0">
              <a:buNone/>
            </a:pPr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Stochastic policy allow exploration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Major problem is backpropagation through stochastic elements 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For continuous action space use the reparameterization trick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For discrete action space we, use Gumbel SoftMax trick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3CCFD-FA76-45B1-8E78-D9C2FD17B061}"/>
              </a:ext>
            </a:extLst>
          </p:cNvPr>
          <p:cNvSpPr txBox="1"/>
          <p:nvPr/>
        </p:nvSpPr>
        <p:spPr>
          <a:xfrm>
            <a:off x="238539" y="6493565"/>
            <a:ext cx="585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12568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Backpropagation - gradient estimation for stochastic action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Gumbel – SoftMax trick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 - argmax is non-differentiable for sampled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latin typeface="Adobe Garamond Pro" panose="02020502060506020403" pitchFamily="18" charset="0"/>
                  </a:rPr>
                  <a:t>   </a:t>
                </a:r>
                <a:r>
                  <a:rPr lang="en-IN" i="1" dirty="0">
                    <a:latin typeface="Adobe Garamond Pro" panose="02020502060506020403" pitchFamily="18" charset="0"/>
                  </a:rPr>
                  <a:t>(g(</a:t>
                </a:r>
                <a:r>
                  <a:rPr lang="en-IN" i="1" dirty="0" err="1">
                    <a:latin typeface="Adobe Garamond Pro" panose="02020502060506020403" pitchFamily="18" charset="0"/>
                  </a:rPr>
                  <a:t>i</a:t>
                </a:r>
                <a:r>
                  <a:rPr lang="en-IN" i="1" dirty="0">
                    <a:latin typeface="Adobe Garamond Pro" panose="02020502060506020403" pitchFamily="18" charset="0"/>
                  </a:rPr>
                  <a:t>))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Reparametrize argmax as a SoftMax problem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Controlled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Perform argmax over SoftMax in forward pass (deterministic), leave it continuous during backward pass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580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5302A51-04B5-4E39-918F-D0287CF29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54" y="4093699"/>
            <a:ext cx="4445911" cy="9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4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000" dirty="0">
                    <a:latin typeface="Adobe Garamond Pro" panose="02020502060506020403" pitchFamily="18" charset="0"/>
                  </a:rPr>
                  <a:t>Backpropagation – through forward network</a:t>
                </a:r>
              </a:p>
              <a:p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Adobe Garamond Pro" panose="02020502060506020403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IN" sz="2000" dirty="0">
                  <a:latin typeface="Adobe Garamond Pro" panose="02020502060506020403" pitchFamily="18" charset="0"/>
                </a:endParaRPr>
              </a:p>
              <a:p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Transition Dynamics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IN" sz="2000" b="0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sz="2000" b="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b="0" dirty="0">
                    <a:latin typeface="Adobe Garamond Pro" panose="02020502060506020403" pitchFamily="18" charset="0"/>
                  </a:rPr>
                  <a:t>Flow of gradient from time-step </a:t>
                </a:r>
                <a:r>
                  <a:rPr lang="en-IN" sz="2000" b="0" i="1" dirty="0">
                    <a:latin typeface="Adobe Garamond Pro" panose="02020502060506020403" pitchFamily="18" charset="0"/>
                  </a:rPr>
                  <a:t>t</a:t>
                </a:r>
                <a:r>
                  <a:rPr lang="en-IN" sz="2000" b="0" dirty="0">
                    <a:latin typeface="Adobe Garamond Pro" panose="02020502060506020403" pitchFamily="18" charset="0"/>
                  </a:rPr>
                  <a:t> to forward fun</a:t>
                </a:r>
                <a:r>
                  <a:rPr lang="en-IN" sz="2000" dirty="0">
                    <a:latin typeface="Adobe Garamond Pro" panose="02020502060506020403" pitchFamily="18" charset="0"/>
                  </a:rPr>
                  <a:t>ction which generates state at </a:t>
                </a:r>
                <a:r>
                  <a:rPr lang="en-IN" sz="2000" i="1" dirty="0">
                    <a:latin typeface="Adobe Garamond Pro" panose="02020502060506020403" pitchFamily="18" charset="0"/>
                  </a:rPr>
                  <a:t>t</a:t>
                </a:r>
                <a:endParaRPr lang="en-IN" sz="2000" b="0" i="1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sz="2000" b="0" i="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Based on outcome of future states, backpropagate in time, influence actions of policy. 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013BBD-9FF0-4D98-9819-4CD4D1123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3" y="2408348"/>
            <a:ext cx="4486901" cy="1381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8E294-280A-4B41-B7D3-4F1F7FE1E4EC}"/>
              </a:ext>
            </a:extLst>
          </p:cNvPr>
          <p:cNvSpPr txBox="1"/>
          <p:nvPr/>
        </p:nvSpPr>
        <p:spPr>
          <a:xfrm>
            <a:off x="265043" y="6387548"/>
            <a:ext cx="5830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C0F1E90-A7A6-4882-B41D-88CEF284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72" y="1578113"/>
            <a:ext cx="4687728" cy="30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5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</a:t>
            </a:r>
            <a:r>
              <a:rPr lang="en-IN" dirty="0">
                <a:latin typeface="Adobe Garamond Pro" panose="02020502060506020403" pitchFamily="18" charset="0"/>
              </a:rPr>
              <a:t>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>
                <a:latin typeface="Adobe Garamond Pro" panose="02020502060506020403" pitchFamily="18" charset="0"/>
              </a:rPr>
              <a:t>Policy Gradients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Reparameterization of Bellman Equations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9DD4D-3851-46AD-B9EC-FB8DC2DA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32" y="3284538"/>
            <a:ext cx="5514535" cy="2209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69CFB-EC48-4244-ACF5-7F2C7A83E22E}"/>
              </a:ext>
            </a:extLst>
          </p:cNvPr>
          <p:cNvSpPr txBox="1"/>
          <p:nvPr/>
        </p:nvSpPr>
        <p:spPr>
          <a:xfrm>
            <a:off x="0" y="6453809"/>
            <a:ext cx="60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698245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7AE58DE-2EB5-45F4-BCD5-1040E6E91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sz="37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Putting it all together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7348E-1A2D-45B1-BBD3-F0C9F75937F7}"/>
              </a:ext>
            </a:extLst>
          </p:cNvPr>
          <p:cNvSpPr txBox="1"/>
          <p:nvPr/>
        </p:nvSpPr>
        <p:spPr>
          <a:xfrm>
            <a:off x="119270" y="6453809"/>
            <a:ext cx="5656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614684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Experiments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3 discrete control tasks (Cartpole, Mountain-car, Acrobat)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5 continuous tasks ((Hopper, Walker, Half-Cheetah, Ant, and Humanoid)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Length of trajectory – 1000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Network architecture 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2 Hidden layers + </a:t>
            </a:r>
            <a:r>
              <a:rPr lang="en-IN" dirty="0" err="1">
                <a:latin typeface="Adobe Garamond Pro" panose="02020502060506020403" pitchFamily="18" charset="0"/>
              </a:rPr>
              <a:t>ReLU</a:t>
            </a:r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ADAM Optimizer</a:t>
            </a:r>
          </a:p>
          <a:p>
            <a:pPr marL="0" indent="0">
              <a:buNone/>
            </a:pPr>
            <a:r>
              <a:rPr lang="en-IN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2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Previous Approaches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Behavioural Cloning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Supervised approach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Drawbacks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Demonstrations could be sub-optimal / unconstrained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Blind mimicking of demonstrator actions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Demonstrator has higher degrees of freedom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6AFD5CF-87F5-4498-9CED-F5CC55E19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04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sz="37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dobe Garamond Pro" panose="02020502060506020403" pitchFamily="18" charset="0"/>
              </a:rPr>
              <a:t>Results</a:t>
            </a: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endParaRPr lang="en-IN" sz="2000" dirty="0">
              <a:latin typeface="Adobe Garamond Pro" panose="02020502060506020403" pitchFamily="18" charset="0"/>
            </a:endParaRPr>
          </a:p>
          <a:p>
            <a:pPr lvl="1"/>
            <a:endParaRPr lang="en-IN" sz="2000" dirty="0">
              <a:latin typeface="Adobe Garamond Pro" panose="02020502060506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E69CB-FE85-49BE-BE63-3A0E051C3E42}"/>
              </a:ext>
            </a:extLst>
          </p:cNvPr>
          <p:cNvSpPr txBox="1"/>
          <p:nvPr/>
        </p:nvSpPr>
        <p:spPr>
          <a:xfrm>
            <a:off x="198783" y="6355081"/>
            <a:ext cx="5577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21365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97565" y="2481585"/>
                <a:ext cx="5340626" cy="3920664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Input:</a:t>
                </a:r>
              </a:p>
              <a:p>
                <a:pPr marL="457200" lvl="1" indent="0">
                  <a:buNone/>
                </a:pPr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State Action space 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Demonstrations </a:t>
                </a:r>
                <a:r>
                  <a:rPr lang="en-IN" sz="2000" i="1" dirty="0">
                    <a:latin typeface="Adobe Garamond Pro" panose="02020502060506020403" pitchFamily="18" charset="0"/>
                  </a:rPr>
                  <a:t>D </a:t>
                </a:r>
                <a:r>
                  <a:rPr lang="en-IN" sz="2000" dirty="0">
                    <a:latin typeface="Adobe Garamond Pro" panose="02020502060506020403" pitchFamily="18" charset="0"/>
                  </a:rPr>
                  <a:t> from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sz="2000" i="1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i="1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Environment Dynamics 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2"/>
                <a:r>
                  <a:rPr lang="en-IN" dirty="0">
                    <a:latin typeface="Adobe Garamond Pro" panose="02020502060506020403" pitchFamily="18" charset="0"/>
                  </a:rPr>
                  <a:t>Available for MGAIL</a:t>
                </a:r>
              </a:p>
              <a:p>
                <a:pPr marL="914400" lvl="2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r>
                  <a:rPr lang="en-IN" dirty="0">
                    <a:latin typeface="Adobe Garamond Pro" panose="02020502060506020403" pitchFamily="18" charset="0"/>
                  </a:rPr>
                  <a:t>Unavailable for GAIL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97565" y="2481585"/>
                <a:ext cx="5340626" cy="3920664"/>
              </a:xfrm>
              <a:blipFill>
                <a:blip r:embed="rId2"/>
                <a:stretch>
                  <a:fillRect t="-17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ACCFBB-B452-4FEB-BE7C-0D5DD2EC84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27303" y="2316969"/>
                <a:ext cx="5165035" cy="2892425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Adobe Garamond Pro" panose="02020502060506020403" pitchFamily="18" charset="0"/>
                  </a:rPr>
                  <a:t>Goal</a:t>
                </a:r>
              </a:p>
              <a:p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Reward Function / cost function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Train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sz="2000" dirty="0">
                    <a:latin typeface="Adobe Garamond Pro" panose="02020502060506020403" pitchFamily="18" charset="0"/>
                  </a:rPr>
                  <a:t> to maximize the reward function/ minimize cost function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ACCFBB-B452-4FEB-BE7C-0D5DD2EC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27303" y="2316969"/>
                <a:ext cx="5165035" cy="2892425"/>
              </a:xfrm>
              <a:blipFill>
                <a:blip r:embed="rId3"/>
                <a:stretch>
                  <a:fillRect l="-1061" t="-2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F7FF4-703E-49D1-A4C5-239494C84790}"/>
              </a:ext>
            </a:extLst>
          </p:cNvPr>
          <p:cNvSpPr txBox="1"/>
          <p:nvPr/>
        </p:nvSpPr>
        <p:spPr>
          <a:xfrm>
            <a:off x="689114" y="1690688"/>
            <a:ext cx="1066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Inverse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03570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E80DC-6757-400A-940E-8A9B927B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Inverse Reinforcement Learning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sz="2800" dirty="0">
                <a:solidFill>
                  <a:srgbClr val="FF0000"/>
                </a:solidFill>
                <a:latin typeface="Adobe Garamond Pro" panose="02020502060506020403" pitchFamily="18" charset="0"/>
              </a:rPr>
              <a:t>True cost function is unavailable</a:t>
            </a:r>
            <a:r>
              <a:rPr lang="en-IN" sz="2800" dirty="0">
                <a:latin typeface="Adobe Garamond Pro" panose="02020502060506020403" pitchFamily="18" charset="0"/>
              </a:rPr>
              <a:t>.  How do we guarantee our derived cost function is close to the true cost function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F7FF4-703E-49D1-A4C5-239494C84790}"/>
              </a:ext>
            </a:extLst>
          </p:cNvPr>
          <p:cNvSpPr txBox="1"/>
          <p:nvPr/>
        </p:nvSpPr>
        <p:spPr>
          <a:xfrm>
            <a:off x="689114" y="1690688"/>
            <a:ext cx="1066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Maximum Entropy Inverse RL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Consider the following setup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Trajectories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Parametrized Cost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IN" b="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Demonstrations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Transition Dynamics </a:t>
                </a:r>
                <a:r>
                  <a:rPr lang="en-IN" i="1" dirty="0">
                    <a:latin typeface="Adobe Garamond Pro" panose="02020502060506020403" pitchFamily="18" charset="0"/>
                  </a:rPr>
                  <a:t>T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28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Maximum Entropy Inverse RL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Consider the following setup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, probability of expert performing trajectory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instead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minimizing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i="1" dirty="0">
                    <a:latin typeface="Adobe Garamond Pro" panose="02020502060506020403" pitchFamily="18" charset="0"/>
                  </a:rPr>
                  <a:t>H</a:t>
                </a:r>
                <a:r>
                  <a:rPr lang="en-IN" dirty="0">
                    <a:latin typeface="Adobe Garamond Pro" panose="02020502060506020403" pitchFamily="18" charset="0"/>
                  </a:rPr>
                  <a:t> is entropy of policy, induces randomness</a:t>
                </a:r>
                <a:endParaRPr lang="en-IN" i="1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62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CA47088E-2FA2-470B-A622-C7EB341CA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8" r="-1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400">
                <a:latin typeface="Adobe Garamond Pro" panose="02020502060506020403" pitchFamily="18" charset="0"/>
              </a:rPr>
              <a:t>Maximum Entropy Inverse RL</a:t>
            </a:r>
          </a:p>
          <a:p>
            <a:endParaRPr lang="en-IN" sz="2400">
              <a:latin typeface="Adobe Garamond Pro" panose="02020502060506020403" pitchFamily="18" charset="0"/>
            </a:endParaRPr>
          </a:p>
          <a:p>
            <a:r>
              <a:rPr lang="en-IN" sz="2400">
                <a:latin typeface="Adobe Garamond Pro" panose="02020502060506020403" pitchFamily="18" charset="0"/>
              </a:rPr>
              <a:t>Estimating the cost function </a:t>
            </a:r>
          </a:p>
          <a:p>
            <a:pPr lvl="1"/>
            <a:endParaRPr lang="en-IN" b="0" i="1" dirty="0">
              <a:latin typeface="Cambria Math" panose="02040503050406030204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sz="240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4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F2B8F777-41A8-4B58-B922-AE8B28E8E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400">
                <a:latin typeface="Adobe Garamond Pro" panose="02020502060506020403" pitchFamily="18" charset="0"/>
              </a:rPr>
              <a:t>Maximum Entropy Inverse RL</a:t>
            </a:r>
          </a:p>
          <a:p>
            <a:endParaRPr lang="en-IN" sz="2400">
              <a:latin typeface="Adobe Garamond Pro" panose="02020502060506020403" pitchFamily="18" charset="0"/>
            </a:endParaRPr>
          </a:p>
          <a:p>
            <a:r>
              <a:rPr lang="en-IN" sz="2400">
                <a:latin typeface="Adobe Garamond Pro" panose="02020502060506020403" pitchFamily="18" charset="0"/>
              </a:rPr>
              <a:t>Estimating the cost function </a:t>
            </a:r>
          </a:p>
          <a:p>
            <a:pPr lvl="1"/>
            <a:endParaRPr lang="en-IN" b="0" i="1" dirty="0">
              <a:latin typeface="Cambria Math" panose="02040503050406030204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sz="240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3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988</Words>
  <Application>Microsoft Office PowerPoint</Application>
  <PresentationFormat>Widescreen</PresentationFormat>
  <Paragraphs>330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Adobe Garamond Pro</vt:lpstr>
      <vt:lpstr>Arial</vt:lpstr>
      <vt:lpstr>Calibri</vt:lpstr>
      <vt:lpstr>Calibri Light</vt:lpstr>
      <vt:lpstr>Cambria Math</vt:lpstr>
      <vt:lpstr>Office Theme</vt:lpstr>
      <vt:lpstr>End-to-End Differentiable Adversarial Imitation Learning</vt:lpstr>
      <vt:lpstr>Imitation Learning </vt:lpstr>
      <vt:lpstr>Imitation Learning</vt:lpstr>
      <vt:lpstr>Imitation Learning</vt:lpstr>
      <vt:lpstr>Imitation Learning</vt:lpstr>
      <vt:lpstr>Imitation Learning</vt:lpstr>
      <vt:lpstr>Imitation Learning</vt:lpstr>
      <vt:lpstr>Imitation Learning</vt:lpstr>
      <vt:lpstr>Imitation Learning</vt:lpstr>
      <vt:lpstr>Imitation Learning</vt:lpstr>
      <vt:lpstr>Imitation Learning</vt:lpstr>
      <vt:lpstr>Generative Adversarial Networks</vt:lpstr>
      <vt:lpstr>Generative Adversarial Networks</vt:lpstr>
      <vt:lpstr>Generative Adversarial Networks</vt:lpstr>
      <vt:lpstr>Generative Adversarial Imitation Learning</vt:lpstr>
      <vt:lpstr>Generative Adversarial Imitation Learning</vt:lpstr>
      <vt:lpstr>Generative Adversarial Imitation Learning</vt:lpstr>
      <vt:lpstr>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Differentiable Imitation Learning</dc:title>
  <dc:creator>Ajinkya</dc:creator>
  <cp:lastModifiedBy>Ajinkya</cp:lastModifiedBy>
  <cp:revision>59</cp:revision>
  <dcterms:created xsi:type="dcterms:W3CDTF">2017-11-01T04:01:53Z</dcterms:created>
  <dcterms:modified xsi:type="dcterms:W3CDTF">2017-11-07T12:33:45Z</dcterms:modified>
</cp:coreProperties>
</file>