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1" r:id="rId3"/>
    <p:sldId id="260" r:id="rId4"/>
    <p:sldId id="283" r:id="rId5"/>
    <p:sldId id="272" r:id="rId6"/>
    <p:sldId id="273" r:id="rId7"/>
    <p:sldId id="276" r:id="rId8"/>
    <p:sldId id="274" r:id="rId9"/>
    <p:sldId id="270" r:id="rId10"/>
    <p:sldId id="267" r:id="rId11"/>
    <p:sldId id="266" r:id="rId12"/>
    <p:sldId id="264" r:id="rId13"/>
    <p:sldId id="265" r:id="rId14"/>
    <p:sldId id="286" r:id="rId15"/>
    <p:sldId id="285" r:id="rId16"/>
    <p:sldId id="287" r:id="rId17"/>
    <p:sldId id="277" r:id="rId18"/>
    <p:sldId id="288" r:id="rId19"/>
    <p:sldId id="278" r:id="rId20"/>
    <p:sldId id="282" r:id="rId21"/>
    <p:sldId id="279" r:id="rId22"/>
    <p:sldId id="284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53F"/>
    <a:srgbClr val="5D9BEC"/>
    <a:srgbClr val="FA8150"/>
    <a:srgbClr val="E37553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674" autoAdjust="0"/>
  </p:normalViewPr>
  <p:slideViewPr>
    <p:cSldViewPr>
      <p:cViewPr varScale="1">
        <p:scale>
          <a:sx n="82" d="100"/>
          <a:sy n="82" d="100"/>
        </p:scale>
        <p:origin x="11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30676-0189-4635-9220-FFBADC10DCB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C0E380F-E026-4719-89DD-E2F6224D4C99}">
      <dgm:prSet phldrT="[Text]" custT="1"/>
      <dgm:spPr/>
      <dgm:t>
        <a:bodyPr/>
        <a:lstStyle/>
        <a:p>
          <a:r>
            <a:rPr lang="en-US" sz="2200" dirty="0"/>
            <a:t>The energy consumption patterns across towns are </a:t>
          </a:r>
          <a:r>
            <a:rPr lang="en-US" sz="2800" b="1" dirty="0"/>
            <a:t>similar</a:t>
          </a:r>
          <a:r>
            <a:rPr lang="en-US" sz="2200" dirty="0"/>
            <a:t>.</a:t>
          </a:r>
        </a:p>
      </dgm:t>
    </dgm:pt>
    <dgm:pt modelId="{A4AB8E2D-B507-4AE6-B770-323701EF5420}" type="parTrans" cxnId="{BA7267A5-EE0C-4A92-AB65-71214AC292B6}">
      <dgm:prSet/>
      <dgm:spPr/>
      <dgm:t>
        <a:bodyPr/>
        <a:lstStyle/>
        <a:p>
          <a:endParaRPr lang="en-US"/>
        </a:p>
      </dgm:t>
    </dgm:pt>
    <dgm:pt modelId="{6D1A50F9-F24C-48B0-8FC5-C02AA51C9C29}" type="sibTrans" cxnId="{BA7267A5-EE0C-4A92-AB65-71214AC292B6}">
      <dgm:prSet/>
      <dgm:spPr/>
      <dgm:t>
        <a:bodyPr/>
        <a:lstStyle/>
        <a:p>
          <a:endParaRPr lang="en-US"/>
        </a:p>
      </dgm:t>
    </dgm:pt>
    <dgm:pt modelId="{47F855A5-48F2-4CDB-A70D-3EB57A9C6AA7}">
      <dgm:prSet phldrT="[Text]" custT="1"/>
      <dgm:spPr/>
      <dgm:t>
        <a:bodyPr/>
        <a:lstStyle/>
        <a:p>
          <a:r>
            <a:rPr lang="en-US" sz="2200" dirty="0"/>
            <a:t>Push for one </a:t>
          </a:r>
          <a:r>
            <a:rPr lang="en-US" sz="2800" b="1" dirty="0"/>
            <a:t>successful</a:t>
          </a:r>
          <a:r>
            <a:rPr lang="en-US" sz="2200" dirty="0"/>
            <a:t> campaign in a town</a:t>
          </a:r>
        </a:p>
      </dgm:t>
    </dgm:pt>
    <dgm:pt modelId="{B72A41AE-B2B3-47A0-940B-7CFC53A48956}" type="parTrans" cxnId="{29FD1A49-3D7F-415B-8CDA-A5A8B7453B5A}">
      <dgm:prSet/>
      <dgm:spPr/>
      <dgm:t>
        <a:bodyPr/>
        <a:lstStyle/>
        <a:p>
          <a:endParaRPr lang="en-US"/>
        </a:p>
      </dgm:t>
    </dgm:pt>
    <dgm:pt modelId="{0FCABA21-17F0-4EDD-8919-F176AE3BF665}" type="sibTrans" cxnId="{29FD1A49-3D7F-415B-8CDA-A5A8B7453B5A}">
      <dgm:prSet/>
      <dgm:spPr/>
      <dgm:t>
        <a:bodyPr/>
        <a:lstStyle/>
        <a:p>
          <a:endParaRPr lang="en-US"/>
        </a:p>
      </dgm:t>
    </dgm:pt>
    <dgm:pt modelId="{77661529-3283-44B1-ACEF-D409A7A9416F}">
      <dgm:prSet phldrT="[Text]" custT="1"/>
      <dgm:spPr/>
      <dgm:t>
        <a:bodyPr/>
        <a:lstStyle/>
        <a:p>
          <a:r>
            <a:rPr lang="en-US" sz="2800" b="1" dirty="0"/>
            <a:t>Expand</a:t>
          </a:r>
          <a:r>
            <a:rPr lang="en-US" sz="2200" dirty="0"/>
            <a:t> our campaigns to all towns</a:t>
          </a:r>
        </a:p>
      </dgm:t>
    </dgm:pt>
    <dgm:pt modelId="{3E398DB4-65F6-4ED9-8C80-53BA9C7B4236}" type="parTrans" cxnId="{C6FA9A4B-03A0-47B1-8879-0C2F66D489C1}">
      <dgm:prSet/>
      <dgm:spPr/>
      <dgm:t>
        <a:bodyPr/>
        <a:lstStyle/>
        <a:p>
          <a:endParaRPr lang="en-US"/>
        </a:p>
      </dgm:t>
    </dgm:pt>
    <dgm:pt modelId="{AA18AF9D-C54E-4A1B-B7D1-CD931115D33C}" type="sibTrans" cxnId="{C6FA9A4B-03A0-47B1-8879-0C2F66D489C1}">
      <dgm:prSet/>
      <dgm:spPr/>
      <dgm:t>
        <a:bodyPr/>
        <a:lstStyle/>
        <a:p>
          <a:endParaRPr lang="en-US"/>
        </a:p>
      </dgm:t>
    </dgm:pt>
    <dgm:pt modelId="{02164882-B5C7-4C94-A84F-50D3CEF00C00}" type="pres">
      <dgm:prSet presAssocID="{70030676-0189-4635-9220-FFBADC10DCB1}" presName="Name0" presStyleCnt="0">
        <dgm:presLayoutVars>
          <dgm:dir/>
          <dgm:resizeHandles val="exact"/>
        </dgm:presLayoutVars>
      </dgm:prSet>
      <dgm:spPr/>
    </dgm:pt>
    <dgm:pt modelId="{A182548D-0017-49A6-A655-F030B9CB0814}" type="pres">
      <dgm:prSet presAssocID="{4C0E380F-E026-4719-89DD-E2F6224D4C99}" presName="node" presStyleLbl="node1" presStyleIdx="0" presStyleCnt="3" custLinFactNeighborX="-5574" custLinFactNeighborY="-1364">
        <dgm:presLayoutVars>
          <dgm:bulletEnabled val="1"/>
        </dgm:presLayoutVars>
      </dgm:prSet>
      <dgm:spPr/>
    </dgm:pt>
    <dgm:pt modelId="{0E8379A1-561F-487E-A2AC-E8DEABF8B83A}" type="pres">
      <dgm:prSet presAssocID="{6D1A50F9-F24C-48B0-8FC5-C02AA51C9C29}" presName="sibTrans" presStyleLbl="sibTrans2D1" presStyleIdx="0" presStyleCnt="2"/>
      <dgm:spPr/>
    </dgm:pt>
    <dgm:pt modelId="{3A5C5BBE-8D25-402B-9A3C-BE671683E73F}" type="pres">
      <dgm:prSet presAssocID="{6D1A50F9-F24C-48B0-8FC5-C02AA51C9C29}" presName="connectorText" presStyleLbl="sibTrans2D1" presStyleIdx="0" presStyleCnt="2"/>
      <dgm:spPr/>
    </dgm:pt>
    <dgm:pt modelId="{DA6FB5E2-E21B-405B-B762-5903CB9A5C34}" type="pres">
      <dgm:prSet presAssocID="{47F855A5-48F2-4CDB-A70D-3EB57A9C6AA7}" presName="node" presStyleLbl="node1" presStyleIdx="1" presStyleCnt="3">
        <dgm:presLayoutVars>
          <dgm:bulletEnabled val="1"/>
        </dgm:presLayoutVars>
      </dgm:prSet>
      <dgm:spPr/>
    </dgm:pt>
    <dgm:pt modelId="{56C9FF0E-02D6-466E-8EC3-E16730E0429C}" type="pres">
      <dgm:prSet presAssocID="{0FCABA21-17F0-4EDD-8919-F176AE3BF665}" presName="sibTrans" presStyleLbl="sibTrans2D1" presStyleIdx="1" presStyleCnt="2"/>
      <dgm:spPr/>
    </dgm:pt>
    <dgm:pt modelId="{B569FF9D-8E0E-4D53-9A5B-0C538D4B2E10}" type="pres">
      <dgm:prSet presAssocID="{0FCABA21-17F0-4EDD-8919-F176AE3BF665}" presName="connectorText" presStyleLbl="sibTrans2D1" presStyleIdx="1" presStyleCnt="2"/>
      <dgm:spPr/>
    </dgm:pt>
    <dgm:pt modelId="{40CD195E-2A37-47BF-A9AF-DD8EAE158721}" type="pres">
      <dgm:prSet presAssocID="{77661529-3283-44B1-ACEF-D409A7A9416F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7E107-B0B2-4341-8A86-F2C349832CD6}" type="presOf" srcId="{0FCABA21-17F0-4EDD-8919-F176AE3BF665}" destId="{B569FF9D-8E0E-4D53-9A5B-0C538D4B2E10}" srcOrd="1" destOrd="0" presId="urn:microsoft.com/office/officeart/2005/8/layout/process1"/>
    <dgm:cxn modelId="{34608B3C-DD87-4638-B089-9A91D7C38F39}" type="presOf" srcId="{70030676-0189-4635-9220-FFBADC10DCB1}" destId="{02164882-B5C7-4C94-A84F-50D3CEF00C00}" srcOrd="0" destOrd="0" presId="urn:microsoft.com/office/officeart/2005/8/layout/process1"/>
    <dgm:cxn modelId="{640AEA3E-39EA-442D-8582-7B102C0905FB}" type="presOf" srcId="{77661529-3283-44B1-ACEF-D409A7A9416F}" destId="{40CD195E-2A37-47BF-A9AF-DD8EAE158721}" srcOrd="0" destOrd="0" presId="urn:microsoft.com/office/officeart/2005/8/layout/process1"/>
    <dgm:cxn modelId="{29FD1A49-3D7F-415B-8CDA-A5A8B7453B5A}" srcId="{70030676-0189-4635-9220-FFBADC10DCB1}" destId="{47F855A5-48F2-4CDB-A70D-3EB57A9C6AA7}" srcOrd="1" destOrd="0" parTransId="{B72A41AE-B2B3-47A0-940B-7CFC53A48956}" sibTransId="{0FCABA21-17F0-4EDD-8919-F176AE3BF665}"/>
    <dgm:cxn modelId="{C6FA9A4B-03A0-47B1-8879-0C2F66D489C1}" srcId="{70030676-0189-4635-9220-FFBADC10DCB1}" destId="{77661529-3283-44B1-ACEF-D409A7A9416F}" srcOrd="2" destOrd="0" parTransId="{3E398DB4-65F6-4ED9-8C80-53BA9C7B4236}" sibTransId="{AA18AF9D-C54E-4A1B-B7D1-CD931115D33C}"/>
    <dgm:cxn modelId="{BA7267A5-EE0C-4A92-AB65-71214AC292B6}" srcId="{70030676-0189-4635-9220-FFBADC10DCB1}" destId="{4C0E380F-E026-4719-89DD-E2F6224D4C99}" srcOrd="0" destOrd="0" parTransId="{A4AB8E2D-B507-4AE6-B770-323701EF5420}" sibTransId="{6D1A50F9-F24C-48B0-8FC5-C02AA51C9C29}"/>
    <dgm:cxn modelId="{B19082C5-A985-4485-AB9F-9DD041F4B064}" type="presOf" srcId="{6D1A50F9-F24C-48B0-8FC5-C02AA51C9C29}" destId="{0E8379A1-561F-487E-A2AC-E8DEABF8B83A}" srcOrd="0" destOrd="0" presId="urn:microsoft.com/office/officeart/2005/8/layout/process1"/>
    <dgm:cxn modelId="{F27608D5-2032-4D8D-8F7F-CE2EF6C6939F}" type="presOf" srcId="{6D1A50F9-F24C-48B0-8FC5-C02AA51C9C29}" destId="{3A5C5BBE-8D25-402B-9A3C-BE671683E73F}" srcOrd="1" destOrd="0" presId="urn:microsoft.com/office/officeart/2005/8/layout/process1"/>
    <dgm:cxn modelId="{221313DB-C853-4E95-90AB-6E794EE4FC84}" type="presOf" srcId="{47F855A5-48F2-4CDB-A70D-3EB57A9C6AA7}" destId="{DA6FB5E2-E21B-405B-B762-5903CB9A5C34}" srcOrd="0" destOrd="0" presId="urn:microsoft.com/office/officeart/2005/8/layout/process1"/>
    <dgm:cxn modelId="{8D0BC5F4-71FF-4414-9BF8-DE67FFA65458}" type="presOf" srcId="{0FCABA21-17F0-4EDD-8919-F176AE3BF665}" destId="{56C9FF0E-02D6-466E-8EC3-E16730E0429C}" srcOrd="0" destOrd="0" presId="urn:microsoft.com/office/officeart/2005/8/layout/process1"/>
    <dgm:cxn modelId="{30BBD6F9-E137-4DBA-9641-BF0A0BB60AB5}" type="presOf" srcId="{4C0E380F-E026-4719-89DD-E2F6224D4C99}" destId="{A182548D-0017-49A6-A655-F030B9CB0814}" srcOrd="0" destOrd="0" presId="urn:microsoft.com/office/officeart/2005/8/layout/process1"/>
    <dgm:cxn modelId="{668FCCCC-996D-4AC6-9963-C9244B0C9775}" type="presParOf" srcId="{02164882-B5C7-4C94-A84F-50D3CEF00C00}" destId="{A182548D-0017-49A6-A655-F030B9CB0814}" srcOrd="0" destOrd="0" presId="urn:microsoft.com/office/officeart/2005/8/layout/process1"/>
    <dgm:cxn modelId="{3B8E455A-E17D-4AF7-B49C-D41A6334C2E4}" type="presParOf" srcId="{02164882-B5C7-4C94-A84F-50D3CEF00C00}" destId="{0E8379A1-561F-487E-A2AC-E8DEABF8B83A}" srcOrd="1" destOrd="0" presId="urn:microsoft.com/office/officeart/2005/8/layout/process1"/>
    <dgm:cxn modelId="{256CB1F6-9114-4CD4-8B0E-2D4F29F8E3B3}" type="presParOf" srcId="{0E8379A1-561F-487E-A2AC-E8DEABF8B83A}" destId="{3A5C5BBE-8D25-402B-9A3C-BE671683E73F}" srcOrd="0" destOrd="0" presId="urn:microsoft.com/office/officeart/2005/8/layout/process1"/>
    <dgm:cxn modelId="{56118F80-FC8E-414A-A52E-BE3A58B30FED}" type="presParOf" srcId="{02164882-B5C7-4C94-A84F-50D3CEF00C00}" destId="{DA6FB5E2-E21B-405B-B762-5903CB9A5C34}" srcOrd="2" destOrd="0" presId="urn:microsoft.com/office/officeart/2005/8/layout/process1"/>
    <dgm:cxn modelId="{A0559DD7-A699-4541-81A1-8C66C95F897D}" type="presParOf" srcId="{02164882-B5C7-4C94-A84F-50D3CEF00C00}" destId="{56C9FF0E-02D6-466E-8EC3-E16730E0429C}" srcOrd="3" destOrd="0" presId="urn:microsoft.com/office/officeart/2005/8/layout/process1"/>
    <dgm:cxn modelId="{00AB0558-EE2F-4860-9F50-14569F01DEE5}" type="presParOf" srcId="{56C9FF0E-02D6-466E-8EC3-E16730E0429C}" destId="{B569FF9D-8E0E-4D53-9A5B-0C538D4B2E10}" srcOrd="0" destOrd="0" presId="urn:microsoft.com/office/officeart/2005/8/layout/process1"/>
    <dgm:cxn modelId="{5ECFA46D-63C5-4306-81A9-CE7E54E5F22E}" type="presParOf" srcId="{02164882-B5C7-4C94-A84F-50D3CEF00C00}" destId="{40CD195E-2A37-47BF-A9AF-DD8EAE158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2548D-0017-49A6-A655-F030B9CB0814}">
      <dsp:nvSpPr>
        <dsp:cNvPr id="0" name=""/>
        <dsp:cNvSpPr/>
      </dsp:nvSpPr>
      <dsp:spPr>
        <a:xfrm>
          <a:off x="0" y="1546489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energy consumption patterns across towns are </a:t>
          </a:r>
          <a:r>
            <a:rPr lang="en-US" sz="2800" b="1" kern="1200" dirty="0"/>
            <a:t>similar</a:t>
          </a:r>
          <a:r>
            <a:rPr lang="en-US" sz="2200" kern="1200" dirty="0"/>
            <a:t>.</a:t>
          </a:r>
        </a:p>
      </dsp:txBody>
      <dsp:txXfrm>
        <a:off x="56833" y="1603322"/>
        <a:ext cx="2088246" cy="1826769"/>
      </dsp:txXfrm>
    </dsp:sp>
    <dsp:sp modelId="{0E8379A1-561F-487E-A2AC-E8DEABF8B83A}">
      <dsp:nvSpPr>
        <dsp:cNvPr id="0" name=""/>
        <dsp:cNvSpPr/>
      </dsp:nvSpPr>
      <dsp:spPr>
        <a:xfrm rot="29445">
          <a:off x="2423936" y="2257018"/>
          <a:ext cx="470727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3939" y="2365628"/>
        <a:ext cx="329509" cy="327644"/>
      </dsp:txXfrm>
    </dsp:sp>
    <dsp:sp modelId="{DA6FB5E2-E21B-405B-B762-5903CB9A5C34}">
      <dsp:nvSpPr>
        <dsp:cNvPr id="0" name=""/>
        <dsp:cNvSpPr/>
      </dsp:nvSpPr>
      <dsp:spPr>
        <a:xfrm>
          <a:off x="3090043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for one </a:t>
          </a:r>
          <a:r>
            <a:rPr lang="en-US" sz="2800" b="1" kern="1200" dirty="0"/>
            <a:t>successful</a:t>
          </a:r>
          <a:r>
            <a:rPr lang="en-US" sz="2200" kern="1200" dirty="0"/>
            <a:t> campaign in a town</a:t>
          </a:r>
        </a:p>
      </dsp:txBody>
      <dsp:txXfrm>
        <a:off x="3146876" y="1629790"/>
        <a:ext cx="2088246" cy="1826769"/>
      </dsp:txXfrm>
    </dsp:sp>
    <dsp:sp modelId="{56C9FF0E-02D6-466E-8EC3-E16730E0429C}">
      <dsp:nvSpPr>
        <dsp:cNvPr id="0" name=""/>
        <dsp:cNvSpPr/>
      </dsp:nvSpPr>
      <dsp:spPr>
        <a:xfrm>
          <a:off x="5512147" y="2270137"/>
          <a:ext cx="466805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12147" y="2379352"/>
        <a:ext cx="326764" cy="327644"/>
      </dsp:txXfrm>
    </dsp:sp>
    <dsp:sp modelId="{40CD195E-2A37-47BF-A9AF-DD8EAE158721}">
      <dsp:nvSpPr>
        <dsp:cNvPr id="0" name=""/>
        <dsp:cNvSpPr/>
      </dsp:nvSpPr>
      <dsp:spPr>
        <a:xfrm>
          <a:off x="6172720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Expand</a:t>
          </a:r>
          <a:r>
            <a:rPr lang="en-US" sz="2200" kern="1200" dirty="0"/>
            <a:t> our campaigns to all towns</a:t>
          </a:r>
        </a:p>
      </dsp:txBody>
      <dsp:txXfrm>
        <a:off x="6229553" y="1629790"/>
        <a:ext cx="2088246" cy="18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F975-0492-44E2-8D0F-D3446AF29B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9835-EC4F-4125-BCB5-144FFC70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9835-EC4F-4125-BCB5-144FFC70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12109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815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3910644" cy="33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83" r:id="rId3"/>
    <p:sldLayoutId id="214748368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5430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Weather Patterns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Identify Means to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Optimise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Households Energy Consumption by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12" y="6415"/>
            <a:ext cx="736240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Major Source of Energy Consumption in Household</a:t>
            </a:r>
          </a:p>
        </p:txBody>
      </p:sp>
      <p:pic>
        <p:nvPicPr>
          <p:cNvPr id="2050" name="Picture 2" descr="How Does An Air Conditioner Work? | SHARP Malaysia">
            <a:extLst>
              <a:ext uri="{FF2B5EF4-FFF2-40B4-BE49-F238E27FC236}">
                <a16:creationId xmlns:a16="http://schemas.microsoft.com/office/drawing/2014/main" id="{74C8D77A-E2C7-0DE6-232C-749200D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1" y="950344"/>
            <a:ext cx="2510724" cy="1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KBY High Pressure 6-Settings Shower Head with Handheld - 5'' Powerful  Detachable Shower Head Set for Low Water Pressure - 59'' Stainless Steel  Hose - Tool-less 1-Min Installation - Chrome : Amazon.sg:">
            <a:extLst>
              <a:ext uri="{FF2B5EF4-FFF2-40B4-BE49-F238E27FC236}">
                <a16:creationId xmlns:a16="http://schemas.microsoft.com/office/drawing/2014/main" id="{59318C34-701F-8E05-2D6F-214C3D3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8038"/>
            <a:ext cx="1828800" cy="2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ACB-8FEC-D8EC-05E2-5B86A9F51183}"/>
              </a:ext>
            </a:extLst>
          </p:cNvPr>
          <p:cNvSpPr txBox="1"/>
          <p:nvPr/>
        </p:nvSpPr>
        <p:spPr>
          <a:xfrm>
            <a:off x="2743200" y="15384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5-ticks AC</a:t>
            </a:r>
          </a:p>
          <a:p>
            <a:pPr algn="ctr"/>
            <a:r>
              <a:rPr lang="en-US" dirty="0"/>
              <a:t>200 to 250 kWh per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761C-ACB5-12E8-CF61-71E1AB4FC2F0}"/>
              </a:ext>
            </a:extLst>
          </p:cNvPr>
          <p:cNvSpPr txBox="1"/>
          <p:nvPr/>
        </p:nvSpPr>
        <p:spPr>
          <a:xfrm>
            <a:off x="2819400" y="378648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Heater</a:t>
            </a:r>
          </a:p>
          <a:p>
            <a:pPr algn="ctr"/>
            <a:r>
              <a:rPr lang="en-US" dirty="0"/>
              <a:t>60 to 80 kWh per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7D49-C14C-CFD2-3D47-01ABD33C6E23}"/>
              </a:ext>
            </a:extLst>
          </p:cNvPr>
          <p:cNvSpPr txBox="1"/>
          <p:nvPr/>
        </p:nvSpPr>
        <p:spPr>
          <a:xfrm>
            <a:off x="7104544" y="3786485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Washer/Dryer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  <p:pic>
        <p:nvPicPr>
          <p:cNvPr id="2054" name="Picture 6" descr="How To Choose A Washing Machine In Singapore">
            <a:extLst>
              <a:ext uri="{FF2B5EF4-FFF2-40B4-BE49-F238E27FC236}">
                <a16:creationId xmlns:a16="http://schemas.microsoft.com/office/drawing/2014/main" id="{148EE7BA-F440-01A5-B740-634D75C3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7" y="3104567"/>
            <a:ext cx="1806981" cy="18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8&quot; Built-in French Door Refrigerator | Signature Kitchen Suite">
            <a:extLst>
              <a:ext uri="{FF2B5EF4-FFF2-40B4-BE49-F238E27FC236}">
                <a16:creationId xmlns:a16="http://schemas.microsoft.com/office/drawing/2014/main" id="{98A6B29B-5287-FC30-AE72-1F45CF6C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42" y="950344"/>
            <a:ext cx="2128093" cy="18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87591-631C-0DBA-129E-87CC7E614D63}"/>
              </a:ext>
            </a:extLst>
          </p:cNvPr>
          <p:cNvSpPr txBox="1"/>
          <p:nvPr/>
        </p:nvSpPr>
        <p:spPr>
          <a:xfrm>
            <a:off x="7104544" y="1527661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Refrigerator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</p:spTree>
    <p:extLst>
      <p:ext uri="{BB962C8B-B14F-4D97-AF65-F5344CB8AC3E}">
        <p14:creationId xmlns:p14="http://schemas.microsoft.com/office/powerpoint/2010/main" val="3289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8001000" y="259144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53AD54-5CFF-6FE8-CA2F-342CB923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813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4" y="38789"/>
            <a:ext cx="8545316" cy="857250"/>
          </a:xfrm>
        </p:spPr>
        <p:txBody>
          <a:bodyPr>
            <a:normAutofit/>
          </a:bodyPr>
          <a:lstStyle/>
          <a:p>
            <a:r>
              <a:rPr lang="en-US" dirty="0"/>
              <a:t>Step 3: Energy Consumption Patterns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24606"/>
              </p:ext>
            </p:extLst>
          </p:nvPr>
        </p:nvGraphicFramePr>
        <p:xfrm>
          <a:off x="299342" y="896039"/>
          <a:ext cx="8545316" cy="388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34258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71373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Energy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1DB69-5E44-B24F-6B8E-35DFCCC5B971}"/>
              </a:ext>
            </a:extLst>
          </p:cNvPr>
          <p:cNvCxnSpPr>
            <a:cxnSpLocks/>
          </p:cNvCxnSpPr>
          <p:nvPr/>
        </p:nvCxnSpPr>
        <p:spPr>
          <a:xfrm>
            <a:off x="304800" y="896039"/>
            <a:ext cx="1828800" cy="91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5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8" y="288656"/>
            <a:ext cx="3265683" cy="857250"/>
          </a:xfrm>
        </p:spPr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4241"/>
              </p:ext>
            </p:extLst>
          </p:nvPr>
        </p:nvGraphicFramePr>
        <p:xfrm>
          <a:off x="1157499" y="1145906"/>
          <a:ext cx="6829002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76334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276334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276334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Landed 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Proximity to Airport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Light Industrial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9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C12E-5B91-46E1-D745-FE82814ED5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3400" y="403163"/>
            <a:ext cx="8143055" cy="1482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 collection of correlation coefficients (r) between the variables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Energy Consumption in Bishan is 0.726245 correlated with Bukit Merah.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7167-8F71-F5C0-32DB-9249B1E5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6822126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94E43-63F7-5524-3ADD-5859D21F01AC}"/>
              </a:ext>
            </a:extLst>
          </p:cNvPr>
          <p:cNvSpPr/>
          <p:nvPr/>
        </p:nvSpPr>
        <p:spPr>
          <a:xfrm>
            <a:off x="2438399" y="2571750"/>
            <a:ext cx="762001" cy="457200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1C84D-2694-958B-5F27-87F01B039B10}"/>
              </a:ext>
            </a:extLst>
          </p:cNvPr>
          <p:cNvSpPr/>
          <p:nvPr/>
        </p:nvSpPr>
        <p:spPr>
          <a:xfrm>
            <a:off x="2634633" y="21526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2EEE-3E2D-6F39-4ADE-E0DA45C71AF0}"/>
              </a:ext>
            </a:extLst>
          </p:cNvPr>
          <p:cNvSpPr/>
          <p:nvPr/>
        </p:nvSpPr>
        <p:spPr>
          <a:xfrm>
            <a:off x="990600" y="26098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8026"/>
            <a:ext cx="7696200" cy="1183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Energy Consumption across town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6081BC-319A-DA3B-815A-5C0C325B0B37}"/>
                  </a:ext>
                </a:extLst>
              </p:cNvPr>
              <p:cNvSpPr>
                <a:spLocks noGrp="1"/>
              </p:cNvSpPr>
              <p:nvPr>
                <p:ph type="body" sz="quarter" idx="35"/>
              </p:nvPr>
            </p:nvSpPr>
            <p:spPr>
              <a:xfrm>
                <a:off x="1857798" y="1885950"/>
                <a:ext cx="6818658" cy="2619524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sz="2400" dirty="0"/>
                  <a:t>All the variables are closely related to one another.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sz="2400" dirty="0"/>
                  <a:t>Most of the numbers are strongly positively correlated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US" sz="2400" dirty="0"/>
                  <a:t>) to each other.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6081BC-319A-DA3B-815A-5C0C325B0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5"/>
              </p:nvPr>
            </p:nvSpPr>
            <p:spPr>
              <a:xfrm>
                <a:off x="1857798" y="1885950"/>
                <a:ext cx="6818658" cy="2619524"/>
              </a:xfrm>
              <a:blipFill>
                <a:blip r:embed="rId2"/>
                <a:stretch>
                  <a:fillRect l="-1431" t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2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5B5BE6-F91D-23E1-677D-01BE5EAF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344090"/>
              </p:ext>
            </p:extLst>
          </p:nvPr>
        </p:nvGraphicFramePr>
        <p:xfrm>
          <a:off x="326756" y="503634"/>
          <a:ext cx="83820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Relationship between Energy Consumption across town</a:t>
            </a:r>
          </a:p>
        </p:txBody>
      </p:sp>
    </p:spTree>
    <p:extLst>
      <p:ext uri="{BB962C8B-B14F-4D97-AF65-F5344CB8AC3E}">
        <p14:creationId xmlns:p14="http://schemas.microsoft.com/office/powerpoint/2010/main" val="39960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Summary of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The recommendations from us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weather-dependent.</a:t>
            </a:r>
          </a:p>
          <a:p>
            <a:pPr marL="457200" indent="-457200">
              <a:buAutoNum type="arabicParenBoth"/>
            </a:pPr>
            <a:r>
              <a:rPr lang="en-US" dirty="0"/>
              <a:t>Bukit </a:t>
            </a:r>
            <a:r>
              <a:rPr lang="en-US" dirty="0" err="1"/>
              <a:t>Timah</a:t>
            </a:r>
            <a:r>
              <a:rPr lang="en-US" dirty="0"/>
              <a:t>, Newton, Orchard, Tanglin and Southern Islands are</a:t>
            </a:r>
          </a:p>
          <a:p>
            <a:pPr marL="1200150" lvl="1" indent="-45720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1800" dirty="0"/>
              <a:t> target audience for energy consumption campaign</a:t>
            </a:r>
          </a:p>
          <a:p>
            <a:pPr marL="1200150" lvl="1" indent="-457200"/>
            <a:r>
              <a:rPr lang="en-US" sz="1800" dirty="0"/>
              <a:t>the campaign will be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electricity</a:t>
            </a:r>
            <a:r>
              <a:rPr lang="en-US" sz="1800" dirty="0"/>
              <a:t> consumption focused</a:t>
            </a:r>
          </a:p>
          <a:p>
            <a:pPr marL="457200" indent="-457200">
              <a:buAutoNum type="arabicParenBoth"/>
            </a:pPr>
            <a:r>
              <a:rPr lang="en-US" dirty="0"/>
              <a:t>If a energy conservation strategy works in this area, due to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high</a:t>
            </a:r>
            <a:r>
              <a:rPr lang="en-US" dirty="0"/>
              <a:t> correlation between energy consumption patterns across areas, the campaign can expand to island-wide.</a:t>
            </a:r>
          </a:p>
          <a:p>
            <a:pPr marL="1200150" lvl="1" indent="-457200"/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Boxplot of Monthly Gas Consumption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Electricity Consumption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Total Energy Consumption</a:t>
            </a:r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EEB180-3C25-E606-A1DB-A1D7A49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6420-4542-4992-5776-4D41D992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1B9-FF94-DF45-5739-D170C346BF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Analyst employed by a vendor hired by NEA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NEA needs to target 3-5 towns in Singapore that consumes the most amount of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goal is to promote usage of energy efficiency across island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E5572-7FDC-3F19-9845-4EE55120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9808FAC-05DE-6023-0ED7-F8C76E91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935B4-AD75-8915-8F61-05E09EA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7848600" y="264348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C12E57-697E-41A9-67E4-6812BA3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051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54" y="133350"/>
            <a:ext cx="6829002" cy="85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047750"/>
            <a:ext cx="6818658" cy="3124200"/>
          </a:xfrm>
        </p:spPr>
        <p:txBody>
          <a:bodyPr/>
          <a:lstStyle/>
          <a:p>
            <a:r>
              <a:rPr lang="en-US" dirty="0"/>
              <a:t>Weather can potentially impact energy consumption as usage patterns in response to weather conditions. 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analysing</a:t>
            </a:r>
            <a:r>
              <a:rPr lang="en-US" dirty="0"/>
              <a:t> the </a:t>
            </a:r>
            <a:r>
              <a:rPr lang="en-US" b="1" dirty="0"/>
              <a:t>relationship </a:t>
            </a:r>
            <a:r>
              <a:rPr lang="en-US" dirty="0"/>
              <a:t>between rainy days and energy consumption, we can identify </a:t>
            </a:r>
            <a:r>
              <a:rPr lang="en-US" b="1" dirty="0"/>
              <a:t>opportunities</a:t>
            </a:r>
            <a:r>
              <a:rPr lang="en-US" dirty="0"/>
              <a:t> to promote more efficient practices and </a:t>
            </a:r>
            <a:r>
              <a:rPr lang="en-US" dirty="0" err="1"/>
              <a:t>optimise</a:t>
            </a:r>
            <a:r>
              <a:rPr lang="en-US" dirty="0"/>
              <a:t>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079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5D9D7-2776-E12C-5570-CB63F54F35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8752656" cy="2982516"/>
          </a:xfrm>
        </p:spPr>
        <p:txBody>
          <a:bodyPr/>
          <a:lstStyle/>
          <a:p>
            <a:pPr algn="l"/>
            <a:r>
              <a:rPr lang="en-US" b="1" dirty="0"/>
              <a:t>Step 1 : </a:t>
            </a:r>
            <a:r>
              <a:rPr lang="en-US" dirty="0"/>
              <a:t>Monthly weather </a:t>
            </a:r>
            <a:r>
              <a:rPr lang="en-US" b="1" dirty="0"/>
              <a:t>pattern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2 : Relationship</a:t>
            </a:r>
            <a:r>
              <a:rPr lang="en-US" dirty="0"/>
              <a:t> between various monthly weather data</a:t>
            </a:r>
          </a:p>
          <a:p>
            <a:pPr algn="l"/>
            <a:r>
              <a:rPr lang="en-US" b="1" dirty="0"/>
              <a:t>Step 3 : </a:t>
            </a:r>
            <a:r>
              <a:rPr lang="en-US" dirty="0"/>
              <a:t>Energy consumption </a:t>
            </a:r>
            <a:r>
              <a:rPr lang="en-US" b="1" dirty="0"/>
              <a:t>pattern</a:t>
            </a:r>
            <a:r>
              <a:rPr lang="en-US" dirty="0"/>
              <a:t> per month across </a:t>
            </a:r>
            <a:r>
              <a:rPr lang="en-US" b="1" dirty="0"/>
              <a:t>town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4 : Relationship</a:t>
            </a:r>
            <a:r>
              <a:rPr lang="en-US" dirty="0"/>
              <a:t> between various monthly weather data</a:t>
            </a:r>
            <a:endParaRPr lang="en-US" b="1" dirty="0"/>
          </a:p>
          <a:p>
            <a:pPr algn="l"/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5034C-F13E-EB1F-8D4F-19FDDCB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548204A-5F95-12E2-3EB1-8B545C94B569}"/>
              </a:ext>
            </a:extLst>
          </p:cNvPr>
          <p:cNvSpPr txBox="1">
            <a:spLocks/>
          </p:cNvSpPr>
          <p:nvPr/>
        </p:nvSpPr>
        <p:spPr>
          <a:xfrm>
            <a:off x="253526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605404D-DDBF-D522-DF48-48D7DC6C9344}"/>
              </a:ext>
            </a:extLst>
          </p:cNvPr>
          <p:cNvSpPr txBox="1">
            <a:spLocks/>
          </p:cNvSpPr>
          <p:nvPr/>
        </p:nvSpPr>
        <p:spPr>
          <a:xfrm>
            <a:off x="460298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E839A28-3A16-907C-A48F-0D9CA0DA798B}"/>
              </a:ext>
            </a:extLst>
          </p:cNvPr>
          <p:cNvSpPr txBox="1">
            <a:spLocks/>
          </p:cNvSpPr>
          <p:nvPr/>
        </p:nvSpPr>
        <p:spPr>
          <a:xfrm>
            <a:off x="6400800" y="1419622"/>
            <a:ext cx="227565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EBE-4293-2982-17A5-C7AB083C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6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Dec</a:t>
            </a:r>
            <a:r>
              <a:rPr lang="en-US" dirty="0"/>
              <a:t> is the wettest month.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778A75-E9F3-22A3-0801-03F00F6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7" y="984653"/>
            <a:ext cx="7620000" cy="41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8EDFE-D3C4-AD40-DDA2-71BA7BFA12CE}"/>
              </a:ext>
            </a:extLst>
          </p:cNvPr>
          <p:cNvSpPr/>
          <p:nvPr/>
        </p:nvSpPr>
        <p:spPr>
          <a:xfrm>
            <a:off x="75876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554EEB4-3E26-95C5-C57E-41E2FF94B9E4}"/>
              </a:ext>
            </a:extLst>
          </p:cNvPr>
          <p:cNvSpPr/>
          <p:nvPr/>
        </p:nvSpPr>
        <p:spPr>
          <a:xfrm>
            <a:off x="609600" y="1123950"/>
            <a:ext cx="7772400" cy="3124200"/>
          </a:xfrm>
          <a:prstGeom prst="arc">
            <a:avLst>
              <a:gd name="adj1" fmla="val 658828"/>
              <a:gd name="adj2" fmla="val 9625529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Nov – Jan </a:t>
            </a:r>
            <a:r>
              <a:rPr lang="en-US" dirty="0"/>
              <a:t>rains the most.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" y="946567"/>
            <a:ext cx="7620673" cy="41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72CB44-E01B-79FF-D3C3-E293AEDA1C46}"/>
              </a:ext>
            </a:extLst>
          </p:cNvPr>
          <p:cNvSpPr/>
          <p:nvPr/>
        </p:nvSpPr>
        <p:spPr>
          <a:xfrm>
            <a:off x="7206633" y="984653"/>
            <a:ext cx="1222569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52C17-4DD1-AEEF-D172-781EF5925376}"/>
              </a:ext>
            </a:extLst>
          </p:cNvPr>
          <p:cNvSpPr/>
          <p:nvPr/>
        </p:nvSpPr>
        <p:spPr>
          <a:xfrm>
            <a:off x="12630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3ABD255-CD34-BE28-FB62-42A0A9819020}"/>
              </a:ext>
            </a:extLst>
          </p:cNvPr>
          <p:cNvSpPr/>
          <p:nvPr/>
        </p:nvSpPr>
        <p:spPr>
          <a:xfrm>
            <a:off x="-2209800" y="-95250"/>
            <a:ext cx="11430000" cy="3124200"/>
          </a:xfrm>
          <a:prstGeom prst="arc">
            <a:avLst>
              <a:gd name="adj1" fmla="val 658828"/>
              <a:gd name="adj2" fmla="val 8552733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en-US" dirty="0"/>
              <a:t> is the hottest in Singapore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47" y="1737207"/>
            <a:ext cx="6287055" cy="34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9478FD-7455-C61C-B68A-62479AA3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4410"/>
            <a:ext cx="754380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2582B7-2C60-7CC9-1C4B-BD48A4DB05C2}"/>
              </a:ext>
            </a:extLst>
          </p:cNvPr>
          <p:cNvSpPr/>
          <p:nvPr/>
        </p:nvSpPr>
        <p:spPr>
          <a:xfrm>
            <a:off x="3777633" y="984653"/>
            <a:ext cx="565767" cy="4025497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69F2754-5ED6-B661-D9C7-D038B600E1C8}"/>
              </a:ext>
            </a:extLst>
          </p:cNvPr>
          <p:cNvSpPr/>
          <p:nvPr/>
        </p:nvSpPr>
        <p:spPr>
          <a:xfrm>
            <a:off x="1532547" y="2266950"/>
            <a:ext cx="6797308" cy="3124200"/>
          </a:xfrm>
          <a:prstGeom prst="arc">
            <a:avLst>
              <a:gd name="adj1" fmla="val 11106417"/>
              <a:gd name="adj2" fmla="val 21162369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1563266"/>
          </a:xfrm>
        </p:spPr>
        <p:txBody>
          <a:bodyPr>
            <a:normAutofit/>
          </a:bodyPr>
          <a:lstStyle/>
          <a:p>
            <a:r>
              <a:rPr lang="en-US" dirty="0"/>
              <a:t>Step 2: Important Relationship between Weather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81BC-319A-DA3B-815A-5C0C325B0B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76400" y="1885950"/>
            <a:ext cx="7315200" cy="2619524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in a month and maximum rainfall in a day have strong positive correlation (r = 0.81).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and mean temperature have very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mild (less than expected)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negative correlation (r = -0.51).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67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400"/>
            <a:ext cx="6829002" cy="1066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weather could potentially connect to energy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57BC-C984-6C11-37F7-649C3BD530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4000" y="1428750"/>
            <a:ext cx="6818658" cy="3276600"/>
          </a:xfrm>
        </p:spPr>
        <p:txBody>
          <a:bodyPr/>
          <a:lstStyle/>
          <a:p>
            <a:r>
              <a:rPr lang="en-US" b="1" dirty="0"/>
              <a:t>Possibility 1</a:t>
            </a:r>
          </a:p>
          <a:p>
            <a:r>
              <a:rPr lang="en-US" dirty="0"/>
              <a:t>People stays at home more during rainy seasons</a:t>
            </a:r>
          </a:p>
          <a:p>
            <a:r>
              <a:rPr lang="en-US" dirty="0"/>
              <a:t>=&gt; More household energy consumption</a:t>
            </a:r>
          </a:p>
          <a:p>
            <a:endParaRPr lang="en-US" b="1" dirty="0"/>
          </a:p>
          <a:p>
            <a:r>
              <a:rPr lang="en-US" b="1" dirty="0"/>
              <a:t>Possibility 2</a:t>
            </a:r>
          </a:p>
          <a:p>
            <a:r>
              <a:rPr lang="en-US" dirty="0"/>
              <a:t>Air-conditioner / Water Heater are used more during hot seasons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More household energy consumption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630"/>
      </p:ext>
    </p:extLst>
  </p:cSld>
  <p:clrMapOvr>
    <a:masterClrMapping/>
  </p:clrMapOvr>
</p:sld>
</file>

<file path=ppt/theme/theme1.xml><?xml version="1.0" encoding="utf-8"?>
<a:theme xmlns:a="http://schemas.openxmlformats.org/drawingml/2006/main" name="city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1858</Template>
  <TotalTime>331</TotalTime>
  <Words>571</Words>
  <Application>Microsoft Office PowerPoint</Application>
  <PresentationFormat>On-screen Show (16:9)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Söhne</vt:lpstr>
      <vt:lpstr>Arial</vt:lpstr>
      <vt:lpstr>Calibri</vt:lpstr>
      <vt:lpstr>Cambria Math</vt:lpstr>
      <vt:lpstr>Symbol</vt:lpstr>
      <vt:lpstr>city</vt:lpstr>
      <vt:lpstr>Harnessing Weather Patterns to Identify Means to Optimise Households Energy Consumption by Town</vt:lpstr>
      <vt:lpstr>Who am I?</vt:lpstr>
      <vt:lpstr>Problem Statement</vt:lpstr>
      <vt:lpstr>Methodology</vt:lpstr>
      <vt:lpstr>Dec is the wettest month.</vt:lpstr>
      <vt:lpstr>Nov – Jan rains the most.</vt:lpstr>
      <vt:lpstr>May is the hottest in Singapore</vt:lpstr>
      <vt:lpstr>Step 2: Important Relationship between Weather Data</vt:lpstr>
      <vt:lpstr>How weather could potentially connect to energy consumption</vt:lpstr>
      <vt:lpstr>Major Source of Energy Consumption in Household</vt:lpstr>
      <vt:lpstr>PowerPoint Presentation</vt:lpstr>
      <vt:lpstr>Step 3: Energy Consumption Patterns</vt:lpstr>
      <vt:lpstr>Opportunities</vt:lpstr>
      <vt:lpstr>PowerPoint Presentation</vt:lpstr>
      <vt:lpstr>Relationship between Energy Consumption across town</vt:lpstr>
      <vt:lpstr> </vt:lpstr>
      <vt:lpstr>Summary of Insights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Weather and Households Energy Consumption by Town</dc:title>
  <dc:creator>Ming Fatt Kham</dc:creator>
  <cp:lastModifiedBy>Ming Fatt Kham</cp:lastModifiedBy>
  <cp:revision>8</cp:revision>
  <dcterms:created xsi:type="dcterms:W3CDTF">2023-05-25T02:54:13Z</dcterms:created>
  <dcterms:modified xsi:type="dcterms:W3CDTF">2023-05-25T08:32:14Z</dcterms:modified>
</cp:coreProperties>
</file>