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9" r:id="rId2"/>
    <p:sldId id="271" r:id="rId3"/>
    <p:sldId id="260" r:id="rId4"/>
    <p:sldId id="283" r:id="rId5"/>
    <p:sldId id="273" r:id="rId6"/>
    <p:sldId id="276" r:id="rId7"/>
    <p:sldId id="274" r:id="rId8"/>
    <p:sldId id="267" r:id="rId9"/>
    <p:sldId id="266" r:id="rId10"/>
    <p:sldId id="264" r:id="rId11"/>
    <p:sldId id="265" r:id="rId12"/>
    <p:sldId id="286" r:id="rId13"/>
    <p:sldId id="289" r:id="rId14"/>
    <p:sldId id="287" r:id="rId15"/>
    <p:sldId id="270" r:id="rId16"/>
    <p:sldId id="291" r:id="rId17"/>
    <p:sldId id="277" r:id="rId18"/>
    <p:sldId id="288" r:id="rId19"/>
    <p:sldId id="278" r:id="rId20"/>
    <p:sldId id="282" r:id="rId21"/>
    <p:sldId id="279" r:id="rId22"/>
    <p:sldId id="284" r:id="rId23"/>
    <p:sldId id="281" r:id="rId24"/>
    <p:sldId id="290" r:id="rId25"/>
    <p:sldId id="272" r:id="rId2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45A1996-8A82-42AC-95A8-12075D627E58}">
          <p14:sldIdLst>
            <p14:sldId id="259"/>
            <p14:sldId id="271"/>
            <p14:sldId id="260"/>
            <p14:sldId id="283"/>
            <p14:sldId id="273"/>
            <p14:sldId id="276"/>
            <p14:sldId id="274"/>
            <p14:sldId id="267"/>
            <p14:sldId id="266"/>
            <p14:sldId id="264"/>
            <p14:sldId id="265"/>
            <p14:sldId id="286"/>
            <p14:sldId id="289"/>
            <p14:sldId id="287"/>
            <p14:sldId id="270"/>
            <p14:sldId id="291"/>
            <p14:sldId id="277"/>
            <p14:sldId id="288"/>
            <p14:sldId id="278"/>
            <p14:sldId id="282"/>
            <p14:sldId id="279"/>
            <p14:sldId id="284"/>
            <p14:sldId id="281"/>
            <p14:sldId id="290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653F"/>
    <a:srgbClr val="5D9BEC"/>
    <a:srgbClr val="FA8150"/>
    <a:srgbClr val="E37553"/>
    <a:srgbClr val="959697"/>
    <a:srgbClr val="EAEAEA"/>
    <a:srgbClr val="E3E5F1"/>
    <a:srgbClr val="EFF0F7"/>
    <a:srgbClr val="F5B493"/>
    <a:srgbClr val="F6BE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93" autoAdjust="0"/>
    <p:restoredTop sz="93333" autoAdjust="0"/>
  </p:normalViewPr>
  <p:slideViewPr>
    <p:cSldViewPr>
      <p:cViewPr>
        <p:scale>
          <a:sx n="77" d="100"/>
          <a:sy n="77" d="100"/>
        </p:scale>
        <p:origin x="276" y="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412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E19E4D-0F47-4D9E-AA90-FE717A72853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2B2FEB-5154-4C4A-8906-29B006EDA242}">
      <dgm:prSet phldrT="[Text]"/>
      <dgm:spPr/>
      <dgm:t>
        <a:bodyPr/>
        <a:lstStyle/>
        <a:p>
          <a:endParaRPr lang="en-US" dirty="0"/>
        </a:p>
      </dgm:t>
    </dgm:pt>
    <dgm:pt modelId="{3AD69C39-4F68-484A-914B-0F4EB696E205}" type="parTrans" cxnId="{04F81919-A75D-42DC-80AE-C402932E53D5}">
      <dgm:prSet/>
      <dgm:spPr/>
      <dgm:t>
        <a:bodyPr/>
        <a:lstStyle/>
        <a:p>
          <a:endParaRPr lang="en-US"/>
        </a:p>
      </dgm:t>
    </dgm:pt>
    <dgm:pt modelId="{2176F51C-07A5-44DA-83C4-F8283878841F}" type="sibTrans" cxnId="{04F81919-A75D-42DC-80AE-C402932E53D5}">
      <dgm:prSet/>
      <dgm:spPr/>
      <dgm:t>
        <a:bodyPr/>
        <a:lstStyle/>
        <a:p>
          <a:endParaRPr lang="en-US"/>
        </a:p>
      </dgm:t>
    </dgm:pt>
    <dgm:pt modelId="{5341C907-F865-4CBA-9072-E554696346D2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Data Analyst </a:t>
          </a:r>
          <a:r>
            <a:rPr lang="en-US" dirty="0"/>
            <a:t>of a vendor hired by Government</a:t>
          </a:r>
        </a:p>
      </dgm:t>
    </dgm:pt>
    <dgm:pt modelId="{ED6949A6-A579-4834-AA1B-3F045DA6898B}" type="parTrans" cxnId="{95424DCD-E578-432A-AD3B-53F54970C2B1}">
      <dgm:prSet/>
      <dgm:spPr/>
      <dgm:t>
        <a:bodyPr/>
        <a:lstStyle/>
        <a:p>
          <a:endParaRPr lang="en-US"/>
        </a:p>
      </dgm:t>
    </dgm:pt>
    <dgm:pt modelId="{D6959666-E3BC-4582-918E-DCDA4E4D8D95}" type="sibTrans" cxnId="{95424DCD-E578-432A-AD3B-53F54970C2B1}">
      <dgm:prSet/>
      <dgm:spPr/>
      <dgm:t>
        <a:bodyPr/>
        <a:lstStyle/>
        <a:p>
          <a:endParaRPr lang="en-US"/>
        </a:p>
      </dgm:t>
    </dgm:pt>
    <dgm:pt modelId="{B18ADCF1-1F19-42D5-BF21-380795D156E8}">
      <dgm:prSet phldrT="[Text]"/>
      <dgm:spPr/>
      <dgm:t>
        <a:bodyPr/>
        <a:lstStyle/>
        <a:p>
          <a:r>
            <a:rPr lang="en-US" dirty="0"/>
            <a:t>Government wishes to promote usage of energy efficiency across island.</a:t>
          </a:r>
        </a:p>
      </dgm:t>
    </dgm:pt>
    <dgm:pt modelId="{9475DB0E-0736-4465-B028-A5555A9DD0BA}" type="parTrans" cxnId="{1BF555A5-6D16-41C8-BA6A-0939BDA2FD85}">
      <dgm:prSet/>
      <dgm:spPr/>
      <dgm:t>
        <a:bodyPr/>
        <a:lstStyle/>
        <a:p>
          <a:endParaRPr lang="en-US"/>
        </a:p>
      </dgm:t>
    </dgm:pt>
    <dgm:pt modelId="{7F311547-6258-44AF-9276-DFCDDAAC688E}" type="sibTrans" cxnId="{1BF555A5-6D16-41C8-BA6A-0939BDA2FD85}">
      <dgm:prSet/>
      <dgm:spPr/>
      <dgm:t>
        <a:bodyPr/>
        <a:lstStyle/>
        <a:p>
          <a:endParaRPr lang="en-US"/>
        </a:p>
      </dgm:t>
    </dgm:pt>
    <dgm:pt modelId="{8C174CF1-DFAF-4657-89D7-7F487ED4DD97}">
      <dgm:prSet phldrT="[Text]"/>
      <dgm:spPr/>
      <dgm:t>
        <a:bodyPr/>
        <a:lstStyle/>
        <a:p>
          <a:r>
            <a:rPr lang="en-US" dirty="0"/>
            <a:t>They will run pilot projects for 3-5 towns in Singapore and needs some insights how to approach it.</a:t>
          </a:r>
        </a:p>
      </dgm:t>
    </dgm:pt>
    <dgm:pt modelId="{F5544EFA-FE74-4F43-A802-042ABAB6494F}" type="parTrans" cxnId="{641EFD65-4792-482D-9095-904AEB14DEE9}">
      <dgm:prSet/>
      <dgm:spPr/>
      <dgm:t>
        <a:bodyPr/>
        <a:lstStyle/>
        <a:p>
          <a:endParaRPr lang="en-US"/>
        </a:p>
      </dgm:t>
    </dgm:pt>
    <dgm:pt modelId="{63A88988-B62D-410C-87BB-F09C42AF82CC}" type="sibTrans" cxnId="{641EFD65-4792-482D-9095-904AEB14DEE9}">
      <dgm:prSet/>
      <dgm:spPr/>
      <dgm:t>
        <a:bodyPr/>
        <a:lstStyle/>
        <a:p>
          <a:endParaRPr lang="en-US"/>
        </a:p>
      </dgm:t>
    </dgm:pt>
    <dgm:pt modelId="{22A9CB0F-22C5-4120-859F-AA53F9A14F0C}" type="pres">
      <dgm:prSet presAssocID="{28E19E4D-0F47-4D9E-AA90-FE717A72853A}" presName="vert0" presStyleCnt="0">
        <dgm:presLayoutVars>
          <dgm:dir/>
          <dgm:animOne val="branch"/>
          <dgm:animLvl val="lvl"/>
        </dgm:presLayoutVars>
      </dgm:prSet>
      <dgm:spPr/>
    </dgm:pt>
    <dgm:pt modelId="{40ADBD12-C00E-4D82-96D2-F179D6A1018C}" type="pres">
      <dgm:prSet presAssocID="{F22B2FEB-5154-4C4A-8906-29B006EDA242}" presName="thickLine" presStyleLbl="alignNode1" presStyleIdx="0" presStyleCnt="1"/>
      <dgm:spPr/>
    </dgm:pt>
    <dgm:pt modelId="{F7FD9E3E-7640-4F50-A700-8A63C155EC41}" type="pres">
      <dgm:prSet presAssocID="{F22B2FEB-5154-4C4A-8906-29B006EDA242}" presName="horz1" presStyleCnt="0"/>
      <dgm:spPr/>
    </dgm:pt>
    <dgm:pt modelId="{EB6E950A-DDA7-412F-805A-5B8E7C6E8EA5}" type="pres">
      <dgm:prSet presAssocID="{F22B2FEB-5154-4C4A-8906-29B006EDA242}" presName="tx1" presStyleLbl="revTx" presStyleIdx="0" presStyleCnt="4"/>
      <dgm:spPr/>
    </dgm:pt>
    <dgm:pt modelId="{8A613823-4E94-4764-8902-2A88B2A0569C}" type="pres">
      <dgm:prSet presAssocID="{F22B2FEB-5154-4C4A-8906-29B006EDA242}" presName="vert1" presStyleCnt="0"/>
      <dgm:spPr/>
    </dgm:pt>
    <dgm:pt modelId="{7C399FEE-9304-4669-8D90-57402F9E822B}" type="pres">
      <dgm:prSet presAssocID="{5341C907-F865-4CBA-9072-E554696346D2}" presName="vertSpace2a" presStyleCnt="0"/>
      <dgm:spPr/>
    </dgm:pt>
    <dgm:pt modelId="{F34D58D2-FBFF-4F1F-9EBC-B470C56BC2BF}" type="pres">
      <dgm:prSet presAssocID="{5341C907-F865-4CBA-9072-E554696346D2}" presName="horz2" presStyleCnt="0"/>
      <dgm:spPr/>
    </dgm:pt>
    <dgm:pt modelId="{348E961E-AD8D-4E76-B615-8EBCAE8CACD2}" type="pres">
      <dgm:prSet presAssocID="{5341C907-F865-4CBA-9072-E554696346D2}" presName="horzSpace2" presStyleCnt="0"/>
      <dgm:spPr/>
    </dgm:pt>
    <dgm:pt modelId="{17CAB209-1297-4605-AFA2-2506998894E2}" type="pres">
      <dgm:prSet presAssocID="{5341C907-F865-4CBA-9072-E554696346D2}" presName="tx2" presStyleLbl="revTx" presStyleIdx="1" presStyleCnt="4" custLinFactNeighborX="-13694" custLinFactNeighborY="5383"/>
      <dgm:spPr/>
    </dgm:pt>
    <dgm:pt modelId="{22459184-3F7F-4472-9053-A0B89AEDEEBF}" type="pres">
      <dgm:prSet presAssocID="{5341C907-F865-4CBA-9072-E554696346D2}" presName="vert2" presStyleCnt="0"/>
      <dgm:spPr/>
    </dgm:pt>
    <dgm:pt modelId="{3D48AA12-8ED2-4DB8-90FB-F9C7A32AE74E}" type="pres">
      <dgm:prSet presAssocID="{5341C907-F865-4CBA-9072-E554696346D2}" presName="thinLine2b" presStyleLbl="callout" presStyleIdx="0" presStyleCnt="3"/>
      <dgm:spPr/>
    </dgm:pt>
    <dgm:pt modelId="{C0A0C43D-266C-4DD6-837C-BDE8129AC394}" type="pres">
      <dgm:prSet presAssocID="{5341C907-F865-4CBA-9072-E554696346D2}" presName="vertSpace2b" presStyleCnt="0"/>
      <dgm:spPr/>
    </dgm:pt>
    <dgm:pt modelId="{F8F8AE06-B9FA-4214-875B-3CBDF33F1D40}" type="pres">
      <dgm:prSet presAssocID="{B18ADCF1-1F19-42D5-BF21-380795D156E8}" presName="horz2" presStyleCnt="0"/>
      <dgm:spPr/>
    </dgm:pt>
    <dgm:pt modelId="{CECDC1BD-8DCE-4D40-887D-C0822F9DE230}" type="pres">
      <dgm:prSet presAssocID="{B18ADCF1-1F19-42D5-BF21-380795D156E8}" presName="horzSpace2" presStyleCnt="0"/>
      <dgm:spPr/>
    </dgm:pt>
    <dgm:pt modelId="{8FB89110-0F1D-422A-9C9C-AA8C64527303}" type="pres">
      <dgm:prSet presAssocID="{B18ADCF1-1F19-42D5-BF21-380795D156E8}" presName="tx2" presStyleLbl="revTx" presStyleIdx="2" presStyleCnt="4"/>
      <dgm:spPr/>
    </dgm:pt>
    <dgm:pt modelId="{6B605793-6EC1-4F80-80DE-4CB4913A8CAB}" type="pres">
      <dgm:prSet presAssocID="{B18ADCF1-1F19-42D5-BF21-380795D156E8}" presName="vert2" presStyleCnt="0"/>
      <dgm:spPr/>
    </dgm:pt>
    <dgm:pt modelId="{4F0C4C00-8B20-47CB-926C-573B4A56DB2D}" type="pres">
      <dgm:prSet presAssocID="{B18ADCF1-1F19-42D5-BF21-380795D156E8}" presName="thinLine2b" presStyleLbl="callout" presStyleIdx="1" presStyleCnt="3"/>
      <dgm:spPr/>
    </dgm:pt>
    <dgm:pt modelId="{1CE1FA54-326E-40CE-BFF7-28AA7F4F97AF}" type="pres">
      <dgm:prSet presAssocID="{B18ADCF1-1F19-42D5-BF21-380795D156E8}" presName="vertSpace2b" presStyleCnt="0"/>
      <dgm:spPr/>
    </dgm:pt>
    <dgm:pt modelId="{165CF67C-85B2-4FAA-A4C0-6DB876403B15}" type="pres">
      <dgm:prSet presAssocID="{8C174CF1-DFAF-4657-89D7-7F487ED4DD97}" presName="horz2" presStyleCnt="0"/>
      <dgm:spPr/>
    </dgm:pt>
    <dgm:pt modelId="{319CFF63-CB89-4B63-ACD9-FC88F3945BB4}" type="pres">
      <dgm:prSet presAssocID="{8C174CF1-DFAF-4657-89D7-7F487ED4DD97}" presName="horzSpace2" presStyleCnt="0"/>
      <dgm:spPr/>
    </dgm:pt>
    <dgm:pt modelId="{997047E3-DC03-44D7-BB46-545BBB57CF75}" type="pres">
      <dgm:prSet presAssocID="{8C174CF1-DFAF-4657-89D7-7F487ED4DD97}" presName="tx2" presStyleLbl="revTx" presStyleIdx="3" presStyleCnt="4"/>
      <dgm:spPr/>
    </dgm:pt>
    <dgm:pt modelId="{996FCCDB-DDB3-40F8-A5CE-5851DA561525}" type="pres">
      <dgm:prSet presAssocID="{8C174CF1-DFAF-4657-89D7-7F487ED4DD97}" presName="vert2" presStyleCnt="0"/>
      <dgm:spPr/>
    </dgm:pt>
    <dgm:pt modelId="{605EFA7F-EBA6-457E-935F-718792C29311}" type="pres">
      <dgm:prSet presAssocID="{8C174CF1-DFAF-4657-89D7-7F487ED4DD97}" presName="thinLine2b" presStyleLbl="callout" presStyleIdx="2" presStyleCnt="3"/>
      <dgm:spPr/>
    </dgm:pt>
    <dgm:pt modelId="{F0B515A3-6F84-4D18-BD58-7A89BF042CE3}" type="pres">
      <dgm:prSet presAssocID="{8C174CF1-DFAF-4657-89D7-7F487ED4DD97}" presName="vertSpace2b" presStyleCnt="0"/>
      <dgm:spPr/>
    </dgm:pt>
  </dgm:ptLst>
  <dgm:cxnLst>
    <dgm:cxn modelId="{04F81919-A75D-42DC-80AE-C402932E53D5}" srcId="{28E19E4D-0F47-4D9E-AA90-FE717A72853A}" destId="{F22B2FEB-5154-4C4A-8906-29B006EDA242}" srcOrd="0" destOrd="0" parTransId="{3AD69C39-4F68-484A-914B-0F4EB696E205}" sibTransId="{2176F51C-07A5-44DA-83C4-F8283878841F}"/>
    <dgm:cxn modelId="{E31BE824-C806-405C-AEFD-045148A91F74}" type="presOf" srcId="{28E19E4D-0F47-4D9E-AA90-FE717A72853A}" destId="{22A9CB0F-22C5-4120-859F-AA53F9A14F0C}" srcOrd="0" destOrd="0" presId="urn:microsoft.com/office/officeart/2008/layout/LinedList"/>
    <dgm:cxn modelId="{641EFD65-4792-482D-9095-904AEB14DEE9}" srcId="{F22B2FEB-5154-4C4A-8906-29B006EDA242}" destId="{8C174CF1-DFAF-4657-89D7-7F487ED4DD97}" srcOrd="2" destOrd="0" parTransId="{F5544EFA-FE74-4F43-A802-042ABAB6494F}" sibTransId="{63A88988-B62D-410C-87BB-F09C42AF82CC}"/>
    <dgm:cxn modelId="{9914A958-740A-4771-9E3C-8EF8811B158C}" type="presOf" srcId="{5341C907-F865-4CBA-9072-E554696346D2}" destId="{17CAB209-1297-4605-AFA2-2506998894E2}" srcOrd="0" destOrd="0" presId="urn:microsoft.com/office/officeart/2008/layout/LinedList"/>
    <dgm:cxn modelId="{1BF555A5-6D16-41C8-BA6A-0939BDA2FD85}" srcId="{F22B2FEB-5154-4C4A-8906-29B006EDA242}" destId="{B18ADCF1-1F19-42D5-BF21-380795D156E8}" srcOrd="1" destOrd="0" parTransId="{9475DB0E-0736-4465-B028-A5555A9DD0BA}" sibTransId="{7F311547-6258-44AF-9276-DFCDDAAC688E}"/>
    <dgm:cxn modelId="{6232E9B4-0B77-4063-867F-F13329FC37DE}" type="presOf" srcId="{F22B2FEB-5154-4C4A-8906-29B006EDA242}" destId="{EB6E950A-DDA7-412F-805A-5B8E7C6E8EA5}" srcOrd="0" destOrd="0" presId="urn:microsoft.com/office/officeart/2008/layout/LinedList"/>
    <dgm:cxn modelId="{95424DCD-E578-432A-AD3B-53F54970C2B1}" srcId="{F22B2FEB-5154-4C4A-8906-29B006EDA242}" destId="{5341C907-F865-4CBA-9072-E554696346D2}" srcOrd="0" destOrd="0" parTransId="{ED6949A6-A579-4834-AA1B-3F045DA6898B}" sibTransId="{D6959666-E3BC-4582-918E-DCDA4E4D8D95}"/>
    <dgm:cxn modelId="{F57FC6E4-289E-45C4-8824-FC815FB22666}" type="presOf" srcId="{B18ADCF1-1F19-42D5-BF21-380795D156E8}" destId="{8FB89110-0F1D-422A-9C9C-AA8C64527303}" srcOrd="0" destOrd="0" presId="urn:microsoft.com/office/officeart/2008/layout/LinedList"/>
    <dgm:cxn modelId="{71DC4EE5-DE9C-4F42-A676-BBBC212F041D}" type="presOf" srcId="{8C174CF1-DFAF-4657-89D7-7F487ED4DD97}" destId="{997047E3-DC03-44D7-BB46-545BBB57CF75}" srcOrd="0" destOrd="0" presId="urn:microsoft.com/office/officeart/2008/layout/LinedList"/>
    <dgm:cxn modelId="{18637115-6A5F-436D-BA58-6E782045B785}" type="presParOf" srcId="{22A9CB0F-22C5-4120-859F-AA53F9A14F0C}" destId="{40ADBD12-C00E-4D82-96D2-F179D6A1018C}" srcOrd="0" destOrd="0" presId="urn:microsoft.com/office/officeart/2008/layout/LinedList"/>
    <dgm:cxn modelId="{D677050A-ED60-4326-9179-432FDA20BF2F}" type="presParOf" srcId="{22A9CB0F-22C5-4120-859F-AA53F9A14F0C}" destId="{F7FD9E3E-7640-4F50-A700-8A63C155EC41}" srcOrd="1" destOrd="0" presId="urn:microsoft.com/office/officeart/2008/layout/LinedList"/>
    <dgm:cxn modelId="{C664DB4B-0CF4-42EA-83EA-614AABED947F}" type="presParOf" srcId="{F7FD9E3E-7640-4F50-A700-8A63C155EC41}" destId="{EB6E950A-DDA7-412F-805A-5B8E7C6E8EA5}" srcOrd="0" destOrd="0" presId="urn:microsoft.com/office/officeart/2008/layout/LinedList"/>
    <dgm:cxn modelId="{80AB8047-FAC5-4352-8531-81B209809125}" type="presParOf" srcId="{F7FD9E3E-7640-4F50-A700-8A63C155EC41}" destId="{8A613823-4E94-4764-8902-2A88B2A0569C}" srcOrd="1" destOrd="0" presId="urn:microsoft.com/office/officeart/2008/layout/LinedList"/>
    <dgm:cxn modelId="{E341F717-0419-4D6E-96FA-44B0BCD87040}" type="presParOf" srcId="{8A613823-4E94-4764-8902-2A88B2A0569C}" destId="{7C399FEE-9304-4669-8D90-57402F9E822B}" srcOrd="0" destOrd="0" presId="urn:microsoft.com/office/officeart/2008/layout/LinedList"/>
    <dgm:cxn modelId="{E915AA70-F190-4389-9A85-C7D01882C238}" type="presParOf" srcId="{8A613823-4E94-4764-8902-2A88B2A0569C}" destId="{F34D58D2-FBFF-4F1F-9EBC-B470C56BC2BF}" srcOrd="1" destOrd="0" presId="urn:microsoft.com/office/officeart/2008/layout/LinedList"/>
    <dgm:cxn modelId="{EA5294AD-736F-4C24-9347-2D2E8E0EB368}" type="presParOf" srcId="{F34D58D2-FBFF-4F1F-9EBC-B470C56BC2BF}" destId="{348E961E-AD8D-4E76-B615-8EBCAE8CACD2}" srcOrd="0" destOrd="0" presId="urn:microsoft.com/office/officeart/2008/layout/LinedList"/>
    <dgm:cxn modelId="{36724B3B-7663-4FF8-945D-16363A18E9F9}" type="presParOf" srcId="{F34D58D2-FBFF-4F1F-9EBC-B470C56BC2BF}" destId="{17CAB209-1297-4605-AFA2-2506998894E2}" srcOrd="1" destOrd="0" presId="urn:microsoft.com/office/officeart/2008/layout/LinedList"/>
    <dgm:cxn modelId="{BB3B4BE0-9B7D-4A82-8F65-8FD008DC5FC2}" type="presParOf" srcId="{F34D58D2-FBFF-4F1F-9EBC-B470C56BC2BF}" destId="{22459184-3F7F-4472-9053-A0B89AEDEEBF}" srcOrd="2" destOrd="0" presId="urn:microsoft.com/office/officeart/2008/layout/LinedList"/>
    <dgm:cxn modelId="{40E8D66A-ADA9-4220-966F-2B87ACF1F6B8}" type="presParOf" srcId="{8A613823-4E94-4764-8902-2A88B2A0569C}" destId="{3D48AA12-8ED2-4DB8-90FB-F9C7A32AE74E}" srcOrd="2" destOrd="0" presId="urn:microsoft.com/office/officeart/2008/layout/LinedList"/>
    <dgm:cxn modelId="{F7BADCBF-C1F6-484E-A0FE-3DD9DD0E518C}" type="presParOf" srcId="{8A613823-4E94-4764-8902-2A88B2A0569C}" destId="{C0A0C43D-266C-4DD6-837C-BDE8129AC394}" srcOrd="3" destOrd="0" presId="urn:microsoft.com/office/officeart/2008/layout/LinedList"/>
    <dgm:cxn modelId="{E1A2D6BE-DD6C-4F36-A942-E08211369109}" type="presParOf" srcId="{8A613823-4E94-4764-8902-2A88B2A0569C}" destId="{F8F8AE06-B9FA-4214-875B-3CBDF33F1D40}" srcOrd="4" destOrd="0" presId="urn:microsoft.com/office/officeart/2008/layout/LinedList"/>
    <dgm:cxn modelId="{6955EB02-3358-4E63-A784-DA2A32B2DA34}" type="presParOf" srcId="{F8F8AE06-B9FA-4214-875B-3CBDF33F1D40}" destId="{CECDC1BD-8DCE-4D40-887D-C0822F9DE230}" srcOrd="0" destOrd="0" presId="urn:microsoft.com/office/officeart/2008/layout/LinedList"/>
    <dgm:cxn modelId="{101C0936-5DB6-4253-9D1A-CB7221A3A5FE}" type="presParOf" srcId="{F8F8AE06-B9FA-4214-875B-3CBDF33F1D40}" destId="{8FB89110-0F1D-422A-9C9C-AA8C64527303}" srcOrd="1" destOrd="0" presId="urn:microsoft.com/office/officeart/2008/layout/LinedList"/>
    <dgm:cxn modelId="{633F5DA2-CACF-497F-8E74-8111F419C97E}" type="presParOf" srcId="{F8F8AE06-B9FA-4214-875B-3CBDF33F1D40}" destId="{6B605793-6EC1-4F80-80DE-4CB4913A8CAB}" srcOrd="2" destOrd="0" presId="urn:microsoft.com/office/officeart/2008/layout/LinedList"/>
    <dgm:cxn modelId="{1F9921A9-27BD-43AA-9367-CD1FCB333DF9}" type="presParOf" srcId="{8A613823-4E94-4764-8902-2A88B2A0569C}" destId="{4F0C4C00-8B20-47CB-926C-573B4A56DB2D}" srcOrd="5" destOrd="0" presId="urn:microsoft.com/office/officeart/2008/layout/LinedList"/>
    <dgm:cxn modelId="{0A8A11AF-5209-4423-8410-A6A6AED11B74}" type="presParOf" srcId="{8A613823-4E94-4764-8902-2A88B2A0569C}" destId="{1CE1FA54-326E-40CE-BFF7-28AA7F4F97AF}" srcOrd="6" destOrd="0" presId="urn:microsoft.com/office/officeart/2008/layout/LinedList"/>
    <dgm:cxn modelId="{DBFA1AED-3E06-4994-BA43-2D715314B292}" type="presParOf" srcId="{8A613823-4E94-4764-8902-2A88B2A0569C}" destId="{165CF67C-85B2-4FAA-A4C0-6DB876403B15}" srcOrd="7" destOrd="0" presId="urn:microsoft.com/office/officeart/2008/layout/LinedList"/>
    <dgm:cxn modelId="{BEF06F0E-63FE-4ABA-964F-2C4345EC344E}" type="presParOf" srcId="{165CF67C-85B2-4FAA-A4C0-6DB876403B15}" destId="{319CFF63-CB89-4B63-ACD9-FC88F3945BB4}" srcOrd="0" destOrd="0" presId="urn:microsoft.com/office/officeart/2008/layout/LinedList"/>
    <dgm:cxn modelId="{928B620A-9DAC-4AD7-B0E5-08649B2ECE56}" type="presParOf" srcId="{165CF67C-85B2-4FAA-A4C0-6DB876403B15}" destId="{997047E3-DC03-44D7-BB46-545BBB57CF75}" srcOrd="1" destOrd="0" presId="urn:microsoft.com/office/officeart/2008/layout/LinedList"/>
    <dgm:cxn modelId="{9BA3E092-2476-4AC2-9733-3172D5E2A560}" type="presParOf" srcId="{165CF67C-85B2-4FAA-A4C0-6DB876403B15}" destId="{996FCCDB-DDB3-40F8-A5CE-5851DA561525}" srcOrd="2" destOrd="0" presId="urn:microsoft.com/office/officeart/2008/layout/LinedList"/>
    <dgm:cxn modelId="{63DC0AE8-91A0-4A94-BFC8-596A2FF47000}" type="presParOf" srcId="{8A613823-4E94-4764-8902-2A88B2A0569C}" destId="{605EFA7F-EBA6-457E-935F-718792C29311}" srcOrd="8" destOrd="0" presId="urn:microsoft.com/office/officeart/2008/layout/LinedList"/>
    <dgm:cxn modelId="{692C9C1F-26AF-4A8C-BE86-C43D184BE05E}" type="presParOf" srcId="{8A613823-4E94-4764-8902-2A88B2A0569C}" destId="{F0B515A3-6F84-4D18-BD58-7A89BF042CE3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030676-0189-4635-9220-FFBADC10DCB1}" type="doc">
      <dgm:prSet loTypeId="urn:microsoft.com/office/officeart/2005/8/layout/process1" loCatId="process" qsTypeId="urn:microsoft.com/office/officeart/2005/8/quickstyle/simple3" qsCatId="simple" csTypeId="urn:microsoft.com/office/officeart/2005/8/colors/accent1_2" csCatId="accent1" phldr="1"/>
      <dgm:spPr/>
    </dgm:pt>
    <dgm:pt modelId="{4C0E380F-E026-4719-89DD-E2F6224D4C99}">
      <dgm:prSet phldrT="[Text]" custT="1"/>
      <dgm:spPr/>
      <dgm:t>
        <a:bodyPr/>
        <a:lstStyle/>
        <a:p>
          <a:r>
            <a:rPr lang="en-US" sz="2200" dirty="0"/>
            <a:t>The energy consumption patterns across towns are </a:t>
          </a:r>
          <a:r>
            <a:rPr lang="en-US" sz="2800" b="1" dirty="0"/>
            <a:t>similar</a:t>
          </a:r>
          <a:r>
            <a:rPr lang="en-US" sz="2200" dirty="0"/>
            <a:t>.</a:t>
          </a:r>
        </a:p>
      </dgm:t>
    </dgm:pt>
    <dgm:pt modelId="{A4AB8E2D-B507-4AE6-B770-323701EF5420}" type="parTrans" cxnId="{BA7267A5-EE0C-4A92-AB65-71214AC292B6}">
      <dgm:prSet/>
      <dgm:spPr/>
      <dgm:t>
        <a:bodyPr/>
        <a:lstStyle/>
        <a:p>
          <a:endParaRPr lang="en-US"/>
        </a:p>
      </dgm:t>
    </dgm:pt>
    <dgm:pt modelId="{6D1A50F9-F24C-48B0-8FC5-C02AA51C9C29}" type="sibTrans" cxnId="{BA7267A5-EE0C-4A92-AB65-71214AC292B6}">
      <dgm:prSet/>
      <dgm:spPr/>
      <dgm:t>
        <a:bodyPr/>
        <a:lstStyle/>
        <a:p>
          <a:endParaRPr lang="en-US"/>
        </a:p>
      </dgm:t>
    </dgm:pt>
    <dgm:pt modelId="{47F855A5-48F2-4CDB-A70D-3EB57A9C6AA7}">
      <dgm:prSet phldrT="[Text]" custT="1"/>
      <dgm:spPr/>
      <dgm:t>
        <a:bodyPr/>
        <a:lstStyle/>
        <a:p>
          <a:r>
            <a:rPr lang="en-US" sz="2200" dirty="0"/>
            <a:t>Push for one </a:t>
          </a:r>
          <a:r>
            <a:rPr lang="en-US" sz="2800" b="1" dirty="0"/>
            <a:t>successful</a:t>
          </a:r>
          <a:r>
            <a:rPr lang="en-US" sz="2200" dirty="0"/>
            <a:t> campaign in a town</a:t>
          </a:r>
        </a:p>
      </dgm:t>
    </dgm:pt>
    <dgm:pt modelId="{B72A41AE-B2B3-47A0-940B-7CFC53A48956}" type="parTrans" cxnId="{29FD1A49-3D7F-415B-8CDA-A5A8B7453B5A}">
      <dgm:prSet/>
      <dgm:spPr/>
      <dgm:t>
        <a:bodyPr/>
        <a:lstStyle/>
        <a:p>
          <a:endParaRPr lang="en-US"/>
        </a:p>
      </dgm:t>
    </dgm:pt>
    <dgm:pt modelId="{0FCABA21-17F0-4EDD-8919-F176AE3BF665}" type="sibTrans" cxnId="{29FD1A49-3D7F-415B-8CDA-A5A8B7453B5A}">
      <dgm:prSet/>
      <dgm:spPr/>
      <dgm:t>
        <a:bodyPr/>
        <a:lstStyle/>
        <a:p>
          <a:endParaRPr lang="en-US"/>
        </a:p>
      </dgm:t>
    </dgm:pt>
    <dgm:pt modelId="{77661529-3283-44B1-ACEF-D409A7A9416F}">
      <dgm:prSet phldrT="[Text]" custT="1"/>
      <dgm:spPr/>
      <dgm:t>
        <a:bodyPr/>
        <a:lstStyle/>
        <a:p>
          <a:r>
            <a:rPr lang="en-US" sz="2800" b="1" dirty="0"/>
            <a:t>Expand</a:t>
          </a:r>
          <a:r>
            <a:rPr lang="en-US" sz="2200" dirty="0"/>
            <a:t> our campaigns to all towns</a:t>
          </a:r>
        </a:p>
      </dgm:t>
    </dgm:pt>
    <dgm:pt modelId="{3E398DB4-65F6-4ED9-8C80-53BA9C7B4236}" type="parTrans" cxnId="{C6FA9A4B-03A0-47B1-8879-0C2F66D489C1}">
      <dgm:prSet/>
      <dgm:spPr/>
      <dgm:t>
        <a:bodyPr/>
        <a:lstStyle/>
        <a:p>
          <a:endParaRPr lang="en-US"/>
        </a:p>
      </dgm:t>
    </dgm:pt>
    <dgm:pt modelId="{AA18AF9D-C54E-4A1B-B7D1-CD931115D33C}" type="sibTrans" cxnId="{C6FA9A4B-03A0-47B1-8879-0C2F66D489C1}">
      <dgm:prSet/>
      <dgm:spPr/>
      <dgm:t>
        <a:bodyPr/>
        <a:lstStyle/>
        <a:p>
          <a:endParaRPr lang="en-US"/>
        </a:p>
      </dgm:t>
    </dgm:pt>
    <dgm:pt modelId="{02164882-B5C7-4C94-A84F-50D3CEF00C00}" type="pres">
      <dgm:prSet presAssocID="{70030676-0189-4635-9220-FFBADC10DCB1}" presName="Name0" presStyleCnt="0">
        <dgm:presLayoutVars>
          <dgm:dir/>
          <dgm:resizeHandles val="exact"/>
        </dgm:presLayoutVars>
      </dgm:prSet>
      <dgm:spPr/>
    </dgm:pt>
    <dgm:pt modelId="{A182548D-0017-49A6-A655-F030B9CB0814}" type="pres">
      <dgm:prSet presAssocID="{4C0E380F-E026-4719-89DD-E2F6224D4C99}" presName="node" presStyleLbl="node1" presStyleIdx="0" presStyleCnt="3" custLinFactNeighborX="-5574" custLinFactNeighborY="-1364">
        <dgm:presLayoutVars>
          <dgm:bulletEnabled val="1"/>
        </dgm:presLayoutVars>
      </dgm:prSet>
      <dgm:spPr/>
    </dgm:pt>
    <dgm:pt modelId="{0E8379A1-561F-487E-A2AC-E8DEABF8B83A}" type="pres">
      <dgm:prSet presAssocID="{6D1A50F9-F24C-48B0-8FC5-C02AA51C9C29}" presName="sibTrans" presStyleLbl="sibTrans2D1" presStyleIdx="0" presStyleCnt="2"/>
      <dgm:spPr/>
    </dgm:pt>
    <dgm:pt modelId="{3A5C5BBE-8D25-402B-9A3C-BE671683E73F}" type="pres">
      <dgm:prSet presAssocID="{6D1A50F9-F24C-48B0-8FC5-C02AA51C9C29}" presName="connectorText" presStyleLbl="sibTrans2D1" presStyleIdx="0" presStyleCnt="2"/>
      <dgm:spPr/>
    </dgm:pt>
    <dgm:pt modelId="{DA6FB5E2-E21B-405B-B762-5903CB9A5C34}" type="pres">
      <dgm:prSet presAssocID="{47F855A5-48F2-4CDB-A70D-3EB57A9C6AA7}" presName="node" presStyleLbl="node1" presStyleIdx="1" presStyleCnt="3">
        <dgm:presLayoutVars>
          <dgm:bulletEnabled val="1"/>
        </dgm:presLayoutVars>
      </dgm:prSet>
      <dgm:spPr/>
    </dgm:pt>
    <dgm:pt modelId="{56C9FF0E-02D6-466E-8EC3-E16730E0429C}" type="pres">
      <dgm:prSet presAssocID="{0FCABA21-17F0-4EDD-8919-F176AE3BF665}" presName="sibTrans" presStyleLbl="sibTrans2D1" presStyleIdx="1" presStyleCnt="2"/>
      <dgm:spPr/>
    </dgm:pt>
    <dgm:pt modelId="{B569FF9D-8E0E-4D53-9A5B-0C538D4B2E10}" type="pres">
      <dgm:prSet presAssocID="{0FCABA21-17F0-4EDD-8919-F176AE3BF665}" presName="connectorText" presStyleLbl="sibTrans2D1" presStyleIdx="1" presStyleCnt="2"/>
      <dgm:spPr/>
    </dgm:pt>
    <dgm:pt modelId="{40CD195E-2A37-47BF-A9AF-DD8EAE158721}" type="pres">
      <dgm:prSet presAssocID="{77661529-3283-44B1-ACEF-D409A7A9416F}" presName="node" presStyleLbl="node1" presStyleIdx="2" presStyleCnt="3">
        <dgm:presLayoutVars>
          <dgm:bulletEnabled val="1"/>
        </dgm:presLayoutVars>
      </dgm:prSet>
      <dgm:spPr/>
    </dgm:pt>
  </dgm:ptLst>
  <dgm:cxnLst>
    <dgm:cxn modelId="{ED97E107-B0B2-4341-8A86-F2C349832CD6}" type="presOf" srcId="{0FCABA21-17F0-4EDD-8919-F176AE3BF665}" destId="{B569FF9D-8E0E-4D53-9A5B-0C538D4B2E10}" srcOrd="1" destOrd="0" presId="urn:microsoft.com/office/officeart/2005/8/layout/process1"/>
    <dgm:cxn modelId="{34608B3C-DD87-4638-B089-9A91D7C38F39}" type="presOf" srcId="{70030676-0189-4635-9220-FFBADC10DCB1}" destId="{02164882-B5C7-4C94-A84F-50D3CEF00C00}" srcOrd="0" destOrd="0" presId="urn:microsoft.com/office/officeart/2005/8/layout/process1"/>
    <dgm:cxn modelId="{640AEA3E-39EA-442D-8582-7B102C0905FB}" type="presOf" srcId="{77661529-3283-44B1-ACEF-D409A7A9416F}" destId="{40CD195E-2A37-47BF-A9AF-DD8EAE158721}" srcOrd="0" destOrd="0" presId="urn:microsoft.com/office/officeart/2005/8/layout/process1"/>
    <dgm:cxn modelId="{29FD1A49-3D7F-415B-8CDA-A5A8B7453B5A}" srcId="{70030676-0189-4635-9220-FFBADC10DCB1}" destId="{47F855A5-48F2-4CDB-A70D-3EB57A9C6AA7}" srcOrd="1" destOrd="0" parTransId="{B72A41AE-B2B3-47A0-940B-7CFC53A48956}" sibTransId="{0FCABA21-17F0-4EDD-8919-F176AE3BF665}"/>
    <dgm:cxn modelId="{C6FA9A4B-03A0-47B1-8879-0C2F66D489C1}" srcId="{70030676-0189-4635-9220-FFBADC10DCB1}" destId="{77661529-3283-44B1-ACEF-D409A7A9416F}" srcOrd="2" destOrd="0" parTransId="{3E398DB4-65F6-4ED9-8C80-53BA9C7B4236}" sibTransId="{AA18AF9D-C54E-4A1B-B7D1-CD931115D33C}"/>
    <dgm:cxn modelId="{BA7267A5-EE0C-4A92-AB65-71214AC292B6}" srcId="{70030676-0189-4635-9220-FFBADC10DCB1}" destId="{4C0E380F-E026-4719-89DD-E2F6224D4C99}" srcOrd="0" destOrd="0" parTransId="{A4AB8E2D-B507-4AE6-B770-323701EF5420}" sibTransId="{6D1A50F9-F24C-48B0-8FC5-C02AA51C9C29}"/>
    <dgm:cxn modelId="{B19082C5-A985-4485-AB9F-9DD041F4B064}" type="presOf" srcId="{6D1A50F9-F24C-48B0-8FC5-C02AA51C9C29}" destId="{0E8379A1-561F-487E-A2AC-E8DEABF8B83A}" srcOrd="0" destOrd="0" presId="urn:microsoft.com/office/officeart/2005/8/layout/process1"/>
    <dgm:cxn modelId="{F27608D5-2032-4D8D-8F7F-CE2EF6C6939F}" type="presOf" srcId="{6D1A50F9-F24C-48B0-8FC5-C02AA51C9C29}" destId="{3A5C5BBE-8D25-402B-9A3C-BE671683E73F}" srcOrd="1" destOrd="0" presId="urn:microsoft.com/office/officeart/2005/8/layout/process1"/>
    <dgm:cxn modelId="{221313DB-C853-4E95-90AB-6E794EE4FC84}" type="presOf" srcId="{47F855A5-48F2-4CDB-A70D-3EB57A9C6AA7}" destId="{DA6FB5E2-E21B-405B-B762-5903CB9A5C34}" srcOrd="0" destOrd="0" presId="urn:microsoft.com/office/officeart/2005/8/layout/process1"/>
    <dgm:cxn modelId="{8D0BC5F4-71FF-4414-9BF8-DE67FFA65458}" type="presOf" srcId="{0FCABA21-17F0-4EDD-8919-F176AE3BF665}" destId="{56C9FF0E-02D6-466E-8EC3-E16730E0429C}" srcOrd="0" destOrd="0" presId="urn:microsoft.com/office/officeart/2005/8/layout/process1"/>
    <dgm:cxn modelId="{30BBD6F9-E137-4DBA-9641-BF0A0BB60AB5}" type="presOf" srcId="{4C0E380F-E026-4719-89DD-E2F6224D4C99}" destId="{A182548D-0017-49A6-A655-F030B9CB0814}" srcOrd="0" destOrd="0" presId="urn:microsoft.com/office/officeart/2005/8/layout/process1"/>
    <dgm:cxn modelId="{668FCCCC-996D-4AC6-9963-C9244B0C9775}" type="presParOf" srcId="{02164882-B5C7-4C94-A84F-50D3CEF00C00}" destId="{A182548D-0017-49A6-A655-F030B9CB0814}" srcOrd="0" destOrd="0" presId="urn:microsoft.com/office/officeart/2005/8/layout/process1"/>
    <dgm:cxn modelId="{3B8E455A-E17D-4AF7-B49C-D41A6334C2E4}" type="presParOf" srcId="{02164882-B5C7-4C94-A84F-50D3CEF00C00}" destId="{0E8379A1-561F-487E-A2AC-E8DEABF8B83A}" srcOrd="1" destOrd="0" presId="urn:microsoft.com/office/officeart/2005/8/layout/process1"/>
    <dgm:cxn modelId="{256CB1F6-9114-4CD4-8B0E-2D4F29F8E3B3}" type="presParOf" srcId="{0E8379A1-561F-487E-A2AC-E8DEABF8B83A}" destId="{3A5C5BBE-8D25-402B-9A3C-BE671683E73F}" srcOrd="0" destOrd="0" presId="urn:microsoft.com/office/officeart/2005/8/layout/process1"/>
    <dgm:cxn modelId="{56118F80-FC8E-414A-A52E-BE3A58B30FED}" type="presParOf" srcId="{02164882-B5C7-4C94-A84F-50D3CEF00C00}" destId="{DA6FB5E2-E21B-405B-B762-5903CB9A5C34}" srcOrd="2" destOrd="0" presId="urn:microsoft.com/office/officeart/2005/8/layout/process1"/>
    <dgm:cxn modelId="{A0559DD7-A699-4541-81A1-8C66C95F897D}" type="presParOf" srcId="{02164882-B5C7-4C94-A84F-50D3CEF00C00}" destId="{56C9FF0E-02D6-466E-8EC3-E16730E0429C}" srcOrd="3" destOrd="0" presId="urn:microsoft.com/office/officeart/2005/8/layout/process1"/>
    <dgm:cxn modelId="{00AB0558-EE2F-4860-9F50-14569F01DEE5}" type="presParOf" srcId="{56C9FF0E-02D6-466E-8EC3-E16730E0429C}" destId="{B569FF9D-8E0E-4D53-9A5B-0C538D4B2E10}" srcOrd="0" destOrd="0" presId="urn:microsoft.com/office/officeart/2005/8/layout/process1"/>
    <dgm:cxn modelId="{5ECFA46D-63C5-4306-81A9-CE7E54E5F22E}" type="presParOf" srcId="{02164882-B5C7-4C94-A84F-50D3CEF00C00}" destId="{40CD195E-2A37-47BF-A9AF-DD8EAE15872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ADBD12-C00E-4D82-96D2-F179D6A1018C}">
      <dsp:nvSpPr>
        <dsp:cNvPr id="0" name=""/>
        <dsp:cNvSpPr/>
      </dsp:nvSpPr>
      <dsp:spPr>
        <a:xfrm>
          <a:off x="0" y="0"/>
          <a:ext cx="6096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6E950A-DDA7-412F-805A-5B8E7C6E8EA5}">
      <dsp:nvSpPr>
        <dsp:cNvPr id="0" name=""/>
        <dsp:cNvSpPr/>
      </dsp:nvSpPr>
      <dsp:spPr>
        <a:xfrm>
          <a:off x="0" y="0"/>
          <a:ext cx="1219200" cy="406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0" y="0"/>
        <a:ext cx="1219200" cy="4064000"/>
      </dsp:txXfrm>
    </dsp:sp>
    <dsp:sp modelId="{17CAB209-1297-4605-AFA2-2506998894E2}">
      <dsp:nvSpPr>
        <dsp:cNvPr id="0" name=""/>
        <dsp:cNvSpPr/>
      </dsp:nvSpPr>
      <dsp:spPr>
        <a:xfrm>
          <a:off x="655332" y="131864"/>
          <a:ext cx="4785360" cy="1269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1" kern="1200" dirty="0"/>
            <a:t>Data Analyst </a:t>
          </a:r>
          <a:r>
            <a:rPr lang="en-US" sz="2500" kern="1200" dirty="0"/>
            <a:t>of a vendor hired by Government</a:t>
          </a:r>
        </a:p>
      </dsp:txBody>
      <dsp:txXfrm>
        <a:off x="655332" y="131864"/>
        <a:ext cx="4785360" cy="1269999"/>
      </dsp:txXfrm>
    </dsp:sp>
    <dsp:sp modelId="{3D48AA12-8ED2-4DB8-90FB-F9C7A32AE74E}">
      <dsp:nvSpPr>
        <dsp:cNvPr id="0" name=""/>
        <dsp:cNvSpPr/>
      </dsp:nvSpPr>
      <dsp:spPr>
        <a:xfrm>
          <a:off x="1219200" y="1333499"/>
          <a:ext cx="487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B89110-0F1D-422A-9C9C-AA8C64527303}">
      <dsp:nvSpPr>
        <dsp:cNvPr id="0" name=""/>
        <dsp:cNvSpPr/>
      </dsp:nvSpPr>
      <dsp:spPr>
        <a:xfrm>
          <a:off x="1310640" y="1396999"/>
          <a:ext cx="4785360" cy="1269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Government wishes to promote usage of energy efficiency across island.</a:t>
          </a:r>
        </a:p>
      </dsp:txBody>
      <dsp:txXfrm>
        <a:off x="1310640" y="1396999"/>
        <a:ext cx="4785360" cy="1269999"/>
      </dsp:txXfrm>
    </dsp:sp>
    <dsp:sp modelId="{4F0C4C00-8B20-47CB-926C-573B4A56DB2D}">
      <dsp:nvSpPr>
        <dsp:cNvPr id="0" name=""/>
        <dsp:cNvSpPr/>
      </dsp:nvSpPr>
      <dsp:spPr>
        <a:xfrm>
          <a:off x="1219200" y="2666999"/>
          <a:ext cx="487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7047E3-DC03-44D7-BB46-545BBB57CF75}">
      <dsp:nvSpPr>
        <dsp:cNvPr id="0" name=""/>
        <dsp:cNvSpPr/>
      </dsp:nvSpPr>
      <dsp:spPr>
        <a:xfrm>
          <a:off x="1310640" y="2730499"/>
          <a:ext cx="4785360" cy="1269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They will run pilot projects for 3-5 towns in Singapore and needs some insights how to approach it.</a:t>
          </a:r>
        </a:p>
      </dsp:txBody>
      <dsp:txXfrm>
        <a:off x="1310640" y="2730499"/>
        <a:ext cx="4785360" cy="1269999"/>
      </dsp:txXfrm>
    </dsp:sp>
    <dsp:sp modelId="{605EFA7F-EBA6-457E-935F-718792C29311}">
      <dsp:nvSpPr>
        <dsp:cNvPr id="0" name=""/>
        <dsp:cNvSpPr/>
      </dsp:nvSpPr>
      <dsp:spPr>
        <a:xfrm>
          <a:off x="1219200" y="4000499"/>
          <a:ext cx="487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82548D-0017-49A6-A655-F030B9CB0814}">
      <dsp:nvSpPr>
        <dsp:cNvPr id="0" name=""/>
        <dsp:cNvSpPr/>
      </dsp:nvSpPr>
      <dsp:spPr>
        <a:xfrm>
          <a:off x="0" y="1546489"/>
          <a:ext cx="2201912" cy="19404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energy consumption patterns across towns are </a:t>
          </a:r>
          <a:r>
            <a:rPr lang="en-US" sz="2800" b="1" kern="1200" dirty="0"/>
            <a:t>similar</a:t>
          </a:r>
          <a:r>
            <a:rPr lang="en-US" sz="2200" kern="1200" dirty="0"/>
            <a:t>.</a:t>
          </a:r>
        </a:p>
      </dsp:txBody>
      <dsp:txXfrm>
        <a:off x="56833" y="1603322"/>
        <a:ext cx="2088246" cy="1826769"/>
      </dsp:txXfrm>
    </dsp:sp>
    <dsp:sp modelId="{0E8379A1-561F-487E-A2AC-E8DEABF8B83A}">
      <dsp:nvSpPr>
        <dsp:cNvPr id="0" name=""/>
        <dsp:cNvSpPr/>
      </dsp:nvSpPr>
      <dsp:spPr>
        <a:xfrm rot="29445">
          <a:off x="2423936" y="2257018"/>
          <a:ext cx="470727" cy="5460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2423939" y="2365628"/>
        <a:ext cx="329509" cy="327644"/>
      </dsp:txXfrm>
    </dsp:sp>
    <dsp:sp modelId="{DA6FB5E2-E21B-405B-B762-5903CB9A5C34}">
      <dsp:nvSpPr>
        <dsp:cNvPr id="0" name=""/>
        <dsp:cNvSpPr/>
      </dsp:nvSpPr>
      <dsp:spPr>
        <a:xfrm>
          <a:off x="3090043" y="1572957"/>
          <a:ext cx="2201912" cy="19404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Push for one </a:t>
          </a:r>
          <a:r>
            <a:rPr lang="en-US" sz="2800" b="1" kern="1200" dirty="0"/>
            <a:t>successful</a:t>
          </a:r>
          <a:r>
            <a:rPr lang="en-US" sz="2200" kern="1200" dirty="0"/>
            <a:t> campaign in a town</a:t>
          </a:r>
        </a:p>
      </dsp:txBody>
      <dsp:txXfrm>
        <a:off x="3146876" y="1629790"/>
        <a:ext cx="2088246" cy="1826769"/>
      </dsp:txXfrm>
    </dsp:sp>
    <dsp:sp modelId="{56C9FF0E-02D6-466E-8EC3-E16730E0429C}">
      <dsp:nvSpPr>
        <dsp:cNvPr id="0" name=""/>
        <dsp:cNvSpPr/>
      </dsp:nvSpPr>
      <dsp:spPr>
        <a:xfrm>
          <a:off x="5512147" y="2270137"/>
          <a:ext cx="466805" cy="5460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5512147" y="2379352"/>
        <a:ext cx="326764" cy="327644"/>
      </dsp:txXfrm>
    </dsp:sp>
    <dsp:sp modelId="{40CD195E-2A37-47BF-A9AF-DD8EAE158721}">
      <dsp:nvSpPr>
        <dsp:cNvPr id="0" name=""/>
        <dsp:cNvSpPr/>
      </dsp:nvSpPr>
      <dsp:spPr>
        <a:xfrm>
          <a:off x="6172720" y="1572957"/>
          <a:ext cx="2201912" cy="19404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Expand</a:t>
          </a:r>
          <a:r>
            <a:rPr lang="en-US" sz="2200" kern="1200" dirty="0"/>
            <a:t> our campaigns to all towns</a:t>
          </a:r>
        </a:p>
      </dsp:txBody>
      <dsp:txXfrm>
        <a:off x="6229553" y="1629790"/>
        <a:ext cx="2088246" cy="18267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CD13F-9E93-4C57-A5BD-336347054114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B5BEB-1ADB-49FA-9859-ABF84DA6C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83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9F975-0492-44E2-8D0F-D3446AF29BBB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E9835-EC4F-4125-BCB5-144FFC70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51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E9835-EC4F-4125-BCB5-144FFC70AE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00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Modern C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83518"/>
            <a:ext cx="8229600" cy="85725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Modern City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5/26/2023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3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467544" y="1121098"/>
            <a:ext cx="8208912" cy="452437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PowerPoint template</a:t>
            </a:r>
          </a:p>
        </p:txBody>
      </p:sp>
    </p:spTree>
    <p:extLst>
      <p:ext uri="{BB962C8B-B14F-4D97-AF65-F5344CB8AC3E}">
        <p14:creationId xmlns:p14="http://schemas.microsoft.com/office/powerpoint/2010/main" val="28150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ern C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12"/>
          <p:cNvSpPr>
            <a:spLocks/>
          </p:cNvSpPr>
          <p:nvPr userDrawn="1"/>
        </p:nvSpPr>
        <p:spPr bwMode="auto">
          <a:xfrm rot="5400000">
            <a:off x="-1642851" y="1642852"/>
            <a:ext cx="5143500" cy="1857796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rgbClr val="FB6E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7798" y="915566"/>
            <a:ext cx="6829002" cy="857250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5/26/2023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1857798" y="2057202"/>
            <a:ext cx="6818658" cy="2448272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  <a:p>
            <a:r>
              <a:rPr lang="en-US" dirty="0"/>
              <a:t>Lorem ipsum dolor sit amet, consectetur adipisicing elit, sed do eiusmod tempor incididunt ut labore et dolore magna aliqua.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789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ern Cit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5/26/2023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Modern City</a:t>
            </a:r>
            <a:endParaRPr lang="en-US" noProof="0" dirty="0"/>
          </a:p>
        </p:txBody>
      </p:sp>
      <p:sp>
        <p:nvSpPr>
          <p:cNvPr id="53" name="Freeform 5"/>
          <p:cNvSpPr>
            <a:spLocks/>
          </p:cNvSpPr>
          <p:nvPr userDrawn="1"/>
        </p:nvSpPr>
        <p:spPr bwMode="auto">
          <a:xfrm>
            <a:off x="6659565" y="2973749"/>
            <a:ext cx="260348" cy="337384"/>
          </a:xfrm>
          <a:custGeom>
            <a:avLst/>
            <a:gdLst>
              <a:gd name="T0" fmla="*/ 1838 w 1852"/>
              <a:gd name="T1" fmla="*/ 982 h 2400"/>
              <a:gd name="T2" fmla="*/ 1768 w 1852"/>
              <a:gd name="T3" fmla="*/ 1244 h 2400"/>
              <a:gd name="T4" fmla="*/ 1646 w 1852"/>
              <a:gd name="T5" fmla="*/ 1460 h 2400"/>
              <a:gd name="T6" fmla="*/ 1478 w 1852"/>
              <a:gd name="T7" fmla="*/ 1618 h 2400"/>
              <a:gd name="T8" fmla="*/ 1270 w 1852"/>
              <a:gd name="T9" fmla="*/ 1710 h 2400"/>
              <a:gd name="T10" fmla="*/ 1082 w 1852"/>
              <a:gd name="T11" fmla="*/ 1726 h 2400"/>
              <a:gd name="T12" fmla="*/ 928 w 1852"/>
              <a:gd name="T13" fmla="*/ 1688 h 2400"/>
              <a:gd name="T14" fmla="*/ 810 w 1852"/>
              <a:gd name="T15" fmla="*/ 1606 h 2400"/>
              <a:gd name="T16" fmla="*/ 678 w 1852"/>
              <a:gd name="T17" fmla="*/ 1934 h 2400"/>
              <a:gd name="T18" fmla="*/ 570 w 1852"/>
              <a:gd name="T19" fmla="*/ 2128 h 2400"/>
              <a:gd name="T20" fmla="*/ 378 w 1852"/>
              <a:gd name="T21" fmla="*/ 2330 h 2400"/>
              <a:gd name="T22" fmla="*/ 402 w 1852"/>
              <a:gd name="T23" fmla="*/ 1854 h 2400"/>
              <a:gd name="T24" fmla="*/ 556 w 1852"/>
              <a:gd name="T25" fmla="*/ 1046 h 2400"/>
              <a:gd name="T26" fmla="*/ 536 w 1852"/>
              <a:gd name="T27" fmla="*/ 850 h 2400"/>
              <a:gd name="T28" fmla="*/ 594 w 1852"/>
              <a:gd name="T29" fmla="*/ 660 h 2400"/>
              <a:gd name="T30" fmla="*/ 720 w 1852"/>
              <a:gd name="T31" fmla="*/ 548 h 2400"/>
              <a:gd name="T32" fmla="*/ 844 w 1852"/>
              <a:gd name="T33" fmla="*/ 536 h 2400"/>
              <a:gd name="T34" fmla="*/ 940 w 1852"/>
              <a:gd name="T35" fmla="*/ 594 h 2400"/>
              <a:gd name="T36" fmla="*/ 982 w 1852"/>
              <a:gd name="T37" fmla="*/ 698 h 2400"/>
              <a:gd name="T38" fmla="*/ 972 w 1852"/>
              <a:gd name="T39" fmla="*/ 844 h 2400"/>
              <a:gd name="T40" fmla="*/ 864 w 1852"/>
              <a:gd name="T41" fmla="*/ 1226 h 2400"/>
              <a:gd name="T42" fmla="*/ 880 w 1852"/>
              <a:gd name="T43" fmla="*/ 1374 h 2400"/>
              <a:gd name="T44" fmla="*/ 980 w 1852"/>
              <a:gd name="T45" fmla="*/ 1470 h 2400"/>
              <a:gd name="T46" fmla="*/ 1104 w 1852"/>
              <a:gd name="T47" fmla="*/ 1490 h 2400"/>
              <a:gd name="T48" fmla="*/ 1238 w 1852"/>
              <a:gd name="T49" fmla="*/ 1446 h 2400"/>
              <a:gd name="T50" fmla="*/ 1350 w 1852"/>
              <a:gd name="T51" fmla="*/ 1344 h 2400"/>
              <a:gd name="T52" fmla="*/ 1446 w 1852"/>
              <a:gd name="T53" fmla="*/ 1166 h 2400"/>
              <a:gd name="T54" fmla="*/ 1516 w 1852"/>
              <a:gd name="T55" fmla="*/ 760 h 2400"/>
              <a:gd name="T56" fmla="*/ 1502 w 1852"/>
              <a:gd name="T57" fmla="*/ 626 h 2400"/>
              <a:gd name="T58" fmla="*/ 1446 w 1852"/>
              <a:gd name="T59" fmla="*/ 482 h 2400"/>
              <a:gd name="T60" fmla="*/ 1350 w 1852"/>
              <a:gd name="T61" fmla="*/ 368 h 2400"/>
              <a:gd name="T62" fmla="*/ 1216 w 1852"/>
              <a:gd name="T63" fmla="*/ 284 h 2400"/>
              <a:gd name="T64" fmla="*/ 1044 w 1852"/>
              <a:gd name="T65" fmla="*/ 240 h 2400"/>
              <a:gd name="T66" fmla="*/ 868 w 1852"/>
              <a:gd name="T67" fmla="*/ 238 h 2400"/>
              <a:gd name="T68" fmla="*/ 662 w 1852"/>
              <a:gd name="T69" fmla="*/ 288 h 2400"/>
              <a:gd name="T70" fmla="*/ 496 w 1852"/>
              <a:gd name="T71" fmla="*/ 390 h 2400"/>
              <a:gd name="T72" fmla="*/ 372 w 1852"/>
              <a:gd name="T73" fmla="*/ 532 h 2400"/>
              <a:gd name="T74" fmla="*/ 294 w 1852"/>
              <a:gd name="T75" fmla="*/ 702 h 2400"/>
              <a:gd name="T76" fmla="*/ 268 w 1852"/>
              <a:gd name="T77" fmla="*/ 892 h 2400"/>
              <a:gd name="T78" fmla="*/ 306 w 1852"/>
              <a:gd name="T79" fmla="*/ 1078 h 2400"/>
              <a:gd name="T80" fmla="*/ 378 w 1852"/>
              <a:gd name="T81" fmla="*/ 1190 h 2400"/>
              <a:gd name="T82" fmla="*/ 350 w 1852"/>
              <a:gd name="T83" fmla="*/ 1348 h 2400"/>
              <a:gd name="T84" fmla="*/ 314 w 1852"/>
              <a:gd name="T85" fmla="*/ 1386 h 2400"/>
              <a:gd name="T86" fmla="*/ 214 w 1852"/>
              <a:gd name="T87" fmla="*/ 1348 h 2400"/>
              <a:gd name="T88" fmla="*/ 70 w 1852"/>
              <a:gd name="T89" fmla="*/ 1180 h 2400"/>
              <a:gd name="T90" fmla="*/ 4 w 1852"/>
              <a:gd name="T91" fmla="*/ 944 h 2400"/>
              <a:gd name="T92" fmla="*/ 10 w 1852"/>
              <a:gd name="T93" fmla="*/ 746 h 2400"/>
              <a:gd name="T94" fmla="*/ 78 w 1852"/>
              <a:gd name="T95" fmla="*/ 522 h 2400"/>
              <a:gd name="T96" fmla="*/ 216 w 1852"/>
              <a:gd name="T97" fmla="*/ 314 h 2400"/>
              <a:gd name="T98" fmla="*/ 424 w 1852"/>
              <a:gd name="T99" fmla="*/ 144 h 2400"/>
              <a:gd name="T100" fmla="*/ 700 w 1852"/>
              <a:gd name="T101" fmla="*/ 32 h 2400"/>
              <a:gd name="T102" fmla="*/ 982 w 1852"/>
              <a:gd name="T103" fmla="*/ 0 h 2400"/>
              <a:gd name="T104" fmla="*/ 1258 w 1852"/>
              <a:gd name="T105" fmla="*/ 38 h 2400"/>
              <a:gd name="T106" fmla="*/ 1488 w 1852"/>
              <a:gd name="T107" fmla="*/ 142 h 2400"/>
              <a:gd name="T108" fmla="*/ 1668 w 1852"/>
              <a:gd name="T109" fmla="*/ 298 h 2400"/>
              <a:gd name="T110" fmla="*/ 1790 w 1852"/>
              <a:gd name="T111" fmla="*/ 492 h 2400"/>
              <a:gd name="T112" fmla="*/ 1848 w 1852"/>
              <a:gd name="T113" fmla="*/ 710 h 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852" h="2400">
                <a:moveTo>
                  <a:pt x="1852" y="786"/>
                </a:moveTo>
                <a:lnTo>
                  <a:pt x="1852" y="786"/>
                </a:lnTo>
                <a:lnTo>
                  <a:pt x="1850" y="836"/>
                </a:lnTo>
                <a:lnTo>
                  <a:pt x="1848" y="886"/>
                </a:lnTo>
                <a:lnTo>
                  <a:pt x="1844" y="934"/>
                </a:lnTo>
                <a:lnTo>
                  <a:pt x="1838" y="982"/>
                </a:lnTo>
                <a:lnTo>
                  <a:pt x="1830" y="1028"/>
                </a:lnTo>
                <a:lnTo>
                  <a:pt x="1822" y="1074"/>
                </a:lnTo>
                <a:lnTo>
                  <a:pt x="1810" y="1118"/>
                </a:lnTo>
                <a:lnTo>
                  <a:pt x="1798" y="1160"/>
                </a:lnTo>
                <a:lnTo>
                  <a:pt x="1784" y="1202"/>
                </a:lnTo>
                <a:lnTo>
                  <a:pt x="1768" y="1244"/>
                </a:lnTo>
                <a:lnTo>
                  <a:pt x="1752" y="1284"/>
                </a:lnTo>
                <a:lnTo>
                  <a:pt x="1734" y="1322"/>
                </a:lnTo>
                <a:lnTo>
                  <a:pt x="1714" y="1358"/>
                </a:lnTo>
                <a:lnTo>
                  <a:pt x="1692" y="1394"/>
                </a:lnTo>
                <a:lnTo>
                  <a:pt x="1670" y="1426"/>
                </a:lnTo>
                <a:lnTo>
                  <a:pt x="1646" y="1460"/>
                </a:lnTo>
                <a:lnTo>
                  <a:pt x="1622" y="1490"/>
                </a:lnTo>
                <a:lnTo>
                  <a:pt x="1596" y="1520"/>
                </a:lnTo>
                <a:lnTo>
                  <a:pt x="1568" y="1546"/>
                </a:lnTo>
                <a:lnTo>
                  <a:pt x="1538" y="1572"/>
                </a:lnTo>
                <a:lnTo>
                  <a:pt x="1510" y="1596"/>
                </a:lnTo>
                <a:lnTo>
                  <a:pt x="1478" y="1618"/>
                </a:lnTo>
                <a:lnTo>
                  <a:pt x="1446" y="1638"/>
                </a:lnTo>
                <a:lnTo>
                  <a:pt x="1412" y="1656"/>
                </a:lnTo>
                <a:lnTo>
                  <a:pt x="1378" y="1672"/>
                </a:lnTo>
                <a:lnTo>
                  <a:pt x="1342" y="1688"/>
                </a:lnTo>
                <a:lnTo>
                  <a:pt x="1306" y="1700"/>
                </a:lnTo>
                <a:lnTo>
                  <a:pt x="1270" y="1710"/>
                </a:lnTo>
                <a:lnTo>
                  <a:pt x="1230" y="1718"/>
                </a:lnTo>
                <a:lnTo>
                  <a:pt x="1192" y="1724"/>
                </a:lnTo>
                <a:lnTo>
                  <a:pt x="1152" y="1726"/>
                </a:lnTo>
                <a:lnTo>
                  <a:pt x="1110" y="1728"/>
                </a:lnTo>
                <a:lnTo>
                  <a:pt x="1110" y="1728"/>
                </a:lnTo>
                <a:lnTo>
                  <a:pt x="1082" y="1726"/>
                </a:lnTo>
                <a:lnTo>
                  <a:pt x="1056" y="1724"/>
                </a:lnTo>
                <a:lnTo>
                  <a:pt x="1028" y="1720"/>
                </a:lnTo>
                <a:lnTo>
                  <a:pt x="1002" y="1714"/>
                </a:lnTo>
                <a:lnTo>
                  <a:pt x="976" y="1706"/>
                </a:lnTo>
                <a:lnTo>
                  <a:pt x="952" y="1698"/>
                </a:lnTo>
                <a:lnTo>
                  <a:pt x="928" y="1688"/>
                </a:lnTo>
                <a:lnTo>
                  <a:pt x="904" y="1676"/>
                </a:lnTo>
                <a:lnTo>
                  <a:pt x="884" y="1664"/>
                </a:lnTo>
                <a:lnTo>
                  <a:pt x="862" y="1650"/>
                </a:lnTo>
                <a:lnTo>
                  <a:pt x="844" y="1636"/>
                </a:lnTo>
                <a:lnTo>
                  <a:pt x="826" y="1622"/>
                </a:lnTo>
                <a:lnTo>
                  <a:pt x="810" y="1606"/>
                </a:lnTo>
                <a:lnTo>
                  <a:pt x="796" y="1590"/>
                </a:lnTo>
                <a:lnTo>
                  <a:pt x="784" y="1574"/>
                </a:lnTo>
                <a:lnTo>
                  <a:pt x="774" y="1556"/>
                </a:lnTo>
                <a:lnTo>
                  <a:pt x="774" y="1556"/>
                </a:lnTo>
                <a:lnTo>
                  <a:pt x="732" y="1722"/>
                </a:lnTo>
                <a:lnTo>
                  <a:pt x="678" y="1934"/>
                </a:lnTo>
                <a:lnTo>
                  <a:pt x="678" y="1934"/>
                </a:lnTo>
                <a:lnTo>
                  <a:pt x="670" y="1956"/>
                </a:lnTo>
                <a:lnTo>
                  <a:pt x="658" y="1984"/>
                </a:lnTo>
                <a:lnTo>
                  <a:pt x="640" y="2016"/>
                </a:lnTo>
                <a:lnTo>
                  <a:pt x="620" y="2052"/>
                </a:lnTo>
                <a:lnTo>
                  <a:pt x="570" y="2128"/>
                </a:lnTo>
                <a:lnTo>
                  <a:pt x="518" y="2206"/>
                </a:lnTo>
                <a:lnTo>
                  <a:pt x="466" y="2280"/>
                </a:lnTo>
                <a:lnTo>
                  <a:pt x="420" y="2342"/>
                </a:lnTo>
                <a:lnTo>
                  <a:pt x="378" y="2400"/>
                </a:lnTo>
                <a:lnTo>
                  <a:pt x="378" y="2400"/>
                </a:lnTo>
                <a:lnTo>
                  <a:pt x="378" y="2330"/>
                </a:lnTo>
                <a:lnTo>
                  <a:pt x="380" y="2166"/>
                </a:lnTo>
                <a:lnTo>
                  <a:pt x="384" y="2072"/>
                </a:lnTo>
                <a:lnTo>
                  <a:pt x="388" y="1984"/>
                </a:lnTo>
                <a:lnTo>
                  <a:pt x="394" y="1908"/>
                </a:lnTo>
                <a:lnTo>
                  <a:pt x="398" y="1878"/>
                </a:lnTo>
                <a:lnTo>
                  <a:pt x="402" y="1854"/>
                </a:lnTo>
                <a:lnTo>
                  <a:pt x="402" y="1854"/>
                </a:lnTo>
                <a:lnTo>
                  <a:pt x="578" y="1106"/>
                </a:lnTo>
                <a:lnTo>
                  <a:pt x="578" y="1106"/>
                </a:lnTo>
                <a:lnTo>
                  <a:pt x="572" y="1090"/>
                </a:lnTo>
                <a:lnTo>
                  <a:pt x="564" y="1070"/>
                </a:lnTo>
                <a:lnTo>
                  <a:pt x="556" y="1046"/>
                </a:lnTo>
                <a:lnTo>
                  <a:pt x="548" y="1014"/>
                </a:lnTo>
                <a:lnTo>
                  <a:pt x="542" y="976"/>
                </a:lnTo>
                <a:lnTo>
                  <a:pt x="536" y="934"/>
                </a:lnTo>
                <a:lnTo>
                  <a:pt x="534" y="888"/>
                </a:lnTo>
                <a:lnTo>
                  <a:pt x="534" y="888"/>
                </a:lnTo>
                <a:lnTo>
                  <a:pt x="536" y="850"/>
                </a:lnTo>
                <a:lnTo>
                  <a:pt x="540" y="814"/>
                </a:lnTo>
                <a:lnTo>
                  <a:pt x="546" y="780"/>
                </a:lnTo>
                <a:lnTo>
                  <a:pt x="556" y="746"/>
                </a:lnTo>
                <a:lnTo>
                  <a:pt x="566" y="716"/>
                </a:lnTo>
                <a:lnTo>
                  <a:pt x="580" y="686"/>
                </a:lnTo>
                <a:lnTo>
                  <a:pt x="594" y="660"/>
                </a:lnTo>
                <a:lnTo>
                  <a:pt x="612" y="634"/>
                </a:lnTo>
                <a:lnTo>
                  <a:pt x="630" y="612"/>
                </a:lnTo>
                <a:lnTo>
                  <a:pt x="652" y="592"/>
                </a:lnTo>
                <a:lnTo>
                  <a:pt x="674" y="574"/>
                </a:lnTo>
                <a:lnTo>
                  <a:pt x="696" y="560"/>
                </a:lnTo>
                <a:lnTo>
                  <a:pt x="720" y="548"/>
                </a:lnTo>
                <a:lnTo>
                  <a:pt x="746" y="540"/>
                </a:lnTo>
                <a:lnTo>
                  <a:pt x="772" y="534"/>
                </a:lnTo>
                <a:lnTo>
                  <a:pt x="800" y="532"/>
                </a:lnTo>
                <a:lnTo>
                  <a:pt x="800" y="532"/>
                </a:lnTo>
                <a:lnTo>
                  <a:pt x="822" y="534"/>
                </a:lnTo>
                <a:lnTo>
                  <a:pt x="844" y="536"/>
                </a:lnTo>
                <a:lnTo>
                  <a:pt x="864" y="542"/>
                </a:lnTo>
                <a:lnTo>
                  <a:pt x="882" y="550"/>
                </a:lnTo>
                <a:lnTo>
                  <a:pt x="898" y="558"/>
                </a:lnTo>
                <a:lnTo>
                  <a:pt x="914" y="568"/>
                </a:lnTo>
                <a:lnTo>
                  <a:pt x="926" y="580"/>
                </a:lnTo>
                <a:lnTo>
                  <a:pt x="940" y="594"/>
                </a:lnTo>
                <a:lnTo>
                  <a:pt x="950" y="608"/>
                </a:lnTo>
                <a:lnTo>
                  <a:pt x="960" y="624"/>
                </a:lnTo>
                <a:lnTo>
                  <a:pt x="968" y="642"/>
                </a:lnTo>
                <a:lnTo>
                  <a:pt x="974" y="660"/>
                </a:lnTo>
                <a:lnTo>
                  <a:pt x="978" y="678"/>
                </a:lnTo>
                <a:lnTo>
                  <a:pt x="982" y="698"/>
                </a:lnTo>
                <a:lnTo>
                  <a:pt x="984" y="718"/>
                </a:lnTo>
                <a:lnTo>
                  <a:pt x="984" y="738"/>
                </a:lnTo>
                <a:lnTo>
                  <a:pt x="984" y="738"/>
                </a:lnTo>
                <a:lnTo>
                  <a:pt x="984" y="762"/>
                </a:lnTo>
                <a:lnTo>
                  <a:pt x="982" y="788"/>
                </a:lnTo>
                <a:lnTo>
                  <a:pt x="972" y="844"/>
                </a:lnTo>
                <a:lnTo>
                  <a:pt x="958" y="902"/>
                </a:lnTo>
                <a:lnTo>
                  <a:pt x="940" y="964"/>
                </a:lnTo>
                <a:lnTo>
                  <a:pt x="900" y="1094"/>
                </a:lnTo>
                <a:lnTo>
                  <a:pt x="880" y="1160"/>
                </a:lnTo>
                <a:lnTo>
                  <a:pt x="864" y="1226"/>
                </a:lnTo>
                <a:lnTo>
                  <a:pt x="864" y="1226"/>
                </a:lnTo>
                <a:lnTo>
                  <a:pt x="858" y="1254"/>
                </a:lnTo>
                <a:lnTo>
                  <a:pt x="858" y="1280"/>
                </a:lnTo>
                <a:lnTo>
                  <a:pt x="858" y="1304"/>
                </a:lnTo>
                <a:lnTo>
                  <a:pt x="862" y="1328"/>
                </a:lnTo>
                <a:lnTo>
                  <a:pt x="870" y="1352"/>
                </a:lnTo>
                <a:lnTo>
                  <a:pt x="880" y="1374"/>
                </a:lnTo>
                <a:lnTo>
                  <a:pt x="892" y="1394"/>
                </a:lnTo>
                <a:lnTo>
                  <a:pt x="906" y="1414"/>
                </a:lnTo>
                <a:lnTo>
                  <a:pt x="922" y="1430"/>
                </a:lnTo>
                <a:lnTo>
                  <a:pt x="940" y="1446"/>
                </a:lnTo>
                <a:lnTo>
                  <a:pt x="960" y="1458"/>
                </a:lnTo>
                <a:lnTo>
                  <a:pt x="980" y="1470"/>
                </a:lnTo>
                <a:lnTo>
                  <a:pt x="1004" y="1478"/>
                </a:lnTo>
                <a:lnTo>
                  <a:pt x="1028" y="1486"/>
                </a:lnTo>
                <a:lnTo>
                  <a:pt x="1054" y="1490"/>
                </a:lnTo>
                <a:lnTo>
                  <a:pt x="1080" y="1490"/>
                </a:lnTo>
                <a:lnTo>
                  <a:pt x="1080" y="1490"/>
                </a:lnTo>
                <a:lnTo>
                  <a:pt x="1104" y="1490"/>
                </a:lnTo>
                <a:lnTo>
                  <a:pt x="1128" y="1486"/>
                </a:lnTo>
                <a:lnTo>
                  <a:pt x="1152" y="1482"/>
                </a:lnTo>
                <a:lnTo>
                  <a:pt x="1174" y="1476"/>
                </a:lnTo>
                <a:lnTo>
                  <a:pt x="1196" y="1468"/>
                </a:lnTo>
                <a:lnTo>
                  <a:pt x="1218" y="1458"/>
                </a:lnTo>
                <a:lnTo>
                  <a:pt x="1238" y="1446"/>
                </a:lnTo>
                <a:lnTo>
                  <a:pt x="1258" y="1432"/>
                </a:lnTo>
                <a:lnTo>
                  <a:pt x="1278" y="1418"/>
                </a:lnTo>
                <a:lnTo>
                  <a:pt x="1296" y="1402"/>
                </a:lnTo>
                <a:lnTo>
                  <a:pt x="1314" y="1384"/>
                </a:lnTo>
                <a:lnTo>
                  <a:pt x="1332" y="1364"/>
                </a:lnTo>
                <a:lnTo>
                  <a:pt x="1350" y="1344"/>
                </a:lnTo>
                <a:lnTo>
                  <a:pt x="1366" y="1322"/>
                </a:lnTo>
                <a:lnTo>
                  <a:pt x="1380" y="1298"/>
                </a:lnTo>
                <a:lnTo>
                  <a:pt x="1396" y="1274"/>
                </a:lnTo>
                <a:lnTo>
                  <a:pt x="1410" y="1248"/>
                </a:lnTo>
                <a:lnTo>
                  <a:pt x="1422" y="1222"/>
                </a:lnTo>
                <a:lnTo>
                  <a:pt x="1446" y="1166"/>
                </a:lnTo>
                <a:lnTo>
                  <a:pt x="1468" y="1106"/>
                </a:lnTo>
                <a:lnTo>
                  <a:pt x="1484" y="1042"/>
                </a:lnTo>
                <a:lnTo>
                  <a:pt x="1498" y="974"/>
                </a:lnTo>
                <a:lnTo>
                  <a:pt x="1508" y="906"/>
                </a:lnTo>
                <a:lnTo>
                  <a:pt x="1514" y="834"/>
                </a:lnTo>
                <a:lnTo>
                  <a:pt x="1516" y="760"/>
                </a:lnTo>
                <a:lnTo>
                  <a:pt x="1516" y="760"/>
                </a:lnTo>
                <a:lnTo>
                  <a:pt x="1516" y="732"/>
                </a:lnTo>
                <a:lnTo>
                  <a:pt x="1514" y="704"/>
                </a:lnTo>
                <a:lnTo>
                  <a:pt x="1510" y="678"/>
                </a:lnTo>
                <a:lnTo>
                  <a:pt x="1506" y="652"/>
                </a:lnTo>
                <a:lnTo>
                  <a:pt x="1502" y="626"/>
                </a:lnTo>
                <a:lnTo>
                  <a:pt x="1494" y="600"/>
                </a:lnTo>
                <a:lnTo>
                  <a:pt x="1486" y="576"/>
                </a:lnTo>
                <a:lnTo>
                  <a:pt x="1478" y="552"/>
                </a:lnTo>
                <a:lnTo>
                  <a:pt x="1468" y="528"/>
                </a:lnTo>
                <a:lnTo>
                  <a:pt x="1458" y="506"/>
                </a:lnTo>
                <a:lnTo>
                  <a:pt x="1446" y="482"/>
                </a:lnTo>
                <a:lnTo>
                  <a:pt x="1432" y="462"/>
                </a:lnTo>
                <a:lnTo>
                  <a:pt x="1418" y="442"/>
                </a:lnTo>
                <a:lnTo>
                  <a:pt x="1402" y="422"/>
                </a:lnTo>
                <a:lnTo>
                  <a:pt x="1386" y="402"/>
                </a:lnTo>
                <a:lnTo>
                  <a:pt x="1368" y="384"/>
                </a:lnTo>
                <a:lnTo>
                  <a:pt x="1350" y="368"/>
                </a:lnTo>
                <a:lnTo>
                  <a:pt x="1330" y="352"/>
                </a:lnTo>
                <a:lnTo>
                  <a:pt x="1310" y="336"/>
                </a:lnTo>
                <a:lnTo>
                  <a:pt x="1288" y="322"/>
                </a:lnTo>
                <a:lnTo>
                  <a:pt x="1264" y="308"/>
                </a:lnTo>
                <a:lnTo>
                  <a:pt x="1240" y="296"/>
                </a:lnTo>
                <a:lnTo>
                  <a:pt x="1216" y="284"/>
                </a:lnTo>
                <a:lnTo>
                  <a:pt x="1190" y="274"/>
                </a:lnTo>
                <a:lnTo>
                  <a:pt x="1162" y="264"/>
                </a:lnTo>
                <a:lnTo>
                  <a:pt x="1134" y="256"/>
                </a:lnTo>
                <a:lnTo>
                  <a:pt x="1104" y="250"/>
                </a:lnTo>
                <a:lnTo>
                  <a:pt x="1074" y="244"/>
                </a:lnTo>
                <a:lnTo>
                  <a:pt x="1044" y="240"/>
                </a:lnTo>
                <a:lnTo>
                  <a:pt x="1012" y="236"/>
                </a:lnTo>
                <a:lnTo>
                  <a:pt x="978" y="234"/>
                </a:lnTo>
                <a:lnTo>
                  <a:pt x="944" y="234"/>
                </a:lnTo>
                <a:lnTo>
                  <a:pt x="944" y="234"/>
                </a:lnTo>
                <a:lnTo>
                  <a:pt x="906" y="236"/>
                </a:lnTo>
                <a:lnTo>
                  <a:pt x="868" y="238"/>
                </a:lnTo>
                <a:lnTo>
                  <a:pt x="832" y="242"/>
                </a:lnTo>
                <a:lnTo>
                  <a:pt x="796" y="248"/>
                </a:lnTo>
                <a:lnTo>
                  <a:pt x="760" y="256"/>
                </a:lnTo>
                <a:lnTo>
                  <a:pt x="728" y="266"/>
                </a:lnTo>
                <a:lnTo>
                  <a:pt x="694" y="276"/>
                </a:lnTo>
                <a:lnTo>
                  <a:pt x="662" y="288"/>
                </a:lnTo>
                <a:lnTo>
                  <a:pt x="632" y="302"/>
                </a:lnTo>
                <a:lnTo>
                  <a:pt x="602" y="316"/>
                </a:lnTo>
                <a:lnTo>
                  <a:pt x="574" y="334"/>
                </a:lnTo>
                <a:lnTo>
                  <a:pt x="548" y="350"/>
                </a:lnTo>
                <a:lnTo>
                  <a:pt x="522" y="370"/>
                </a:lnTo>
                <a:lnTo>
                  <a:pt x="496" y="390"/>
                </a:lnTo>
                <a:lnTo>
                  <a:pt x="472" y="410"/>
                </a:lnTo>
                <a:lnTo>
                  <a:pt x="450" y="432"/>
                </a:lnTo>
                <a:lnTo>
                  <a:pt x="428" y="456"/>
                </a:lnTo>
                <a:lnTo>
                  <a:pt x="408" y="480"/>
                </a:lnTo>
                <a:lnTo>
                  <a:pt x="390" y="506"/>
                </a:lnTo>
                <a:lnTo>
                  <a:pt x="372" y="532"/>
                </a:lnTo>
                <a:lnTo>
                  <a:pt x="356" y="558"/>
                </a:lnTo>
                <a:lnTo>
                  <a:pt x="342" y="586"/>
                </a:lnTo>
                <a:lnTo>
                  <a:pt x="328" y="614"/>
                </a:lnTo>
                <a:lnTo>
                  <a:pt x="316" y="642"/>
                </a:lnTo>
                <a:lnTo>
                  <a:pt x="304" y="672"/>
                </a:lnTo>
                <a:lnTo>
                  <a:pt x="294" y="702"/>
                </a:lnTo>
                <a:lnTo>
                  <a:pt x="286" y="732"/>
                </a:lnTo>
                <a:lnTo>
                  <a:pt x="280" y="764"/>
                </a:lnTo>
                <a:lnTo>
                  <a:pt x="274" y="796"/>
                </a:lnTo>
                <a:lnTo>
                  <a:pt x="272" y="828"/>
                </a:lnTo>
                <a:lnTo>
                  <a:pt x="268" y="860"/>
                </a:lnTo>
                <a:lnTo>
                  <a:pt x="268" y="892"/>
                </a:lnTo>
                <a:lnTo>
                  <a:pt x="268" y="892"/>
                </a:lnTo>
                <a:lnTo>
                  <a:pt x="270" y="936"/>
                </a:lnTo>
                <a:lnTo>
                  <a:pt x="274" y="976"/>
                </a:lnTo>
                <a:lnTo>
                  <a:pt x="282" y="1012"/>
                </a:lnTo>
                <a:lnTo>
                  <a:pt x="292" y="1046"/>
                </a:lnTo>
                <a:lnTo>
                  <a:pt x="306" y="1078"/>
                </a:lnTo>
                <a:lnTo>
                  <a:pt x="322" y="1108"/>
                </a:lnTo>
                <a:lnTo>
                  <a:pt x="338" y="1136"/>
                </a:lnTo>
                <a:lnTo>
                  <a:pt x="358" y="1162"/>
                </a:lnTo>
                <a:lnTo>
                  <a:pt x="358" y="1162"/>
                </a:lnTo>
                <a:lnTo>
                  <a:pt x="374" y="1182"/>
                </a:lnTo>
                <a:lnTo>
                  <a:pt x="378" y="1190"/>
                </a:lnTo>
                <a:lnTo>
                  <a:pt x="382" y="1198"/>
                </a:lnTo>
                <a:lnTo>
                  <a:pt x="382" y="1206"/>
                </a:lnTo>
                <a:lnTo>
                  <a:pt x="382" y="1216"/>
                </a:lnTo>
                <a:lnTo>
                  <a:pt x="378" y="1238"/>
                </a:lnTo>
                <a:lnTo>
                  <a:pt x="378" y="1238"/>
                </a:lnTo>
                <a:lnTo>
                  <a:pt x="350" y="1348"/>
                </a:lnTo>
                <a:lnTo>
                  <a:pt x="350" y="1348"/>
                </a:lnTo>
                <a:lnTo>
                  <a:pt x="346" y="1360"/>
                </a:lnTo>
                <a:lnTo>
                  <a:pt x="340" y="1370"/>
                </a:lnTo>
                <a:lnTo>
                  <a:pt x="332" y="1378"/>
                </a:lnTo>
                <a:lnTo>
                  <a:pt x="324" y="1384"/>
                </a:lnTo>
                <a:lnTo>
                  <a:pt x="314" y="1386"/>
                </a:lnTo>
                <a:lnTo>
                  <a:pt x="304" y="1388"/>
                </a:lnTo>
                <a:lnTo>
                  <a:pt x="294" y="1386"/>
                </a:lnTo>
                <a:lnTo>
                  <a:pt x="282" y="1382"/>
                </a:lnTo>
                <a:lnTo>
                  <a:pt x="282" y="1382"/>
                </a:lnTo>
                <a:lnTo>
                  <a:pt x="246" y="1366"/>
                </a:lnTo>
                <a:lnTo>
                  <a:pt x="214" y="1348"/>
                </a:lnTo>
                <a:lnTo>
                  <a:pt x="184" y="1326"/>
                </a:lnTo>
                <a:lnTo>
                  <a:pt x="156" y="1300"/>
                </a:lnTo>
                <a:lnTo>
                  <a:pt x="132" y="1274"/>
                </a:lnTo>
                <a:lnTo>
                  <a:pt x="108" y="1244"/>
                </a:lnTo>
                <a:lnTo>
                  <a:pt x="88" y="1212"/>
                </a:lnTo>
                <a:lnTo>
                  <a:pt x="70" y="1180"/>
                </a:lnTo>
                <a:lnTo>
                  <a:pt x="52" y="1144"/>
                </a:lnTo>
                <a:lnTo>
                  <a:pt x="38" y="1106"/>
                </a:lnTo>
                <a:lnTo>
                  <a:pt x="26" y="1068"/>
                </a:lnTo>
                <a:lnTo>
                  <a:pt x="18" y="1028"/>
                </a:lnTo>
                <a:lnTo>
                  <a:pt x="10" y="988"/>
                </a:lnTo>
                <a:lnTo>
                  <a:pt x="4" y="944"/>
                </a:lnTo>
                <a:lnTo>
                  <a:pt x="2" y="902"/>
                </a:lnTo>
                <a:lnTo>
                  <a:pt x="0" y="858"/>
                </a:lnTo>
                <a:lnTo>
                  <a:pt x="0" y="858"/>
                </a:lnTo>
                <a:lnTo>
                  <a:pt x="2" y="820"/>
                </a:lnTo>
                <a:lnTo>
                  <a:pt x="4" y="784"/>
                </a:lnTo>
                <a:lnTo>
                  <a:pt x="10" y="746"/>
                </a:lnTo>
                <a:lnTo>
                  <a:pt x="16" y="708"/>
                </a:lnTo>
                <a:lnTo>
                  <a:pt x="24" y="672"/>
                </a:lnTo>
                <a:lnTo>
                  <a:pt x="36" y="634"/>
                </a:lnTo>
                <a:lnTo>
                  <a:pt x="48" y="596"/>
                </a:lnTo>
                <a:lnTo>
                  <a:pt x="62" y="560"/>
                </a:lnTo>
                <a:lnTo>
                  <a:pt x="78" y="522"/>
                </a:lnTo>
                <a:lnTo>
                  <a:pt x="96" y="486"/>
                </a:lnTo>
                <a:lnTo>
                  <a:pt x="116" y="450"/>
                </a:lnTo>
                <a:lnTo>
                  <a:pt x="138" y="414"/>
                </a:lnTo>
                <a:lnTo>
                  <a:pt x="162" y="380"/>
                </a:lnTo>
                <a:lnTo>
                  <a:pt x="188" y="346"/>
                </a:lnTo>
                <a:lnTo>
                  <a:pt x="216" y="314"/>
                </a:lnTo>
                <a:lnTo>
                  <a:pt x="246" y="282"/>
                </a:lnTo>
                <a:lnTo>
                  <a:pt x="278" y="252"/>
                </a:lnTo>
                <a:lnTo>
                  <a:pt x="312" y="222"/>
                </a:lnTo>
                <a:lnTo>
                  <a:pt x="348" y="194"/>
                </a:lnTo>
                <a:lnTo>
                  <a:pt x="384" y="168"/>
                </a:lnTo>
                <a:lnTo>
                  <a:pt x="424" y="144"/>
                </a:lnTo>
                <a:lnTo>
                  <a:pt x="466" y="120"/>
                </a:lnTo>
                <a:lnTo>
                  <a:pt x="508" y="98"/>
                </a:lnTo>
                <a:lnTo>
                  <a:pt x="554" y="78"/>
                </a:lnTo>
                <a:lnTo>
                  <a:pt x="600" y="62"/>
                </a:lnTo>
                <a:lnTo>
                  <a:pt x="650" y="46"/>
                </a:lnTo>
                <a:lnTo>
                  <a:pt x="700" y="32"/>
                </a:lnTo>
                <a:lnTo>
                  <a:pt x="752" y="20"/>
                </a:lnTo>
                <a:lnTo>
                  <a:pt x="808" y="12"/>
                </a:lnTo>
                <a:lnTo>
                  <a:pt x="864" y="4"/>
                </a:lnTo>
                <a:lnTo>
                  <a:pt x="922" y="2"/>
                </a:lnTo>
                <a:lnTo>
                  <a:pt x="982" y="0"/>
                </a:lnTo>
                <a:lnTo>
                  <a:pt x="982" y="0"/>
                </a:lnTo>
                <a:lnTo>
                  <a:pt x="1030" y="0"/>
                </a:lnTo>
                <a:lnTo>
                  <a:pt x="1078" y="4"/>
                </a:lnTo>
                <a:lnTo>
                  <a:pt x="1124" y="10"/>
                </a:lnTo>
                <a:lnTo>
                  <a:pt x="1170" y="16"/>
                </a:lnTo>
                <a:lnTo>
                  <a:pt x="1214" y="26"/>
                </a:lnTo>
                <a:lnTo>
                  <a:pt x="1258" y="38"/>
                </a:lnTo>
                <a:lnTo>
                  <a:pt x="1298" y="50"/>
                </a:lnTo>
                <a:lnTo>
                  <a:pt x="1340" y="66"/>
                </a:lnTo>
                <a:lnTo>
                  <a:pt x="1378" y="82"/>
                </a:lnTo>
                <a:lnTo>
                  <a:pt x="1416" y="100"/>
                </a:lnTo>
                <a:lnTo>
                  <a:pt x="1452" y="120"/>
                </a:lnTo>
                <a:lnTo>
                  <a:pt x="1488" y="142"/>
                </a:lnTo>
                <a:lnTo>
                  <a:pt x="1522" y="164"/>
                </a:lnTo>
                <a:lnTo>
                  <a:pt x="1554" y="188"/>
                </a:lnTo>
                <a:lnTo>
                  <a:pt x="1584" y="214"/>
                </a:lnTo>
                <a:lnTo>
                  <a:pt x="1614" y="240"/>
                </a:lnTo>
                <a:lnTo>
                  <a:pt x="1642" y="268"/>
                </a:lnTo>
                <a:lnTo>
                  <a:pt x="1668" y="298"/>
                </a:lnTo>
                <a:lnTo>
                  <a:pt x="1692" y="328"/>
                </a:lnTo>
                <a:lnTo>
                  <a:pt x="1714" y="358"/>
                </a:lnTo>
                <a:lnTo>
                  <a:pt x="1736" y="390"/>
                </a:lnTo>
                <a:lnTo>
                  <a:pt x="1756" y="424"/>
                </a:lnTo>
                <a:lnTo>
                  <a:pt x="1774" y="458"/>
                </a:lnTo>
                <a:lnTo>
                  <a:pt x="1790" y="492"/>
                </a:lnTo>
                <a:lnTo>
                  <a:pt x="1804" y="526"/>
                </a:lnTo>
                <a:lnTo>
                  <a:pt x="1816" y="562"/>
                </a:lnTo>
                <a:lnTo>
                  <a:pt x="1828" y="598"/>
                </a:lnTo>
                <a:lnTo>
                  <a:pt x="1836" y="636"/>
                </a:lnTo>
                <a:lnTo>
                  <a:pt x="1842" y="674"/>
                </a:lnTo>
                <a:lnTo>
                  <a:pt x="1848" y="710"/>
                </a:lnTo>
                <a:lnTo>
                  <a:pt x="1850" y="748"/>
                </a:lnTo>
                <a:lnTo>
                  <a:pt x="1852" y="786"/>
                </a:lnTo>
                <a:lnTo>
                  <a:pt x="1852" y="7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4644008" y="1746440"/>
            <a:ext cx="4032448" cy="505509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your text here</a:t>
            </a:r>
          </a:p>
        </p:txBody>
      </p:sp>
      <p:sp>
        <p:nvSpPr>
          <p:cNvPr id="55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4644008" y="2459046"/>
            <a:ext cx="4032448" cy="2003544"/>
          </a:xfrm>
        </p:spPr>
        <p:txBody>
          <a:bodyPr anchor="t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Lorem ipsum dolor sit amet, consectetur adipisicing elit, sed do eiusmod tempor incididunt ut labore et dolore magna aliqua. 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75606"/>
            <a:ext cx="3910644" cy="330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49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ern City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reeform 12"/>
          <p:cNvSpPr>
            <a:spLocks/>
          </p:cNvSpPr>
          <p:nvPr userDrawn="1"/>
        </p:nvSpPr>
        <p:spPr bwMode="auto">
          <a:xfrm>
            <a:off x="0" y="4402138"/>
            <a:ext cx="9144000" cy="741363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rgbClr val="FB6E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5/26/2023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238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467544" y="1419622"/>
            <a:ext cx="8208912" cy="2982516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73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FF30096-E2FA-4C53-8FFA-C198FACBBC31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1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83" r:id="rId3"/>
    <p:sldLayoutId id="214748368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621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Data Analysis of Singapore Weather Patterns to Identify Means to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Optimise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Households Energy Consumption by Town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636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0767-A70C-5FF9-C4A0-76619F698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84" y="38789"/>
            <a:ext cx="8545316" cy="857250"/>
          </a:xfrm>
        </p:spPr>
        <p:txBody>
          <a:bodyPr>
            <a:normAutofit/>
          </a:bodyPr>
          <a:lstStyle/>
          <a:p>
            <a:r>
              <a:rPr lang="en-US" dirty="0"/>
              <a:t>Step 3: Energy Consumption Patterns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2698E79-25BC-93CC-72AD-458E4E3E3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988701"/>
              </p:ext>
            </p:extLst>
          </p:nvPr>
        </p:nvGraphicFramePr>
        <p:xfrm>
          <a:off x="299342" y="896039"/>
          <a:ext cx="8545316" cy="38811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34258">
                  <a:extLst>
                    <a:ext uri="{9D8B030D-6E8A-4147-A177-3AD203B41FA5}">
                      <a16:colId xmlns:a16="http://schemas.microsoft.com/office/drawing/2014/main" val="227577998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177184960"/>
                    </a:ext>
                  </a:extLst>
                </a:gridCol>
                <a:gridCol w="2136329">
                  <a:extLst>
                    <a:ext uri="{9D8B030D-6E8A-4147-A177-3AD203B41FA5}">
                      <a16:colId xmlns:a16="http://schemas.microsoft.com/office/drawing/2014/main" val="3577285114"/>
                    </a:ext>
                  </a:extLst>
                </a:gridCol>
                <a:gridCol w="2136329">
                  <a:extLst>
                    <a:ext uri="{9D8B030D-6E8A-4147-A177-3AD203B41FA5}">
                      <a16:colId xmlns:a16="http://schemas.microsoft.com/office/drawing/2014/main" val="713732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Energy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Average Household Consumption per Month 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Household Consumption per Month 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Multiplier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6894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Bukit </a:t>
                      </a:r>
                      <a:r>
                        <a:rPr lang="en-US" dirty="0" err="1"/>
                        <a:t>Timah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1058</a:t>
                      </a:r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095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1164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2718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Orchard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1063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3330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Paya Lebar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907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6252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Seletar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7895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Southern Island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1574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1293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Tanglin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1253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54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Sungei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Kadut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3505943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EF1DB69-5E44-B24F-6B8E-35DFCCC5B971}"/>
              </a:ext>
            </a:extLst>
          </p:cNvPr>
          <p:cNvCxnSpPr>
            <a:cxnSpLocks/>
          </p:cNvCxnSpPr>
          <p:nvPr/>
        </p:nvCxnSpPr>
        <p:spPr>
          <a:xfrm>
            <a:off x="304800" y="896039"/>
            <a:ext cx="1828800" cy="913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806E1107-39F1-5D60-F497-C8C1D26B6334}"/>
              </a:ext>
            </a:extLst>
          </p:cNvPr>
          <p:cNvSpPr/>
          <p:nvPr/>
        </p:nvSpPr>
        <p:spPr>
          <a:xfrm>
            <a:off x="6852542" y="896039"/>
            <a:ext cx="1981200" cy="4037911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5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0767-A70C-5FF9-C4A0-76619F698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158" y="288656"/>
            <a:ext cx="3265683" cy="857250"/>
          </a:xfrm>
        </p:spPr>
        <p:txBody>
          <a:bodyPr>
            <a:normAutofit/>
          </a:bodyPr>
          <a:lstStyle/>
          <a:p>
            <a:r>
              <a:rPr lang="en-US" dirty="0"/>
              <a:t>Opportunities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2698E79-25BC-93CC-72AD-458E4E3E3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500917"/>
              </p:ext>
            </p:extLst>
          </p:nvPr>
        </p:nvGraphicFramePr>
        <p:xfrm>
          <a:off x="533400" y="1145906"/>
          <a:ext cx="8001000" cy="38760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275779987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117718496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3577285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Multiplier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Possible Reason and Potential Remedy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894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Bukit </a:t>
                      </a:r>
                      <a:r>
                        <a:rPr lang="en-US" dirty="0" err="1"/>
                        <a:t>Timah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2x</a:t>
                      </a: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l"/>
                      <a:r>
                        <a:rPr lang="en-US" dirty="0"/>
                        <a:t>Campaign that focus on Landed Properties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095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2x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2718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Orchard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2x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3330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Tanglin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1.5x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6252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Southern Island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1.4x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7895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Paya Lebar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3x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Campaign that focus on Landed Properties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1293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Seletar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2x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54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Sungei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Kadut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Campaign that focuses on Light Industrial Factories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3505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39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9C12E-5B91-46E1-D745-FE82814ED5F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33400" y="612713"/>
            <a:ext cx="8143055" cy="148278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table below shows a collection of correlation coefficients (r) between the variables below.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For example, Energy Consumption in Bishan is 0.726245 correlated with Bukit Merah.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547167-8F71-F5C0-32DB-9249B1E57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114550"/>
            <a:ext cx="6822126" cy="2819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6B94E43-63F7-5524-3ADD-5859D21F01AC}"/>
              </a:ext>
            </a:extLst>
          </p:cNvPr>
          <p:cNvSpPr/>
          <p:nvPr/>
        </p:nvSpPr>
        <p:spPr>
          <a:xfrm>
            <a:off x="2438399" y="2571750"/>
            <a:ext cx="762001" cy="457200"/>
          </a:xfrm>
          <a:prstGeom prst="rect">
            <a:avLst/>
          </a:prstGeom>
          <a:noFill/>
          <a:ln>
            <a:solidFill>
              <a:srgbClr val="E0653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31C84D-2694-958B-5F27-87F01B039B10}"/>
              </a:ext>
            </a:extLst>
          </p:cNvPr>
          <p:cNvSpPr/>
          <p:nvPr/>
        </p:nvSpPr>
        <p:spPr>
          <a:xfrm>
            <a:off x="2634633" y="2152650"/>
            <a:ext cx="565767" cy="3810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012EEE-3E2D-6F39-4ADE-E0DA45C71AF0}"/>
              </a:ext>
            </a:extLst>
          </p:cNvPr>
          <p:cNvSpPr/>
          <p:nvPr/>
        </p:nvSpPr>
        <p:spPr>
          <a:xfrm>
            <a:off x="990600" y="2609850"/>
            <a:ext cx="565767" cy="3810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6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B8EED74D-D1F9-502D-AA21-ED8593CC1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197" y="395287"/>
            <a:ext cx="5476875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B17018-2DFD-57B0-9255-0532B713D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435" y="-628650"/>
            <a:ext cx="2942803" cy="3657600"/>
          </a:xfrm>
        </p:spPr>
        <p:txBody>
          <a:bodyPr>
            <a:normAutofit/>
          </a:bodyPr>
          <a:lstStyle/>
          <a:p>
            <a:r>
              <a:rPr lang="en-US" sz="2400" b="1" dirty="0"/>
              <a:t>Step 4: Relationship</a:t>
            </a:r>
            <a:r>
              <a:rPr lang="en-US" sz="2400" dirty="0"/>
              <a:t> between average energy consumption across </a:t>
            </a:r>
            <a:r>
              <a:rPr lang="en-US" sz="2400" b="1" dirty="0"/>
              <a:t>town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7C65B6-5BD4-81D5-B9D2-A55CF9351FCF}"/>
              </a:ext>
            </a:extLst>
          </p:cNvPr>
          <p:cNvSpPr/>
          <p:nvPr/>
        </p:nvSpPr>
        <p:spPr>
          <a:xfrm>
            <a:off x="7620000" y="742950"/>
            <a:ext cx="533400" cy="4025497"/>
          </a:xfrm>
          <a:prstGeom prst="rect">
            <a:avLst/>
          </a:pr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B48A093F-D8BC-7909-D522-8D4CD41B4A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1435" y="1657350"/>
                <a:ext cx="2942803" cy="36576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75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4200" kern="1200" baseline="0">
                    <a:solidFill>
                      <a:schemeClr val="tx1"/>
                    </a:solidFill>
                    <a:latin typeface="+mn-lt"/>
                    <a:ea typeface="+mj-ea"/>
                    <a:cs typeface="+mj-cs"/>
                  </a:defRPr>
                </a:lvl1pPr>
              </a:lstStyle>
              <a:p>
                <a:br>
                  <a:rPr lang="en-US" sz="2400" b="1" dirty="0"/>
                </a:br>
                <a:br>
                  <a:rPr lang="en-US" sz="2400" dirty="0"/>
                </a:br>
                <a:r>
                  <a:rPr lang="en-US" sz="2400" dirty="0"/>
                  <a:t>A good portions of correlation coefficients are strongly positively correlated (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&gt;0.7</m:t>
                    </m:r>
                  </m:oMath>
                </a14:m>
                <a:r>
                  <a:rPr lang="en-US" sz="2400" dirty="0"/>
                  <a:t>) to each other.</a:t>
                </a:r>
                <a:br>
                  <a:rPr lang="en-US" sz="4400" dirty="0"/>
                </a:br>
                <a:endParaRPr lang="en-US" dirty="0"/>
              </a:p>
            </p:txBody>
          </p:sp>
        </mc:Choice>
        <mc:Fallback xmlns="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B48A093F-D8BC-7909-D522-8D4CD41B4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35" y="1657350"/>
                <a:ext cx="2942803" cy="3657600"/>
              </a:xfrm>
              <a:prstGeom prst="rect">
                <a:avLst/>
              </a:prstGeom>
              <a:blipFill>
                <a:blip r:embed="rId3"/>
                <a:stretch>
                  <a:fillRect l="-2899" r="-4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57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E25B5BE6-F91D-23E1-677D-01BE5EAF2D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1344090"/>
              </p:ext>
            </p:extLst>
          </p:nvPr>
        </p:nvGraphicFramePr>
        <p:xfrm>
          <a:off x="326756" y="503634"/>
          <a:ext cx="8382000" cy="5086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E42383C-598F-488D-E9C6-0246C16D1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AEC1729-35F7-C052-0E4F-1F36A9D02809}"/>
              </a:ext>
            </a:extLst>
          </p:cNvPr>
          <p:cNvSpPr txBox="1">
            <a:spLocks/>
          </p:cNvSpPr>
          <p:nvPr/>
        </p:nvSpPr>
        <p:spPr>
          <a:xfrm>
            <a:off x="457200" y="285750"/>
            <a:ext cx="7696200" cy="1183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200" kern="12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b="1" dirty="0"/>
              <a:t>Relationship</a:t>
            </a:r>
            <a:r>
              <a:rPr lang="en-US" dirty="0"/>
              <a:t> between Energy Consumption across </a:t>
            </a:r>
            <a:r>
              <a:rPr lang="en-US" b="1" dirty="0"/>
              <a:t>town</a:t>
            </a:r>
          </a:p>
        </p:txBody>
      </p:sp>
    </p:spTree>
    <p:extLst>
      <p:ext uri="{BB962C8B-B14F-4D97-AF65-F5344CB8AC3E}">
        <p14:creationId xmlns:p14="http://schemas.microsoft.com/office/powerpoint/2010/main" val="3996073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DA489-6A83-0350-ECC4-4D7236D9D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209400"/>
            <a:ext cx="6829002" cy="1066949"/>
          </a:xfrm>
        </p:spPr>
        <p:txBody>
          <a:bodyPr>
            <a:normAutofit fontScale="90000"/>
          </a:bodyPr>
          <a:lstStyle/>
          <a:p>
            <a:r>
              <a:rPr lang="en-US" dirty="0"/>
              <a:t>How weather could potentially connect to energy consumption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557BC-C984-6C11-37F7-649C3BD530F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524000" y="1428750"/>
            <a:ext cx="6818658" cy="3276600"/>
          </a:xfrm>
        </p:spPr>
        <p:txBody>
          <a:bodyPr/>
          <a:lstStyle/>
          <a:p>
            <a:r>
              <a:rPr lang="en-US" b="1" dirty="0"/>
              <a:t>Possibility 1</a:t>
            </a:r>
          </a:p>
          <a:p>
            <a:r>
              <a:rPr lang="en-US" dirty="0"/>
              <a:t>People stays at home more during rainy seasons</a:t>
            </a:r>
          </a:p>
          <a:p>
            <a:r>
              <a:rPr lang="en-US" dirty="0"/>
              <a:t>=&gt; More household energy consumption</a:t>
            </a:r>
          </a:p>
          <a:p>
            <a:endParaRPr lang="en-US" b="1" dirty="0"/>
          </a:p>
          <a:p>
            <a:r>
              <a:rPr lang="en-US" b="1" dirty="0"/>
              <a:t>Possibility 2</a:t>
            </a:r>
          </a:p>
          <a:p>
            <a:r>
              <a:rPr lang="en-US" dirty="0"/>
              <a:t>Air-conditioner / Water Heater are used more during hot seasons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dirty="0"/>
              <a:t>More household energy consumption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42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383C-598F-488D-E9C6-0246C16D1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AEC1729-35F7-C052-0E4F-1F36A9D02809}"/>
              </a:ext>
            </a:extLst>
          </p:cNvPr>
          <p:cNvSpPr txBox="1">
            <a:spLocks/>
          </p:cNvSpPr>
          <p:nvPr/>
        </p:nvSpPr>
        <p:spPr>
          <a:xfrm>
            <a:off x="457200" y="285750"/>
            <a:ext cx="7696200" cy="1183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200" kern="12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b="1" dirty="0"/>
              <a:t>Step 5 : Relationship</a:t>
            </a:r>
            <a:r>
              <a:rPr lang="en-US" dirty="0"/>
              <a:t> between various monthly weather data and energy consumption across town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7012AB9-7DE1-6CF2-C21F-DD8A10229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550" y="1428750"/>
            <a:ext cx="4736899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A344705A-D1D0-B7A7-E48D-FD786A4D25A7}"/>
              </a:ext>
            </a:extLst>
          </p:cNvPr>
          <p:cNvSpPr/>
          <p:nvPr/>
        </p:nvSpPr>
        <p:spPr>
          <a:xfrm>
            <a:off x="5689398" y="1181403"/>
            <a:ext cx="1702001" cy="3661172"/>
          </a:xfrm>
          <a:prstGeom prst="ellipse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6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27BEA-1E85-546B-C355-3EDEA72EB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57150"/>
            <a:ext cx="6829002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 of 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C36F8-D40A-B825-7AA0-CA13160DD04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610544" y="819150"/>
            <a:ext cx="6818658" cy="4036578"/>
          </a:xfrm>
        </p:spPr>
        <p:txBody>
          <a:bodyPr/>
          <a:lstStyle/>
          <a:p>
            <a:pPr marL="457200" indent="-457200">
              <a:buAutoNum type="arabicParenBoth"/>
            </a:pPr>
            <a:r>
              <a:rPr lang="en-US" dirty="0"/>
              <a:t>The recommended campaign from us will </a:t>
            </a:r>
            <a:r>
              <a:rPr lang="en-US" b="1" dirty="0">
                <a:solidFill>
                  <a:srgbClr val="FF0000"/>
                </a:solidFill>
              </a:rPr>
              <a:t>not</a:t>
            </a:r>
            <a:r>
              <a:rPr lang="en-US" dirty="0"/>
              <a:t> be weather-dependent.</a:t>
            </a:r>
          </a:p>
          <a:p>
            <a:pPr marL="457200" indent="-457200">
              <a:buAutoNum type="arabicParenBoth"/>
            </a:pPr>
            <a:r>
              <a:rPr lang="en-US" dirty="0"/>
              <a:t>Bukit </a:t>
            </a:r>
            <a:r>
              <a:rPr lang="en-US" dirty="0" err="1"/>
              <a:t>Timah</a:t>
            </a:r>
            <a:r>
              <a:rPr lang="en-US" dirty="0"/>
              <a:t>, Newton, Orchard, Tanglin and Southern Islands are</a:t>
            </a:r>
          </a:p>
          <a:p>
            <a:pPr marL="1200150" lvl="1" indent="-457200"/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top</a:t>
            </a:r>
            <a:r>
              <a:rPr lang="en-US" sz="1800" dirty="0"/>
              <a:t> target audience for energy consumption campaign</a:t>
            </a:r>
          </a:p>
          <a:p>
            <a:pPr marL="1200150" lvl="1" indent="-457200"/>
            <a:r>
              <a:rPr lang="en-US" sz="1800" dirty="0"/>
              <a:t>the campaign will be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electricity</a:t>
            </a:r>
            <a:r>
              <a:rPr lang="en-US" sz="1800" dirty="0"/>
              <a:t> consumption focused</a:t>
            </a:r>
          </a:p>
          <a:p>
            <a:pPr marL="457200" indent="-457200">
              <a:buFont typeface="Arial" panose="020B0604020202020204" pitchFamily="34" charset="0"/>
              <a:buAutoNum type="arabicParenBoth"/>
            </a:pP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Any successful recommendations are expandable to all other towns due to the </a:t>
            </a:r>
            <a:r>
              <a:rPr lang="en-US" b="1" i="0" dirty="0">
                <a:solidFill>
                  <a:srgbClr val="000000"/>
                </a:solidFill>
                <a:effectLst/>
                <a:latin typeface="+mj-lt"/>
              </a:rPr>
              <a:t>high level of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+mj-lt"/>
              </a:rPr>
              <a:t>similiarity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 between energy consumption patterns across areas.</a:t>
            </a:r>
          </a:p>
          <a:p>
            <a:pPr marL="457200" indent="-457200">
              <a:buAutoNum type="arabicParenBoth"/>
            </a:pPr>
            <a:endParaRPr lang="en-US" dirty="0"/>
          </a:p>
          <a:p>
            <a:pPr marL="457200" indent="-457200">
              <a:buAutoNum type="arabicParenBoth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04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27BEA-1E85-546B-C355-3EDEA72EB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57150"/>
            <a:ext cx="6829002" cy="857250"/>
          </a:xfrm>
        </p:spPr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C36F8-D40A-B825-7AA0-CA13160DD04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610544" y="819150"/>
            <a:ext cx="6818658" cy="403657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Boxplot of Monthly Electricity Consumption across </a:t>
            </a:r>
            <a:r>
              <a:rPr lang="en-US" b="1" dirty="0"/>
              <a:t>all</a:t>
            </a:r>
            <a:r>
              <a:rPr lang="en-US" dirty="0"/>
              <a:t> towns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Boxplot of Monthly Electricity Consumption across </a:t>
            </a:r>
            <a:r>
              <a:rPr lang="en-US" b="1" dirty="0"/>
              <a:t>selected</a:t>
            </a:r>
            <a:r>
              <a:rPr lang="en-US" dirty="0"/>
              <a:t> towns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Boxplot of Monthly Gas Consumption across </a:t>
            </a:r>
            <a:r>
              <a:rPr lang="en-US" b="1" dirty="0"/>
              <a:t>all</a:t>
            </a:r>
            <a:r>
              <a:rPr lang="en-US" dirty="0"/>
              <a:t> towns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Boxplot of Monthly Gas Consumption across </a:t>
            </a:r>
            <a:r>
              <a:rPr lang="en-US" b="1" dirty="0"/>
              <a:t>selected</a:t>
            </a:r>
            <a:r>
              <a:rPr lang="en-US" dirty="0"/>
              <a:t> towns</a:t>
            </a:r>
          </a:p>
          <a:p>
            <a:pPr marL="457200" indent="-457200" algn="l">
              <a:buAutoNum type="arabicPeriod"/>
            </a:pPr>
            <a:r>
              <a:rPr lang="en-US" dirty="0"/>
              <a:t>Boxplot of Monthly Total Energy Consumption</a:t>
            </a:r>
          </a:p>
          <a:p>
            <a:pPr marL="457200" indent="-457200" algn="l">
              <a:buAutoNum type="arabicPeriod"/>
            </a:pPr>
            <a:r>
              <a:rPr lang="en-US" dirty="0"/>
              <a:t>Table of Housing Type by Percentage</a:t>
            </a:r>
          </a:p>
          <a:p>
            <a:pPr marL="457200" indent="-457200" algn="l">
              <a:buAutoNum type="arabicPeriod"/>
            </a:pPr>
            <a:r>
              <a:rPr lang="en-US" dirty="0"/>
              <a:t>Boxplot of Total Rainfall by Month</a:t>
            </a:r>
          </a:p>
          <a:p>
            <a:pPr marL="457200" indent="-457200" algn="l">
              <a:buAutoNum type="arabicPeriod"/>
            </a:pPr>
            <a:endParaRPr lang="en-US" dirty="0"/>
          </a:p>
          <a:p>
            <a:pPr marL="457200" indent="-457200" algn="l">
              <a:buAutoNum type="arabicPeriod"/>
            </a:pPr>
            <a:endParaRPr lang="en-US" dirty="0"/>
          </a:p>
          <a:p>
            <a:pPr marL="457200" indent="-457200">
              <a:buAutoNum type="arabicParenBoth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184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57E8D-FE26-8297-8C80-5A7AB39F0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0"/>
            <a:ext cx="6829002" cy="85725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48" name="Picture 8">
            <a:extLst>
              <a:ext uri="{FF2B5EF4-FFF2-40B4-BE49-F238E27FC236}">
                <a16:creationId xmlns:a16="http://schemas.microsoft.com/office/drawing/2014/main" id="{1FEEB180-3C25-E606-A1DB-A1D7A4913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0"/>
            <a:ext cx="703738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330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DC17CF5-E336-FA0A-DAC5-77BD37A937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2597561"/>
              </p:ext>
            </p:extLst>
          </p:nvPr>
        </p:nvGraphicFramePr>
        <p:xfrm>
          <a:off x="1371600" y="61768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871B9-FF94-DF45-5739-D170C346BFF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0F217C4-CBD2-28E8-EE7C-A09BB2AB372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2" t="12543" r="13673" b="17770"/>
          <a:stretch/>
        </p:blipFill>
        <p:spPr>
          <a:xfrm>
            <a:off x="228600" y="380802"/>
            <a:ext cx="1709928" cy="1676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8807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57E8D-FE26-8297-8C80-5A7AB39F0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0"/>
            <a:ext cx="6829002" cy="85725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D97E5572-7FDC-3F19-9845-4EE551207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0"/>
            <a:ext cx="703738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443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57E8D-FE26-8297-8C80-5A7AB39F0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0"/>
            <a:ext cx="6829002" cy="85725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224" name="Picture 8">
            <a:extLst>
              <a:ext uri="{FF2B5EF4-FFF2-40B4-BE49-F238E27FC236}">
                <a16:creationId xmlns:a16="http://schemas.microsoft.com/office/drawing/2014/main" id="{69808FAC-05DE-6023-0ED7-F8C76E919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0"/>
            <a:ext cx="69723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605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A7D935B4-AD75-8915-8F61-05E09EA71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0"/>
            <a:ext cx="69723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281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CC231A-FFE3-E92D-0951-C0296D972E63}"/>
              </a:ext>
            </a:extLst>
          </p:cNvPr>
          <p:cNvSpPr txBox="1"/>
          <p:nvPr/>
        </p:nvSpPr>
        <p:spPr>
          <a:xfrm>
            <a:off x="7848600" y="2643485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mean</a:t>
            </a:r>
          </a:p>
          <a:p>
            <a:pPr algn="ctr"/>
            <a:r>
              <a:rPr lang="en-US" dirty="0"/>
              <a:t>648 kWh per month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2C12E57-697E-41A9-67E4-6812BA3ED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0"/>
            <a:ext cx="703738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3F984DD-ED9B-425F-8E35-3EB29705F0F9}"/>
              </a:ext>
            </a:extLst>
          </p:cNvPr>
          <p:cNvCxnSpPr>
            <a:cxnSpLocks/>
          </p:cNvCxnSpPr>
          <p:nvPr/>
        </p:nvCxnSpPr>
        <p:spPr>
          <a:xfrm>
            <a:off x="147234" y="3105150"/>
            <a:ext cx="7853766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101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FCA49-A4C8-6FA5-C30F-0AD3CC8AA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2201"/>
            <a:ext cx="6829002" cy="857250"/>
          </a:xfrm>
        </p:spPr>
        <p:txBody>
          <a:bodyPr/>
          <a:lstStyle/>
          <a:p>
            <a:r>
              <a:rPr lang="en-US" dirty="0"/>
              <a:t>Housing Type by Percentage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D923B-24C9-AADE-E6AB-853FF95A04C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D73A14-F1F7-70DB-29A7-55E978922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27" y="1377817"/>
            <a:ext cx="8674546" cy="354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232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90EBE-4293-2982-17A5-C7AB083C3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466" y="0"/>
            <a:ext cx="6829002" cy="85725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Dec</a:t>
            </a:r>
            <a:r>
              <a:rPr lang="en-US" dirty="0"/>
              <a:t> is the wettest month.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0A778A75-E9F3-22A3-0801-03F00F664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67" y="984653"/>
            <a:ext cx="7620000" cy="415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BA8EDFE-D3C4-AD40-DDA2-71BA7BFA12CE}"/>
              </a:ext>
            </a:extLst>
          </p:cNvPr>
          <p:cNvSpPr/>
          <p:nvPr/>
        </p:nvSpPr>
        <p:spPr>
          <a:xfrm>
            <a:off x="7587633" y="984653"/>
            <a:ext cx="641967" cy="402549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1554EEB4-3E26-95C5-C57E-41E2FF94B9E4}"/>
              </a:ext>
            </a:extLst>
          </p:cNvPr>
          <p:cNvSpPr/>
          <p:nvPr/>
        </p:nvSpPr>
        <p:spPr>
          <a:xfrm>
            <a:off x="0" y="1123950"/>
            <a:ext cx="8382000" cy="2971800"/>
          </a:xfrm>
          <a:prstGeom prst="arc">
            <a:avLst>
              <a:gd name="adj1" fmla="val 658828"/>
              <a:gd name="adj2" fmla="val 9496384"/>
            </a:avLst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7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454" y="133350"/>
            <a:ext cx="6829002" cy="857250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857798" y="1047750"/>
            <a:ext cx="6818658" cy="3124200"/>
          </a:xfrm>
        </p:spPr>
        <p:txBody>
          <a:bodyPr/>
          <a:lstStyle/>
          <a:p>
            <a:r>
              <a:rPr lang="en-US" dirty="0"/>
              <a:t>Weather can potentially impact energy consumption as usage patterns in response to weather conditions. </a:t>
            </a:r>
          </a:p>
          <a:p>
            <a:endParaRPr lang="en-US" dirty="0"/>
          </a:p>
          <a:p>
            <a:r>
              <a:rPr lang="en-US" dirty="0" err="1"/>
              <a:t>Analysing</a:t>
            </a:r>
            <a:r>
              <a:rPr lang="en-US" dirty="0"/>
              <a:t> the </a:t>
            </a:r>
            <a:r>
              <a:rPr lang="en-US" b="1" dirty="0"/>
              <a:t>relationship </a:t>
            </a:r>
            <a:r>
              <a:rPr lang="en-US" dirty="0"/>
              <a:t>between Singapore weather and energy consumption across </a:t>
            </a:r>
            <a:r>
              <a:rPr lang="en-US" b="1" dirty="0"/>
              <a:t>town</a:t>
            </a:r>
            <a:r>
              <a:rPr lang="en-US" dirty="0"/>
              <a:t>, we can identify </a:t>
            </a:r>
            <a:r>
              <a:rPr lang="en-US" b="1" dirty="0"/>
              <a:t>opportunities</a:t>
            </a:r>
            <a:r>
              <a:rPr lang="en-US" dirty="0"/>
              <a:t> to promote more efficient practices and </a:t>
            </a:r>
            <a:r>
              <a:rPr lang="en-US" dirty="0" err="1"/>
              <a:t>optimise</a:t>
            </a:r>
            <a:r>
              <a:rPr lang="en-US" dirty="0"/>
              <a:t> energy usage.</a:t>
            </a:r>
          </a:p>
        </p:txBody>
      </p:sp>
    </p:spTree>
    <p:extLst>
      <p:ext uri="{BB962C8B-B14F-4D97-AF65-F5344CB8AC3E}">
        <p14:creationId xmlns:p14="http://schemas.microsoft.com/office/powerpoint/2010/main" val="1079318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875D9D7-2776-E12C-5570-CB63F54F35F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67544" y="1419622"/>
            <a:ext cx="8752656" cy="2982516"/>
          </a:xfrm>
        </p:spPr>
        <p:txBody>
          <a:bodyPr/>
          <a:lstStyle/>
          <a:p>
            <a:pPr algn="l"/>
            <a:r>
              <a:rPr lang="en-US" b="1" dirty="0"/>
              <a:t>Step 1 : </a:t>
            </a:r>
            <a:r>
              <a:rPr lang="en-US" dirty="0"/>
              <a:t>Monthly weather </a:t>
            </a:r>
            <a:r>
              <a:rPr lang="en-US" b="1" dirty="0"/>
              <a:t>pattern</a:t>
            </a:r>
            <a:r>
              <a:rPr lang="en-US" dirty="0"/>
              <a:t> in Singapore</a:t>
            </a:r>
          </a:p>
          <a:p>
            <a:pPr algn="l"/>
            <a:r>
              <a:rPr lang="en-US" b="1" dirty="0"/>
              <a:t>Step 2 : Relationship</a:t>
            </a:r>
            <a:r>
              <a:rPr lang="en-US" dirty="0"/>
              <a:t> between various monthly weather data</a:t>
            </a:r>
          </a:p>
          <a:p>
            <a:pPr algn="l"/>
            <a:r>
              <a:rPr lang="en-US" b="1" dirty="0"/>
              <a:t>Step 3 : </a:t>
            </a:r>
            <a:r>
              <a:rPr lang="en-US" dirty="0"/>
              <a:t>Energy consumption </a:t>
            </a:r>
            <a:r>
              <a:rPr lang="en-US" b="1" dirty="0"/>
              <a:t>pattern</a:t>
            </a:r>
            <a:r>
              <a:rPr lang="en-US" dirty="0"/>
              <a:t> per month across </a:t>
            </a:r>
            <a:r>
              <a:rPr lang="en-US" b="1" dirty="0"/>
              <a:t>town</a:t>
            </a:r>
            <a:r>
              <a:rPr lang="en-US" dirty="0"/>
              <a:t> in Singapore</a:t>
            </a:r>
          </a:p>
          <a:p>
            <a:pPr algn="l"/>
            <a:r>
              <a:rPr lang="en-US" b="1" dirty="0"/>
              <a:t>Step 4 : Relationship</a:t>
            </a:r>
            <a:r>
              <a:rPr lang="en-US" dirty="0"/>
              <a:t> between average energy consumption across </a:t>
            </a:r>
            <a:r>
              <a:rPr lang="en-US" b="1" dirty="0"/>
              <a:t>town</a:t>
            </a:r>
          </a:p>
          <a:p>
            <a:pPr algn="l"/>
            <a:r>
              <a:rPr lang="en-US" b="1" dirty="0"/>
              <a:t>Step 5 : Relationship</a:t>
            </a:r>
            <a:r>
              <a:rPr lang="en-US" dirty="0"/>
              <a:t> between various monthly weather data and energy consumption across town</a:t>
            </a:r>
          </a:p>
          <a:p>
            <a:pPr algn="l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335034C-F13E-EB1F-8D4F-19FDDCB99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548204A-5F95-12E2-3EB1-8B545C94B569}"/>
              </a:ext>
            </a:extLst>
          </p:cNvPr>
          <p:cNvSpPr txBox="1">
            <a:spLocks/>
          </p:cNvSpPr>
          <p:nvPr/>
        </p:nvSpPr>
        <p:spPr>
          <a:xfrm>
            <a:off x="2535264" y="1419622"/>
            <a:ext cx="1655736" cy="29825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0605404D-DDBF-D522-DF48-48D7DC6C9344}"/>
              </a:ext>
            </a:extLst>
          </p:cNvPr>
          <p:cNvSpPr txBox="1">
            <a:spLocks/>
          </p:cNvSpPr>
          <p:nvPr/>
        </p:nvSpPr>
        <p:spPr>
          <a:xfrm>
            <a:off x="4602984" y="1419622"/>
            <a:ext cx="1655736" cy="29825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6E839A28-3A16-907C-A48F-0D9CA0DA798B}"/>
              </a:ext>
            </a:extLst>
          </p:cNvPr>
          <p:cNvSpPr txBox="1">
            <a:spLocks/>
          </p:cNvSpPr>
          <p:nvPr/>
        </p:nvSpPr>
        <p:spPr>
          <a:xfrm>
            <a:off x="6400800" y="1419622"/>
            <a:ext cx="2275656" cy="29825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2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40585EC9-5DF6-A1B4-C87E-3EE7590B8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29" y="946567"/>
            <a:ext cx="7620673" cy="419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957E8D-FE26-8297-8C80-5A7AB39F0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0"/>
            <a:ext cx="6829002" cy="85725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Nov – Jan </a:t>
            </a:r>
            <a:r>
              <a:rPr lang="en-US" dirty="0"/>
              <a:t>rains the most.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72CB44-E01B-79FF-D3C3-E293AEDA1C46}"/>
              </a:ext>
            </a:extLst>
          </p:cNvPr>
          <p:cNvSpPr/>
          <p:nvPr/>
        </p:nvSpPr>
        <p:spPr>
          <a:xfrm>
            <a:off x="7206633" y="984653"/>
            <a:ext cx="1222569" cy="402549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252C17-4DD1-AEEF-D172-781EF5925376}"/>
              </a:ext>
            </a:extLst>
          </p:cNvPr>
          <p:cNvSpPr/>
          <p:nvPr/>
        </p:nvSpPr>
        <p:spPr>
          <a:xfrm>
            <a:off x="1263033" y="984653"/>
            <a:ext cx="641967" cy="402549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43ABD255-CD34-BE28-FB62-42A0A9819020}"/>
              </a:ext>
            </a:extLst>
          </p:cNvPr>
          <p:cNvSpPr/>
          <p:nvPr/>
        </p:nvSpPr>
        <p:spPr>
          <a:xfrm>
            <a:off x="-2209800" y="-95250"/>
            <a:ext cx="11430000" cy="3124200"/>
          </a:xfrm>
          <a:prstGeom prst="arc">
            <a:avLst>
              <a:gd name="adj1" fmla="val 658828"/>
              <a:gd name="adj2" fmla="val 8552733"/>
            </a:avLst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6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B39478FD-7455-C61C-B68A-62479AA30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94410"/>
            <a:ext cx="7543800" cy="414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957E8D-FE26-8297-8C80-5A7AB39F0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0"/>
            <a:ext cx="6829002" cy="85725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May</a:t>
            </a:r>
            <a:r>
              <a:rPr lang="en-US" dirty="0"/>
              <a:t> is the hottest in Singapore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2582B7-2C60-7CC9-1C4B-BD48A4DB05C2}"/>
              </a:ext>
            </a:extLst>
          </p:cNvPr>
          <p:cNvSpPr/>
          <p:nvPr/>
        </p:nvSpPr>
        <p:spPr>
          <a:xfrm>
            <a:off x="3777633" y="984653"/>
            <a:ext cx="565767" cy="4025497"/>
          </a:xfrm>
          <a:prstGeom prst="rect">
            <a:avLst/>
          </a:prstGeom>
          <a:noFill/>
          <a:ln>
            <a:solidFill>
              <a:srgbClr val="E0653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F69F2754-5ED6-B661-D9C7-D038B600E1C8}"/>
              </a:ext>
            </a:extLst>
          </p:cNvPr>
          <p:cNvSpPr/>
          <p:nvPr/>
        </p:nvSpPr>
        <p:spPr>
          <a:xfrm>
            <a:off x="1532547" y="2266950"/>
            <a:ext cx="6797308" cy="3124200"/>
          </a:xfrm>
          <a:prstGeom prst="arc">
            <a:avLst>
              <a:gd name="adj1" fmla="val 11106417"/>
              <a:gd name="adj2" fmla="val 21162369"/>
            </a:avLst>
          </a:prstGeom>
          <a:ln w="635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3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383C-598F-488D-E9C6-0246C16D1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09550"/>
            <a:ext cx="7696200" cy="1563266"/>
          </a:xfrm>
        </p:spPr>
        <p:txBody>
          <a:bodyPr>
            <a:normAutofit/>
          </a:bodyPr>
          <a:lstStyle/>
          <a:p>
            <a:r>
              <a:rPr lang="en-US" dirty="0"/>
              <a:t>Step 2: Important Relationship between Weather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081BC-319A-DA3B-815A-5C0C325B0B3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676400" y="1885950"/>
            <a:ext cx="7315200" cy="2619524"/>
          </a:xfrm>
        </p:spPr>
        <p:txBody>
          <a:bodyPr/>
          <a:lstStyle/>
          <a:p>
            <a:pPr marL="457200" indent="-457200">
              <a:buAutoNum type="arabicParenBoth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total rainfall in a month and maximum rainfall in a day have strong positive correlation (r = 0.81).</a:t>
            </a:r>
          </a:p>
          <a:p>
            <a:pPr marL="457200" indent="-457200">
              <a:buFont typeface="Arial" panose="020B0604020202020204" pitchFamily="34" charset="0"/>
              <a:buAutoNum type="arabicParenBoth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total rainfall and mean temperature have very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mild (less than expected)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negative correlation (r = -0.51).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0670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DA489-6A83-0350-ECC4-4D7236D9D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112" y="6415"/>
            <a:ext cx="7362402" cy="8572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Major Source of Energy Consumption in Household</a:t>
            </a:r>
          </a:p>
        </p:txBody>
      </p:sp>
      <p:pic>
        <p:nvPicPr>
          <p:cNvPr id="2050" name="Picture 2" descr="How Does An Air Conditioner Work? | SHARP Malaysia">
            <a:extLst>
              <a:ext uri="{FF2B5EF4-FFF2-40B4-BE49-F238E27FC236}">
                <a16:creationId xmlns:a16="http://schemas.microsoft.com/office/drawing/2014/main" id="{74C8D77A-E2C7-0DE6-232C-749200D6E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91" y="950344"/>
            <a:ext cx="2510724" cy="1673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OKBY High Pressure 6-Settings Shower Head with Handheld - 5'' Powerful  Detachable Shower Head Set for Low Water Pressure - 59'' Stainless Steel  Hose - Tool-less 1-Min Installation - Chrome : Amazon.sg:">
            <a:extLst>
              <a:ext uri="{FF2B5EF4-FFF2-40B4-BE49-F238E27FC236}">
                <a16:creationId xmlns:a16="http://schemas.microsoft.com/office/drawing/2014/main" id="{59318C34-701F-8E05-2D6F-214C3D35C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938038"/>
            <a:ext cx="1828800" cy="214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29FACB-8FEC-D8EC-05E2-5B86A9F51183}"/>
              </a:ext>
            </a:extLst>
          </p:cNvPr>
          <p:cNvSpPr txBox="1"/>
          <p:nvPr/>
        </p:nvSpPr>
        <p:spPr>
          <a:xfrm>
            <a:off x="2743200" y="1538433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5-ticks AC</a:t>
            </a:r>
          </a:p>
          <a:p>
            <a:pPr algn="ctr"/>
            <a:r>
              <a:rPr lang="en-US" dirty="0"/>
              <a:t>200 to 250 kWh per month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B2761C-ACB5-12E8-CF61-71E1AB4FC2F0}"/>
              </a:ext>
            </a:extLst>
          </p:cNvPr>
          <p:cNvSpPr txBox="1"/>
          <p:nvPr/>
        </p:nvSpPr>
        <p:spPr>
          <a:xfrm>
            <a:off x="2819400" y="3786485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Water Heater</a:t>
            </a:r>
          </a:p>
          <a:p>
            <a:pPr algn="ctr"/>
            <a:r>
              <a:rPr lang="en-US" dirty="0"/>
              <a:t>60 to 80 kWh per month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837D49-C14C-CFD2-3D47-01ABD33C6E23}"/>
              </a:ext>
            </a:extLst>
          </p:cNvPr>
          <p:cNvSpPr txBox="1"/>
          <p:nvPr/>
        </p:nvSpPr>
        <p:spPr>
          <a:xfrm>
            <a:off x="7104544" y="3786485"/>
            <a:ext cx="1806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Washer/Dryer</a:t>
            </a:r>
          </a:p>
          <a:p>
            <a:pPr algn="ctr"/>
            <a:r>
              <a:rPr lang="en-US" dirty="0"/>
              <a:t>6 kWh per </a:t>
            </a:r>
          </a:p>
          <a:p>
            <a:pPr algn="ctr"/>
            <a:r>
              <a:rPr lang="en-US" dirty="0"/>
              <a:t>wash/dry cycle</a:t>
            </a:r>
          </a:p>
        </p:txBody>
      </p:sp>
      <p:pic>
        <p:nvPicPr>
          <p:cNvPr id="2054" name="Picture 6" descr="How To Choose A Washing Machine In Singapore">
            <a:extLst>
              <a:ext uri="{FF2B5EF4-FFF2-40B4-BE49-F238E27FC236}">
                <a16:creationId xmlns:a16="http://schemas.microsoft.com/office/drawing/2014/main" id="{148EE7BA-F440-01A5-B740-634D75C33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337" y="3104567"/>
            <a:ext cx="1806981" cy="189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48&quot; Built-in French Door Refrigerator | Signature Kitchen Suite">
            <a:extLst>
              <a:ext uri="{FF2B5EF4-FFF2-40B4-BE49-F238E27FC236}">
                <a16:creationId xmlns:a16="http://schemas.microsoft.com/office/drawing/2014/main" id="{98A6B29B-5287-FC30-AE72-1F45CF6C5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642" y="950344"/>
            <a:ext cx="2128093" cy="189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887591-631C-0DBA-129E-87CC7E614D63}"/>
              </a:ext>
            </a:extLst>
          </p:cNvPr>
          <p:cNvSpPr txBox="1"/>
          <p:nvPr/>
        </p:nvSpPr>
        <p:spPr>
          <a:xfrm>
            <a:off x="7104544" y="1527661"/>
            <a:ext cx="1806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Refrigerator</a:t>
            </a:r>
          </a:p>
          <a:p>
            <a:pPr algn="ctr"/>
            <a:r>
              <a:rPr lang="en-US" dirty="0"/>
              <a:t>6 kWh per </a:t>
            </a:r>
          </a:p>
          <a:p>
            <a:pPr algn="ctr"/>
            <a:r>
              <a:rPr lang="en-US" dirty="0"/>
              <a:t>wash/dry cycle</a:t>
            </a:r>
          </a:p>
        </p:txBody>
      </p:sp>
    </p:spTree>
    <p:extLst>
      <p:ext uri="{BB962C8B-B14F-4D97-AF65-F5344CB8AC3E}">
        <p14:creationId xmlns:p14="http://schemas.microsoft.com/office/powerpoint/2010/main" val="328947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CC231A-FFE3-E92D-0951-C0296D972E63}"/>
              </a:ext>
            </a:extLst>
          </p:cNvPr>
          <p:cNvSpPr txBox="1"/>
          <p:nvPr/>
        </p:nvSpPr>
        <p:spPr>
          <a:xfrm>
            <a:off x="8001000" y="2266950"/>
            <a:ext cx="121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Mean</a:t>
            </a:r>
          </a:p>
          <a:p>
            <a:pPr algn="ctr"/>
            <a:endParaRPr lang="en-US" b="1" dirty="0"/>
          </a:p>
          <a:p>
            <a:pPr algn="ctr"/>
            <a:r>
              <a:rPr lang="en-US" dirty="0"/>
              <a:t>648 kWh per month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6653AD54-5CFF-6FE8-CA2F-342CB9233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0"/>
            <a:ext cx="703738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3F984DD-ED9B-425F-8E35-3EB29705F0F9}"/>
              </a:ext>
            </a:extLst>
          </p:cNvPr>
          <p:cNvCxnSpPr>
            <a:cxnSpLocks/>
          </p:cNvCxnSpPr>
          <p:nvPr/>
        </p:nvCxnSpPr>
        <p:spPr>
          <a:xfrm>
            <a:off x="147234" y="3181350"/>
            <a:ext cx="7853766" cy="0"/>
          </a:xfrm>
          <a:prstGeom prst="line">
            <a:avLst/>
          </a:prstGeom>
          <a:ln w="635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61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city">
  <a:themeElements>
    <a:clrScheme name="pd0078">
      <a:dk1>
        <a:srgbClr val="494C4F"/>
      </a:dk1>
      <a:lt1>
        <a:srgbClr val="FFFFFF"/>
      </a:lt1>
      <a:dk2>
        <a:srgbClr val="494C4F"/>
      </a:dk2>
      <a:lt2>
        <a:srgbClr val="F2F3F8"/>
      </a:lt2>
      <a:accent1>
        <a:srgbClr val="FA7541"/>
      </a:accent1>
      <a:accent2>
        <a:srgbClr val="FED65C"/>
      </a:accent2>
      <a:accent3>
        <a:srgbClr val="4CBED8"/>
      </a:accent3>
      <a:accent4>
        <a:srgbClr val="A1D469"/>
      </a:accent4>
      <a:accent5>
        <a:srgbClr val="ED5463"/>
      </a:accent5>
      <a:accent6>
        <a:srgbClr val="49CFAE"/>
      </a:accent6>
      <a:hlink>
        <a:srgbClr val="4CBED8"/>
      </a:hlink>
      <a:folHlink>
        <a:srgbClr val="49CF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1858</Template>
  <TotalTime>450</TotalTime>
  <Words>634</Words>
  <Application>Microsoft Office PowerPoint</Application>
  <PresentationFormat>On-screen Show (16:9)</PresentationFormat>
  <Paragraphs>127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Helvetica Neue</vt:lpstr>
      <vt:lpstr>Söhne</vt:lpstr>
      <vt:lpstr>Arial</vt:lpstr>
      <vt:lpstr>Calibri</vt:lpstr>
      <vt:lpstr>Cambria Math</vt:lpstr>
      <vt:lpstr>Symbol</vt:lpstr>
      <vt:lpstr>city</vt:lpstr>
      <vt:lpstr>Data Analysis of Singapore Weather Patterns to Identify Means to Optimise Households Energy Consumption by Town</vt:lpstr>
      <vt:lpstr>PowerPoint Presentation</vt:lpstr>
      <vt:lpstr>Problem Statement</vt:lpstr>
      <vt:lpstr>Methodology</vt:lpstr>
      <vt:lpstr>Nov – Jan rains the most.</vt:lpstr>
      <vt:lpstr>May is the hottest in Singapore</vt:lpstr>
      <vt:lpstr>Step 2: Important Relationship between Weather Data</vt:lpstr>
      <vt:lpstr>Major Source of Energy Consumption in Household</vt:lpstr>
      <vt:lpstr>PowerPoint Presentation</vt:lpstr>
      <vt:lpstr>Step 3: Energy Consumption Patterns</vt:lpstr>
      <vt:lpstr>Opportunities</vt:lpstr>
      <vt:lpstr>PowerPoint Presentation</vt:lpstr>
      <vt:lpstr>Step 4: Relationship between average energy consumption across town</vt:lpstr>
      <vt:lpstr> </vt:lpstr>
      <vt:lpstr>How weather could potentially connect to energy consumption</vt:lpstr>
      <vt:lpstr> </vt:lpstr>
      <vt:lpstr>Summary of Recommendations</vt:lpstr>
      <vt:lpstr>Appendix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Housing Type by Percentage</vt:lpstr>
      <vt:lpstr>Dec is the wettest month.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Relationship between Weather and Households Energy Consumption by Town</dc:title>
  <dc:creator>Ming Fatt Kham</dc:creator>
  <cp:lastModifiedBy>Ming Fatt Kham</cp:lastModifiedBy>
  <cp:revision>18</cp:revision>
  <dcterms:created xsi:type="dcterms:W3CDTF">2023-05-25T02:54:13Z</dcterms:created>
  <dcterms:modified xsi:type="dcterms:W3CDTF">2023-05-25T17:29:24Z</dcterms:modified>
</cp:coreProperties>
</file>