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799"/>
  </p:normalViewPr>
  <p:slideViewPr>
    <p:cSldViewPr snapToGrid="0">
      <p:cViewPr varScale="1">
        <p:scale>
          <a:sx n="149" d="100"/>
          <a:sy n="149" d="100"/>
        </p:scale>
        <p:origin x="6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3431D-70DA-9745-B57C-308000F545A9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76E3-5535-6D45-AB5D-820AA7FBD09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2142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76E3-5535-6D45-AB5D-820AA7FBD099}" type="slidenum">
              <a:rPr lang="en-UA" smtClean="0"/>
              <a:t>1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54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76E3-5535-6D45-AB5D-820AA7FBD099}" type="slidenum">
              <a:rPr lang="en-UA" smtClean="0"/>
              <a:t>2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5408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683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701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932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6974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2295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583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41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5442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24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306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7891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704D-D99B-D843-BA1D-F24185599B9E}" type="datetimeFigureOut">
              <a:rPr lang="en-UA" smtClean="0"/>
              <a:t>02.05.2024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80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hamzailli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2FC91-0695-1812-D760-CFF6BA439DB3}"/>
              </a:ext>
            </a:extLst>
          </p:cNvPr>
          <p:cNvSpPr/>
          <p:nvPr/>
        </p:nvSpPr>
        <p:spPr>
          <a:xfrm>
            <a:off x="319177" y="0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67267-07BF-9CA0-5446-BE26AED88D16}"/>
              </a:ext>
            </a:extLst>
          </p:cNvPr>
          <p:cNvSpPr/>
          <p:nvPr/>
        </p:nvSpPr>
        <p:spPr>
          <a:xfrm>
            <a:off x="0" y="0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C698-C80A-8F59-10FE-81C5F1CF87BB}"/>
              </a:ext>
            </a:extLst>
          </p:cNvPr>
          <p:cNvSpPr/>
          <p:nvPr/>
        </p:nvSpPr>
        <p:spPr>
          <a:xfrm>
            <a:off x="6538823" y="-181155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B56B0-F814-F021-893A-FC816257427A}"/>
              </a:ext>
            </a:extLst>
          </p:cNvPr>
          <p:cNvSpPr/>
          <p:nvPr/>
        </p:nvSpPr>
        <p:spPr>
          <a:xfrm>
            <a:off x="319177" y="9597037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157F9-1E41-7A37-82FE-59A71D9D690B}"/>
              </a:ext>
            </a:extLst>
          </p:cNvPr>
          <p:cNvSpPr/>
          <p:nvPr/>
        </p:nvSpPr>
        <p:spPr>
          <a:xfrm>
            <a:off x="319177" y="322766"/>
            <a:ext cx="6219646" cy="431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Illia </a:t>
            </a:r>
            <a:r>
              <a:rPr lang="en-UA" sz="2400" dirty="0">
                <a:solidFill>
                  <a:srgbClr val="001F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Khamza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D840-61C2-6112-661E-3893E1857818}"/>
              </a:ext>
            </a:extLst>
          </p:cNvPr>
          <p:cNvSpPr/>
          <p:nvPr/>
        </p:nvSpPr>
        <p:spPr>
          <a:xfrm>
            <a:off x="319177" y="756208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8A727-4699-61CE-8DDA-FA5900C9C272}"/>
              </a:ext>
            </a:extLst>
          </p:cNvPr>
          <p:cNvSpPr txBox="1"/>
          <p:nvPr/>
        </p:nvSpPr>
        <p:spPr>
          <a:xfrm>
            <a:off x="319177" y="756208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A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+44 7443 097661 | 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khamzaillia@gmail.com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London, UK NW6 7ET</a:t>
            </a:r>
            <a:endParaRPr lang="en-UA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66E91-438D-C9E4-ED9E-E7CE4B311F20}"/>
              </a:ext>
            </a:extLst>
          </p:cNvPr>
          <p:cNvSpPr txBox="1"/>
          <p:nvPr/>
        </p:nvSpPr>
        <p:spPr>
          <a:xfrm>
            <a:off x="319177" y="1068482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3CC5B-AB41-14D6-EDF8-B9E669A046B8}"/>
              </a:ext>
            </a:extLst>
          </p:cNvPr>
          <p:cNvSpPr txBox="1"/>
          <p:nvPr/>
        </p:nvSpPr>
        <p:spPr>
          <a:xfrm>
            <a:off x="319177" y="1318553"/>
            <a:ext cx="6219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Accomplished software engineer with strong SOLID skills and a master's degree in computer science. Demonstrated ability to take ownership of full stack features, lead on some architectural decisions, and contribute to support, QA, and operations while developing a strong foundation in cloud services learned through real-world use cases. Proven experience working on diverse applications spanning web, to API design, to backend ML algorithms. Seeking an opportunity to apply these skills and grow professionally.</a:t>
            </a:r>
            <a:endParaRPr lang="en-UA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088B1-E1C2-088A-EEA0-BF041282B8EB}"/>
              </a:ext>
            </a:extLst>
          </p:cNvPr>
          <p:cNvSpPr txBox="1"/>
          <p:nvPr/>
        </p:nvSpPr>
        <p:spPr>
          <a:xfrm>
            <a:off x="319177" y="2478756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0F11-76D5-8043-457A-81192598CC3A}"/>
              </a:ext>
            </a:extLst>
          </p:cNvPr>
          <p:cNvSpPr txBox="1"/>
          <p:nvPr/>
        </p:nvSpPr>
        <p:spPr>
          <a:xfrm>
            <a:off x="319177" y="274902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Senior Full Stack Software Engineer, </a:t>
            </a: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Onalytica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October 2022-Current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08B7-BB6A-68C9-BC11-F981D51249B8}"/>
              </a:ext>
            </a:extLst>
          </p:cNvPr>
          <p:cNvSpPr txBox="1"/>
          <p:nvPr/>
        </p:nvSpPr>
        <p:spPr>
          <a:xfrm>
            <a:off x="319177" y="299182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London, UK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2A54A-BC03-02B7-AAED-E1DD34A069E9}"/>
              </a:ext>
            </a:extLst>
          </p:cNvPr>
          <p:cNvSpPr txBox="1"/>
          <p:nvPr/>
        </p:nvSpPr>
        <p:spPr>
          <a:xfrm>
            <a:off x="478765" y="4093559"/>
            <a:ext cx="6060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Onalytica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UK-based company specializing in B2B Influencer marketing, serving large enterprise clients, and operating multiple SaaS platforms.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in a technology team of engineers, data scientists, and design/product following a Kanban methodology. My responsibilities included creating and enhancing AWS cloud hosted web applications, API's, and event driven infrastructure, processing millions of social media posts per day.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tasked with taking ownership and successfully implementing multiple significant distributed features using .NET 6, OpenSearch, Angular, and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Additionally, I ensured code quality by covering the source code with unit tests using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Jasmine.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ollaborated with other engineers and stakeholders on feature design, refactoring, estimation, and planning.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CI/CD pipelines for multiple services in AWS.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20748-B6DE-A37D-3D94-DBF75513167A}"/>
              </a:ext>
            </a:extLst>
          </p:cNvPr>
          <p:cNvSpPr txBox="1"/>
          <p:nvPr/>
        </p:nvSpPr>
        <p:spPr>
          <a:xfrm>
            <a:off x="319177" y="621172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Stack Software Engineer, EPAM Systems, January 2022-October 2022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A2A2-EE60-4089-69EC-B72E353A108F}"/>
              </a:ext>
            </a:extLst>
          </p:cNvPr>
          <p:cNvSpPr txBox="1"/>
          <p:nvPr/>
        </p:nvSpPr>
        <p:spPr>
          <a:xfrm>
            <a:off x="319177" y="6451726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Kyiv,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A1BE0-5953-C860-F0F9-82269B5F1428}"/>
              </a:ext>
            </a:extLst>
          </p:cNvPr>
          <p:cNvSpPr txBox="1"/>
          <p:nvPr/>
        </p:nvSpPr>
        <p:spPr>
          <a:xfrm>
            <a:off x="478765" y="7406129"/>
            <a:ext cx="60600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EPAM Systems is a large international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development company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 was assigned to a valuable fintech account, effectively working as a member of the account's team.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tasked with maintaining and enhancing a distributed financial web application built with .NET Core and ReactJS, hosted on Azure, and serving over 100,000 weekly users. We had a strong focus on data security and request processing speed.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responsibilities included ensuring the steady operation of the system, developing new features, bug fixing, mentoring newer members of the team, and participating in level 3 technical support duties. Additionally, I supported system admins in complex financial operations.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93C2-CE49-9B74-B87A-279E6725096D}"/>
              </a:ext>
            </a:extLst>
          </p:cNvPr>
          <p:cNvSpPr txBox="1"/>
          <p:nvPr/>
        </p:nvSpPr>
        <p:spPr>
          <a:xfrm>
            <a:off x="319177" y="9584822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1 of 2</a:t>
            </a:r>
            <a:endParaRPr lang="en-UA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EAA95-BF24-F3D2-323D-3C2D263C2F28}"/>
              </a:ext>
            </a:extLst>
          </p:cNvPr>
          <p:cNvSpPr txBox="1"/>
          <p:nvPr/>
        </p:nvSpPr>
        <p:spPr>
          <a:xfrm>
            <a:off x="478765" y="6799033"/>
            <a:ext cx="6060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ASP.NET Core, ASP.NET Core web API 3, JavaScript, React JS, T-SQL, MS SQL Server, Entity Framework, OOP, TDD,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Moq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Azure, Azure Functions, Azure Service Bus, Terraform, Visual Studio, Linux, Git, Fintech.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51EA7-7A15-B3D4-2C4B-AD381079BBBF}"/>
              </a:ext>
            </a:extLst>
          </p:cNvPr>
          <p:cNvSpPr txBox="1"/>
          <p:nvPr/>
        </p:nvSpPr>
        <p:spPr>
          <a:xfrm>
            <a:off x="478765" y="3324118"/>
            <a:ext cx="606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.NET 6, .NET Framework, ASP.NET Core, ASP.NET Core web API 3, Entity Framework, Insight ORM, TypeScript, JavaScript, Angular,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AngularJS, T-SQL</a:t>
            </a:r>
            <a:r>
              <a:rPr lang="en-GB" sz="1100" dirty="0">
                <a:solidFill>
                  <a:srgbClr val="001F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 SQL Server, AWS, EC2, S3, ECS, CloudWatch, CloudFormation, Elasticsearch, DynamoDB, Serverless, OOP, TDD,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Jasmine,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Moq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VS Code, Visual Studio, Windows 11, Git, B2B Marketing.</a:t>
            </a:r>
          </a:p>
        </p:txBody>
      </p:sp>
    </p:spTree>
    <p:extLst>
      <p:ext uri="{BB962C8B-B14F-4D97-AF65-F5344CB8AC3E}">
        <p14:creationId xmlns:p14="http://schemas.microsoft.com/office/powerpoint/2010/main" val="867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2FC91-0695-1812-D760-CFF6BA439DB3}"/>
              </a:ext>
            </a:extLst>
          </p:cNvPr>
          <p:cNvSpPr/>
          <p:nvPr/>
        </p:nvSpPr>
        <p:spPr>
          <a:xfrm>
            <a:off x="319177" y="0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67267-07BF-9CA0-5446-BE26AED88D16}"/>
              </a:ext>
            </a:extLst>
          </p:cNvPr>
          <p:cNvSpPr/>
          <p:nvPr/>
        </p:nvSpPr>
        <p:spPr>
          <a:xfrm>
            <a:off x="0" y="0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C698-C80A-8F59-10FE-81C5F1CF87BB}"/>
              </a:ext>
            </a:extLst>
          </p:cNvPr>
          <p:cNvSpPr/>
          <p:nvPr/>
        </p:nvSpPr>
        <p:spPr>
          <a:xfrm>
            <a:off x="6538823" y="-181155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B56B0-F814-F021-893A-FC816257427A}"/>
              </a:ext>
            </a:extLst>
          </p:cNvPr>
          <p:cNvSpPr/>
          <p:nvPr/>
        </p:nvSpPr>
        <p:spPr>
          <a:xfrm>
            <a:off x="319177" y="9597037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D840-61C2-6112-661E-3893E1857818}"/>
              </a:ext>
            </a:extLst>
          </p:cNvPr>
          <p:cNvSpPr/>
          <p:nvPr/>
        </p:nvSpPr>
        <p:spPr>
          <a:xfrm>
            <a:off x="319177" y="741872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0F11-76D5-8043-457A-81192598CC3A}"/>
              </a:ext>
            </a:extLst>
          </p:cNvPr>
          <p:cNvSpPr txBox="1"/>
          <p:nvPr/>
        </p:nvSpPr>
        <p:spPr>
          <a:xfrm>
            <a:off x="319177" y="310551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Stack Software Engineer, Nix Solutions, September 2020-January 2022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08B7-BB6A-68C9-BC11-F981D51249B8}"/>
              </a:ext>
            </a:extLst>
          </p:cNvPr>
          <p:cNvSpPr txBox="1"/>
          <p:nvPr/>
        </p:nvSpPr>
        <p:spPr>
          <a:xfrm>
            <a:off x="319177" y="553344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2A54A-BC03-02B7-AAED-E1DD34A069E9}"/>
              </a:ext>
            </a:extLst>
          </p:cNvPr>
          <p:cNvSpPr txBox="1"/>
          <p:nvPr/>
        </p:nvSpPr>
        <p:spPr>
          <a:xfrm>
            <a:off x="478765" y="1333267"/>
            <a:ext cx="60600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Nix Solutions is a one of the largest Ukrainian software development companies counting more 2000 employees. I worked on a major account specializing in Robotic Process Automation.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in a diverse team that included ML engineers, dedicated front-end developers, QA specialists, DevOps specialists, SCRUM master and a product owner. We worked under the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methodology.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Participated in 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network of web and desktop applications designed for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tracking user activity and reproducing it automatically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responsibilities included developing new features with .NET Core, .NET Framework and react, bug fixing, doing R&amp;Ds.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FBE63-7412-07FE-7215-3A21AA2F0F3E}"/>
              </a:ext>
            </a:extLst>
          </p:cNvPr>
          <p:cNvSpPr txBox="1"/>
          <p:nvPr/>
        </p:nvSpPr>
        <p:spPr>
          <a:xfrm>
            <a:off x="319177" y="309761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Junior Software Engineer, </a:t>
            </a: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Nicetec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GmbH, May 2019-August 2020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A538-13E3-646C-2699-375E537AD5EC}"/>
              </a:ext>
            </a:extLst>
          </p:cNvPr>
          <p:cNvSpPr txBox="1"/>
          <p:nvPr/>
        </p:nvSpPr>
        <p:spPr>
          <a:xfrm>
            <a:off x="319177" y="334499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Osnabruck, Germany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3BC8F-09D7-0F94-9E0F-98879EF59E47}"/>
              </a:ext>
            </a:extLst>
          </p:cNvPr>
          <p:cNvSpPr txBox="1"/>
          <p:nvPr/>
        </p:nvSpPr>
        <p:spPr>
          <a:xfrm>
            <a:off x="478765" y="3930526"/>
            <a:ext cx="60600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Nicetec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GmbH is a German company specializing in on-demand software development. During my time there, I contributed to developing several large bespoke commercial applications.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orked with a team of 6 senior engineers, implementing new features for desktop applications using WinForms, DevExpress, and T-SQL. Additionally, I integrated web services using SOAP, designed T-SQL queries to extract data, and built automated reports.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86F1A-6E30-6274-B2CE-91FB0C539BCD}"/>
              </a:ext>
            </a:extLst>
          </p:cNvPr>
          <p:cNvSpPr txBox="1"/>
          <p:nvPr/>
        </p:nvSpPr>
        <p:spPr>
          <a:xfrm>
            <a:off x="319177" y="5097763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756DB-06A6-09CE-CF30-43F2E4ED0CD7}"/>
              </a:ext>
            </a:extLst>
          </p:cNvPr>
          <p:cNvSpPr txBox="1"/>
          <p:nvPr/>
        </p:nvSpPr>
        <p:spPr>
          <a:xfrm>
            <a:off x="319177" y="535751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National Automobiles and Highways University, Faculty of Informatics, 2016-2021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93C38-C8A3-F7D5-FD17-F881F139DD8D}"/>
              </a:ext>
            </a:extLst>
          </p:cNvPr>
          <p:cNvSpPr txBox="1"/>
          <p:nvPr/>
        </p:nvSpPr>
        <p:spPr>
          <a:xfrm>
            <a:off x="319177" y="5615636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C5219-5697-3CF8-83CC-D75BC4EA0B57}"/>
              </a:ext>
            </a:extLst>
          </p:cNvPr>
          <p:cNvSpPr txBox="1"/>
          <p:nvPr/>
        </p:nvSpPr>
        <p:spPr>
          <a:xfrm>
            <a:off x="478766" y="5959301"/>
            <a:ext cx="60600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Master’s degree in the study field: Computer science. Graduated with honours in December 2021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Diploma thesis: Computer Vision Vehicle Speed Measuring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3B610-ACB3-DF5C-9744-5371813F4562}"/>
              </a:ext>
            </a:extLst>
          </p:cNvPr>
          <p:cNvSpPr txBox="1"/>
          <p:nvPr/>
        </p:nvSpPr>
        <p:spPr>
          <a:xfrm>
            <a:off x="319177" y="7491788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3BDB9-7676-6C5A-F587-2CD02C9B8320}"/>
              </a:ext>
            </a:extLst>
          </p:cNvPr>
          <p:cNvSpPr txBox="1"/>
          <p:nvPr/>
        </p:nvSpPr>
        <p:spPr>
          <a:xfrm>
            <a:off x="319177" y="7809845"/>
            <a:ext cx="31098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ASP.NET, .NET Core, .NET Framework,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WebAPI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2, Windows Forms, C#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Server, PostgreSQL, T-SQL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React, Redux, Angular,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JavaScript, TypeScript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A170F-DB07-31B2-C1DA-2E9108D683B0}"/>
              </a:ext>
            </a:extLst>
          </p:cNvPr>
          <p:cNvSpPr txBox="1"/>
          <p:nvPr/>
        </p:nvSpPr>
        <p:spPr>
          <a:xfrm>
            <a:off x="3429000" y="7767962"/>
            <a:ext cx="310982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OOP, TDD, SOLID, DDD</a:t>
            </a: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microservice architecture,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Restful APIs</a:t>
            </a: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AWS, S3, EC2,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Fargate</a:t>
            </a: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</a:rPr>
              <a:t>, CloudWatch, Lambda, Elasticsearch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CI/CD,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Teamcity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GitHub Actions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B6270-257C-E743-8D5B-1F5E0BFB8C42}"/>
              </a:ext>
            </a:extLst>
          </p:cNvPr>
          <p:cNvSpPr txBox="1"/>
          <p:nvPr/>
        </p:nvSpPr>
        <p:spPr>
          <a:xfrm>
            <a:off x="319177" y="9584822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2 of 2</a:t>
            </a:r>
            <a:endParaRPr lang="en-UA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C6AB3-3D5F-A476-54EB-421D4B15FC4C}"/>
              </a:ext>
            </a:extLst>
          </p:cNvPr>
          <p:cNvSpPr txBox="1"/>
          <p:nvPr/>
        </p:nvSpPr>
        <p:spPr>
          <a:xfrm>
            <a:off x="478765" y="895408"/>
            <a:ext cx="6060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ASP.NET, Identity Server 4, JavaScript, React JS, T-SQL, MS SQL Server,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Visual Studio, Windows 10, Git, Robotic Process Automation.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E54F3-04FB-F2E0-407A-5039397249AE}"/>
              </a:ext>
            </a:extLst>
          </p:cNvPr>
          <p:cNvSpPr txBox="1"/>
          <p:nvPr/>
        </p:nvSpPr>
        <p:spPr>
          <a:xfrm>
            <a:off x="478765" y="3676598"/>
            <a:ext cx="6060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WinForms, DevExpress, SOAP, T-SQL, MS SQL Server, Visual Studio, Java, Windows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6B3D4-EF81-105E-E0BD-424AAE5A66E1}"/>
              </a:ext>
            </a:extLst>
          </p:cNvPr>
          <p:cNvSpPr txBox="1"/>
          <p:nvPr/>
        </p:nvSpPr>
        <p:spPr>
          <a:xfrm>
            <a:off x="319177" y="6568038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GIZ, Internship programme of German business for Ukraine, February 2019-May 2019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D96E8-6492-541A-A9FA-AC6D992DD6F0}"/>
              </a:ext>
            </a:extLst>
          </p:cNvPr>
          <p:cNvSpPr txBox="1"/>
          <p:nvPr/>
        </p:nvSpPr>
        <p:spPr>
          <a:xfrm>
            <a:off x="319177" y="682616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Osnabruck, Germany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0E6EA0-2E18-E4CF-E5C5-CD01C9FB7F02}"/>
              </a:ext>
            </a:extLst>
          </p:cNvPr>
          <p:cNvSpPr txBox="1"/>
          <p:nvPr/>
        </p:nvSpPr>
        <p:spPr>
          <a:xfrm>
            <a:off x="478766" y="7169827"/>
            <a:ext cx="6060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Won a scholarship and partaken in the workplace internship</a:t>
            </a:r>
          </a:p>
        </p:txBody>
      </p:sp>
    </p:spTree>
    <p:extLst>
      <p:ext uri="{BB962C8B-B14F-4D97-AF65-F5344CB8AC3E}">
        <p14:creationId xmlns:p14="http://schemas.microsoft.com/office/powerpoint/2010/main" val="7668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828</TotalTime>
  <Words>942</Words>
  <Application>Microsoft Macintosh PowerPoint</Application>
  <PresentationFormat>Custom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103</cp:revision>
  <dcterms:created xsi:type="dcterms:W3CDTF">2024-03-12T04:16:07Z</dcterms:created>
  <dcterms:modified xsi:type="dcterms:W3CDTF">2024-05-02T15:11:08Z</dcterms:modified>
</cp:coreProperties>
</file>