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3" clrIdx="0">
    <p:extLst>
      <p:ext uri="{19B8F6BF-5375-455C-9EA6-DF929625EA0E}">
        <p15:presenceInfo xmlns:p15="http://schemas.microsoft.com/office/powerpoint/2012/main" userId="69d24c16a1ead8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80" d="100"/>
          <a:sy n="80" d="100"/>
        </p:scale>
        <p:origin x="2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590" y="1498600"/>
            <a:ext cx="8915399" cy="1612735"/>
          </a:xfrm>
        </p:spPr>
        <p:txBody>
          <a:bodyPr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Data Analytics Project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8590" y="3111336"/>
            <a:ext cx="8915399" cy="973776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Advance Queries to extract meaningful insights for a company that sales the product across the globe through online websites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08589" y="4368140"/>
            <a:ext cx="8915399" cy="18189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This Project consist of mainly three tables of data names as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dim_customer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- this table consists of 10 columns and 18485 rows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dim_products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this table consists of </a:t>
            </a:r>
            <a:r>
              <a:rPr lang="en-US" dirty="0" smtClean="0"/>
              <a:t>11 </a:t>
            </a:r>
            <a:r>
              <a:rPr lang="en-US" dirty="0"/>
              <a:t>columns and </a:t>
            </a:r>
            <a:r>
              <a:rPr lang="en-US" dirty="0" smtClean="0"/>
              <a:t>296 </a:t>
            </a:r>
            <a:r>
              <a:rPr lang="en-US" dirty="0"/>
              <a:t>rows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fact_sales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	    - </a:t>
            </a:r>
            <a:r>
              <a:rPr lang="en-US" dirty="0"/>
              <a:t>this table consists of 9</a:t>
            </a:r>
            <a:r>
              <a:rPr lang="en-US" dirty="0" smtClean="0"/>
              <a:t> </a:t>
            </a:r>
            <a:r>
              <a:rPr lang="en-US" dirty="0"/>
              <a:t>columns and </a:t>
            </a:r>
            <a:r>
              <a:rPr lang="en-US" dirty="0" smtClean="0"/>
              <a:t>60399 </a:t>
            </a:r>
            <a:r>
              <a:rPr lang="en-US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121773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511" y="112889"/>
            <a:ext cx="10160000" cy="4210755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- - </a:t>
            </a:r>
            <a:r>
              <a:rPr lang="en-US" dirty="0">
                <a:solidFill>
                  <a:srgbClr val="FFC000"/>
                </a:solidFill>
              </a:rPr>
              <a:t>YEAR-OVER-YEAR SALES </a:t>
            </a:r>
            <a:r>
              <a:rPr lang="en-US" dirty="0" smtClean="0">
                <a:solidFill>
                  <a:srgbClr val="FFC000"/>
                </a:solidFill>
              </a:rPr>
              <a:t>COMPARISON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LAG</a:t>
            </a:r>
            <a:r>
              <a:rPr lang="en-US" dirty="0" smtClean="0"/>
              <a:t>(</a:t>
            </a:r>
            <a:r>
              <a:rPr lang="en-US" dirty="0" err="1" smtClean="0"/>
              <a:t>current_sales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OVER (PARTITION BY </a:t>
            </a:r>
            <a:r>
              <a:rPr lang="en-US" dirty="0" err="1"/>
              <a:t>product_name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order_year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py_sales</a:t>
            </a:r>
            <a:r>
              <a:rPr lang="en-US" dirty="0"/>
              <a:t>,    </a:t>
            </a:r>
            <a:endParaRPr lang="en-US" dirty="0" smtClean="0"/>
          </a:p>
          <a:p>
            <a:r>
              <a:rPr lang="en-US" dirty="0" err="1" smtClean="0"/>
              <a:t>current_sales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>
                <a:solidFill>
                  <a:srgbClr val="0070C0"/>
                </a:solidFill>
              </a:rPr>
              <a:t>LAG</a:t>
            </a:r>
            <a:r>
              <a:rPr lang="en-US" dirty="0"/>
              <a:t>(</a:t>
            </a:r>
            <a:r>
              <a:rPr lang="en-US" dirty="0" err="1"/>
              <a:t>current_sales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OVER (PARTITION BY </a:t>
            </a:r>
            <a:r>
              <a:rPr lang="en-US" dirty="0" err="1"/>
              <a:t>product_name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ORDER </a:t>
            </a:r>
            <a:r>
              <a:rPr lang="en-US" dirty="0">
                <a:solidFill>
                  <a:srgbClr val="0070C0"/>
                </a:solidFill>
              </a:rPr>
              <a:t>BY </a:t>
            </a:r>
            <a:r>
              <a:rPr lang="en-US" dirty="0" err="1"/>
              <a:t>order_year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diff_py</a:t>
            </a:r>
            <a:r>
              <a:rPr lang="en-US" dirty="0" smtClean="0"/>
              <a:t>,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CASE WHEN </a:t>
            </a:r>
            <a:r>
              <a:rPr lang="en-US" dirty="0" err="1"/>
              <a:t>current_sales</a:t>
            </a:r>
            <a:r>
              <a:rPr lang="en-US" dirty="0"/>
              <a:t> - </a:t>
            </a:r>
            <a:r>
              <a:rPr lang="en-US" dirty="0">
                <a:solidFill>
                  <a:srgbClr val="0070C0"/>
                </a:solidFill>
              </a:rPr>
              <a:t>LAG</a:t>
            </a:r>
            <a:r>
              <a:rPr lang="en-US" dirty="0"/>
              <a:t>(</a:t>
            </a:r>
            <a:r>
              <a:rPr lang="en-US" dirty="0" err="1"/>
              <a:t>current_sales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OVER (PARTITION BY </a:t>
            </a:r>
            <a:r>
              <a:rPr lang="en-US" dirty="0" err="1"/>
              <a:t>product_name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ORDER </a:t>
            </a:r>
            <a:r>
              <a:rPr lang="en-US" dirty="0">
                <a:solidFill>
                  <a:srgbClr val="0070C0"/>
                </a:solidFill>
              </a:rPr>
              <a:t>BY </a:t>
            </a:r>
            <a:r>
              <a:rPr lang="en-US" dirty="0" err="1"/>
              <a:t>order_year</a:t>
            </a:r>
            <a:r>
              <a:rPr lang="en-US" dirty="0"/>
              <a:t>) &gt; 0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'Increase'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WHEN</a:t>
            </a:r>
            <a:r>
              <a:rPr lang="en-US" dirty="0" smtClean="0"/>
              <a:t> </a:t>
            </a:r>
            <a:r>
              <a:rPr lang="en-US" dirty="0" err="1"/>
              <a:t>current_sales</a:t>
            </a:r>
            <a:r>
              <a:rPr lang="en-US" dirty="0"/>
              <a:t> - </a:t>
            </a:r>
            <a:r>
              <a:rPr lang="en-US" dirty="0">
                <a:solidFill>
                  <a:srgbClr val="0070C0"/>
                </a:solidFill>
              </a:rPr>
              <a:t>LAG</a:t>
            </a:r>
            <a:r>
              <a:rPr lang="en-US" dirty="0"/>
              <a:t>(</a:t>
            </a:r>
            <a:r>
              <a:rPr lang="en-US" dirty="0" err="1"/>
              <a:t>current_sales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OVER (PARTITION BY </a:t>
            </a:r>
            <a:r>
              <a:rPr lang="en-US" dirty="0" err="1"/>
              <a:t>product_name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order_year</a:t>
            </a:r>
            <a:r>
              <a:rPr lang="en-US" dirty="0"/>
              <a:t>) &lt; 0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</a:t>
            </a:r>
            <a:r>
              <a:rPr lang="en-US" dirty="0" smtClean="0"/>
              <a:t>'Decrease‘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/>
              <a:t>'No Change'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END </a:t>
            </a:r>
            <a:r>
              <a:rPr lang="en-US" dirty="0">
                <a:solidFill>
                  <a:srgbClr val="0070C0"/>
                </a:solidFill>
              </a:rPr>
              <a:t>AS </a:t>
            </a:r>
            <a:r>
              <a:rPr lang="en-US" dirty="0" err="1" smtClean="0"/>
              <a:t>py_change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yearly_product_sales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ORDER </a:t>
            </a:r>
            <a:r>
              <a:rPr lang="en-US" dirty="0">
                <a:solidFill>
                  <a:srgbClr val="0070C0"/>
                </a:solidFill>
              </a:rPr>
              <a:t>BY </a:t>
            </a:r>
            <a:r>
              <a:rPr lang="en-US" dirty="0" err="1"/>
              <a:t>product_name</a:t>
            </a:r>
            <a:r>
              <a:rPr lang="en-US" dirty="0"/>
              <a:t>, </a:t>
            </a:r>
            <a:r>
              <a:rPr lang="en-US" dirty="0" err="1"/>
              <a:t>order_year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11" y="4323644"/>
            <a:ext cx="8387646" cy="241582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205156" y="4075114"/>
            <a:ext cx="1907822" cy="1987020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And 271 rows counting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8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103" y="1682044"/>
            <a:ext cx="9226541" cy="3510845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 smtClean="0">
                <a:solidFill>
                  <a:schemeClr val="accent3">
                    <a:lumMod val="75000"/>
                  </a:schemeClr>
                </a:solidFill>
              </a:rPr>
              <a:t>PART-TO-WHOLE ANALYSIS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QUESTION </a:t>
            </a:r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(4):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IDENTIFY WHICH CATEGORIES CONTRIBUTE THE MOST TO OVERALL SALES</a:t>
            </a:r>
          </a:p>
        </p:txBody>
      </p:sp>
    </p:spTree>
    <p:extLst>
      <p:ext uri="{BB962C8B-B14F-4D97-AF65-F5344CB8AC3E}">
        <p14:creationId xmlns:p14="http://schemas.microsoft.com/office/powerpoint/2010/main" val="417502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289" y="541867"/>
            <a:ext cx="9889067" cy="75635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SQL-TASK:-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Identify Which Categories Contribute The Most To Overall Sales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289" y="1456267"/>
            <a:ext cx="9889067" cy="5226755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WITH</a:t>
            </a:r>
            <a:r>
              <a:rPr lang="en-US" dirty="0"/>
              <a:t> </a:t>
            </a:r>
            <a:r>
              <a:rPr lang="en-US" dirty="0" err="1"/>
              <a:t>category_sales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(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SELECT        </a:t>
            </a:r>
          </a:p>
          <a:p>
            <a:r>
              <a:rPr lang="en-US" dirty="0" smtClean="0"/>
              <a:t> </a:t>
            </a:r>
            <a:r>
              <a:rPr lang="en-US" dirty="0" err="1"/>
              <a:t>p.category</a:t>
            </a:r>
            <a:r>
              <a:rPr lang="en-US" dirty="0"/>
              <a:t>,     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SUM</a:t>
            </a:r>
            <a:r>
              <a:rPr lang="en-US" dirty="0" smtClean="0"/>
              <a:t>(</a:t>
            </a:r>
            <a:r>
              <a:rPr lang="en-US" dirty="0" err="1" smtClean="0"/>
              <a:t>f.sales_amount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total_sales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COUNT(DISTINCT</a:t>
            </a:r>
            <a:r>
              <a:rPr lang="en-US" dirty="0" smtClean="0"/>
              <a:t> </a:t>
            </a:r>
            <a:r>
              <a:rPr lang="en-US" dirty="0" err="1"/>
              <a:t>f.order_number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total_order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fact_sales</a:t>
            </a:r>
            <a:r>
              <a:rPr lang="en-US" dirty="0"/>
              <a:t> f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LEFT </a:t>
            </a:r>
            <a:r>
              <a:rPr lang="en-US" dirty="0">
                <a:solidFill>
                  <a:srgbClr val="0070C0"/>
                </a:solidFill>
              </a:rPr>
              <a:t>JOIN </a:t>
            </a:r>
            <a:r>
              <a:rPr lang="en-US" dirty="0" err="1"/>
              <a:t>dim_products</a:t>
            </a:r>
            <a:r>
              <a:rPr lang="en-US" dirty="0"/>
              <a:t> p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ON</a:t>
            </a:r>
            <a:r>
              <a:rPr lang="en-US" dirty="0" smtClean="0"/>
              <a:t> </a:t>
            </a:r>
            <a:r>
              <a:rPr lang="en-US" dirty="0" err="1"/>
              <a:t>p.product_key</a:t>
            </a:r>
            <a:r>
              <a:rPr lang="en-US" dirty="0"/>
              <a:t> = </a:t>
            </a:r>
            <a:r>
              <a:rPr lang="en-US" dirty="0" err="1"/>
              <a:t>f.product_key</a:t>
            </a:r>
            <a:r>
              <a:rPr lang="en-US" dirty="0"/>
              <a:t>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GROUP </a:t>
            </a:r>
            <a:r>
              <a:rPr lang="en-US" dirty="0">
                <a:solidFill>
                  <a:srgbClr val="0070C0"/>
                </a:solidFill>
              </a:rPr>
              <a:t>BY </a:t>
            </a:r>
            <a:r>
              <a:rPr lang="en-US" dirty="0" err="1"/>
              <a:t>p.category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    </a:t>
            </a:r>
            <a:r>
              <a:rPr lang="en-US" dirty="0"/>
              <a:t>category,    </a:t>
            </a:r>
            <a:r>
              <a:rPr lang="en-US" dirty="0" err="1"/>
              <a:t>total_sales</a:t>
            </a:r>
            <a:r>
              <a:rPr lang="en-US" dirty="0"/>
              <a:t>,    </a:t>
            </a:r>
            <a:r>
              <a:rPr lang="en-US" dirty="0" err="1"/>
              <a:t>total_order</a:t>
            </a:r>
            <a:r>
              <a:rPr lang="en-US" dirty="0"/>
              <a:t>,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SUM</a:t>
            </a:r>
            <a:r>
              <a:rPr lang="en-US" dirty="0" smtClean="0"/>
              <a:t>(</a:t>
            </a:r>
            <a:r>
              <a:rPr lang="en-US" dirty="0" err="1" smtClean="0"/>
              <a:t>total_sales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OVER () AS </a:t>
            </a:r>
            <a:r>
              <a:rPr lang="en-US" dirty="0" err="1"/>
              <a:t>overall_sales</a:t>
            </a:r>
            <a:r>
              <a:rPr lang="en-US" dirty="0"/>
              <a:t>,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CONCAT(ROUND</a:t>
            </a:r>
            <a:r>
              <a:rPr lang="en-US" dirty="0"/>
              <a:t>((</a:t>
            </a:r>
            <a:r>
              <a:rPr lang="en-US" dirty="0" err="1"/>
              <a:t>total_sales</a:t>
            </a:r>
            <a:r>
              <a:rPr lang="en-US" dirty="0"/>
              <a:t> / </a:t>
            </a:r>
            <a:r>
              <a:rPr lang="en-US" dirty="0">
                <a:solidFill>
                  <a:srgbClr val="0070C0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total_sales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OVER ()) </a:t>
            </a:r>
            <a:r>
              <a:rPr lang="en-US" dirty="0"/>
              <a:t>* 100, 2), '%')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 smtClean="0"/>
              <a:t>percentage_of_total_sales</a:t>
            </a:r>
            <a:r>
              <a:rPr lang="en-US" dirty="0"/>
              <a:t>,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CONCAT(ROUND</a:t>
            </a:r>
            <a:r>
              <a:rPr lang="en-US" dirty="0"/>
              <a:t>((</a:t>
            </a:r>
            <a:r>
              <a:rPr lang="en-US" dirty="0" err="1"/>
              <a:t>total_order</a:t>
            </a:r>
            <a:r>
              <a:rPr lang="en-US" dirty="0"/>
              <a:t> / </a:t>
            </a:r>
            <a:r>
              <a:rPr lang="en-US" dirty="0">
                <a:solidFill>
                  <a:srgbClr val="0070C0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total_order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OVER ()) </a:t>
            </a:r>
            <a:r>
              <a:rPr lang="en-US" dirty="0"/>
              <a:t>* 100, 2), '%')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 smtClean="0"/>
              <a:t>percentage_of_total_orders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category_sales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830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 anchor="ctr"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Result of the above query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55" y="2404533"/>
            <a:ext cx="7868355" cy="2698045"/>
          </a:xfrm>
        </p:spPr>
      </p:pic>
    </p:spTree>
    <p:extLst>
      <p:ext uri="{BB962C8B-B14F-4D97-AF65-F5344CB8AC3E}">
        <p14:creationId xmlns:p14="http://schemas.microsoft.com/office/powerpoint/2010/main" val="239355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280" y="1685265"/>
            <a:ext cx="9395876" cy="367695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DATA SEGMENTATION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QUESTION </a:t>
            </a:r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(5):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SEGMENT PRODUCTS INTO COST RANGES AND COUNT HOW MANY PRODUCTS FALL INTO EACH SEGMENT</a:t>
            </a:r>
          </a:p>
        </p:txBody>
      </p:sp>
    </p:spTree>
    <p:extLst>
      <p:ext uri="{BB962C8B-B14F-4D97-AF65-F5344CB8AC3E}">
        <p14:creationId xmlns:p14="http://schemas.microsoft.com/office/powerpoint/2010/main" val="144964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045" y="191912"/>
            <a:ext cx="8949010" cy="427848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WITH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product_segment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(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        </a:t>
            </a:r>
            <a:r>
              <a:rPr lang="en-US" dirty="0" err="1" smtClean="0"/>
              <a:t>product_key</a:t>
            </a:r>
            <a:r>
              <a:rPr lang="en-US" dirty="0" smtClean="0"/>
              <a:t>,        </a:t>
            </a:r>
            <a:r>
              <a:rPr lang="en-US" dirty="0" err="1" smtClean="0"/>
              <a:t>product_name</a:t>
            </a:r>
            <a:r>
              <a:rPr lang="en-US" dirty="0" smtClean="0"/>
              <a:t>,        </a:t>
            </a:r>
          </a:p>
          <a:p>
            <a:r>
              <a:rPr lang="en-US" dirty="0" smtClean="0"/>
              <a:t>cost,     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CASE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0070C0"/>
                </a:solidFill>
              </a:rPr>
              <a:t>WHEN</a:t>
            </a:r>
            <a:r>
              <a:rPr lang="en-US" dirty="0" smtClean="0"/>
              <a:t> cost &lt; 100 </a:t>
            </a:r>
            <a:r>
              <a:rPr lang="en-US" dirty="0" smtClean="0">
                <a:solidFill>
                  <a:srgbClr val="0070C0"/>
                </a:solidFill>
              </a:rPr>
              <a:t>THEN</a:t>
            </a:r>
            <a:r>
              <a:rPr lang="en-US" dirty="0" smtClean="0"/>
              <a:t> 'Below 100' </a:t>
            </a:r>
          </a:p>
          <a:p>
            <a:r>
              <a:rPr lang="en-US" dirty="0" smtClean="0"/>
              <a:t>           </a:t>
            </a:r>
            <a:r>
              <a:rPr lang="en-US" dirty="0" smtClean="0">
                <a:solidFill>
                  <a:srgbClr val="0070C0"/>
                </a:solidFill>
              </a:rPr>
              <a:t>WHEN</a:t>
            </a:r>
            <a:r>
              <a:rPr lang="en-US" dirty="0" smtClean="0"/>
              <a:t> cost </a:t>
            </a:r>
            <a:r>
              <a:rPr lang="en-US" dirty="0" smtClean="0">
                <a:solidFill>
                  <a:srgbClr val="0070C0"/>
                </a:solidFill>
              </a:rPr>
              <a:t>BETWEEN</a:t>
            </a:r>
            <a:r>
              <a:rPr lang="en-US" dirty="0" smtClean="0"/>
              <a:t> 100 </a:t>
            </a:r>
            <a:r>
              <a:rPr lang="en-US" dirty="0" smtClean="0">
                <a:solidFill>
                  <a:srgbClr val="0070C0"/>
                </a:solidFill>
              </a:rPr>
              <a:t>AND</a:t>
            </a:r>
            <a:r>
              <a:rPr lang="en-US" dirty="0" smtClean="0"/>
              <a:t> 500 </a:t>
            </a:r>
            <a:r>
              <a:rPr lang="en-US" dirty="0" smtClean="0">
                <a:solidFill>
                  <a:srgbClr val="0070C0"/>
                </a:solidFill>
              </a:rPr>
              <a:t>THEN</a:t>
            </a:r>
            <a:r>
              <a:rPr lang="en-US" dirty="0" smtClean="0"/>
              <a:t> '100-500'   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rgbClr val="0070C0"/>
                </a:solidFill>
              </a:rPr>
              <a:t>WHEN</a:t>
            </a:r>
            <a:r>
              <a:rPr lang="en-US" dirty="0" smtClean="0"/>
              <a:t> cost </a:t>
            </a:r>
            <a:r>
              <a:rPr lang="en-US" dirty="0" smtClean="0">
                <a:solidFill>
                  <a:srgbClr val="0070C0"/>
                </a:solidFill>
              </a:rPr>
              <a:t>BETWEEN</a:t>
            </a:r>
            <a:r>
              <a:rPr lang="en-US" dirty="0" smtClean="0"/>
              <a:t> 500 </a:t>
            </a:r>
            <a:r>
              <a:rPr lang="en-US" dirty="0" smtClean="0">
                <a:solidFill>
                  <a:srgbClr val="0070C0"/>
                </a:solidFill>
              </a:rPr>
              <a:t>AND</a:t>
            </a:r>
            <a:r>
              <a:rPr lang="en-US" dirty="0" smtClean="0"/>
              <a:t> 1000 </a:t>
            </a:r>
            <a:r>
              <a:rPr lang="en-US" dirty="0" smtClean="0">
                <a:solidFill>
                  <a:srgbClr val="0070C0"/>
                </a:solidFill>
              </a:rPr>
              <a:t>THEN</a:t>
            </a:r>
            <a:r>
              <a:rPr lang="en-US" dirty="0" smtClean="0"/>
              <a:t> '500-1000'      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70C0"/>
                </a:solidFill>
              </a:rPr>
              <a:t>ELSE</a:t>
            </a:r>
            <a:r>
              <a:rPr lang="en-US" dirty="0" smtClean="0"/>
              <a:t> 'Above 1000'     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cost_range</a:t>
            </a:r>
            <a:r>
              <a:rPr lang="en-US" dirty="0" smtClean="0"/>
              <a:t> 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dim_products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   </a:t>
            </a:r>
            <a:r>
              <a:rPr lang="en-US" dirty="0" err="1" smtClean="0"/>
              <a:t>cost_range</a:t>
            </a:r>
            <a:r>
              <a:rPr lang="en-US" dirty="0" smtClean="0"/>
              <a:t>, 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COUNT</a:t>
            </a:r>
            <a:r>
              <a:rPr lang="en-US" dirty="0" smtClean="0"/>
              <a:t>(</a:t>
            </a:r>
            <a:r>
              <a:rPr lang="en-US" dirty="0" err="1" smtClean="0"/>
              <a:t>product_key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total_products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product_segment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GROUP BY </a:t>
            </a:r>
            <a:r>
              <a:rPr lang="en-US" dirty="0" err="1" smtClean="0"/>
              <a:t>cost_range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ORDER BY </a:t>
            </a:r>
            <a:r>
              <a:rPr lang="en-US" dirty="0" err="1" smtClean="0"/>
              <a:t>total_products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3" y="4797778"/>
            <a:ext cx="5734755" cy="19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6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186" y="1550385"/>
            <a:ext cx="9725891" cy="40666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SQL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TASK: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Group Customers Into 3 Segments Based On Spending Behavior 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(A)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VIP: </a:t>
            </a:r>
            <a:r>
              <a:rPr lang="en-US" sz="2700" dirty="0" smtClean="0">
                <a:solidFill>
                  <a:schemeClr val="accent3">
                    <a:lumMod val="75000"/>
                  </a:schemeClr>
                </a:solidFill>
              </a:rPr>
              <a:t>At Least 12 Months Of History And Spending &gt; $5000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(B)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Regular: </a:t>
            </a:r>
            <a:r>
              <a:rPr lang="en-US" sz="2300" dirty="0" smtClean="0">
                <a:solidFill>
                  <a:schemeClr val="accent3">
                    <a:lumMod val="75000"/>
                  </a:schemeClr>
                </a:solidFill>
              </a:rPr>
              <a:t>At Least 12 Months Of History And Spending &lt;= $5000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(C)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New: </a:t>
            </a:r>
            <a:r>
              <a:rPr lang="en-US" sz="2700" dirty="0" smtClean="0">
                <a:solidFill>
                  <a:schemeClr val="accent3">
                    <a:lumMod val="75000"/>
                  </a:schemeClr>
                </a:solidFill>
              </a:rPr>
              <a:t>Lifespan Less Than 12 Months</a:t>
            </a:r>
            <a:endParaRPr lang="en-US" sz="27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9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2551" y="213756"/>
            <a:ext cx="10141527" cy="653142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WITH</a:t>
            </a:r>
            <a:r>
              <a:rPr lang="en-US" dirty="0"/>
              <a:t> </a:t>
            </a:r>
            <a:r>
              <a:rPr lang="en-US" dirty="0" err="1"/>
              <a:t>customer_spending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(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        </a:t>
            </a:r>
            <a:r>
              <a:rPr lang="en-US" dirty="0" err="1"/>
              <a:t>c.customer_key</a:t>
            </a:r>
            <a:r>
              <a:rPr lang="en-US" dirty="0"/>
              <a:t>,        </a:t>
            </a:r>
            <a:endParaRPr lang="en-US" dirty="0" smtClean="0"/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SUM</a:t>
            </a:r>
            <a:r>
              <a:rPr lang="en-US" sz="1800" dirty="0" smtClean="0"/>
              <a:t>(</a:t>
            </a:r>
            <a:r>
              <a:rPr lang="en-US" sz="1800" dirty="0" err="1" smtClean="0"/>
              <a:t>f.sales_amount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0070C0"/>
                </a:solidFill>
              </a:rPr>
              <a:t>AS</a:t>
            </a:r>
            <a:r>
              <a:rPr lang="en-US" sz="1800" dirty="0"/>
              <a:t> </a:t>
            </a:r>
            <a:r>
              <a:rPr lang="en-US" sz="1800" dirty="0" err="1"/>
              <a:t>total_spending</a:t>
            </a:r>
            <a:r>
              <a:rPr lang="en-US" sz="1800" dirty="0"/>
              <a:t>,        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MIN</a:t>
            </a:r>
            <a:r>
              <a:rPr lang="en-US" sz="1800" dirty="0" smtClean="0"/>
              <a:t>(</a:t>
            </a:r>
            <a:r>
              <a:rPr lang="en-US" sz="1800" dirty="0" err="1" smtClean="0"/>
              <a:t>f.order_date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0070C0"/>
                </a:solidFill>
              </a:rPr>
              <a:t>AS</a:t>
            </a:r>
            <a:r>
              <a:rPr lang="en-US" sz="1800" dirty="0"/>
              <a:t> </a:t>
            </a:r>
            <a:r>
              <a:rPr lang="en-US" sz="1800" dirty="0" err="1"/>
              <a:t>first_order</a:t>
            </a:r>
            <a:r>
              <a:rPr lang="en-US" sz="1800" dirty="0"/>
              <a:t>,        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MAX</a:t>
            </a:r>
            <a:r>
              <a:rPr lang="en-US" sz="1800" dirty="0" smtClean="0"/>
              <a:t>(</a:t>
            </a:r>
            <a:r>
              <a:rPr lang="en-US" sz="1800" dirty="0" err="1" smtClean="0"/>
              <a:t>f.order_date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0070C0"/>
                </a:solidFill>
              </a:rPr>
              <a:t>AS</a:t>
            </a:r>
            <a:r>
              <a:rPr lang="en-US" sz="1800" dirty="0"/>
              <a:t> </a:t>
            </a:r>
            <a:r>
              <a:rPr lang="en-US" sz="1800" dirty="0" err="1"/>
              <a:t>last_order</a:t>
            </a:r>
            <a:r>
              <a:rPr lang="en-US" sz="1800" dirty="0"/>
              <a:t>,        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TIMESTAMPDIFF(MONTH</a:t>
            </a:r>
            <a:r>
              <a:rPr lang="en-US" sz="1800" dirty="0">
                <a:solidFill>
                  <a:srgbClr val="0070C0"/>
                </a:solidFill>
              </a:rPr>
              <a:t>, MIN</a:t>
            </a:r>
            <a:r>
              <a:rPr lang="en-US" sz="1800" dirty="0"/>
              <a:t>(</a:t>
            </a:r>
            <a:r>
              <a:rPr lang="en-US" sz="1800" dirty="0" err="1"/>
              <a:t>f.order_date</a:t>
            </a:r>
            <a:r>
              <a:rPr lang="en-US" sz="1800" dirty="0"/>
              <a:t>), </a:t>
            </a:r>
            <a:r>
              <a:rPr lang="en-US" sz="1800" dirty="0">
                <a:solidFill>
                  <a:srgbClr val="0070C0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dirty="0" err="1"/>
              <a:t>f.order_date</a:t>
            </a:r>
            <a:r>
              <a:rPr lang="en-US" sz="1800" dirty="0"/>
              <a:t>)) </a:t>
            </a:r>
            <a:r>
              <a:rPr lang="en-US" sz="1800" dirty="0">
                <a:solidFill>
                  <a:srgbClr val="0070C0"/>
                </a:solidFill>
              </a:rPr>
              <a:t>AS</a:t>
            </a:r>
            <a:r>
              <a:rPr lang="en-US" sz="1800" dirty="0"/>
              <a:t> lifespan    </a:t>
            </a:r>
            <a:endParaRPr lang="en-US" sz="1800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fact_sales</a:t>
            </a:r>
            <a:r>
              <a:rPr lang="en-US" dirty="0"/>
              <a:t> f    </a:t>
            </a:r>
            <a:endParaRPr lang="en-US" dirty="0" smtClean="0"/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LEFT </a:t>
            </a:r>
            <a:r>
              <a:rPr lang="en-US" sz="1800" dirty="0">
                <a:solidFill>
                  <a:srgbClr val="0070C0"/>
                </a:solidFill>
              </a:rPr>
              <a:t>JOIN </a:t>
            </a:r>
            <a:r>
              <a:rPr lang="en-US" sz="1800" dirty="0" err="1"/>
              <a:t>dim_customers</a:t>
            </a:r>
            <a:r>
              <a:rPr lang="en-US" sz="1800" dirty="0"/>
              <a:t> c 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ON</a:t>
            </a:r>
            <a:r>
              <a:rPr lang="en-US" sz="1800" dirty="0" smtClean="0"/>
              <a:t> </a:t>
            </a:r>
            <a:r>
              <a:rPr lang="en-US" sz="1800" dirty="0" err="1"/>
              <a:t>f.customer_key</a:t>
            </a:r>
            <a:r>
              <a:rPr lang="en-US" sz="1800" dirty="0"/>
              <a:t> = </a:t>
            </a:r>
            <a:r>
              <a:rPr lang="en-US" sz="1800" dirty="0" err="1"/>
              <a:t>c.customer_key</a:t>
            </a:r>
            <a:r>
              <a:rPr lang="en-US" sz="1800" dirty="0"/>
              <a:t>   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GROUP </a:t>
            </a:r>
            <a:r>
              <a:rPr lang="en-US" dirty="0">
                <a:solidFill>
                  <a:srgbClr val="0070C0"/>
                </a:solidFill>
              </a:rPr>
              <a:t>BY </a:t>
            </a:r>
            <a:r>
              <a:rPr lang="en-US" dirty="0" err="1" smtClean="0"/>
              <a:t>c.customer_key</a:t>
            </a:r>
            <a:r>
              <a:rPr lang="en-US" dirty="0" smtClean="0"/>
              <a:t>	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    </a:t>
            </a:r>
            <a:r>
              <a:rPr lang="en-US" dirty="0" err="1"/>
              <a:t>customer_segment</a:t>
            </a:r>
            <a:r>
              <a:rPr lang="en-US" dirty="0"/>
              <a:t>,    </a:t>
            </a:r>
            <a:endParaRPr lang="en-US" dirty="0" smtClean="0"/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COUNT</a:t>
            </a:r>
            <a:r>
              <a:rPr lang="en-US" sz="1800" dirty="0" smtClean="0"/>
              <a:t>(</a:t>
            </a:r>
            <a:r>
              <a:rPr lang="en-US" sz="1800" dirty="0" err="1" smtClean="0"/>
              <a:t>customer_key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0070C0"/>
                </a:solidFill>
              </a:rPr>
              <a:t>AS</a:t>
            </a:r>
            <a:r>
              <a:rPr lang="en-US" sz="1800" dirty="0"/>
              <a:t> </a:t>
            </a:r>
            <a:r>
              <a:rPr lang="en-US" sz="1800" dirty="0" err="1" smtClean="0"/>
              <a:t>total_customers</a:t>
            </a:r>
            <a:endParaRPr lang="en-US" sz="1800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(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        </a:t>
            </a:r>
            <a:r>
              <a:rPr lang="en-US" dirty="0" err="1"/>
              <a:t>customer_key</a:t>
            </a:r>
            <a:r>
              <a:rPr lang="en-US" dirty="0"/>
              <a:t>,        </a:t>
            </a:r>
            <a:endParaRPr lang="en-US" dirty="0" smtClean="0"/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CASE WHEN </a:t>
            </a:r>
            <a:r>
              <a:rPr lang="en-US" sz="1800" dirty="0"/>
              <a:t>lifespan &gt;= 12 </a:t>
            </a:r>
            <a:r>
              <a:rPr lang="en-US" sz="1800" dirty="0">
                <a:solidFill>
                  <a:srgbClr val="0070C0"/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/>
              <a:t>total_spending</a:t>
            </a:r>
            <a:r>
              <a:rPr lang="en-US" sz="1800" dirty="0"/>
              <a:t> &gt; 5000 </a:t>
            </a:r>
            <a:r>
              <a:rPr lang="en-US" sz="1800" dirty="0">
                <a:solidFill>
                  <a:srgbClr val="0070C0"/>
                </a:solidFill>
              </a:rPr>
              <a:t>THEN</a:t>
            </a:r>
            <a:r>
              <a:rPr lang="en-US" sz="1800" dirty="0"/>
              <a:t> 'VIP'            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WHEN </a:t>
            </a:r>
            <a:r>
              <a:rPr lang="en-US" sz="1800" dirty="0"/>
              <a:t>lifespan &gt;= 12 </a:t>
            </a:r>
            <a:r>
              <a:rPr lang="en-US" sz="1800" dirty="0">
                <a:solidFill>
                  <a:srgbClr val="0070C0"/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/>
              <a:t>total_spending</a:t>
            </a:r>
            <a:r>
              <a:rPr lang="en-US" sz="1800" dirty="0"/>
              <a:t> &lt;= 5000 </a:t>
            </a:r>
            <a:r>
              <a:rPr lang="en-US" sz="1800" dirty="0">
                <a:solidFill>
                  <a:srgbClr val="0070C0"/>
                </a:solidFill>
              </a:rPr>
              <a:t>THEN</a:t>
            </a:r>
            <a:r>
              <a:rPr lang="en-US" sz="1800" dirty="0"/>
              <a:t> 'Regular'            </a:t>
            </a:r>
            <a:endParaRPr lang="en-US" sz="1800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/>
              <a:t>'New'        </a:t>
            </a:r>
            <a:endParaRPr lang="en-US" dirty="0" smtClean="0"/>
          </a:p>
          <a:p>
            <a:pPr lvl="1"/>
            <a:r>
              <a:rPr lang="en-US" sz="1800" dirty="0" smtClean="0">
                <a:solidFill>
                  <a:srgbClr val="0070C0"/>
                </a:solidFill>
              </a:rPr>
              <a:t>END </a:t>
            </a:r>
            <a:r>
              <a:rPr lang="en-US" sz="1800" dirty="0">
                <a:solidFill>
                  <a:srgbClr val="0070C0"/>
                </a:solidFill>
              </a:rPr>
              <a:t>AS </a:t>
            </a:r>
            <a:r>
              <a:rPr lang="en-US" sz="1800" dirty="0" err="1"/>
              <a:t>customer_segment</a:t>
            </a:r>
            <a:r>
              <a:rPr lang="en-US" sz="1800" dirty="0"/>
              <a:t>    </a:t>
            </a:r>
            <a:endParaRPr lang="en-US" sz="1800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customer_spending</a:t>
            </a:r>
            <a:r>
              <a:rPr lang="en-US" dirty="0" smtClean="0"/>
              <a:t>	)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segmented_customers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GROUP </a:t>
            </a:r>
            <a:r>
              <a:rPr lang="en-US" dirty="0">
                <a:solidFill>
                  <a:srgbClr val="0070C0"/>
                </a:solidFill>
              </a:rPr>
              <a:t>BY </a:t>
            </a:r>
            <a:r>
              <a:rPr lang="en-US" dirty="0" err="1" smtClean="0"/>
              <a:t>customer_segment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ORDER </a:t>
            </a:r>
            <a:r>
              <a:rPr lang="en-US" dirty="0">
                <a:solidFill>
                  <a:srgbClr val="0070C0"/>
                </a:solidFill>
              </a:rPr>
              <a:t>BY </a:t>
            </a:r>
            <a:r>
              <a:rPr lang="en-US" dirty="0" err="1"/>
              <a:t>total_customers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DESC</a:t>
            </a:r>
            <a:r>
              <a:rPr lang="en-US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31" y="3479470"/>
            <a:ext cx="3538147" cy="21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56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10354"/>
            <a:ext cx="9381114" cy="812804"/>
          </a:xfrm>
        </p:spPr>
        <p:txBody>
          <a:bodyPr>
            <a:noAutofit/>
          </a:bodyPr>
          <a:lstStyle/>
          <a:p>
            <a:pPr algn="ctr"/>
            <a:r>
              <a:rPr lang="en-US" b="1" i="1" u="sng" dirty="0" smtClean="0">
                <a:solidFill>
                  <a:srgbClr val="FF0000"/>
                </a:solidFill>
              </a:rPr>
              <a:t>CUSTOMER REPORT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733796"/>
            <a:ext cx="9381115" cy="501138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b="1" i="1" dirty="0" smtClean="0">
                <a:solidFill>
                  <a:schemeClr val="accent3">
                    <a:lumMod val="75000"/>
                  </a:schemeClr>
                </a:solidFill>
              </a:rPr>
              <a:t>PURPOSE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REPORT CONSOLIDATES KEY CUSTOMER METRICS AND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BEHAVIORS HIGHLIGHTS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1. GATHER ESSENTIAL FIELDS SUCH AS NAMES, AGES, AND TRANSACTION DETAILS.   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2. SEGMENT CUSTOMERS INTO CATEGORIES (VIP, REGULAR, NEW) AND AGE GROUPS.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3. </a:t>
            </a:r>
            <a:r>
              <a:rPr lang="en-US" dirty="0" smtClean="0">
                <a:solidFill>
                  <a:schemeClr val="accent6"/>
                </a:solidFill>
              </a:rPr>
              <a:t>AGGREGATE CUSTOMER-LEVEL METRICS:    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TOTAL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ORDERS      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TOTAL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SALES       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TOTAL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QUANTITY PURCHASED       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TOTAL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PRODUCTS       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LIFESPAN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(IN MONTHS)   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lang="en-US" dirty="0">
                <a:solidFill>
                  <a:schemeClr val="accent6"/>
                </a:solidFill>
              </a:rPr>
              <a:t>CALCULATE VALUABLE KPIs:        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RECENCY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(MONTHS SINCE LAST ORDER)       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AVERAGE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ORDER VALUES        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AVERAGE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MONTHLY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SPEND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75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426" y="985652"/>
            <a:ext cx="10165278" cy="57239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FINAL </a:t>
            </a:r>
            <a:r>
              <a:rPr lang="en-US" dirty="0">
                <a:solidFill>
                  <a:schemeClr val="accent6"/>
                </a:solidFill>
              </a:rPr>
              <a:t>STEP: CREATE A VIEW TO BE USED FOR DASHBOARDS AND CUSTOMER INSIGHT </a:t>
            </a:r>
            <a:r>
              <a:rPr lang="en-US" dirty="0" smtClean="0">
                <a:solidFill>
                  <a:schemeClr val="accent6"/>
                </a:solidFill>
              </a:rPr>
              <a:t>REPORTS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CREATE </a:t>
            </a:r>
            <a:r>
              <a:rPr lang="en-US" dirty="0">
                <a:solidFill>
                  <a:srgbClr val="0070C0"/>
                </a:solidFill>
              </a:rPr>
              <a:t>VIEW </a:t>
            </a:r>
            <a:r>
              <a:rPr lang="en-US" dirty="0" err="1"/>
              <a:t>report_customer</a:t>
            </a:r>
            <a:r>
              <a:rPr lang="en-US" dirty="0"/>
              <a:t> </a:t>
            </a:r>
            <a:r>
              <a:rPr lang="en-US" dirty="0" smtClean="0"/>
              <a:t>AS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WITH</a:t>
            </a:r>
            <a:r>
              <a:rPr lang="en-US" dirty="0" smtClean="0"/>
              <a:t> </a:t>
            </a:r>
            <a:r>
              <a:rPr lang="en-US" dirty="0" err="1"/>
              <a:t>base_query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( </a:t>
            </a:r>
            <a:endParaRPr lang="en-US" dirty="0" smtClean="0"/>
          </a:p>
          <a:p>
            <a:r>
              <a:rPr lang="en-US" dirty="0" smtClean="0"/>
              <a:t>==========================================================================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) BASE QUERY: RETRIEVE CORE COLUMNS FROM TABLES    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 =========================================================================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        </a:t>
            </a:r>
            <a:r>
              <a:rPr lang="en-US" dirty="0" err="1"/>
              <a:t>f.order_number</a:t>
            </a:r>
            <a:r>
              <a:rPr lang="en-US" dirty="0"/>
              <a:t>,        </a:t>
            </a:r>
            <a:r>
              <a:rPr lang="en-US" dirty="0" err="1"/>
              <a:t>f.product_key</a:t>
            </a:r>
            <a:r>
              <a:rPr lang="en-US" dirty="0"/>
              <a:t>,        </a:t>
            </a:r>
            <a:r>
              <a:rPr lang="en-US" dirty="0" err="1"/>
              <a:t>f.order_date</a:t>
            </a:r>
            <a:r>
              <a:rPr lang="en-US" dirty="0"/>
              <a:t>,        </a:t>
            </a:r>
            <a:r>
              <a:rPr lang="en-US" dirty="0" err="1"/>
              <a:t>f.sales_amount</a:t>
            </a:r>
            <a:r>
              <a:rPr lang="en-US" dirty="0"/>
              <a:t>,        </a:t>
            </a:r>
            <a:r>
              <a:rPr lang="en-US" dirty="0" err="1"/>
              <a:t>f.quantity</a:t>
            </a:r>
            <a:r>
              <a:rPr lang="en-US" dirty="0"/>
              <a:t>,        </a:t>
            </a:r>
            <a:r>
              <a:rPr lang="en-US" dirty="0" err="1"/>
              <a:t>c.customer_key</a:t>
            </a:r>
            <a:r>
              <a:rPr lang="en-US" dirty="0"/>
              <a:t>,        </a:t>
            </a:r>
            <a:r>
              <a:rPr lang="en-US" dirty="0" err="1"/>
              <a:t>c.customer_number</a:t>
            </a:r>
            <a:r>
              <a:rPr lang="en-US" dirty="0"/>
              <a:t>,    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CONCAT</a:t>
            </a:r>
            <a:r>
              <a:rPr lang="en-US" dirty="0" smtClean="0"/>
              <a:t>(</a:t>
            </a:r>
            <a:r>
              <a:rPr lang="en-US" dirty="0" err="1" smtClean="0"/>
              <a:t>c.first_name</a:t>
            </a:r>
            <a:r>
              <a:rPr lang="en-US" dirty="0"/>
              <a:t>, ' ', </a:t>
            </a:r>
            <a:r>
              <a:rPr lang="en-US" dirty="0" err="1"/>
              <a:t>c.last_name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customer_name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TIMESTAMPDIFF(YEAR</a:t>
            </a:r>
            <a:r>
              <a:rPr lang="en-US" dirty="0"/>
              <a:t>, </a:t>
            </a:r>
            <a:r>
              <a:rPr lang="en-US" dirty="0" err="1"/>
              <a:t>c.birthdate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SYSDATE()) AS</a:t>
            </a:r>
            <a:r>
              <a:rPr lang="en-US" dirty="0"/>
              <a:t> age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fact_sales</a:t>
            </a:r>
            <a:r>
              <a:rPr lang="en-US" dirty="0"/>
              <a:t> f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LEFT </a:t>
            </a:r>
            <a:r>
              <a:rPr lang="en-US" dirty="0">
                <a:solidFill>
                  <a:srgbClr val="0070C0"/>
                </a:solidFill>
              </a:rPr>
              <a:t>JOIN </a:t>
            </a:r>
            <a:r>
              <a:rPr lang="en-US" dirty="0" err="1"/>
              <a:t>dim_customers</a:t>
            </a:r>
            <a:r>
              <a:rPr lang="en-US" dirty="0"/>
              <a:t> c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ON</a:t>
            </a:r>
            <a:r>
              <a:rPr lang="en-US" dirty="0" smtClean="0"/>
              <a:t> </a:t>
            </a:r>
            <a:r>
              <a:rPr lang="en-US" dirty="0" err="1"/>
              <a:t>f.customer_key</a:t>
            </a:r>
            <a:r>
              <a:rPr lang="en-US" dirty="0"/>
              <a:t> = </a:t>
            </a:r>
            <a:r>
              <a:rPr lang="en-US" dirty="0" err="1"/>
              <a:t>c.customer_key</a:t>
            </a:r>
            <a:r>
              <a:rPr lang="en-US" dirty="0"/>
              <a:t>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/>
              <a:t>f.order_date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IS NOT NULL</a:t>
            </a:r>
            <a:r>
              <a:rPr lang="en-US" dirty="0" smtClean="0"/>
              <a:t>),</a:t>
            </a:r>
          </a:p>
          <a:p>
            <a:r>
              <a:rPr lang="en-US" dirty="0" err="1" smtClean="0"/>
              <a:t>customer_aggregation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65797"/>
              </p:ext>
            </p:extLst>
          </p:nvPr>
        </p:nvGraphicFramePr>
        <p:xfrm>
          <a:off x="1781299" y="166256"/>
          <a:ext cx="10070275" cy="688768"/>
        </p:xfrm>
        <a:graphic>
          <a:graphicData uri="http://schemas.openxmlformats.org/drawingml/2006/table">
            <a:tbl>
              <a:tblPr/>
              <a:tblGrid>
                <a:gridCol w="10070275"/>
              </a:tblGrid>
              <a:tr h="688768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smtClean="0">
                          <a:solidFill>
                            <a:srgbClr val="FF0000"/>
                          </a:solidFill>
                        </a:rPr>
                        <a:t>NOTE:-</a:t>
                      </a:r>
                      <a:r>
                        <a:rPr lang="en-US" sz="1800" b="1" u="sng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u="none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u="none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Upcoming Three Slide Are The Part Of This Final Query i.e. </a:t>
                      </a:r>
                      <a:r>
                        <a:rPr lang="en-US" sz="1800" b="1" u="none" baseline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Report_customer</a:t>
                      </a:r>
                      <a:endParaRPr lang="en-US" sz="1800" b="1" u="sng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42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704622"/>
            <a:ext cx="8911687" cy="2991556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b="1" i="1" u="sng" dirty="0" smtClean="0">
                <a:solidFill>
                  <a:schemeClr val="accent4">
                    <a:lumMod val="75000"/>
                  </a:schemeClr>
                </a:solidFill>
              </a:rPr>
              <a:t>Change </a:t>
            </a:r>
            <a:r>
              <a:rPr lang="en-US" b="1" i="1" u="sng" dirty="0">
                <a:solidFill>
                  <a:schemeClr val="accent4">
                    <a:lumMod val="75000"/>
                  </a:schemeClr>
                </a:solidFill>
              </a:rPr>
              <a:t>Over Time Trend </a:t>
            </a:r>
            <a:r>
              <a:rPr lang="en-US" b="1" i="1" u="sng" dirty="0" smtClean="0">
                <a:solidFill>
                  <a:schemeClr val="accent4">
                    <a:lumMod val="75000"/>
                  </a:schemeClr>
                </a:solidFill>
              </a:rPr>
              <a:t>Analysis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Question (1):</a:t>
            </a: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Sales Performance Over Time (By Year And Month)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0318043" y="6491110"/>
            <a:ext cx="1727201" cy="237068"/>
          </a:xfrm>
        </p:spPr>
        <p:txBody>
          <a:bodyPr>
            <a:normAutofit lnSpcReduction="10000"/>
          </a:bodyPr>
          <a:lstStyle/>
          <a:p>
            <a:r>
              <a:rPr lang="en-US" sz="1050" dirty="0" smtClean="0">
                <a:solidFill>
                  <a:schemeClr val="accent4">
                    <a:lumMod val="75000"/>
                  </a:schemeClr>
                </a:solidFill>
              </a:rPr>
              <a:t>MOHMMAD ANISH</a:t>
            </a:r>
            <a:endParaRPr lang="en-US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31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187" y="178129"/>
            <a:ext cx="9690265" cy="648392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===============================================================================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(2</a:t>
            </a:r>
            <a:r>
              <a:rPr lang="en-US" dirty="0">
                <a:solidFill>
                  <a:schemeClr val="accent6"/>
                </a:solidFill>
              </a:rPr>
              <a:t>) CUSTOMER AGGREGATION: SUMMARIZE KEY METRICS AT CUSTOMER LEVEL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===============================================================================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 </a:t>
            </a:r>
            <a:r>
              <a:rPr lang="en-US" dirty="0" smtClean="0"/>
              <a:t>        </a:t>
            </a:r>
            <a:r>
              <a:rPr lang="en-US" dirty="0" err="1"/>
              <a:t>customer_key</a:t>
            </a:r>
            <a:r>
              <a:rPr lang="en-US" dirty="0"/>
              <a:t>,        </a:t>
            </a:r>
            <a:r>
              <a:rPr lang="en-US" dirty="0" err="1"/>
              <a:t>customer_number</a:t>
            </a:r>
            <a:r>
              <a:rPr lang="en-US" dirty="0"/>
              <a:t>,        </a:t>
            </a:r>
            <a:r>
              <a:rPr lang="en-US" dirty="0" err="1"/>
              <a:t>customer_name</a:t>
            </a:r>
            <a:r>
              <a:rPr lang="en-US" dirty="0"/>
              <a:t>,        age,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COUNT(DISTINCT</a:t>
            </a:r>
            <a:r>
              <a:rPr lang="en-US" dirty="0" smtClean="0"/>
              <a:t> </a:t>
            </a:r>
            <a:r>
              <a:rPr lang="en-US" dirty="0" err="1"/>
              <a:t>order_number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total_order</a:t>
            </a:r>
            <a:r>
              <a:rPr lang="en-US" dirty="0"/>
              <a:t>,      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SUM</a:t>
            </a:r>
            <a:r>
              <a:rPr lang="en-US" dirty="0" smtClean="0"/>
              <a:t>(</a:t>
            </a:r>
            <a:r>
              <a:rPr lang="en-US" dirty="0" err="1" smtClean="0"/>
              <a:t>sales_amount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total_sales</a:t>
            </a:r>
            <a:r>
              <a:rPr lang="en-US" dirty="0"/>
              <a:t>,      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SUM</a:t>
            </a:r>
            <a:r>
              <a:rPr lang="en-US" dirty="0" smtClean="0"/>
              <a:t>(quantity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total_quantity</a:t>
            </a:r>
            <a:r>
              <a:rPr lang="en-US" dirty="0"/>
              <a:t>,      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COUNT(DISTINCT</a:t>
            </a:r>
            <a:r>
              <a:rPr lang="en-US" dirty="0" smtClean="0"/>
              <a:t> </a:t>
            </a:r>
            <a:r>
              <a:rPr lang="en-US" dirty="0" err="1"/>
              <a:t>product_key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total_product</a:t>
            </a:r>
            <a:r>
              <a:rPr lang="en-US" dirty="0"/>
              <a:t>,      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MAX</a:t>
            </a:r>
            <a:r>
              <a:rPr lang="en-US" dirty="0" smtClean="0"/>
              <a:t>(</a:t>
            </a:r>
            <a:r>
              <a:rPr lang="en-US" dirty="0" err="1" smtClean="0"/>
              <a:t>order_date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last_order_date</a:t>
            </a:r>
            <a:r>
              <a:rPr lang="en-US" dirty="0"/>
              <a:t>,      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TIMESTAMPDIFF(MONTH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MIN</a:t>
            </a:r>
            <a:r>
              <a:rPr lang="en-US" dirty="0"/>
              <a:t>(</a:t>
            </a:r>
            <a:r>
              <a:rPr lang="en-US" dirty="0" err="1"/>
              <a:t>order_date</a:t>
            </a:r>
            <a:r>
              <a:rPr lang="en-US" dirty="0"/>
              <a:t>), </a:t>
            </a:r>
            <a:r>
              <a:rPr lang="en-US" dirty="0">
                <a:solidFill>
                  <a:srgbClr val="0070C0"/>
                </a:solidFill>
              </a:rPr>
              <a:t>MAX(</a:t>
            </a:r>
            <a:r>
              <a:rPr lang="en-US" dirty="0" err="1"/>
              <a:t>order_date</a:t>
            </a:r>
            <a:r>
              <a:rPr lang="en-US" dirty="0"/>
              <a:t>))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lifespan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base_query</a:t>
            </a:r>
            <a:r>
              <a:rPr lang="en-US" dirty="0"/>
              <a:t>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GROUP </a:t>
            </a:r>
            <a:r>
              <a:rPr lang="en-US" dirty="0">
                <a:solidFill>
                  <a:srgbClr val="0070C0"/>
                </a:solidFill>
              </a:rPr>
              <a:t>BY         </a:t>
            </a:r>
            <a:r>
              <a:rPr lang="en-US" dirty="0" err="1"/>
              <a:t>customer_key</a:t>
            </a:r>
            <a:r>
              <a:rPr lang="en-US" dirty="0"/>
              <a:t>, </a:t>
            </a:r>
            <a:r>
              <a:rPr lang="en-US" dirty="0" err="1" smtClean="0"/>
              <a:t>customer_number</a:t>
            </a:r>
            <a:r>
              <a:rPr lang="en-US" dirty="0"/>
              <a:t>,   </a:t>
            </a:r>
            <a:r>
              <a:rPr lang="en-US" dirty="0" err="1" smtClean="0"/>
              <a:t>customer_name</a:t>
            </a:r>
            <a:r>
              <a:rPr lang="en-US" dirty="0"/>
              <a:t>,   </a:t>
            </a:r>
            <a:r>
              <a:rPr lang="en-US" dirty="0" smtClean="0"/>
              <a:t>age)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    </a:t>
            </a:r>
            <a:r>
              <a:rPr lang="en-US" dirty="0" err="1"/>
              <a:t>customer_key</a:t>
            </a:r>
            <a:r>
              <a:rPr lang="en-US" dirty="0"/>
              <a:t>,    </a:t>
            </a:r>
            <a:r>
              <a:rPr lang="en-US" dirty="0" err="1"/>
              <a:t>customer_number</a:t>
            </a:r>
            <a:r>
              <a:rPr lang="en-US" dirty="0"/>
              <a:t>,    </a:t>
            </a:r>
            <a:r>
              <a:rPr lang="en-US" dirty="0" err="1"/>
              <a:t>customer_name</a:t>
            </a:r>
            <a:r>
              <a:rPr lang="en-US" dirty="0"/>
              <a:t>,    age,    </a:t>
            </a:r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-- </a:t>
            </a:r>
            <a:r>
              <a:rPr lang="en-US" dirty="0">
                <a:solidFill>
                  <a:schemeClr val="accent6"/>
                </a:solidFill>
              </a:rPr>
              <a:t>AGE GROUP SEGMENTATION    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CASE</a:t>
            </a:r>
            <a:r>
              <a:rPr lang="en-US" dirty="0" smtClean="0"/>
              <a:t>         </a:t>
            </a:r>
            <a:r>
              <a:rPr lang="en-US" dirty="0">
                <a:solidFill>
                  <a:srgbClr val="0070C0"/>
                </a:solidFill>
              </a:rPr>
              <a:t>WHEN</a:t>
            </a:r>
            <a:r>
              <a:rPr lang="en-US" dirty="0"/>
              <a:t> age &lt; 20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'Under 20'      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WHEN</a:t>
            </a:r>
            <a:r>
              <a:rPr lang="en-US" dirty="0" smtClean="0"/>
              <a:t> </a:t>
            </a:r>
            <a:r>
              <a:rPr lang="en-US" dirty="0"/>
              <a:t>age </a:t>
            </a:r>
            <a:r>
              <a:rPr lang="en-US" dirty="0">
                <a:solidFill>
                  <a:srgbClr val="0070C0"/>
                </a:solidFill>
              </a:rPr>
              <a:t>BETWEEN</a:t>
            </a:r>
            <a:r>
              <a:rPr lang="en-US" dirty="0"/>
              <a:t> 20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29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'20-29'      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WHEN</a:t>
            </a:r>
            <a:r>
              <a:rPr lang="en-US" dirty="0" smtClean="0"/>
              <a:t> </a:t>
            </a:r>
            <a:r>
              <a:rPr lang="en-US" dirty="0"/>
              <a:t>age </a:t>
            </a:r>
            <a:r>
              <a:rPr lang="en-US" dirty="0">
                <a:solidFill>
                  <a:srgbClr val="0070C0"/>
                </a:solidFill>
              </a:rPr>
              <a:t>BETWEEN</a:t>
            </a:r>
            <a:r>
              <a:rPr lang="en-US" dirty="0"/>
              <a:t> 30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39 </a:t>
            </a:r>
            <a:r>
              <a:rPr lang="en-US" dirty="0" smtClean="0">
                <a:solidFill>
                  <a:srgbClr val="0070C0"/>
                </a:solidFill>
              </a:rPr>
              <a:t>THEN</a:t>
            </a:r>
            <a:r>
              <a:rPr lang="en-US" dirty="0" smtClean="0"/>
              <a:t> '30-39</a:t>
            </a:r>
            <a:r>
              <a:rPr lang="en-US" dirty="0"/>
              <a:t>'      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WHEN</a:t>
            </a:r>
            <a:r>
              <a:rPr lang="en-US" dirty="0" smtClean="0"/>
              <a:t> </a:t>
            </a:r>
            <a:r>
              <a:rPr lang="en-US" dirty="0"/>
              <a:t>age </a:t>
            </a:r>
            <a:r>
              <a:rPr lang="en-US" dirty="0">
                <a:solidFill>
                  <a:srgbClr val="0070C0"/>
                </a:solidFill>
              </a:rPr>
              <a:t>BETWEEN</a:t>
            </a:r>
            <a:r>
              <a:rPr lang="en-US" dirty="0"/>
              <a:t> 40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49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'40-49'      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/>
              <a:t>'50 and above'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END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age_group</a:t>
            </a:r>
            <a:r>
              <a:rPr lang="en-US" dirty="0"/>
              <a:t>,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38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9435" y="237507"/>
            <a:ext cx="9785266" cy="64364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===============================================================================</a:t>
            </a:r>
            <a:endParaRPr lang="en-US" dirty="0"/>
          </a:p>
          <a:p>
            <a:r>
              <a:rPr lang="en-US" sz="2400" dirty="0" smtClean="0">
                <a:solidFill>
                  <a:schemeClr val="accent6"/>
                </a:solidFill>
              </a:rPr>
              <a:t>CUSTOMER </a:t>
            </a:r>
            <a:r>
              <a:rPr lang="en-US" sz="2400" dirty="0">
                <a:solidFill>
                  <a:schemeClr val="accent6"/>
                </a:solidFill>
              </a:rPr>
              <a:t>SEGMENTATION BASED ON LIFESPAN AND SALES    </a:t>
            </a:r>
            <a:endParaRPr lang="en-US" sz="2400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===============================================================================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CASE</a:t>
            </a:r>
            <a:r>
              <a:rPr lang="en-US" dirty="0" smtClean="0"/>
              <a:t>         </a:t>
            </a:r>
            <a:r>
              <a:rPr lang="en-US" dirty="0">
                <a:solidFill>
                  <a:srgbClr val="0070C0"/>
                </a:solidFill>
              </a:rPr>
              <a:t>WHEN</a:t>
            </a:r>
            <a:r>
              <a:rPr lang="en-US" dirty="0"/>
              <a:t> lifespan &gt;= 12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total_sales</a:t>
            </a:r>
            <a:r>
              <a:rPr lang="en-US" dirty="0"/>
              <a:t> &gt; 5000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'VIP'   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	WHEN</a:t>
            </a:r>
            <a:r>
              <a:rPr lang="en-US" dirty="0" smtClean="0"/>
              <a:t> </a:t>
            </a:r>
            <a:r>
              <a:rPr lang="en-US" dirty="0"/>
              <a:t>lifespan &gt;= 12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total_sales</a:t>
            </a:r>
            <a:r>
              <a:rPr lang="en-US" dirty="0"/>
              <a:t> &lt;= 5000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'Regular'    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/>
              <a:t>'New'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END </a:t>
            </a:r>
            <a:r>
              <a:rPr lang="en-US" dirty="0">
                <a:solidFill>
                  <a:srgbClr val="0070C0"/>
                </a:solidFill>
              </a:rPr>
              <a:t>AS </a:t>
            </a:r>
            <a:r>
              <a:rPr lang="en-US" dirty="0" err="1"/>
              <a:t>customer_segment</a:t>
            </a:r>
            <a:r>
              <a:rPr lang="en-US" dirty="0"/>
              <a:t>,    </a:t>
            </a:r>
            <a:endParaRPr lang="en-US" dirty="0" smtClean="0"/>
          </a:p>
          <a:p>
            <a:r>
              <a:rPr lang="en-US" dirty="0" err="1" smtClean="0"/>
              <a:t>last_order_date</a:t>
            </a:r>
            <a:r>
              <a:rPr lang="en-US" dirty="0"/>
              <a:t>,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TIMESTAMPDIFF(MONTH</a:t>
            </a:r>
            <a:r>
              <a:rPr lang="en-US" dirty="0"/>
              <a:t>, </a:t>
            </a:r>
            <a:r>
              <a:rPr lang="en-US" dirty="0" err="1"/>
              <a:t>last_order_date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SYSDATE()) AS</a:t>
            </a:r>
            <a:r>
              <a:rPr lang="en-US" dirty="0"/>
              <a:t> </a:t>
            </a:r>
            <a:r>
              <a:rPr lang="en-US" dirty="0" err="1"/>
              <a:t>recency</a:t>
            </a:r>
            <a:r>
              <a:rPr lang="en-US" dirty="0"/>
              <a:t>,    </a:t>
            </a:r>
            <a:endParaRPr lang="en-US" dirty="0" smtClean="0"/>
          </a:p>
          <a:p>
            <a:r>
              <a:rPr lang="en-US" dirty="0" err="1" smtClean="0"/>
              <a:t>total_order</a:t>
            </a:r>
            <a:r>
              <a:rPr lang="en-US" dirty="0"/>
              <a:t>,    </a:t>
            </a:r>
            <a:r>
              <a:rPr lang="en-US" dirty="0" err="1"/>
              <a:t>total_sales</a:t>
            </a:r>
            <a:r>
              <a:rPr lang="en-US" dirty="0"/>
              <a:t>,    </a:t>
            </a:r>
            <a:r>
              <a:rPr lang="en-US" dirty="0" err="1"/>
              <a:t>total_quantity</a:t>
            </a:r>
            <a:r>
              <a:rPr lang="en-US" dirty="0"/>
              <a:t>,    </a:t>
            </a:r>
            <a:r>
              <a:rPr lang="en-US" dirty="0" err="1"/>
              <a:t>total_product</a:t>
            </a:r>
            <a:r>
              <a:rPr lang="en-US" dirty="0"/>
              <a:t>,    </a:t>
            </a:r>
            <a:endParaRPr lang="en-US" dirty="0" smtClean="0"/>
          </a:p>
          <a:p>
            <a:r>
              <a:rPr lang="en-US" dirty="0" smtClean="0"/>
              <a:t>lifespan</a:t>
            </a:r>
            <a:r>
              <a:rPr lang="en-US" dirty="0"/>
              <a:t>,    </a:t>
            </a:r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--------------------AVERAGE </a:t>
            </a:r>
            <a:r>
              <a:rPr lang="en-US" dirty="0">
                <a:solidFill>
                  <a:schemeClr val="accent6"/>
                </a:solidFill>
              </a:rPr>
              <a:t>ORDER VALUE  </a:t>
            </a:r>
            <a:r>
              <a:rPr lang="en-US" dirty="0" smtClean="0">
                <a:solidFill>
                  <a:schemeClr val="accent6"/>
                </a:solidFill>
              </a:rPr>
              <a:t>------------------------------------------------------------------------------------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CASE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WHEN</a:t>
            </a:r>
            <a:r>
              <a:rPr lang="en-US" dirty="0" smtClean="0"/>
              <a:t> </a:t>
            </a:r>
            <a:r>
              <a:rPr lang="en-US" dirty="0" err="1" smtClean="0"/>
              <a:t>total_order</a:t>
            </a:r>
            <a:r>
              <a:rPr lang="en-US" dirty="0" smtClean="0"/>
              <a:t> = 0 </a:t>
            </a:r>
            <a:r>
              <a:rPr lang="en-US" dirty="0" smtClean="0">
                <a:solidFill>
                  <a:srgbClr val="0070C0"/>
                </a:solidFill>
              </a:rPr>
              <a:t>THEN</a:t>
            </a:r>
            <a:r>
              <a:rPr lang="en-US" dirty="0" smtClean="0"/>
              <a:t> 0     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 err="1"/>
              <a:t>total_sales</a:t>
            </a:r>
            <a:r>
              <a:rPr lang="en-US" dirty="0"/>
              <a:t> / </a:t>
            </a:r>
            <a:r>
              <a:rPr lang="en-US" dirty="0" err="1"/>
              <a:t>total_order</a:t>
            </a:r>
            <a:r>
              <a:rPr lang="en-US" dirty="0"/>
              <a:t>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END </a:t>
            </a:r>
            <a:r>
              <a:rPr lang="en-US" dirty="0">
                <a:solidFill>
                  <a:srgbClr val="0070C0"/>
                </a:solidFill>
              </a:rPr>
              <a:t>AS </a:t>
            </a:r>
            <a:r>
              <a:rPr lang="en-US" dirty="0" err="1"/>
              <a:t>avg_order</a:t>
            </a:r>
            <a:r>
              <a:rPr lang="en-US" dirty="0"/>
              <a:t>,    </a:t>
            </a:r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--------------------AVERAGE </a:t>
            </a:r>
            <a:r>
              <a:rPr lang="en-US" dirty="0">
                <a:solidFill>
                  <a:schemeClr val="accent6"/>
                </a:solidFill>
              </a:rPr>
              <a:t>MONTHLY SPEND </a:t>
            </a:r>
            <a:r>
              <a:rPr lang="en-US" dirty="0" smtClean="0">
                <a:solidFill>
                  <a:schemeClr val="accent6"/>
                </a:solidFill>
              </a:rPr>
              <a:t>---------------------------------------------------------------------------------- 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CASE</a:t>
            </a:r>
            <a:r>
              <a:rPr lang="en-US" dirty="0" smtClean="0"/>
              <a:t>         </a:t>
            </a:r>
            <a:r>
              <a:rPr lang="en-US" dirty="0">
                <a:solidFill>
                  <a:srgbClr val="0070C0"/>
                </a:solidFill>
              </a:rPr>
              <a:t>WHEN</a:t>
            </a:r>
            <a:r>
              <a:rPr lang="en-US" dirty="0"/>
              <a:t> lifespan = 0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</a:t>
            </a:r>
            <a:r>
              <a:rPr lang="en-US" dirty="0" err="1"/>
              <a:t>total_sales</a:t>
            </a:r>
            <a:r>
              <a:rPr lang="en-US" dirty="0"/>
              <a:t>    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ELSE </a:t>
            </a:r>
            <a:r>
              <a:rPr lang="en-US" dirty="0">
                <a:solidFill>
                  <a:srgbClr val="0070C0"/>
                </a:solidFill>
              </a:rPr>
              <a:t>CAST</a:t>
            </a:r>
            <a:r>
              <a:rPr lang="en-US" dirty="0"/>
              <a:t>(</a:t>
            </a:r>
            <a:r>
              <a:rPr lang="en-US" dirty="0" err="1"/>
              <a:t>total_sales</a:t>
            </a:r>
            <a:r>
              <a:rPr lang="en-US" dirty="0"/>
              <a:t> / lifespan </a:t>
            </a:r>
            <a:r>
              <a:rPr lang="en-US" dirty="0">
                <a:solidFill>
                  <a:srgbClr val="0070C0"/>
                </a:solidFill>
              </a:rPr>
              <a:t>AS DECIMAL(10</a:t>
            </a:r>
            <a:r>
              <a:rPr lang="en-US" dirty="0"/>
              <a:t>))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END </a:t>
            </a:r>
            <a:r>
              <a:rPr lang="en-US" dirty="0">
                <a:solidFill>
                  <a:srgbClr val="0070C0"/>
                </a:solidFill>
              </a:rPr>
              <a:t>AS </a:t>
            </a:r>
            <a:r>
              <a:rPr lang="en-US" dirty="0" err="1" smtClean="0"/>
              <a:t>avg_monthly_spend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customer_aggregation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56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549" y="261258"/>
            <a:ext cx="9462056" cy="997526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Result of the above query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90" y="1769423"/>
            <a:ext cx="10485911" cy="4702629"/>
          </a:xfrm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9587639" y="0"/>
            <a:ext cx="2347062" cy="1662545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 w="15875" cap="rnd" cmpd="sng" algn="ctr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And 18466 rows counting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6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149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SQL-TASK :-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Aggregate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The Data Progressively Over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Time For A Month and A Year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4623"/>
            <a:ext cx="8915400" cy="4730044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YEAR</a:t>
            </a:r>
            <a:r>
              <a:rPr lang="en-US" dirty="0" smtClean="0"/>
              <a:t>(</a:t>
            </a:r>
            <a:r>
              <a:rPr lang="en-US" dirty="0" err="1" smtClean="0"/>
              <a:t>order_date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order_year</a:t>
            </a:r>
            <a:r>
              <a:rPr lang="en-US" dirty="0"/>
              <a:t>,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MONTH</a:t>
            </a:r>
            <a:r>
              <a:rPr lang="en-US" dirty="0" smtClean="0"/>
              <a:t>(</a:t>
            </a:r>
            <a:r>
              <a:rPr lang="en-US" dirty="0" err="1" smtClean="0"/>
              <a:t>order_date</a:t>
            </a:r>
            <a:r>
              <a:rPr lang="en-US" dirty="0"/>
              <a:t>)</a:t>
            </a:r>
            <a:r>
              <a:rPr lang="en-US" dirty="0">
                <a:solidFill>
                  <a:srgbClr val="0070C0"/>
                </a:solidFill>
              </a:rPr>
              <a:t> AS </a:t>
            </a:r>
            <a:r>
              <a:rPr lang="en-US" dirty="0" err="1"/>
              <a:t>order_month</a:t>
            </a:r>
            <a:r>
              <a:rPr lang="en-US" dirty="0" smtClean="0"/>
              <a:t>,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SUM</a:t>
            </a:r>
            <a:r>
              <a:rPr lang="en-US" dirty="0" smtClean="0"/>
              <a:t>(</a:t>
            </a:r>
            <a:r>
              <a:rPr lang="en-US" dirty="0" err="1" smtClean="0"/>
              <a:t>sales_amount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total_sales</a:t>
            </a:r>
            <a:r>
              <a:rPr lang="en-US" dirty="0"/>
              <a:t>,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COUNT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70C0"/>
                </a:solidFill>
              </a:rPr>
              <a:t>DISTINCT</a:t>
            </a:r>
            <a:r>
              <a:rPr lang="en-US" dirty="0" smtClean="0"/>
              <a:t> </a:t>
            </a:r>
            <a:r>
              <a:rPr lang="en-US" dirty="0" err="1"/>
              <a:t>customer_key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total_customers</a:t>
            </a:r>
            <a:r>
              <a:rPr lang="en-US" dirty="0"/>
              <a:t>,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SUM</a:t>
            </a:r>
            <a:r>
              <a:rPr lang="en-US" dirty="0" smtClean="0"/>
              <a:t>(quantity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total_quantity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fact_sales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/>
              <a:t>order_date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IS NOT </a:t>
            </a:r>
            <a:r>
              <a:rPr lang="en-US" dirty="0" smtClean="0">
                <a:solidFill>
                  <a:srgbClr val="0070C0"/>
                </a:solidFill>
              </a:rPr>
              <a:t>NULL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GROUP </a:t>
            </a:r>
            <a:r>
              <a:rPr lang="en-US" dirty="0">
                <a:solidFill>
                  <a:srgbClr val="0070C0"/>
                </a:solidFill>
              </a:rPr>
              <a:t>BY YEAR</a:t>
            </a:r>
            <a:r>
              <a:rPr lang="en-US" dirty="0"/>
              <a:t>(</a:t>
            </a:r>
            <a:r>
              <a:rPr lang="en-US" dirty="0" err="1"/>
              <a:t>order_date</a:t>
            </a:r>
            <a:r>
              <a:rPr lang="en-US" dirty="0"/>
              <a:t>), </a:t>
            </a:r>
            <a:r>
              <a:rPr lang="en-US" dirty="0">
                <a:solidFill>
                  <a:srgbClr val="0070C0"/>
                </a:solidFill>
              </a:rPr>
              <a:t>MONTH</a:t>
            </a:r>
            <a:r>
              <a:rPr lang="en-US" dirty="0"/>
              <a:t>(</a:t>
            </a:r>
            <a:r>
              <a:rPr lang="en-US" dirty="0" err="1"/>
              <a:t>order_date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ORDER </a:t>
            </a:r>
            <a:r>
              <a:rPr lang="en-US" dirty="0">
                <a:solidFill>
                  <a:srgbClr val="0070C0"/>
                </a:solidFill>
              </a:rPr>
              <a:t>BY YEAR</a:t>
            </a:r>
            <a:r>
              <a:rPr lang="en-US" dirty="0"/>
              <a:t>(</a:t>
            </a:r>
            <a:r>
              <a:rPr lang="en-US" dirty="0" err="1"/>
              <a:t>order_date</a:t>
            </a:r>
            <a:r>
              <a:rPr lang="en-US" dirty="0"/>
              <a:t>), </a:t>
            </a:r>
            <a:r>
              <a:rPr lang="en-US" dirty="0">
                <a:solidFill>
                  <a:srgbClr val="0070C0"/>
                </a:solidFill>
              </a:rPr>
              <a:t>MONTH</a:t>
            </a:r>
            <a:r>
              <a:rPr lang="en-US" dirty="0"/>
              <a:t>(</a:t>
            </a:r>
            <a:r>
              <a:rPr lang="en-US" dirty="0" err="1"/>
              <a:t>order_date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970" y="3454400"/>
            <a:ext cx="8911687" cy="3127022"/>
          </a:xfrm>
        </p:spPr>
        <p:txBody>
          <a:bodyPr>
            <a:normAutofit/>
          </a:bodyPr>
          <a:lstStyle/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7256" y="124177"/>
            <a:ext cx="9218965" cy="3476978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>
                <a:solidFill>
                  <a:srgbClr val="0070C0"/>
                </a:solidFill>
              </a:rPr>
              <a:t>SELECT</a:t>
            </a:r>
            <a:r>
              <a:rPr lang="en-US" sz="1400" dirty="0" smtClean="0"/>
              <a:t>     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DATE_FORMAT</a:t>
            </a:r>
            <a:r>
              <a:rPr lang="en-US" sz="1400" dirty="0" smtClean="0"/>
              <a:t>(</a:t>
            </a:r>
            <a:r>
              <a:rPr lang="en-US" sz="1400" dirty="0" err="1" smtClean="0"/>
              <a:t>order_date</a:t>
            </a:r>
            <a:r>
              <a:rPr lang="en-US" sz="1400" dirty="0" smtClean="0"/>
              <a:t>, '%Y-%b') </a:t>
            </a:r>
            <a:r>
              <a:rPr lang="en-US" sz="1400" dirty="0" smtClean="0">
                <a:solidFill>
                  <a:srgbClr val="0070C0"/>
                </a:solidFill>
              </a:rPr>
              <a:t>AS </a:t>
            </a:r>
            <a:r>
              <a:rPr lang="en-US" sz="1400" dirty="0" err="1" smtClean="0"/>
              <a:t>order_month</a:t>
            </a:r>
            <a:r>
              <a:rPr lang="en-US" sz="1400" dirty="0" smtClean="0"/>
              <a:t>,   </a:t>
            </a:r>
          </a:p>
          <a:p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SUM</a:t>
            </a:r>
            <a:r>
              <a:rPr lang="en-US" sz="1400" dirty="0" smtClean="0"/>
              <a:t>(</a:t>
            </a:r>
            <a:r>
              <a:rPr lang="en-US" sz="1400" dirty="0" err="1" smtClean="0"/>
              <a:t>sales_amount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rgbClr val="0070C0"/>
                </a:solidFill>
              </a:rPr>
              <a:t>AS</a:t>
            </a:r>
            <a:r>
              <a:rPr lang="en-US" sz="1400" dirty="0" smtClean="0"/>
              <a:t> </a:t>
            </a:r>
            <a:r>
              <a:rPr lang="en-US" sz="1400" dirty="0" err="1" smtClean="0"/>
              <a:t>total_sales</a:t>
            </a:r>
            <a:r>
              <a:rPr lang="en-US" sz="1400" dirty="0" smtClean="0"/>
              <a:t>,    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COUNT(DISTINCT</a:t>
            </a:r>
            <a:r>
              <a:rPr lang="en-US" sz="1400" dirty="0" smtClean="0"/>
              <a:t> </a:t>
            </a:r>
            <a:r>
              <a:rPr lang="en-US" sz="1400" dirty="0" err="1" smtClean="0"/>
              <a:t>customer_key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rgbClr val="0070C0"/>
                </a:solidFill>
              </a:rPr>
              <a:t>AS</a:t>
            </a:r>
            <a:r>
              <a:rPr lang="en-US" sz="1400" dirty="0" smtClean="0"/>
              <a:t> </a:t>
            </a:r>
            <a:r>
              <a:rPr lang="en-US" sz="1400" dirty="0" err="1" smtClean="0"/>
              <a:t>total_customers</a:t>
            </a:r>
            <a:r>
              <a:rPr lang="en-US" sz="1400" dirty="0" smtClean="0"/>
              <a:t>,    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SUM</a:t>
            </a:r>
            <a:r>
              <a:rPr lang="en-US" sz="1400" dirty="0" smtClean="0"/>
              <a:t>(quantity) </a:t>
            </a:r>
            <a:r>
              <a:rPr lang="en-US" sz="1400" dirty="0" smtClean="0">
                <a:solidFill>
                  <a:srgbClr val="0070C0"/>
                </a:solidFill>
              </a:rPr>
              <a:t>AS</a:t>
            </a:r>
            <a:r>
              <a:rPr lang="en-US" sz="1400" dirty="0" smtClean="0"/>
              <a:t> </a:t>
            </a:r>
            <a:r>
              <a:rPr lang="en-US" sz="1400" dirty="0" err="1" smtClean="0"/>
              <a:t>total_quantity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0070C0"/>
                </a:solidFill>
              </a:rPr>
              <a:t>FROM</a:t>
            </a:r>
            <a:r>
              <a:rPr lang="en-US" sz="1400" dirty="0" smtClean="0"/>
              <a:t> </a:t>
            </a:r>
            <a:r>
              <a:rPr lang="en-US" sz="1400" dirty="0" err="1" smtClean="0"/>
              <a:t>fact_sales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0070C0"/>
                </a:solidFill>
              </a:rPr>
              <a:t>WHERE</a:t>
            </a:r>
            <a:r>
              <a:rPr lang="en-US" sz="1400" dirty="0" smtClean="0"/>
              <a:t> </a:t>
            </a:r>
            <a:r>
              <a:rPr lang="en-US" sz="1400" dirty="0" err="1" smtClean="0"/>
              <a:t>order_date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IS NOT NULL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GROUP BY DATE_FORMAT</a:t>
            </a:r>
            <a:r>
              <a:rPr lang="en-US" sz="1400" dirty="0" smtClean="0"/>
              <a:t>(</a:t>
            </a:r>
            <a:r>
              <a:rPr lang="en-US" sz="1400" dirty="0" err="1" smtClean="0"/>
              <a:t>order_date</a:t>
            </a:r>
            <a:r>
              <a:rPr lang="en-US" sz="1400" dirty="0" smtClean="0"/>
              <a:t>, '%Y-%b'), </a:t>
            </a:r>
            <a:r>
              <a:rPr lang="en-US" sz="1400" dirty="0" smtClean="0">
                <a:solidFill>
                  <a:srgbClr val="0070C0"/>
                </a:solidFill>
              </a:rPr>
              <a:t>MONTH</a:t>
            </a:r>
            <a:r>
              <a:rPr lang="en-US" sz="1400" dirty="0" smtClean="0"/>
              <a:t>(</a:t>
            </a:r>
            <a:r>
              <a:rPr lang="en-US" sz="1400" dirty="0" err="1" smtClean="0"/>
              <a:t>order_date</a:t>
            </a:r>
            <a:r>
              <a:rPr lang="en-US" sz="1400" dirty="0" smtClean="0"/>
              <a:t>), </a:t>
            </a:r>
            <a:r>
              <a:rPr lang="en-US" sz="1400" dirty="0" smtClean="0">
                <a:solidFill>
                  <a:srgbClr val="0070C0"/>
                </a:solidFill>
              </a:rPr>
              <a:t>YEAR</a:t>
            </a:r>
            <a:r>
              <a:rPr lang="en-US" sz="1400" dirty="0" smtClean="0"/>
              <a:t>(</a:t>
            </a:r>
            <a:r>
              <a:rPr lang="en-US" sz="1400" dirty="0" err="1" smtClean="0"/>
              <a:t>order_date</a:t>
            </a:r>
            <a:r>
              <a:rPr lang="en-US" sz="1400" dirty="0" smtClean="0"/>
              <a:t>)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ORDER BY YEAR</a:t>
            </a:r>
            <a:r>
              <a:rPr lang="en-US" sz="1400" dirty="0" smtClean="0"/>
              <a:t>(</a:t>
            </a:r>
            <a:r>
              <a:rPr lang="en-US" sz="1400" dirty="0" err="1" smtClean="0"/>
              <a:t>order_date</a:t>
            </a:r>
            <a:r>
              <a:rPr lang="en-US" sz="1400" dirty="0" smtClean="0"/>
              <a:t>), </a:t>
            </a:r>
            <a:r>
              <a:rPr lang="en-US" sz="1400" dirty="0" smtClean="0">
                <a:solidFill>
                  <a:srgbClr val="0070C0"/>
                </a:solidFill>
              </a:rPr>
              <a:t>MONTH</a:t>
            </a:r>
            <a:r>
              <a:rPr lang="en-US" sz="1400" dirty="0" smtClean="0"/>
              <a:t>(</a:t>
            </a:r>
            <a:r>
              <a:rPr lang="en-US" sz="1400" dirty="0" err="1" smtClean="0"/>
              <a:t>order_date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sp>
        <p:nvSpPr>
          <p:cNvPr id="5" name="Oval Callout 4"/>
          <p:cNvSpPr/>
          <p:nvPr/>
        </p:nvSpPr>
        <p:spPr>
          <a:xfrm>
            <a:off x="7969957" y="203200"/>
            <a:ext cx="3894666" cy="2065867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CONCLUSION:-- </a:t>
            </a:r>
            <a:r>
              <a:rPr lang="en-US" sz="1400" dirty="0" smtClean="0">
                <a:solidFill>
                  <a:schemeClr val="accent5"/>
                </a:solidFill>
              </a:rPr>
              <a:t>		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Changes Over Time → A High-level Overview Insight That Helps With Strategic Decision-making.-- Changes Over Time By Month → Detailed Insights To Discover Seasonality In Your Data.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256" y="3747910"/>
            <a:ext cx="6314940" cy="2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Oval Callout 6"/>
          <p:cNvSpPr/>
          <p:nvPr/>
        </p:nvSpPr>
        <p:spPr>
          <a:xfrm>
            <a:off x="9348436" y="3601155"/>
            <a:ext cx="2314221" cy="1941689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And 38 rows counting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8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056" y="1752998"/>
            <a:ext cx="9671755" cy="34398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			</a:t>
            </a:r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b="1" i="1" u="sng" dirty="0" smtClean="0">
                <a:solidFill>
                  <a:schemeClr val="accent4">
                    <a:lumMod val="75000"/>
                  </a:schemeClr>
                </a:solidFill>
              </a:rPr>
              <a:t>Cumulative Analysis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Question- 2: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Aggregate The Data Progressively Over Time Help To Understand Our Business Is Growing Or Declining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0340621" y="6457243"/>
            <a:ext cx="1738490" cy="282218"/>
          </a:xfrm>
        </p:spPr>
        <p:txBody>
          <a:bodyPr>
            <a:normAutofit/>
          </a:bodyPr>
          <a:lstStyle/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MOHMMAD ANISH</a:t>
            </a:r>
            <a:endParaRPr lang="en-US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1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23342" cy="80957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b="1" i="1" u="sng" dirty="0" smtClean="0">
                <a:solidFill>
                  <a:srgbClr val="FF0000"/>
                </a:solidFill>
              </a:rPr>
              <a:t>SQL-TASK:-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-- calculate the total sales over a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month</a:t>
            </a:r>
            <a:b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		--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and the running total sales over the time</a:t>
            </a:r>
            <a:endParaRPr lang="en-US" sz="20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546577"/>
            <a:ext cx="9331855" cy="5147733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SELECT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 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order_month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total_sales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SUM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total_sales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OVER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ORDER BY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order_month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 </a:t>
            </a: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AS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running_total_sales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AVG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avg_price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OVER (ORDER BY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order_month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ROWS BETWEEN 2 PRECEDING AND CURRENT ROW) AS 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moving_average_price</a:t>
            </a:r>
            <a:endParaRPr lang="en-US" sz="24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SELECT         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DATE_FORMAT(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order_date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'%Y-%m') </a:t>
            </a: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AS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order_month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       </a:t>
            </a: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SUM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sales_amount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AS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total_sales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AVG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(price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AS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avg_price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fact_sales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  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WHERE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order_date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IS NOT NULL </a:t>
            </a:r>
            <a:endParaRPr lang="en-US" sz="24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GROUP BY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DATE_FORMAT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order_date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'%Y-%m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')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);</a:t>
            </a:r>
            <a:endParaRPr 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784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36" y="575733"/>
            <a:ext cx="8911687" cy="1286935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Result of the above query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36" y="2223913"/>
            <a:ext cx="7318720" cy="3443109"/>
          </a:xfrm>
        </p:spPr>
      </p:pic>
      <p:sp>
        <p:nvSpPr>
          <p:cNvPr id="6" name="Oval Callout 5"/>
          <p:cNvSpPr/>
          <p:nvPr/>
        </p:nvSpPr>
        <p:spPr>
          <a:xfrm>
            <a:off x="9687103" y="2438399"/>
            <a:ext cx="2314221" cy="1941689"/>
          </a:xfrm>
          <a:prstGeom prst="wedgeEllipseCallou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And 38 rows counting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7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696553"/>
            <a:ext cx="9139944" cy="3202823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4">
                    <a:lumMod val="75000"/>
                  </a:schemeClr>
                </a:solidFill>
              </a:rPr>
              <a:t>			</a:t>
            </a:r>
            <a:r>
              <a:rPr lang="en-US" b="1" i="1" u="sng" dirty="0" smtClean="0">
                <a:solidFill>
                  <a:schemeClr val="accent4">
                    <a:lumMod val="75000"/>
                  </a:schemeClr>
                </a:solidFill>
              </a:rPr>
              <a:t>PERFORMANCE ANALYSIS </a:t>
            </a:r>
            <a:br>
              <a:rPr lang="en-US" b="1" i="1" u="sng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b="1" i="1" u="sng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b="1" i="1" u="sng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QUESTION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(3):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ANALYZE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YEARLY PERFORMANCE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OF PRODUCTS BY COMPARING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WITH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V="1">
            <a:off x="10340621" y="6457243"/>
            <a:ext cx="1738490" cy="28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smtClean="0">
                <a:solidFill>
                  <a:schemeClr val="accent4">
                    <a:lumMod val="75000"/>
                  </a:schemeClr>
                </a:solidFill>
              </a:rPr>
              <a:t>MOHMMAD ANISH</a:t>
            </a:r>
            <a:endParaRPr lang="en-US" sz="105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0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89" y="206421"/>
            <a:ext cx="10035822" cy="809579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SQL-TASK: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--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1.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AVERAGE SALES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b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			--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2. PREVIOUS YEAR'S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689" y="1309511"/>
            <a:ext cx="10035822" cy="538480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WITH </a:t>
            </a:r>
            <a:r>
              <a:rPr lang="en-US" dirty="0" err="1"/>
              <a:t>yearly_product_sales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(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YEAR</a:t>
            </a:r>
            <a:r>
              <a:rPr lang="en-US" dirty="0" smtClean="0"/>
              <a:t>(</a:t>
            </a:r>
            <a:r>
              <a:rPr lang="en-US" dirty="0" err="1" smtClean="0"/>
              <a:t>f.order_date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order_year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p.product_name</a:t>
            </a:r>
            <a:r>
              <a:rPr lang="en-US" dirty="0"/>
              <a:t>,    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SUM</a:t>
            </a:r>
            <a:r>
              <a:rPr lang="en-US" dirty="0" smtClean="0"/>
              <a:t>(</a:t>
            </a:r>
            <a:r>
              <a:rPr lang="en-US" dirty="0" err="1" smtClean="0"/>
              <a:t>f.sales_amount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current_sales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/>
              <a:t>fact_sales</a:t>
            </a:r>
            <a:r>
              <a:rPr lang="en-US" dirty="0"/>
              <a:t> f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LEFT </a:t>
            </a:r>
            <a:r>
              <a:rPr lang="en-US" dirty="0">
                <a:solidFill>
                  <a:srgbClr val="0070C0"/>
                </a:solidFill>
              </a:rPr>
              <a:t>JOIN </a:t>
            </a:r>
            <a:r>
              <a:rPr lang="en-US" dirty="0" err="1"/>
              <a:t>dim_products</a:t>
            </a:r>
            <a:r>
              <a:rPr lang="en-US" dirty="0"/>
              <a:t> p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ON</a:t>
            </a:r>
            <a:r>
              <a:rPr lang="en-US" dirty="0" smtClean="0"/>
              <a:t> </a:t>
            </a:r>
            <a:r>
              <a:rPr lang="en-US" dirty="0" err="1"/>
              <a:t>f.product_key</a:t>
            </a:r>
            <a:r>
              <a:rPr lang="en-US" dirty="0"/>
              <a:t> = </a:t>
            </a:r>
            <a:r>
              <a:rPr lang="en-US" dirty="0" err="1"/>
              <a:t>p.product_key</a:t>
            </a:r>
            <a:r>
              <a:rPr lang="en-US" dirty="0"/>
              <a:t>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/>
              <a:t>f.order_date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IS NOT NULL   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GROUP </a:t>
            </a:r>
            <a:r>
              <a:rPr lang="en-US" dirty="0">
                <a:solidFill>
                  <a:srgbClr val="0070C0"/>
                </a:solidFill>
              </a:rPr>
              <a:t>BY YEAR</a:t>
            </a:r>
            <a:r>
              <a:rPr lang="en-US" dirty="0"/>
              <a:t>(</a:t>
            </a:r>
            <a:r>
              <a:rPr lang="en-US" dirty="0" err="1"/>
              <a:t>f.order_date</a:t>
            </a:r>
            <a:r>
              <a:rPr lang="en-US" dirty="0"/>
              <a:t>), </a:t>
            </a:r>
            <a:r>
              <a:rPr lang="en-US" dirty="0" err="1"/>
              <a:t>p.product_name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    </a:t>
            </a:r>
            <a:r>
              <a:rPr lang="en-US" dirty="0" err="1"/>
              <a:t>order_year</a:t>
            </a:r>
            <a:r>
              <a:rPr lang="en-US" dirty="0"/>
              <a:t>,    </a:t>
            </a:r>
            <a:r>
              <a:rPr lang="en-US" dirty="0" err="1"/>
              <a:t>product_name</a:t>
            </a:r>
            <a:r>
              <a:rPr lang="en-US" dirty="0"/>
              <a:t>,    </a:t>
            </a:r>
            <a:r>
              <a:rPr lang="en-US" dirty="0" err="1"/>
              <a:t>current_sales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 - - </a:t>
            </a:r>
            <a:r>
              <a:rPr lang="en-US" dirty="0"/>
              <a:t>AVERAGE SALES PERFORMANCE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AVG</a:t>
            </a:r>
            <a:r>
              <a:rPr lang="en-US" dirty="0" smtClean="0"/>
              <a:t>(</a:t>
            </a:r>
            <a:r>
              <a:rPr lang="en-US" dirty="0" err="1" smtClean="0"/>
              <a:t>current_sales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OVER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PARTITION BY </a:t>
            </a:r>
            <a:r>
              <a:rPr lang="en-US" dirty="0" err="1"/>
              <a:t>product_name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avg_sales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err="1"/>
              <a:t>current_sales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0070C0"/>
                </a:solidFill>
              </a:rPr>
              <a:t>AVG</a:t>
            </a:r>
            <a:r>
              <a:rPr lang="en-US" dirty="0"/>
              <a:t>(</a:t>
            </a:r>
            <a:r>
              <a:rPr lang="en-US" dirty="0" err="1"/>
              <a:t>current_sales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OVER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PARTITION BY </a:t>
            </a:r>
            <a:r>
              <a:rPr lang="en-US" dirty="0" err="1"/>
              <a:t>product_name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diff_avg</a:t>
            </a:r>
            <a:r>
              <a:rPr lang="en-US" dirty="0"/>
              <a:t>,    </a:t>
            </a:r>
          </a:p>
          <a:p>
            <a:r>
              <a:rPr lang="en-US" dirty="0">
                <a:solidFill>
                  <a:srgbClr val="0070C0"/>
                </a:solidFill>
              </a:rPr>
              <a:t>CASE   WHEN </a:t>
            </a:r>
            <a:r>
              <a:rPr lang="en-US" dirty="0" err="1"/>
              <a:t>current_sales</a:t>
            </a:r>
            <a:r>
              <a:rPr lang="en-US" dirty="0"/>
              <a:t> - </a:t>
            </a:r>
            <a:r>
              <a:rPr lang="en-US" dirty="0">
                <a:solidFill>
                  <a:srgbClr val="0070C0"/>
                </a:solidFill>
              </a:rPr>
              <a:t>AVG</a:t>
            </a:r>
            <a:r>
              <a:rPr lang="en-US" dirty="0"/>
              <a:t>(</a:t>
            </a:r>
            <a:r>
              <a:rPr lang="en-US" dirty="0" err="1"/>
              <a:t>current_sales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OVER (PARTITION BY </a:t>
            </a:r>
            <a:r>
              <a:rPr lang="en-US" dirty="0" err="1"/>
              <a:t>product_name</a:t>
            </a:r>
            <a:r>
              <a:rPr lang="en-US" dirty="0"/>
              <a:t>) &gt; 0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'Above </a:t>
            </a:r>
            <a:r>
              <a:rPr lang="en-US" dirty="0" err="1"/>
              <a:t>Avg</a:t>
            </a:r>
            <a:r>
              <a:rPr lang="en-US" dirty="0"/>
              <a:t>' </a:t>
            </a:r>
          </a:p>
          <a:p>
            <a:r>
              <a:rPr lang="en-US" dirty="0">
                <a:solidFill>
                  <a:srgbClr val="0070C0"/>
                </a:solidFill>
              </a:rPr>
              <a:t>WHEN</a:t>
            </a:r>
            <a:r>
              <a:rPr lang="en-US" dirty="0"/>
              <a:t> </a:t>
            </a:r>
            <a:r>
              <a:rPr lang="en-US" dirty="0" err="1"/>
              <a:t>current_sales</a:t>
            </a:r>
            <a:r>
              <a:rPr lang="en-US" dirty="0"/>
              <a:t> - </a:t>
            </a:r>
            <a:r>
              <a:rPr lang="en-US" dirty="0">
                <a:solidFill>
                  <a:srgbClr val="0070C0"/>
                </a:solidFill>
              </a:rPr>
              <a:t>AVG</a:t>
            </a:r>
            <a:r>
              <a:rPr lang="en-US" dirty="0"/>
              <a:t>(</a:t>
            </a:r>
            <a:r>
              <a:rPr lang="en-US" dirty="0" err="1"/>
              <a:t>current_sales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OVER (PARTITION BY </a:t>
            </a:r>
            <a:r>
              <a:rPr lang="en-US" dirty="0" err="1"/>
              <a:t>product_name</a:t>
            </a:r>
            <a:r>
              <a:rPr lang="en-US" dirty="0"/>
              <a:t>) &lt; 0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'Below </a:t>
            </a:r>
            <a:r>
              <a:rPr lang="en-US" dirty="0" err="1"/>
              <a:t>Avg</a:t>
            </a:r>
            <a:r>
              <a:rPr lang="en-US" dirty="0"/>
              <a:t>'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ELSE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en-US" dirty="0" err="1"/>
              <a:t>Avg</a:t>
            </a:r>
            <a:r>
              <a:rPr lang="en-US" dirty="0"/>
              <a:t>'   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END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avg_change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81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487</TotalTime>
  <Words>1067</Words>
  <Application>Microsoft Office PowerPoint</Application>
  <PresentationFormat>Widescreen</PresentationFormat>
  <Paragraphs>213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Wisp</vt:lpstr>
      <vt:lpstr>Data Analytics Project</vt:lpstr>
      <vt:lpstr> Change Over Time Trend Analysis  Question (1):  Sales Performance Over Time (By Year And Month)</vt:lpstr>
      <vt:lpstr>SQL-TASK :- Aggregate The Data Progressively Over Time For A Month and A Year</vt:lpstr>
      <vt:lpstr> </vt:lpstr>
      <vt:lpstr>    Cumulative Analysis  Question- 2: Aggregate The Data Progressively Over Time Help To Understand Our Business Is Growing Or Declining</vt:lpstr>
      <vt:lpstr>SQL-TASK:- -- calculate the total sales over a month    -- and the running total sales over the time</vt:lpstr>
      <vt:lpstr>Result of the above query</vt:lpstr>
      <vt:lpstr>   PERFORMANCE ANALYSIS   QUESTION (3):  ANALYZE YEARLY PERFORMANCE OF PRODUCTS BY COMPARING WITH</vt:lpstr>
      <vt:lpstr>SQL-TASK: -- 1. AVERAGE SALES PERFORMANCE     -- 2. PREVIOUS YEAR'S SALES</vt:lpstr>
      <vt:lpstr>And 271 rows counting</vt:lpstr>
      <vt:lpstr>PART-TO-WHOLE ANALYSIS  QUESTION (4):  IDENTIFY WHICH CATEGORIES CONTRIBUTE THE MOST TO OVERALL SALES</vt:lpstr>
      <vt:lpstr>SQL-TASK:- Identify Which Categories Contribute The Most To Overall Sales</vt:lpstr>
      <vt:lpstr>Result of the above query</vt:lpstr>
      <vt:lpstr>DATA SEGMENTATION  QUESTION (5):   SEGMENT PRODUCTS INTO COST RANGES AND COUNT HOW MANY PRODUCTS FALL INTO EACH SEGMENT</vt:lpstr>
      <vt:lpstr>PowerPoint Presentation</vt:lpstr>
      <vt:lpstr>SQL TASK: Group Customers Into 3 Segments Based On Spending Behavior   (A) VIP: At Least 12 Months Of History And Spending &gt; $5000 (B) Regular: At Least 12 Months Of History And Spending &lt;= $5000 (C) New: Lifespan Less Than 12 Months</vt:lpstr>
      <vt:lpstr>PowerPoint Presentation</vt:lpstr>
      <vt:lpstr>CUSTOMER REPORT</vt:lpstr>
      <vt:lpstr>PowerPoint Presentation</vt:lpstr>
      <vt:lpstr>PowerPoint Presentation</vt:lpstr>
      <vt:lpstr>PowerPoint Presentation</vt:lpstr>
      <vt:lpstr>Result of the above query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</dc:title>
  <dc:creator>Microsoft account</dc:creator>
  <cp:lastModifiedBy>Microsoft account</cp:lastModifiedBy>
  <cp:revision>129</cp:revision>
  <dcterms:created xsi:type="dcterms:W3CDTF">2025-07-06T11:53:27Z</dcterms:created>
  <dcterms:modified xsi:type="dcterms:W3CDTF">2025-07-06T20:00:39Z</dcterms:modified>
</cp:coreProperties>
</file>