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–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5917"/>
  </p:normalViewPr>
  <p:slideViewPr>
    <p:cSldViewPr snapToGrid="0">
      <p:cViewPr varScale="1">
        <p:scale>
          <a:sx n="116" d="100"/>
          <a:sy n="116" d="100"/>
        </p:scale>
        <p:origin x="5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BE7363-9C60-5D4F-ADA1-D8296120199F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GB"/>
        </a:p>
      </dgm:t>
    </dgm:pt>
    <dgm:pt modelId="{6F9E9727-E78C-D24A-918C-C36FA99155B6}">
      <dgm:prSet phldrT="[Text]"/>
      <dgm:spPr/>
      <dgm:t>
        <a:bodyPr/>
        <a:lstStyle/>
        <a:p>
          <a:r>
            <a:rPr lang="en-GB" dirty="0"/>
            <a:t>Speech</a:t>
          </a:r>
        </a:p>
      </dgm:t>
    </dgm:pt>
    <dgm:pt modelId="{78703F0E-6A2A-B844-AA3D-EEC7A3551AF7}" type="parTrans" cxnId="{272CF01F-AEFA-304C-B48F-B68335830541}">
      <dgm:prSet/>
      <dgm:spPr/>
      <dgm:t>
        <a:bodyPr/>
        <a:lstStyle/>
        <a:p>
          <a:endParaRPr lang="en-GB"/>
        </a:p>
      </dgm:t>
    </dgm:pt>
    <dgm:pt modelId="{2A9CD33D-141B-A04D-8B3E-D20EC3DCA38A}" type="sibTrans" cxnId="{272CF01F-AEFA-304C-B48F-B68335830541}">
      <dgm:prSet/>
      <dgm:spPr/>
      <dgm:t>
        <a:bodyPr/>
        <a:lstStyle/>
        <a:p>
          <a:endParaRPr lang="en-GB"/>
        </a:p>
      </dgm:t>
    </dgm:pt>
    <dgm:pt modelId="{00590057-CD12-3641-823E-EA6AD5F3960F}">
      <dgm:prSet phldrT="[Text]"/>
      <dgm:spPr/>
      <dgm:t>
        <a:bodyPr/>
        <a:lstStyle/>
        <a:p>
          <a:r>
            <a:rPr lang="en-GB" dirty="0"/>
            <a:t>Speech </a:t>
          </a:r>
          <a:r>
            <a:rPr lang="en-GB" dirty="0" err="1"/>
            <a:t>Recog</a:t>
          </a:r>
          <a:r>
            <a:rPr lang="en-GB" dirty="0"/>
            <a:t>.</a:t>
          </a:r>
        </a:p>
      </dgm:t>
    </dgm:pt>
    <dgm:pt modelId="{FF0251C5-3CA7-634C-9416-91352B6116E9}" type="parTrans" cxnId="{578330EC-2E23-5647-8ACA-7718022BECB1}">
      <dgm:prSet/>
      <dgm:spPr/>
      <dgm:t>
        <a:bodyPr/>
        <a:lstStyle/>
        <a:p>
          <a:endParaRPr lang="en-GB"/>
        </a:p>
      </dgm:t>
    </dgm:pt>
    <dgm:pt modelId="{52AA8A1D-A155-A64E-9F5D-273E50485091}" type="sibTrans" cxnId="{578330EC-2E23-5647-8ACA-7718022BECB1}">
      <dgm:prSet/>
      <dgm:spPr/>
      <dgm:t>
        <a:bodyPr/>
        <a:lstStyle/>
        <a:p>
          <a:endParaRPr lang="en-GB"/>
        </a:p>
      </dgm:t>
    </dgm:pt>
    <dgm:pt modelId="{D4A7A754-B3A4-764C-A415-E6B2CE620A78}">
      <dgm:prSet phldrT="[Text]"/>
      <dgm:spPr/>
      <dgm:t>
        <a:bodyPr/>
        <a:lstStyle/>
        <a:p>
          <a:r>
            <a:rPr lang="en-GB" dirty="0"/>
            <a:t>Language</a:t>
          </a:r>
        </a:p>
      </dgm:t>
    </dgm:pt>
    <dgm:pt modelId="{C179F5C2-5DFF-3049-A2CF-F9D0DF6221BF}" type="parTrans" cxnId="{7D76DAC5-AFBD-8E41-B022-4899926825A7}">
      <dgm:prSet/>
      <dgm:spPr/>
      <dgm:t>
        <a:bodyPr/>
        <a:lstStyle/>
        <a:p>
          <a:endParaRPr lang="en-GB"/>
        </a:p>
      </dgm:t>
    </dgm:pt>
    <dgm:pt modelId="{A92CBD8A-B5D0-6945-82B9-50D4B46C38EE}" type="sibTrans" cxnId="{7D76DAC5-AFBD-8E41-B022-4899926825A7}">
      <dgm:prSet/>
      <dgm:spPr/>
      <dgm:t>
        <a:bodyPr/>
        <a:lstStyle/>
        <a:p>
          <a:endParaRPr lang="en-GB"/>
        </a:p>
      </dgm:t>
    </dgm:pt>
    <dgm:pt modelId="{E0A57D62-D600-EB42-83AA-C0A2587DE78B}">
      <dgm:prSet phldrT="[Text]"/>
      <dgm:spPr/>
      <dgm:t>
        <a:bodyPr/>
        <a:lstStyle/>
        <a:p>
          <a:r>
            <a:rPr lang="en-GB" dirty="0"/>
            <a:t>Text Analysis</a:t>
          </a:r>
        </a:p>
      </dgm:t>
    </dgm:pt>
    <dgm:pt modelId="{656F59CF-7467-D349-9098-4B9B16471541}" type="parTrans" cxnId="{A1B9C11D-4AE6-2C4B-B7AF-3A5F9CFA9391}">
      <dgm:prSet/>
      <dgm:spPr/>
      <dgm:t>
        <a:bodyPr/>
        <a:lstStyle/>
        <a:p>
          <a:endParaRPr lang="en-GB"/>
        </a:p>
      </dgm:t>
    </dgm:pt>
    <dgm:pt modelId="{1506205B-BEF5-904A-A6E9-7D99FB028C59}" type="sibTrans" cxnId="{A1B9C11D-4AE6-2C4B-B7AF-3A5F9CFA9391}">
      <dgm:prSet/>
      <dgm:spPr/>
      <dgm:t>
        <a:bodyPr/>
        <a:lstStyle/>
        <a:p>
          <a:endParaRPr lang="en-GB"/>
        </a:p>
      </dgm:t>
    </dgm:pt>
    <dgm:pt modelId="{ED773CE0-1B2F-E341-8281-B2AE8015B5FF}">
      <dgm:prSet phldrT="[Text]"/>
      <dgm:spPr/>
      <dgm:t>
        <a:bodyPr/>
        <a:lstStyle/>
        <a:p>
          <a:r>
            <a:rPr lang="en-GB" dirty="0"/>
            <a:t>Translation</a:t>
          </a:r>
        </a:p>
      </dgm:t>
    </dgm:pt>
    <dgm:pt modelId="{D906182A-2B2A-E547-8BC0-F762813C9F0C}" type="parTrans" cxnId="{E9AB0042-4F41-E14E-B48B-F3A2E639129D}">
      <dgm:prSet/>
      <dgm:spPr/>
      <dgm:t>
        <a:bodyPr/>
        <a:lstStyle/>
        <a:p>
          <a:endParaRPr lang="en-GB"/>
        </a:p>
      </dgm:t>
    </dgm:pt>
    <dgm:pt modelId="{23949065-05AF-4A47-BD16-F2E2A3DE3F5B}" type="sibTrans" cxnId="{E9AB0042-4F41-E14E-B48B-F3A2E639129D}">
      <dgm:prSet/>
      <dgm:spPr/>
      <dgm:t>
        <a:bodyPr/>
        <a:lstStyle/>
        <a:p>
          <a:endParaRPr lang="en-GB"/>
        </a:p>
      </dgm:t>
    </dgm:pt>
    <dgm:pt modelId="{914AC253-1D4C-E24C-B4CB-4A21CB6B63D3}">
      <dgm:prSet phldrT="[Text]"/>
      <dgm:spPr/>
      <dgm:t>
        <a:bodyPr/>
        <a:lstStyle/>
        <a:p>
          <a:r>
            <a:rPr lang="en-GB" dirty="0"/>
            <a:t>Vision</a:t>
          </a:r>
        </a:p>
      </dgm:t>
    </dgm:pt>
    <dgm:pt modelId="{93341E7F-54C2-4F4A-AE59-5A33AE2BD77D}" type="parTrans" cxnId="{D65A585F-36A8-BD4D-BD06-5D9462B5CAD4}">
      <dgm:prSet/>
      <dgm:spPr/>
      <dgm:t>
        <a:bodyPr/>
        <a:lstStyle/>
        <a:p>
          <a:endParaRPr lang="en-GB"/>
        </a:p>
      </dgm:t>
    </dgm:pt>
    <dgm:pt modelId="{91B68D39-5A41-7744-928C-519855121EFA}" type="sibTrans" cxnId="{D65A585F-36A8-BD4D-BD06-5D9462B5CAD4}">
      <dgm:prSet/>
      <dgm:spPr/>
      <dgm:t>
        <a:bodyPr/>
        <a:lstStyle/>
        <a:p>
          <a:endParaRPr lang="en-GB"/>
        </a:p>
      </dgm:t>
    </dgm:pt>
    <dgm:pt modelId="{7CBBEFBB-CC7E-F741-A2DB-491D65BE5A38}">
      <dgm:prSet phldrT="[Text]"/>
      <dgm:spPr/>
      <dgm:t>
        <a:bodyPr/>
        <a:lstStyle/>
        <a:p>
          <a:r>
            <a:rPr lang="en-GB" dirty="0"/>
            <a:t>Image and Video analysis</a:t>
          </a:r>
        </a:p>
      </dgm:t>
    </dgm:pt>
    <dgm:pt modelId="{CBA5039A-6560-134D-B5E5-C431FEC3A1DB}" type="parTrans" cxnId="{65C96FAA-4B7F-984B-ACED-3B3F7A31B227}">
      <dgm:prSet/>
      <dgm:spPr/>
      <dgm:t>
        <a:bodyPr/>
        <a:lstStyle/>
        <a:p>
          <a:endParaRPr lang="en-GB"/>
        </a:p>
      </dgm:t>
    </dgm:pt>
    <dgm:pt modelId="{D72FA908-B802-5B45-8BBC-469AB8BCCB1E}" type="sibTrans" cxnId="{65C96FAA-4B7F-984B-ACED-3B3F7A31B227}">
      <dgm:prSet/>
      <dgm:spPr/>
      <dgm:t>
        <a:bodyPr/>
        <a:lstStyle/>
        <a:p>
          <a:endParaRPr lang="en-GB"/>
        </a:p>
      </dgm:t>
    </dgm:pt>
    <dgm:pt modelId="{DFB0C18A-0AAB-054E-893C-F492A94C7E30}">
      <dgm:prSet phldrT="[Text]"/>
      <dgm:spPr/>
      <dgm:t>
        <a:bodyPr/>
        <a:lstStyle/>
        <a:p>
          <a:r>
            <a:rPr lang="en-GB" dirty="0"/>
            <a:t>OCR</a:t>
          </a:r>
        </a:p>
      </dgm:t>
    </dgm:pt>
    <dgm:pt modelId="{AA164422-A92D-044C-8691-80F0B43DCF9A}" type="parTrans" cxnId="{A3C3E2FE-8065-B648-9AB4-9EC06C286A91}">
      <dgm:prSet/>
      <dgm:spPr/>
      <dgm:t>
        <a:bodyPr/>
        <a:lstStyle/>
        <a:p>
          <a:endParaRPr lang="en-GB"/>
        </a:p>
      </dgm:t>
    </dgm:pt>
    <dgm:pt modelId="{A62ED430-8C30-554D-89CB-12BDA64BAD4B}" type="sibTrans" cxnId="{A3C3E2FE-8065-B648-9AB4-9EC06C286A91}">
      <dgm:prSet/>
      <dgm:spPr/>
      <dgm:t>
        <a:bodyPr/>
        <a:lstStyle/>
        <a:p>
          <a:endParaRPr lang="en-GB"/>
        </a:p>
      </dgm:t>
    </dgm:pt>
    <dgm:pt modelId="{8F695552-BEA3-2F49-8943-6D9A0928151F}">
      <dgm:prSet phldrT="[Text]"/>
      <dgm:spPr/>
      <dgm:t>
        <a:bodyPr/>
        <a:lstStyle/>
        <a:p>
          <a:r>
            <a:rPr lang="en-GB" dirty="0"/>
            <a:t>Generative</a:t>
          </a:r>
        </a:p>
      </dgm:t>
    </dgm:pt>
    <dgm:pt modelId="{E1524E33-EA77-C44E-B581-79851F804784}" type="parTrans" cxnId="{D2629035-2959-5D4D-B94F-1D2221806036}">
      <dgm:prSet/>
      <dgm:spPr/>
      <dgm:t>
        <a:bodyPr/>
        <a:lstStyle/>
        <a:p>
          <a:endParaRPr lang="en-GB"/>
        </a:p>
      </dgm:t>
    </dgm:pt>
    <dgm:pt modelId="{08A01B7B-3C0A-CE48-BD9C-9A880A5B216F}" type="sibTrans" cxnId="{D2629035-2959-5D4D-B94F-1D2221806036}">
      <dgm:prSet/>
      <dgm:spPr/>
      <dgm:t>
        <a:bodyPr/>
        <a:lstStyle/>
        <a:p>
          <a:endParaRPr lang="en-GB"/>
        </a:p>
      </dgm:t>
    </dgm:pt>
    <dgm:pt modelId="{19B6A74D-79E3-AA44-8C0E-BC2DD65AD7E3}">
      <dgm:prSet phldrT="[Text]"/>
      <dgm:spPr/>
      <dgm:t>
        <a:bodyPr/>
        <a:lstStyle/>
        <a:p>
          <a:r>
            <a:rPr lang="en-GB" dirty="0"/>
            <a:t>Speech Synthesis</a:t>
          </a:r>
        </a:p>
      </dgm:t>
    </dgm:pt>
    <dgm:pt modelId="{5557C6CE-8CA9-7C44-B784-17372F76D0A7}" type="parTrans" cxnId="{FC609822-47D9-704A-9431-D380BCFA73DA}">
      <dgm:prSet/>
      <dgm:spPr/>
      <dgm:t>
        <a:bodyPr/>
        <a:lstStyle/>
        <a:p>
          <a:endParaRPr lang="en-GB"/>
        </a:p>
      </dgm:t>
    </dgm:pt>
    <dgm:pt modelId="{B5D9E8F9-2453-ED48-8E13-641C258866D0}" type="sibTrans" cxnId="{FC609822-47D9-704A-9431-D380BCFA73DA}">
      <dgm:prSet/>
      <dgm:spPr/>
      <dgm:t>
        <a:bodyPr/>
        <a:lstStyle/>
        <a:p>
          <a:endParaRPr lang="en-GB"/>
        </a:p>
      </dgm:t>
    </dgm:pt>
    <dgm:pt modelId="{10298B54-0876-D64C-850A-6F0BEE8D39A2}">
      <dgm:prSet phldrT="[Text]"/>
      <dgm:spPr/>
      <dgm:t>
        <a:bodyPr/>
        <a:lstStyle/>
        <a:p>
          <a:r>
            <a:rPr lang="en-GB" dirty="0"/>
            <a:t>Speech Translation</a:t>
          </a:r>
        </a:p>
      </dgm:t>
    </dgm:pt>
    <dgm:pt modelId="{95F32105-6143-F249-932A-CA8CC9FD98D4}" type="parTrans" cxnId="{6FDF4973-1DFA-8E4E-9268-6B8ED594202C}">
      <dgm:prSet/>
      <dgm:spPr/>
      <dgm:t>
        <a:bodyPr/>
        <a:lstStyle/>
        <a:p>
          <a:endParaRPr lang="en-GB"/>
        </a:p>
      </dgm:t>
    </dgm:pt>
    <dgm:pt modelId="{2DCC28ED-9493-884B-ADE0-D384F8870A5F}" type="sibTrans" cxnId="{6FDF4973-1DFA-8E4E-9268-6B8ED594202C}">
      <dgm:prSet/>
      <dgm:spPr/>
      <dgm:t>
        <a:bodyPr/>
        <a:lstStyle/>
        <a:p>
          <a:endParaRPr lang="en-GB"/>
        </a:p>
      </dgm:t>
    </dgm:pt>
    <dgm:pt modelId="{D5302299-B60B-034E-9B3D-9B294EECADDB}">
      <dgm:prSet phldrT="[Text]"/>
      <dgm:spPr/>
      <dgm:t>
        <a:bodyPr/>
        <a:lstStyle/>
        <a:p>
          <a:r>
            <a:rPr lang="en-GB" dirty="0"/>
            <a:t>Speaker </a:t>
          </a:r>
          <a:r>
            <a:rPr lang="en-GB" dirty="0" err="1"/>
            <a:t>Recog</a:t>
          </a:r>
          <a:r>
            <a:rPr lang="en-GB" dirty="0"/>
            <a:t>.</a:t>
          </a:r>
        </a:p>
      </dgm:t>
    </dgm:pt>
    <dgm:pt modelId="{7EEB29A5-3209-594E-94D3-9DBBDFB18500}" type="parTrans" cxnId="{2C91CC09-BD37-B44C-B86C-8376B6D63D70}">
      <dgm:prSet/>
      <dgm:spPr/>
      <dgm:t>
        <a:bodyPr/>
        <a:lstStyle/>
        <a:p>
          <a:endParaRPr lang="en-GB"/>
        </a:p>
      </dgm:t>
    </dgm:pt>
    <dgm:pt modelId="{695B2CF9-9B18-D84D-A190-A1DBC0038390}" type="sibTrans" cxnId="{2C91CC09-BD37-B44C-B86C-8376B6D63D70}">
      <dgm:prSet/>
      <dgm:spPr/>
      <dgm:t>
        <a:bodyPr/>
        <a:lstStyle/>
        <a:p>
          <a:endParaRPr lang="en-GB"/>
        </a:p>
      </dgm:t>
    </dgm:pt>
    <dgm:pt modelId="{8DBA2F06-0819-2845-9951-DE16B0BCBFE0}">
      <dgm:prSet phldrT="[Text]"/>
      <dgm:spPr/>
      <dgm:t>
        <a:bodyPr/>
        <a:lstStyle/>
        <a:p>
          <a:r>
            <a:rPr lang="en-GB" dirty="0"/>
            <a:t>Language Understanding</a:t>
          </a:r>
        </a:p>
      </dgm:t>
    </dgm:pt>
    <dgm:pt modelId="{67733703-EA23-5446-BD35-C201F01E18DD}" type="parTrans" cxnId="{ED655D9A-33EF-B84B-9E7D-04DF61D57589}">
      <dgm:prSet/>
      <dgm:spPr/>
      <dgm:t>
        <a:bodyPr/>
        <a:lstStyle/>
        <a:p>
          <a:endParaRPr lang="en-GB"/>
        </a:p>
      </dgm:t>
    </dgm:pt>
    <dgm:pt modelId="{CC711AC5-7DFA-5549-9D9F-993DB1BC505A}" type="sibTrans" cxnId="{ED655D9A-33EF-B84B-9E7D-04DF61D57589}">
      <dgm:prSet/>
      <dgm:spPr/>
      <dgm:t>
        <a:bodyPr/>
        <a:lstStyle/>
        <a:p>
          <a:endParaRPr lang="en-GB"/>
        </a:p>
      </dgm:t>
    </dgm:pt>
    <dgm:pt modelId="{AE9F6D75-D32F-1647-A173-5A722FE6FC9E}">
      <dgm:prSet phldrT="[Text]"/>
      <dgm:spPr/>
      <dgm:t>
        <a:bodyPr/>
        <a:lstStyle/>
        <a:p>
          <a:r>
            <a:rPr lang="en-GB" dirty="0"/>
            <a:t>Question Answering</a:t>
          </a:r>
        </a:p>
      </dgm:t>
    </dgm:pt>
    <dgm:pt modelId="{C9C1E9AE-19FF-8E4D-AEB4-320565FF0AE6}" type="parTrans" cxnId="{01460555-9D3D-DB4B-AB37-20F6BB827B03}">
      <dgm:prSet/>
      <dgm:spPr/>
      <dgm:t>
        <a:bodyPr/>
        <a:lstStyle/>
        <a:p>
          <a:endParaRPr lang="en-GB"/>
        </a:p>
      </dgm:t>
    </dgm:pt>
    <dgm:pt modelId="{FE0339FA-0CF0-DB42-8899-E9DAD73FBC41}" type="sibTrans" cxnId="{01460555-9D3D-DB4B-AB37-20F6BB827B03}">
      <dgm:prSet/>
      <dgm:spPr/>
      <dgm:t>
        <a:bodyPr/>
        <a:lstStyle/>
        <a:p>
          <a:endParaRPr lang="en-GB"/>
        </a:p>
      </dgm:t>
    </dgm:pt>
    <dgm:pt modelId="{5238D0D4-61C3-3540-A287-383A7F47CFA3}">
      <dgm:prSet phldrT="[Text]"/>
      <dgm:spPr/>
      <dgm:t>
        <a:bodyPr/>
        <a:lstStyle/>
        <a:p>
          <a:r>
            <a:rPr lang="en-GB" dirty="0"/>
            <a:t>Image Classification</a:t>
          </a:r>
        </a:p>
      </dgm:t>
    </dgm:pt>
    <dgm:pt modelId="{FEF5E441-5135-7748-AFC3-E307B973725C}" type="parTrans" cxnId="{9272A5DA-B3F5-4040-80A3-FF249860103B}">
      <dgm:prSet/>
      <dgm:spPr/>
      <dgm:t>
        <a:bodyPr/>
        <a:lstStyle/>
        <a:p>
          <a:endParaRPr lang="en-GB"/>
        </a:p>
      </dgm:t>
    </dgm:pt>
    <dgm:pt modelId="{0245A244-3542-7743-84C5-83BB1A22C726}" type="sibTrans" cxnId="{9272A5DA-B3F5-4040-80A3-FF249860103B}">
      <dgm:prSet/>
      <dgm:spPr/>
      <dgm:t>
        <a:bodyPr/>
        <a:lstStyle/>
        <a:p>
          <a:endParaRPr lang="en-GB"/>
        </a:p>
      </dgm:t>
    </dgm:pt>
    <dgm:pt modelId="{FA7A02B5-731E-3C4D-9A38-CE847EA7B5FB}">
      <dgm:prSet phldrT="[Text]"/>
      <dgm:spPr/>
      <dgm:t>
        <a:bodyPr/>
        <a:lstStyle/>
        <a:p>
          <a:r>
            <a:rPr lang="en-GB" dirty="0"/>
            <a:t>Object Detection</a:t>
          </a:r>
        </a:p>
      </dgm:t>
    </dgm:pt>
    <dgm:pt modelId="{FD5A06AC-5126-1546-9E1C-EB2C80878C3B}" type="parTrans" cxnId="{261739FC-C521-5D40-930A-D7508B5D3065}">
      <dgm:prSet/>
      <dgm:spPr/>
      <dgm:t>
        <a:bodyPr/>
        <a:lstStyle/>
        <a:p>
          <a:endParaRPr lang="en-GB"/>
        </a:p>
      </dgm:t>
    </dgm:pt>
    <dgm:pt modelId="{B4EE24E3-7432-D941-B642-75089F540377}" type="sibTrans" cxnId="{261739FC-C521-5D40-930A-D7508B5D3065}">
      <dgm:prSet/>
      <dgm:spPr/>
      <dgm:t>
        <a:bodyPr/>
        <a:lstStyle/>
        <a:p>
          <a:endParaRPr lang="en-GB"/>
        </a:p>
      </dgm:t>
    </dgm:pt>
    <dgm:pt modelId="{D909CAD6-0508-6E40-AA80-E26F1DD84793}">
      <dgm:prSet phldrT="[Text]"/>
      <dgm:spPr/>
      <dgm:t>
        <a:bodyPr/>
        <a:lstStyle/>
        <a:p>
          <a:endParaRPr lang="en-GB" dirty="0"/>
        </a:p>
      </dgm:t>
    </dgm:pt>
    <dgm:pt modelId="{A9ECEE4C-C54B-404D-9700-0DB6BB8EF2AF}" type="parTrans" cxnId="{6DC94BC2-EF54-EB4D-8EB4-14D03565A27B}">
      <dgm:prSet/>
      <dgm:spPr/>
      <dgm:t>
        <a:bodyPr/>
        <a:lstStyle/>
        <a:p>
          <a:endParaRPr lang="en-GB"/>
        </a:p>
      </dgm:t>
    </dgm:pt>
    <dgm:pt modelId="{C9F3AA6D-1AD5-9141-9895-441F0FFD1A08}" type="sibTrans" cxnId="{6DC94BC2-EF54-EB4D-8EB4-14D03565A27B}">
      <dgm:prSet/>
      <dgm:spPr/>
      <dgm:t>
        <a:bodyPr/>
        <a:lstStyle/>
        <a:p>
          <a:endParaRPr lang="en-GB"/>
        </a:p>
      </dgm:t>
    </dgm:pt>
    <dgm:pt modelId="{FA474D67-D80E-DF4E-836F-0BE6D8FF4AB6}">
      <dgm:prSet phldrT="[Text]"/>
      <dgm:spPr/>
      <dgm:t>
        <a:bodyPr/>
        <a:lstStyle/>
        <a:p>
          <a:r>
            <a:rPr lang="en-GB" dirty="0"/>
            <a:t>Generate text completion</a:t>
          </a:r>
        </a:p>
      </dgm:t>
    </dgm:pt>
    <dgm:pt modelId="{B1C09347-106E-3E46-B3D7-C4A041FE9E27}" type="parTrans" cxnId="{A39979C1-BFED-F84C-992E-1FD36E407CDB}">
      <dgm:prSet/>
      <dgm:spPr/>
      <dgm:t>
        <a:bodyPr/>
        <a:lstStyle/>
        <a:p>
          <a:endParaRPr lang="en-GB"/>
        </a:p>
      </dgm:t>
    </dgm:pt>
    <dgm:pt modelId="{9D5B483C-3A2C-B14D-85BA-A06A70CDE5AE}" type="sibTrans" cxnId="{A39979C1-BFED-F84C-992E-1FD36E407CDB}">
      <dgm:prSet/>
      <dgm:spPr/>
      <dgm:t>
        <a:bodyPr/>
        <a:lstStyle/>
        <a:p>
          <a:endParaRPr lang="en-GB"/>
        </a:p>
      </dgm:t>
    </dgm:pt>
    <dgm:pt modelId="{59340789-0428-F342-B4DA-D4CFB712A7F1}">
      <dgm:prSet phldrT="[Text]"/>
      <dgm:spPr/>
      <dgm:t>
        <a:bodyPr/>
        <a:lstStyle/>
        <a:p>
          <a:r>
            <a:rPr lang="en-GB" dirty="0"/>
            <a:t>Image Generation</a:t>
          </a:r>
        </a:p>
      </dgm:t>
    </dgm:pt>
    <dgm:pt modelId="{F3CEF354-A18D-D348-A24E-A76E933C70F4}" type="parTrans" cxnId="{A7D0069C-9E26-4049-94B6-DB76AE790102}">
      <dgm:prSet/>
      <dgm:spPr/>
      <dgm:t>
        <a:bodyPr/>
        <a:lstStyle/>
        <a:p>
          <a:endParaRPr lang="en-GB"/>
        </a:p>
      </dgm:t>
    </dgm:pt>
    <dgm:pt modelId="{C2E1E3F3-61C6-5143-B903-39E584A861C5}" type="sibTrans" cxnId="{A7D0069C-9E26-4049-94B6-DB76AE790102}">
      <dgm:prSet/>
      <dgm:spPr/>
      <dgm:t>
        <a:bodyPr/>
        <a:lstStyle/>
        <a:p>
          <a:endParaRPr lang="en-GB"/>
        </a:p>
      </dgm:t>
    </dgm:pt>
    <dgm:pt modelId="{A6BF7D0E-CD3E-F740-A825-16A2F5071DF5}" type="pres">
      <dgm:prSet presAssocID="{26BE7363-9C60-5D4F-ADA1-D8296120199F}" presName="Name0" presStyleCnt="0">
        <dgm:presLayoutVars>
          <dgm:dir/>
          <dgm:animLvl val="lvl"/>
          <dgm:resizeHandles val="exact"/>
        </dgm:presLayoutVars>
      </dgm:prSet>
      <dgm:spPr/>
    </dgm:pt>
    <dgm:pt modelId="{2736BE38-5F35-B74F-A533-92A187639F84}" type="pres">
      <dgm:prSet presAssocID="{6F9E9727-E78C-D24A-918C-C36FA99155B6}" presName="composite" presStyleCnt="0"/>
      <dgm:spPr/>
    </dgm:pt>
    <dgm:pt modelId="{431472E1-4915-984E-A1E9-243B249831FA}" type="pres">
      <dgm:prSet presAssocID="{6F9E9727-E78C-D24A-918C-C36FA99155B6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B6C414C7-3E17-3440-8B13-A79F98BD67E6}" type="pres">
      <dgm:prSet presAssocID="{6F9E9727-E78C-D24A-918C-C36FA99155B6}" presName="desTx" presStyleLbl="alignAccFollowNode1" presStyleIdx="0" presStyleCnt="4">
        <dgm:presLayoutVars>
          <dgm:bulletEnabled val="1"/>
        </dgm:presLayoutVars>
      </dgm:prSet>
      <dgm:spPr/>
    </dgm:pt>
    <dgm:pt modelId="{9AD25068-8052-FF4C-A5F9-71ADC9F700A5}" type="pres">
      <dgm:prSet presAssocID="{2A9CD33D-141B-A04D-8B3E-D20EC3DCA38A}" presName="space" presStyleCnt="0"/>
      <dgm:spPr/>
    </dgm:pt>
    <dgm:pt modelId="{330BD096-6696-1048-A722-13569941EDA8}" type="pres">
      <dgm:prSet presAssocID="{D4A7A754-B3A4-764C-A415-E6B2CE620A78}" presName="composite" presStyleCnt="0"/>
      <dgm:spPr/>
    </dgm:pt>
    <dgm:pt modelId="{DA0674B2-50E8-ED46-86CB-EF3C2591CC00}" type="pres">
      <dgm:prSet presAssocID="{D4A7A754-B3A4-764C-A415-E6B2CE620A78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D9E70BBE-0FB7-4B4D-8F11-C74ADEDEBD46}" type="pres">
      <dgm:prSet presAssocID="{D4A7A754-B3A4-764C-A415-E6B2CE620A78}" presName="desTx" presStyleLbl="alignAccFollowNode1" presStyleIdx="1" presStyleCnt="4">
        <dgm:presLayoutVars>
          <dgm:bulletEnabled val="1"/>
        </dgm:presLayoutVars>
      </dgm:prSet>
      <dgm:spPr/>
    </dgm:pt>
    <dgm:pt modelId="{7A46EEE7-3E03-1F49-BFFB-B24FA78B7335}" type="pres">
      <dgm:prSet presAssocID="{A92CBD8A-B5D0-6945-82B9-50D4B46C38EE}" presName="space" presStyleCnt="0"/>
      <dgm:spPr/>
    </dgm:pt>
    <dgm:pt modelId="{B264F4F9-A2AC-964C-B044-214E5C05EEDD}" type="pres">
      <dgm:prSet presAssocID="{914AC253-1D4C-E24C-B4CB-4A21CB6B63D3}" presName="composite" presStyleCnt="0"/>
      <dgm:spPr/>
    </dgm:pt>
    <dgm:pt modelId="{409622EE-B031-7142-A197-B3AD86F1DE7A}" type="pres">
      <dgm:prSet presAssocID="{914AC253-1D4C-E24C-B4CB-4A21CB6B63D3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C9A8A1C-3308-4843-84F1-B1B1B604A926}" type="pres">
      <dgm:prSet presAssocID="{914AC253-1D4C-E24C-B4CB-4A21CB6B63D3}" presName="desTx" presStyleLbl="alignAccFollowNode1" presStyleIdx="2" presStyleCnt="4">
        <dgm:presLayoutVars>
          <dgm:bulletEnabled val="1"/>
        </dgm:presLayoutVars>
      </dgm:prSet>
      <dgm:spPr/>
    </dgm:pt>
    <dgm:pt modelId="{541CEAC8-6FD1-1446-B3BA-BE3ED4477E81}" type="pres">
      <dgm:prSet presAssocID="{91B68D39-5A41-7744-928C-519855121EFA}" presName="space" presStyleCnt="0"/>
      <dgm:spPr/>
    </dgm:pt>
    <dgm:pt modelId="{2CB2AE32-0D08-E64A-9A82-7C5C76312964}" type="pres">
      <dgm:prSet presAssocID="{8F695552-BEA3-2F49-8943-6D9A0928151F}" presName="composite" presStyleCnt="0"/>
      <dgm:spPr/>
    </dgm:pt>
    <dgm:pt modelId="{3C9DEC0C-ED1E-614D-95C8-08A3AAA3DBA2}" type="pres">
      <dgm:prSet presAssocID="{8F695552-BEA3-2F49-8943-6D9A0928151F}" presName="parTx" presStyleLbl="alignNode1" presStyleIdx="3" presStyleCnt="4">
        <dgm:presLayoutVars>
          <dgm:chMax val="0"/>
          <dgm:chPref val="0"/>
          <dgm:bulletEnabled val="1"/>
        </dgm:presLayoutVars>
      </dgm:prSet>
      <dgm:spPr/>
    </dgm:pt>
    <dgm:pt modelId="{A180E599-CA51-6D4E-8477-0F77932045DB}" type="pres">
      <dgm:prSet presAssocID="{8F695552-BEA3-2F49-8943-6D9A0928151F}" presName="desTx" presStyleLbl="alignAccFollowNode1" presStyleIdx="3" presStyleCnt="4">
        <dgm:presLayoutVars>
          <dgm:bulletEnabled val="1"/>
        </dgm:presLayoutVars>
      </dgm:prSet>
      <dgm:spPr/>
    </dgm:pt>
  </dgm:ptLst>
  <dgm:cxnLst>
    <dgm:cxn modelId="{2C91CC09-BD37-B44C-B86C-8376B6D63D70}" srcId="{6F9E9727-E78C-D24A-918C-C36FA99155B6}" destId="{D5302299-B60B-034E-9B3D-9B294EECADDB}" srcOrd="3" destOrd="0" parTransId="{7EEB29A5-3209-594E-94D3-9DBBDFB18500}" sibTransId="{695B2CF9-9B18-D84D-A190-A1DBC0038390}"/>
    <dgm:cxn modelId="{04C2580C-2F65-2346-B552-071FE0AB1280}" type="presOf" srcId="{5238D0D4-61C3-3540-A287-383A7F47CFA3}" destId="{6C9A8A1C-3308-4843-84F1-B1B1B604A926}" srcOrd="0" destOrd="1" presId="urn:microsoft.com/office/officeart/2005/8/layout/hList1"/>
    <dgm:cxn modelId="{031FE211-0B48-B447-83D3-6FBBD1686606}" type="presOf" srcId="{10298B54-0876-D64C-850A-6F0BEE8D39A2}" destId="{B6C414C7-3E17-3440-8B13-A79F98BD67E6}" srcOrd="0" destOrd="2" presId="urn:microsoft.com/office/officeart/2005/8/layout/hList1"/>
    <dgm:cxn modelId="{A1B9C11D-4AE6-2C4B-B7AF-3A5F9CFA9391}" srcId="{D4A7A754-B3A4-764C-A415-E6B2CE620A78}" destId="{E0A57D62-D600-EB42-83AA-C0A2587DE78B}" srcOrd="0" destOrd="0" parTransId="{656F59CF-7467-D349-9098-4B9B16471541}" sibTransId="{1506205B-BEF5-904A-A6E9-7D99FB028C59}"/>
    <dgm:cxn modelId="{272CF01F-AEFA-304C-B48F-B68335830541}" srcId="{26BE7363-9C60-5D4F-ADA1-D8296120199F}" destId="{6F9E9727-E78C-D24A-918C-C36FA99155B6}" srcOrd="0" destOrd="0" parTransId="{78703F0E-6A2A-B844-AA3D-EEC7A3551AF7}" sibTransId="{2A9CD33D-141B-A04D-8B3E-D20EC3DCA38A}"/>
    <dgm:cxn modelId="{FC609822-47D9-704A-9431-D380BCFA73DA}" srcId="{6F9E9727-E78C-D24A-918C-C36FA99155B6}" destId="{19B6A74D-79E3-AA44-8C0E-BC2DD65AD7E3}" srcOrd="1" destOrd="0" parTransId="{5557C6CE-8CA9-7C44-B784-17372F76D0A7}" sibTransId="{B5D9E8F9-2453-ED48-8E13-641C258866D0}"/>
    <dgm:cxn modelId="{3D66492D-04E8-AA4A-B805-C08B57232CDE}" type="presOf" srcId="{DFB0C18A-0AAB-054E-893C-F492A94C7E30}" destId="{6C9A8A1C-3308-4843-84F1-B1B1B604A926}" srcOrd="0" destOrd="2" presId="urn:microsoft.com/office/officeart/2005/8/layout/hList1"/>
    <dgm:cxn modelId="{D2629035-2959-5D4D-B94F-1D2221806036}" srcId="{26BE7363-9C60-5D4F-ADA1-D8296120199F}" destId="{8F695552-BEA3-2F49-8943-6D9A0928151F}" srcOrd="3" destOrd="0" parTransId="{E1524E33-EA77-C44E-B581-79851F804784}" sibTransId="{08A01B7B-3C0A-CE48-BD9C-9A880A5B216F}"/>
    <dgm:cxn modelId="{E9AB0042-4F41-E14E-B48B-F3A2E639129D}" srcId="{D4A7A754-B3A4-764C-A415-E6B2CE620A78}" destId="{ED773CE0-1B2F-E341-8281-B2AE8015B5FF}" srcOrd="3" destOrd="0" parTransId="{D906182A-2B2A-E547-8BC0-F762813C9F0C}" sibTransId="{23949065-05AF-4A47-BD16-F2E2A3DE3F5B}"/>
    <dgm:cxn modelId="{747CC348-C3F0-C94C-AAAB-817995B0E29B}" type="presOf" srcId="{ED773CE0-1B2F-E341-8281-B2AE8015B5FF}" destId="{D9E70BBE-0FB7-4B4D-8F11-C74ADEDEBD46}" srcOrd="0" destOrd="3" presId="urn:microsoft.com/office/officeart/2005/8/layout/hList1"/>
    <dgm:cxn modelId="{76451751-1990-A845-88A3-5DA990FDE534}" type="presOf" srcId="{FA7A02B5-731E-3C4D-9A38-CE847EA7B5FB}" destId="{6C9A8A1C-3308-4843-84F1-B1B1B604A926}" srcOrd="0" destOrd="3" presId="urn:microsoft.com/office/officeart/2005/8/layout/hList1"/>
    <dgm:cxn modelId="{CB963252-2A08-5249-BAFF-0AF201BB85A0}" type="presOf" srcId="{D909CAD6-0508-6E40-AA80-E26F1DD84793}" destId="{A180E599-CA51-6D4E-8477-0F77932045DB}" srcOrd="0" destOrd="2" presId="urn:microsoft.com/office/officeart/2005/8/layout/hList1"/>
    <dgm:cxn modelId="{01460555-9D3D-DB4B-AB37-20F6BB827B03}" srcId="{D4A7A754-B3A4-764C-A415-E6B2CE620A78}" destId="{AE9F6D75-D32F-1647-A173-5A722FE6FC9E}" srcOrd="2" destOrd="0" parTransId="{C9C1E9AE-19FF-8E4D-AEB4-320565FF0AE6}" sibTransId="{FE0339FA-0CF0-DB42-8899-E9DAD73FBC41}"/>
    <dgm:cxn modelId="{D65A585F-36A8-BD4D-BD06-5D9462B5CAD4}" srcId="{26BE7363-9C60-5D4F-ADA1-D8296120199F}" destId="{914AC253-1D4C-E24C-B4CB-4A21CB6B63D3}" srcOrd="2" destOrd="0" parTransId="{93341E7F-54C2-4F4A-AE59-5A33AE2BD77D}" sibTransId="{91B68D39-5A41-7744-928C-519855121EFA}"/>
    <dgm:cxn modelId="{11882062-0EEE-8D4C-BDF9-EBCFE7E5F46E}" type="presOf" srcId="{26BE7363-9C60-5D4F-ADA1-D8296120199F}" destId="{A6BF7D0E-CD3E-F740-A825-16A2F5071DF5}" srcOrd="0" destOrd="0" presId="urn:microsoft.com/office/officeart/2005/8/layout/hList1"/>
    <dgm:cxn modelId="{F4333F62-BFDD-4B42-A577-453BA94096E2}" type="presOf" srcId="{7CBBEFBB-CC7E-F741-A2DB-491D65BE5A38}" destId="{6C9A8A1C-3308-4843-84F1-B1B1B604A926}" srcOrd="0" destOrd="0" presId="urn:microsoft.com/office/officeart/2005/8/layout/hList1"/>
    <dgm:cxn modelId="{7EE9B66F-D485-3C4D-84FC-D1A1BBE07ED8}" type="presOf" srcId="{19B6A74D-79E3-AA44-8C0E-BC2DD65AD7E3}" destId="{B6C414C7-3E17-3440-8B13-A79F98BD67E6}" srcOrd="0" destOrd="1" presId="urn:microsoft.com/office/officeart/2005/8/layout/hList1"/>
    <dgm:cxn modelId="{6FDF4973-1DFA-8E4E-9268-6B8ED594202C}" srcId="{6F9E9727-E78C-D24A-918C-C36FA99155B6}" destId="{10298B54-0876-D64C-850A-6F0BEE8D39A2}" srcOrd="2" destOrd="0" parTransId="{95F32105-6143-F249-932A-CA8CC9FD98D4}" sibTransId="{2DCC28ED-9493-884B-ADE0-D384F8870A5F}"/>
    <dgm:cxn modelId="{D704658C-4807-754F-84AB-9C1DBAFA2A4A}" type="presOf" srcId="{D4A7A754-B3A4-764C-A415-E6B2CE620A78}" destId="{DA0674B2-50E8-ED46-86CB-EF3C2591CC00}" srcOrd="0" destOrd="0" presId="urn:microsoft.com/office/officeart/2005/8/layout/hList1"/>
    <dgm:cxn modelId="{F7ED798F-CE55-D041-BE2E-9D15D5E3B60F}" type="presOf" srcId="{FA474D67-D80E-DF4E-836F-0BE6D8FF4AB6}" destId="{A180E599-CA51-6D4E-8477-0F77932045DB}" srcOrd="0" destOrd="0" presId="urn:microsoft.com/office/officeart/2005/8/layout/hList1"/>
    <dgm:cxn modelId="{ED655D9A-33EF-B84B-9E7D-04DF61D57589}" srcId="{D4A7A754-B3A4-764C-A415-E6B2CE620A78}" destId="{8DBA2F06-0819-2845-9951-DE16B0BCBFE0}" srcOrd="1" destOrd="0" parTransId="{67733703-EA23-5446-BD35-C201F01E18DD}" sibTransId="{CC711AC5-7DFA-5549-9D9F-993DB1BC505A}"/>
    <dgm:cxn modelId="{163FCC9A-2E9D-B846-8AF2-C512F8A74035}" type="presOf" srcId="{D5302299-B60B-034E-9B3D-9B294EECADDB}" destId="{B6C414C7-3E17-3440-8B13-A79F98BD67E6}" srcOrd="0" destOrd="3" presId="urn:microsoft.com/office/officeart/2005/8/layout/hList1"/>
    <dgm:cxn modelId="{A7D0069C-9E26-4049-94B6-DB76AE790102}" srcId="{8F695552-BEA3-2F49-8943-6D9A0928151F}" destId="{59340789-0428-F342-B4DA-D4CFB712A7F1}" srcOrd="1" destOrd="0" parTransId="{F3CEF354-A18D-D348-A24E-A76E933C70F4}" sibTransId="{C2E1E3F3-61C6-5143-B903-39E584A861C5}"/>
    <dgm:cxn modelId="{F2B7B19F-4C74-9E4D-9140-AABFD3F5D106}" type="presOf" srcId="{914AC253-1D4C-E24C-B4CB-4A21CB6B63D3}" destId="{409622EE-B031-7142-A197-B3AD86F1DE7A}" srcOrd="0" destOrd="0" presId="urn:microsoft.com/office/officeart/2005/8/layout/hList1"/>
    <dgm:cxn modelId="{65C96FAA-4B7F-984B-ACED-3B3F7A31B227}" srcId="{914AC253-1D4C-E24C-B4CB-4A21CB6B63D3}" destId="{7CBBEFBB-CC7E-F741-A2DB-491D65BE5A38}" srcOrd="0" destOrd="0" parTransId="{CBA5039A-6560-134D-B5E5-C431FEC3A1DB}" sibTransId="{D72FA908-B802-5B45-8BBC-469AB8BCCB1E}"/>
    <dgm:cxn modelId="{06B7B1AB-73A8-F249-9510-72EBE8ED4E0C}" type="presOf" srcId="{AE9F6D75-D32F-1647-A173-5A722FE6FC9E}" destId="{D9E70BBE-0FB7-4B4D-8F11-C74ADEDEBD46}" srcOrd="0" destOrd="2" presId="urn:microsoft.com/office/officeart/2005/8/layout/hList1"/>
    <dgm:cxn modelId="{CDA9A0B9-FCA7-F948-A96E-2BD20D72E45E}" type="presOf" srcId="{00590057-CD12-3641-823E-EA6AD5F3960F}" destId="{B6C414C7-3E17-3440-8B13-A79F98BD67E6}" srcOrd="0" destOrd="0" presId="urn:microsoft.com/office/officeart/2005/8/layout/hList1"/>
    <dgm:cxn modelId="{E92CB4BD-4C4F-E24E-BB79-06B3510FDA9B}" type="presOf" srcId="{6F9E9727-E78C-D24A-918C-C36FA99155B6}" destId="{431472E1-4915-984E-A1E9-243B249831FA}" srcOrd="0" destOrd="0" presId="urn:microsoft.com/office/officeart/2005/8/layout/hList1"/>
    <dgm:cxn modelId="{A39979C1-BFED-F84C-992E-1FD36E407CDB}" srcId="{8F695552-BEA3-2F49-8943-6D9A0928151F}" destId="{FA474D67-D80E-DF4E-836F-0BE6D8FF4AB6}" srcOrd="0" destOrd="0" parTransId="{B1C09347-106E-3E46-B3D7-C4A041FE9E27}" sibTransId="{9D5B483C-3A2C-B14D-85BA-A06A70CDE5AE}"/>
    <dgm:cxn modelId="{6DC94BC2-EF54-EB4D-8EB4-14D03565A27B}" srcId="{8F695552-BEA3-2F49-8943-6D9A0928151F}" destId="{D909CAD6-0508-6E40-AA80-E26F1DD84793}" srcOrd="2" destOrd="0" parTransId="{A9ECEE4C-C54B-404D-9700-0DB6BB8EF2AF}" sibTransId="{C9F3AA6D-1AD5-9141-9895-441F0FFD1A08}"/>
    <dgm:cxn modelId="{7D76DAC5-AFBD-8E41-B022-4899926825A7}" srcId="{26BE7363-9C60-5D4F-ADA1-D8296120199F}" destId="{D4A7A754-B3A4-764C-A415-E6B2CE620A78}" srcOrd="1" destOrd="0" parTransId="{C179F5C2-5DFF-3049-A2CF-F9D0DF6221BF}" sibTransId="{A92CBD8A-B5D0-6945-82B9-50D4B46C38EE}"/>
    <dgm:cxn modelId="{A1FA41D4-8ACF-E248-9462-060CA258CAED}" type="presOf" srcId="{59340789-0428-F342-B4DA-D4CFB712A7F1}" destId="{A180E599-CA51-6D4E-8477-0F77932045DB}" srcOrd="0" destOrd="1" presId="urn:microsoft.com/office/officeart/2005/8/layout/hList1"/>
    <dgm:cxn modelId="{9CDE71D8-7305-1140-954E-93C902B1C2B1}" type="presOf" srcId="{8F695552-BEA3-2F49-8943-6D9A0928151F}" destId="{3C9DEC0C-ED1E-614D-95C8-08A3AAA3DBA2}" srcOrd="0" destOrd="0" presId="urn:microsoft.com/office/officeart/2005/8/layout/hList1"/>
    <dgm:cxn modelId="{9272A5DA-B3F5-4040-80A3-FF249860103B}" srcId="{914AC253-1D4C-E24C-B4CB-4A21CB6B63D3}" destId="{5238D0D4-61C3-3540-A287-383A7F47CFA3}" srcOrd="1" destOrd="0" parTransId="{FEF5E441-5135-7748-AFC3-E307B973725C}" sibTransId="{0245A244-3542-7743-84C5-83BB1A22C726}"/>
    <dgm:cxn modelId="{956A77E3-0F74-184B-9FAB-404FB6D1CAB0}" type="presOf" srcId="{E0A57D62-D600-EB42-83AA-C0A2587DE78B}" destId="{D9E70BBE-0FB7-4B4D-8F11-C74ADEDEBD46}" srcOrd="0" destOrd="0" presId="urn:microsoft.com/office/officeart/2005/8/layout/hList1"/>
    <dgm:cxn modelId="{578330EC-2E23-5647-8ACA-7718022BECB1}" srcId="{6F9E9727-E78C-D24A-918C-C36FA99155B6}" destId="{00590057-CD12-3641-823E-EA6AD5F3960F}" srcOrd="0" destOrd="0" parTransId="{FF0251C5-3CA7-634C-9416-91352B6116E9}" sibTransId="{52AA8A1D-A155-A64E-9F5D-273E50485091}"/>
    <dgm:cxn modelId="{F97643F3-6434-6649-87E4-B1BD79E83780}" type="presOf" srcId="{8DBA2F06-0819-2845-9951-DE16B0BCBFE0}" destId="{D9E70BBE-0FB7-4B4D-8F11-C74ADEDEBD46}" srcOrd="0" destOrd="1" presId="urn:microsoft.com/office/officeart/2005/8/layout/hList1"/>
    <dgm:cxn modelId="{261739FC-C521-5D40-930A-D7508B5D3065}" srcId="{914AC253-1D4C-E24C-B4CB-4A21CB6B63D3}" destId="{FA7A02B5-731E-3C4D-9A38-CE847EA7B5FB}" srcOrd="3" destOrd="0" parTransId="{FD5A06AC-5126-1546-9E1C-EB2C80878C3B}" sibTransId="{B4EE24E3-7432-D941-B642-75089F540377}"/>
    <dgm:cxn modelId="{A3C3E2FE-8065-B648-9AB4-9EC06C286A91}" srcId="{914AC253-1D4C-E24C-B4CB-4A21CB6B63D3}" destId="{DFB0C18A-0AAB-054E-893C-F492A94C7E30}" srcOrd="2" destOrd="0" parTransId="{AA164422-A92D-044C-8691-80F0B43DCF9A}" sibTransId="{A62ED430-8C30-554D-89CB-12BDA64BAD4B}"/>
    <dgm:cxn modelId="{5238A56E-B8CB-B44B-89F9-C2DFD34A3975}" type="presParOf" srcId="{A6BF7D0E-CD3E-F740-A825-16A2F5071DF5}" destId="{2736BE38-5F35-B74F-A533-92A187639F84}" srcOrd="0" destOrd="0" presId="urn:microsoft.com/office/officeart/2005/8/layout/hList1"/>
    <dgm:cxn modelId="{9AB804DC-D593-1243-BCA1-5980366A77A8}" type="presParOf" srcId="{2736BE38-5F35-B74F-A533-92A187639F84}" destId="{431472E1-4915-984E-A1E9-243B249831FA}" srcOrd="0" destOrd="0" presId="urn:microsoft.com/office/officeart/2005/8/layout/hList1"/>
    <dgm:cxn modelId="{88651A74-496C-5646-9ED0-F0B302CF9D7B}" type="presParOf" srcId="{2736BE38-5F35-B74F-A533-92A187639F84}" destId="{B6C414C7-3E17-3440-8B13-A79F98BD67E6}" srcOrd="1" destOrd="0" presId="urn:microsoft.com/office/officeart/2005/8/layout/hList1"/>
    <dgm:cxn modelId="{0958F704-19DD-1D4C-8616-B23BB2066AC3}" type="presParOf" srcId="{A6BF7D0E-CD3E-F740-A825-16A2F5071DF5}" destId="{9AD25068-8052-FF4C-A5F9-71ADC9F700A5}" srcOrd="1" destOrd="0" presId="urn:microsoft.com/office/officeart/2005/8/layout/hList1"/>
    <dgm:cxn modelId="{F85FAF3B-8C2B-4449-8EF7-7BB9EF8CB164}" type="presParOf" srcId="{A6BF7D0E-CD3E-F740-A825-16A2F5071DF5}" destId="{330BD096-6696-1048-A722-13569941EDA8}" srcOrd="2" destOrd="0" presId="urn:microsoft.com/office/officeart/2005/8/layout/hList1"/>
    <dgm:cxn modelId="{920BE192-2100-FA47-8CDA-F27C34365CAF}" type="presParOf" srcId="{330BD096-6696-1048-A722-13569941EDA8}" destId="{DA0674B2-50E8-ED46-86CB-EF3C2591CC00}" srcOrd="0" destOrd="0" presId="urn:microsoft.com/office/officeart/2005/8/layout/hList1"/>
    <dgm:cxn modelId="{5BBF012E-0F0D-B74B-9599-3A39DEBB41B1}" type="presParOf" srcId="{330BD096-6696-1048-A722-13569941EDA8}" destId="{D9E70BBE-0FB7-4B4D-8F11-C74ADEDEBD46}" srcOrd="1" destOrd="0" presId="urn:microsoft.com/office/officeart/2005/8/layout/hList1"/>
    <dgm:cxn modelId="{23A0719C-4920-AB4F-B0DF-0178CB7E6453}" type="presParOf" srcId="{A6BF7D0E-CD3E-F740-A825-16A2F5071DF5}" destId="{7A46EEE7-3E03-1F49-BFFB-B24FA78B7335}" srcOrd="3" destOrd="0" presId="urn:microsoft.com/office/officeart/2005/8/layout/hList1"/>
    <dgm:cxn modelId="{A278C050-B65C-7541-A4D2-FBE9198BC669}" type="presParOf" srcId="{A6BF7D0E-CD3E-F740-A825-16A2F5071DF5}" destId="{B264F4F9-A2AC-964C-B044-214E5C05EEDD}" srcOrd="4" destOrd="0" presId="urn:microsoft.com/office/officeart/2005/8/layout/hList1"/>
    <dgm:cxn modelId="{65E8BD29-2E32-F241-8485-2EBCCD319A3A}" type="presParOf" srcId="{B264F4F9-A2AC-964C-B044-214E5C05EEDD}" destId="{409622EE-B031-7142-A197-B3AD86F1DE7A}" srcOrd="0" destOrd="0" presId="urn:microsoft.com/office/officeart/2005/8/layout/hList1"/>
    <dgm:cxn modelId="{CD4A0764-60E2-9247-98A2-3C2AB053B43A}" type="presParOf" srcId="{B264F4F9-A2AC-964C-B044-214E5C05EEDD}" destId="{6C9A8A1C-3308-4843-84F1-B1B1B604A926}" srcOrd="1" destOrd="0" presId="urn:microsoft.com/office/officeart/2005/8/layout/hList1"/>
    <dgm:cxn modelId="{7C92032B-C5A2-3A4F-9B43-CD57355F35F6}" type="presParOf" srcId="{A6BF7D0E-CD3E-F740-A825-16A2F5071DF5}" destId="{541CEAC8-6FD1-1446-B3BA-BE3ED4477E81}" srcOrd="5" destOrd="0" presId="urn:microsoft.com/office/officeart/2005/8/layout/hList1"/>
    <dgm:cxn modelId="{0DEE0E25-3C4D-5E45-B5B1-E50CAEAADE57}" type="presParOf" srcId="{A6BF7D0E-CD3E-F740-A825-16A2F5071DF5}" destId="{2CB2AE32-0D08-E64A-9A82-7C5C76312964}" srcOrd="6" destOrd="0" presId="urn:microsoft.com/office/officeart/2005/8/layout/hList1"/>
    <dgm:cxn modelId="{A37CF99D-AB71-264D-9146-6DD64F8AA617}" type="presParOf" srcId="{2CB2AE32-0D08-E64A-9A82-7C5C76312964}" destId="{3C9DEC0C-ED1E-614D-95C8-08A3AAA3DBA2}" srcOrd="0" destOrd="0" presId="urn:microsoft.com/office/officeart/2005/8/layout/hList1"/>
    <dgm:cxn modelId="{B0A65D5A-2959-0A41-A713-49C60DDB8628}" type="presParOf" srcId="{2CB2AE32-0D08-E64A-9A82-7C5C76312964}" destId="{A180E599-CA51-6D4E-8477-0F77932045D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C777F6-2E56-404F-B57B-266F6010BF1A}" type="doc">
      <dgm:prSet loTypeId="urn:microsoft.com/office/officeart/2009/3/layout/StepUpProcess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GB"/>
        </a:p>
      </dgm:t>
    </dgm:pt>
    <dgm:pt modelId="{12DB91C7-7704-1946-84A6-461322F1A957}">
      <dgm:prSet phldrT="[Text]"/>
      <dgm:spPr/>
      <dgm:t>
        <a:bodyPr/>
        <a:lstStyle/>
        <a:p>
          <a:r>
            <a:rPr lang="en-GB" dirty="0"/>
            <a:t>AI - 1950's</a:t>
          </a:r>
        </a:p>
      </dgm:t>
    </dgm:pt>
    <dgm:pt modelId="{BD65ADFA-878E-7B48-BFEE-3C8C1D72188F}" type="parTrans" cxnId="{F4C8BDD0-1AFF-4B45-BA5B-CADC9E14B3A7}">
      <dgm:prSet/>
      <dgm:spPr/>
      <dgm:t>
        <a:bodyPr/>
        <a:lstStyle/>
        <a:p>
          <a:endParaRPr lang="en-GB"/>
        </a:p>
      </dgm:t>
    </dgm:pt>
    <dgm:pt modelId="{54B5779C-92A4-C94F-92AE-47E91FF6E490}" type="sibTrans" cxnId="{F4C8BDD0-1AFF-4B45-BA5B-CADC9E14B3A7}">
      <dgm:prSet/>
      <dgm:spPr/>
      <dgm:t>
        <a:bodyPr/>
        <a:lstStyle/>
        <a:p>
          <a:endParaRPr lang="en-GB"/>
        </a:p>
      </dgm:t>
    </dgm:pt>
    <dgm:pt modelId="{2B19ED53-F7AA-2B4A-8EF5-BDFB148F8431}">
      <dgm:prSet phldrT="[Text]"/>
      <dgm:spPr/>
      <dgm:t>
        <a:bodyPr/>
        <a:lstStyle/>
        <a:p>
          <a:r>
            <a:rPr lang="en-GB" dirty="0"/>
            <a:t>ML - 1990's</a:t>
          </a:r>
        </a:p>
      </dgm:t>
    </dgm:pt>
    <dgm:pt modelId="{68130AC6-1EA2-6B47-AD6F-FBABE4623B0F}" type="parTrans" cxnId="{BC3D9C18-B519-5345-B3F4-664405C9DA9B}">
      <dgm:prSet/>
      <dgm:spPr/>
      <dgm:t>
        <a:bodyPr/>
        <a:lstStyle/>
        <a:p>
          <a:endParaRPr lang="en-GB"/>
        </a:p>
      </dgm:t>
    </dgm:pt>
    <dgm:pt modelId="{820B37D5-E29A-1345-8814-85A4A044B63D}" type="sibTrans" cxnId="{BC3D9C18-B519-5345-B3F4-664405C9DA9B}">
      <dgm:prSet/>
      <dgm:spPr/>
      <dgm:t>
        <a:bodyPr/>
        <a:lstStyle/>
        <a:p>
          <a:endParaRPr lang="en-GB"/>
        </a:p>
      </dgm:t>
    </dgm:pt>
    <dgm:pt modelId="{E12E6C92-824D-0749-A79D-3F2E1C0FBD1C}">
      <dgm:prSet phldrT="[Text]"/>
      <dgm:spPr/>
      <dgm:t>
        <a:bodyPr/>
        <a:lstStyle/>
        <a:p>
          <a:r>
            <a:rPr lang="en-GB" dirty="0"/>
            <a:t>DL - 2010's</a:t>
          </a:r>
        </a:p>
      </dgm:t>
    </dgm:pt>
    <dgm:pt modelId="{46ECA049-65F9-2E43-813E-A1892A5B9B84}" type="parTrans" cxnId="{A90D3938-C3A4-7945-A1B5-842FA46A168F}">
      <dgm:prSet/>
      <dgm:spPr/>
      <dgm:t>
        <a:bodyPr/>
        <a:lstStyle/>
        <a:p>
          <a:endParaRPr lang="en-GB"/>
        </a:p>
      </dgm:t>
    </dgm:pt>
    <dgm:pt modelId="{50174A3D-8A7B-AA47-8950-6783572AB985}" type="sibTrans" cxnId="{A90D3938-C3A4-7945-A1B5-842FA46A168F}">
      <dgm:prSet/>
      <dgm:spPr/>
      <dgm:t>
        <a:bodyPr/>
        <a:lstStyle/>
        <a:p>
          <a:endParaRPr lang="en-GB"/>
        </a:p>
      </dgm:t>
    </dgm:pt>
    <dgm:pt modelId="{99F6C68A-873E-8240-B19D-33FCE76B8881}">
      <dgm:prSet phldrT="[Text]"/>
      <dgm:spPr/>
      <dgm:t>
        <a:bodyPr/>
        <a:lstStyle/>
        <a:p>
          <a:r>
            <a:rPr lang="en-GB" dirty="0"/>
            <a:t>GAI - 2020's</a:t>
          </a:r>
        </a:p>
      </dgm:t>
    </dgm:pt>
    <dgm:pt modelId="{3F8F6EC2-806E-6042-8627-9C91EB37CA69}" type="parTrans" cxnId="{9578E011-E593-DB43-8DE5-9F495FE16C01}">
      <dgm:prSet/>
      <dgm:spPr/>
      <dgm:t>
        <a:bodyPr/>
        <a:lstStyle/>
        <a:p>
          <a:endParaRPr lang="en-GB"/>
        </a:p>
      </dgm:t>
    </dgm:pt>
    <dgm:pt modelId="{10FDC0C0-E35C-6A41-8032-7796D8C2BE72}" type="sibTrans" cxnId="{9578E011-E593-DB43-8DE5-9F495FE16C01}">
      <dgm:prSet/>
      <dgm:spPr/>
      <dgm:t>
        <a:bodyPr/>
        <a:lstStyle/>
        <a:p>
          <a:endParaRPr lang="en-GB"/>
        </a:p>
      </dgm:t>
    </dgm:pt>
    <dgm:pt modelId="{F8072FE5-4EDA-814C-BB8D-CA7172098B5D}" type="pres">
      <dgm:prSet presAssocID="{13C777F6-2E56-404F-B57B-266F6010BF1A}" presName="rootnode" presStyleCnt="0">
        <dgm:presLayoutVars>
          <dgm:chMax/>
          <dgm:chPref/>
          <dgm:dir/>
          <dgm:animLvl val="lvl"/>
        </dgm:presLayoutVars>
      </dgm:prSet>
      <dgm:spPr/>
    </dgm:pt>
    <dgm:pt modelId="{987EE2FA-A20B-0748-AFE5-DAF82171165A}" type="pres">
      <dgm:prSet presAssocID="{12DB91C7-7704-1946-84A6-461322F1A957}" presName="composite" presStyleCnt="0"/>
      <dgm:spPr/>
    </dgm:pt>
    <dgm:pt modelId="{4EBB3C51-FE8B-CC42-A607-0DC161A381D1}" type="pres">
      <dgm:prSet presAssocID="{12DB91C7-7704-1946-84A6-461322F1A957}" presName="LShape" presStyleLbl="alignNode1" presStyleIdx="0" presStyleCnt="7"/>
      <dgm:spPr/>
    </dgm:pt>
    <dgm:pt modelId="{364C2337-A74A-B040-B3BA-AC54EDE350B8}" type="pres">
      <dgm:prSet presAssocID="{12DB91C7-7704-1946-84A6-461322F1A957}" presName="Parent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C9D93039-5112-4148-9A0D-BC4BE10DC3EC}" type="pres">
      <dgm:prSet presAssocID="{12DB91C7-7704-1946-84A6-461322F1A957}" presName="Triangle" presStyleLbl="alignNode1" presStyleIdx="1" presStyleCnt="7"/>
      <dgm:spPr/>
    </dgm:pt>
    <dgm:pt modelId="{FB46AF4A-02CC-BD4C-895B-583C71511755}" type="pres">
      <dgm:prSet presAssocID="{54B5779C-92A4-C94F-92AE-47E91FF6E490}" presName="sibTrans" presStyleCnt="0"/>
      <dgm:spPr/>
    </dgm:pt>
    <dgm:pt modelId="{D8225E4D-2525-B34B-93DB-CF60BFDC3013}" type="pres">
      <dgm:prSet presAssocID="{54B5779C-92A4-C94F-92AE-47E91FF6E490}" presName="space" presStyleCnt="0"/>
      <dgm:spPr/>
    </dgm:pt>
    <dgm:pt modelId="{95BC2603-367E-E04B-A302-F752BDAAB272}" type="pres">
      <dgm:prSet presAssocID="{2B19ED53-F7AA-2B4A-8EF5-BDFB148F8431}" presName="composite" presStyleCnt="0"/>
      <dgm:spPr/>
    </dgm:pt>
    <dgm:pt modelId="{DA516960-67E4-1049-9CD1-F4EBE1A21703}" type="pres">
      <dgm:prSet presAssocID="{2B19ED53-F7AA-2B4A-8EF5-BDFB148F8431}" presName="LShape" presStyleLbl="alignNode1" presStyleIdx="2" presStyleCnt="7"/>
      <dgm:spPr/>
    </dgm:pt>
    <dgm:pt modelId="{881FBF3D-7A58-0C4A-98E4-50B9312CFD63}" type="pres">
      <dgm:prSet presAssocID="{2B19ED53-F7AA-2B4A-8EF5-BDFB148F8431}" presName="Parent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2727E87-352E-2D4D-B3A0-7C6E4A3F5954}" type="pres">
      <dgm:prSet presAssocID="{2B19ED53-F7AA-2B4A-8EF5-BDFB148F8431}" presName="Triangle" presStyleLbl="alignNode1" presStyleIdx="3" presStyleCnt="7"/>
      <dgm:spPr/>
    </dgm:pt>
    <dgm:pt modelId="{FF279565-B1F3-474C-AE9D-9F73CC656D10}" type="pres">
      <dgm:prSet presAssocID="{820B37D5-E29A-1345-8814-85A4A044B63D}" presName="sibTrans" presStyleCnt="0"/>
      <dgm:spPr/>
    </dgm:pt>
    <dgm:pt modelId="{CB3E25C5-39CE-EB4D-8F93-B5AA675EE557}" type="pres">
      <dgm:prSet presAssocID="{820B37D5-E29A-1345-8814-85A4A044B63D}" presName="space" presStyleCnt="0"/>
      <dgm:spPr/>
    </dgm:pt>
    <dgm:pt modelId="{EFE5CFE3-21B2-6B49-99A2-1EEB7EF7F634}" type="pres">
      <dgm:prSet presAssocID="{E12E6C92-824D-0749-A79D-3F2E1C0FBD1C}" presName="composite" presStyleCnt="0"/>
      <dgm:spPr/>
    </dgm:pt>
    <dgm:pt modelId="{9431C996-7F53-B142-BD42-9746BBCBA796}" type="pres">
      <dgm:prSet presAssocID="{E12E6C92-824D-0749-A79D-3F2E1C0FBD1C}" presName="LShape" presStyleLbl="alignNode1" presStyleIdx="4" presStyleCnt="7"/>
      <dgm:spPr/>
    </dgm:pt>
    <dgm:pt modelId="{0790D172-B391-2749-837F-1CF61C55FD48}" type="pres">
      <dgm:prSet presAssocID="{E12E6C92-824D-0749-A79D-3F2E1C0FBD1C}" presName="Parent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010C1434-E143-244C-B4C2-88A51489B029}" type="pres">
      <dgm:prSet presAssocID="{E12E6C92-824D-0749-A79D-3F2E1C0FBD1C}" presName="Triangle" presStyleLbl="alignNode1" presStyleIdx="5" presStyleCnt="7"/>
      <dgm:spPr/>
    </dgm:pt>
    <dgm:pt modelId="{8627D947-0A77-3846-999E-3F3A4CF2207A}" type="pres">
      <dgm:prSet presAssocID="{50174A3D-8A7B-AA47-8950-6783572AB985}" presName="sibTrans" presStyleCnt="0"/>
      <dgm:spPr/>
    </dgm:pt>
    <dgm:pt modelId="{ED8243F3-A379-FE4B-80D9-432B362B370E}" type="pres">
      <dgm:prSet presAssocID="{50174A3D-8A7B-AA47-8950-6783572AB985}" presName="space" presStyleCnt="0"/>
      <dgm:spPr/>
    </dgm:pt>
    <dgm:pt modelId="{87E09943-1958-174B-B835-C4207898BB01}" type="pres">
      <dgm:prSet presAssocID="{99F6C68A-873E-8240-B19D-33FCE76B8881}" presName="composite" presStyleCnt="0"/>
      <dgm:spPr/>
    </dgm:pt>
    <dgm:pt modelId="{DE1CB1C3-A5B9-FF4C-A4AF-83AC8F4C78E3}" type="pres">
      <dgm:prSet presAssocID="{99F6C68A-873E-8240-B19D-33FCE76B8881}" presName="LShape" presStyleLbl="alignNode1" presStyleIdx="6" presStyleCnt="7"/>
      <dgm:spPr/>
    </dgm:pt>
    <dgm:pt modelId="{AD65732E-8206-5149-A50F-6902E802F646}" type="pres">
      <dgm:prSet presAssocID="{99F6C68A-873E-8240-B19D-33FCE76B8881}" presName="ParentText" presStyleLbl="revTx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9578E011-E593-DB43-8DE5-9F495FE16C01}" srcId="{13C777F6-2E56-404F-B57B-266F6010BF1A}" destId="{99F6C68A-873E-8240-B19D-33FCE76B8881}" srcOrd="3" destOrd="0" parTransId="{3F8F6EC2-806E-6042-8627-9C91EB37CA69}" sibTransId="{10FDC0C0-E35C-6A41-8032-7796D8C2BE72}"/>
    <dgm:cxn modelId="{BC3D9C18-B519-5345-B3F4-664405C9DA9B}" srcId="{13C777F6-2E56-404F-B57B-266F6010BF1A}" destId="{2B19ED53-F7AA-2B4A-8EF5-BDFB148F8431}" srcOrd="1" destOrd="0" parTransId="{68130AC6-1EA2-6B47-AD6F-FBABE4623B0F}" sibTransId="{820B37D5-E29A-1345-8814-85A4A044B63D}"/>
    <dgm:cxn modelId="{A90D3938-C3A4-7945-A1B5-842FA46A168F}" srcId="{13C777F6-2E56-404F-B57B-266F6010BF1A}" destId="{E12E6C92-824D-0749-A79D-3F2E1C0FBD1C}" srcOrd="2" destOrd="0" parTransId="{46ECA049-65F9-2E43-813E-A1892A5B9B84}" sibTransId="{50174A3D-8A7B-AA47-8950-6783572AB985}"/>
    <dgm:cxn modelId="{9DBEFC78-93EF-5D4A-A967-36D45C4A124B}" type="presOf" srcId="{2B19ED53-F7AA-2B4A-8EF5-BDFB148F8431}" destId="{881FBF3D-7A58-0C4A-98E4-50B9312CFD63}" srcOrd="0" destOrd="0" presId="urn:microsoft.com/office/officeart/2009/3/layout/StepUpProcess"/>
    <dgm:cxn modelId="{59E9AB7B-6798-714A-8190-F6F04293D697}" type="presOf" srcId="{12DB91C7-7704-1946-84A6-461322F1A957}" destId="{364C2337-A74A-B040-B3BA-AC54EDE350B8}" srcOrd="0" destOrd="0" presId="urn:microsoft.com/office/officeart/2009/3/layout/StepUpProcess"/>
    <dgm:cxn modelId="{DF0DEAB2-7897-134E-85AE-88989FDFA831}" type="presOf" srcId="{E12E6C92-824D-0749-A79D-3F2E1C0FBD1C}" destId="{0790D172-B391-2749-837F-1CF61C55FD48}" srcOrd="0" destOrd="0" presId="urn:microsoft.com/office/officeart/2009/3/layout/StepUpProcess"/>
    <dgm:cxn modelId="{5C708BB9-7485-4348-ABF8-49AD1B833861}" type="presOf" srcId="{13C777F6-2E56-404F-B57B-266F6010BF1A}" destId="{F8072FE5-4EDA-814C-BB8D-CA7172098B5D}" srcOrd="0" destOrd="0" presId="urn:microsoft.com/office/officeart/2009/3/layout/StepUpProcess"/>
    <dgm:cxn modelId="{8E74C9CA-7500-CB45-8477-D96039A69F58}" type="presOf" srcId="{99F6C68A-873E-8240-B19D-33FCE76B8881}" destId="{AD65732E-8206-5149-A50F-6902E802F646}" srcOrd="0" destOrd="0" presId="urn:microsoft.com/office/officeart/2009/3/layout/StepUpProcess"/>
    <dgm:cxn modelId="{F4C8BDD0-1AFF-4B45-BA5B-CADC9E14B3A7}" srcId="{13C777F6-2E56-404F-B57B-266F6010BF1A}" destId="{12DB91C7-7704-1946-84A6-461322F1A957}" srcOrd="0" destOrd="0" parTransId="{BD65ADFA-878E-7B48-BFEE-3C8C1D72188F}" sibTransId="{54B5779C-92A4-C94F-92AE-47E91FF6E490}"/>
    <dgm:cxn modelId="{AE62DB84-77DB-1945-903B-36A88789C474}" type="presParOf" srcId="{F8072FE5-4EDA-814C-BB8D-CA7172098B5D}" destId="{987EE2FA-A20B-0748-AFE5-DAF82171165A}" srcOrd="0" destOrd="0" presId="urn:microsoft.com/office/officeart/2009/3/layout/StepUpProcess"/>
    <dgm:cxn modelId="{36B83914-B731-0648-980F-9F94F3FF68E9}" type="presParOf" srcId="{987EE2FA-A20B-0748-AFE5-DAF82171165A}" destId="{4EBB3C51-FE8B-CC42-A607-0DC161A381D1}" srcOrd="0" destOrd="0" presId="urn:microsoft.com/office/officeart/2009/3/layout/StepUpProcess"/>
    <dgm:cxn modelId="{93D673B3-2C62-664F-B3D3-4A4325E1E79D}" type="presParOf" srcId="{987EE2FA-A20B-0748-AFE5-DAF82171165A}" destId="{364C2337-A74A-B040-B3BA-AC54EDE350B8}" srcOrd="1" destOrd="0" presId="urn:microsoft.com/office/officeart/2009/3/layout/StepUpProcess"/>
    <dgm:cxn modelId="{C037778D-94D1-D342-B376-855CBE6BCFC8}" type="presParOf" srcId="{987EE2FA-A20B-0748-AFE5-DAF82171165A}" destId="{C9D93039-5112-4148-9A0D-BC4BE10DC3EC}" srcOrd="2" destOrd="0" presId="urn:microsoft.com/office/officeart/2009/3/layout/StepUpProcess"/>
    <dgm:cxn modelId="{B5E8547D-7057-8341-B2AE-41AECAF8D01C}" type="presParOf" srcId="{F8072FE5-4EDA-814C-BB8D-CA7172098B5D}" destId="{FB46AF4A-02CC-BD4C-895B-583C71511755}" srcOrd="1" destOrd="0" presId="urn:microsoft.com/office/officeart/2009/3/layout/StepUpProcess"/>
    <dgm:cxn modelId="{027CCC59-7B86-D749-BB08-136758AF26F7}" type="presParOf" srcId="{FB46AF4A-02CC-BD4C-895B-583C71511755}" destId="{D8225E4D-2525-B34B-93DB-CF60BFDC3013}" srcOrd="0" destOrd="0" presId="urn:microsoft.com/office/officeart/2009/3/layout/StepUpProcess"/>
    <dgm:cxn modelId="{2570344E-0B2A-5E44-A6CD-A957DA7D1039}" type="presParOf" srcId="{F8072FE5-4EDA-814C-BB8D-CA7172098B5D}" destId="{95BC2603-367E-E04B-A302-F752BDAAB272}" srcOrd="2" destOrd="0" presId="urn:microsoft.com/office/officeart/2009/3/layout/StepUpProcess"/>
    <dgm:cxn modelId="{042BA593-FB19-D149-BDB2-59615FF3ADF7}" type="presParOf" srcId="{95BC2603-367E-E04B-A302-F752BDAAB272}" destId="{DA516960-67E4-1049-9CD1-F4EBE1A21703}" srcOrd="0" destOrd="0" presId="urn:microsoft.com/office/officeart/2009/3/layout/StepUpProcess"/>
    <dgm:cxn modelId="{67B2D953-16B2-9444-AFB7-2EEFDFCF4900}" type="presParOf" srcId="{95BC2603-367E-E04B-A302-F752BDAAB272}" destId="{881FBF3D-7A58-0C4A-98E4-50B9312CFD63}" srcOrd="1" destOrd="0" presId="urn:microsoft.com/office/officeart/2009/3/layout/StepUpProcess"/>
    <dgm:cxn modelId="{45AA19F7-BA58-BD4A-810B-4B670FD3BFC5}" type="presParOf" srcId="{95BC2603-367E-E04B-A302-F752BDAAB272}" destId="{B2727E87-352E-2D4D-B3A0-7C6E4A3F5954}" srcOrd="2" destOrd="0" presId="urn:microsoft.com/office/officeart/2009/3/layout/StepUpProcess"/>
    <dgm:cxn modelId="{6493FC77-9A2A-1446-80BE-B7A63A7970E8}" type="presParOf" srcId="{F8072FE5-4EDA-814C-BB8D-CA7172098B5D}" destId="{FF279565-B1F3-474C-AE9D-9F73CC656D10}" srcOrd="3" destOrd="0" presId="urn:microsoft.com/office/officeart/2009/3/layout/StepUpProcess"/>
    <dgm:cxn modelId="{D8363360-D4DC-944A-B082-0DDD368C07A8}" type="presParOf" srcId="{FF279565-B1F3-474C-AE9D-9F73CC656D10}" destId="{CB3E25C5-39CE-EB4D-8F93-B5AA675EE557}" srcOrd="0" destOrd="0" presId="urn:microsoft.com/office/officeart/2009/3/layout/StepUpProcess"/>
    <dgm:cxn modelId="{42A79168-50DF-A646-A04B-F1961F53B8E4}" type="presParOf" srcId="{F8072FE5-4EDA-814C-BB8D-CA7172098B5D}" destId="{EFE5CFE3-21B2-6B49-99A2-1EEB7EF7F634}" srcOrd="4" destOrd="0" presId="urn:microsoft.com/office/officeart/2009/3/layout/StepUpProcess"/>
    <dgm:cxn modelId="{97E1F116-2345-CA42-A696-97196A5222E0}" type="presParOf" srcId="{EFE5CFE3-21B2-6B49-99A2-1EEB7EF7F634}" destId="{9431C996-7F53-B142-BD42-9746BBCBA796}" srcOrd="0" destOrd="0" presId="urn:microsoft.com/office/officeart/2009/3/layout/StepUpProcess"/>
    <dgm:cxn modelId="{7FF764C1-9749-C641-A7D2-5E90F5B81269}" type="presParOf" srcId="{EFE5CFE3-21B2-6B49-99A2-1EEB7EF7F634}" destId="{0790D172-B391-2749-837F-1CF61C55FD48}" srcOrd="1" destOrd="0" presId="urn:microsoft.com/office/officeart/2009/3/layout/StepUpProcess"/>
    <dgm:cxn modelId="{3C5AA127-01AE-2445-B641-514AF588EFB2}" type="presParOf" srcId="{EFE5CFE3-21B2-6B49-99A2-1EEB7EF7F634}" destId="{010C1434-E143-244C-B4C2-88A51489B029}" srcOrd="2" destOrd="0" presId="urn:microsoft.com/office/officeart/2009/3/layout/StepUpProcess"/>
    <dgm:cxn modelId="{AB03A72C-7976-244E-8D6C-C672376723D0}" type="presParOf" srcId="{F8072FE5-4EDA-814C-BB8D-CA7172098B5D}" destId="{8627D947-0A77-3846-999E-3F3A4CF2207A}" srcOrd="5" destOrd="0" presId="urn:microsoft.com/office/officeart/2009/3/layout/StepUpProcess"/>
    <dgm:cxn modelId="{FBC6AD69-632C-5A40-A876-82ADDEC24859}" type="presParOf" srcId="{8627D947-0A77-3846-999E-3F3A4CF2207A}" destId="{ED8243F3-A379-FE4B-80D9-432B362B370E}" srcOrd="0" destOrd="0" presId="urn:microsoft.com/office/officeart/2009/3/layout/StepUpProcess"/>
    <dgm:cxn modelId="{E42D3524-F9A1-B547-9037-C553DA727A7C}" type="presParOf" srcId="{F8072FE5-4EDA-814C-BB8D-CA7172098B5D}" destId="{87E09943-1958-174B-B835-C4207898BB01}" srcOrd="6" destOrd="0" presId="urn:microsoft.com/office/officeart/2009/3/layout/StepUpProcess"/>
    <dgm:cxn modelId="{7F003B94-DB9D-5242-A666-3054FAF9619F}" type="presParOf" srcId="{87E09943-1958-174B-B835-C4207898BB01}" destId="{DE1CB1C3-A5B9-FF4C-A4AF-83AC8F4C78E3}" srcOrd="0" destOrd="0" presId="urn:microsoft.com/office/officeart/2009/3/layout/StepUpProcess"/>
    <dgm:cxn modelId="{27A2AF86-3890-ED42-9BBF-A88E81EDB639}" type="presParOf" srcId="{87E09943-1958-174B-B835-C4207898BB01}" destId="{AD65732E-8206-5149-A50F-6902E802F646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472E1-4915-984E-A1E9-243B249831FA}">
      <dsp:nvSpPr>
        <dsp:cNvPr id="0" name=""/>
        <dsp:cNvSpPr/>
      </dsp:nvSpPr>
      <dsp:spPr>
        <a:xfrm>
          <a:off x="3669" y="994631"/>
          <a:ext cx="2206621" cy="6048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Speech</a:t>
          </a:r>
        </a:p>
      </dsp:txBody>
      <dsp:txXfrm>
        <a:off x="3669" y="994631"/>
        <a:ext cx="2206621" cy="604800"/>
      </dsp:txXfrm>
    </dsp:sp>
    <dsp:sp modelId="{B6C414C7-3E17-3440-8B13-A79F98BD67E6}">
      <dsp:nvSpPr>
        <dsp:cNvPr id="0" name=""/>
        <dsp:cNvSpPr/>
      </dsp:nvSpPr>
      <dsp:spPr>
        <a:xfrm>
          <a:off x="3669" y="1599431"/>
          <a:ext cx="2206621" cy="282460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Speech </a:t>
          </a:r>
          <a:r>
            <a:rPr lang="en-GB" sz="2100" kern="1200" dirty="0" err="1"/>
            <a:t>Recog</a:t>
          </a:r>
          <a:r>
            <a:rPr lang="en-GB" sz="2100" kern="1200" dirty="0"/>
            <a:t>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Speech Synthesis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Speech Translation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Speaker </a:t>
          </a:r>
          <a:r>
            <a:rPr lang="en-GB" sz="2100" kern="1200" dirty="0" err="1"/>
            <a:t>Recog</a:t>
          </a:r>
          <a:r>
            <a:rPr lang="en-GB" sz="2100" kern="1200" dirty="0"/>
            <a:t>.</a:t>
          </a:r>
        </a:p>
      </dsp:txBody>
      <dsp:txXfrm>
        <a:off x="3669" y="1599431"/>
        <a:ext cx="2206621" cy="2824605"/>
      </dsp:txXfrm>
    </dsp:sp>
    <dsp:sp modelId="{DA0674B2-50E8-ED46-86CB-EF3C2591CC00}">
      <dsp:nvSpPr>
        <dsp:cNvPr id="0" name=""/>
        <dsp:cNvSpPr/>
      </dsp:nvSpPr>
      <dsp:spPr>
        <a:xfrm>
          <a:off x="2519218" y="994631"/>
          <a:ext cx="2206621" cy="604800"/>
        </a:xfrm>
        <a:prstGeom prst="rect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Language</a:t>
          </a:r>
        </a:p>
      </dsp:txBody>
      <dsp:txXfrm>
        <a:off x="2519218" y="994631"/>
        <a:ext cx="2206621" cy="604800"/>
      </dsp:txXfrm>
    </dsp:sp>
    <dsp:sp modelId="{D9E70BBE-0FB7-4B4D-8F11-C74ADEDEBD46}">
      <dsp:nvSpPr>
        <dsp:cNvPr id="0" name=""/>
        <dsp:cNvSpPr/>
      </dsp:nvSpPr>
      <dsp:spPr>
        <a:xfrm>
          <a:off x="2519218" y="1599431"/>
          <a:ext cx="2206621" cy="2824605"/>
        </a:xfrm>
        <a:prstGeom prst="rect">
          <a:avLst/>
        </a:prstGeom>
        <a:solidFill>
          <a:schemeClr val="accent3">
            <a:tint val="40000"/>
            <a:alpha val="90000"/>
            <a:hueOff val="1685050"/>
            <a:satOff val="14902"/>
            <a:lumOff val="176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1685050"/>
              <a:satOff val="14902"/>
              <a:lumOff val="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Text Analysis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Language Understanding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Question Answering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Translation</a:t>
          </a:r>
        </a:p>
      </dsp:txBody>
      <dsp:txXfrm>
        <a:off x="2519218" y="1599431"/>
        <a:ext cx="2206621" cy="2824605"/>
      </dsp:txXfrm>
    </dsp:sp>
    <dsp:sp modelId="{409622EE-B031-7142-A197-B3AD86F1DE7A}">
      <dsp:nvSpPr>
        <dsp:cNvPr id="0" name=""/>
        <dsp:cNvSpPr/>
      </dsp:nvSpPr>
      <dsp:spPr>
        <a:xfrm>
          <a:off x="5034767" y="994631"/>
          <a:ext cx="2206621" cy="604800"/>
        </a:xfrm>
        <a:prstGeom prst="rect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Vision</a:t>
          </a:r>
        </a:p>
      </dsp:txBody>
      <dsp:txXfrm>
        <a:off x="5034767" y="994631"/>
        <a:ext cx="2206621" cy="604800"/>
      </dsp:txXfrm>
    </dsp:sp>
    <dsp:sp modelId="{6C9A8A1C-3308-4843-84F1-B1B1B604A926}">
      <dsp:nvSpPr>
        <dsp:cNvPr id="0" name=""/>
        <dsp:cNvSpPr/>
      </dsp:nvSpPr>
      <dsp:spPr>
        <a:xfrm>
          <a:off x="5034767" y="1599431"/>
          <a:ext cx="2206621" cy="2824605"/>
        </a:xfrm>
        <a:prstGeom prst="rect">
          <a:avLst/>
        </a:prstGeom>
        <a:solidFill>
          <a:schemeClr val="accent3">
            <a:tint val="40000"/>
            <a:alpha val="90000"/>
            <a:hueOff val="3370100"/>
            <a:satOff val="29803"/>
            <a:lumOff val="3530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3370100"/>
              <a:satOff val="29803"/>
              <a:lumOff val="353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Image and Video analysis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Image Classification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OCR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Object Detection</a:t>
          </a:r>
        </a:p>
      </dsp:txBody>
      <dsp:txXfrm>
        <a:off x="5034767" y="1599431"/>
        <a:ext cx="2206621" cy="2824605"/>
      </dsp:txXfrm>
    </dsp:sp>
    <dsp:sp modelId="{3C9DEC0C-ED1E-614D-95C8-08A3AAA3DBA2}">
      <dsp:nvSpPr>
        <dsp:cNvPr id="0" name=""/>
        <dsp:cNvSpPr/>
      </dsp:nvSpPr>
      <dsp:spPr>
        <a:xfrm>
          <a:off x="7550315" y="994631"/>
          <a:ext cx="2206621" cy="604800"/>
        </a:xfrm>
        <a:prstGeom prst="rect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85344" rIns="149352" bIns="85344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Generative</a:t>
          </a:r>
        </a:p>
      </dsp:txBody>
      <dsp:txXfrm>
        <a:off x="7550315" y="994631"/>
        <a:ext cx="2206621" cy="604800"/>
      </dsp:txXfrm>
    </dsp:sp>
    <dsp:sp modelId="{A180E599-CA51-6D4E-8477-0F77932045DB}">
      <dsp:nvSpPr>
        <dsp:cNvPr id="0" name=""/>
        <dsp:cNvSpPr/>
      </dsp:nvSpPr>
      <dsp:spPr>
        <a:xfrm>
          <a:off x="7550315" y="1599431"/>
          <a:ext cx="2206621" cy="2824605"/>
        </a:xfrm>
        <a:prstGeom prst="rect">
          <a:avLst/>
        </a:prstGeom>
        <a:solidFill>
          <a:schemeClr val="accent3">
            <a:tint val="40000"/>
            <a:alpha val="90000"/>
            <a:hueOff val="5055149"/>
            <a:satOff val="44705"/>
            <a:lumOff val="5295"/>
            <a:alphaOff val="0"/>
          </a:schemeClr>
        </a:solidFill>
        <a:ln w="19050" cap="flat" cmpd="sng" algn="ctr">
          <a:solidFill>
            <a:schemeClr val="accent3">
              <a:tint val="40000"/>
              <a:alpha val="90000"/>
              <a:hueOff val="5055149"/>
              <a:satOff val="44705"/>
              <a:lumOff val="529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014" tIns="112014" rIns="149352" bIns="168021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Generate text completion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/>
            <a:t>Image Generation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100" kern="1200" dirty="0"/>
        </a:p>
      </dsp:txBody>
      <dsp:txXfrm>
        <a:off x="7550315" y="1599431"/>
        <a:ext cx="2206621" cy="28246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BB3C51-FE8B-CC42-A607-0DC161A381D1}">
      <dsp:nvSpPr>
        <dsp:cNvPr id="0" name=""/>
        <dsp:cNvSpPr/>
      </dsp:nvSpPr>
      <dsp:spPr>
        <a:xfrm rot="5400000">
          <a:off x="527786" y="1535672"/>
          <a:ext cx="1484938" cy="247090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4C2337-A74A-B040-B3BA-AC54EDE350B8}">
      <dsp:nvSpPr>
        <dsp:cNvPr id="0" name=""/>
        <dsp:cNvSpPr/>
      </dsp:nvSpPr>
      <dsp:spPr>
        <a:xfrm>
          <a:off x="279913" y="2273940"/>
          <a:ext cx="2230745" cy="195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AI - 1950's</a:t>
          </a:r>
        </a:p>
      </dsp:txBody>
      <dsp:txXfrm>
        <a:off x="279913" y="2273940"/>
        <a:ext cx="2230745" cy="1955379"/>
      </dsp:txXfrm>
    </dsp:sp>
    <dsp:sp modelId="{C9D93039-5112-4148-9A0D-BC4BE10DC3EC}">
      <dsp:nvSpPr>
        <dsp:cNvPr id="0" name=""/>
        <dsp:cNvSpPr/>
      </dsp:nvSpPr>
      <dsp:spPr>
        <a:xfrm>
          <a:off x="2089763" y="1353761"/>
          <a:ext cx="420895" cy="420895"/>
        </a:xfrm>
        <a:prstGeom prst="triangle">
          <a:avLst>
            <a:gd name="adj" fmla="val 100000"/>
          </a:avLst>
        </a:prstGeom>
        <a:solidFill>
          <a:schemeClr val="accent2">
            <a:hueOff val="1073935"/>
            <a:satOff val="-3082"/>
            <a:lumOff val="-4935"/>
            <a:alphaOff val="0"/>
          </a:schemeClr>
        </a:solidFill>
        <a:ln w="19050" cap="flat" cmpd="sng" algn="ctr">
          <a:solidFill>
            <a:schemeClr val="accent2">
              <a:hueOff val="1073935"/>
              <a:satOff val="-3082"/>
              <a:lumOff val="-49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516960-67E4-1049-9CD1-F4EBE1A21703}">
      <dsp:nvSpPr>
        <dsp:cNvPr id="0" name=""/>
        <dsp:cNvSpPr/>
      </dsp:nvSpPr>
      <dsp:spPr>
        <a:xfrm rot="5400000">
          <a:off x="3258655" y="859916"/>
          <a:ext cx="1484938" cy="247090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1FBF3D-7A58-0C4A-98E4-50B9312CFD63}">
      <dsp:nvSpPr>
        <dsp:cNvPr id="0" name=""/>
        <dsp:cNvSpPr/>
      </dsp:nvSpPr>
      <dsp:spPr>
        <a:xfrm>
          <a:off x="3010782" y="1598183"/>
          <a:ext cx="2230745" cy="195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ML - 1990's</a:t>
          </a:r>
        </a:p>
      </dsp:txBody>
      <dsp:txXfrm>
        <a:off x="3010782" y="1598183"/>
        <a:ext cx="2230745" cy="1955379"/>
      </dsp:txXfrm>
    </dsp:sp>
    <dsp:sp modelId="{B2727E87-352E-2D4D-B3A0-7C6E4A3F5954}">
      <dsp:nvSpPr>
        <dsp:cNvPr id="0" name=""/>
        <dsp:cNvSpPr/>
      </dsp:nvSpPr>
      <dsp:spPr>
        <a:xfrm>
          <a:off x="4820632" y="678005"/>
          <a:ext cx="420895" cy="420895"/>
        </a:xfrm>
        <a:prstGeom prst="triangle">
          <a:avLst>
            <a:gd name="adj" fmla="val 10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31C996-7F53-B142-BD42-9746BBCBA796}">
      <dsp:nvSpPr>
        <dsp:cNvPr id="0" name=""/>
        <dsp:cNvSpPr/>
      </dsp:nvSpPr>
      <dsp:spPr>
        <a:xfrm rot="5400000">
          <a:off x="5989523" y="184159"/>
          <a:ext cx="1484938" cy="247090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accent2">
              <a:hueOff val="4295742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0D172-B391-2749-837F-1CF61C55FD48}">
      <dsp:nvSpPr>
        <dsp:cNvPr id="0" name=""/>
        <dsp:cNvSpPr/>
      </dsp:nvSpPr>
      <dsp:spPr>
        <a:xfrm>
          <a:off x="5741650" y="922427"/>
          <a:ext cx="2230745" cy="195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DL - 2010's</a:t>
          </a:r>
        </a:p>
      </dsp:txBody>
      <dsp:txXfrm>
        <a:off x="5741650" y="922427"/>
        <a:ext cx="2230745" cy="1955379"/>
      </dsp:txXfrm>
    </dsp:sp>
    <dsp:sp modelId="{010C1434-E143-244C-B4C2-88A51489B029}">
      <dsp:nvSpPr>
        <dsp:cNvPr id="0" name=""/>
        <dsp:cNvSpPr/>
      </dsp:nvSpPr>
      <dsp:spPr>
        <a:xfrm>
          <a:off x="7551501" y="2249"/>
          <a:ext cx="420895" cy="420895"/>
        </a:xfrm>
        <a:prstGeom prst="triangle">
          <a:avLst>
            <a:gd name="adj" fmla="val 100000"/>
          </a:avLst>
        </a:prstGeom>
        <a:solidFill>
          <a:schemeClr val="accent2">
            <a:hueOff val="5369677"/>
            <a:satOff val="-15411"/>
            <a:lumOff val="-24674"/>
            <a:alphaOff val="0"/>
          </a:schemeClr>
        </a:solidFill>
        <a:ln w="19050" cap="flat" cmpd="sng" algn="ctr">
          <a:solidFill>
            <a:schemeClr val="accent2">
              <a:hueOff val="5369677"/>
              <a:satOff val="-15411"/>
              <a:lumOff val="-2467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1CB1C3-A5B9-FF4C-A4AF-83AC8F4C78E3}">
      <dsp:nvSpPr>
        <dsp:cNvPr id="0" name=""/>
        <dsp:cNvSpPr/>
      </dsp:nvSpPr>
      <dsp:spPr>
        <a:xfrm rot="5400000">
          <a:off x="8720392" y="-491596"/>
          <a:ext cx="1484938" cy="2470903"/>
        </a:xfrm>
        <a:prstGeom prst="corner">
          <a:avLst>
            <a:gd name="adj1" fmla="val 16120"/>
            <a:gd name="adj2" fmla="val 1611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65732E-8206-5149-A50F-6902E802F646}">
      <dsp:nvSpPr>
        <dsp:cNvPr id="0" name=""/>
        <dsp:cNvSpPr/>
      </dsp:nvSpPr>
      <dsp:spPr>
        <a:xfrm>
          <a:off x="8472519" y="246671"/>
          <a:ext cx="2230745" cy="19553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4310" tIns="194310" rIns="194310" bIns="194310" numCol="1" spcCol="1270" anchor="t" anchorCtr="0">
          <a:noAutofit/>
        </a:bodyPr>
        <a:lstStyle/>
        <a:p>
          <a:pPr marL="0" lvl="0" indent="0" algn="l" defTabSz="2266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100" kern="1200" dirty="0"/>
            <a:t>GAI - 2020's</a:t>
          </a:r>
        </a:p>
      </dsp:txBody>
      <dsp:txXfrm>
        <a:off x="8472519" y="246671"/>
        <a:ext cx="2230745" cy="19553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9D9734-BC41-6745-B9E3-3D0DCB730E95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6CBB67-6085-9649-88C4-FE6EF52C9D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64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CBB67-6085-9649-88C4-FE6EF52C9D8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801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-us/azure/architecture/solution-ideas/articles/ai-search-skillsets</a:t>
            </a:r>
          </a:p>
          <a:p>
            <a:r>
              <a:rPr lang="en-US" dirty="0"/>
              <a:t>https://</a:t>
            </a:r>
            <a:r>
              <a:rPr lang="en-US" dirty="0" err="1"/>
              <a:t>learn.microsoft.com</a:t>
            </a:r>
            <a:r>
              <a:rPr lang="en-US" dirty="0"/>
              <a:t>/</a:t>
            </a:r>
            <a:r>
              <a:rPr lang="en-US" dirty="0" err="1"/>
              <a:t>en</a:t>
            </a:r>
            <a:r>
              <a:rPr lang="en-US" dirty="0"/>
              <a:t>-us/azure/architecture/solution-ideas/articles/next-order-forecasting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azurecharts.com</a:t>
            </a:r>
            <a:r>
              <a:rPr lang="en-US" dirty="0"/>
              <a:t>/learning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/@</a:t>
            </a:r>
            <a:r>
              <a:rPr lang="en-US" dirty="0" err="1"/>
              <a:t>MicrosoftReactor</a:t>
            </a:r>
            <a:r>
              <a:rPr lang="en-US" dirty="0"/>
              <a:t>/videos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www.youtube.com</a:t>
            </a:r>
            <a:r>
              <a:rPr lang="en-US" dirty="0"/>
              <a:t>/@</a:t>
            </a:r>
            <a:r>
              <a:rPr lang="en-US" dirty="0" err="1"/>
              <a:t>AzureDeveloperCommunity</a:t>
            </a:r>
            <a:r>
              <a:rPr lang="en-US" dirty="0"/>
              <a:t>/videos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6CBB67-6085-9649-88C4-FE6EF52C9D8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740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65D3-B3A6-546E-C3C3-3BA9BD959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4E7D8-2423-A1DF-E350-F100907F5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00309-277A-22E0-035E-EB58E3C95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FE7E-59EC-8288-CFE0-9B18849C9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0495B-522B-B449-5E39-CA713D88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61841-095B-BD92-5342-3BA2977F5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F956C-78F7-6B60-DAFF-7A251837E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8B12-EA02-454C-1B50-3AC7415CD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F2227-79AF-08B7-6B72-430C7272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23C98-D2C6-EEE0-B16A-2DA404DE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62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F7D43C-E8CB-9844-9404-7D577D6B6A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EF84AD-DA1D-3887-4419-E73B743A3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8FDF-E9B5-ACF5-000C-92F35C6D1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C2F08-B55E-F40E-F105-9F8B74A48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E550F-7CDF-4086-2192-E9F1E145F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879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0071-93B1-3F9B-E1EE-D0EA76CBF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2152A-DF54-52E3-5DBE-2B08EED86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B52A-762E-3FBA-FEAF-F754B0373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35B81-1C1E-BC1B-2446-E92C0C811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98F63-94C9-860B-D091-9ECE35D4C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28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C597-4D26-E1EB-D1E2-4629961B5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E564D-C95F-986D-A853-870F70E2B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79435-199E-8067-FC1E-71D4F522C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3B313-101C-55E3-5806-A87E84CF9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760F9-95B0-776B-74A1-573D93E1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12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C62B-F00A-AFCA-A516-D597C119C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5222-30F5-CF82-B723-06349BCBF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58A3CD-FAFA-647C-F310-5B5ACCA17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5AA0A-5540-908C-4EDB-31EBDA985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16004-6EEB-0B6A-1470-D6D9FD46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DCC9EC-1F7F-9B3C-F4BE-B59ECF2D9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062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DCAAD-60C3-572A-BAC6-832E0F6EE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0EEC5-20DC-650E-2CE8-78F778721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E06214-804A-369F-287D-7FF4162CB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3E3C88-713C-724D-0FA3-A08EBB4992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E17097-C30C-0CFF-FF64-7A605AD4F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D10D8C-8DDE-5293-39DC-B2BB0C4AD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AB806-35BB-D2A2-4B0E-F39A2BDCB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51FBB5-FC38-DC71-2732-FCA592C1F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5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747A-3229-9E73-6882-78AFCA034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0873FD-33C1-2820-7012-A2FC26E3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A67F1-1343-BCC5-256E-25BB722F6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F24BC-7652-DFA6-2486-F33EBF0E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041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AD3801-EE05-DB7E-79F1-BE68BA02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72E64-0F3A-1CDB-F926-E631C0EBD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EE82C-34CB-BAD4-74EF-45176FDAE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798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AC9D1-521C-F051-7400-6D45225E5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0DA64-8692-1D72-FFC8-25AB8FA1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32001-ECFF-0B18-5D0B-FF57D6365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B4E4AE-6181-1C76-D908-A7DCCE409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8C085-7146-E26F-FF82-0AEB863BB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C4551-4C21-7C4E-BF17-E8C793179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9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C67D-2E15-1FB2-397D-99FD7C79A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F84DA1-1F22-9B44-092A-06554707AF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055D75-013F-126B-43A4-C7CDBBA20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5793C-D3AC-3B45-D317-16CDB09B0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F5E9D-3A9C-373A-C6FC-2F3851F60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51EF3-1979-3F57-03F0-3FCCDB04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459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19B732-829D-DEA9-1DEB-583CEFB5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555539-A8B0-837D-569E-8D94BD2405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4459B-EDAD-10AE-2B38-211F15F05C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9BA94A-BCA0-EC47-AB02-4BC9B637E101}" type="datetimeFigureOut">
              <a:rPr lang="en-US" smtClean="0"/>
              <a:t>8/27/24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60FEE8-04D3-A863-80AB-721FA60F3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74F9D-90CD-58D7-F16A-1441BB3F56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2E78D5-8940-D443-8EEC-16D084CC7C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447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emf"/><Relationship Id="rId3" Type="http://schemas.openxmlformats.org/officeDocument/2006/relationships/image" Target="../media/image80.svg"/><Relationship Id="rId7" Type="http://schemas.openxmlformats.org/officeDocument/2006/relationships/image" Target="../media/image84.emf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3.emf"/><Relationship Id="rId5" Type="http://schemas.openxmlformats.org/officeDocument/2006/relationships/image" Target="../media/image82.svg"/><Relationship Id="rId10" Type="http://schemas.openxmlformats.org/officeDocument/2006/relationships/image" Target="../media/image87.emf"/><Relationship Id="rId4" Type="http://schemas.openxmlformats.org/officeDocument/2006/relationships/image" Target="../media/image81.png"/><Relationship Id="rId9" Type="http://schemas.openxmlformats.org/officeDocument/2006/relationships/image" Target="../media/image8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89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jpe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jpeg"/><Relationship Id="rId3" Type="http://schemas.openxmlformats.org/officeDocument/2006/relationships/image" Target="../media/image43.svg"/><Relationship Id="rId7" Type="http://schemas.openxmlformats.org/officeDocument/2006/relationships/image" Target="../media/image90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jpeg"/><Relationship Id="rId5" Type="http://schemas.openxmlformats.org/officeDocument/2006/relationships/image" Target="../media/image82.svg"/><Relationship Id="rId4" Type="http://schemas.openxmlformats.org/officeDocument/2006/relationships/image" Target="../media/image81.png"/><Relationship Id="rId9" Type="http://schemas.openxmlformats.org/officeDocument/2006/relationships/image" Target="../media/image92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svg"/><Relationship Id="rId3" Type="http://schemas.openxmlformats.org/officeDocument/2006/relationships/image" Target="../media/image42.png"/><Relationship Id="rId7" Type="http://schemas.openxmlformats.org/officeDocument/2006/relationships/image" Target="../media/image93.png"/><Relationship Id="rId2" Type="http://schemas.openxmlformats.org/officeDocument/2006/relationships/image" Target="../media/image8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svg"/><Relationship Id="rId5" Type="http://schemas.openxmlformats.org/officeDocument/2006/relationships/image" Target="../media/image81.png"/><Relationship Id="rId4" Type="http://schemas.openxmlformats.org/officeDocument/2006/relationships/image" Target="../media/image43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96.jpe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jpeg"/><Relationship Id="rId5" Type="http://schemas.openxmlformats.org/officeDocument/2006/relationships/image" Target="../media/image82.svg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7.jpeg"/><Relationship Id="rId5" Type="http://schemas.openxmlformats.org/officeDocument/2006/relationships/image" Target="../media/image80.svg"/><Relationship Id="rId4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svg"/><Relationship Id="rId4" Type="http://schemas.openxmlformats.org/officeDocument/2006/relationships/image" Target="../media/image9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43.svg"/><Relationship Id="rId7" Type="http://schemas.openxmlformats.org/officeDocument/2006/relationships/image" Target="../media/image10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Relationship Id="rId9" Type="http://schemas.openxmlformats.org/officeDocument/2006/relationships/image" Target="../media/image103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image" Target="../media/image43.svg"/><Relationship Id="rId7" Type="http://schemas.openxmlformats.org/officeDocument/2006/relationships/image" Target="../media/image101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9.svg"/><Relationship Id="rId4" Type="http://schemas.openxmlformats.org/officeDocument/2006/relationships/image" Target="../media/image98.png"/><Relationship Id="rId9" Type="http://schemas.openxmlformats.org/officeDocument/2006/relationships/image" Target="../media/image103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svg"/><Relationship Id="rId3" Type="http://schemas.openxmlformats.org/officeDocument/2006/relationships/image" Target="../media/image43.svg"/><Relationship Id="rId7" Type="http://schemas.openxmlformats.org/officeDocument/2006/relationships/image" Target="../media/image105.svg"/><Relationship Id="rId12" Type="http://schemas.openxmlformats.org/officeDocument/2006/relationships/image" Target="../media/image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svg"/><Relationship Id="rId5" Type="http://schemas.openxmlformats.org/officeDocument/2006/relationships/image" Target="../media/image99.svg"/><Relationship Id="rId15" Type="http://schemas.openxmlformats.org/officeDocument/2006/relationships/image" Target="../media/image113.svg"/><Relationship Id="rId10" Type="http://schemas.openxmlformats.org/officeDocument/2006/relationships/image" Target="../media/image108.png"/><Relationship Id="rId4" Type="http://schemas.openxmlformats.org/officeDocument/2006/relationships/image" Target="../media/image98.png"/><Relationship Id="rId9" Type="http://schemas.openxmlformats.org/officeDocument/2006/relationships/image" Target="../media/image107.svg"/><Relationship Id="rId14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13" Type="http://schemas.openxmlformats.org/officeDocument/2006/relationships/image" Target="../media/image111.svg"/><Relationship Id="rId3" Type="http://schemas.openxmlformats.org/officeDocument/2006/relationships/image" Target="../media/image43.svg"/><Relationship Id="rId7" Type="http://schemas.openxmlformats.org/officeDocument/2006/relationships/image" Target="../media/image105.svg"/><Relationship Id="rId12" Type="http://schemas.openxmlformats.org/officeDocument/2006/relationships/image" Target="../media/image1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109.svg"/><Relationship Id="rId5" Type="http://schemas.openxmlformats.org/officeDocument/2006/relationships/image" Target="../media/image99.svg"/><Relationship Id="rId15" Type="http://schemas.openxmlformats.org/officeDocument/2006/relationships/image" Target="../media/image113.svg"/><Relationship Id="rId10" Type="http://schemas.openxmlformats.org/officeDocument/2006/relationships/image" Target="../media/image108.png"/><Relationship Id="rId4" Type="http://schemas.openxmlformats.org/officeDocument/2006/relationships/image" Target="../media/image98.png"/><Relationship Id="rId9" Type="http://schemas.openxmlformats.org/officeDocument/2006/relationships/image" Target="../media/image107.svg"/><Relationship Id="rId14" Type="http://schemas.openxmlformats.org/officeDocument/2006/relationships/image" Target="../media/image11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01.svg"/><Relationship Id="rId3" Type="http://schemas.openxmlformats.org/officeDocument/2006/relationships/image" Target="../media/image115.svg"/><Relationship Id="rId7" Type="http://schemas.openxmlformats.org/officeDocument/2006/relationships/image" Target="../media/image119.svg"/><Relationship Id="rId12" Type="http://schemas.openxmlformats.org/officeDocument/2006/relationships/image" Target="../media/image100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11" Type="http://schemas.openxmlformats.org/officeDocument/2006/relationships/image" Target="../media/image107.svg"/><Relationship Id="rId5" Type="http://schemas.openxmlformats.org/officeDocument/2006/relationships/image" Target="../media/image117.svg"/><Relationship Id="rId10" Type="http://schemas.openxmlformats.org/officeDocument/2006/relationships/image" Target="../media/image106.png"/><Relationship Id="rId4" Type="http://schemas.openxmlformats.org/officeDocument/2006/relationships/image" Target="../media/image116.png"/><Relationship Id="rId9" Type="http://schemas.openxmlformats.org/officeDocument/2006/relationships/image" Target="../media/image121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82.svg"/><Relationship Id="rId3" Type="http://schemas.openxmlformats.org/officeDocument/2006/relationships/image" Target="../media/image43.svg"/><Relationship Id="rId7" Type="http://schemas.openxmlformats.org/officeDocument/2006/relationships/image" Target="../media/image32.svg"/><Relationship Id="rId12" Type="http://schemas.openxmlformats.org/officeDocument/2006/relationships/image" Target="../media/image8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123.svg"/><Relationship Id="rId5" Type="http://schemas.openxmlformats.org/officeDocument/2006/relationships/image" Target="../media/image71.svg"/><Relationship Id="rId15" Type="http://schemas.openxmlformats.org/officeDocument/2006/relationships/image" Target="../media/image99.svg"/><Relationship Id="rId10" Type="http://schemas.openxmlformats.org/officeDocument/2006/relationships/image" Target="../media/image122.png"/><Relationship Id="rId4" Type="http://schemas.openxmlformats.org/officeDocument/2006/relationships/image" Target="../media/image70.png"/><Relationship Id="rId9" Type="http://schemas.openxmlformats.org/officeDocument/2006/relationships/image" Target="../media/image28.svg"/><Relationship Id="rId14" Type="http://schemas.openxmlformats.org/officeDocument/2006/relationships/image" Target="../media/image9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svg"/><Relationship Id="rId4" Type="http://schemas.openxmlformats.org/officeDocument/2006/relationships/image" Target="../media/image98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43.png"/><Relationship Id="rId21" Type="http://schemas.openxmlformats.org/officeDocument/2006/relationships/image" Target="../media/image138.svg"/><Relationship Id="rId34" Type="http://schemas.openxmlformats.org/officeDocument/2006/relationships/image" Target="../media/image151.svg"/><Relationship Id="rId42" Type="http://schemas.openxmlformats.org/officeDocument/2006/relationships/image" Target="../media/image159.svg"/><Relationship Id="rId47" Type="http://schemas.openxmlformats.org/officeDocument/2006/relationships/image" Target="../media/image164.jpeg"/><Relationship Id="rId50" Type="http://schemas.openxmlformats.org/officeDocument/2006/relationships/image" Target="../media/image167.png"/><Relationship Id="rId55" Type="http://schemas.openxmlformats.org/officeDocument/2006/relationships/image" Target="../media/image47.svg"/><Relationship Id="rId63" Type="http://schemas.openxmlformats.org/officeDocument/2006/relationships/image" Target="../media/image51.svg"/><Relationship Id="rId68" Type="http://schemas.openxmlformats.org/officeDocument/2006/relationships/image" Target="../media/image181.sv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33.png"/><Relationship Id="rId29" Type="http://schemas.openxmlformats.org/officeDocument/2006/relationships/image" Target="../media/image146.png"/><Relationship Id="rId11" Type="http://schemas.openxmlformats.org/officeDocument/2006/relationships/image" Target="../media/image132.png"/><Relationship Id="rId24" Type="http://schemas.openxmlformats.org/officeDocument/2006/relationships/image" Target="../media/image141.png"/><Relationship Id="rId32" Type="http://schemas.openxmlformats.org/officeDocument/2006/relationships/image" Target="../media/image149.svg"/><Relationship Id="rId37" Type="http://schemas.openxmlformats.org/officeDocument/2006/relationships/image" Target="../media/image154.png"/><Relationship Id="rId40" Type="http://schemas.openxmlformats.org/officeDocument/2006/relationships/image" Target="../media/image157.svg"/><Relationship Id="rId45" Type="http://schemas.openxmlformats.org/officeDocument/2006/relationships/image" Target="../media/image162.png"/><Relationship Id="rId53" Type="http://schemas.openxmlformats.org/officeDocument/2006/relationships/image" Target="../media/image170.svg"/><Relationship Id="rId58" Type="http://schemas.openxmlformats.org/officeDocument/2006/relationships/image" Target="../media/image173.png"/><Relationship Id="rId66" Type="http://schemas.openxmlformats.org/officeDocument/2006/relationships/image" Target="../media/image179.jpeg"/><Relationship Id="rId5" Type="http://schemas.openxmlformats.org/officeDocument/2006/relationships/image" Target="../media/image126.png"/><Relationship Id="rId61" Type="http://schemas.openxmlformats.org/officeDocument/2006/relationships/image" Target="../media/image176.svg"/><Relationship Id="rId19" Type="http://schemas.openxmlformats.org/officeDocument/2006/relationships/image" Target="../media/image136.svg"/><Relationship Id="rId14" Type="http://schemas.openxmlformats.org/officeDocument/2006/relationships/image" Target="../media/image70.png"/><Relationship Id="rId22" Type="http://schemas.openxmlformats.org/officeDocument/2006/relationships/image" Target="../media/image139.png"/><Relationship Id="rId27" Type="http://schemas.openxmlformats.org/officeDocument/2006/relationships/image" Target="../media/image144.svg"/><Relationship Id="rId30" Type="http://schemas.openxmlformats.org/officeDocument/2006/relationships/image" Target="../media/image147.svg"/><Relationship Id="rId35" Type="http://schemas.openxmlformats.org/officeDocument/2006/relationships/image" Target="../media/image152.png"/><Relationship Id="rId43" Type="http://schemas.openxmlformats.org/officeDocument/2006/relationships/image" Target="../media/image160.png"/><Relationship Id="rId48" Type="http://schemas.openxmlformats.org/officeDocument/2006/relationships/image" Target="../media/image165.png"/><Relationship Id="rId56" Type="http://schemas.openxmlformats.org/officeDocument/2006/relationships/image" Target="../media/image171.png"/><Relationship Id="rId64" Type="http://schemas.openxmlformats.org/officeDocument/2006/relationships/image" Target="../media/image177.png"/><Relationship Id="rId8" Type="http://schemas.openxmlformats.org/officeDocument/2006/relationships/image" Target="../media/image129.svg"/><Relationship Id="rId51" Type="http://schemas.openxmlformats.org/officeDocument/2006/relationships/image" Target="../media/image168.svg"/><Relationship Id="rId3" Type="http://schemas.openxmlformats.org/officeDocument/2006/relationships/image" Target="../media/image124.png"/><Relationship Id="rId12" Type="http://schemas.openxmlformats.org/officeDocument/2006/relationships/image" Target="../media/image33.png"/><Relationship Id="rId17" Type="http://schemas.openxmlformats.org/officeDocument/2006/relationships/image" Target="../media/image134.svg"/><Relationship Id="rId25" Type="http://schemas.openxmlformats.org/officeDocument/2006/relationships/image" Target="../media/image142.svg"/><Relationship Id="rId33" Type="http://schemas.openxmlformats.org/officeDocument/2006/relationships/image" Target="../media/image150.png"/><Relationship Id="rId38" Type="http://schemas.openxmlformats.org/officeDocument/2006/relationships/image" Target="../media/image155.svg"/><Relationship Id="rId46" Type="http://schemas.openxmlformats.org/officeDocument/2006/relationships/image" Target="../media/image163.svg"/><Relationship Id="rId59" Type="http://schemas.openxmlformats.org/officeDocument/2006/relationships/image" Target="../media/image174.svg"/><Relationship Id="rId67" Type="http://schemas.openxmlformats.org/officeDocument/2006/relationships/image" Target="../media/image180.png"/><Relationship Id="rId20" Type="http://schemas.openxmlformats.org/officeDocument/2006/relationships/image" Target="../media/image137.png"/><Relationship Id="rId41" Type="http://schemas.openxmlformats.org/officeDocument/2006/relationships/image" Target="../media/image158.png"/><Relationship Id="rId54" Type="http://schemas.openxmlformats.org/officeDocument/2006/relationships/image" Target="../media/image46.png"/><Relationship Id="rId6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7.svg"/><Relationship Id="rId15" Type="http://schemas.openxmlformats.org/officeDocument/2006/relationships/image" Target="../media/image71.svg"/><Relationship Id="rId23" Type="http://schemas.openxmlformats.org/officeDocument/2006/relationships/image" Target="../media/image140.svg"/><Relationship Id="rId28" Type="http://schemas.openxmlformats.org/officeDocument/2006/relationships/image" Target="../media/image145.png"/><Relationship Id="rId36" Type="http://schemas.openxmlformats.org/officeDocument/2006/relationships/image" Target="../media/image153.svg"/><Relationship Id="rId49" Type="http://schemas.openxmlformats.org/officeDocument/2006/relationships/image" Target="../media/image166.svg"/><Relationship Id="rId57" Type="http://schemas.openxmlformats.org/officeDocument/2006/relationships/image" Target="../media/image172.svg"/><Relationship Id="rId10" Type="http://schemas.openxmlformats.org/officeDocument/2006/relationships/image" Target="../media/image131.svg"/><Relationship Id="rId31" Type="http://schemas.openxmlformats.org/officeDocument/2006/relationships/image" Target="../media/image148.png"/><Relationship Id="rId44" Type="http://schemas.openxmlformats.org/officeDocument/2006/relationships/image" Target="../media/image161.svg"/><Relationship Id="rId52" Type="http://schemas.openxmlformats.org/officeDocument/2006/relationships/image" Target="../media/image169.png"/><Relationship Id="rId60" Type="http://schemas.openxmlformats.org/officeDocument/2006/relationships/image" Target="../media/image175.png"/><Relationship Id="rId65" Type="http://schemas.openxmlformats.org/officeDocument/2006/relationships/image" Target="../media/image178.svg"/><Relationship Id="rId4" Type="http://schemas.openxmlformats.org/officeDocument/2006/relationships/image" Target="../media/image125.svg"/><Relationship Id="rId9" Type="http://schemas.openxmlformats.org/officeDocument/2006/relationships/image" Target="../media/image130.png"/><Relationship Id="rId13" Type="http://schemas.openxmlformats.org/officeDocument/2006/relationships/image" Target="../media/image34.svg"/><Relationship Id="rId18" Type="http://schemas.openxmlformats.org/officeDocument/2006/relationships/image" Target="../media/image135.png"/><Relationship Id="rId39" Type="http://schemas.openxmlformats.org/officeDocument/2006/relationships/image" Target="../media/image15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jpeg"/><Relationship Id="rId3" Type="http://schemas.openxmlformats.org/officeDocument/2006/relationships/image" Target="../media/image24.jpe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jpeg"/><Relationship Id="rId2" Type="http://schemas.openxmlformats.org/officeDocument/2006/relationships/image" Target="../media/image23.jpeg"/><Relationship Id="rId16" Type="http://schemas.openxmlformats.org/officeDocument/2006/relationships/image" Target="../media/image37.jpeg"/><Relationship Id="rId20" Type="http://schemas.openxmlformats.org/officeDocument/2006/relationships/image" Target="../media/image4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jpe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jpeg"/><Relationship Id="rId4" Type="http://schemas.openxmlformats.org/officeDocument/2006/relationships/image" Target="../media/image25.jpe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svg"/><Relationship Id="rId7" Type="http://schemas.openxmlformats.org/officeDocument/2006/relationships/image" Target="../media/image47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svg"/><Relationship Id="rId5" Type="http://schemas.openxmlformats.org/officeDocument/2006/relationships/image" Target="../media/image45.sv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sv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3.svg"/><Relationship Id="rId18" Type="http://schemas.openxmlformats.org/officeDocument/2006/relationships/image" Target="../media/image31.png"/><Relationship Id="rId26" Type="http://schemas.openxmlformats.org/officeDocument/2006/relationships/image" Target="../media/image72.png"/><Relationship Id="rId3" Type="http://schemas.openxmlformats.org/officeDocument/2006/relationships/image" Target="../media/image53.svg"/><Relationship Id="rId21" Type="http://schemas.openxmlformats.org/officeDocument/2006/relationships/image" Target="../media/image28.svg"/><Relationship Id="rId34" Type="http://schemas.openxmlformats.org/officeDocument/2006/relationships/image" Target="../media/image78.jpeg"/><Relationship Id="rId7" Type="http://schemas.openxmlformats.org/officeDocument/2006/relationships/image" Target="../media/image57.svg"/><Relationship Id="rId12" Type="http://schemas.openxmlformats.org/officeDocument/2006/relationships/image" Target="../media/image62.png"/><Relationship Id="rId17" Type="http://schemas.openxmlformats.org/officeDocument/2006/relationships/image" Target="../media/image67.svg"/><Relationship Id="rId25" Type="http://schemas.openxmlformats.org/officeDocument/2006/relationships/image" Target="../media/image71.svg"/><Relationship Id="rId33" Type="http://schemas.openxmlformats.org/officeDocument/2006/relationships/image" Target="../media/image77.svg"/><Relationship Id="rId2" Type="http://schemas.openxmlformats.org/officeDocument/2006/relationships/image" Target="../media/image52.png"/><Relationship Id="rId16" Type="http://schemas.openxmlformats.org/officeDocument/2006/relationships/image" Target="../media/image66.png"/><Relationship Id="rId20" Type="http://schemas.openxmlformats.org/officeDocument/2006/relationships/image" Target="../media/image27.png"/><Relationship Id="rId29" Type="http://schemas.openxmlformats.org/officeDocument/2006/relationships/image" Target="../media/image7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svg"/><Relationship Id="rId24" Type="http://schemas.openxmlformats.org/officeDocument/2006/relationships/image" Target="../media/image70.png"/><Relationship Id="rId32" Type="http://schemas.openxmlformats.org/officeDocument/2006/relationships/image" Target="../media/image76.png"/><Relationship Id="rId5" Type="http://schemas.openxmlformats.org/officeDocument/2006/relationships/image" Target="../media/image55.svg"/><Relationship Id="rId15" Type="http://schemas.openxmlformats.org/officeDocument/2006/relationships/image" Target="../media/image65.svg"/><Relationship Id="rId23" Type="http://schemas.openxmlformats.org/officeDocument/2006/relationships/image" Target="../media/image69.svg"/><Relationship Id="rId28" Type="http://schemas.openxmlformats.org/officeDocument/2006/relationships/image" Target="../media/image74.png"/><Relationship Id="rId10" Type="http://schemas.openxmlformats.org/officeDocument/2006/relationships/image" Target="../media/image60.png"/><Relationship Id="rId19" Type="http://schemas.openxmlformats.org/officeDocument/2006/relationships/image" Target="../media/image32.svg"/><Relationship Id="rId31" Type="http://schemas.openxmlformats.org/officeDocument/2006/relationships/image" Target="../media/image34.svg"/><Relationship Id="rId4" Type="http://schemas.openxmlformats.org/officeDocument/2006/relationships/image" Target="../media/image54.png"/><Relationship Id="rId9" Type="http://schemas.openxmlformats.org/officeDocument/2006/relationships/image" Target="../media/image59.svg"/><Relationship Id="rId14" Type="http://schemas.openxmlformats.org/officeDocument/2006/relationships/image" Target="../media/image64.png"/><Relationship Id="rId22" Type="http://schemas.openxmlformats.org/officeDocument/2006/relationships/image" Target="../media/image68.png"/><Relationship Id="rId27" Type="http://schemas.openxmlformats.org/officeDocument/2006/relationships/image" Target="../media/image73.svg"/><Relationship Id="rId30" Type="http://schemas.openxmlformats.org/officeDocument/2006/relationships/image" Target="../media/image33.png"/><Relationship Id="rId8" Type="http://schemas.openxmlformats.org/officeDocument/2006/relationships/image" Target="../media/image5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7" Type="http://schemas.openxmlformats.org/officeDocument/2006/relationships/image" Target="../media/image49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5.sv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76805-BB2E-7AE0-BE2F-8825C49DD8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 Intro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595BF-5C4D-4BB3-7677-5D5A61E168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251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1AE21A-F3DF-1A2C-930E-E4AFF38981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AI Vision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593A5DF2-E5F4-63EA-2EB7-D5449D1806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575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Presentation with media outline">
            <a:extLst>
              <a:ext uri="{FF2B5EF4-FFF2-40B4-BE49-F238E27FC236}">
                <a16:creationId xmlns:a16="http://schemas.microsoft.com/office/drawing/2014/main" id="{2EA07873-E7B1-C810-C6BE-D213BC691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25546" y="1037044"/>
            <a:ext cx="914400" cy="914400"/>
          </a:xfrm>
          <a:prstGeom prst="rect">
            <a:avLst/>
          </a:prstGeom>
        </p:spPr>
      </p:pic>
      <p:pic>
        <p:nvPicPr>
          <p:cNvPr id="7" name="Graphic 6" descr="Image outline">
            <a:extLst>
              <a:ext uri="{FF2B5EF4-FFF2-40B4-BE49-F238E27FC236}">
                <a16:creationId xmlns:a16="http://schemas.microsoft.com/office/drawing/2014/main" id="{DE119757-3755-A7D0-7853-7F1CD84572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32174" y="1037044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3CA2F9-084F-8B19-DE9D-C1AE0B9B6F7F}"/>
              </a:ext>
            </a:extLst>
          </p:cNvPr>
          <p:cNvSpPr txBox="1"/>
          <p:nvPr/>
        </p:nvSpPr>
        <p:spPr>
          <a:xfrm>
            <a:off x="1191410" y="2949809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 Image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678746-EE52-8CEA-F36A-6CB563AB58BB}"/>
              </a:ext>
            </a:extLst>
          </p:cNvPr>
          <p:cNvSpPr txBox="1"/>
          <p:nvPr/>
        </p:nvSpPr>
        <p:spPr>
          <a:xfrm>
            <a:off x="3194228" y="2934193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519E26-4C96-50A5-61BD-08ECB1858D2E}"/>
              </a:ext>
            </a:extLst>
          </p:cNvPr>
          <p:cNvSpPr txBox="1"/>
          <p:nvPr/>
        </p:nvSpPr>
        <p:spPr>
          <a:xfrm>
            <a:off x="5383487" y="2795694"/>
            <a:ext cx="2014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Detect, analyze and face </a:t>
            </a:r>
            <a:r>
              <a:rPr lang="en-US" dirty="0" err="1"/>
              <a:t>recog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BE0CFB-F9A1-45FE-7DB1-039657409941}"/>
              </a:ext>
            </a:extLst>
          </p:cNvPr>
          <p:cNvSpPr txBox="1"/>
          <p:nvPr/>
        </p:nvSpPr>
        <p:spPr>
          <a:xfrm>
            <a:off x="7317832" y="2795694"/>
            <a:ext cx="26651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Text Reading from Images and Documents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61249D-A3AE-3CC5-CD65-E06B095B8F70}"/>
              </a:ext>
            </a:extLst>
          </p:cNvPr>
          <p:cNvSpPr txBox="1"/>
          <p:nvPr/>
        </p:nvSpPr>
        <p:spPr>
          <a:xfrm>
            <a:off x="9902664" y="2934193"/>
            <a:ext cx="2014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Analyze Video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1B4BF6-204F-C867-CFA6-440E540AFDF9}"/>
              </a:ext>
            </a:extLst>
          </p:cNvPr>
          <p:cNvSpPr txBox="1"/>
          <p:nvPr/>
        </p:nvSpPr>
        <p:spPr>
          <a:xfrm>
            <a:off x="3432174" y="1766778"/>
            <a:ext cx="909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E5F171-21E1-CFB3-1AA3-3BAC7F441EBA}"/>
              </a:ext>
            </a:extLst>
          </p:cNvPr>
          <p:cNvSpPr txBox="1"/>
          <p:nvPr/>
        </p:nvSpPr>
        <p:spPr>
          <a:xfrm>
            <a:off x="7504061" y="1766778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Video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127BC7C-A612-6F55-B9EB-84080E1BC7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8631" y="4163153"/>
            <a:ext cx="1870911" cy="920773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4DEC7F3F-A698-22A8-1D58-9B60EC5722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33634" y="4169958"/>
            <a:ext cx="1934997" cy="108927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FABD5135-49C2-7D1B-F536-2C4B2B95C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26827" y="4103841"/>
            <a:ext cx="2318738" cy="1160838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A71293F4-ACD5-D70C-EBB6-BCA5C53117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84623" y="4110603"/>
            <a:ext cx="1961923" cy="100513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0162F607-8E98-4802-ED93-FC634EC8AEC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593869" y="3889938"/>
            <a:ext cx="2663539" cy="1445921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23003B6C-E0E7-C502-A951-D442AB0B2BFB}"/>
              </a:ext>
            </a:extLst>
          </p:cNvPr>
          <p:cNvSpPr txBox="1"/>
          <p:nvPr/>
        </p:nvSpPr>
        <p:spPr>
          <a:xfrm>
            <a:off x="5268631" y="144967"/>
            <a:ext cx="1647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AI Vision</a:t>
            </a:r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83EB373B-905D-1E86-51DB-E230FC5545FD}"/>
              </a:ext>
            </a:extLst>
          </p:cNvPr>
          <p:cNvCxnSpPr>
            <a:stCxn id="101" idx="3"/>
            <a:endCxn id="5" idx="0"/>
          </p:cNvCxnSpPr>
          <p:nvPr/>
        </p:nvCxnSpPr>
        <p:spPr>
          <a:xfrm>
            <a:off x="6916133" y="329633"/>
            <a:ext cx="966613" cy="7074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F110C098-62DF-4DC4-41A4-B7E3FCE65441}"/>
              </a:ext>
            </a:extLst>
          </p:cNvPr>
          <p:cNvCxnSpPr>
            <a:stCxn id="101" idx="1"/>
          </p:cNvCxnSpPr>
          <p:nvPr/>
        </p:nvCxnSpPr>
        <p:spPr>
          <a:xfrm rot="10800000" flipV="1">
            <a:off x="3886755" y="329633"/>
            <a:ext cx="1381877" cy="908152"/>
          </a:xfrm>
          <a:prstGeom prst="bentConnector3">
            <a:avLst>
              <a:gd name="adj1" fmla="val 9922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Right Brace 106">
            <a:extLst>
              <a:ext uri="{FF2B5EF4-FFF2-40B4-BE49-F238E27FC236}">
                <a16:creationId xmlns:a16="http://schemas.microsoft.com/office/drawing/2014/main" id="{6F03E9DB-53F0-7FD4-86BE-3142DB938242}"/>
              </a:ext>
            </a:extLst>
          </p:cNvPr>
          <p:cNvSpPr/>
          <p:nvPr/>
        </p:nvSpPr>
        <p:spPr>
          <a:xfrm rot="16200000">
            <a:off x="5970114" y="-1727025"/>
            <a:ext cx="808979" cy="8650597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9585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993CD6C-EACC-C2F3-15CE-A07A56A966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0444" y="4091298"/>
            <a:ext cx="1553998" cy="1553998"/>
          </a:xfrm>
          <a:prstGeom prst="rect">
            <a:avLst/>
          </a:prstGeom>
        </p:spPr>
      </p:pic>
      <p:pic>
        <p:nvPicPr>
          <p:cNvPr id="5" name="Graphic 4" descr="Image outline">
            <a:extLst>
              <a:ext uri="{FF2B5EF4-FFF2-40B4-BE49-F238E27FC236}">
                <a16:creationId xmlns:a16="http://schemas.microsoft.com/office/drawing/2014/main" id="{ECF29585-DDA3-4B2B-6C2B-35AC47657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82323" y="5645296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81BDF3C-6C22-8335-EEDC-187FC762E9DA}"/>
              </a:ext>
            </a:extLst>
          </p:cNvPr>
          <p:cNvSpPr txBox="1"/>
          <p:nvPr/>
        </p:nvSpPr>
        <p:spPr>
          <a:xfrm>
            <a:off x="705781" y="988780"/>
            <a:ext cx="12186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Object Detection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BB922CE-08E4-D532-5FC1-02412754F5EB}"/>
              </a:ext>
            </a:extLst>
          </p:cNvPr>
          <p:cNvSpPr txBox="1"/>
          <p:nvPr/>
        </p:nvSpPr>
        <p:spPr>
          <a:xfrm>
            <a:off x="1863993" y="1001273"/>
            <a:ext cx="123463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People Detection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44C027-241A-74C8-9880-0B27691AD7AD}"/>
              </a:ext>
            </a:extLst>
          </p:cNvPr>
          <p:cNvSpPr txBox="1"/>
          <p:nvPr/>
        </p:nvSpPr>
        <p:spPr>
          <a:xfrm>
            <a:off x="3038235" y="1001273"/>
            <a:ext cx="11769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Image metadata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F62883-E97C-8D86-2EC9-569B49DAA70C}"/>
              </a:ext>
            </a:extLst>
          </p:cNvPr>
          <p:cNvSpPr txBox="1"/>
          <p:nvPr/>
        </p:nvSpPr>
        <p:spPr>
          <a:xfrm>
            <a:off x="4154769" y="1006404"/>
            <a:ext cx="14398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Description and tags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42F6C1-C82A-5122-2B17-07A6EDFC3669}"/>
              </a:ext>
            </a:extLst>
          </p:cNvPr>
          <p:cNvSpPr txBox="1"/>
          <p:nvPr/>
        </p:nvSpPr>
        <p:spPr>
          <a:xfrm>
            <a:off x="5534196" y="1012598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Category identification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DA36B0-4B93-4DCD-10CA-5794B1F86147}"/>
              </a:ext>
            </a:extLst>
          </p:cNvPr>
          <p:cNvSpPr txBox="1"/>
          <p:nvPr/>
        </p:nvSpPr>
        <p:spPr>
          <a:xfrm>
            <a:off x="7041863" y="1012598"/>
            <a:ext cx="1441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Background removal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D607D-DF99-4C09-007C-3B0E3BD41249}"/>
              </a:ext>
            </a:extLst>
          </p:cNvPr>
          <p:cNvSpPr txBox="1"/>
          <p:nvPr/>
        </p:nvSpPr>
        <p:spPr>
          <a:xfrm>
            <a:off x="8422892" y="1012598"/>
            <a:ext cx="4700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OCR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67A6B5-6CB3-8798-5D02-FA9C59B18321}"/>
              </a:ext>
            </a:extLst>
          </p:cNvPr>
          <p:cNvSpPr txBox="1"/>
          <p:nvPr/>
        </p:nvSpPr>
        <p:spPr>
          <a:xfrm>
            <a:off x="8832501" y="1001273"/>
            <a:ext cx="12618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Moderation rating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468F00-4434-E560-FF5A-2C7F52ECDDC3}"/>
              </a:ext>
            </a:extLst>
          </p:cNvPr>
          <p:cNvSpPr txBox="1"/>
          <p:nvPr/>
        </p:nvSpPr>
        <p:spPr>
          <a:xfrm>
            <a:off x="10033994" y="1012598"/>
            <a:ext cx="18870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Smart thumbnail generation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6EF9AE-7B69-C300-AE7E-231F731F3019}"/>
              </a:ext>
            </a:extLst>
          </p:cNvPr>
          <p:cNvSpPr txBox="1"/>
          <p:nvPr/>
        </p:nvSpPr>
        <p:spPr>
          <a:xfrm>
            <a:off x="645718" y="1250357"/>
            <a:ext cx="231172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VisualFeatures</a:t>
            </a:r>
            <a:r>
              <a:rPr lang="en-US" dirty="0"/>
              <a:t> class: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DenseCaptions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SmartCrops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E36ED2-2EBC-8D6F-1983-6B25CD996A00}"/>
              </a:ext>
            </a:extLst>
          </p:cNvPr>
          <p:cNvSpPr txBox="1"/>
          <p:nvPr/>
        </p:nvSpPr>
        <p:spPr>
          <a:xfrm>
            <a:off x="5540100" y="1686379"/>
            <a:ext cx="208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detection:</a:t>
            </a:r>
          </a:p>
          <a:p>
            <a:r>
              <a:rPr lang="en-US" dirty="0"/>
              <a:t>Apple, Orange Etc..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7DC7C9-93EF-121E-11B9-4BDD1E978B3F}"/>
              </a:ext>
            </a:extLst>
          </p:cNvPr>
          <p:cNvCxnSpPr>
            <a:endCxn id="16" idx="2"/>
          </p:cNvCxnSpPr>
          <p:nvPr/>
        </p:nvCxnSpPr>
        <p:spPr>
          <a:xfrm flipV="1">
            <a:off x="6497443" y="2332710"/>
            <a:ext cx="84160" cy="17585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D0157F0-C167-1F5F-F340-338B61F7B70A}"/>
              </a:ext>
            </a:extLst>
          </p:cNvPr>
          <p:cNvSpPr txBox="1"/>
          <p:nvPr/>
        </p:nvSpPr>
        <p:spPr>
          <a:xfrm>
            <a:off x="7993879" y="2404519"/>
            <a:ext cx="31839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Smart Crop:</a:t>
            </a:r>
          </a:p>
          <a:p>
            <a:r>
              <a:rPr lang="en-US" dirty="0"/>
              <a:t>Extract the object from photos</a:t>
            </a:r>
          </a:p>
        </p:txBody>
      </p:sp>
      <p:pic>
        <p:nvPicPr>
          <p:cNvPr id="3074" name="Picture 2" descr="Sardar Vallabhai Patel Poster ...">
            <a:extLst>
              <a:ext uri="{FF2B5EF4-FFF2-40B4-BE49-F238E27FC236}">
                <a16:creationId xmlns:a16="http://schemas.microsoft.com/office/drawing/2014/main" id="{74F20E8B-DC47-46C0-FA1D-03C685E09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135" y="3134747"/>
            <a:ext cx="1174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60FC754-76A3-DB45-8FC0-F5566E68DC0B}"/>
              </a:ext>
            </a:extLst>
          </p:cNvPr>
          <p:cNvSpPr/>
          <p:nvPr/>
        </p:nvSpPr>
        <p:spPr>
          <a:xfrm>
            <a:off x="9088066" y="3178551"/>
            <a:ext cx="802888" cy="1091565"/>
          </a:xfrm>
          <a:prstGeom prst="rect">
            <a:avLst/>
          </a:prstGeom>
          <a:solidFill>
            <a:srgbClr val="E8E8E8">
              <a:alpha val="47059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F55C511-B167-F05A-4044-CE3E3581ECF2}"/>
              </a:ext>
            </a:extLst>
          </p:cNvPr>
          <p:cNvCxnSpPr/>
          <p:nvPr/>
        </p:nvCxnSpPr>
        <p:spPr>
          <a:xfrm flipV="1">
            <a:off x="6954643" y="3212004"/>
            <a:ext cx="1947492" cy="13711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76" name="Picture 4" descr="Driver Wearing Seat Belt Stock Photos ...">
            <a:extLst>
              <a:ext uri="{FF2B5EF4-FFF2-40B4-BE49-F238E27FC236}">
                <a16:creationId xmlns:a16="http://schemas.microsoft.com/office/drawing/2014/main" id="{2C6F32CB-5BA6-22E6-A013-7277F2FAF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083" y="3323516"/>
            <a:ext cx="1611341" cy="10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4E5C132-EEB0-93A1-FCCE-03B4D96DC965}"/>
              </a:ext>
            </a:extLst>
          </p:cNvPr>
          <p:cNvSpPr txBox="1"/>
          <p:nvPr/>
        </p:nvSpPr>
        <p:spPr>
          <a:xfrm>
            <a:off x="2894151" y="2839196"/>
            <a:ext cx="2159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Tag, Object, People: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3ABA2F-FAC3-BE5A-0241-E4AD34085782}"/>
              </a:ext>
            </a:extLst>
          </p:cNvPr>
          <p:cNvCxnSpPr>
            <a:endCxn id="3076" idx="3"/>
          </p:cNvCxnSpPr>
          <p:nvPr/>
        </p:nvCxnSpPr>
        <p:spPr>
          <a:xfrm flipH="1" flipV="1">
            <a:off x="4829424" y="3859653"/>
            <a:ext cx="1069570" cy="9019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EE157C6-2820-C761-5D12-D267F1D162E9}"/>
              </a:ext>
            </a:extLst>
          </p:cNvPr>
          <p:cNvCxnSpPr/>
          <p:nvPr/>
        </p:nvCxnSpPr>
        <p:spPr>
          <a:xfrm>
            <a:off x="6539523" y="5430644"/>
            <a:ext cx="0" cy="37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EE4770-F9CD-E8E2-1949-3C5277D41A36}"/>
              </a:ext>
            </a:extLst>
          </p:cNvPr>
          <p:cNvSpPr txBox="1"/>
          <p:nvPr/>
        </p:nvSpPr>
        <p:spPr>
          <a:xfrm>
            <a:off x="379141" y="211873"/>
            <a:ext cx="1612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Analyze Image</a:t>
            </a:r>
          </a:p>
        </p:txBody>
      </p:sp>
    </p:spTree>
    <p:extLst>
      <p:ext uri="{BB962C8B-B14F-4D97-AF65-F5344CB8AC3E}">
        <p14:creationId xmlns:p14="http://schemas.microsoft.com/office/powerpoint/2010/main" val="33756762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2318C-E364-598E-38A9-41AD3184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25D5BF5-106D-DD37-AB31-EE11D2EEA6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615" y="4113600"/>
            <a:ext cx="1553998" cy="1553998"/>
          </a:xfrm>
          <a:prstGeom prst="rect">
            <a:avLst/>
          </a:prstGeom>
        </p:spPr>
      </p:pic>
      <p:pic>
        <p:nvPicPr>
          <p:cNvPr id="5" name="Graphic 4" descr="Image outline">
            <a:extLst>
              <a:ext uri="{FF2B5EF4-FFF2-40B4-BE49-F238E27FC236}">
                <a16:creationId xmlns:a16="http://schemas.microsoft.com/office/drawing/2014/main" id="{73A5CA8F-B716-E9A1-7F62-56F358FFD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494" y="5667598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49FA817-6A0D-B413-FD6A-56B28EB09462}"/>
              </a:ext>
            </a:extLst>
          </p:cNvPr>
          <p:cNvCxnSpPr/>
          <p:nvPr/>
        </p:nvCxnSpPr>
        <p:spPr>
          <a:xfrm>
            <a:off x="5814694" y="5452946"/>
            <a:ext cx="0" cy="37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A739312-838A-EAD8-48C7-3752CC4484DC}"/>
              </a:ext>
            </a:extLst>
          </p:cNvPr>
          <p:cNvSpPr txBox="1"/>
          <p:nvPr/>
        </p:nvSpPr>
        <p:spPr>
          <a:xfrm>
            <a:off x="379141" y="211873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Classification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F74048-7C0D-4E8B-C947-BAE5444C97EE}"/>
              </a:ext>
            </a:extLst>
          </p:cNvPr>
          <p:cNvSpPr txBox="1"/>
          <p:nvPr/>
        </p:nvSpPr>
        <p:spPr>
          <a:xfrm>
            <a:off x="1898352" y="1457252"/>
            <a:ext cx="2213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C68DC5-666D-E98C-07BA-3D5BE2876E81}"/>
              </a:ext>
            </a:extLst>
          </p:cNvPr>
          <p:cNvSpPr txBox="1"/>
          <p:nvPr/>
        </p:nvSpPr>
        <p:spPr>
          <a:xfrm>
            <a:off x="7700453" y="1525485"/>
            <a:ext cx="188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 Detection</a:t>
            </a:r>
          </a:p>
        </p:txBody>
      </p:sp>
      <p:pic>
        <p:nvPicPr>
          <p:cNvPr id="17" name="Picture 4" descr="Driver Wearing Seat Belt Stock Photos ...">
            <a:extLst>
              <a:ext uri="{FF2B5EF4-FFF2-40B4-BE49-F238E27FC236}">
                <a16:creationId xmlns:a16="http://schemas.microsoft.com/office/drawing/2014/main" id="{F07B6E8F-AA10-64D5-C247-EA615ECF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4925" y="2260461"/>
            <a:ext cx="1611341" cy="10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 Helmet Wearing Race Car Driver In The ...">
            <a:extLst>
              <a:ext uri="{FF2B5EF4-FFF2-40B4-BE49-F238E27FC236}">
                <a16:creationId xmlns:a16="http://schemas.microsoft.com/office/drawing/2014/main" id="{AB32EFA3-8218-248E-6C14-62A41F9B15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 t="5815" r="20678"/>
          <a:stretch/>
        </p:blipFill>
        <p:spPr bwMode="auto">
          <a:xfrm>
            <a:off x="3445441" y="2214712"/>
            <a:ext cx="856680" cy="116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VEGA Off Road D/V Motorbike Helmet ...">
            <a:extLst>
              <a:ext uri="{FF2B5EF4-FFF2-40B4-BE49-F238E27FC236}">
                <a16:creationId xmlns:a16="http://schemas.microsoft.com/office/drawing/2014/main" id="{642A8D87-6BD9-86B5-2AD7-CB7ED1E5A3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9"/>
          <a:stretch/>
        </p:blipFill>
        <p:spPr bwMode="auto">
          <a:xfrm>
            <a:off x="6928754" y="2402060"/>
            <a:ext cx="771699" cy="1013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Car Seat Belt History: Origin ...">
            <a:extLst>
              <a:ext uri="{FF2B5EF4-FFF2-40B4-BE49-F238E27FC236}">
                <a16:creationId xmlns:a16="http://schemas.microsoft.com/office/drawing/2014/main" id="{5B9F51F8-3DDC-C44C-675D-4DF1CECBF8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018" y="2374747"/>
            <a:ext cx="2286971" cy="99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 descr="Driver Wearing Seat Belt Stock Photos ...">
            <a:extLst>
              <a:ext uri="{FF2B5EF4-FFF2-40B4-BE49-F238E27FC236}">
                <a16:creationId xmlns:a16="http://schemas.microsoft.com/office/drawing/2014/main" id="{AB04CFCB-E7FD-7BFE-C3B4-F2C22278C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3155" y="3920325"/>
            <a:ext cx="1611341" cy="10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 descr="A Helmet Wearing Race Car Driver In The ...">
            <a:extLst>
              <a:ext uri="{FF2B5EF4-FFF2-40B4-BE49-F238E27FC236}">
                <a16:creationId xmlns:a16="http://schemas.microsoft.com/office/drawing/2014/main" id="{40C838B4-9E0C-B8F3-A82C-AF84347B7B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84" t="5815" r="20678"/>
          <a:stretch/>
        </p:blipFill>
        <p:spPr bwMode="auto">
          <a:xfrm>
            <a:off x="9463671" y="3874576"/>
            <a:ext cx="856680" cy="1163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DA3E0F24-491C-E5F6-5E76-BF4EBDB9E42A}"/>
              </a:ext>
            </a:extLst>
          </p:cNvPr>
          <p:cNvSpPr/>
          <p:nvPr/>
        </p:nvSpPr>
        <p:spPr>
          <a:xfrm>
            <a:off x="9584751" y="3874576"/>
            <a:ext cx="551707" cy="519005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CDA75A-4F81-BA57-C3DA-A19E3C9B70A2}"/>
              </a:ext>
            </a:extLst>
          </p:cNvPr>
          <p:cNvSpPr/>
          <p:nvPr/>
        </p:nvSpPr>
        <p:spPr>
          <a:xfrm>
            <a:off x="8344546" y="4315839"/>
            <a:ext cx="551707" cy="519005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EB3F68-C60C-1976-58DE-A00472A8FBAC}"/>
              </a:ext>
            </a:extLst>
          </p:cNvPr>
          <p:cNvSpPr/>
          <p:nvPr/>
        </p:nvSpPr>
        <p:spPr>
          <a:xfrm>
            <a:off x="7716156" y="4456462"/>
            <a:ext cx="486786" cy="457932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7FCEA6-3A47-A76C-EE7B-970C5ADEC1D7}"/>
              </a:ext>
            </a:extLst>
          </p:cNvPr>
          <p:cNvSpPr txBox="1"/>
          <p:nvPr/>
        </p:nvSpPr>
        <p:spPr>
          <a:xfrm>
            <a:off x="1436745" y="3380400"/>
            <a:ext cx="224612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COCO file: JSON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“images”:</a:t>
            </a:r>
          </a:p>
          <a:p>
            <a:r>
              <a:rPr lang="en-US" dirty="0"/>
              <a:t>	{</a:t>
            </a:r>
          </a:p>
          <a:p>
            <a:r>
              <a:rPr lang="en-US" dirty="0"/>
              <a:t>	  id:</a:t>
            </a:r>
          </a:p>
          <a:p>
            <a:r>
              <a:rPr lang="en-US" dirty="0"/>
              <a:t>	  </a:t>
            </a:r>
            <a:r>
              <a:rPr lang="en-US" dirty="0" err="1"/>
              <a:t>file_name</a:t>
            </a:r>
            <a:r>
              <a:rPr lang="en-US" dirty="0"/>
              <a:t>:</a:t>
            </a:r>
          </a:p>
          <a:p>
            <a:r>
              <a:rPr lang="en-US" dirty="0"/>
              <a:t>	 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D47578-AB5E-3551-1B01-9D2BB38EE17A}"/>
              </a:ext>
            </a:extLst>
          </p:cNvPr>
          <p:cNvSpPr/>
          <p:nvPr/>
        </p:nvSpPr>
        <p:spPr>
          <a:xfrm>
            <a:off x="3581800" y="2200012"/>
            <a:ext cx="551707" cy="519005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3489852-22E1-2692-DD21-B7956FFAC2F6}"/>
              </a:ext>
            </a:extLst>
          </p:cNvPr>
          <p:cNvSpPr/>
          <p:nvPr/>
        </p:nvSpPr>
        <p:spPr>
          <a:xfrm>
            <a:off x="2341595" y="2641275"/>
            <a:ext cx="551707" cy="519005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351487-3EFA-B429-97E3-A0D3D0B5B38E}"/>
              </a:ext>
            </a:extLst>
          </p:cNvPr>
          <p:cNvSpPr txBox="1"/>
          <p:nvPr/>
        </p:nvSpPr>
        <p:spPr>
          <a:xfrm>
            <a:off x="4091540" y="1971651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helmet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8CDBFEC-3DED-E449-6CDD-691E020E3146}"/>
              </a:ext>
            </a:extLst>
          </p:cNvPr>
          <p:cNvSpPr txBox="1"/>
          <p:nvPr/>
        </p:nvSpPr>
        <p:spPr>
          <a:xfrm>
            <a:off x="2288353" y="1958580"/>
            <a:ext cx="10658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Seat belt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B92DC15E-D6E7-F35F-1B18-EA9AFE150D99}"/>
              </a:ext>
            </a:extLst>
          </p:cNvPr>
          <p:cNvCxnSpPr>
            <a:stCxn id="4" idx="1"/>
            <a:endCxn id="6146" idx="3"/>
          </p:cNvCxnSpPr>
          <p:nvPr/>
        </p:nvCxnSpPr>
        <p:spPr>
          <a:xfrm rot="10800000">
            <a:off x="4302121" y="2796599"/>
            <a:ext cx="693494" cy="20940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4A1A09C-AE4E-130D-7EC5-893C63D7DD12}"/>
              </a:ext>
            </a:extLst>
          </p:cNvPr>
          <p:cNvCxnSpPr>
            <a:cxnSpLocks/>
            <a:stCxn id="4" idx="3"/>
            <a:endCxn id="6148" idx="1"/>
          </p:cNvCxnSpPr>
          <p:nvPr/>
        </p:nvCxnSpPr>
        <p:spPr>
          <a:xfrm flipV="1">
            <a:off x="6549613" y="2908806"/>
            <a:ext cx="379141" cy="19817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7425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E8F36-DE96-D441-5E89-26104CD07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Driver Wearing Seat Belt Stock Photos ...">
            <a:extLst>
              <a:ext uri="{FF2B5EF4-FFF2-40B4-BE49-F238E27FC236}">
                <a16:creationId xmlns:a16="http://schemas.microsoft.com/office/drawing/2014/main" id="{D2FDAE45-24BB-983C-8585-3772624B7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042" y="2708540"/>
            <a:ext cx="1611341" cy="10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39AAAFB-936A-07AC-43F3-B8D40F385A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5615" y="4113600"/>
            <a:ext cx="1553998" cy="1553998"/>
          </a:xfrm>
          <a:prstGeom prst="rect">
            <a:avLst/>
          </a:prstGeom>
        </p:spPr>
      </p:pic>
      <p:pic>
        <p:nvPicPr>
          <p:cNvPr id="5" name="Graphic 4" descr="Image outline">
            <a:extLst>
              <a:ext uri="{FF2B5EF4-FFF2-40B4-BE49-F238E27FC236}">
                <a16:creationId xmlns:a16="http://schemas.microsoft.com/office/drawing/2014/main" id="{40AEBDB7-EC1E-1984-CCCD-68E020B28D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57494" y="5667598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391976A-5E50-8A21-7DF6-C1ECC3954195}"/>
              </a:ext>
            </a:extLst>
          </p:cNvPr>
          <p:cNvCxnSpPr/>
          <p:nvPr/>
        </p:nvCxnSpPr>
        <p:spPr>
          <a:xfrm>
            <a:off x="5814694" y="5452946"/>
            <a:ext cx="0" cy="37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8C65276-ECD2-7F3B-1E0C-61828F282BCB}"/>
              </a:ext>
            </a:extLst>
          </p:cNvPr>
          <p:cNvSpPr txBox="1"/>
          <p:nvPr/>
        </p:nvSpPr>
        <p:spPr>
          <a:xfrm>
            <a:off x="145499" y="126346"/>
            <a:ext cx="3299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Detect, analyze and face </a:t>
            </a:r>
            <a:r>
              <a:rPr lang="en-US" dirty="0" err="1"/>
              <a:t>recog</a:t>
            </a:r>
            <a:r>
              <a:rPr lang="en-US" dirty="0"/>
              <a:t>.</a:t>
            </a:r>
          </a:p>
        </p:txBody>
      </p:sp>
      <p:pic>
        <p:nvPicPr>
          <p:cNvPr id="17" name="Picture 4" descr="Driver Wearing Seat Belt Stock Photos ...">
            <a:extLst>
              <a:ext uri="{FF2B5EF4-FFF2-40B4-BE49-F238E27FC236}">
                <a16:creationId xmlns:a16="http://schemas.microsoft.com/office/drawing/2014/main" id="{0139CB74-6197-20A0-9569-A1AFA18A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247" y="2575196"/>
            <a:ext cx="1611341" cy="107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393571A-4945-C708-84C5-2E7D0814E1F4}"/>
              </a:ext>
            </a:extLst>
          </p:cNvPr>
          <p:cNvSpPr/>
          <p:nvPr/>
        </p:nvSpPr>
        <p:spPr>
          <a:xfrm>
            <a:off x="1463591" y="2788167"/>
            <a:ext cx="729216" cy="869197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462578C3-0B35-3736-BF1D-3D342A1B3745}"/>
              </a:ext>
            </a:extLst>
          </p:cNvPr>
          <p:cNvCxnSpPr>
            <a:cxnSpLocks/>
            <a:stCxn id="4" idx="1"/>
            <a:endCxn id="17" idx="3"/>
          </p:cNvCxnSpPr>
          <p:nvPr/>
        </p:nvCxnSpPr>
        <p:spPr>
          <a:xfrm rot="10800000">
            <a:off x="3017589" y="3111333"/>
            <a:ext cx="1978027" cy="17792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D9C94298-D934-5A74-64A5-E43206CFEC45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 flipV="1">
            <a:off x="6549613" y="3244677"/>
            <a:ext cx="2096429" cy="16459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2BA691-29B5-9FF1-8743-23B8C8BDD25C}"/>
              </a:ext>
            </a:extLst>
          </p:cNvPr>
          <p:cNvSpPr/>
          <p:nvPr/>
        </p:nvSpPr>
        <p:spPr>
          <a:xfrm>
            <a:off x="8893241" y="2881401"/>
            <a:ext cx="446295" cy="419841"/>
          </a:xfrm>
          <a:prstGeom prst="rect">
            <a:avLst/>
          </a:prstGeom>
          <a:solidFill>
            <a:srgbClr val="E8E8E8">
              <a:alpha val="5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1108BFF-72E5-6726-CF68-B73031DE5EAD}"/>
              </a:ext>
            </a:extLst>
          </p:cNvPr>
          <p:cNvSpPr txBox="1"/>
          <p:nvPr/>
        </p:nvSpPr>
        <p:spPr>
          <a:xfrm>
            <a:off x="1463591" y="3715036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042116-88F9-FCDE-DB59-BD5CABCB989C}"/>
              </a:ext>
            </a:extLst>
          </p:cNvPr>
          <p:cNvSpPr txBox="1"/>
          <p:nvPr/>
        </p:nvSpPr>
        <p:spPr>
          <a:xfrm>
            <a:off x="6781399" y="4541895"/>
            <a:ext cx="67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82EFB5-2E9F-104B-373E-0F6F013BB69B}"/>
              </a:ext>
            </a:extLst>
          </p:cNvPr>
          <p:cNvSpPr txBox="1"/>
          <p:nvPr/>
        </p:nvSpPr>
        <p:spPr>
          <a:xfrm>
            <a:off x="295098" y="2788167"/>
            <a:ext cx="1419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Person location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89ACA74-FD9F-059B-CD71-52FA2A776D73}"/>
              </a:ext>
            </a:extLst>
          </p:cNvPr>
          <p:cNvSpPr txBox="1"/>
          <p:nvPr/>
        </p:nvSpPr>
        <p:spPr>
          <a:xfrm>
            <a:off x="10271659" y="2562577"/>
            <a:ext cx="20020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Location</a:t>
            </a:r>
          </a:p>
          <a:p>
            <a:r>
              <a:rPr lang="en-US" dirty="0"/>
              <a:t>Attributes</a:t>
            </a:r>
          </a:p>
          <a:p>
            <a:r>
              <a:rPr lang="en-US" dirty="0"/>
              <a:t>Seating Position</a:t>
            </a:r>
          </a:p>
          <a:p>
            <a:r>
              <a:rPr lang="en-US" dirty="0"/>
              <a:t>Seat Belt</a:t>
            </a:r>
          </a:p>
          <a:p>
            <a:r>
              <a:rPr lang="en-US" dirty="0"/>
              <a:t>Etc..</a:t>
            </a:r>
          </a:p>
        </p:txBody>
      </p:sp>
      <p:pic>
        <p:nvPicPr>
          <p:cNvPr id="16" name="Graphic 15" descr="Female Profile outline">
            <a:extLst>
              <a:ext uri="{FF2B5EF4-FFF2-40B4-BE49-F238E27FC236}">
                <a16:creationId xmlns:a16="http://schemas.microsoft.com/office/drawing/2014/main" id="{E849ED7D-4968-5BCF-E2CD-C7D0D363DC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89692" y="1593032"/>
            <a:ext cx="914400" cy="914400"/>
          </a:xfrm>
          <a:prstGeom prst="rect">
            <a:avLst/>
          </a:prstGeom>
        </p:spPr>
      </p:pic>
      <p:pic>
        <p:nvPicPr>
          <p:cNvPr id="18" name="Graphic 17" descr="Female Profile outline">
            <a:extLst>
              <a:ext uri="{FF2B5EF4-FFF2-40B4-BE49-F238E27FC236}">
                <a16:creationId xmlns:a16="http://schemas.microsoft.com/office/drawing/2014/main" id="{67F1FE67-6927-0CFD-0F9F-AD27E2EBA4A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27632" y="1593032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7FA9B3E-BBB7-29B7-840A-8AE1B130D58D}"/>
              </a:ext>
            </a:extLst>
          </p:cNvPr>
          <p:cNvSpPr txBox="1"/>
          <p:nvPr/>
        </p:nvSpPr>
        <p:spPr>
          <a:xfrm>
            <a:off x="3848811" y="2349912"/>
            <a:ext cx="11961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Facial Landmark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C20B8F9-B84F-BD37-0D25-4AB97D0E92BD}"/>
              </a:ext>
            </a:extLst>
          </p:cNvPr>
          <p:cNvSpPr/>
          <p:nvPr/>
        </p:nvSpPr>
        <p:spPr>
          <a:xfrm>
            <a:off x="4227468" y="1593032"/>
            <a:ext cx="431583" cy="540222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58479-9C96-52A4-9DCB-26D737F81200}"/>
              </a:ext>
            </a:extLst>
          </p:cNvPr>
          <p:cNvSpPr txBox="1"/>
          <p:nvPr/>
        </p:nvSpPr>
        <p:spPr>
          <a:xfrm>
            <a:off x="5131857" y="2378216"/>
            <a:ext cx="11961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Facial attributes:</a:t>
            </a:r>
          </a:p>
          <a:p>
            <a:r>
              <a:rPr lang="en-US" sz="1050" dirty="0"/>
              <a:t>Head pose, Glasses, Blur, Etc..</a:t>
            </a:r>
          </a:p>
        </p:txBody>
      </p:sp>
      <p:pic>
        <p:nvPicPr>
          <p:cNvPr id="36" name="Graphic 35" descr="Female Profile outline">
            <a:extLst>
              <a:ext uri="{FF2B5EF4-FFF2-40B4-BE49-F238E27FC236}">
                <a16:creationId xmlns:a16="http://schemas.microsoft.com/office/drawing/2014/main" id="{70D383AC-5A65-2250-E836-6278B8900F9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89680" y="1601217"/>
            <a:ext cx="914400" cy="914400"/>
          </a:xfrm>
          <a:prstGeom prst="rect">
            <a:avLst/>
          </a:prstGeom>
        </p:spPr>
      </p:pic>
      <p:pic>
        <p:nvPicPr>
          <p:cNvPr id="38" name="Graphic 37" descr="Female Profile outline">
            <a:extLst>
              <a:ext uri="{FF2B5EF4-FFF2-40B4-BE49-F238E27FC236}">
                <a16:creationId xmlns:a16="http://schemas.microsoft.com/office/drawing/2014/main" id="{DB3E9BAF-5975-9799-3295-550560DAAE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94960" y="1601217"/>
            <a:ext cx="9144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F4F0961-1C54-3D02-2B3B-93F9BB770DB1}"/>
              </a:ext>
            </a:extLst>
          </p:cNvPr>
          <p:cNvSpPr txBox="1"/>
          <p:nvPr/>
        </p:nvSpPr>
        <p:spPr>
          <a:xfrm>
            <a:off x="6495905" y="2332846"/>
            <a:ext cx="13163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Facial Comparison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3A4B29-335E-DC76-2E0F-F7CDADF49674}"/>
              </a:ext>
            </a:extLst>
          </p:cNvPr>
          <p:cNvSpPr txBox="1"/>
          <p:nvPr/>
        </p:nvSpPr>
        <p:spPr>
          <a:xfrm>
            <a:off x="6972658" y="181176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</a:t>
            </a:r>
          </a:p>
        </p:txBody>
      </p:sp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F1B9661E-13CE-CC36-CBB9-84ED1E8AA387}"/>
              </a:ext>
            </a:extLst>
          </p:cNvPr>
          <p:cNvCxnSpPr>
            <a:endCxn id="40" idx="2"/>
          </p:cNvCxnSpPr>
          <p:nvPr/>
        </p:nvCxnSpPr>
        <p:spPr>
          <a:xfrm rot="5400000" flipH="1" flipV="1">
            <a:off x="5735593" y="2665863"/>
            <a:ext cx="1497606" cy="13394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972BE63D-4559-1F0D-797A-3D02BE3DE781}"/>
              </a:ext>
            </a:extLst>
          </p:cNvPr>
          <p:cNvCxnSpPr>
            <a:endCxn id="25" idx="2"/>
          </p:cNvCxnSpPr>
          <p:nvPr/>
        </p:nvCxnSpPr>
        <p:spPr>
          <a:xfrm rot="16200000" flipV="1">
            <a:off x="5273956" y="3572861"/>
            <a:ext cx="996720" cy="847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372ADDA7-9B1F-4E71-B48A-91FCBFED2103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rot="16200000" flipV="1">
            <a:off x="4358714" y="2699700"/>
            <a:ext cx="1502078" cy="13257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5694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18F62-3702-BABB-45BA-6C2A08C9A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C469BAF-D0EE-C7C4-BF29-477D33F28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5615" y="4113600"/>
            <a:ext cx="1553998" cy="1553998"/>
          </a:xfrm>
          <a:prstGeom prst="rect">
            <a:avLst/>
          </a:prstGeom>
        </p:spPr>
      </p:pic>
      <p:pic>
        <p:nvPicPr>
          <p:cNvPr id="5" name="Graphic 4" descr="Image outline">
            <a:extLst>
              <a:ext uri="{FF2B5EF4-FFF2-40B4-BE49-F238E27FC236}">
                <a16:creationId xmlns:a16="http://schemas.microsoft.com/office/drawing/2014/main" id="{B120999B-5A54-7EE4-C9E7-A5C90C9ADD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57494" y="5667598"/>
            <a:ext cx="914400" cy="914400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B3029D6-9C50-F9C7-0BBE-3D888749AE70}"/>
              </a:ext>
            </a:extLst>
          </p:cNvPr>
          <p:cNvCxnSpPr/>
          <p:nvPr/>
        </p:nvCxnSpPr>
        <p:spPr>
          <a:xfrm>
            <a:off x="5814694" y="5452946"/>
            <a:ext cx="0" cy="37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D354B2E-54DF-E99D-D2D0-FB7E05A68FF8}"/>
              </a:ext>
            </a:extLst>
          </p:cNvPr>
          <p:cNvSpPr txBox="1"/>
          <p:nvPr/>
        </p:nvSpPr>
        <p:spPr>
          <a:xfrm>
            <a:off x="-27246" y="0"/>
            <a:ext cx="3710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Read Text from image &amp; Documents</a:t>
            </a:r>
          </a:p>
        </p:txBody>
      </p: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927FBD5-7234-01E2-72EC-5F89BED97632}"/>
              </a:ext>
            </a:extLst>
          </p:cNvPr>
          <p:cNvCxnSpPr>
            <a:cxnSpLocks/>
            <a:stCxn id="4" idx="1"/>
            <a:endCxn id="8194" idx="3"/>
          </p:cNvCxnSpPr>
          <p:nvPr/>
        </p:nvCxnSpPr>
        <p:spPr>
          <a:xfrm rot="10800000">
            <a:off x="3824739" y="3208239"/>
            <a:ext cx="1170877" cy="168236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C9A36102-789F-0155-98B5-A100F6CCDA10}"/>
              </a:ext>
            </a:extLst>
          </p:cNvPr>
          <p:cNvCxnSpPr>
            <a:cxnSpLocks/>
            <a:stCxn id="4" idx="3"/>
            <a:endCxn id="8196" idx="1"/>
          </p:cNvCxnSpPr>
          <p:nvPr/>
        </p:nvCxnSpPr>
        <p:spPr>
          <a:xfrm flipV="1">
            <a:off x="6549613" y="3111333"/>
            <a:ext cx="1170877" cy="1779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Buy Novelty 'HARVERD' University Degree ...">
            <a:extLst>
              <a:ext uri="{FF2B5EF4-FFF2-40B4-BE49-F238E27FC236}">
                <a16:creationId xmlns:a16="http://schemas.microsoft.com/office/drawing/2014/main" id="{B67DA870-E5E6-055B-DE77-FCE0FC892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730" y="2302875"/>
            <a:ext cx="2558008" cy="181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Toll gate hi-res stock photography and ...">
            <a:extLst>
              <a:ext uri="{FF2B5EF4-FFF2-40B4-BE49-F238E27FC236}">
                <a16:creationId xmlns:a16="http://schemas.microsoft.com/office/drawing/2014/main" id="{5935A4D1-BCE6-7149-8892-74371AE108B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63" b="27410"/>
          <a:stretch/>
        </p:blipFill>
        <p:spPr bwMode="auto">
          <a:xfrm>
            <a:off x="7720490" y="2381794"/>
            <a:ext cx="3327400" cy="1459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5E860CD-9AE3-BA43-E6BC-53598B4FB056}"/>
              </a:ext>
            </a:extLst>
          </p:cNvPr>
          <p:cNvSpPr txBox="1"/>
          <p:nvPr/>
        </p:nvSpPr>
        <p:spPr>
          <a:xfrm>
            <a:off x="3324773" y="1604282"/>
            <a:ext cx="167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53A480-BD79-18AB-84DE-4FE689790916}"/>
              </a:ext>
            </a:extLst>
          </p:cNvPr>
          <p:cNvSpPr txBox="1"/>
          <p:nvPr/>
        </p:nvSpPr>
        <p:spPr>
          <a:xfrm>
            <a:off x="6200757" y="1631883"/>
            <a:ext cx="2445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Document Intelligence</a:t>
            </a:r>
          </a:p>
        </p:txBody>
      </p:sp>
    </p:spTree>
    <p:extLst>
      <p:ext uri="{BB962C8B-B14F-4D97-AF65-F5344CB8AC3E}">
        <p14:creationId xmlns:p14="http://schemas.microsoft.com/office/powerpoint/2010/main" val="4007679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2C95B-ECF8-8689-45B7-CF793C4E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545AB63-855F-9EC9-AEC0-0A3A4106F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81886" y="3630627"/>
            <a:ext cx="1553998" cy="1553998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BBA9034-E3EE-611C-2E9E-EDBF20354F3A}"/>
              </a:ext>
            </a:extLst>
          </p:cNvPr>
          <p:cNvCxnSpPr/>
          <p:nvPr/>
        </p:nvCxnSpPr>
        <p:spPr>
          <a:xfrm>
            <a:off x="5700965" y="4969973"/>
            <a:ext cx="0" cy="3791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7E144A-DFAA-2902-5D25-D5216E69D384}"/>
              </a:ext>
            </a:extLst>
          </p:cNvPr>
          <p:cNvSpPr txBox="1"/>
          <p:nvPr/>
        </p:nvSpPr>
        <p:spPr>
          <a:xfrm>
            <a:off x="0" y="0"/>
            <a:ext cx="156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Analyze Video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66757E-3B19-95E3-8620-E36FCE7A5625}"/>
              </a:ext>
            </a:extLst>
          </p:cNvPr>
          <p:cNvSpPr txBox="1"/>
          <p:nvPr/>
        </p:nvSpPr>
        <p:spPr>
          <a:xfrm>
            <a:off x="1567801" y="1396954"/>
            <a:ext cx="8828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Azure Video Indexer: Facial </a:t>
            </a:r>
            <a:r>
              <a:rPr lang="en-US" dirty="0" err="1"/>
              <a:t>recog</a:t>
            </a:r>
            <a:r>
              <a:rPr lang="en-US" dirty="0"/>
              <a:t>., OCR, Speech transcription, Topics, Sentiment, Labels, scene segmentation, content moderation</a:t>
            </a:r>
          </a:p>
        </p:txBody>
      </p:sp>
      <p:pic>
        <p:nvPicPr>
          <p:cNvPr id="6" name="Graphic 5" descr="Presentation with media outline">
            <a:extLst>
              <a:ext uri="{FF2B5EF4-FFF2-40B4-BE49-F238E27FC236}">
                <a16:creationId xmlns:a16="http://schemas.microsoft.com/office/drawing/2014/main" id="{1092E16C-50BD-2D36-2906-D91A82BD0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3765" y="5281007"/>
            <a:ext cx="914400" cy="914400"/>
          </a:xfrm>
          <a:prstGeom prst="rect">
            <a:avLst/>
          </a:prstGeom>
        </p:spPr>
      </p:pic>
      <p:pic>
        <p:nvPicPr>
          <p:cNvPr id="10242" name="Picture 2" descr="Video Titles and Text Standout ...">
            <a:extLst>
              <a:ext uri="{FF2B5EF4-FFF2-40B4-BE49-F238E27FC236}">
                <a16:creationId xmlns:a16="http://schemas.microsoft.com/office/drawing/2014/main" id="{F5870F0E-A674-4E11-5616-8D960277E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7694" y="2139667"/>
            <a:ext cx="2302380" cy="128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634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F629BD-FB9D-33D7-39B9-BBB6192336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Developing for NLP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96D388-4F3B-760D-9253-BAD68D51C0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79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FB670-CC24-E3D5-783B-A53A528A5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0935-B056-D237-C0FF-5BE3D69F8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Analyze text with AAI Language</a:t>
            </a:r>
          </a:p>
          <a:p>
            <a:r>
              <a:rPr lang="en-US" dirty="0"/>
              <a:t>Creating Q &amp; A Solutions</a:t>
            </a:r>
          </a:p>
          <a:p>
            <a:r>
              <a:rPr lang="en-US" dirty="0"/>
              <a:t>Developing Conversation Lang. model</a:t>
            </a:r>
          </a:p>
          <a:p>
            <a:r>
              <a:rPr lang="en-US" dirty="0"/>
              <a:t>Custom text classification, custom named entity</a:t>
            </a:r>
          </a:p>
          <a:p>
            <a:r>
              <a:rPr lang="en-US" dirty="0"/>
              <a:t>Text translation</a:t>
            </a:r>
          </a:p>
          <a:p>
            <a:r>
              <a:rPr lang="en-US" dirty="0"/>
              <a:t>Speech based: Text to speech, speech to text &amp; translate speech with AAI Speech service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187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BD879CE-B735-5E56-D4E2-D18C2AA3E1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5339" y="2894647"/>
            <a:ext cx="1553998" cy="1553998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9E2681D8-1ADE-C945-4CAB-097D6F029B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35499" y="4566425"/>
            <a:ext cx="914400" cy="91440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EFD6B6-4F1D-CCDA-76A7-EB7A423A14A9}"/>
              </a:ext>
            </a:extLst>
          </p:cNvPr>
          <p:cNvCxnSpPr>
            <a:cxnSpLocks/>
          </p:cNvCxnSpPr>
          <p:nvPr/>
        </p:nvCxnSpPr>
        <p:spPr>
          <a:xfrm>
            <a:off x="5692338" y="4226312"/>
            <a:ext cx="0" cy="340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A51AB07-DD26-3C8E-6745-68F0784FB97F}"/>
              </a:ext>
            </a:extLst>
          </p:cNvPr>
          <p:cNvSpPr txBox="1"/>
          <p:nvPr/>
        </p:nvSpPr>
        <p:spPr>
          <a:xfrm>
            <a:off x="1260087" y="1512316"/>
            <a:ext cx="17138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Language detection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548AAF-0253-02B3-3329-DB88AD759204}"/>
              </a:ext>
            </a:extLst>
          </p:cNvPr>
          <p:cNvSpPr txBox="1"/>
          <p:nvPr/>
        </p:nvSpPr>
        <p:spPr>
          <a:xfrm>
            <a:off x="3185530" y="1512316"/>
            <a:ext cx="16584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Sentiment analysis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ADA09-3737-3288-C514-2F083C6800B2}"/>
              </a:ext>
            </a:extLst>
          </p:cNvPr>
          <p:cNvSpPr txBox="1"/>
          <p:nvPr/>
        </p:nvSpPr>
        <p:spPr>
          <a:xfrm>
            <a:off x="5117490" y="1512315"/>
            <a:ext cx="1839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Key phrase extraction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410192A-1011-D0F3-E5B9-7D0E9F551B06}"/>
              </a:ext>
            </a:extLst>
          </p:cNvPr>
          <p:cNvSpPr txBox="1"/>
          <p:nvPr/>
        </p:nvSpPr>
        <p:spPr>
          <a:xfrm>
            <a:off x="7246580" y="1512314"/>
            <a:ext cx="1748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Named entity </a:t>
            </a:r>
            <a:r>
              <a:rPr lang="en-US" sz="1400" dirty="0" err="1"/>
              <a:t>recog</a:t>
            </a:r>
            <a:r>
              <a:rPr lang="en-US" sz="1400" dirty="0"/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4F74F8-883B-EDF9-2BEC-0DC18AF5BA99}"/>
              </a:ext>
            </a:extLst>
          </p:cNvPr>
          <p:cNvSpPr txBox="1"/>
          <p:nvPr/>
        </p:nvSpPr>
        <p:spPr>
          <a:xfrm>
            <a:off x="9735872" y="1512314"/>
            <a:ext cx="11673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Entity linking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E90BA56-3F98-D154-636C-D4911AF84500}"/>
              </a:ext>
            </a:extLst>
          </p:cNvPr>
          <p:cNvSpPr txBox="1"/>
          <p:nvPr/>
        </p:nvSpPr>
        <p:spPr>
          <a:xfrm>
            <a:off x="1750741" y="3189249"/>
            <a:ext cx="1764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Language=</a:t>
            </a:r>
            <a:r>
              <a:rPr lang="en-US" dirty="0" err="1"/>
              <a:t>hindi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5F50A3-CC61-BDB9-F1E0-91221287B4DB}"/>
              </a:ext>
            </a:extLst>
          </p:cNvPr>
          <p:cNvSpPr txBox="1"/>
          <p:nvPr/>
        </p:nvSpPr>
        <p:spPr>
          <a:xfrm>
            <a:off x="3709639" y="2095759"/>
            <a:ext cx="21001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Key phrase= “City name”, “the news”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9C5DD-3B83-B2AD-3426-B7099CDF175C}"/>
              </a:ext>
            </a:extLst>
          </p:cNvPr>
          <p:cNvSpPr txBox="1"/>
          <p:nvPr/>
        </p:nvSpPr>
        <p:spPr>
          <a:xfrm>
            <a:off x="6582937" y="2280425"/>
            <a:ext cx="2100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Sentiment=positive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E3AA7C-5621-9EFB-6E5E-4ADDEC570B44}"/>
              </a:ext>
            </a:extLst>
          </p:cNvPr>
          <p:cNvSpPr txBox="1"/>
          <p:nvPr/>
        </p:nvSpPr>
        <p:spPr>
          <a:xfrm>
            <a:off x="7783552" y="3235415"/>
            <a:ext cx="2874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Entities=https://</a:t>
            </a:r>
            <a:r>
              <a:rPr lang="en-US" dirty="0" err="1"/>
              <a:t>www.somelink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5C1E1C-4321-7052-C1F1-6BE81F9299E6}"/>
              </a:ext>
            </a:extLst>
          </p:cNvPr>
          <p:cNvSpPr txBox="1"/>
          <p:nvPr/>
        </p:nvSpPr>
        <p:spPr>
          <a:xfrm>
            <a:off x="27426" y="0"/>
            <a:ext cx="1388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 Analyze</a:t>
            </a:r>
          </a:p>
        </p:txBody>
      </p:sp>
    </p:spTree>
    <p:extLst>
      <p:ext uri="{BB962C8B-B14F-4D97-AF65-F5344CB8AC3E}">
        <p14:creationId xmlns:p14="http://schemas.microsoft.com/office/powerpoint/2010/main" val="11909362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 17">
            <a:extLst>
              <a:ext uri="{FF2B5EF4-FFF2-40B4-BE49-F238E27FC236}">
                <a16:creationId xmlns:a16="http://schemas.microsoft.com/office/drawing/2014/main" id="{7BFD288A-1A52-F2E9-CBEC-3185A49C36DE}"/>
              </a:ext>
            </a:extLst>
          </p:cNvPr>
          <p:cNvSpPr/>
          <p:nvPr/>
        </p:nvSpPr>
        <p:spPr>
          <a:xfrm>
            <a:off x="765509" y="1848514"/>
            <a:ext cx="2406215" cy="909442"/>
          </a:xfrm>
          <a:custGeom>
            <a:avLst/>
            <a:gdLst>
              <a:gd name="connsiteX0" fmla="*/ 0 w 2406215"/>
              <a:gd name="connsiteY0" fmla="*/ 0 h 909442"/>
              <a:gd name="connsiteX1" fmla="*/ 2406215 w 2406215"/>
              <a:gd name="connsiteY1" fmla="*/ 0 h 909442"/>
              <a:gd name="connsiteX2" fmla="*/ 2406215 w 2406215"/>
              <a:gd name="connsiteY2" fmla="*/ 909442 h 909442"/>
              <a:gd name="connsiteX3" fmla="*/ 0 w 2406215"/>
              <a:gd name="connsiteY3" fmla="*/ 909442 h 909442"/>
              <a:gd name="connsiteX4" fmla="*/ 0 w 2406215"/>
              <a:gd name="connsiteY4" fmla="*/ 0 h 90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909442">
                <a:moveTo>
                  <a:pt x="0" y="0"/>
                </a:moveTo>
                <a:lnTo>
                  <a:pt x="2406215" y="0"/>
                </a:lnTo>
                <a:lnTo>
                  <a:pt x="2406215" y="909442"/>
                </a:lnTo>
                <a:lnTo>
                  <a:pt x="0" y="909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0" tIns="101600" rIns="177800" bIns="10160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500" kern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35FA7E-49D6-243D-F076-ED131376B5C0}"/>
              </a:ext>
            </a:extLst>
          </p:cNvPr>
          <p:cNvSpPr txBox="1"/>
          <p:nvPr/>
        </p:nvSpPr>
        <p:spPr>
          <a:xfrm>
            <a:off x="0" y="0"/>
            <a:ext cx="24425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AI CAPABILITY </a:t>
            </a:r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FA35023E-9E8F-2908-3389-BE0B6366EA2D}"/>
              </a:ext>
            </a:extLst>
          </p:cNvPr>
          <p:cNvSpPr/>
          <p:nvPr/>
        </p:nvSpPr>
        <p:spPr>
          <a:xfrm>
            <a:off x="754842" y="2972798"/>
            <a:ext cx="2406215" cy="1406812"/>
          </a:xfrm>
          <a:custGeom>
            <a:avLst/>
            <a:gdLst>
              <a:gd name="connsiteX0" fmla="*/ 0 w 2406215"/>
              <a:gd name="connsiteY0" fmla="*/ 0 h 1406812"/>
              <a:gd name="connsiteX1" fmla="*/ 2406215 w 2406215"/>
              <a:gd name="connsiteY1" fmla="*/ 0 h 1406812"/>
              <a:gd name="connsiteX2" fmla="*/ 2406215 w 2406215"/>
              <a:gd name="connsiteY2" fmla="*/ 1406812 h 1406812"/>
              <a:gd name="connsiteX3" fmla="*/ 0 w 2406215"/>
              <a:gd name="connsiteY3" fmla="*/ 1406812 h 1406812"/>
              <a:gd name="connsiteX4" fmla="*/ 0 w 2406215"/>
              <a:gd name="connsiteY4" fmla="*/ 0 h 140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1406812">
                <a:moveTo>
                  <a:pt x="0" y="0"/>
                </a:moveTo>
                <a:lnTo>
                  <a:pt x="2406215" y="0"/>
                </a:lnTo>
                <a:lnTo>
                  <a:pt x="2406215" y="1406812"/>
                </a:lnTo>
                <a:lnTo>
                  <a:pt x="0" y="1406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0" tIns="133350" rIns="177800" bIns="200025" numCol="1" spcCol="1270" anchor="t" anchorCtr="0">
            <a:noAutofit/>
          </a:bodyPr>
          <a:lstStyle/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500" kern="1200" dirty="0"/>
              <a:t>Computer vision capabilities</a:t>
            </a:r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FD227668-2819-B0E2-976E-F09A1B60338B}"/>
              </a:ext>
            </a:extLst>
          </p:cNvPr>
          <p:cNvSpPr/>
          <p:nvPr/>
        </p:nvSpPr>
        <p:spPr>
          <a:xfrm>
            <a:off x="3508594" y="1848514"/>
            <a:ext cx="2406215" cy="909442"/>
          </a:xfrm>
          <a:custGeom>
            <a:avLst/>
            <a:gdLst>
              <a:gd name="connsiteX0" fmla="*/ 0 w 2406215"/>
              <a:gd name="connsiteY0" fmla="*/ 0 h 909442"/>
              <a:gd name="connsiteX1" fmla="*/ 2406215 w 2406215"/>
              <a:gd name="connsiteY1" fmla="*/ 0 h 909442"/>
              <a:gd name="connsiteX2" fmla="*/ 2406215 w 2406215"/>
              <a:gd name="connsiteY2" fmla="*/ 909442 h 909442"/>
              <a:gd name="connsiteX3" fmla="*/ 0 w 2406215"/>
              <a:gd name="connsiteY3" fmla="*/ 909442 h 909442"/>
              <a:gd name="connsiteX4" fmla="*/ 0 w 2406215"/>
              <a:gd name="connsiteY4" fmla="*/ 0 h 90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909442">
                <a:moveTo>
                  <a:pt x="0" y="0"/>
                </a:moveTo>
                <a:lnTo>
                  <a:pt x="2406215" y="0"/>
                </a:lnTo>
                <a:lnTo>
                  <a:pt x="2406215" y="909442"/>
                </a:lnTo>
                <a:lnTo>
                  <a:pt x="0" y="909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2147871"/>
              <a:satOff val="-6164"/>
              <a:lumOff val="-9870"/>
              <a:alphaOff val="0"/>
            </a:schemeClr>
          </a:lnRef>
          <a:fillRef idx="1">
            <a:schemeClr val="accent2">
              <a:hueOff val="2147871"/>
              <a:satOff val="-6164"/>
              <a:lumOff val="-9870"/>
              <a:alphaOff val="0"/>
            </a:schemeClr>
          </a:fillRef>
          <a:effectRef idx="0">
            <a:schemeClr val="accent2">
              <a:hueOff val="2147871"/>
              <a:satOff val="-6164"/>
              <a:lumOff val="-987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0" tIns="101600" rIns="177800" bIns="10160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500" kern="1200" dirty="0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ADADFACF-F7B9-9A7F-6190-6EB6317A9FD5}"/>
              </a:ext>
            </a:extLst>
          </p:cNvPr>
          <p:cNvSpPr/>
          <p:nvPr/>
        </p:nvSpPr>
        <p:spPr>
          <a:xfrm>
            <a:off x="3544773" y="2972798"/>
            <a:ext cx="2406215" cy="1406812"/>
          </a:xfrm>
          <a:custGeom>
            <a:avLst/>
            <a:gdLst>
              <a:gd name="connsiteX0" fmla="*/ 0 w 2406215"/>
              <a:gd name="connsiteY0" fmla="*/ 0 h 1406812"/>
              <a:gd name="connsiteX1" fmla="*/ 2406215 w 2406215"/>
              <a:gd name="connsiteY1" fmla="*/ 0 h 1406812"/>
              <a:gd name="connsiteX2" fmla="*/ 2406215 w 2406215"/>
              <a:gd name="connsiteY2" fmla="*/ 1406812 h 1406812"/>
              <a:gd name="connsiteX3" fmla="*/ 0 w 2406215"/>
              <a:gd name="connsiteY3" fmla="*/ 1406812 h 1406812"/>
              <a:gd name="connsiteX4" fmla="*/ 0 w 2406215"/>
              <a:gd name="connsiteY4" fmla="*/ 0 h 140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1406812">
                <a:moveTo>
                  <a:pt x="0" y="0"/>
                </a:moveTo>
                <a:lnTo>
                  <a:pt x="2406215" y="0"/>
                </a:lnTo>
                <a:lnTo>
                  <a:pt x="2406215" y="1406812"/>
                </a:lnTo>
                <a:lnTo>
                  <a:pt x="0" y="1406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lnRef>
          <a:fillRef idx="1"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fillRef>
          <a:effectRef idx="0"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0" tIns="133350" rIns="177800" bIns="200025" numCol="1" spcCol="1270" anchor="t" anchorCtr="0">
            <a:noAutofit/>
          </a:bodyPr>
          <a:lstStyle/>
          <a:p>
            <a:pPr marL="342900" lvl="1" indent="-3429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Font typeface="Arial" panose="020B0604020202020204" pitchFamily="34" charset="0"/>
              <a:buChar char="•"/>
            </a:pPr>
            <a:r>
              <a:rPr lang="en-GB" sz="2500" kern="1200" dirty="0"/>
              <a:t>Speech and NLP analysis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5A2D9A8-3FED-9914-276E-3EFD1F27F60B}"/>
              </a:ext>
            </a:extLst>
          </p:cNvPr>
          <p:cNvSpPr/>
          <p:nvPr/>
        </p:nvSpPr>
        <p:spPr>
          <a:xfrm>
            <a:off x="6287859" y="1851866"/>
            <a:ext cx="2406215" cy="909442"/>
          </a:xfrm>
          <a:custGeom>
            <a:avLst/>
            <a:gdLst>
              <a:gd name="connsiteX0" fmla="*/ 0 w 2406215"/>
              <a:gd name="connsiteY0" fmla="*/ 0 h 909442"/>
              <a:gd name="connsiteX1" fmla="*/ 2406215 w 2406215"/>
              <a:gd name="connsiteY1" fmla="*/ 0 h 909442"/>
              <a:gd name="connsiteX2" fmla="*/ 2406215 w 2406215"/>
              <a:gd name="connsiteY2" fmla="*/ 909442 h 909442"/>
              <a:gd name="connsiteX3" fmla="*/ 0 w 2406215"/>
              <a:gd name="connsiteY3" fmla="*/ 909442 h 909442"/>
              <a:gd name="connsiteX4" fmla="*/ 0 w 2406215"/>
              <a:gd name="connsiteY4" fmla="*/ 0 h 90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909442">
                <a:moveTo>
                  <a:pt x="0" y="0"/>
                </a:moveTo>
                <a:lnTo>
                  <a:pt x="2406215" y="0"/>
                </a:lnTo>
                <a:lnTo>
                  <a:pt x="2406215" y="909442"/>
                </a:lnTo>
                <a:lnTo>
                  <a:pt x="0" y="909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4295742"/>
              <a:satOff val="-12329"/>
              <a:lumOff val="-19739"/>
              <a:alphaOff val="0"/>
            </a:schemeClr>
          </a:lnRef>
          <a:fillRef idx="1">
            <a:schemeClr val="accent2">
              <a:hueOff val="4295742"/>
              <a:satOff val="-12329"/>
              <a:lumOff val="-19739"/>
              <a:alphaOff val="0"/>
            </a:schemeClr>
          </a:fillRef>
          <a:effectRef idx="0">
            <a:schemeClr val="accent2">
              <a:hueOff val="4295742"/>
              <a:satOff val="-12329"/>
              <a:lumOff val="-1973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0" tIns="101600" rIns="177800" bIns="10160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500" kern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E34FA95-2013-C6DD-EE23-74F69251D964}"/>
              </a:ext>
            </a:extLst>
          </p:cNvPr>
          <p:cNvSpPr/>
          <p:nvPr/>
        </p:nvSpPr>
        <p:spPr>
          <a:xfrm>
            <a:off x="6287859" y="2972798"/>
            <a:ext cx="2406215" cy="1406812"/>
          </a:xfrm>
          <a:prstGeom prst="rect">
            <a:avLst/>
          </a:prstGeom>
        </p:spPr>
        <p:style>
          <a:lnRef idx="2"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lnRef>
          <a:fillRef idx="1"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fillRef>
          <a:effectRef idx="0"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 learning </a:t>
            </a:r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EDA8F37B-F5A4-49BA-75E0-51B9607E95DF}"/>
              </a:ext>
            </a:extLst>
          </p:cNvPr>
          <p:cNvSpPr/>
          <p:nvPr/>
        </p:nvSpPr>
        <p:spPr>
          <a:xfrm>
            <a:off x="9030943" y="1852318"/>
            <a:ext cx="2406215" cy="909442"/>
          </a:xfrm>
          <a:custGeom>
            <a:avLst/>
            <a:gdLst>
              <a:gd name="connsiteX0" fmla="*/ 0 w 2406215"/>
              <a:gd name="connsiteY0" fmla="*/ 0 h 909442"/>
              <a:gd name="connsiteX1" fmla="*/ 2406215 w 2406215"/>
              <a:gd name="connsiteY1" fmla="*/ 0 h 909442"/>
              <a:gd name="connsiteX2" fmla="*/ 2406215 w 2406215"/>
              <a:gd name="connsiteY2" fmla="*/ 909442 h 909442"/>
              <a:gd name="connsiteX3" fmla="*/ 0 w 2406215"/>
              <a:gd name="connsiteY3" fmla="*/ 909442 h 909442"/>
              <a:gd name="connsiteX4" fmla="*/ 0 w 2406215"/>
              <a:gd name="connsiteY4" fmla="*/ 0 h 909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909442">
                <a:moveTo>
                  <a:pt x="0" y="0"/>
                </a:moveTo>
                <a:lnTo>
                  <a:pt x="2406215" y="0"/>
                </a:lnTo>
                <a:lnTo>
                  <a:pt x="2406215" y="909442"/>
                </a:lnTo>
                <a:lnTo>
                  <a:pt x="0" y="90944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hueOff val="6443612"/>
              <a:satOff val="-18493"/>
              <a:lumOff val="-29609"/>
              <a:alphaOff val="0"/>
            </a:schemeClr>
          </a:lnRef>
          <a:fillRef idx="1">
            <a:schemeClr val="accent2">
              <a:hueOff val="6443612"/>
              <a:satOff val="-18493"/>
              <a:lumOff val="-29609"/>
              <a:alphaOff val="0"/>
            </a:schemeClr>
          </a:fillRef>
          <a:effectRef idx="0">
            <a:schemeClr val="accent2">
              <a:hueOff val="6443612"/>
              <a:satOff val="-18493"/>
              <a:lumOff val="-29609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7800" tIns="101600" rIns="177800" bIns="101600" numCol="1" spcCol="1270" anchor="ctr" anchorCtr="0">
            <a:no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lang="en-GB" sz="2500" kern="1200" dirty="0"/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692384DF-CBA6-4AFF-248F-77886D7188DF}"/>
              </a:ext>
            </a:extLst>
          </p:cNvPr>
          <p:cNvSpPr/>
          <p:nvPr/>
        </p:nvSpPr>
        <p:spPr>
          <a:xfrm>
            <a:off x="9030943" y="2972798"/>
            <a:ext cx="2406215" cy="1406812"/>
          </a:xfrm>
          <a:custGeom>
            <a:avLst/>
            <a:gdLst>
              <a:gd name="connsiteX0" fmla="*/ 0 w 2406215"/>
              <a:gd name="connsiteY0" fmla="*/ 0 h 1406812"/>
              <a:gd name="connsiteX1" fmla="*/ 2406215 w 2406215"/>
              <a:gd name="connsiteY1" fmla="*/ 0 h 1406812"/>
              <a:gd name="connsiteX2" fmla="*/ 2406215 w 2406215"/>
              <a:gd name="connsiteY2" fmla="*/ 1406812 h 1406812"/>
              <a:gd name="connsiteX3" fmla="*/ 0 w 2406215"/>
              <a:gd name="connsiteY3" fmla="*/ 1406812 h 1406812"/>
              <a:gd name="connsiteX4" fmla="*/ 0 w 2406215"/>
              <a:gd name="connsiteY4" fmla="*/ 0 h 1406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06215" h="1406812">
                <a:moveTo>
                  <a:pt x="0" y="0"/>
                </a:moveTo>
                <a:lnTo>
                  <a:pt x="2406215" y="0"/>
                </a:lnTo>
                <a:lnTo>
                  <a:pt x="2406215" y="1406812"/>
                </a:lnTo>
                <a:lnTo>
                  <a:pt x="0" y="1406812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lnRef>
          <a:fillRef idx="1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fillRef>
          <a:effectRef idx="0"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33350" tIns="133350" rIns="177800" bIns="200025" numCol="1" spcCol="1270" anchor="t" anchorCtr="0">
            <a:noAutofit/>
          </a:bodyPr>
          <a:lstStyle/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r>
              <a:rPr lang="en-GB" sz="2500" kern="1200" dirty="0"/>
              <a:t>NLP</a:t>
            </a:r>
          </a:p>
          <a:p>
            <a:pPr marL="228600" lvl="1" indent="-228600" algn="l" defTabSz="111125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500" kern="1200" dirty="0"/>
          </a:p>
        </p:txBody>
      </p:sp>
      <p:pic>
        <p:nvPicPr>
          <p:cNvPr id="7" name="Graphic 6" descr="Chat bubble outline">
            <a:extLst>
              <a:ext uri="{FF2B5EF4-FFF2-40B4-BE49-F238E27FC236}">
                <a16:creationId xmlns:a16="http://schemas.microsoft.com/office/drawing/2014/main" id="{4003A02E-C12F-D48B-F5DB-498078136D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9375" y="2043246"/>
            <a:ext cx="551172" cy="551172"/>
          </a:xfrm>
          <a:prstGeom prst="rect">
            <a:avLst/>
          </a:prstGeom>
        </p:spPr>
      </p:pic>
      <p:pic>
        <p:nvPicPr>
          <p:cNvPr id="9" name="Graphic 8" descr="Scientific Thought outline">
            <a:extLst>
              <a:ext uri="{FF2B5EF4-FFF2-40B4-BE49-F238E27FC236}">
                <a16:creationId xmlns:a16="http://schemas.microsoft.com/office/drawing/2014/main" id="{EC57B5B7-3F1E-DBB5-4CAB-DEED23B8DF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6241" y="1861632"/>
            <a:ext cx="914400" cy="914400"/>
          </a:xfrm>
          <a:prstGeom prst="rect">
            <a:avLst/>
          </a:prstGeom>
        </p:spPr>
      </p:pic>
      <p:pic>
        <p:nvPicPr>
          <p:cNvPr id="11" name="Graphic 10" descr="Voice outline">
            <a:extLst>
              <a:ext uri="{FF2B5EF4-FFF2-40B4-BE49-F238E27FC236}">
                <a16:creationId xmlns:a16="http://schemas.microsoft.com/office/drawing/2014/main" id="{D3B6A963-6A29-07F3-78EB-D8EF28DCE5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70605" y="2022226"/>
            <a:ext cx="551172" cy="551172"/>
          </a:xfrm>
          <a:prstGeom prst="rect">
            <a:avLst/>
          </a:prstGeom>
        </p:spPr>
      </p:pic>
      <p:pic>
        <p:nvPicPr>
          <p:cNvPr id="13" name="Graphic 12" descr="Speech outline">
            <a:extLst>
              <a:ext uri="{FF2B5EF4-FFF2-40B4-BE49-F238E27FC236}">
                <a16:creationId xmlns:a16="http://schemas.microsoft.com/office/drawing/2014/main" id="{8EE3F147-A346-F6D6-D927-EC7B60838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10283" y="1903051"/>
            <a:ext cx="914400" cy="914400"/>
          </a:xfrm>
          <a:prstGeom prst="rect">
            <a:avLst/>
          </a:prstGeom>
        </p:spPr>
      </p:pic>
      <p:pic>
        <p:nvPicPr>
          <p:cNvPr id="15" name="Graphic 14" descr="Eye outline">
            <a:extLst>
              <a:ext uri="{FF2B5EF4-FFF2-40B4-BE49-F238E27FC236}">
                <a16:creationId xmlns:a16="http://schemas.microsoft.com/office/drawing/2014/main" id="{01AB605A-FE05-13BC-B755-ED0FF1EC55E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87696" y="1808457"/>
            <a:ext cx="914400" cy="9144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5557AF-5246-1601-9003-A671CEA5C25F}"/>
              </a:ext>
            </a:extLst>
          </p:cNvPr>
          <p:cNvSpPr txBox="1"/>
          <p:nvPr/>
        </p:nvSpPr>
        <p:spPr>
          <a:xfrm>
            <a:off x="1675650" y="1949677"/>
            <a:ext cx="1406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200" dirty="0">
                <a:solidFill>
                  <a:schemeClr val="bg1"/>
                </a:solidFill>
              </a:rPr>
              <a:t>Visual Perception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94FDF3-CCC9-FC1D-DB13-BAE52EA16E9A}"/>
              </a:ext>
            </a:extLst>
          </p:cNvPr>
          <p:cNvSpPr txBox="1"/>
          <p:nvPr/>
        </p:nvSpPr>
        <p:spPr>
          <a:xfrm>
            <a:off x="4559565" y="2088176"/>
            <a:ext cx="140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800" kern="1200" dirty="0">
                <a:solidFill>
                  <a:schemeClr val="bg1"/>
                </a:solidFill>
              </a:rPr>
              <a:t>Speech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60C4A2-979B-6A4E-EFBC-19B68CEC4558}"/>
              </a:ext>
            </a:extLst>
          </p:cNvPr>
          <p:cNvSpPr txBox="1"/>
          <p:nvPr/>
        </p:nvSpPr>
        <p:spPr>
          <a:xfrm>
            <a:off x="7070503" y="2010319"/>
            <a:ext cx="1406201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>
                <a:solidFill>
                  <a:schemeClr val="bg1"/>
                </a:solidFill>
              </a:rPr>
              <a:t>Decision Making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17FCE4A-5AC8-A0A0-97C4-3B8B57690CB3}"/>
              </a:ext>
            </a:extLst>
          </p:cNvPr>
          <p:cNvSpPr txBox="1"/>
          <p:nvPr/>
        </p:nvSpPr>
        <p:spPr>
          <a:xfrm>
            <a:off x="9806930" y="2022226"/>
            <a:ext cx="1630228" cy="592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 algn="ctr" defTabSz="1111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1800" kern="1200" dirty="0">
                <a:solidFill>
                  <a:schemeClr val="bg1"/>
                </a:solidFill>
              </a:rPr>
              <a:t>Text analysis &amp; Conversation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1DE44B2F-B4BF-7433-1B13-2555893C8407}"/>
              </a:ext>
            </a:extLst>
          </p:cNvPr>
          <p:cNvSpPr/>
          <p:nvPr/>
        </p:nvSpPr>
        <p:spPr>
          <a:xfrm>
            <a:off x="758356" y="6239416"/>
            <a:ext cx="10682316" cy="4773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Infra hosted On-premise/Cloud/hybrid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5AFDDCDF-6ABD-9E9F-EF1D-CCA6D0937FA6}"/>
              </a:ext>
            </a:extLst>
          </p:cNvPr>
          <p:cNvSpPr/>
          <p:nvPr/>
        </p:nvSpPr>
        <p:spPr>
          <a:xfrm>
            <a:off x="787696" y="5485121"/>
            <a:ext cx="10649462" cy="551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Science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CBC0DD37-C31F-FA84-D6CC-E0ABD9F8D145}"/>
              </a:ext>
            </a:extLst>
          </p:cNvPr>
          <p:cNvSpPr/>
          <p:nvPr/>
        </p:nvSpPr>
        <p:spPr>
          <a:xfrm>
            <a:off x="787696" y="4715856"/>
            <a:ext cx="10649462" cy="55117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Machine Learning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31DF7E4-B470-C0B4-B59D-372A4364DDB1}"/>
              </a:ext>
            </a:extLst>
          </p:cNvPr>
          <p:cNvGrpSpPr/>
          <p:nvPr/>
        </p:nvGrpSpPr>
        <p:grpSpPr>
          <a:xfrm>
            <a:off x="10091706" y="598415"/>
            <a:ext cx="1142685" cy="1221728"/>
            <a:chOff x="9995210" y="608855"/>
            <a:chExt cx="1142685" cy="122172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928B93E-4B18-9E82-9669-05B738587720}"/>
                </a:ext>
              </a:extLst>
            </p:cNvPr>
            <p:cNvSpPr txBox="1"/>
            <p:nvPr/>
          </p:nvSpPr>
          <p:spPr>
            <a:xfrm>
              <a:off x="9995210" y="1553584"/>
              <a:ext cx="114268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Accountability</a:t>
              </a:r>
            </a:p>
          </p:txBody>
        </p:sp>
        <p:pic>
          <p:nvPicPr>
            <p:cNvPr id="40" name="Graphic 39" descr="Handshake outline">
              <a:extLst>
                <a:ext uri="{FF2B5EF4-FFF2-40B4-BE49-F238E27FC236}">
                  <a16:creationId xmlns:a16="http://schemas.microsoft.com/office/drawing/2014/main" id="{7A252580-7818-A14F-D622-2C628915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05714" y="608855"/>
              <a:ext cx="914400" cy="91440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5DFF78E-8441-67DD-E496-1D42B6D929C2}"/>
              </a:ext>
            </a:extLst>
          </p:cNvPr>
          <p:cNvGrpSpPr/>
          <p:nvPr/>
        </p:nvGrpSpPr>
        <p:grpSpPr>
          <a:xfrm>
            <a:off x="8348410" y="598415"/>
            <a:ext cx="1073179" cy="1221728"/>
            <a:chOff x="8161406" y="608855"/>
            <a:chExt cx="1073179" cy="1221728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061D4BB-57B4-0AA6-8016-1E7066AF1796}"/>
                </a:ext>
              </a:extLst>
            </p:cNvPr>
            <p:cNvSpPr txBox="1"/>
            <p:nvPr/>
          </p:nvSpPr>
          <p:spPr>
            <a:xfrm>
              <a:off x="8161406" y="1553584"/>
              <a:ext cx="107317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Transparency</a:t>
              </a:r>
            </a:p>
          </p:txBody>
        </p:sp>
        <p:pic>
          <p:nvPicPr>
            <p:cNvPr id="42" name="Graphic 41" descr="Eye Scan outline">
              <a:extLst>
                <a:ext uri="{FF2B5EF4-FFF2-40B4-BE49-F238E27FC236}">
                  <a16:creationId xmlns:a16="http://schemas.microsoft.com/office/drawing/2014/main" id="{99E73D90-BFF5-EA56-9B74-9B761954F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8236874" y="608855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4B4DCD2-1270-A02C-44AD-E724404A367B}"/>
              </a:ext>
            </a:extLst>
          </p:cNvPr>
          <p:cNvGrpSpPr/>
          <p:nvPr/>
        </p:nvGrpSpPr>
        <p:grpSpPr>
          <a:xfrm>
            <a:off x="880678" y="598415"/>
            <a:ext cx="914400" cy="1199602"/>
            <a:chOff x="784182" y="608855"/>
            <a:chExt cx="914400" cy="119960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B91F6EF-BE67-ADDD-2AEF-BEBA653691FF}"/>
                </a:ext>
              </a:extLst>
            </p:cNvPr>
            <p:cNvSpPr txBox="1"/>
            <p:nvPr/>
          </p:nvSpPr>
          <p:spPr>
            <a:xfrm>
              <a:off x="866247" y="1531458"/>
              <a:ext cx="7502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Fairness</a:t>
              </a:r>
            </a:p>
          </p:txBody>
        </p:sp>
        <p:pic>
          <p:nvPicPr>
            <p:cNvPr id="44" name="Graphic 43" descr="Weights Uneven outline">
              <a:extLst>
                <a:ext uri="{FF2B5EF4-FFF2-40B4-BE49-F238E27FC236}">
                  <a16:creationId xmlns:a16="http://schemas.microsoft.com/office/drawing/2014/main" id="{8C10FDB5-484B-4EC4-F91F-2F047AAD88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784182" y="608855"/>
              <a:ext cx="914400" cy="914400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668A3BA-F0D9-200A-FC3B-9E27195BFB01}"/>
              </a:ext>
            </a:extLst>
          </p:cNvPr>
          <p:cNvGrpSpPr/>
          <p:nvPr/>
        </p:nvGrpSpPr>
        <p:grpSpPr>
          <a:xfrm>
            <a:off x="4549165" y="608558"/>
            <a:ext cx="1363707" cy="1211585"/>
            <a:chOff x="4032899" y="618998"/>
            <a:chExt cx="1363707" cy="121158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BC61630-AE78-8367-7BBD-82C5F7EE1B63}"/>
                </a:ext>
              </a:extLst>
            </p:cNvPr>
            <p:cNvSpPr txBox="1"/>
            <p:nvPr/>
          </p:nvSpPr>
          <p:spPr>
            <a:xfrm>
              <a:off x="4032899" y="1553584"/>
              <a:ext cx="13637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Privacy &amp; Security</a:t>
              </a:r>
            </a:p>
          </p:txBody>
        </p:sp>
        <p:pic>
          <p:nvPicPr>
            <p:cNvPr id="46" name="Graphic 45" descr="Lock outline">
              <a:extLst>
                <a:ext uri="{FF2B5EF4-FFF2-40B4-BE49-F238E27FC236}">
                  <a16:creationId xmlns:a16="http://schemas.microsoft.com/office/drawing/2014/main" id="{E48ED51D-6761-A958-D74D-3783A3E9CC0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240261" y="618998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AAC422C-45A2-9674-AB8A-684A2091EF50}"/>
              </a:ext>
            </a:extLst>
          </p:cNvPr>
          <p:cNvGrpSpPr/>
          <p:nvPr/>
        </p:nvGrpSpPr>
        <p:grpSpPr>
          <a:xfrm>
            <a:off x="2465197" y="587946"/>
            <a:ext cx="1413849" cy="1198869"/>
            <a:chOff x="2150259" y="598386"/>
            <a:chExt cx="1413849" cy="1198869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1773E73-E344-C402-F57C-5F9D64BEA222}"/>
                </a:ext>
              </a:extLst>
            </p:cNvPr>
            <p:cNvSpPr txBox="1"/>
            <p:nvPr/>
          </p:nvSpPr>
          <p:spPr>
            <a:xfrm>
              <a:off x="2150259" y="1520256"/>
              <a:ext cx="141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Reliability &amp; Safety</a:t>
              </a:r>
            </a:p>
          </p:txBody>
        </p:sp>
        <p:pic>
          <p:nvPicPr>
            <p:cNvPr id="48" name="Graphic 47" descr="Shield outline">
              <a:extLst>
                <a:ext uri="{FF2B5EF4-FFF2-40B4-BE49-F238E27FC236}">
                  <a16:creationId xmlns:a16="http://schemas.microsoft.com/office/drawing/2014/main" id="{0664B84D-853A-20C3-082B-B039900003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403821" y="598386"/>
              <a:ext cx="914400" cy="914400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4843CEB-F944-DFDD-BE78-E301D5DFD030}"/>
              </a:ext>
            </a:extLst>
          </p:cNvPr>
          <p:cNvGrpSpPr/>
          <p:nvPr/>
        </p:nvGrpSpPr>
        <p:grpSpPr>
          <a:xfrm>
            <a:off x="6582991" y="598415"/>
            <a:ext cx="1095300" cy="1221728"/>
            <a:chOff x="6302465" y="608855"/>
            <a:chExt cx="1095300" cy="12217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B037E38-0AC3-5CB7-6E4B-966A8E318D22}"/>
                </a:ext>
              </a:extLst>
            </p:cNvPr>
            <p:cNvSpPr txBox="1"/>
            <p:nvPr/>
          </p:nvSpPr>
          <p:spPr>
            <a:xfrm>
              <a:off x="6302465" y="1553584"/>
              <a:ext cx="109530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Inclusiveness</a:t>
              </a:r>
            </a:p>
          </p:txBody>
        </p:sp>
        <p:pic>
          <p:nvPicPr>
            <p:cNvPr id="50" name="Graphic 49" descr="Users outline">
              <a:extLst>
                <a:ext uri="{FF2B5EF4-FFF2-40B4-BE49-F238E27FC236}">
                  <a16:creationId xmlns:a16="http://schemas.microsoft.com/office/drawing/2014/main" id="{A338008C-8E8E-54A9-019B-B334853773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6317100" y="608855"/>
              <a:ext cx="914400" cy="914400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F8BF0C7A-2C01-C10B-9802-8954D832D193}"/>
              </a:ext>
            </a:extLst>
          </p:cNvPr>
          <p:cNvSpPr/>
          <p:nvPr/>
        </p:nvSpPr>
        <p:spPr>
          <a:xfrm>
            <a:off x="754842" y="523220"/>
            <a:ext cx="10702976" cy="3985718"/>
          </a:xfrm>
          <a:prstGeom prst="roundRect">
            <a:avLst>
              <a:gd name="adj" fmla="val 4537"/>
            </a:avLst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6449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623EC-3F0F-13D6-B8C8-114427AC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55E44B6-DBE9-4B76-C44F-223D8D6D5097}"/>
              </a:ext>
            </a:extLst>
          </p:cNvPr>
          <p:cNvSpPr/>
          <p:nvPr/>
        </p:nvSpPr>
        <p:spPr>
          <a:xfrm>
            <a:off x="6623824" y="3084453"/>
            <a:ext cx="3943815" cy="3278082"/>
          </a:xfrm>
          <a:prstGeom prst="roundRect">
            <a:avLst>
              <a:gd name="adj" fmla="val 4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2496BD3C-DE0B-6703-339A-49541E0F825E}"/>
              </a:ext>
            </a:extLst>
          </p:cNvPr>
          <p:cNvSpPr/>
          <p:nvPr/>
        </p:nvSpPr>
        <p:spPr>
          <a:xfrm>
            <a:off x="2177061" y="3053405"/>
            <a:ext cx="3943815" cy="3278082"/>
          </a:xfrm>
          <a:prstGeom prst="roundRect">
            <a:avLst>
              <a:gd name="adj" fmla="val 476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0267F6B-D07E-C95B-4DC1-A1DCB99CF4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20876" y="-139880"/>
            <a:ext cx="1553998" cy="1553998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D51BD65E-8AE3-C55E-52E4-3A274AADB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5180" y="130841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C1D1F59-3025-C5D7-D692-66A0AB7A36DE}"/>
              </a:ext>
            </a:extLst>
          </p:cNvPr>
          <p:cNvSpPr txBox="1"/>
          <p:nvPr/>
        </p:nvSpPr>
        <p:spPr>
          <a:xfrm>
            <a:off x="27426" y="0"/>
            <a:ext cx="2479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Q &amp; A solution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52E0165A-6FBE-1F70-4F43-4935EAF53F88}"/>
              </a:ext>
            </a:extLst>
          </p:cNvPr>
          <p:cNvSpPr/>
          <p:nvPr/>
        </p:nvSpPr>
        <p:spPr>
          <a:xfrm>
            <a:off x="9385610" y="661645"/>
            <a:ext cx="1182029" cy="168473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6F90F8-A470-F792-3677-A5A003AC2537}"/>
              </a:ext>
            </a:extLst>
          </p:cNvPr>
          <p:cNvSpPr txBox="1"/>
          <p:nvPr/>
        </p:nvSpPr>
        <p:spPr>
          <a:xfrm>
            <a:off x="9575180" y="1044786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&amp; A</a:t>
            </a:r>
          </a:p>
        </p:txBody>
      </p:sp>
      <p:pic>
        <p:nvPicPr>
          <p:cNvPr id="7" name="Graphic 6" descr="Speech outline">
            <a:extLst>
              <a:ext uri="{FF2B5EF4-FFF2-40B4-BE49-F238E27FC236}">
                <a16:creationId xmlns:a16="http://schemas.microsoft.com/office/drawing/2014/main" id="{CF0430BD-DF77-432C-8248-F9E51FAE28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71132" y="1259779"/>
            <a:ext cx="914400" cy="914400"/>
          </a:xfrm>
          <a:prstGeom prst="rect">
            <a:avLst/>
          </a:prstGeom>
        </p:spPr>
      </p:pic>
      <p:pic>
        <p:nvPicPr>
          <p:cNvPr id="20" name="Graphic 19" descr="Browser window outline">
            <a:extLst>
              <a:ext uri="{FF2B5EF4-FFF2-40B4-BE49-F238E27FC236}">
                <a16:creationId xmlns:a16="http://schemas.microsoft.com/office/drawing/2014/main" id="{4C9E0388-E99A-7073-F648-C4323DAC38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33239" y="369332"/>
            <a:ext cx="2483889" cy="248388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E920799-9333-0D7A-5325-B1350D37FEE1}"/>
              </a:ext>
            </a:extLst>
          </p:cNvPr>
          <p:cNvSpPr txBox="1"/>
          <p:nvPr/>
        </p:nvSpPr>
        <p:spPr>
          <a:xfrm>
            <a:off x="2562963" y="143709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pic>
        <p:nvPicPr>
          <p:cNvPr id="22" name="Graphic 21" descr="Speech outline">
            <a:extLst>
              <a:ext uri="{FF2B5EF4-FFF2-40B4-BE49-F238E27FC236}">
                <a16:creationId xmlns:a16="http://schemas.microsoft.com/office/drawing/2014/main" id="{1BCF2719-21DD-AE90-FB92-E543C74C29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8111" y="1588304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E664C5C-A74D-E88C-E929-B414495AB9D4}"/>
              </a:ext>
            </a:extLst>
          </p:cNvPr>
          <p:cNvSpPr txBox="1"/>
          <p:nvPr/>
        </p:nvSpPr>
        <p:spPr>
          <a:xfrm>
            <a:off x="3659942" y="1765616"/>
            <a:ext cx="320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7412504-335D-76C8-2C4B-DAB3E90793DB}"/>
              </a:ext>
            </a:extLst>
          </p:cNvPr>
          <p:cNvCxnSpPr/>
          <p:nvPr/>
        </p:nvCxnSpPr>
        <p:spPr>
          <a:xfrm>
            <a:off x="4605454" y="1347647"/>
            <a:ext cx="4705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A434693-B6AB-89A9-7F23-91E141188B1B}"/>
              </a:ext>
            </a:extLst>
          </p:cNvPr>
          <p:cNvCxnSpPr>
            <a:cxnSpLocks/>
          </p:cNvCxnSpPr>
          <p:nvPr/>
        </p:nvCxnSpPr>
        <p:spPr>
          <a:xfrm flipH="1">
            <a:off x="4605454" y="2001852"/>
            <a:ext cx="4705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3AEC92A-A068-598E-6943-C7F7349D15D3}"/>
              </a:ext>
            </a:extLst>
          </p:cNvPr>
          <p:cNvSpPr txBox="1"/>
          <p:nvPr/>
        </p:nvSpPr>
        <p:spPr>
          <a:xfrm>
            <a:off x="2204191" y="2660159"/>
            <a:ext cx="1604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 &amp; A Solution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D48071-5FDD-47E5-9B32-A2C46666BAAE}"/>
              </a:ext>
            </a:extLst>
          </p:cNvPr>
          <p:cNvSpPr txBox="1"/>
          <p:nvPr/>
        </p:nvSpPr>
        <p:spPr>
          <a:xfrm>
            <a:off x="6623824" y="2726023"/>
            <a:ext cx="3774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Conversational Lang. understanding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065486E-B44D-AB49-847C-A0ECBF7DAE10}"/>
              </a:ext>
            </a:extLst>
          </p:cNvPr>
          <p:cNvSpPr txBox="1"/>
          <p:nvPr/>
        </p:nvSpPr>
        <p:spPr>
          <a:xfrm>
            <a:off x="278780" y="3546088"/>
            <a:ext cx="809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Usage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036B263-F80A-4715-C708-9A5F3879654A}"/>
              </a:ext>
            </a:extLst>
          </p:cNvPr>
          <p:cNvSpPr txBox="1"/>
          <p:nvPr/>
        </p:nvSpPr>
        <p:spPr>
          <a:xfrm>
            <a:off x="2177061" y="3320658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Users to submit question and expecting some response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C032A44-C8E8-AD85-428C-BBDC25D96AAF}"/>
              </a:ext>
            </a:extLst>
          </p:cNvPr>
          <p:cNvSpPr txBox="1"/>
          <p:nvPr/>
        </p:nvSpPr>
        <p:spPr>
          <a:xfrm>
            <a:off x="6760140" y="3392594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User submit an utterance and expect some appropriate response or action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4AB08A-FA46-078F-CD5B-8B7AB7C12A60}"/>
              </a:ext>
            </a:extLst>
          </p:cNvPr>
          <p:cNvSpPr txBox="1"/>
          <p:nvPr/>
        </p:nvSpPr>
        <p:spPr>
          <a:xfrm>
            <a:off x="278780" y="4252039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A97FAE-778E-3C98-E664-3E205EE3E080}"/>
              </a:ext>
            </a:extLst>
          </p:cNvPr>
          <p:cNvSpPr txBox="1"/>
          <p:nvPr/>
        </p:nvSpPr>
        <p:spPr>
          <a:xfrm>
            <a:off x="2204191" y="3965054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Response with static answer to the known question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2CBFB8-35DE-514D-79A2-1F2DB776BC1C}"/>
              </a:ext>
            </a:extLst>
          </p:cNvPr>
          <p:cNvSpPr txBox="1"/>
          <p:nvPr/>
        </p:nvSpPr>
        <p:spPr>
          <a:xfrm>
            <a:off x="6760140" y="3927335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Response indicates the most likely intent and referenced identity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FEA9FC-2CA0-AECC-7749-AF50D07C5FD6}"/>
              </a:ext>
            </a:extLst>
          </p:cNvPr>
          <p:cNvSpPr txBox="1"/>
          <p:nvPr/>
        </p:nvSpPr>
        <p:spPr>
          <a:xfrm>
            <a:off x="278780" y="4850489"/>
            <a:ext cx="14942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Processing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15CECF-98CE-1EC1-5CCC-371D9BCD35BF}"/>
              </a:ext>
            </a:extLst>
          </p:cNvPr>
          <p:cNvSpPr txBox="1"/>
          <p:nvPr/>
        </p:nvSpPr>
        <p:spPr>
          <a:xfrm>
            <a:off x="2251138" y="4732780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Match and understand question to an answer in the knowledge base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17EBD60-A4C7-8F08-319B-5F5B6713693C}"/>
              </a:ext>
            </a:extLst>
          </p:cNvPr>
          <p:cNvSpPr txBox="1"/>
          <p:nvPr/>
        </p:nvSpPr>
        <p:spPr>
          <a:xfrm>
            <a:off x="6760140" y="4666240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Interpret the utterance, match it to an intent and identify the entities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F11B07A-1574-4840-EC78-B3B3478A8B09}"/>
              </a:ext>
            </a:extLst>
          </p:cNvPr>
          <p:cNvSpPr txBox="1"/>
          <p:nvPr/>
        </p:nvSpPr>
        <p:spPr>
          <a:xfrm>
            <a:off x="278780" y="5725938"/>
            <a:ext cx="1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Logic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72354B-EAAF-7F72-8F7A-58BA18902BC5}"/>
              </a:ext>
            </a:extLst>
          </p:cNvPr>
          <p:cNvSpPr txBox="1"/>
          <p:nvPr/>
        </p:nvSpPr>
        <p:spPr>
          <a:xfrm>
            <a:off x="2251138" y="5487001"/>
            <a:ext cx="35200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Client application typically present the answer to the user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1229C1-AE00-9129-4F32-2206BD717919}"/>
              </a:ext>
            </a:extLst>
          </p:cNvPr>
          <p:cNvSpPr txBox="1"/>
          <p:nvPr/>
        </p:nvSpPr>
        <p:spPr>
          <a:xfrm>
            <a:off x="6760140" y="5403388"/>
            <a:ext cx="352006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dirty="0"/>
              <a:t>Perform appropriate action based on the intent</a:t>
            </a:r>
          </a:p>
        </p:txBody>
      </p:sp>
    </p:spTree>
    <p:extLst>
      <p:ext uri="{BB962C8B-B14F-4D97-AF65-F5344CB8AC3E}">
        <p14:creationId xmlns:p14="http://schemas.microsoft.com/office/powerpoint/2010/main" val="25057989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4EA44-D8EA-2FEC-7C63-57C716062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4797096-77F9-B210-F46A-433990DAE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081" y="1499349"/>
            <a:ext cx="1553998" cy="1553998"/>
          </a:xfrm>
          <a:prstGeom prst="rect">
            <a:avLst/>
          </a:prstGeom>
        </p:spPr>
      </p:pic>
      <p:pic>
        <p:nvPicPr>
          <p:cNvPr id="6" name="Graphic 5" descr="Document outline">
            <a:extLst>
              <a:ext uri="{FF2B5EF4-FFF2-40B4-BE49-F238E27FC236}">
                <a16:creationId xmlns:a16="http://schemas.microsoft.com/office/drawing/2014/main" id="{271F2F69-005C-544B-2313-124C76CEA6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49629" y="2770333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4AF6963-BA52-5DDA-E351-2E3988CA9A79}"/>
              </a:ext>
            </a:extLst>
          </p:cNvPr>
          <p:cNvSpPr txBox="1"/>
          <p:nvPr/>
        </p:nvSpPr>
        <p:spPr>
          <a:xfrm>
            <a:off x="27426" y="0"/>
            <a:ext cx="426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Conversational Language Understanding </a:t>
            </a:r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ED1CB8A9-572B-2F52-DC8E-3DF4251FB24A}"/>
              </a:ext>
            </a:extLst>
          </p:cNvPr>
          <p:cNvSpPr/>
          <p:nvPr/>
        </p:nvSpPr>
        <p:spPr>
          <a:xfrm>
            <a:off x="8515815" y="2300874"/>
            <a:ext cx="1182029" cy="1684739"/>
          </a:xfrm>
          <a:prstGeom prst="can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Speech outline">
            <a:extLst>
              <a:ext uri="{FF2B5EF4-FFF2-40B4-BE49-F238E27FC236}">
                <a16:creationId xmlns:a16="http://schemas.microsoft.com/office/drawing/2014/main" id="{2A7E43BE-C72B-5F60-2D79-1FC5778697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401337" y="2899008"/>
            <a:ext cx="914400" cy="914400"/>
          </a:xfrm>
          <a:prstGeom prst="rect">
            <a:avLst/>
          </a:prstGeom>
        </p:spPr>
      </p:pic>
      <p:pic>
        <p:nvPicPr>
          <p:cNvPr id="20" name="Graphic 19" descr="Browser window outline">
            <a:extLst>
              <a:ext uri="{FF2B5EF4-FFF2-40B4-BE49-F238E27FC236}">
                <a16:creationId xmlns:a16="http://schemas.microsoft.com/office/drawing/2014/main" id="{6E33B933-012D-40C6-9DF5-A208500BC55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63444" y="2008561"/>
            <a:ext cx="2483889" cy="2483889"/>
          </a:xfrm>
          <a:prstGeom prst="rect">
            <a:avLst/>
          </a:prstGeom>
        </p:spPr>
      </p:pic>
      <p:pic>
        <p:nvPicPr>
          <p:cNvPr id="22" name="Graphic 21" descr="Speech outline">
            <a:extLst>
              <a:ext uri="{FF2B5EF4-FFF2-40B4-BE49-F238E27FC236}">
                <a16:creationId xmlns:a16="http://schemas.microsoft.com/office/drawing/2014/main" id="{B9140EC3-6C91-EF71-F5FF-501985461E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98316" y="3227533"/>
            <a:ext cx="914400" cy="91440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2D49B2A-A695-FDCE-1DF6-7E9675DD2B21}"/>
              </a:ext>
            </a:extLst>
          </p:cNvPr>
          <p:cNvSpPr txBox="1"/>
          <p:nvPr/>
        </p:nvSpPr>
        <p:spPr>
          <a:xfrm>
            <a:off x="2679984" y="3444076"/>
            <a:ext cx="573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Text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0F81507-DBFA-6A47-B401-B499730AD74E}"/>
              </a:ext>
            </a:extLst>
          </p:cNvPr>
          <p:cNvCxnSpPr/>
          <p:nvPr/>
        </p:nvCxnSpPr>
        <p:spPr>
          <a:xfrm>
            <a:off x="3735659" y="2986876"/>
            <a:ext cx="4705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88681C-BE08-0CCF-EBEC-D9E1D4C1148A}"/>
              </a:ext>
            </a:extLst>
          </p:cNvPr>
          <p:cNvCxnSpPr>
            <a:cxnSpLocks/>
          </p:cNvCxnSpPr>
          <p:nvPr/>
        </p:nvCxnSpPr>
        <p:spPr>
          <a:xfrm flipH="1">
            <a:off x="3735659" y="3641081"/>
            <a:ext cx="47058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A41A68E-39E2-505E-65BF-BFF0F9A2ECBC}"/>
              </a:ext>
            </a:extLst>
          </p:cNvPr>
          <p:cNvSpPr txBox="1"/>
          <p:nvPr/>
        </p:nvSpPr>
        <p:spPr>
          <a:xfrm>
            <a:off x="1497485" y="3074744"/>
            <a:ext cx="760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Audio</a:t>
            </a:r>
          </a:p>
        </p:txBody>
      </p:sp>
    </p:spTree>
    <p:extLst>
      <p:ext uri="{BB962C8B-B14F-4D97-AF65-F5344CB8AC3E}">
        <p14:creationId xmlns:p14="http://schemas.microsoft.com/office/powerpoint/2010/main" val="583166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78F73-1459-B68C-CC69-FCECE89B3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EDBCF9B-00BC-997B-B308-D7E6ACD512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661" y="-154775"/>
            <a:ext cx="1553998" cy="1553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4176FB1-014F-B847-7C56-81C2841EF349}"/>
              </a:ext>
            </a:extLst>
          </p:cNvPr>
          <p:cNvSpPr txBox="1"/>
          <p:nvPr/>
        </p:nvSpPr>
        <p:spPr>
          <a:xfrm>
            <a:off x="27426" y="0"/>
            <a:ext cx="27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text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824D8-5BA9-B5A1-FAEE-9F1799DF91BA}"/>
              </a:ext>
            </a:extLst>
          </p:cNvPr>
          <p:cNvSpPr txBox="1"/>
          <p:nvPr/>
        </p:nvSpPr>
        <p:spPr>
          <a:xfrm>
            <a:off x="4848199" y="1214557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AI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691F68-0E2E-8092-C211-7E1F44340D69}"/>
              </a:ext>
            </a:extLst>
          </p:cNvPr>
          <p:cNvSpPr txBox="1"/>
          <p:nvPr/>
        </p:nvSpPr>
        <p:spPr>
          <a:xfrm>
            <a:off x="1613372" y="1618269"/>
            <a:ext cx="27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label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8AB018-B962-A844-9997-E1CAAB9AA475}"/>
              </a:ext>
            </a:extLst>
          </p:cNvPr>
          <p:cNvSpPr txBox="1"/>
          <p:nvPr/>
        </p:nvSpPr>
        <p:spPr>
          <a:xfrm>
            <a:off x="7140660" y="1618269"/>
            <a:ext cx="26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 label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2E0887-4DA3-4D60-4723-F05FA9A951E4}"/>
              </a:ext>
            </a:extLst>
          </p:cNvPr>
          <p:cNvSpPr txBox="1"/>
          <p:nvPr/>
        </p:nvSpPr>
        <p:spPr>
          <a:xfrm>
            <a:off x="933963" y="2393279"/>
            <a:ext cx="15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 Insurance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2F2A42-64B7-DFAB-D8C9-2FB77F5FEBD6}"/>
              </a:ext>
            </a:extLst>
          </p:cNvPr>
          <p:cNvSpPr txBox="1"/>
          <p:nvPr/>
        </p:nvSpPr>
        <p:spPr>
          <a:xfrm>
            <a:off x="933963" y="2924821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Insurance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16A826-9A93-715C-DE5B-3B1326F1E2DE}"/>
              </a:ext>
            </a:extLst>
          </p:cNvPr>
          <p:cNvSpPr txBox="1"/>
          <p:nvPr/>
        </p:nvSpPr>
        <p:spPr>
          <a:xfrm>
            <a:off x="933963" y="3473605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Insurance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612F1A1-A49C-3E52-1368-07517BDDFD44}"/>
              </a:ext>
            </a:extLst>
          </p:cNvPr>
          <p:cNvSpPr txBox="1"/>
          <p:nvPr/>
        </p:nvSpPr>
        <p:spPr>
          <a:xfrm>
            <a:off x="3379497" y="234867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C916B3-B1C3-356E-E756-9505D09FD7E2}"/>
              </a:ext>
            </a:extLst>
          </p:cNvPr>
          <p:cNvSpPr txBox="1"/>
          <p:nvPr/>
        </p:nvSpPr>
        <p:spPr>
          <a:xfrm>
            <a:off x="3379497" y="2880216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Adventure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54ACEA-5C55-C4A4-6100-362AEF9F157C}"/>
              </a:ext>
            </a:extLst>
          </p:cNvPr>
          <p:cNvSpPr txBox="1"/>
          <p:nvPr/>
        </p:nvSpPr>
        <p:spPr>
          <a:xfrm>
            <a:off x="3379497" y="3429000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DF1E21-3A4A-4BF9-6E58-330943DEBE2C}"/>
              </a:ext>
            </a:extLst>
          </p:cNvPr>
          <p:cNvSpPr txBox="1"/>
          <p:nvPr/>
        </p:nvSpPr>
        <p:spPr>
          <a:xfrm>
            <a:off x="6955678" y="2393279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 – Term Insurance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437E534-77B1-495F-857C-B8D957B7F2B4}"/>
              </a:ext>
            </a:extLst>
          </p:cNvPr>
          <p:cNvSpPr txBox="1"/>
          <p:nvPr/>
        </p:nvSpPr>
        <p:spPr>
          <a:xfrm>
            <a:off x="6955678" y="2924821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Insurance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16584C-144C-84CE-2961-A578CA684937}"/>
              </a:ext>
            </a:extLst>
          </p:cNvPr>
          <p:cNvSpPr txBox="1"/>
          <p:nvPr/>
        </p:nvSpPr>
        <p:spPr>
          <a:xfrm>
            <a:off x="6955678" y="3473605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Insurance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D5C9D-BE0E-9352-50A4-51E4C824622E}"/>
              </a:ext>
            </a:extLst>
          </p:cNvPr>
          <p:cNvSpPr txBox="1"/>
          <p:nvPr/>
        </p:nvSpPr>
        <p:spPr>
          <a:xfrm>
            <a:off x="9401212" y="2348674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 &amp; Adv.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F42E07-B21C-55A6-60F6-5D07596806E0}"/>
              </a:ext>
            </a:extLst>
          </p:cNvPr>
          <p:cNvSpPr txBox="1"/>
          <p:nvPr/>
        </p:nvSpPr>
        <p:spPr>
          <a:xfrm>
            <a:off x="9401212" y="2880216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Adventure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647CAF-C38C-CFB6-371E-019E7215F692}"/>
              </a:ext>
            </a:extLst>
          </p:cNvPr>
          <p:cNvSpPr txBox="1"/>
          <p:nvPr/>
        </p:nvSpPr>
        <p:spPr>
          <a:xfrm>
            <a:off x="9401212" y="3429000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</a:t>
            </a:r>
          </a:p>
        </p:txBody>
      </p:sp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959FFB71-E77A-00ED-8A1A-6686593400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590" y="5168241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6ED335A-B191-4C73-3904-1E40E1588EEE}"/>
              </a:ext>
            </a:extLst>
          </p:cNvPr>
          <p:cNvSpPr txBox="1"/>
          <p:nvPr/>
        </p:nvSpPr>
        <p:spPr>
          <a:xfrm>
            <a:off x="522708" y="6248567"/>
            <a:ext cx="1098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 Labels</a:t>
            </a:r>
          </a:p>
        </p:txBody>
      </p:sp>
      <p:pic>
        <p:nvPicPr>
          <p:cNvPr id="31" name="Graphic 30" descr="Drawing Figure outline">
            <a:extLst>
              <a:ext uri="{FF2B5EF4-FFF2-40B4-BE49-F238E27FC236}">
                <a16:creationId xmlns:a16="http://schemas.microsoft.com/office/drawing/2014/main" id="{6753B4DB-0A6E-C93C-B066-5A2A00318C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25325" y="5168241"/>
            <a:ext cx="914400" cy="914400"/>
          </a:xfrm>
          <a:prstGeom prst="rect">
            <a:avLst/>
          </a:prstGeom>
        </p:spPr>
      </p:pic>
      <p:pic>
        <p:nvPicPr>
          <p:cNvPr id="33" name="Graphic 32" descr="Gears outline">
            <a:extLst>
              <a:ext uri="{FF2B5EF4-FFF2-40B4-BE49-F238E27FC236}">
                <a16:creationId xmlns:a16="http://schemas.microsoft.com/office/drawing/2014/main" id="{8936420C-148E-D915-98E2-F1C5179D0C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0688" y="5168241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7E9ABD3C-FC66-4BF2-12D5-3769F5BCE09D}"/>
              </a:ext>
            </a:extLst>
          </p:cNvPr>
          <p:cNvGrpSpPr/>
          <p:nvPr/>
        </p:nvGrpSpPr>
        <p:grpSpPr>
          <a:xfrm>
            <a:off x="5715890" y="5050973"/>
            <a:ext cx="1054746" cy="1148937"/>
            <a:chOff x="5638800" y="4395001"/>
            <a:chExt cx="1054746" cy="1148937"/>
          </a:xfrm>
        </p:grpSpPr>
        <p:pic>
          <p:nvPicPr>
            <p:cNvPr id="37" name="Graphic 36" descr="Document outline">
              <a:extLst>
                <a:ext uri="{FF2B5EF4-FFF2-40B4-BE49-F238E27FC236}">
                  <a16:creationId xmlns:a16="http://schemas.microsoft.com/office/drawing/2014/main" id="{D68E976B-37D5-551C-49CB-EB22837811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4395001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BC6D73D9-A8B9-3C32-04B6-4EA1CAFB4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4585" y="4964977"/>
              <a:ext cx="578961" cy="578961"/>
            </a:xfrm>
            <a:prstGeom prst="rect">
              <a:avLst/>
            </a:prstGeom>
          </p:spPr>
        </p:pic>
      </p:grpSp>
      <p:pic>
        <p:nvPicPr>
          <p:cNvPr id="41" name="Graphic 40" descr="Tag outline">
            <a:extLst>
              <a:ext uri="{FF2B5EF4-FFF2-40B4-BE49-F238E27FC236}">
                <a16:creationId xmlns:a16="http://schemas.microsoft.com/office/drawing/2014/main" id="{6BCBBC8F-9627-335F-CB51-8A3F5A3E0B5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307874" y="5168241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F2DE716-731D-62D7-590B-E13A06B6C56D}"/>
              </a:ext>
            </a:extLst>
          </p:cNvPr>
          <p:cNvGrpSpPr/>
          <p:nvPr/>
        </p:nvGrpSpPr>
        <p:grpSpPr>
          <a:xfrm>
            <a:off x="7477406" y="5289990"/>
            <a:ext cx="670902" cy="670902"/>
            <a:chOff x="7582829" y="4393580"/>
            <a:chExt cx="1082291" cy="1082291"/>
          </a:xfrm>
        </p:grpSpPr>
        <p:pic>
          <p:nvPicPr>
            <p:cNvPr id="35" name="Graphic 34" descr="Single gear outline">
              <a:extLst>
                <a:ext uri="{FF2B5EF4-FFF2-40B4-BE49-F238E27FC236}">
                  <a16:creationId xmlns:a16="http://schemas.microsoft.com/office/drawing/2014/main" id="{55250A2E-8C1A-0EB2-FE82-FE3ABD94A8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6774" y="4494506"/>
              <a:ext cx="914400" cy="914400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69798D7-1350-F6F9-2A64-F38305747C6D}"/>
                </a:ext>
              </a:extLst>
            </p:cNvPr>
            <p:cNvSpPr/>
            <p:nvPr/>
          </p:nvSpPr>
          <p:spPr>
            <a:xfrm>
              <a:off x="7582829" y="4393580"/>
              <a:ext cx="1082291" cy="1082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BB466D1D-9490-F57E-DF31-7593831D5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39871" y="5168241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AFAAEE7-63CE-E6D3-4D77-26333B08F7FF}"/>
              </a:ext>
            </a:extLst>
          </p:cNvPr>
          <p:cNvCxnSpPr/>
          <p:nvPr/>
        </p:nvCxnSpPr>
        <p:spPr>
          <a:xfrm>
            <a:off x="1557990" y="5620949"/>
            <a:ext cx="83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64D1D9C-42BE-05B9-5ABD-D95FE7AF5528}"/>
              </a:ext>
            </a:extLst>
          </p:cNvPr>
          <p:cNvSpPr txBox="1"/>
          <p:nvPr/>
        </p:nvSpPr>
        <p:spPr>
          <a:xfrm>
            <a:off x="2399493" y="6257950"/>
            <a:ext cx="752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A66A117-F810-B3E9-19FE-1AC2F89EF462}"/>
              </a:ext>
            </a:extLst>
          </p:cNvPr>
          <p:cNvSpPr txBox="1"/>
          <p:nvPr/>
        </p:nvSpPr>
        <p:spPr>
          <a:xfrm>
            <a:off x="3796790" y="6260053"/>
            <a:ext cx="94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9051FAF-9A19-3B08-5E96-92286F726176}"/>
              </a:ext>
            </a:extLst>
          </p:cNvPr>
          <p:cNvCxnSpPr/>
          <p:nvPr/>
        </p:nvCxnSpPr>
        <p:spPr>
          <a:xfrm>
            <a:off x="3140171" y="5620949"/>
            <a:ext cx="83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496445-CB57-C09F-36A9-2D8D98F66F52}"/>
              </a:ext>
            </a:extLst>
          </p:cNvPr>
          <p:cNvCxnSpPr>
            <a:cxnSpLocks/>
          </p:cNvCxnSpPr>
          <p:nvPr/>
        </p:nvCxnSpPr>
        <p:spPr>
          <a:xfrm>
            <a:off x="4652900" y="5635967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1AE29DB-841E-2B83-6B4F-55F5D05A78FD}"/>
              </a:ext>
            </a:extLst>
          </p:cNvPr>
          <p:cNvSpPr txBox="1"/>
          <p:nvPr/>
        </p:nvSpPr>
        <p:spPr>
          <a:xfrm>
            <a:off x="5697703" y="6248566"/>
            <a:ext cx="950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07E87EE2-0400-436A-65C9-F95511F41EB5}"/>
              </a:ext>
            </a:extLst>
          </p:cNvPr>
          <p:cNvCxnSpPr>
            <a:cxnSpLocks/>
          </p:cNvCxnSpPr>
          <p:nvPr/>
        </p:nvCxnSpPr>
        <p:spPr>
          <a:xfrm>
            <a:off x="6481155" y="5600265"/>
            <a:ext cx="891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622D474C-0220-0A8E-D8FC-DC842C1051CE}"/>
              </a:ext>
            </a:extLst>
          </p:cNvPr>
          <p:cNvSpPr txBox="1"/>
          <p:nvPr/>
        </p:nvSpPr>
        <p:spPr>
          <a:xfrm>
            <a:off x="7270503" y="6248565"/>
            <a:ext cx="117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Improve Model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699DDFA-4826-8856-B689-C362F07C4C5A}"/>
              </a:ext>
            </a:extLst>
          </p:cNvPr>
          <p:cNvCxnSpPr/>
          <p:nvPr/>
        </p:nvCxnSpPr>
        <p:spPr>
          <a:xfrm flipV="1">
            <a:off x="2765074" y="4516244"/>
            <a:ext cx="0" cy="773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70B2D37-0DBF-DFD3-B2AF-105825F03E25}"/>
              </a:ext>
            </a:extLst>
          </p:cNvPr>
          <p:cNvCxnSpPr/>
          <p:nvPr/>
        </p:nvCxnSpPr>
        <p:spPr>
          <a:xfrm>
            <a:off x="2775974" y="4516244"/>
            <a:ext cx="5034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A3C04EC0-C8C0-4938-E4AC-D97EB560CF0B}"/>
              </a:ext>
            </a:extLst>
          </p:cNvPr>
          <p:cNvCxnSpPr/>
          <p:nvPr/>
        </p:nvCxnSpPr>
        <p:spPr>
          <a:xfrm flipV="1">
            <a:off x="7810399" y="4516244"/>
            <a:ext cx="0" cy="773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DC0169-2E3A-FE2F-DF74-46315207F578}"/>
              </a:ext>
            </a:extLst>
          </p:cNvPr>
          <p:cNvCxnSpPr>
            <a:cxnSpLocks/>
          </p:cNvCxnSpPr>
          <p:nvPr/>
        </p:nvCxnSpPr>
        <p:spPr>
          <a:xfrm>
            <a:off x="8148308" y="5598901"/>
            <a:ext cx="891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2FB95139-5B6B-BF76-F2D2-94582AA9BBC2}"/>
              </a:ext>
            </a:extLst>
          </p:cNvPr>
          <p:cNvSpPr txBox="1"/>
          <p:nvPr/>
        </p:nvSpPr>
        <p:spPr>
          <a:xfrm>
            <a:off x="8696595" y="6236302"/>
            <a:ext cx="1098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 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719A69F-3BF5-8E72-62EC-C2FEC0830126}"/>
              </a:ext>
            </a:extLst>
          </p:cNvPr>
          <p:cNvSpPr txBox="1"/>
          <p:nvPr/>
        </p:nvSpPr>
        <p:spPr>
          <a:xfrm>
            <a:off x="10393311" y="6236301"/>
            <a:ext cx="10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Classify 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FE40959-5E03-E12A-473B-B68FC74C2F17}"/>
              </a:ext>
            </a:extLst>
          </p:cNvPr>
          <p:cNvCxnSpPr>
            <a:cxnSpLocks/>
          </p:cNvCxnSpPr>
          <p:nvPr/>
        </p:nvCxnSpPr>
        <p:spPr>
          <a:xfrm>
            <a:off x="9502294" y="5598901"/>
            <a:ext cx="891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2765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B0355-F998-F831-8D37-B1BDA96EF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16EA6E3B-B004-2F62-4C0A-A767FFC2E8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72661" y="-154775"/>
            <a:ext cx="1553998" cy="155399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4D3E485-A155-AB13-E21B-7D018F11C192}"/>
              </a:ext>
            </a:extLst>
          </p:cNvPr>
          <p:cNvSpPr txBox="1"/>
          <p:nvPr/>
        </p:nvSpPr>
        <p:spPr>
          <a:xfrm>
            <a:off x="27426" y="0"/>
            <a:ext cx="2777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 text classification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40BC64-0D00-CF22-9CF7-052569E70D35}"/>
              </a:ext>
            </a:extLst>
          </p:cNvPr>
          <p:cNvSpPr txBox="1"/>
          <p:nvPr/>
        </p:nvSpPr>
        <p:spPr>
          <a:xfrm>
            <a:off x="4848199" y="1214557"/>
            <a:ext cx="2002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AI Language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D31397-E420-5633-2D2F-70C15EAF4912}"/>
              </a:ext>
            </a:extLst>
          </p:cNvPr>
          <p:cNvSpPr txBox="1"/>
          <p:nvPr/>
        </p:nvSpPr>
        <p:spPr>
          <a:xfrm>
            <a:off x="1613372" y="1618269"/>
            <a:ext cx="2762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label classification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F4998-C10F-AEC7-AA6E-A33D98200AF1}"/>
              </a:ext>
            </a:extLst>
          </p:cNvPr>
          <p:cNvSpPr txBox="1"/>
          <p:nvPr/>
        </p:nvSpPr>
        <p:spPr>
          <a:xfrm>
            <a:off x="7140660" y="1618269"/>
            <a:ext cx="260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 label classification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F298D3-7693-9444-74F4-E333B2393D6E}"/>
              </a:ext>
            </a:extLst>
          </p:cNvPr>
          <p:cNvSpPr txBox="1"/>
          <p:nvPr/>
        </p:nvSpPr>
        <p:spPr>
          <a:xfrm>
            <a:off x="933963" y="2393279"/>
            <a:ext cx="1585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 Insurance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5DB9A4-7342-FAFA-9C69-F90CD877875E}"/>
              </a:ext>
            </a:extLst>
          </p:cNvPr>
          <p:cNvSpPr txBox="1"/>
          <p:nvPr/>
        </p:nvSpPr>
        <p:spPr>
          <a:xfrm>
            <a:off x="933963" y="2924821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Insurance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DE21E6-643A-2F23-77E4-B712FCF38168}"/>
              </a:ext>
            </a:extLst>
          </p:cNvPr>
          <p:cNvSpPr txBox="1"/>
          <p:nvPr/>
        </p:nvSpPr>
        <p:spPr>
          <a:xfrm>
            <a:off x="933963" y="3473605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Insurance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DD8F5B-0150-C1E3-05D7-7E63F2261D08}"/>
              </a:ext>
            </a:extLst>
          </p:cNvPr>
          <p:cNvSpPr txBox="1"/>
          <p:nvPr/>
        </p:nvSpPr>
        <p:spPr>
          <a:xfrm>
            <a:off x="3379497" y="2348674"/>
            <a:ext cx="834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C797FF2-E7CE-6411-417B-E42F42A4675A}"/>
              </a:ext>
            </a:extLst>
          </p:cNvPr>
          <p:cNvSpPr txBox="1"/>
          <p:nvPr/>
        </p:nvSpPr>
        <p:spPr>
          <a:xfrm>
            <a:off x="3379497" y="2880216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Adventure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769F68-BFE4-626E-A36D-9499C15C1069}"/>
              </a:ext>
            </a:extLst>
          </p:cNvPr>
          <p:cNvSpPr txBox="1"/>
          <p:nvPr/>
        </p:nvSpPr>
        <p:spPr>
          <a:xfrm>
            <a:off x="3379497" y="3429000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D8FF6F-F348-3D1B-B346-89AD17535D40}"/>
              </a:ext>
            </a:extLst>
          </p:cNvPr>
          <p:cNvSpPr txBox="1"/>
          <p:nvPr/>
        </p:nvSpPr>
        <p:spPr>
          <a:xfrm>
            <a:off x="6955678" y="2393279"/>
            <a:ext cx="2265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Life – Term Insurance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5D0163-4386-C50C-C528-D934F8755DB7}"/>
              </a:ext>
            </a:extLst>
          </p:cNvPr>
          <p:cNvSpPr txBox="1"/>
          <p:nvPr/>
        </p:nvSpPr>
        <p:spPr>
          <a:xfrm>
            <a:off x="6955678" y="2924821"/>
            <a:ext cx="2014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Insurance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8C87E53-FE31-7866-D2F3-6E20888DF6B6}"/>
              </a:ext>
            </a:extLst>
          </p:cNvPr>
          <p:cNvSpPr txBox="1"/>
          <p:nvPr/>
        </p:nvSpPr>
        <p:spPr>
          <a:xfrm>
            <a:off x="6955678" y="3473605"/>
            <a:ext cx="170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Term Insurance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D1B0FE-9687-F8AB-F924-812872FAFD8D}"/>
              </a:ext>
            </a:extLst>
          </p:cNvPr>
          <p:cNvSpPr txBox="1"/>
          <p:nvPr/>
        </p:nvSpPr>
        <p:spPr>
          <a:xfrm>
            <a:off x="9401212" y="2348674"/>
            <a:ext cx="1495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Sports &amp; Adv.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698E622-5730-7FF5-4092-698573C8809D}"/>
              </a:ext>
            </a:extLst>
          </p:cNvPr>
          <p:cNvSpPr txBox="1"/>
          <p:nvPr/>
        </p:nvSpPr>
        <p:spPr>
          <a:xfrm>
            <a:off x="9401212" y="2880216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Adventure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D5E716-9243-E0FB-B888-A6A0469B7D1C}"/>
              </a:ext>
            </a:extLst>
          </p:cNvPr>
          <p:cNvSpPr txBox="1"/>
          <p:nvPr/>
        </p:nvSpPr>
        <p:spPr>
          <a:xfrm>
            <a:off x="9401212" y="3429000"/>
            <a:ext cx="995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Strategy</a:t>
            </a:r>
          </a:p>
        </p:txBody>
      </p:sp>
      <p:pic>
        <p:nvPicPr>
          <p:cNvPr id="28" name="Graphic 27" descr="Document outline">
            <a:extLst>
              <a:ext uri="{FF2B5EF4-FFF2-40B4-BE49-F238E27FC236}">
                <a16:creationId xmlns:a16="http://schemas.microsoft.com/office/drawing/2014/main" id="{3DC0B11F-0CFD-CD48-01E2-34913C9877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1220" y="5023275"/>
            <a:ext cx="914400" cy="91440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22B1EFF-45DD-2215-25EC-633CF0DB0F06}"/>
              </a:ext>
            </a:extLst>
          </p:cNvPr>
          <p:cNvSpPr txBox="1"/>
          <p:nvPr/>
        </p:nvSpPr>
        <p:spPr>
          <a:xfrm>
            <a:off x="790338" y="6103601"/>
            <a:ext cx="10986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Define Labels</a:t>
            </a:r>
          </a:p>
        </p:txBody>
      </p:sp>
      <p:pic>
        <p:nvPicPr>
          <p:cNvPr id="31" name="Graphic 30" descr="Drawing Figure outline">
            <a:extLst>
              <a:ext uri="{FF2B5EF4-FFF2-40B4-BE49-F238E27FC236}">
                <a16:creationId xmlns:a16="http://schemas.microsoft.com/office/drawing/2014/main" id="{B7688148-E39A-DF08-DB39-9E2E307689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092955" y="5023275"/>
            <a:ext cx="914400" cy="914400"/>
          </a:xfrm>
          <a:prstGeom prst="rect">
            <a:avLst/>
          </a:prstGeom>
        </p:spPr>
      </p:pic>
      <p:pic>
        <p:nvPicPr>
          <p:cNvPr id="33" name="Graphic 32" descr="Gears outline">
            <a:extLst>
              <a:ext uri="{FF2B5EF4-FFF2-40B4-BE49-F238E27FC236}">
                <a16:creationId xmlns:a16="http://schemas.microsoft.com/office/drawing/2014/main" id="{709DEAED-CDC7-4F3E-0F7A-1DA365F79E6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98318" y="5023275"/>
            <a:ext cx="914400" cy="914400"/>
          </a:xfrm>
          <a:prstGeom prst="rect">
            <a:avLst/>
          </a:prstGeom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22C7EB36-87D6-BD96-8594-3E1A56B91CD8}"/>
              </a:ext>
            </a:extLst>
          </p:cNvPr>
          <p:cNvGrpSpPr/>
          <p:nvPr/>
        </p:nvGrpSpPr>
        <p:grpSpPr>
          <a:xfrm>
            <a:off x="5983520" y="4906007"/>
            <a:ext cx="1054746" cy="1148937"/>
            <a:chOff x="5638800" y="4395001"/>
            <a:chExt cx="1054746" cy="1148937"/>
          </a:xfrm>
        </p:grpSpPr>
        <p:pic>
          <p:nvPicPr>
            <p:cNvPr id="37" name="Graphic 36" descr="Document outline">
              <a:extLst>
                <a:ext uri="{FF2B5EF4-FFF2-40B4-BE49-F238E27FC236}">
                  <a16:creationId xmlns:a16="http://schemas.microsoft.com/office/drawing/2014/main" id="{C707E0F2-31D2-C45D-834B-44DE9D5B4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38800" y="4395001"/>
              <a:ext cx="914400" cy="914400"/>
            </a:xfrm>
            <a:prstGeom prst="rect">
              <a:avLst/>
            </a:prstGeom>
          </p:spPr>
        </p:pic>
        <p:pic>
          <p:nvPicPr>
            <p:cNvPr id="39" name="Graphic 38" descr="Magnifying glass outline">
              <a:extLst>
                <a:ext uri="{FF2B5EF4-FFF2-40B4-BE49-F238E27FC236}">
                  <a16:creationId xmlns:a16="http://schemas.microsoft.com/office/drawing/2014/main" id="{A2ACE34E-EF16-790C-DC12-C7562A213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14585" y="4964977"/>
              <a:ext cx="578961" cy="578961"/>
            </a:xfrm>
            <a:prstGeom prst="rect">
              <a:avLst/>
            </a:prstGeom>
          </p:spPr>
        </p:pic>
      </p:grpSp>
      <p:pic>
        <p:nvPicPr>
          <p:cNvPr id="41" name="Graphic 40" descr="Tag outline">
            <a:extLst>
              <a:ext uri="{FF2B5EF4-FFF2-40B4-BE49-F238E27FC236}">
                <a16:creationId xmlns:a16="http://schemas.microsoft.com/office/drawing/2014/main" id="{21F20202-1913-19B2-2001-92ECDBB0149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75504" y="5023275"/>
            <a:ext cx="914400" cy="914400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E8F9F399-5B29-8897-42F1-2FF1D4FE709E}"/>
              </a:ext>
            </a:extLst>
          </p:cNvPr>
          <p:cNvGrpSpPr/>
          <p:nvPr/>
        </p:nvGrpSpPr>
        <p:grpSpPr>
          <a:xfrm>
            <a:off x="7745036" y="5145024"/>
            <a:ext cx="670902" cy="670902"/>
            <a:chOff x="7582829" y="4393580"/>
            <a:chExt cx="1082291" cy="1082291"/>
          </a:xfrm>
        </p:grpSpPr>
        <p:pic>
          <p:nvPicPr>
            <p:cNvPr id="35" name="Graphic 34" descr="Single gear outline">
              <a:extLst>
                <a:ext uri="{FF2B5EF4-FFF2-40B4-BE49-F238E27FC236}">
                  <a16:creationId xmlns:a16="http://schemas.microsoft.com/office/drawing/2014/main" id="{19FDCC93-9321-D631-BA7E-451E9A94F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666774" y="4494506"/>
              <a:ext cx="914400" cy="914400"/>
            </a:xfrm>
            <a:prstGeom prst="rect">
              <a:avLst/>
            </a:prstGeom>
          </p:spPr>
        </p:pic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ADDD9FA0-23E5-1850-AE16-D02A5A4C153E}"/>
                </a:ext>
              </a:extLst>
            </p:cNvPr>
            <p:cNvSpPr/>
            <p:nvPr/>
          </p:nvSpPr>
          <p:spPr>
            <a:xfrm>
              <a:off x="7582829" y="4393580"/>
              <a:ext cx="1082291" cy="1082291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5" name="Graphic 44" descr="Document outline">
            <a:extLst>
              <a:ext uri="{FF2B5EF4-FFF2-40B4-BE49-F238E27FC236}">
                <a16:creationId xmlns:a16="http://schemas.microsoft.com/office/drawing/2014/main" id="{F2554A0D-A68B-3896-051D-1C3D7A7EF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7501" y="5023275"/>
            <a:ext cx="914400" cy="914400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BF11836-C6A9-4A73-B747-E84C5E48D650}"/>
              </a:ext>
            </a:extLst>
          </p:cNvPr>
          <p:cNvCxnSpPr/>
          <p:nvPr/>
        </p:nvCxnSpPr>
        <p:spPr>
          <a:xfrm>
            <a:off x="1825620" y="5475983"/>
            <a:ext cx="83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A4941AF-2602-0221-55AF-2BF0E3A4C661}"/>
              </a:ext>
            </a:extLst>
          </p:cNvPr>
          <p:cNvSpPr txBox="1"/>
          <p:nvPr/>
        </p:nvSpPr>
        <p:spPr>
          <a:xfrm>
            <a:off x="2667123" y="6112984"/>
            <a:ext cx="7529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Tag Data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B59A57D-C0A7-5D9A-2687-451447405ADB}"/>
              </a:ext>
            </a:extLst>
          </p:cNvPr>
          <p:cNvSpPr txBox="1"/>
          <p:nvPr/>
        </p:nvSpPr>
        <p:spPr>
          <a:xfrm>
            <a:off x="4064420" y="6115087"/>
            <a:ext cx="94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Train Model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A0E76DA-7753-5319-E9D4-EEA58CFF5270}"/>
              </a:ext>
            </a:extLst>
          </p:cNvPr>
          <p:cNvCxnSpPr/>
          <p:nvPr/>
        </p:nvCxnSpPr>
        <p:spPr>
          <a:xfrm>
            <a:off x="3407801" y="5475983"/>
            <a:ext cx="83952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F45701-66DF-5463-9951-CD5DF3ACF95B}"/>
              </a:ext>
            </a:extLst>
          </p:cNvPr>
          <p:cNvCxnSpPr>
            <a:cxnSpLocks/>
          </p:cNvCxnSpPr>
          <p:nvPr/>
        </p:nvCxnSpPr>
        <p:spPr>
          <a:xfrm>
            <a:off x="4920530" y="5491001"/>
            <a:ext cx="10629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24A4FFC-9A5A-0015-F906-D4F1204AF533}"/>
              </a:ext>
            </a:extLst>
          </p:cNvPr>
          <p:cNvSpPr txBox="1"/>
          <p:nvPr/>
        </p:nvSpPr>
        <p:spPr>
          <a:xfrm>
            <a:off x="5965333" y="6103600"/>
            <a:ext cx="9507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View Model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44C61AC-2FB9-0D90-3373-5D13675F2658}"/>
              </a:ext>
            </a:extLst>
          </p:cNvPr>
          <p:cNvCxnSpPr>
            <a:cxnSpLocks/>
          </p:cNvCxnSpPr>
          <p:nvPr/>
        </p:nvCxnSpPr>
        <p:spPr>
          <a:xfrm>
            <a:off x="6748785" y="5455299"/>
            <a:ext cx="891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395D635-A29F-E8FA-DD09-02B6AA828012}"/>
              </a:ext>
            </a:extLst>
          </p:cNvPr>
          <p:cNvSpPr txBox="1"/>
          <p:nvPr/>
        </p:nvSpPr>
        <p:spPr>
          <a:xfrm>
            <a:off x="7538133" y="6103599"/>
            <a:ext cx="1171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Improve Model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9B03297-A454-1A43-19BC-35EEF36419D9}"/>
              </a:ext>
            </a:extLst>
          </p:cNvPr>
          <p:cNvCxnSpPr/>
          <p:nvPr/>
        </p:nvCxnSpPr>
        <p:spPr>
          <a:xfrm flipV="1">
            <a:off x="3032704" y="4371278"/>
            <a:ext cx="0" cy="773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1B66C8A5-29F3-5D1F-73EA-54D290295D53}"/>
              </a:ext>
            </a:extLst>
          </p:cNvPr>
          <p:cNvCxnSpPr/>
          <p:nvPr/>
        </p:nvCxnSpPr>
        <p:spPr>
          <a:xfrm>
            <a:off x="3043604" y="4371278"/>
            <a:ext cx="50344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421458F-3B51-2121-AB8F-8999ED202CCC}"/>
              </a:ext>
            </a:extLst>
          </p:cNvPr>
          <p:cNvCxnSpPr/>
          <p:nvPr/>
        </p:nvCxnSpPr>
        <p:spPr>
          <a:xfrm flipV="1">
            <a:off x="8078029" y="4371278"/>
            <a:ext cx="0" cy="77374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FECC83F-DCFB-DAEE-5356-3A13C0B35519}"/>
              </a:ext>
            </a:extLst>
          </p:cNvPr>
          <p:cNvCxnSpPr>
            <a:cxnSpLocks/>
          </p:cNvCxnSpPr>
          <p:nvPr/>
        </p:nvCxnSpPr>
        <p:spPr>
          <a:xfrm>
            <a:off x="8415938" y="5453935"/>
            <a:ext cx="891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14A2BDD7-4535-F574-38C5-59CB2113053E}"/>
              </a:ext>
            </a:extLst>
          </p:cNvPr>
          <p:cNvSpPr txBox="1"/>
          <p:nvPr/>
        </p:nvSpPr>
        <p:spPr>
          <a:xfrm>
            <a:off x="8964225" y="6091336"/>
            <a:ext cx="1098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Deploy Model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269595B-13C1-D2C4-F694-97E496875D09}"/>
              </a:ext>
            </a:extLst>
          </p:cNvPr>
          <p:cNvSpPr txBox="1"/>
          <p:nvPr/>
        </p:nvSpPr>
        <p:spPr>
          <a:xfrm>
            <a:off x="10660941" y="6091335"/>
            <a:ext cx="10075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Classify Text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5A8E14B-A55C-4511-A1BC-4BB21BB4A3B2}"/>
              </a:ext>
            </a:extLst>
          </p:cNvPr>
          <p:cNvCxnSpPr>
            <a:cxnSpLocks/>
          </p:cNvCxnSpPr>
          <p:nvPr/>
        </p:nvCxnSpPr>
        <p:spPr>
          <a:xfrm>
            <a:off x="9769924" y="5453935"/>
            <a:ext cx="8910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B65AA5-6E24-17E6-1633-86CB0ADD1742}"/>
              </a:ext>
            </a:extLst>
          </p:cNvPr>
          <p:cNvSpPr/>
          <p:nvPr/>
        </p:nvSpPr>
        <p:spPr>
          <a:xfrm>
            <a:off x="591015" y="4186768"/>
            <a:ext cx="11340790" cy="2503964"/>
          </a:xfrm>
          <a:prstGeom prst="roundRect">
            <a:avLst>
              <a:gd name="adj" fmla="val 782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95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3C70513F-25E5-5692-A2E3-682AAB0429CC}"/>
              </a:ext>
            </a:extLst>
          </p:cNvPr>
          <p:cNvGrpSpPr/>
          <p:nvPr/>
        </p:nvGrpSpPr>
        <p:grpSpPr>
          <a:xfrm>
            <a:off x="1316460" y="-181248"/>
            <a:ext cx="7685931" cy="3393286"/>
            <a:chOff x="1195310" y="86459"/>
            <a:chExt cx="8312866" cy="3670074"/>
          </a:xfrm>
        </p:grpSpPr>
        <p:pic>
          <p:nvPicPr>
            <p:cNvPr id="8" name="Graphic 7" descr="Volume outline">
              <a:extLst>
                <a:ext uri="{FF2B5EF4-FFF2-40B4-BE49-F238E27FC236}">
                  <a16:creationId xmlns:a16="http://schemas.microsoft.com/office/drawing/2014/main" id="{666CF340-4A41-D06D-FFD4-73480C63E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601" y="2657467"/>
              <a:ext cx="914400" cy="914400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2E88DBC-6C7D-693A-4AE4-9A63B18F5D89}"/>
                </a:ext>
              </a:extLst>
            </p:cNvPr>
            <p:cNvGrpSpPr/>
            <p:nvPr/>
          </p:nvGrpSpPr>
          <p:grpSpPr>
            <a:xfrm>
              <a:off x="1195310" y="1611175"/>
              <a:ext cx="1330037" cy="1330037"/>
              <a:chOff x="1011380" y="4135308"/>
              <a:chExt cx="1330037" cy="1330037"/>
            </a:xfrm>
          </p:grpSpPr>
          <p:pic>
            <p:nvPicPr>
              <p:cNvPr id="6" name="Graphic 5" descr="Paper outline">
                <a:extLst>
                  <a:ext uri="{FF2B5EF4-FFF2-40B4-BE49-F238E27FC236}">
                    <a16:creationId xmlns:a16="http://schemas.microsoft.com/office/drawing/2014/main" id="{2B875B8D-708E-65B3-9DC0-B0F9337803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1380" y="4135308"/>
                <a:ext cx="1330037" cy="1330037"/>
              </a:xfrm>
              <a:prstGeom prst="rect">
                <a:avLst/>
              </a:prstGeom>
            </p:spPr>
          </p:pic>
          <p:pic>
            <p:nvPicPr>
              <p:cNvPr id="10" name="Graphic 9" descr="Voice outline">
                <a:extLst>
                  <a:ext uri="{FF2B5EF4-FFF2-40B4-BE49-F238E27FC236}">
                    <a16:creationId xmlns:a16="http://schemas.microsoft.com/office/drawing/2014/main" id="{65069CD5-DF59-26AA-AA1F-C3AFD41BC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30034" y="4467817"/>
                <a:ext cx="713783" cy="713783"/>
              </a:xfrm>
              <a:prstGeom prst="rect">
                <a:avLst/>
              </a:prstGeom>
            </p:spPr>
          </p:pic>
        </p:grpSp>
        <p:pic>
          <p:nvPicPr>
            <p:cNvPr id="13" name="Graphic 12" descr="Key outline">
              <a:extLst>
                <a:ext uri="{FF2B5EF4-FFF2-40B4-BE49-F238E27FC236}">
                  <a16:creationId xmlns:a16="http://schemas.microsoft.com/office/drawing/2014/main" id="{75A47F22-87FA-57BE-7321-DBE923AED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2401" y="86459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995EACD-838F-21A9-4E49-B6F757D21539}"/>
                </a:ext>
              </a:extLst>
            </p:cNvPr>
            <p:cNvSpPr txBox="1"/>
            <p:nvPr/>
          </p:nvSpPr>
          <p:spPr>
            <a:xfrm>
              <a:off x="1849218" y="631527"/>
              <a:ext cx="53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E880D02-2A1A-FCEE-5D3F-4BB4D75FEFD6}"/>
                </a:ext>
              </a:extLst>
            </p:cNvPr>
            <p:cNvSpPr txBox="1"/>
            <p:nvPr/>
          </p:nvSpPr>
          <p:spPr>
            <a:xfrm>
              <a:off x="1405974" y="338720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AudioConfig</a:t>
              </a:r>
              <a:endParaRPr lang="en-US" dirty="0"/>
            </a:p>
          </p:txBody>
        </p:sp>
        <p:sp>
          <p:nvSpPr>
            <p:cNvPr id="18" name="Right Bracket 17">
              <a:extLst>
                <a:ext uri="{FF2B5EF4-FFF2-40B4-BE49-F238E27FC236}">
                  <a16:creationId xmlns:a16="http://schemas.microsoft.com/office/drawing/2014/main" id="{E9001753-DFDD-556E-8D3A-ECC8520DB8CF}"/>
                </a:ext>
              </a:extLst>
            </p:cNvPr>
            <p:cNvSpPr/>
            <p:nvPr/>
          </p:nvSpPr>
          <p:spPr>
            <a:xfrm>
              <a:off x="2844001" y="441434"/>
              <a:ext cx="624413" cy="275371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Graphic 18" descr="Gears outline">
              <a:extLst>
                <a:ext uri="{FF2B5EF4-FFF2-40B4-BE49-F238E27FC236}">
                  <a16:creationId xmlns:a16="http://schemas.microsoft.com/office/drawing/2014/main" id="{D011C3B0-9034-7E18-788B-457BF65FDF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92827" y="1856308"/>
              <a:ext cx="914400" cy="914400"/>
            </a:xfrm>
            <a:prstGeom prst="rect">
              <a:avLst/>
            </a:prstGeom>
          </p:spPr>
        </p:pic>
        <p:pic>
          <p:nvPicPr>
            <p:cNvPr id="20" name="Graphic 19" descr="Speech outline">
              <a:extLst>
                <a:ext uri="{FF2B5EF4-FFF2-40B4-BE49-F238E27FC236}">
                  <a16:creationId xmlns:a16="http://schemas.microsoft.com/office/drawing/2014/main" id="{9B78FDA0-ADC5-7D66-D048-AB82DD281E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92827" y="791368"/>
              <a:ext cx="914400" cy="914400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FCA81ED-CA52-1340-E2D6-670CE838780D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3468414" y="1818289"/>
              <a:ext cx="740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D3A545D-205F-EE2E-EBFB-ECDF43E37FC8}"/>
                </a:ext>
              </a:extLst>
            </p:cNvPr>
            <p:cNvSpPr txBox="1"/>
            <p:nvPr/>
          </p:nvSpPr>
          <p:spPr>
            <a:xfrm>
              <a:off x="3578292" y="2661072"/>
              <a:ext cx="20845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SpeechSynthesizer</a:t>
              </a:r>
              <a:endParaRPr lang="en-US" dirty="0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2B2E9A-3CA1-3D79-F474-D6B7ADC75E16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52" y="1802523"/>
              <a:ext cx="2569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1156077-4638-F978-EFB4-FD3B16E993FC}"/>
                </a:ext>
              </a:extLst>
            </p:cNvPr>
            <p:cNvSpPr txBox="1"/>
            <p:nvPr/>
          </p:nvSpPr>
          <p:spPr>
            <a:xfrm>
              <a:off x="5324368" y="1426509"/>
              <a:ext cx="1926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SpeakTextAsync</a:t>
              </a:r>
              <a:r>
                <a:rPr lang="en-US" dirty="0"/>
                <a:t>()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3838C04-7618-C61A-2F3E-0FC80F439402}"/>
                </a:ext>
              </a:extLst>
            </p:cNvPr>
            <p:cNvSpPr txBox="1"/>
            <p:nvPr/>
          </p:nvSpPr>
          <p:spPr>
            <a:xfrm>
              <a:off x="7935310" y="1426509"/>
              <a:ext cx="157286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Audio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Properties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 err="1"/>
                <a:t>Resultid</a:t>
              </a:r>
              <a:endParaRPr lang="en-US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6F614446-C598-D8D3-CC11-DE500C632DD0}"/>
              </a:ext>
            </a:extLst>
          </p:cNvPr>
          <p:cNvSpPr txBox="1"/>
          <p:nvPr/>
        </p:nvSpPr>
        <p:spPr>
          <a:xfrm>
            <a:off x="4653185" y="0"/>
            <a:ext cx="1698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Speech to Text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C25554-46EF-6938-0D8D-E50118E923F7}"/>
              </a:ext>
            </a:extLst>
          </p:cNvPr>
          <p:cNvSpPr txBox="1"/>
          <p:nvPr/>
        </p:nvSpPr>
        <p:spPr>
          <a:xfrm>
            <a:off x="4351879" y="3571099"/>
            <a:ext cx="2711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Translate Speech to Text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40B4B1F-2854-F494-679D-EED629E38F43}"/>
              </a:ext>
            </a:extLst>
          </p:cNvPr>
          <p:cNvGrpSpPr/>
          <p:nvPr/>
        </p:nvGrpSpPr>
        <p:grpSpPr>
          <a:xfrm>
            <a:off x="1299758" y="3373158"/>
            <a:ext cx="7913496" cy="3393286"/>
            <a:chOff x="1195310" y="86459"/>
            <a:chExt cx="8558993" cy="3670074"/>
          </a:xfrm>
        </p:grpSpPr>
        <p:pic>
          <p:nvPicPr>
            <p:cNvPr id="34" name="Graphic 33" descr="Volume outline">
              <a:extLst>
                <a:ext uri="{FF2B5EF4-FFF2-40B4-BE49-F238E27FC236}">
                  <a16:creationId xmlns:a16="http://schemas.microsoft.com/office/drawing/2014/main" id="{FBC1B690-808A-D03A-E17D-DE846319F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29601" y="2657467"/>
              <a:ext cx="914400" cy="914400"/>
            </a:xfrm>
            <a:prstGeom prst="rect">
              <a:avLst/>
            </a:prstGeom>
          </p:spPr>
        </p:pic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9707241-38DF-F7A1-C82D-C2BA81212452}"/>
                </a:ext>
              </a:extLst>
            </p:cNvPr>
            <p:cNvGrpSpPr/>
            <p:nvPr/>
          </p:nvGrpSpPr>
          <p:grpSpPr>
            <a:xfrm>
              <a:off x="1195310" y="1611175"/>
              <a:ext cx="1330037" cy="1330037"/>
              <a:chOff x="1011380" y="4135308"/>
              <a:chExt cx="1330037" cy="1330037"/>
            </a:xfrm>
          </p:grpSpPr>
          <p:pic>
            <p:nvPicPr>
              <p:cNvPr id="47" name="Graphic 46" descr="Paper outline">
                <a:extLst>
                  <a:ext uri="{FF2B5EF4-FFF2-40B4-BE49-F238E27FC236}">
                    <a16:creationId xmlns:a16="http://schemas.microsoft.com/office/drawing/2014/main" id="{131D26A0-F467-C31A-0A39-375EE7BFCB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1011380" y="4135308"/>
                <a:ext cx="1330037" cy="1330037"/>
              </a:xfrm>
              <a:prstGeom prst="rect">
                <a:avLst/>
              </a:prstGeom>
            </p:spPr>
          </p:pic>
          <p:pic>
            <p:nvPicPr>
              <p:cNvPr id="48" name="Graphic 47" descr="Voice outline">
                <a:extLst>
                  <a:ext uri="{FF2B5EF4-FFF2-40B4-BE49-F238E27FC236}">
                    <a16:creationId xmlns:a16="http://schemas.microsoft.com/office/drawing/2014/main" id="{06FBB49D-2FD0-6151-E7DD-DAF0FB5AEF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30034" y="4467817"/>
                <a:ext cx="713783" cy="713783"/>
              </a:xfrm>
              <a:prstGeom prst="rect">
                <a:avLst/>
              </a:prstGeom>
            </p:spPr>
          </p:pic>
        </p:grpSp>
        <p:pic>
          <p:nvPicPr>
            <p:cNvPr id="36" name="Graphic 35" descr="Key outline">
              <a:extLst>
                <a:ext uri="{FF2B5EF4-FFF2-40B4-BE49-F238E27FC236}">
                  <a16:creationId xmlns:a16="http://schemas.microsoft.com/office/drawing/2014/main" id="{F0904364-9FC2-045B-2561-9BC3F24CF7D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472401" y="86459"/>
              <a:ext cx="914400" cy="914400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314CD76-D7F2-2AF5-FC6A-894B21CC2F23}"/>
                </a:ext>
              </a:extLst>
            </p:cNvPr>
            <p:cNvSpPr txBox="1"/>
            <p:nvPr/>
          </p:nvSpPr>
          <p:spPr>
            <a:xfrm>
              <a:off x="1849218" y="631527"/>
              <a:ext cx="5375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Key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37381CE-3F54-DD3E-A988-28CF191873EB}"/>
                </a:ext>
              </a:extLst>
            </p:cNvPr>
            <p:cNvSpPr txBox="1"/>
            <p:nvPr/>
          </p:nvSpPr>
          <p:spPr>
            <a:xfrm>
              <a:off x="1405974" y="3387201"/>
              <a:ext cx="14093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AudioConfig</a:t>
              </a:r>
              <a:endParaRPr lang="en-US" dirty="0"/>
            </a:p>
          </p:txBody>
        </p:sp>
        <p:sp>
          <p:nvSpPr>
            <p:cNvPr id="39" name="Right Bracket 38">
              <a:extLst>
                <a:ext uri="{FF2B5EF4-FFF2-40B4-BE49-F238E27FC236}">
                  <a16:creationId xmlns:a16="http://schemas.microsoft.com/office/drawing/2014/main" id="{BEECC447-2F92-4891-3A49-7BD807D1B49A}"/>
                </a:ext>
              </a:extLst>
            </p:cNvPr>
            <p:cNvSpPr/>
            <p:nvPr/>
          </p:nvSpPr>
          <p:spPr>
            <a:xfrm>
              <a:off x="2844001" y="441434"/>
              <a:ext cx="624413" cy="2753710"/>
            </a:xfrm>
            <a:prstGeom prst="rightBracket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0" name="Graphic 39" descr="Gears outline">
              <a:extLst>
                <a:ext uri="{FF2B5EF4-FFF2-40B4-BE49-F238E27FC236}">
                  <a16:creationId xmlns:a16="http://schemas.microsoft.com/office/drawing/2014/main" id="{C48B1B01-5EA5-54BA-C534-98B653AFD7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092827" y="1856308"/>
              <a:ext cx="914400" cy="914400"/>
            </a:xfrm>
            <a:prstGeom prst="rect">
              <a:avLst/>
            </a:prstGeom>
          </p:spPr>
        </p:pic>
        <p:pic>
          <p:nvPicPr>
            <p:cNvPr id="41" name="Graphic 40" descr="Speech outline">
              <a:extLst>
                <a:ext uri="{FF2B5EF4-FFF2-40B4-BE49-F238E27FC236}">
                  <a16:creationId xmlns:a16="http://schemas.microsoft.com/office/drawing/2014/main" id="{DB28095F-764D-84A6-624E-45ACF940E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092827" y="791368"/>
              <a:ext cx="914400" cy="914400"/>
            </a:xfrm>
            <a:prstGeom prst="rect">
              <a:avLst/>
            </a:prstGeom>
          </p:spPr>
        </p:pic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1A08B8-4116-49CF-B1AA-512ECC043400}"/>
                </a:ext>
              </a:extLst>
            </p:cNvPr>
            <p:cNvCxnSpPr>
              <a:cxnSpLocks/>
              <a:stCxn id="39" idx="2"/>
            </p:cNvCxnSpPr>
            <p:nvPr/>
          </p:nvCxnSpPr>
          <p:spPr>
            <a:xfrm>
              <a:off x="3468414" y="1818289"/>
              <a:ext cx="7402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8536AD73-DBA5-AF86-B1C8-36A1C2507386}"/>
                </a:ext>
              </a:extLst>
            </p:cNvPr>
            <p:cNvSpPr txBox="1"/>
            <p:nvPr/>
          </p:nvSpPr>
          <p:spPr>
            <a:xfrm>
              <a:off x="3578292" y="2661072"/>
              <a:ext cx="2574632" cy="399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TranslationRecognizer</a:t>
              </a:r>
              <a:endParaRPr lang="en-US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FBE68FC-2195-7CBD-7D7D-90DE7FFFDDFE}"/>
                </a:ext>
              </a:extLst>
            </p:cNvPr>
            <p:cNvCxnSpPr>
              <a:cxnSpLocks/>
            </p:cNvCxnSpPr>
            <p:nvPr/>
          </p:nvCxnSpPr>
          <p:spPr>
            <a:xfrm>
              <a:off x="5081752" y="1802523"/>
              <a:ext cx="25697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D8A6E59-6A9C-474A-95B7-719E5F0B9A71}"/>
                </a:ext>
              </a:extLst>
            </p:cNvPr>
            <p:cNvSpPr txBox="1"/>
            <p:nvPr/>
          </p:nvSpPr>
          <p:spPr>
            <a:xfrm>
              <a:off x="5067986" y="1426509"/>
              <a:ext cx="2684274" cy="3994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RecognizeOnceAsync</a:t>
              </a:r>
              <a:r>
                <a:rPr lang="en-US" dirty="0"/>
                <a:t>()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1A49FF-6AE3-AB7D-52D1-8BE3EED2B8F1}"/>
                </a:ext>
              </a:extLst>
            </p:cNvPr>
            <p:cNvSpPr txBox="1"/>
            <p:nvPr/>
          </p:nvSpPr>
          <p:spPr>
            <a:xfrm>
              <a:off x="7935312" y="1426509"/>
              <a:ext cx="1818991" cy="15978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Duration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Properties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Text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Translations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dirty="0"/>
                <a:t>Etc..</a:t>
              </a:r>
            </a:p>
          </p:txBody>
        </p: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CD2CCF3-EE31-C6F3-F09E-C96C2BAF0B3C}"/>
              </a:ext>
            </a:extLst>
          </p:cNvPr>
          <p:cNvCxnSpPr/>
          <p:nvPr/>
        </p:nvCxnSpPr>
        <p:spPr>
          <a:xfrm>
            <a:off x="2054000" y="3379121"/>
            <a:ext cx="7658964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4618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0FDAC0-080F-E52A-5F72-2CAD5C9917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AI Search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F59E18B-894A-C0CE-2CCB-601C12906E8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0778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558B37C-0220-C936-F042-9784800F3CE7}"/>
              </a:ext>
            </a:extLst>
          </p:cNvPr>
          <p:cNvSpPr/>
          <p:nvPr/>
        </p:nvSpPr>
        <p:spPr>
          <a:xfrm>
            <a:off x="705240" y="945931"/>
            <a:ext cx="10781520" cy="5118538"/>
          </a:xfrm>
          <a:prstGeom prst="roundRect">
            <a:avLst>
              <a:gd name="adj" fmla="val 270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CE0B8BB8-5C29-6CF7-51A4-4CF21A041D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949" y="624692"/>
            <a:ext cx="642478" cy="642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D4ADA60-937A-C271-90B5-3108489243A6}"/>
              </a:ext>
            </a:extLst>
          </p:cNvPr>
          <p:cNvSpPr txBox="1"/>
          <p:nvPr/>
        </p:nvSpPr>
        <p:spPr>
          <a:xfrm>
            <a:off x="1267637" y="1960170"/>
            <a:ext cx="114165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Source Content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9D4E57B0-937E-A5BA-C877-14967DF1172C}"/>
              </a:ext>
            </a:extLst>
          </p:cNvPr>
          <p:cNvGrpSpPr/>
          <p:nvPr/>
        </p:nvGrpSpPr>
        <p:grpSpPr>
          <a:xfrm>
            <a:off x="1153875" y="3423928"/>
            <a:ext cx="1371600" cy="1066226"/>
            <a:chOff x="903889" y="3779618"/>
            <a:chExt cx="1371600" cy="1066226"/>
          </a:xfrm>
        </p:grpSpPr>
        <p:pic>
          <p:nvPicPr>
            <p:cNvPr id="12" name="Graphic 11" descr="Database outline">
              <a:extLst>
                <a:ext uri="{FF2B5EF4-FFF2-40B4-BE49-F238E27FC236}">
                  <a16:creationId xmlns:a16="http://schemas.microsoft.com/office/drawing/2014/main" id="{CB9262F9-E36C-C0CF-22F8-F6738905F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1089" y="3779618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Cloud outline">
              <a:extLst>
                <a:ext uri="{FF2B5EF4-FFF2-40B4-BE49-F238E27FC236}">
                  <a16:creationId xmlns:a16="http://schemas.microsoft.com/office/drawing/2014/main" id="{1F5059C9-8E02-EA68-14A8-A826A9B0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03889" y="3931444"/>
              <a:ext cx="914400" cy="9144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1B1429-7490-3B8B-AAD7-4542D71BBBF8}"/>
              </a:ext>
            </a:extLst>
          </p:cNvPr>
          <p:cNvGrpSpPr/>
          <p:nvPr/>
        </p:nvGrpSpPr>
        <p:grpSpPr>
          <a:xfrm>
            <a:off x="955590" y="2373606"/>
            <a:ext cx="1538228" cy="925772"/>
            <a:chOff x="1066427" y="2483931"/>
            <a:chExt cx="1538228" cy="925772"/>
          </a:xfrm>
        </p:grpSpPr>
        <p:pic>
          <p:nvPicPr>
            <p:cNvPr id="10" name="Graphic 9" descr="Building outline">
              <a:extLst>
                <a:ext uri="{FF2B5EF4-FFF2-40B4-BE49-F238E27FC236}">
                  <a16:creationId xmlns:a16="http://schemas.microsoft.com/office/drawing/2014/main" id="{D711EA32-6BEB-EDEA-D007-460DBCFCDD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66427" y="2495303"/>
              <a:ext cx="914400" cy="914400"/>
            </a:xfrm>
            <a:prstGeom prst="rect">
              <a:avLst/>
            </a:prstGeom>
          </p:spPr>
        </p:pic>
        <p:pic>
          <p:nvPicPr>
            <p:cNvPr id="17" name="Graphic 16" descr="Building Brick Wall outline">
              <a:extLst>
                <a:ext uri="{FF2B5EF4-FFF2-40B4-BE49-F238E27FC236}">
                  <a16:creationId xmlns:a16="http://schemas.microsoft.com/office/drawing/2014/main" id="{BBF51B1E-5DF7-3C75-3DF1-995AD821CC4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690255" y="2483931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716FC79-FAE9-1213-E5E5-DF7B8175761C}"/>
              </a:ext>
            </a:extLst>
          </p:cNvPr>
          <p:cNvSpPr txBox="1"/>
          <p:nvPr/>
        </p:nvSpPr>
        <p:spPr>
          <a:xfrm>
            <a:off x="1018635" y="3216870"/>
            <a:ext cx="17027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On-premise with Firewall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478878-21C8-066F-6292-0174F92B125D}"/>
              </a:ext>
            </a:extLst>
          </p:cNvPr>
          <p:cNvSpPr txBox="1"/>
          <p:nvPr/>
        </p:nvSpPr>
        <p:spPr>
          <a:xfrm>
            <a:off x="1667034" y="4238913"/>
            <a:ext cx="5549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Cloud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68800F-B85A-9F25-B565-825E3C73AA58}"/>
              </a:ext>
            </a:extLst>
          </p:cNvPr>
          <p:cNvSpPr/>
          <p:nvPr/>
        </p:nvSpPr>
        <p:spPr>
          <a:xfrm>
            <a:off x="955590" y="2260429"/>
            <a:ext cx="1765755" cy="2337142"/>
          </a:xfrm>
          <a:prstGeom prst="roundRect">
            <a:avLst>
              <a:gd name="adj" fmla="val 64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3CB41CF-6D2B-AD6D-A339-C02FE3BBE0ED}"/>
              </a:ext>
            </a:extLst>
          </p:cNvPr>
          <p:cNvCxnSpPr/>
          <p:nvPr/>
        </p:nvCxnSpPr>
        <p:spPr>
          <a:xfrm>
            <a:off x="2721345" y="2896679"/>
            <a:ext cx="1367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3B9102-F510-D086-7936-B3BB715B025F}"/>
              </a:ext>
            </a:extLst>
          </p:cNvPr>
          <p:cNvCxnSpPr/>
          <p:nvPr/>
        </p:nvCxnSpPr>
        <p:spPr>
          <a:xfrm>
            <a:off x="2721345" y="3365251"/>
            <a:ext cx="1367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AC97357-1F56-E55C-1D6B-7419DC767DC8}"/>
              </a:ext>
            </a:extLst>
          </p:cNvPr>
          <p:cNvCxnSpPr/>
          <p:nvPr/>
        </p:nvCxnSpPr>
        <p:spPr>
          <a:xfrm>
            <a:off x="2721345" y="3833823"/>
            <a:ext cx="13671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0780E3C-78BD-D007-BBB8-CA23437E6A34}"/>
              </a:ext>
            </a:extLst>
          </p:cNvPr>
          <p:cNvSpPr txBox="1"/>
          <p:nvPr/>
        </p:nvSpPr>
        <p:spPr>
          <a:xfrm>
            <a:off x="2721345" y="2629892"/>
            <a:ext cx="69602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Indexing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4B34C4-A98B-8B51-B7BD-E89014535C6F}"/>
              </a:ext>
            </a:extLst>
          </p:cNvPr>
          <p:cNvSpPr txBox="1"/>
          <p:nvPr/>
        </p:nvSpPr>
        <p:spPr>
          <a:xfrm>
            <a:off x="2721344" y="3041352"/>
            <a:ext cx="11945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Refresh Indexing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AD26AD-FEB9-AA19-AE36-D485DB8A9287}"/>
              </a:ext>
            </a:extLst>
          </p:cNvPr>
          <p:cNvSpPr txBox="1"/>
          <p:nvPr/>
        </p:nvSpPr>
        <p:spPr>
          <a:xfrm>
            <a:off x="2721344" y="3539484"/>
            <a:ext cx="10406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AI Enrichment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322CBB-116C-7172-2D41-D23B1E81D139}"/>
              </a:ext>
            </a:extLst>
          </p:cNvPr>
          <p:cNvSpPr/>
          <p:nvPr/>
        </p:nvSpPr>
        <p:spPr>
          <a:xfrm>
            <a:off x="4088523" y="2225229"/>
            <a:ext cx="4445877" cy="233714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9504297-5186-6D36-A7F3-D7E7853C6433}"/>
              </a:ext>
            </a:extLst>
          </p:cNvPr>
          <p:cNvSpPr txBox="1"/>
          <p:nvPr/>
        </p:nvSpPr>
        <p:spPr>
          <a:xfrm>
            <a:off x="4120057" y="3042085"/>
            <a:ext cx="142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Indexing Engine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32BFFE4-76EB-6F80-FAEE-9D02564FFD75}"/>
              </a:ext>
            </a:extLst>
          </p:cNvPr>
          <p:cNvSpPr txBox="1"/>
          <p:nvPr/>
        </p:nvSpPr>
        <p:spPr>
          <a:xfrm>
            <a:off x="4056990" y="1853565"/>
            <a:ext cx="1735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AI Search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B45231-EC22-2970-A002-FEFA8297F741}"/>
              </a:ext>
            </a:extLst>
          </p:cNvPr>
          <p:cNvSpPr txBox="1"/>
          <p:nvPr/>
        </p:nvSpPr>
        <p:spPr>
          <a:xfrm>
            <a:off x="5674373" y="2903585"/>
            <a:ext cx="14294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Indexes and other structure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9C23F9-8930-3FDA-55C7-7457C942F0DE}"/>
              </a:ext>
            </a:extLst>
          </p:cNvPr>
          <p:cNvSpPr txBox="1"/>
          <p:nvPr/>
        </p:nvSpPr>
        <p:spPr>
          <a:xfrm>
            <a:off x="7228690" y="3042085"/>
            <a:ext cx="14294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 Engine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B9DE721-07DE-2BB4-B83A-CBC38D0B58B2}"/>
              </a:ext>
            </a:extLst>
          </p:cNvPr>
          <p:cNvCxnSpPr/>
          <p:nvPr/>
        </p:nvCxnSpPr>
        <p:spPr>
          <a:xfrm>
            <a:off x="5349766" y="3365251"/>
            <a:ext cx="442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6DA624C-4E19-ABB6-2729-8E0BCE6B405D}"/>
              </a:ext>
            </a:extLst>
          </p:cNvPr>
          <p:cNvCxnSpPr/>
          <p:nvPr/>
        </p:nvCxnSpPr>
        <p:spPr>
          <a:xfrm>
            <a:off x="7007212" y="3359492"/>
            <a:ext cx="4429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A7C8B40-8DF9-9A3F-6FA9-FD799666C808}"/>
              </a:ext>
            </a:extLst>
          </p:cNvPr>
          <p:cNvCxnSpPr>
            <a:cxnSpLocks/>
          </p:cNvCxnSpPr>
          <p:nvPr/>
        </p:nvCxnSpPr>
        <p:spPr>
          <a:xfrm flipH="1">
            <a:off x="8534400" y="2629892"/>
            <a:ext cx="872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F1A1098-6608-4D2C-5B9C-F1C1BE2A93D1}"/>
              </a:ext>
            </a:extLst>
          </p:cNvPr>
          <p:cNvCxnSpPr/>
          <p:nvPr/>
        </p:nvCxnSpPr>
        <p:spPr>
          <a:xfrm>
            <a:off x="8534400" y="3777124"/>
            <a:ext cx="8723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7414F48-7997-59F5-4E29-BD79732AC6B3}"/>
              </a:ext>
            </a:extLst>
          </p:cNvPr>
          <p:cNvSpPr txBox="1"/>
          <p:nvPr/>
        </p:nvSpPr>
        <p:spPr>
          <a:xfrm>
            <a:off x="8513380" y="2337665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Request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E5309D-2F5C-F0CD-EDE8-AF430DE19EDB}"/>
              </a:ext>
            </a:extLst>
          </p:cNvPr>
          <p:cNvSpPr txBox="1"/>
          <p:nvPr/>
        </p:nvSpPr>
        <p:spPr>
          <a:xfrm>
            <a:off x="8513380" y="3478480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Query Response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92E28AAF-093E-D3AF-0471-3F2DF22D7E7D}"/>
              </a:ext>
            </a:extLst>
          </p:cNvPr>
          <p:cNvSpPr/>
          <p:nvPr/>
        </p:nvSpPr>
        <p:spPr>
          <a:xfrm>
            <a:off x="9642088" y="2130807"/>
            <a:ext cx="1765755" cy="2337142"/>
          </a:xfrm>
          <a:prstGeom prst="roundRect">
            <a:avLst>
              <a:gd name="adj" fmla="val 646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B5C3075-99FF-2860-FCDB-9E1E2228AFA0}"/>
              </a:ext>
            </a:extLst>
          </p:cNvPr>
          <p:cNvSpPr txBox="1"/>
          <p:nvPr/>
        </p:nvSpPr>
        <p:spPr>
          <a:xfrm>
            <a:off x="10084780" y="1829365"/>
            <a:ext cx="8803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Application</a:t>
            </a:r>
          </a:p>
        </p:txBody>
      </p:sp>
      <p:pic>
        <p:nvPicPr>
          <p:cNvPr id="46" name="Graphic 45" descr="Image outline">
            <a:extLst>
              <a:ext uri="{FF2B5EF4-FFF2-40B4-BE49-F238E27FC236}">
                <a16:creationId xmlns:a16="http://schemas.microsoft.com/office/drawing/2014/main" id="{B7436D71-6FBC-4DA5-73E7-56658ED8F6A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98179" y="3500381"/>
            <a:ext cx="819977" cy="819977"/>
          </a:xfrm>
          <a:prstGeom prst="rect">
            <a:avLst/>
          </a:prstGeom>
        </p:spPr>
      </p:pic>
      <p:pic>
        <p:nvPicPr>
          <p:cNvPr id="48" name="Graphic 47" descr="Document outline">
            <a:extLst>
              <a:ext uri="{FF2B5EF4-FFF2-40B4-BE49-F238E27FC236}">
                <a16:creationId xmlns:a16="http://schemas.microsoft.com/office/drawing/2014/main" id="{D2AD989B-8AAE-190F-54AC-F07909C6EBB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90292" y="3585061"/>
            <a:ext cx="914400" cy="914400"/>
          </a:xfrm>
          <a:prstGeom prst="rect">
            <a:avLst/>
          </a:prstGeom>
        </p:spPr>
      </p:pic>
      <p:pic>
        <p:nvPicPr>
          <p:cNvPr id="49" name="Graphic 48" descr="Image outline">
            <a:extLst>
              <a:ext uri="{FF2B5EF4-FFF2-40B4-BE49-F238E27FC236}">
                <a16:creationId xmlns:a16="http://schemas.microsoft.com/office/drawing/2014/main" id="{C9729E21-F5A2-29A2-3827-B0E90075D00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684191" y="2674990"/>
            <a:ext cx="819977" cy="819977"/>
          </a:xfrm>
          <a:prstGeom prst="rect">
            <a:avLst/>
          </a:prstGeom>
        </p:spPr>
      </p:pic>
      <p:pic>
        <p:nvPicPr>
          <p:cNvPr id="50" name="Graphic 49" descr="Document outline">
            <a:extLst>
              <a:ext uri="{FF2B5EF4-FFF2-40B4-BE49-F238E27FC236}">
                <a16:creationId xmlns:a16="http://schemas.microsoft.com/office/drawing/2014/main" id="{0B86D63A-CBD9-0482-DCFB-47178950128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6304" y="2759670"/>
            <a:ext cx="914400" cy="91440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2C4E2D4-775E-0D26-96DA-039E100A75B8}"/>
              </a:ext>
            </a:extLst>
          </p:cNvPr>
          <p:cNvSpPr txBox="1"/>
          <p:nvPr/>
        </p:nvSpPr>
        <p:spPr>
          <a:xfrm>
            <a:off x="5288713" y="4635850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Indexing &amp; Querying</a:t>
            </a:r>
          </a:p>
        </p:txBody>
      </p:sp>
    </p:spTree>
    <p:extLst>
      <p:ext uri="{BB962C8B-B14F-4D97-AF65-F5344CB8AC3E}">
        <p14:creationId xmlns:p14="http://schemas.microsoft.com/office/powerpoint/2010/main" val="13267256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C3C84-FAC6-C39A-D9B4-D741BFC7B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26253"/>
            <a:ext cx="9144000" cy="2387600"/>
          </a:xfrm>
        </p:spPr>
        <p:txBody>
          <a:bodyPr/>
          <a:lstStyle/>
          <a:p>
            <a:r>
              <a:rPr lang="en-US" dirty="0"/>
              <a:t>Azure AI Document Intelligence</a:t>
            </a:r>
          </a:p>
        </p:txBody>
      </p:sp>
    </p:spTree>
    <p:extLst>
      <p:ext uri="{BB962C8B-B14F-4D97-AF65-F5344CB8AC3E}">
        <p14:creationId xmlns:p14="http://schemas.microsoft.com/office/powerpoint/2010/main" val="6579213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ABF46260-5770-A1D5-04EC-35F0496333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36056" y="4124357"/>
            <a:ext cx="1553998" cy="1553998"/>
          </a:xfrm>
          <a:prstGeom prst="rect">
            <a:avLst/>
          </a:prstGeom>
        </p:spPr>
      </p:pic>
      <p:pic>
        <p:nvPicPr>
          <p:cNvPr id="5" name="Graphic 4" descr="Document outline">
            <a:extLst>
              <a:ext uri="{FF2B5EF4-FFF2-40B4-BE49-F238E27FC236}">
                <a16:creationId xmlns:a16="http://schemas.microsoft.com/office/drawing/2014/main" id="{EA1333C5-DC5F-D55B-05F9-E92E9FF25D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56216" y="5796135"/>
            <a:ext cx="914400" cy="9144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0A3AE4F-558F-C7F9-B393-42A61EEDCB35}"/>
              </a:ext>
            </a:extLst>
          </p:cNvPr>
          <p:cNvCxnSpPr>
            <a:cxnSpLocks/>
          </p:cNvCxnSpPr>
          <p:nvPr/>
        </p:nvCxnSpPr>
        <p:spPr>
          <a:xfrm>
            <a:off x="5913055" y="5456022"/>
            <a:ext cx="0" cy="34011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A3845502-3E55-00CB-AB44-7C4263F9A432}"/>
              </a:ext>
            </a:extLst>
          </p:cNvPr>
          <p:cNvSpPr/>
          <p:nvPr/>
        </p:nvSpPr>
        <p:spPr>
          <a:xfrm>
            <a:off x="706887" y="2286025"/>
            <a:ext cx="2476500" cy="868968"/>
          </a:xfrm>
          <a:custGeom>
            <a:avLst/>
            <a:gdLst>
              <a:gd name="connsiteX0" fmla="*/ 0 w 2476500"/>
              <a:gd name="connsiteY0" fmla="*/ 0 h 868968"/>
              <a:gd name="connsiteX1" fmla="*/ 2476500 w 2476500"/>
              <a:gd name="connsiteY1" fmla="*/ 0 h 868968"/>
              <a:gd name="connsiteX2" fmla="*/ 2476500 w 2476500"/>
              <a:gd name="connsiteY2" fmla="*/ 868968 h 868968"/>
              <a:gd name="connsiteX3" fmla="*/ 0 w 2476500"/>
              <a:gd name="connsiteY3" fmla="*/ 868968 h 868968"/>
              <a:gd name="connsiteX4" fmla="*/ 0 w 2476500"/>
              <a:gd name="connsiteY4" fmla="*/ 0 h 86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868968">
                <a:moveTo>
                  <a:pt x="0" y="0"/>
                </a:moveTo>
                <a:lnTo>
                  <a:pt x="2476500" y="0"/>
                </a:lnTo>
                <a:lnTo>
                  <a:pt x="2476500" y="868968"/>
                </a:lnTo>
                <a:lnTo>
                  <a:pt x="0" y="8689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Custom Models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D9239EED-E6EA-8DD4-B765-FDA74751D4A9}"/>
              </a:ext>
            </a:extLst>
          </p:cNvPr>
          <p:cNvSpPr/>
          <p:nvPr/>
        </p:nvSpPr>
        <p:spPr>
          <a:xfrm>
            <a:off x="706887" y="3154994"/>
            <a:ext cx="2476500" cy="1054080"/>
          </a:xfrm>
          <a:custGeom>
            <a:avLst/>
            <a:gdLst>
              <a:gd name="connsiteX0" fmla="*/ 0 w 2476500"/>
              <a:gd name="connsiteY0" fmla="*/ 0 h 1054080"/>
              <a:gd name="connsiteX1" fmla="*/ 2476500 w 2476500"/>
              <a:gd name="connsiteY1" fmla="*/ 0 h 1054080"/>
              <a:gd name="connsiteX2" fmla="*/ 2476500 w 2476500"/>
              <a:gd name="connsiteY2" fmla="*/ 1054080 h 1054080"/>
              <a:gd name="connsiteX3" fmla="*/ 0 w 2476500"/>
              <a:gd name="connsiteY3" fmla="*/ 1054080 h 1054080"/>
              <a:gd name="connsiteX4" fmla="*/ 0 w 2476500"/>
              <a:gd name="connsiteY4" fmla="*/ 0 h 105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054080">
                <a:moveTo>
                  <a:pt x="0" y="0"/>
                </a:moveTo>
                <a:lnTo>
                  <a:pt x="2476500" y="0"/>
                </a:lnTo>
                <a:lnTo>
                  <a:pt x="2476500" y="1054080"/>
                </a:lnTo>
                <a:lnTo>
                  <a:pt x="0" y="10540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lnRef>
          <a:fillRef idx="1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400" kern="1200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130E5A6F-14B2-84BF-0464-B75F1175F5C8}"/>
              </a:ext>
            </a:extLst>
          </p:cNvPr>
          <p:cNvSpPr/>
          <p:nvPr/>
        </p:nvSpPr>
        <p:spPr>
          <a:xfrm>
            <a:off x="4594992" y="600252"/>
            <a:ext cx="2476500" cy="868968"/>
          </a:xfrm>
          <a:custGeom>
            <a:avLst/>
            <a:gdLst>
              <a:gd name="connsiteX0" fmla="*/ 0 w 2476500"/>
              <a:gd name="connsiteY0" fmla="*/ 0 h 868968"/>
              <a:gd name="connsiteX1" fmla="*/ 2476500 w 2476500"/>
              <a:gd name="connsiteY1" fmla="*/ 0 h 868968"/>
              <a:gd name="connsiteX2" fmla="*/ 2476500 w 2476500"/>
              <a:gd name="connsiteY2" fmla="*/ 868968 h 868968"/>
              <a:gd name="connsiteX3" fmla="*/ 0 w 2476500"/>
              <a:gd name="connsiteY3" fmla="*/ 868968 h 868968"/>
              <a:gd name="connsiteX4" fmla="*/ 0 w 2476500"/>
              <a:gd name="connsiteY4" fmla="*/ 0 h 86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868968">
                <a:moveTo>
                  <a:pt x="0" y="0"/>
                </a:moveTo>
                <a:lnTo>
                  <a:pt x="2476500" y="0"/>
                </a:lnTo>
                <a:lnTo>
                  <a:pt x="2476500" y="868968"/>
                </a:lnTo>
                <a:lnTo>
                  <a:pt x="0" y="8689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3299968"/>
              <a:satOff val="-14601"/>
              <a:lumOff val="-2452"/>
              <a:alphaOff val="0"/>
            </a:schemeClr>
          </a:lnRef>
          <a:fillRef idx="1">
            <a:schemeClr val="accent4">
              <a:hueOff val="3299968"/>
              <a:satOff val="-14601"/>
              <a:lumOff val="-2452"/>
              <a:alphaOff val="0"/>
            </a:schemeClr>
          </a:fillRef>
          <a:effectRef idx="0">
            <a:schemeClr val="accent4">
              <a:hueOff val="3299968"/>
              <a:satOff val="-14601"/>
              <a:lumOff val="-2452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Prebuilt Models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9E59EEE-9217-7C36-C584-7F5CB20843FA}"/>
              </a:ext>
            </a:extLst>
          </p:cNvPr>
          <p:cNvSpPr/>
          <p:nvPr/>
        </p:nvSpPr>
        <p:spPr>
          <a:xfrm>
            <a:off x="4594992" y="1469221"/>
            <a:ext cx="2476500" cy="1862558"/>
          </a:xfrm>
          <a:custGeom>
            <a:avLst/>
            <a:gdLst>
              <a:gd name="connsiteX0" fmla="*/ 0 w 2476500"/>
              <a:gd name="connsiteY0" fmla="*/ 0 h 1054080"/>
              <a:gd name="connsiteX1" fmla="*/ 2476500 w 2476500"/>
              <a:gd name="connsiteY1" fmla="*/ 0 h 1054080"/>
              <a:gd name="connsiteX2" fmla="*/ 2476500 w 2476500"/>
              <a:gd name="connsiteY2" fmla="*/ 1054080 h 1054080"/>
              <a:gd name="connsiteX3" fmla="*/ 0 w 2476500"/>
              <a:gd name="connsiteY3" fmla="*/ 1054080 h 1054080"/>
              <a:gd name="connsiteX4" fmla="*/ 0 w 2476500"/>
              <a:gd name="connsiteY4" fmla="*/ 0 h 105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054080">
                <a:moveTo>
                  <a:pt x="0" y="0"/>
                </a:moveTo>
                <a:lnTo>
                  <a:pt x="2476500" y="0"/>
                </a:lnTo>
                <a:lnTo>
                  <a:pt x="2476500" y="1054080"/>
                </a:lnTo>
                <a:lnTo>
                  <a:pt x="0" y="10540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lnRef>
          <a:fillRef idx="1"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fillRef>
          <a:effectRef idx="0">
            <a:schemeClr val="accent4">
              <a:tint val="40000"/>
              <a:alpha val="90000"/>
              <a:hueOff val="3079768"/>
              <a:satOff val="-15334"/>
              <a:lumOff val="-1455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400" kern="1200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C6B39E3E-39E1-B372-B59F-AA552AC9DC34}"/>
              </a:ext>
            </a:extLst>
          </p:cNvPr>
          <p:cNvSpPr/>
          <p:nvPr/>
        </p:nvSpPr>
        <p:spPr>
          <a:xfrm>
            <a:off x="9008613" y="2032991"/>
            <a:ext cx="2476500" cy="868968"/>
          </a:xfrm>
          <a:custGeom>
            <a:avLst/>
            <a:gdLst>
              <a:gd name="connsiteX0" fmla="*/ 0 w 2476500"/>
              <a:gd name="connsiteY0" fmla="*/ 0 h 868968"/>
              <a:gd name="connsiteX1" fmla="*/ 2476500 w 2476500"/>
              <a:gd name="connsiteY1" fmla="*/ 0 h 868968"/>
              <a:gd name="connsiteX2" fmla="*/ 2476500 w 2476500"/>
              <a:gd name="connsiteY2" fmla="*/ 868968 h 868968"/>
              <a:gd name="connsiteX3" fmla="*/ 0 w 2476500"/>
              <a:gd name="connsiteY3" fmla="*/ 868968 h 868968"/>
              <a:gd name="connsiteX4" fmla="*/ 0 w 2476500"/>
              <a:gd name="connsiteY4" fmla="*/ 0 h 868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868968">
                <a:moveTo>
                  <a:pt x="0" y="0"/>
                </a:moveTo>
                <a:lnTo>
                  <a:pt x="2476500" y="0"/>
                </a:lnTo>
                <a:lnTo>
                  <a:pt x="2476500" y="868968"/>
                </a:lnTo>
                <a:lnTo>
                  <a:pt x="0" y="868968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hueOff val="6599937"/>
              <a:satOff val="-29202"/>
              <a:lumOff val="-4903"/>
              <a:alphaOff val="0"/>
            </a:schemeClr>
          </a:lnRef>
          <a:fillRef idx="1">
            <a:schemeClr val="accent4">
              <a:hueOff val="6599937"/>
              <a:satOff val="-29202"/>
              <a:lumOff val="-4903"/>
              <a:alphaOff val="0"/>
            </a:schemeClr>
          </a:fillRef>
          <a:effectRef idx="0">
            <a:schemeClr val="accent4">
              <a:hueOff val="6599937"/>
              <a:satOff val="-29202"/>
              <a:lumOff val="-4903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70688" tIns="97536" rIns="170688" bIns="97536" numCol="1" spcCol="1270" anchor="ctr" anchorCtr="0">
            <a:noAutofit/>
          </a:bodyPr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GB" sz="2400" kern="1200" dirty="0"/>
              <a:t>Document Analysis Models</a:t>
            </a: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15D4BA8B-49FB-D860-BAC2-BE9F23AEC2D5}"/>
              </a:ext>
            </a:extLst>
          </p:cNvPr>
          <p:cNvSpPr/>
          <p:nvPr/>
        </p:nvSpPr>
        <p:spPr>
          <a:xfrm>
            <a:off x="9008613" y="2901960"/>
            <a:ext cx="2476500" cy="1054080"/>
          </a:xfrm>
          <a:custGeom>
            <a:avLst/>
            <a:gdLst>
              <a:gd name="connsiteX0" fmla="*/ 0 w 2476500"/>
              <a:gd name="connsiteY0" fmla="*/ 0 h 1054080"/>
              <a:gd name="connsiteX1" fmla="*/ 2476500 w 2476500"/>
              <a:gd name="connsiteY1" fmla="*/ 0 h 1054080"/>
              <a:gd name="connsiteX2" fmla="*/ 2476500 w 2476500"/>
              <a:gd name="connsiteY2" fmla="*/ 1054080 h 1054080"/>
              <a:gd name="connsiteX3" fmla="*/ 0 w 2476500"/>
              <a:gd name="connsiteY3" fmla="*/ 1054080 h 1054080"/>
              <a:gd name="connsiteX4" fmla="*/ 0 w 2476500"/>
              <a:gd name="connsiteY4" fmla="*/ 0 h 1054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6500" h="1054080">
                <a:moveTo>
                  <a:pt x="0" y="0"/>
                </a:moveTo>
                <a:lnTo>
                  <a:pt x="2476500" y="0"/>
                </a:lnTo>
                <a:lnTo>
                  <a:pt x="2476500" y="1054080"/>
                </a:lnTo>
                <a:lnTo>
                  <a:pt x="0" y="105408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2"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lnRef>
          <a:fillRef idx="1"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fillRef>
          <a:effectRef idx="0">
            <a:schemeClr val="accent4">
              <a:tint val="40000"/>
              <a:alpha val="90000"/>
              <a:hueOff val="6159535"/>
              <a:satOff val="-30669"/>
              <a:lumOff val="-291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8016" tIns="128016" rIns="170688" bIns="192024" numCol="1" spcCol="1270" anchor="t" anchorCtr="0">
            <a:noAutofit/>
          </a:bodyPr>
          <a:lstStyle/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400" kern="1200"/>
          </a:p>
          <a:p>
            <a:pPr marL="228600" lvl="1" indent="-228600" algn="l" defTabSz="10668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"/>
            </a:pPr>
            <a:endParaRPr lang="en-GB" sz="2400" kern="12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011EE-7C2B-BF5D-8FA2-13A9F15105BE}"/>
              </a:ext>
            </a:extLst>
          </p:cNvPr>
          <p:cNvSpPr txBox="1"/>
          <p:nvPr/>
        </p:nvSpPr>
        <p:spPr>
          <a:xfrm>
            <a:off x="763788" y="3220369"/>
            <a:ext cx="15776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Neural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Composed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EFB71-4878-CE3C-A1A9-E5A660A5CF46}"/>
              </a:ext>
            </a:extLst>
          </p:cNvPr>
          <p:cNvSpPr txBox="1"/>
          <p:nvPr/>
        </p:nvSpPr>
        <p:spPr>
          <a:xfrm>
            <a:off x="4651893" y="1451613"/>
            <a:ext cx="202658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Invoices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Receipts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Business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Contracts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Tax Forms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A2667E-D214-3D90-A74F-502DBD776F1B}"/>
              </a:ext>
            </a:extLst>
          </p:cNvPr>
          <p:cNvSpPr txBox="1"/>
          <p:nvPr/>
        </p:nvSpPr>
        <p:spPr>
          <a:xfrm>
            <a:off x="9065514" y="2901959"/>
            <a:ext cx="23626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General Document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A9AF1C-B4FC-A139-F6A8-D266AA601E98}"/>
              </a:ext>
            </a:extLst>
          </p:cNvPr>
          <p:cNvCxnSpPr/>
          <p:nvPr/>
        </p:nvCxnSpPr>
        <p:spPr>
          <a:xfrm flipH="1" flipV="1">
            <a:off x="3183387" y="3825289"/>
            <a:ext cx="1952669" cy="1076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AA3419F-DFBD-0467-BDFF-22F9F20C9407}"/>
              </a:ext>
            </a:extLst>
          </p:cNvPr>
          <p:cNvCxnSpPr>
            <a:stCxn id="4" idx="0"/>
          </p:cNvCxnSpPr>
          <p:nvPr/>
        </p:nvCxnSpPr>
        <p:spPr>
          <a:xfrm flipV="1">
            <a:off x="5913055" y="3363624"/>
            <a:ext cx="0" cy="760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5747BA8-C0CB-167E-92B2-7D96CA2B0DC7}"/>
              </a:ext>
            </a:extLst>
          </p:cNvPr>
          <p:cNvCxnSpPr>
            <a:stCxn id="4" idx="3"/>
          </p:cNvCxnSpPr>
          <p:nvPr/>
        </p:nvCxnSpPr>
        <p:spPr>
          <a:xfrm flipV="1">
            <a:off x="6690054" y="3520966"/>
            <a:ext cx="2318559" cy="13803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6710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1707F91-17A3-2A79-9AAA-C805F1551F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OpenAI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21E919F-4955-74B5-1DD2-90A826205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2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F7F62-804E-EA9E-63E0-719C5811B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507234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AI Services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64D49E9-2542-A710-1DC6-62CF45D735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4041051"/>
              </p:ext>
            </p:extLst>
          </p:nvPr>
        </p:nvGraphicFramePr>
        <p:xfrm>
          <a:off x="1215696" y="591317"/>
          <a:ext cx="9760607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308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8639C-6CAD-FC91-A50F-B6491EBCFE2E}"/>
              </a:ext>
            </a:extLst>
          </p:cNvPr>
          <p:cNvSpPr txBox="1"/>
          <p:nvPr/>
        </p:nvSpPr>
        <p:spPr>
          <a:xfrm>
            <a:off x="0" y="0"/>
            <a:ext cx="24179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Generative AI?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1DC7E90-DA5F-15C4-DD7C-36672B0026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2699690"/>
              </p:ext>
            </p:extLst>
          </p:nvPr>
        </p:nvGraphicFramePr>
        <p:xfrm>
          <a:off x="423916" y="1581516"/>
          <a:ext cx="10738069" cy="4230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A3C04A-4B65-4BCF-A2E5-8A893A6E69A4}"/>
              </a:ext>
            </a:extLst>
          </p:cNvPr>
          <p:cNvSpPr txBox="1"/>
          <p:nvPr/>
        </p:nvSpPr>
        <p:spPr>
          <a:xfrm>
            <a:off x="423916" y="5442890"/>
            <a:ext cx="2268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Exceed human intelligence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B62213-AC2E-1BD0-0452-FF60385A1862}"/>
              </a:ext>
            </a:extLst>
          </p:cNvPr>
          <p:cNvSpPr txBox="1"/>
          <p:nvPr/>
        </p:nvSpPr>
        <p:spPr>
          <a:xfrm>
            <a:off x="3203903" y="4712421"/>
            <a:ext cx="2482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Subset of AI – decision or predictions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3C2B5A-DD24-EE8C-0475-859B6437DA77}"/>
              </a:ext>
            </a:extLst>
          </p:cNvPr>
          <p:cNvSpPr txBox="1"/>
          <p:nvPr/>
        </p:nvSpPr>
        <p:spPr>
          <a:xfrm>
            <a:off x="5983888" y="3981952"/>
            <a:ext cx="18075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Neural Network layer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2340F8-5C93-57B3-3604-A70EC820FE27}"/>
              </a:ext>
            </a:extLst>
          </p:cNvPr>
          <p:cNvSpPr txBox="1"/>
          <p:nvPr/>
        </p:nvSpPr>
        <p:spPr>
          <a:xfrm>
            <a:off x="8763874" y="3251483"/>
            <a:ext cx="2944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Generate content based on the prompt – Written, Visual &amp; Auditory</a:t>
            </a:r>
          </a:p>
        </p:txBody>
      </p:sp>
    </p:spTree>
    <p:extLst>
      <p:ext uri="{BB962C8B-B14F-4D97-AF65-F5344CB8AC3E}">
        <p14:creationId xmlns:p14="http://schemas.microsoft.com/office/powerpoint/2010/main" val="18806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C827A-8BA5-5638-DF9E-844157037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Generative AI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A4315-EFE2-9A96-43E0-F061D0044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DALL-E</a:t>
            </a:r>
          </a:p>
          <a:p>
            <a:r>
              <a:rPr lang="en-US" dirty="0"/>
              <a:t>GPT – 3, 4</a:t>
            </a:r>
          </a:p>
          <a:p>
            <a:r>
              <a:rPr lang="en-US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750315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1ED878-7CDF-ECB1-874F-894D54125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740412"/>
              </p:ext>
            </p:extLst>
          </p:nvPr>
        </p:nvGraphicFramePr>
        <p:xfrm>
          <a:off x="674413" y="1087529"/>
          <a:ext cx="10843173" cy="430427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55007">
                  <a:extLst>
                    <a:ext uri="{9D8B030D-6E8A-4147-A177-3AD203B41FA5}">
                      <a16:colId xmlns:a16="http://schemas.microsoft.com/office/drawing/2014/main" val="3211651339"/>
                    </a:ext>
                  </a:extLst>
                </a:gridCol>
                <a:gridCol w="4173775">
                  <a:extLst>
                    <a:ext uri="{9D8B030D-6E8A-4147-A177-3AD203B41FA5}">
                      <a16:colId xmlns:a16="http://schemas.microsoft.com/office/drawing/2014/main" val="3770099346"/>
                    </a:ext>
                  </a:extLst>
                </a:gridCol>
                <a:gridCol w="3614391">
                  <a:extLst>
                    <a:ext uri="{9D8B030D-6E8A-4147-A177-3AD203B41FA5}">
                      <a16:colId xmlns:a16="http://schemas.microsoft.com/office/drawing/2014/main" val="435177877"/>
                    </a:ext>
                  </a:extLst>
                </a:gridCol>
              </a:tblGrid>
              <a:tr h="45538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Prompt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803277"/>
                  </a:ext>
                </a:extLst>
              </a:tr>
              <a:tr h="785999">
                <a:tc>
                  <a:txBody>
                    <a:bodyPr/>
                    <a:lstStyle/>
                    <a:p>
                      <a:r>
                        <a:rPr lang="en-US" dirty="0"/>
                        <a:t>Chat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Setup and configure GPT model – Prompt the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sequence of relevant responses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475758"/>
                  </a:ext>
                </a:extLst>
              </a:tr>
              <a:tr h="455380">
                <a:tc>
                  <a:txBody>
                    <a:bodyPr/>
                    <a:lstStyle/>
                    <a:p>
                      <a:r>
                        <a:rPr lang="en-US" dirty="0"/>
                        <a:t>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Question – What is capital of </a:t>
                      </a:r>
                      <a:r>
                        <a:rPr lang="en-US" dirty="0" err="1"/>
                        <a:t>xyz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73806"/>
                  </a:ext>
                </a:extLst>
              </a:tr>
              <a:tr h="455380">
                <a:tc>
                  <a:txBody>
                    <a:bodyPr/>
                    <a:lstStyle/>
                    <a:p>
                      <a:r>
                        <a:rPr lang="en-US" dirty="0"/>
                        <a:t>Classifying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Tweet – Awesome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Positive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655534"/>
                  </a:ext>
                </a:extLst>
              </a:tr>
              <a:tr h="455380">
                <a:tc>
                  <a:txBody>
                    <a:bodyPr/>
                    <a:lstStyle/>
                    <a:p>
                      <a:r>
                        <a:rPr lang="en-US" dirty="0"/>
                        <a:t>Generating new 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content for 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Descriptive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81759"/>
                  </a:ext>
                </a:extLst>
              </a:tr>
              <a:tr h="455380">
                <a:tc>
                  <a:txBody>
                    <a:bodyPr/>
                    <a:lstStyle/>
                    <a:p>
                      <a:r>
                        <a:rPr lang="en-US" dirty="0"/>
                        <a:t>Transformation/Translation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 -&gt; Fr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Translated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064288"/>
                  </a:ext>
                </a:extLst>
              </a:tr>
              <a:tr h="455380">
                <a:tc>
                  <a:txBody>
                    <a:bodyPr/>
                    <a:lstStyle/>
                    <a:p>
                      <a:r>
                        <a:rPr lang="en-US" dirty="0"/>
                        <a:t>Continuation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Grow chilies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with seeds…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353716"/>
                  </a:ext>
                </a:extLst>
              </a:tr>
              <a:tr h="785999">
                <a:tc>
                  <a:txBody>
                    <a:bodyPr/>
                    <a:lstStyle/>
                    <a:p>
                      <a:r>
                        <a:rPr lang="en-US" dirty="0"/>
                        <a:t>Summarization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Microservice is [description of microservice]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Descriptive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73945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B2C3D58-0A2A-F196-ABD2-D3AB9FFE1C93}"/>
              </a:ext>
            </a:extLst>
          </p:cNvPr>
          <p:cNvSpPr txBox="1"/>
          <p:nvPr/>
        </p:nvSpPr>
        <p:spPr>
          <a:xfrm>
            <a:off x="18944" y="0"/>
            <a:ext cx="379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Generative AI Prompts and response</a:t>
            </a:r>
          </a:p>
        </p:txBody>
      </p:sp>
    </p:spTree>
    <p:extLst>
      <p:ext uri="{BB962C8B-B14F-4D97-AF65-F5344CB8AC3E}">
        <p14:creationId xmlns:p14="http://schemas.microsoft.com/office/powerpoint/2010/main" val="16840351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00D9C375-5583-D75D-C004-1C7A53F7634C}"/>
              </a:ext>
            </a:extLst>
          </p:cNvPr>
          <p:cNvSpPr/>
          <p:nvPr/>
        </p:nvSpPr>
        <p:spPr>
          <a:xfrm>
            <a:off x="1597572" y="1124607"/>
            <a:ext cx="2196662" cy="219666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950654-4A6E-B43A-E0B4-6A31D7D02387}"/>
              </a:ext>
            </a:extLst>
          </p:cNvPr>
          <p:cNvSpPr txBox="1"/>
          <p:nvPr/>
        </p:nvSpPr>
        <p:spPr>
          <a:xfrm>
            <a:off x="1671145" y="3426373"/>
            <a:ext cx="1574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Self-managed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E6650C66-F247-E7B0-07A1-DCF5753B3EA3}"/>
              </a:ext>
            </a:extLst>
          </p:cNvPr>
          <p:cNvSpPr/>
          <p:nvPr/>
        </p:nvSpPr>
        <p:spPr>
          <a:xfrm>
            <a:off x="8087710" y="1124607"/>
            <a:ext cx="2196662" cy="2196662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2C3B3F-BA45-E707-6472-9BCD1CB231CD}"/>
              </a:ext>
            </a:extLst>
          </p:cNvPr>
          <p:cNvSpPr txBox="1"/>
          <p:nvPr/>
        </p:nvSpPr>
        <p:spPr>
          <a:xfrm>
            <a:off x="7717148" y="3426373"/>
            <a:ext cx="2782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Service provider-managed</a:t>
            </a:r>
          </a:p>
          <a:p>
            <a:pPr algn="ctr"/>
            <a:r>
              <a:rPr lang="en-US" dirty="0"/>
              <a:t>Spring Cloud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4C1CEC-26BE-F7D1-4B73-2DE1FBFA0D37}"/>
              </a:ext>
            </a:extLst>
          </p:cNvPr>
          <p:cNvSpPr txBox="1"/>
          <p:nvPr/>
        </p:nvSpPr>
        <p:spPr>
          <a:xfrm>
            <a:off x="8523889" y="126124"/>
            <a:ext cx="1525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Development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A5B91A2-140B-7704-2271-774716F39A4D}"/>
              </a:ext>
            </a:extLst>
          </p:cNvPr>
          <p:cNvCxnSpPr>
            <a:stCxn id="8" idx="2"/>
          </p:cNvCxnSpPr>
          <p:nvPr/>
        </p:nvCxnSpPr>
        <p:spPr>
          <a:xfrm>
            <a:off x="9286630" y="495456"/>
            <a:ext cx="0" cy="5030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FBF417-ACEB-4AA7-0E75-82A6D646F2F7}"/>
              </a:ext>
            </a:extLst>
          </p:cNvPr>
          <p:cNvSpPr txBox="1"/>
          <p:nvPr/>
        </p:nvSpPr>
        <p:spPr>
          <a:xfrm>
            <a:off x="436179" y="4656083"/>
            <a:ext cx="45194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Azure AI Service MS model, custom – Cloud Native services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5798A9-8538-19F1-E909-48191FEB35AC}"/>
              </a:ext>
            </a:extLst>
          </p:cNvPr>
          <p:cNvSpPr txBox="1"/>
          <p:nvPr/>
        </p:nvSpPr>
        <p:spPr>
          <a:xfrm>
            <a:off x="1149165" y="495456"/>
            <a:ext cx="30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AI – GPT 3.5, 4 AI model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F94101-10ED-5875-FFED-5E95ACED351D}"/>
              </a:ext>
            </a:extLst>
          </p:cNvPr>
          <p:cNvSpPr txBox="1"/>
          <p:nvPr/>
        </p:nvSpPr>
        <p:spPr>
          <a:xfrm>
            <a:off x="7333482" y="4979248"/>
            <a:ext cx="3705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Open AI – GPT 3.5, 4 AI model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7473CF-333C-BB94-B758-314A1FA2D993}"/>
              </a:ext>
            </a:extLst>
          </p:cNvPr>
          <p:cNvSpPr txBox="1"/>
          <p:nvPr/>
        </p:nvSpPr>
        <p:spPr>
          <a:xfrm>
            <a:off x="7561752" y="4227813"/>
            <a:ext cx="3093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 AI – GPT 3.5, 4 AI model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D41412-27BC-96D2-7DE0-9117585BD158}"/>
              </a:ext>
            </a:extLst>
          </p:cNvPr>
          <p:cNvCxnSpPr>
            <a:stCxn id="14" idx="2"/>
          </p:cNvCxnSpPr>
          <p:nvPr/>
        </p:nvCxnSpPr>
        <p:spPr>
          <a:xfrm>
            <a:off x="9108490" y="4597145"/>
            <a:ext cx="0" cy="382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2035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3CA7-074C-5056-B8C1-6CFD08BC7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10"/>
            <a:ext cx="10515600" cy="433661"/>
          </a:xfrm>
        </p:spPr>
        <p:txBody>
          <a:bodyPr>
            <a:noAutofit/>
          </a:bodyPr>
          <a:lstStyle/>
          <a:p>
            <a:r>
              <a:rPr lang="en-US" sz="2800" dirty="0"/>
              <a:t>Case Study Solution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92C28-829B-A371-CF0D-C3F2AC19BF6D}"/>
              </a:ext>
            </a:extLst>
          </p:cNvPr>
          <p:cNvSpPr txBox="1"/>
          <p:nvPr/>
        </p:nvSpPr>
        <p:spPr>
          <a:xfrm>
            <a:off x="157655" y="504504"/>
            <a:ext cx="1981376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Migration/Data Movements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242F29-1813-3380-1E90-F42AA1A7972F}"/>
              </a:ext>
            </a:extLst>
          </p:cNvPr>
          <p:cNvSpPr txBox="1"/>
          <p:nvPr/>
        </p:nvSpPr>
        <p:spPr>
          <a:xfrm>
            <a:off x="3210369" y="504504"/>
            <a:ext cx="195963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Data Storage &amp; Application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6A34C7-4D52-C28B-7EB9-14BCBFB18161}"/>
              </a:ext>
            </a:extLst>
          </p:cNvPr>
          <p:cNvSpPr txBox="1"/>
          <p:nvPr/>
        </p:nvSpPr>
        <p:spPr>
          <a:xfrm>
            <a:off x="6241346" y="518744"/>
            <a:ext cx="1087414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E73233-6FDA-EE5C-3213-E87524C655DA}"/>
              </a:ext>
            </a:extLst>
          </p:cNvPr>
          <p:cNvSpPr txBox="1"/>
          <p:nvPr/>
        </p:nvSpPr>
        <p:spPr>
          <a:xfrm>
            <a:off x="8400098" y="518744"/>
            <a:ext cx="1107226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Artificial Intel.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FA2B5D-50F4-09F9-799D-57B5338D828E}"/>
              </a:ext>
            </a:extLst>
          </p:cNvPr>
          <p:cNvSpPr txBox="1"/>
          <p:nvPr/>
        </p:nvSpPr>
        <p:spPr>
          <a:xfrm>
            <a:off x="10578662" y="518744"/>
            <a:ext cx="1125629" cy="2769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BI &amp; Reporting</a:t>
            </a:r>
          </a:p>
        </p:txBody>
      </p:sp>
      <p:pic>
        <p:nvPicPr>
          <p:cNvPr id="10" name="Graphic 9" descr="Cycling outline">
            <a:extLst>
              <a:ext uri="{FF2B5EF4-FFF2-40B4-BE49-F238E27FC236}">
                <a16:creationId xmlns:a16="http://schemas.microsoft.com/office/drawing/2014/main" id="{11194792-4C20-E65B-D6C8-114AF4472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24858" y="922519"/>
            <a:ext cx="553318" cy="553318"/>
          </a:xfrm>
          <a:prstGeom prst="rect">
            <a:avLst/>
          </a:prstGeom>
        </p:spPr>
      </p:pic>
      <p:pic>
        <p:nvPicPr>
          <p:cNvPr id="12" name="Graphic 11" descr="Internet Of Things outline">
            <a:extLst>
              <a:ext uri="{FF2B5EF4-FFF2-40B4-BE49-F238E27FC236}">
                <a16:creationId xmlns:a16="http://schemas.microsoft.com/office/drawing/2014/main" id="{FF7C3442-70CF-8B54-0A57-D229B2D6E5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290" y="947499"/>
            <a:ext cx="553318" cy="553318"/>
          </a:xfrm>
          <a:prstGeom prst="rect">
            <a:avLst/>
          </a:prstGeom>
        </p:spPr>
      </p:pic>
      <p:pic>
        <p:nvPicPr>
          <p:cNvPr id="14" name="Graphic 13" descr="User network outline">
            <a:extLst>
              <a:ext uri="{FF2B5EF4-FFF2-40B4-BE49-F238E27FC236}">
                <a16:creationId xmlns:a16="http://schemas.microsoft.com/office/drawing/2014/main" id="{3CB0D121-3D7D-9EB9-9915-0920D933DD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489" y="1754320"/>
            <a:ext cx="553318" cy="553318"/>
          </a:xfrm>
          <a:prstGeom prst="rect">
            <a:avLst/>
          </a:prstGeom>
        </p:spPr>
      </p:pic>
      <p:pic>
        <p:nvPicPr>
          <p:cNvPr id="16" name="Graphic 15" descr="Wireless router outline">
            <a:extLst>
              <a:ext uri="{FF2B5EF4-FFF2-40B4-BE49-F238E27FC236}">
                <a16:creationId xmlns:a16="http://schemas.microsoft.com/office/drawing/2014/main" id="{6E634ECD-965C-129A-88E1-887999B3826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2246" y="996659"/>
            <a:ext cx="553318" cy="55331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A15AB6D-37D7-B8BB-BCBB-9CD5BA605381}"/>
              </a:ext>
            </a:extLst>
          </p:cNvPr>
          <p:cNvSpPr txBox="1"/>
          <p:nvPr/>
        </p:nvSpPr>
        <p:spPr>
          <a:xfrm>
            <a:off x="165720" y="1456170"/>
            <a:ext cx="5998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Device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90084B5-730B-E59C-181F-27977FC1F1C9}"/>
              </a:ext>
            </a:extLst>
          </p:cNvPr>
          <p:cNvSpPr txBox="1"/>
          <p:nvPr/>
        </p:nvSpPr>
        <p:spPr>
          <a:xfrm>
            <a:off x="765564" y="1456170"/>
            <a:ext cx="8226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IoT Sensor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40B5E1-7F6F-0380-BD24-EB346A5BE11F}"/>
              </a:ext>
            </a:extLst>
          </p:cNvPr>
          <p:cNvSpPr txBox="1"/>
          <p:nvPr/>
        </p:nvSpPr>
        <p:spPr>
          <a:xfrm>
            <a:off x="0" y="2307638"/>
            <a:ext cx="9653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Social Media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196AFA-655B-B48F-E0A6-BDC6FA927DF3}"/>
              </a:ext>
            </a:extLst>
          </p:cNvPr>
          <p:cNvSpPr txBox="1"/>
          <p:nvPr/>
        </p:nvSpPr>
        <p:spPr>
          <a:xfrm>
            <a:off x="1608290" y="1456170"/>
            <a:ext cx="6254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Bicycle</a:t>
            </a:r>
          </a:p>
        </p:txBody>
      </p:sp>
      <p:pic>
        <p:nvPicPr>
          <p:cNvPr id="14338" name="Picture 2" descr="DMA: Assessing databases – being a dba">
            <a:extLst>
              <a:ext uri="{FF2B5EF4-FFF2-40B4-BE49-F238E27FC236}">
                <a16:creationId xmlns:a16="http://schemas.microsoft.com/office/drawing/2014/main" id="{D5FF5255-662B-5DEB-CB7A-C11BC173D0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18" t="4831" r="11016" b="12000"/>
          <a:stretch/>
        </p:blipFill>
        <p:spPr bwMode="auto">
          <a:xfrm>
            <a:off x="751807" y="3037825"/>
            <a:ext cx="686573" cy="678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353693-1606-6C3A-4342-37FE549072E1}"/>
              </a:ext>
            </a:extLst>
          </p:cNvPr>
          <p:cNvSpPr txBox="1"/>
          <p:nvPr/>
        </p:nvSpPr>
        <p:spPr>
          <a:xfrm>
            <a:off x="421185" y="3748231"/>
            <a:ext cx="134781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Azure Data Migration Assistant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29E2D31-B1FB-EA1A-85FB-23FED3E42286}"/>
              </a:ext>
            </a:extLst>
          </p:cNvPr>
          <p:cNvCxnSpPr/>
          <p:nvPr/>
        </p:nvCxnSpPr>
        <p:spPr>
          <a:xfrm>
            <a:off x="212246" y="2742217"/>
            <a:ext cx="192678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F926A73-A6E9-7C61-3981-49625B21BFCC}"/>
              </a:ext>
            </a:extLst>
          </p:cNvPr>
          <p:cNvCxnSpPr/>
          <p:nvPr/>
        </p:nvCxnSpPr>
        <p:spPr>
          <a:xfrm>
            <a:off x="165720" y="4387086"/>
            <a:ext cx="1926785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343EB59-F1F8-6EC3-533D-CCC6F11696BB}"/>
              </a:ext>
            </a:extLst>
          </p:cNvPr>
          <p:cNvSpPr txBox="1"/>
          <p:nvPr/>
        </p:nvSpPr>
        <p:spPr>
          <a:xfrm>
            <a:off x="421185" y="4456392"/>
            <a:ext cx="134781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Customer Facing web App (B2B, B2C) with DB</a:t>
            </a:r>
          </a:p>
        </p:txBody>
      </p:sp>
      <p:pic>
        <p:nvPicPr>
          <p:cNvPr id="29" name="Graphic 28" descr="Web design outline">
            <a:extLst>
              <a:ext uri="{FF2B5EF4-FFF2-40B4-BE49-F238E27FC236}">
                <a16:creationId xmlns:a16="http://schemas.microsoft.com/office/drawing/2014/main" id="{4AC66604-791C-1D83-2A43-E6B08FDC5BD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42882" y="5033473"/>
            <a:ext cx="577081" cy="577081"/>
          </a:xfrm>
          <a:prstGeom prst="rect">
            <a:avLst/>
          </a:prstGeom>
        </p:spPr>
      </p:pic>
      <p:pic>
        <p:nvPicPr>
          <p:cNvPr id="31" name="Graphic 30" descr="Database outline">
            <a:extLst>
              <a:ext uri="{FF2B5EF4-FFF2-40B4-BE49-F238E27FC236}">
                <a16:creationId xmlns:a16="http://schemas.microsoft.com/office/drawing/2014/main" id="{BC8F6310-CAF7-EEB5-73D4-4D1E4932B1F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8248" y="4998830"/>
            <a:ext cx="577081" cy="577081"/>
          </a:xfrm>
          <a:prstGeom prst="rect">
            <a:avLst/>
          </a:prstGeom>
        </p:spPr>
      </p:pic>
      <p:sp>
        <p:nvSpPr>
          <p:cNvPr id="32" name="Right Brace 31">
            <a:extLst>
              <a:ext uri="{FF2B5EF4-FFF2-40B4-BE49-F238E27FC236}">
                <a16:creationId xmlns:a16="http://schemas.microsoft.com/office/drawing/2014/main" id="{53C0CA78-B5D9-79D7-E773-DF7ADDF62B93}"/>
              </a:ext>
            </a:extLst>
          </p:cNvPr>
          <p:cNvSpPr/>
          <p:nvPr/>
        </p:nvSpPr>
        <p:spPr>
          <a:xfrm>
            <a:off x="2125442" y="795743"/>
            <a:ext cx="428572" cy="5079544"/>
          </a:xfrm>
          <a:prstGeom prst="rightBrace">
            <a:avLst>
              <a:gd name="adj1" fmla="val 1494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E3F92B7C-59F6-F903-E8F5-BBA35A84284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012525" y="1066796"/>
            <a:ext cx="428572" cy="42857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B6F31DB6-202A-1567-16C9-9CF871DE5C2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304733" y="2466589"/>
            <a:ext cx="633926" cy="633926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2F1376B0-5F39-F6C8-90A5-3C95DC8A317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825381" y="2505346"/>
            <a:ext cx="633926" cy="633926"/>
          </a:xfrm>
          <a:prstGeom prst="rect">
            <a:avLst/>
          </a:prstGeom>
        </p:spPr>
      </p:pic>
      <p:pic>
        <p:nvPicPr>
          <p:cNvPr id="40" name="Graphic 39">
            <a:extLst>
              <a:ext uri="{FF2B5EF4-FFF2-40B4-BE49-F238E27FC236}">
                <a16:creationId xmlns:a16="http://schemas.microsoft.com/office/drawing/2014/main" id="{C85B7F7E-ADE7-73D2-3CCB-A0A125141D8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928622" y="2569266"/>
            <a:ext cx="633927" cy="633927"/>
          </a:xfrm>
          <a:prstGeom prst="rect">
            <a:avLst/>
          </a:prstGeom>
        </p:spPr>
      </p:pic>
      <p:pic>
        <p:nvPicPr>
          <p:cNvPr id="42" name="Graphic 41">
            <a:extLst>
              <a:ext uri="{FF2B5EF4-FFF2-40B4-BE49-F238E27FC236}">
                <a16:creationId xmlns:a16="http://schemas.microsoft.com/office/drawing/2014/main" id="{A718099B-286D-D1EA-2109-CACD52E0026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865562" y="3840141"/>
            <a:ext cx="676061" cy="676061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8B26F92-E228-3AC7-599F-E1933F9B5276}"/>
              </a:ext>
            </a:extLst>
          </p:cNvPr>
          <p:cNvSpPr txBox="1"/>
          <p:nvPr/>
        </p:nvSpPr>
        <p:spPr>
          <a:xfrm>
            <a:off x="2414965" y="1004414"/>
            <a:ext cx="7168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Hot Path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3EDF32-2E21-9CB0-8C8E-8D1005F9B488}"/>
              </a:ext>
            </a:extLst>
          </p:cNvPr>
          <p:cNvSpPr txBox="1"/>
          <p:nvPr/>
        </p:nvSpPr>
        <p:spPr>
          <a:xfrm>
            <a:off x="2389779" y="3943186"/>
            <a:ext cx="7857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Cold Path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1691E-A288-74DA-E0B9-1B6D99C3D6C3}"/>
              </a:ext>
            </a:extLst>
          </p:cNvPr>
          <p:cNvCxnSpPr/>
          <p:nvPr/>
        </p:nvCxnSpPr>
        <p:spPr>
          <a:xfrm>
            <a:off x="2414965" y="1329369"/>
            <a:ext cx="149488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F86CAC0-4A7B-B78B-7D03-47338434FACE}"/>
              </a:ext>
            </a:extLst>
          </p:cNvPr>
          <p:cNvSpPr txBox="1"/>
          <p:nvPr/>
        </p:nvSpPr>
        <p:spPr>
          <a:xfrm>
            <a:off x="3809819" y="1460578"/>
            <a:ext cx="87876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Event Hubs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7C345FD-7932-9D38-56F6-733D5E70522A}"/>
              </a:ext>
            </a:extLst>
          </p:cNvPr>
          <p:cNvSpPr txBox="1"/>
          <p:nvPr/>
        </p:nvSpPr>
        <p:spPr>
          <a:xfrm>
            <a:off x="3777004" y="3174739"/>
            <a:ext cx="870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ADLS Gen2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FBC91644-A7BD-C380-C13C-5865A008AEF9}"/>
              </a:ext>
            </a:extLst>
          </p:cNvPr>
          <p:cNvCxnSpPr>
            <a:cxnSpLocks/>
            <a:stCxn id="47" idx="2"/>
            <a:endCxn id="40" idx="0"/>
          </p:cNvCxnSpPr>
          <p:nvPr/>
        </p:nvCxnSpPr>
        <p:spPr>
          <a:xfrm flipH="1">
            <a:off x="4245586" y="1722188"/>
            <a:ext cx="3617" cy="8470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46F81EF-5467-E70E-57B5-707C72BB8744}"/>
              </a:ext>
            </a:extLst>
          </p:cNvPr>
          <p:cNvCxnSpPr/>
          <p:nvPr/>
        </p:nvCxnSpPr>
        <p:spPr>
          <a:xfrm>
            <a:off x="4441097" y="1273318"/>
            <a:ext cx="18002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7F09CDA-5D22-8F13-82C4-FE95386578DD}"/>
              </a:ext>
            </a:extLst>
          </p:cNvPr>
          <p:cNvCxnSpPr/>
          <p:nvPr/>
        </p:nvCxnSpPr>
        <p:spPr>
          <a:xfrm>
            <a:off x="3459307" y="2822309"/>
            <a:ext cx="4062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6FD291C-E369-8D86-E9E8-139B0E7D3AC5}"/>
              </a:ext>
            </a:extLst>
          </p:cNvPr>
          <p:cNvCxnSpPr>
            <a:cxnSpLocks/>
          </p:cNvCxnSpPr>
          <p:nvPr/>
        </p:nvCxnSpPr>
        <p:spPr>
          <a:xfrm>
            <a:off x="2389779" y="2822309"/>
            <a:ext cx="3928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F7AF24AC-3092-0BA6-B501-F070D1C06384}"/>
              </a:ext>
            </a:extLst>
          </p:cNvPr>
          <p:cNvSpPr txBox="1"/>
          <p:nvPr/>
        </p:nvSpPr>
        <p:spPr>
          <a:xfrm>
            <a:off x="2906449" y="3173411"/>
            <a:ext cx="437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ADF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E61B0D7-2739-E61F-C164-B6D2584799F8}"/>
              </a:ext>
            </a:extLst>
          </p:cNvPr>
          <p:cNvCxnSpPr/>
          <p:nvPr/>
        </p:nvCxnSpPr>
        <p:spPr>
          <a:xfrm>
            <a:off x="4499489" y="2886229"/>
            <a:ext cx="180524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A2115EAA-4760-8E66-0EE7-F0EDA52C16C0}"/>
              </a:ext>
            </a:extLst>
          </p:cNvPr>
          <p:cNvSpPr txBox="1"/>
          <p:nvPr/>
        </p:nvSpPr>
        <p:spPr>
          <a:xfrm>
            <a:off x="6173651" y="3120071"/>
            <a:ext cx="10874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Azure Synapse Analytics</a:t>
            </a:r>
          </a:p>
        </p:txBody>
      </p:sp>
      <p:pic>
        <p:nvPicPr>
          <p:cNvPr id="62" name="Graphic 61">
            <a:extLst>
              <a:ext uri="{FF2B5EF4-FFF2-40B4-BE49-F238E27FC236}">
                <a16:creationId xmlns:a16="http://schemas.microsoft.com/office/drawing/2014/main" id="{92D966C1-41D8-8D6D-BFD8-5E011236EAD9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6241346" y="898420"/>
            <a:ext cx="633926" cy="633926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B2BB9992-F6E3-D7EA-B1BE-BD6A60FA3FB5}"/>
              </a:ext>
            </a:extLst>
          </p:cNvPr>
          <p:cNvSpPr txBox="1"/>
          <p:nvPr/>
        </p:nvSpPr>
        <p:spPr>
          <a:xfrm>
            <a:off x="6012397" y="1507853"/>
            <a:ext cx="12137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Stream Analytics</a:t>
            </a:r>
          </a:p>
        </p:txBody>
      </p:sp>
      <p:pic>
        <p:nvPicPr>
          <p:cNvPr id="14340" name="Picture 4" descr="Azure Data Explorer">
            <a:extLst>
              <a:ext uri="{FF2B5EF4-FFF2-40B4-BE49-F238E27FC236}">
                <a16:creationId xmlns:a16="http://schemas.microsoft.com/office/drawing/2014/main" id="{4A05276B-4AF6-10FC-8A79-08E825C61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8760" y="1004414"/>
            <a:ext cx="617714" cy="47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36" name="TextBox 14335">
            <a:extLst>
              <a:ext uri="{FF2B5EF4-FFF2-40B4-BE49-F238E27FC236}">
                <a16:creationId xmlns:a16="http://schemas.microsoft.com/office/drawing/2014/main" id="{0A668B28-FF83-AD5D-568E-3EFCC94A4D79}"/>
              </a:ext>
            </a:extLst>
          </p:cNvPr>
          <p:cNvSpPr txBox="1"/>
          <p:nvPr/>
        </p:nvSpPr>
        <p:spPr>
          <a:xfrm>
            <a:off x="7134113" y="1507853"/>
            <a:ext cx="100700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Explorer</a:t>
            </a:r>
          </a:p>
        </p:txBody>
      </p:sp>
      <p:sp>
        <p:nvSpPr>
          <p:cNvPr id="14337" name="TextBox 14336">
            <a:extLst>
              <a:ext uri="{FF2B5EF4-FFF2-40B4-BE49-F238E27FC236}">
                <a16:creationId xmlns:a16="http://schemas.microsoft.com/office/drawing/2014/main" id="{AD1EEE52-6736-6E3D-7BEB-E0AE471F2B86}"/>
              </a:ext>
            </a:extLst>
          </p:cNvPr>
          <p:cNvSpPr txBox="1"/>
          <p:nvPr/>
        </p:nvSpPr>
        <p:spPr>
          <a:xfrm>
            <a:off x="7001324" y="980930"/>
            <a:ext cx="3241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/</a:t>
            </a:r>
          </a:p>
        </p:txBody>
      </p:sp>
      <p:cxnSp>
        <p:nvCxnSpPr>
          <p:cNvPr id="14341" name="Straight Arrow Connector 14340">
            <a:extLst>
              <a:ext uri="{FF2B5EF4-FFF2-40B4-BE49-F238E27FC236}">
                <a16:creationId xmlns:a16="http://schemas.microsoft.com/office/drawing/2014/main" id="{9F40F4CD-4CB2-C34A-EBB9-39444CC8B6C2}"/>
              </a:ext>
            </a:extLst>
          </p:cNvPr>
          <p:cNvCxnSpPr>
            <a:stCxn id="48" idx="2"/>
          </p:cNvCxnSpPr>
          <p:nvPr/>
        </p:nvCxnSpPr>
        <p:spPr>
          <a:xfrm flipH="1">
            <a:off x="4212379" y="3436349"/>
            <a:ext cx="1" cy="4037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42" name="TextBox 14341">
            <a:extLst>
              <a:ext uri="{FF2B5EF4-FFF2-40B4-BE49-F238E27FC236}">
                <a16:creationId xmlns:a16="http://schemas.microsoft.com/office/drawing/2014/main" id="{E116D827-22E5-F2FA-7089-06491EE87D07}"/>
              </a:ext>
            </a:extLst>
          </p:cNvPr>
          <p:cNvSpPr txBox="1"/>
          <p:nvPr/>
        </p:nvSpPr>
        <p:spPr>
          <a:xfrm>
            <a:off x="3584643" y="4512554"/>
            <a:ext cx="12554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 Data Bricks</a:t>
            </a:r>
          </a:p>
        </p:txBody>
      </p:sp>
      <p:pic>
        <p:nvPicPr>
          <p:cNvPr id="14346" name="Graphic 14345">
            <a:extLst>
              <a:ext uri="{FF2B5EF4-FFF2-40B4-BE49-F238E27FC236}">
                <a16:creationId xmlns:a16="http://schemas.microsoft.com/office/drawing/2014/main" id="{C6954E6D-89CC-AFA4-69A3-3B196029F4E0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2788224" y="4858710"/>
            <a:ext cx="526415" cy="526415"/>
          </a:xfrm>
          <a:prstGeom prst="rect">
            <a:avLst/>
          </a:prstGeom>
        </p:spPr>
      </p:pic>
      <p:pic>
        <p:nvPicPr>
          <p:cNvPr id="14348" name="Graphic 14347">
            <a:extLst>
              <a:ext uri="{FF2B5EF4-FFF2-40B4-BE49-F238E27FC236}">
                <a16:creationId xmlns:a16="http://schemas.microsoft.com/office/drawing/2014/main" id="{1DD65BA8-4FAC-3149-171F-389994AA50C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3463361" y="4865558"/>
            <a:ext cx="526415" cy="526415"/>
          </a:xfrm>
          <a:prstGeom prst="rect">
            <a:avLst/>
          </a:prstGeom>
        </p:spPr>
      </p:pic>
      <p:sp>
        <p:nvSpPr>
          <p:cNvPr id="14349" name="TextBox 14348">
            <a:extLst>
              <a:ext uri="{FF2B5EF4-FFF2-40B4-BE49-F238E27FC236}">
                <a16:creationId xmlns:a16="http://schemas.microsoft.com/office/drawing/2014/main" id="{492C9948-156A-8F38-D76D-04ABA4D9F4FC}"/>
              </a:ext>
            </a:extLst>
          </p:cNvPr>
          <p:cNvSpPr txBox="1"/>
          <p:nvPr/>
        </p:nvSpPr>
        <p:spPr>
          <a:xfrm>
            <a:off x="2811419" y="5415315"/>
            <a:ext cx="4283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AKS</a:t>
            </a:r>
          </a:p>
        </p:txBody>
      </p:sp>
      <p:sp>
        <p:nvSpPr>
          <p:cNvPr id="14350" name="TextBox 14349">
            <a:extLst>
              <a:ext uri="{FF2B5EF4-FFF2-40B4-BE49-F238E27FC236}">
                <a16:creationId xmlns:a16="http://schemas.microsoft.com/office/drawing/2014/main" id="{09E5BE8A-8A21-CE1A-D6BD-25B168B61947}"/>
              </a:ext>
            </a:extLst>
          </p:cNvPr>
          <p:cNvSpPr txBox="1"/>
          <p:nvPr/>
        </p:nvSpPr>
        <p:spPr>
          <a:xfrm>
            <a:off x="3242300" y="5414328"/>
            <a:ext cx="9685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App Services</a:t>
            </a:r>
          </a:p>
        </p:txBody>
      </p:sp>
      <p:cxnSp>
        <p:nvCxnSpPr>
          <p:cNvPr id="14352" name="Straight Arrow Connector 14351">
            <a:extLst>
              <a:ext uri="{FF2B5EF4-FFF2-40B4-BE49-F238E27FC236}">
                <a16:creationId xmlns:a16="http://schemas.microsoft.com/office/drawing/2014/main" id="{AFEF85A9-0099-4408-48D3-83189A4E3BC4}"/>
              </a:ext>
            </a:extLst>
          </p:cNvPr>
          <p:cNvCxnSpPr/>
          <p:nvPr/>
        </p:nvCxnSpPr>
        <p:spPr>
          <a:xfrm>
            <a:off x="2389779" y="5152107"/>
            <a:ext cx="3836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354" name="Graphic 14353">
            <a:extLst>
              <a:ext uri="{FF2B5EF4-FFF2-40B4-BE49-F238E27FC236}">
                <a16:creationId xmlns:a16="http://schemas.microsoft.com/office/drawing/2014/main" id="{9DB4AAF6-F50F-6F96-4C5D-282A8EA327A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5242567" y="4869400"/>
            <a:ext cx="468977" cy="468977"/>
          </a:xfrm>
          <a:prstGeom prst="rect">
            <a:avLst/>
          </a:prstGeom>
        </p:spPr>
      </p:pic>
      <p:pic>
        <p:nvPicPr>
          <p:cNvPr id="14356" name="Graphic 14355">
            <a:extLst>
              <a:ext uri="{FF2B5EF4-FFF2-40B4-BE49-F238E27FC236}">
                <a16:creationId xmlns:a16="http://schemas.microsoft.com/office/drawing/2014/main" id="{3FB2507E-A15D-8B49-F3E7-B42E7B4ECC9A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4443144" y="4884009"/>
            <a:ext cx="468977" cy="468977"/>
          </a:xfrm>
          <a:prstGeom prst="rect">
            <a:avLst/>
          </a:prstGeom>
        </p:spPr>
      </p:pic>
      <p:sp>
        <p:nvSpPr>
          <p:cNvPr id="14357" name="TextBox 14356">
            <a:extLst>
              <a:ext uri="{FF2B5EF4-FFF2-40B4-BE49-F238E27FC236}">
                <a16:creationId xmlns:a16="http://schemas.microsoft.com/office/drawing/2014/main" id="{0AC1F7F0-9DB3-8A96-F895-1484BAFDCE5B}"/>
              </a:ext>
            </a:extLst>
          </p:cNvPr>
          <p:cNvSpPr txBox="1"/>
          <p:nvPr/>
        </p:nvSpPr>
        <p:spPr>
          <a:xfrm>
            <a:off x="4142047" y="5361501"/>
            <a:ext cx="10289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SQL Managed Instance</a:t>
            </a:r>
          </a:p>
        </p:txBody>
      </p:sp>
      <p:sp>
        <p:nvSpPr>
          <p:cNvPr id="14358" name="TextBox 14357">
            <a:extLst>
              <a:ext uri="{FF2B5EF4-FFF2-40B4-BE49-F238E27FC236}">
                <a16:creationId xmlns:a16="http://schemas.microsoft.com/office/drawing/2014/main" id="{CF941E01-A5CF-9BAC-E9C8-ECDBBBC391E6}"/>
              </a:ext>
            </a:extLst>
          </p:cNvPr>
          <p:cNvSpPr txBox="1"/>
          <p:nvPr/>
        </p:nvSpPr>
        <p:spPr>
          <a:xfrm>
            <a:off x="5109881" y="5357788"/>
            <a:ext cx="8074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Cosmos DB</a:t>
            </a:r>
          </a:p>
        </p:txBody>
      </p:sp>
      <p:pic>
        <p:nvPicPr>
          <p:cNvPr id="14360" name="Graphic 14359">
            <a:extLst>
              <a:ext uri="{FF2B5EF4-FFF2-40B4-BE49-F238E27FC236}">
                <a16:creationId xmlns:a16="http://schemas.microsoft.com/office/drawing/2014/main" id="{8155745A-F8A0-DBBF-D32A-640CB3943CBB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8724394" y="2110604"/>
            <a:ext cx="670655" cy="670655"/>
          </a:xfrm>
          <a:prstGeom prst="rect">
            <a:avLst/>
          </a:prstGeom>
        </p:spPr>
      </p:pic>
      <p:pic>
        <p:nvPicPr>
          <p:cNvPr id="14362" name="Graphic 14361">
            <a:extLst>
              <a:ext uri="{FF2B5EF4-FFF2-40B4-BE49-F238E27FC236}">
                <a16:creationId xmlns:a16="http://schemas.microsoft.com/office/drawing/2014/main" id="{5A1E5FFB-AD49-57AD-7DF5-B152E30693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8724394" y="980838"/>
            <a:ext cx="670655" cy="670655"/>
          </a:xfrm>
          <a:prstGeom prst="rect">
            <a:avLst/>
          </a:prstGeom>
        </p:spPr>
      </p:pic>
      <p:pic>
        <p:nvPicPr>
          <p:cNvPr id="14364" name="Graphic 14363">
            <a:extLst>
              <a:ext uri="{FF2B5EF4-FFF2-40B4-BE49-F238E27FC236}">
                <a16:creationId xmlns:a16="http://schemas.microsoft.com/office/drawing/2014/main" id="{78ACD243-E827-742B-12C6-E53774388042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8724394" y="3219025"/>
            <a:ext cx="670655" cy="670655"/>
          </a:xfrm>
          <a:prstGeom prst="rect">
            <a:avLst/>
          </a:prstGeom>
        </p:spPr>
      </p:pic>
      <p:pic>
        <p:nvPicPr>
          <p:cNvPr id="14366" name="Graphic 14365">
            <a:extLst>
              <a:ext uri="{FF2B5EF4-FFF2-40B4-BE49-F238E27FC236}">
                <a16:creationId xmlns:a16="http://schemas.microsoft.com/office/drawing/2014/main" id="{BB66946B-ACEF-932A-6CB9-101DAEC3E79C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8742400" y="4211156"/>
            <a:ext cx="670655" cy="670655"/>
          </a:xfrm>
          <a:prstGeom prst="rect">
            <a:avLst/>
          </a:prstGeom>
        </p:spPr>
      </p:pic>
      <p:sp>
        <p:nvSpPr>
          <p:cNvPr id="14367" name="TextBox 14366">
            <a:extLst>
              <a:ext uri="{FF2B5EF4-FFF2-40B4-BE49-F238E27FC236}">
                <a16:creationId xmlns:a16="http://schemas.microsoft.com/office/drawing/2014/main" id="{D21EE07A-5CA9-9031-122A-E144D52BFB24}"/>
              </a:ext>
            </a:extLst>
          </p:cNvPr>
          <p:cNvSpPr txBox="1"/>
          <p:nvPr/>
        </p:nvSpPr>
        <p:spPr>
          <a:xfrm>
            <a:off x="8625949" y="1651493"/>
            <a:ext cx="8675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Q&amp;A Maker</a:t>
            </a:r>
          </a:p>
        </p:txBody>
      </p:sp>
      <p:sp>
        <p:nvSpPr>
          <p:cNvPr id="14368" name="TextBox 14367">
            <a:extLst>
              <a:ext uri="{FF2B5EF4-FFF2-40B4-BE49-F238E27FC236}">
                <a16:creationId xmlns:a16="http://schemas.microsoft.com/office/drawing/2014/main" id="{32AE2390-73CD-2CA7-574A-F619B443BAFB}"/>
              </a:ext>
            </a:extLst>
          </p:cNvPr>
          <p:cNvSpPr txBox="1"/>
          <p:nvPr/>
        </p:nvSpPr>
        <p:spPr>
          <a:xfrm>
            <a:off x="8502517" y="2807599"/>
            <a:ext cx="11144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Compute Vision</a:t>
            </a:r>
          </a:p>
        </p:txBody>
      </p:sp>
      <p:sp>
        <p:nvSpPr>
          <p:cNvPr id="14369" name="TextBox 14368">
            <a:extLst>
              <a:ext uri="{FF2B5EF4-FFF2-40B4-BE49-F238E27FC236}">
                <a16:creationId xmlns:a16="http://schemas.microsoft.com/office/drawing/2014/main" id="{EF01E645-F6E1-CB22-F341-FA6CD1870CE4}"/>
              </a:ext>
            </a:extLst>
          </p:cNvPr>
          <p:cNvSpPr txBox="1"/>
          <p:nvPr/>
        </p:nvSpPr>
        <p:spPr>
          <a:xfrm>
            <a:off x="8691671" y="3817906"/>
            <a:ext cx="7361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AI Search</a:t>
            </a:r>
          </a:p>
        </p:txBody>
      </p:sp>
      <p:sp>
        <p:nvSpPr>
          <p:cNvPr id="14370" name="TextBox 14369">
            <a:extLst>
              <a:ext uri="{FF2B5EF4-FFF2-40B4-BE49-F238E27FC236}">
                <a16:creationId xmlns:a16="http://schemas.microsoft.com/office/drawing/2014/main" id="{3CD11DFE-5167-2B41-E9C1-F13C593E2BB1}"/>
              </a:ext>
            </a:extLst>
          </p:cNvPr>
          <p:cNvSpPr txBox="1"/>
          <p:nvPr/>
        </p:nvSpPr>
        <p:spPr>
          <a:xfrm>
            <a:off x="8623115" y="4895009"/>
            <a:ext cx="9092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Boat Service</a:t>
            </a:r>
          </a:p>
        </p:txBody>
      </p:sp>
      <p:pic>
        <p:nvPicPr>
          <p:cNvPr id="14372" name="Graphic 14371">
            <a:extLst>
              <a:ext uri="{FF2B5EF4-FFF2-40B4-BE49-F238E27FC236}">
                <a16:creationId xmlns:a16="http://schemas.microsoft.com/office/drawing/2014/main" id="{B1186BDB-9893-E386-14BE-2C45451EC193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96DAC541-7B7A-43D3-8B79-37D633B846F1}">
                <asvg:svgBlip xmlns:asvg="http://schemas.microsoft.com/office/drawing/2016/SVG/main" r:embed="rId46"/>
              </a:ext>
            </a:extLst>
          </a:blip>
          <a:stretch>
            <a:fillRect/>
          </a:stretch>
        </p:blipFill>
        <p:spPr>
          <a:xfrm>
            <a:off x="8891269" y="5242742"/>
            <a:ext cx="480432" cy="480432"/>
          </a:xfrm>
          <a:prstGeom prst="rect">
            <a:avLst/>
          </a:prstGeom>
        </p:spPr>
      </p:pic>
      <p:sp>
        <p:nvSpPr>
          <p:cNvPr id="14373" name="TextBox 14372">
            <a:extLst>
              <a:ext uri="{FF2B5EF4-FFF2-40B4-BE49-F238E27FC236}">
                <a16:creationId xmlns:a16="http://schemas.microsoft.com/office/drawing/2014/main" id="{23812546-9E4B-9420-5C55-250F4EC2D4DA}"/>
              </a:ext>
            </a:extLst>
          </p:cNvPr>
          <p:cNvSpPr txBox="1"/>
          <p:nvPr/>
        </p:nvSpPr>
        <p:spPr>
          <a:xfrm>
            <a:off x="8629585" y="5723174"/>
            <a:ext cx="100380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Azure Open AI</a:t>
            </a:r>
          </a:p>
        </p:txBody>
      </p:sp>
      <p:pic>
        <p:nvPicPr>
          <p:cNvPr id="14374" name="Picture 6" descr="Power BI Logo, symbol, meaning, history ...">
            <a:extLst>
              <a:ext uri="{FF2B5EF4-FFF2-40B4-BE49-F238E27FC236}">
                <a16:creationId xmlns:a16="http://schemas.microsoft.com/office/drawing/2014/main" id="{03C72588-DC94-0BE5-B17F-C5F13B067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26" r="26171" b="-4664"/>
          <a:stretch/>
        </p:blipFill>
        <p:spPr bwMode="auto">
          <a:xfrm>
            <a:off x="10705950" y="1407918"/>
            <a:ext cx="595776" cy="692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76" name="Graphic 14375" descr="Pie chart outline">
            <a:extLst>
              <a:ext uri="{FF2B5EF4-FFF2-40B4-BE49-F238E27FC236}">
                <a16:creationId xmlns:a16="http://schemas.microsoft.com/office/drawing/2014/main" id="{AE743B6D-BF3A-7850-A037-02D0E8054A4D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96DAC541-7B7A-43D3-8B79-37D633B846F1}">
                <asvg:svgBlip xmlns:asvg="http://schemas.microsoft.com/office/drawing/2016/SVG/main" r:embed="rId49"/>
              </a:ext>
            </a:extLst>
          </a:blip>
          <a:stretch>
            <a:fillRect/>
          </a:stretch>
        </p:blipFill>
        <p:spPr>
          <a:xfrm>
            <a:off x="10578662" y="5215710"/>
            <a:ext cx="914400" cy="914400"/>
          </a:xfrm>
          <a:prstGeom prst="rect">
            <a:avLst/>
          </a:prstGeom>
        </p:spPr>
      </p:pic>
      <p:pic>
        <p:nvPicPr>
          <p:cNvPr id="14378" name="Graphic 14377" descr="Upward trend outline">
            <a:extLst>
              <a:ext uri="{FF2B5EF4-FFF2-40B4-BE49-F238E27FC236}">
                <a16:creationId xmlns:a16="http://schemas.microsoft.com/office/drawing/2014/main" id="{8A824734-3D13-B4E9-1868-BC14DF37C9E6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96DAC541-7B7A-43D3-8B79-37D633B846F1}">
                <asvg:svgBlip xmlns:asvg="http://schemas.microsoft.com/office/drawing/2016/SVG/main" r:embed="rId51"/>
              </a:ext>
            </a:extLst>
          </a:blip>
          <a:stretch>
            <a:fillRect/>
          </a:stretch>
        </p:blipFill>
        <p:spPr>
          <a:xfrm>
            <a:off x="10562718" y="4316964"/>
            <a:ext cx="914400" cy="914400"/>
          </a:xfrm>
          <a:prstGeom prst="rect">
            <a:avLst/>
          </a:prstGeom>
        </p:spPr>
      </p:pic>
      <p:pic>
        <p:nvPicPr>
          <p:cNvPr id="14380" name="Graphic 14379" descr="Web design outline">
            <a:extLst>
              <a:ext uri="{FF2B5EF4-FFF2-40B4-BE49-F238E27FC236}">
                <a16:creationId xmlns:a16="http://schemas.microsoft.com/office/drawing/2014/main" id="{8866EBF4-EC45-ECB3-21BA-EE9F459FA93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546638" y="3344069"/>
            <a:ext cx="914400" cy="914400"/>
          </a:xfrm>
          <a:prstGeom prst="rect">
            <a:avLst/>
          </a:prstGeom>
        </p:spPr>
      </p:pic>
      <p:pic>
        <p:nvPicPr>
          <p:cNvPr id="14382" name="Graphic 14381" descr="Programmer female outline">
            <a:extLst>
              <a:ext uri="{FF2B5EF4-FFF2-40B4-BE49-F238E27FC236}">
                <a16:creationId xmlns:a16="http://schemas.microsoft.com/office/drawing/2014/main" id="{9D701EA2-0DF6-EEF4-4080-32754220477C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96DAC541-7B7A-43D3-8B79-37D633B846F1}">
                <asvg:svgBlip xmlns:asvg="http://schemas.microsoft.com/office/drawing/2016/SVG/main" r:embed="rId53"/>
              </a:ext>
            </a:extLst>
          </a:blip>
          <a:stretch>
            <a:fillRect/>
          </a:stretch>
        </p:blipFill>
        <p:spPr>
          <a:xfrm>
            <a:off x="10531991" y="2406972"/>
            <a:ext cx="914400" cy="914400"/>
          </a:xfrm>
          <a:prstGeom prst="rect">
            <a:avLst/>
          </a:prstGeom>
        </p:spPr>
      </p:pic>
      <p:sp>
        <p:nvSpPr>
          <p:cNvPr id="14383" name="Right Brace 14382">
            <a:extLst>
              <a:ext uri="{FF2B5EF4-FFF2-40B4-BE49-F238E27FC236}">
                <a16:creationId xmlns:a16="http://schemas.microsoft.com/office/drawing/2014/main" id="{609AB579-CCB1-267D-36D8-6F04D922B44A}"/>
              </a:ext>
            </a:extLst>
          </p:cNvPr>
          <p:cNvSpPr/>
          <p:nvPr/>
        </p:nvSpPr>
        <p:spPr>
          <a:xfrm>
            <a:off x="8026746" y="781503"/>
            <a:ext cx="428572" cy="5079544"/>
          </a:xfrm>
          <a:prstGeom prst="rightBrace">
            <a:avLst>
              <a:gd name="adj1" fmla="val 1494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84" name="Right Brace 14383">
            <a:extLst>
              <a:ext uri="{FF2B5EF4-FFF2-40B4-BE49-F238E27FC236}">
                <a16:creationId xmlns:a16="http://schemas.microsoft.com/office/drawing/2014/main" id="{B2408A39-058D-4652-A5FE-BB4E054AE6EF}"/>
              </a:ext>
            </a:extLst>
          </p:cNvPr>
          <p:cNvSpPr/>
          <p:nvPr/>
        </p:nvSpPr>
        <p:spPr>
          <a:xfrm>
            <a:off x="9838998" y="781503"/>
            <a:ext cx="428572" cy="5079544"/>
          </a:xfrm>
          <a:prstGeom prst="rightBrace">
            <a:avLst>
              <a:gd name="adj1" fmla="val 149464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86" name="Graphic 14385">
            <a:extLst>
              <a:ext uri="{FF2B5EF4-FFF2-40B4-BE49-F238E27FC236}">
                <a16:creationId xmlns:a16="http://schemas.microsoft.com/office/drawing/2014/main" id="{CEE6C72B-A024-92BD-1E59-F6AF395BC77A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96DAC541-7B7A-43D3-8B79-37D633B846F1}">
                <asvg:svgBlip xmlns:asvg="http://schemas.microsoft.com/office/drawing/2016/SVG/main" r:embed="rId55"/>
              </a:ext>
            </a:extLst>
          </a:blip>
          <a:stretch>
            <a:fillRect/>
          </a:stretch>
        </p:blipFill>
        <p:spPr>
          <a:xfrm>
            <a:off x="4855658" y="6222219"/>
            <a:ext cx="373386" cy="373386"/>
          </a:xfrm>
          <a:prstGeom prst="rect">
            <a:avLst/>
          </a:prstGeom>
        </p:spPr>
      </p:pic>
      <p:pic>
        <p:nvPicPr>
          <p:cNvPr id="14388" name="Graphic 14387">
            <a:extLst>
              <a:ext uri="{FF2B5EF4-FFF2-40B4-BE49-F238E27FC236}">
                <a16:creationId xmlns:a16="http://schemas.microsoft.com/office/drawing/2014/main" id="{22832B40-C75E-6D25-FC80-87F5DAA40A3C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96DAC541-7B7A-43D3-8B79-37D633B846F1}">
                <asvg:svgBlip xmlns:asvg="http://schemas.microsoft.com/office/drawing/2016/SVG/main" r:embed="rId57"/>
              </a:ext>
            </a:extLst>
          </a:blip>
          <a:stretch>
            <a:fillRect/>
          </a:stretch>
        </p:blipFill>
        <p:spPr>
          <a:xfrm>
            <a:off x="5512020" y="6222219"/>
            <a:ext cx="373386" cy="373386"/>
          </a:xfrm>
          <a:prstGeom prst="rect">
            <a:avLst/>
          </a:prstGeom>
        </p:spPr>
      </p:pic>
      <p:pic>
        <p:nvPicPr>
          <p:cNvPr id="14390" name="Graphic 14389">
            <a:extLst>
              <a:ext uri="{FF2B5EF4-FFF2-40B4-BE49-F238E27FC236}">
                <a16:creationId xmlns:a16="http://schemas.microsoft.com/office/drawing/2014/main" id="{99BAF959-3136-6B19-35B0-0A3ED8A42D48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96DAC541-7B7A-43D3-8B79-37D633B846F1}">
                <asvg:svgBlip xmlns:asvg="http://schemas.microsoft.com/office/drawing/2016/SVG/main" r:embed="rId59"/>
              </a:ext>
            </a:extLst>
          </a:blip>
          <a:stretch>
            <a:fillRect/>
          </a:stretch>
        </p:blipFill>
        <p:spPr>
          <a:xfrm>
            <a:off x="6168382" y="6222219"/>
            <a:ext cx="373387" cy="373387"/>
          </a:xfrm>
          <a:prstGeom prst="rect">
            <a:avLst/>
          </a:prstGeom>
        </p:spPr>
      </p:pic>
      <p:pic>
        <p:nvPicPr>
          <p:cNvPr id="14392" name="Graphic 14391">
            <a:extLst>
              <a:ext uri="{FF2B5EF4-FFF2-40B4-BE49-F238E27FC236}">
                <a16:creationId xmlns:a16="http://schemas.microsoft.com/office/drawing/2014/main" id="{4BDEE97B-9935-1AEC-046B-178BDF27D661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96DAC541-7B7A-43D3-8B79-37D633B846F1}">
                <asvg:svgBlip xmlns:asvg="http://schemas.microsoft.com/office/drawing/2016/SVG/main" r:embed="rId61"/>
              </a:ext>
            </a:extLst>
          </a:blip>
          <a:stretch>
            <a:fillRect/>
          </a:stretch>
        </p:blipFill>
        <p:spPr>
          <a:xfrm>
            <a:off x="6751175" y="6222219"/>
            <a:ext cx="373387" cy="373387"/>
          </a:xfrm>
          <a:prstGeom prst="rect">
            <a:avLst/>
          </a:prstGeom>
        </p:spPr>
      </p:pic>
      <p:pic>
        <p:nvPicPr>
          <p:cNvPr id="14394" name="Graphic 14393">
            <a:extLst>
              <a:ext uri="{FF2B5EF4-FFF2-40B4-BE49-F238E27FC236}">
                <a16:creationId xmlns:a16="http://schemas.microsoft.com/office/drawing/2014/main" id="{F30FA8B9-151A-FDA3-42A9-FA4FAC969741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96DAC541-7B7A-43D3-8B79-37D633B846F1}">
                <asvg:svgBlip xmlns:asvg="http://schemas.microsoft.com/office/drawing/2016/SVG/main" r:embed="rId63"/>
              </a:ext>
            </a:extLst>
          </a:blip>
          <a:stretch>
            <a:fillRect/>
          </a:stretch>
        </p:blipFill>
        <p:spPr>
          <a:xfrm>
            <a:off x="7481109" y="6222219"/>
            <a:ext cx="373387" cy="373387"/>
          </a:xfrm>
          <a:prstGeom prst="rect">
            <a:avLst/>
          </a:prstGeom>
        </p:spPr>
      </p:pic>
      <p:cxnSp>
        <p:nvCxnSpPr>
          <p:cNvPr id="14395" name="Straight Connector 14394">
            <a:extLst>
              <a:ext uri="{FF2B5EF4-FFF2-40B4-BE49-F238E27FC236}">
                <a16:creationId xmlns:a16="http://schemas.microsoft.com/office/drawing/2014/main" id="{3C91D831-4E15-16A9-01EB-0A0285403336}"/>
              </a:ext>
            </a:extLst>
          </p:cNvPr>
          <p:cNvCxnSpPr>
            <a:cxnSpLocks/>
          </p:cNvCxnSpPr>
          <p:nvPr/>
        </p:nvCxnSpPr>
        <p:spPr>
          <a:xfrm>
            <a:off x="8454" y="6109090"/>
            <a:ext cx="12183546" cy="0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98" name="Straight Arrow Connector 14397">
            <a:extLst>
              <a:ext uri="{FF2B5EF4-FFF2-40B4-BE49-F238E27FC236}">
                <a16:creationId xmlns:a16="http://schemas.microsoft.com/office/drawing/2014/main" id="{D81B1D4A-B717-3AF5-E0E0-A318B9A2BDDE}"/>
              </a:ext>
            </a:extLst>
          </p:cNvPr>
          <p:cNvCxnSpPr/>
          <p:nvPr/>
        </p:nvCxnSpPr>
        <p:spPr>
          <a:xfrm>
            <a:off x="6938659" y="2742217"/>
            <a:ext cx="12024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00" name="Straight Arrow Connector 14399">
            <a:extLst>
              <a:ext uri="{FF2B5EF4-FFF2-40B4-BE49-F238E27FC236}">
                <a16:creationId xmlns:a16="http://schemas.microsoft.com/office/drawing/2014/main" id="{CB86BB07-6F20-1DD1-F804-A6267CE9DA5A}"/>
              </a:ext>
            </a:extLst>
          </p:cNvPr>
          <p:cNvCxnSpPr>
            <a:cxnSpLocks/>
          </p:cNvCxnSpPr>
          <p:nvPr/>
        </p:nvCxnSpPr>
        <p:spPr>
          <a:xfrm flipV="1">
            <a:off x="4562549" y="4149251"/>
            <a:ext cx="1805180" cy="14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402" name="TextBox 14401">
            <a:extLst>
              <a:ext uri="{FF2B5EF4-FFF2-40B4-BE49-F238E27FC236}">
                <a16:creationId xmlns:a16="http://schemas.microsoft.com/office/drawing/2014/main" id="{0066D2DF-A3B4-6692-B3C4-C405B33655B5}"/>
              </a:ext>
            </a:extLst>
          </p:cNvPr>
          <p:cNvSpPr txBox="1"/>
          <p:nvPr/>
        </p:nvSpPr>
        <p:spPr>
          <a:xfrm>
            <a:off x="7208398" y="6536415"/>
            <a:ext cx="10310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Monitor</a:t>
            </a:r>
          </a:p>
        </p:txBody>
      </p:sp>
      <p:sp>
        <p:nvSpPr>
          <p:cNvPr id="14403" name="TextBox 14402">
            <a:extLst>
              <a:ext uri="{FF2B5EF4-FFF2-40B4-BE49-F238E27FC236}">
                <a16:creationId xmlns:a16="http://schemas.microsoft.com/office/drawing/2014/main" id="{49E37BDC-1B3F-16C2-392A-C359526302A5}"/>
              </a:ext>
            </a:extLst>
          </p:cNvPr>
          <p:cNvSpPr txBox="1"/>
          <p:nvPr/>
        </p:nvSpPr>
        <p:spPr>
          <a:xfrm>
            <a:off x="6722991" y="6515524"/>
            <a:ext cx="4667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ADO</a:t>
            </a:r>
          </a:p>
        </p:txBody>
      </p:sp>
      <p:sp>
        <p:nvSpPr>
          <p:cNvPr id="14404" name="TextBox 14403">
            <a:extLst>
              <a:ext uri="{FF2B5EF4-FFF2-40B4-BE49-F238E27FC236}">
                <a16:creationId xmlns:a16="http://schemas.microsoft.com/office/drawing/2014/main" id="{74C7FDD5-6D7A-6669-1B46-45623B33B3E7}"/>
              </a:ext>
            </a:extLst>
          </p:cNvPr>
          <p:cNvSpPr txBox="1"/>
          <p:nvPr/>
        </p:nvSpPr>
        <p:spPr>
          <a:xfrm>
            <a:off x="6159178" y="6525389"/>
            <a:ext cx="4171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IAM</a:t>
            </a:r>
          </a:p>
        </p:txBody>
      </p:sp>
      <p:sp>
        <p:nvSpPr>
          <p:cNvPr id="14405" name="TextBox 14404">
            <a:extLst>
              <a:ext uri="{FF2B5EF4-FFF2-40B4-BE49-F238E27FC236}">
                <a16:creationId xmlns:a16="http://schemas.microsoft.com/office/drawing/2014/main" id="{464C4FDC-C907-4AAF-4F22-06F8B7971C6D}"/>
              </a:ext>
            </a:extLst>
          </p:cNvPr>
          <p:cNvSpPr txBox="1"/>
          <p:nvPr/>
        </p:nvSpPr>
        <p:spPr>
          <a:xfrm>
            <a:off x="5387945" y="6535254"/>
            <a:ext cx="6848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Sentinel</a:t>
            </a:r>
          </a:p>
        </p:txBody>
      </p:sp>
      <p:sp>
        <p:nvSpPr>
          <p:cNvPr id="14406" name="TextBox 14405">
            <a:extLst>
              <a:ext uri="{FF2B5EF4-FFF2-40B4-BE49-F238E27FC236}">
                <a16:creationId xmlns:a16="http://schemas.microsoft.com/office/drawing/2014/main" id="{DC6FA2D6-DBD2-AE04-3670-71EAD1A1BF12}"/>
              </a:ext>
            </a:extLst>
          </p:cNvPr>
          <p:cNvSpPr txBox="1"/>
          <p:nvPr/>
        </p:nvSpPr>
        <p:spPr>
          <a:xfrm>
            <a:off x="4675064" y="6555470"/>
            <a:ext cx="7505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Key Vault</a:t>
            </a:r>
          </a:p>
        </p:txBody>
      </p:sp>
      <p:pic>
        <p:nvPicPr>
          <p:cNvPr id="14408" name="Graphic 14407">
            <a:extLst>
              <a:ext uri="{FF2B5EF4-FFF2-40B4-BE49-F238E27FC236}">
                <a16:creationId xmlns:a16="http://schemas.microsoft.com/office/drawing/2014/main" id="{6BE07EDA-D310-C74C-7BE6-D06DC684856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96DAC541-7B7A-43D3-8B79-37D633B846F1}">
                <asvg:svgBlip xmlns:asvg="http://schemas.microsoft.com/office/drawing/2016/SVG/main" r:embed="rId65"/>
              </a:ext>
            </a:extLst>
          </a:blip>
          <a:stretch>
            <a:fillRect/>
          </a:stretch>
        </p:blipFill>
        <p:spPr>
          <a:xfrm>
            <a:off x="4140439" y="6225819"/>
            <a:ext cx="373386" cy="373386"/>
          </a:xfrm>
          <a:prstGeom prst="rect">
            <a:avLst/>
          </a:prstGeom>
        </p:spPr>
      </p:pic>
      <p:sp>
        <p:nvSpPr>
          <p:cNvPr id="14409" name="TextBox 14408">
            <a:extLst>
              <a:ext uri="{FF2B5EF4-FFF2-40B4-BE49-F238E27FC236}">
                <a16:creationId xmlns:a16="http://schemas.microsoft.com/office/drawing/2014/main" id="{445AD249-BEA3-450E-A9B6-EF94E793EE8B}"/>
              </a:ext>
            </a:extLst>
          </p:cNvPr>
          <p:cNvSpPr txBox="1"/>
          <p:nvPr/>
        </p:nvSpPr>
        <p:spPr>
          <a:xfrm>
            <a:off x="3909390" y="6535254"/>
            <a:ext cx="8354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Front Door</a:t>
            </a:r>
          </a:p>
        </p:txBody>
      </p:sp>
      <p:pic>
        <p:nvPicPr>
          <p:cNvPr id="14410" name="Picture 8" descr="Azure Backup Logo PNG vector in SVG ...">
            <a:extLst>
              <a:ext uri="{FF2B5EF4-FFF2-40B4-BE49-F238E27FC236}">
                <a16:creationId xmlns:a16="http://schemas.microsoft.com/office/drawing/2014/main" id="{9C4CF8BB-AFFF-2D5C-EF50-3AFAAE3196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92" t="11861" r="17456" b="12480"/>
          <a:stretch/>
        </p:blipFill>
        <p:spPr bwMode="auto">
          <a:xfrm>
            <a:off x="3318396" y="6171681"/>
            <a:ext cx="463098" cy="40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11" name="TextBox 14410">
            <a:extLst>
              <a:ext uri="{FF2B5EF4-FFF2-40B4-BE49-F238E27FC236}">
                <a16:creationId xmlns:a16="http://schemas.microsoft.com/office/drawing/2014/main" id="{04FF35B7-E980-C690-2112-82F159D4CAF5}"/>
              </a:ext>
            </a:extLst>
          </p:cNvPr>
          <p:cNvSpPr txBox="1"/>
          <p:nvPr/>
        </p:nvSpPr>
        <p:spPr>
          <a:xfrm>
            <a:off x="2981883" y="6551443"/>
            <a:ext cx="10647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/>
              <a:t>Azure Back Up</a:t>
            </a:r>
          </a:p>
        </p:txBody>
      </p:sp>
      <p:pic>
        <p:nvPicPr>
          <p:cNvPr id="14413" name="Graphic 14412">
            <a:extLst>
              <a:ext uri="{FF2B5EF4-FFF2-40B4-BE49-F238E27FC236}">
                <a16:creationId xmlns:a16="http://schemas.microsoft.com/office/drawing/2014/main" id="{2535B1E9-669C-67C5-E231-34124517D92A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96DAC541-7B7A-43D3-8B79-37D633B846F1}">
                <asvg:svgBlip xmlns:asvg="http://schemas.microsoft.com/office/drawing/2016/SVG/main" r:embed="rId68"/>
              </a:ext>
            </a:extLst>
          </a:blip>
          <a:stretch>
            <a:fillRect/>
          </a:stretch>
        </p:blipFill>
        <p:spPr>
          <a:xfrm>
            <a:off x="6350359" y="3886795"/>
            <a:ext cx="524913" cy="524913"/>
          </a:xfrm>
          <a:prstGeom prst="rect">
            <a:avLst/>
          </a:prstGeom>
        </p:spPr>
      </p:pic>
      <p:sp>
        <p:nvSpPr>
          <p:cNvPr id="14414" name="TextBox 14413">
            <a:extLst>
              <a:ext uri="{FF2B5EF4-FFF2-40B4-BE49-F238E27FC236}">
                <a16:creationId xmlns:a16="http://schemas.microsoft.com/office/drawing/2014/main" id="{6CE90561-60B4-1B2D-52F8-FA2155B830C8}"/>
              </a:ext>
            </a:extLst>
          </p:cNvPr>
          <p:cNvSpPr txBox="1"/>
          <p:nvPr/>
        </p:nvSpPr>
        <p:spPr>
          <a:xfrm>
            <a:off x="5837593" y="4393935"/>
            <a:ext cx="16385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Azure Machine Learning</a:t>
            </a:r>
          </a:p>
        </p:txBody>
      </p:sp>
      <p:cxnSp>
        <p:nvCxnSpPr>
          <p:cNvPr id="14417" name="Straight Arrow Connector 14416">
            <a:extLst>
              <a:ext uri="{FF2B5EF4-FFF2-40B4-BE49-F238E27FC236}">
                <a16:creationId xmlns:a16="http://schemas.microsoft.com/office/drawing/2014/main" id="{A6A143A1-AED2-F7DE-31CA-77E4D2CCACFA}"/>
              </a:ext>
            </a:extLst>
          </p:cNvPr>
          <p:cNvCxnSpPr/>
          <p:nvPr/>
        </p:nvCxnSpPr>
        <p:spPr>
          <a:xfrm>
            <a:off x="6875272" y="4149251"/>
            <a:ext cx="12658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19" name="Elbow Connector 14418">
            <a:extLst>
              <a:ext uri="{FF2B5EF4-FFF2-40B4-BE49-F238E27FC236}">
                <a16:creationId xmlns:a16="http://schemas.microsoft.com/office/drawing/2014/main" id="{EE040CB9-993F-9F4F-C0EA-C96632F6D09D}"/>
              </a:ext>
            </a:extLst>
          </p:cNvPr>
          <p:cNvCxnSpPr>
            <a:stCxn id="48" idx="3"/>
          </p:cNvCxnSpPr>
          <p:nvPr/>
        </p:nvCxnSpPr>
        <p:spPr>
          <a:xfrm>
            <a:off x="4647755" y="3305544"/>
            <a:ext cx="1719974" cy="84370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180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9DF513-5C7F-723B-B4A1-5A04E89DA9AB}"/>
              </a:ext>
            </a:extLst>
          </p:cNvPr>
          <p:cNvSpPr txBox="1"/>
          <p:nvPr/>
        </p:nvSpPr>
        <p:spPr>
          <a:xfrm>
            <a:off x="0" y="6253656"/>
            <a:ext cx="4846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Infra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98D71A-36AA-10B4-1DCD-B17C53E510D2}"/>
              </a:ext>
            </a:extLst>
          </p:cNvPr>
          <p:cNvSpPr txBox="1"/>
          <p:nvPr/>
        </p:nvSpPr>
        <p:spPr>
          <a:xfrm>
            <a:off x="3" y="4776953"/>
            <a:ext cx="11042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 Platform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12B2F8-989B-0583-ADCD-B9E9C2BEDB3A}"/>
              </a:ext>
            </a:extLst>
          </p:cNvPr>
          <p:cNvSpPr txBox="1"/>
          <p:nvPr/>
        </p:nvSpPr>
        <p:spPr>
          <a:xfrm>
            <a:off x="2" y="2974431"/>
            <a:ext cx="13632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Machine Learning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702B8C-B6F5-A162-C078-78A3680AF208}"/>
              </a:ext>
            </a:extLst>
          </p:cNvPr>
          <p:cNvSpPr txBox="1"/>
          <p:nvPr/>
        </p:nvSpPr>
        <p:spPr>
          <a:xfrm>
            <a:off x="0" y="1435011"/>
            <a:ext cx="929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AAI Service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031D1-3C64-F51A-6CFD-02610D6E704A}"/>
              </a:ext>
            </a:extLst>
          </p:cNvPr>
          <p:cNvSpPr txBox="1"/>
          <p:nvPr/>
        </p:nvSpPr>
        <p:spPr>
          <a:xfrm>
            <a:off x="-9362" y="298023"/>
            <a:ext cx="9385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Build/Code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D1A4508C-591E-0991-D4BB-3FDBE14667BB}"/>
              </a:ext>
            </a:extLst>
          </p:cNvPr>
          <p:cNvSpPr/>
          <p:nvPr/>
        </p:nvSpPr>
        <p:spPr>
          <a:xfrm>
            <a:off x="1502980" y="6022428"/>
            <a:ext cx="10689020" cy="83557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414833-25C0-C1AD-2EAA-7E10F38C44BA}"/>
              </a:ext>
            </a:extLst>
          </p:cNvPr>
          <p:cNvSpPr txBox="1"/>
          <p:nvPr/>
        </p:nvSpPr>
        <p:spPr>
          <a:xfrm>
            <a:off x="1502980" y="6255548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Datacenter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4A2E6-A475-295F-5CCB-A32FFD739849}"/>
              </a:ext>
            </a:extLst>
          </p:cNvPr>
          <p:cNvSpPr txBox="1"/>
          <p:nvPr/>
        </p:nvSpPr>
        <p:spPr>
          <a:xfrm>
            <a:off x="5150069" y="6255548"/>
            <a:ext cx="6062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(CPU, GPU &amp; AI), </a:t>
            </a:r>
            <a:r>
              <a:rPr lang="en-US" dirty="0" err="1"/>
              <a:t>Continer</a:t>
            </a:r>
            <a:r>
              <a:rPr lang="en-US" dirty="0"/>
              <a:t>, Network, IO &amp; Security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55CA9C4-4483-9826-225D-E217A477F29F}"/>
              </a:ext>
            </a:extLst>
          </p:cNvPr>
          <p:cNvSpPr/>
          <p:nvPr/>
        </p:nvSpPr>
        <p:spPr>
          <a:xfrm>
            <a:off x="1502977" y="3930867"/>
            <a:ext cx="10689020" cy="2011207"/>
          </a:xfrm>
          <a:prstGeom prst="roundRect">
            <a:avLst>
              <a:gd name="adj" fmla="val 4125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7821A0-BC34-51A1-FC66-0EB54E62FF11}"/>
              </a:ext>
            </a:extLst>
          </p:cNvPr>
          <p:cNvSpPr txBox="1"/>
          <p:nvPr/>
        </p:nvSpPr>
        <p:spPr>
          <a:xfrm>
            <a:off x="1990520" y="3965024"/>
            <a:ext cx="130837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Microsoft Services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0831D0-51D7-E64B-6CE3-9BF74F6B3B47}"/>
              </a:ext>
            </a:extLst>
          </p:cNvPr>
          <p:cNvSpPr txBox="1"/>
          <p:nvPr/>
        </p:nvSpPr>
        <p:spPr>
          <a:xfrm>
            <a:off x="1990520" y="4382810"/>
            <a:ext cx="869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Other Apps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44F004-7B3A-0B2C-E886-D410EEB2A6FC}"/>
              </a:ext>
            </a:extLst>
          </p:cNvPr>
          <p:cNvSpPr txBox="1"/>
          <p:nvPr/>
        </p:nvSpPr>
        <p:spPr>
          <a:xfrm>
            <a:off x="1990520" y="4779576"/>
            <a:ext cx="15616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Cloud Service Provider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3362811-7AA0-142E-F460-621CEA0F030C}"/>
              </a:ext>
            </a:extLst>
          </p:cNvPr>
          <p:cNvSpPr txBox="1"/>
          <p:nvPr/>
        </p:nvSpPr>
        <p:spPr>
          <a:xfrm>
            <a:off x="1990520" y="5218382"/>
            <a:ext cx="2544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Data lakes, storage account, Database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EB57EF-9421-DD68-60A8-9E8561842727}"/>
              </a:ext>
            </a:extLst>
          </p:cNvPr>
          <p:cNvSpPr txBox="1"/>
          <p:nvPr/>
        </p:nvSpPr>
        <p:spPr>
          <a:xfrm>
            <a:off x="2026748" y="5612895"/>
            <a:ext cx="9092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On-premise</a:t>
            </a:r>
          </a:p>
        </p:txBody>
      </p:sp>
      <p:pic>
        <p:nvPicPr>
          <p:cNvPr id="1026" name="Picture 2" descr="Microsoft Dataverse">
            <a:extLst>
              <a:ext uri="{FF2B5EF4-FFF2-40B4-BE49-F238E27FC236}">
                <a16:creationId xmlns:a16="http://schemas.microsoft.com/office/drawing/2014/main" id="{5D37EBEF-1F91-1B78-1D26-95712A3127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827" r="9583" b="28867"/>
          <a:stretch/>
        </p:blipFill>
        <p:spPr bwMode="auto">
          <a:xfrm>
            <a:off x="5922810" y="4790606"/>
            <a:ext cx="1763767" cy="382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rstanding Microsoft Fabric. In the ...">
            <a:extLst>
              <a:ext uri="{FF2B5EF4-FFF2-40B4-BE49-F238E27FC236}">
                <a16:creationId xmlns:a16="http://schemas.microsoft.com/office/drawing/2014/main" id="{E8351248-0402-773B-EFA0-FE56066998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7" t="28941" r="5311" b="28941"/>
          <a:stretch/>
        </p:blipFill>
        <p:spPr bwMode="auto">
          <a:xfrm>
            <a:off x="5922810" y="4192477"/>
            <a:ext cx="1849354" cy="4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icrosoft OneLake – the foundation of ...">
            <a:extLst>
              <a:ext uri="{FF2B5EF4-FFF2-40B4-BE49-F238E27FC236}">
                <a16:creationId xmlns:a16="http://schemas.microsoft.com/office/drawing/2014/main" id="{C96FC6F8-828D-BEAB-427F-B2FA70C63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810" y="5305569"/>
            <a:ext cx="454555" cy="464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08B6822-B3F8-D93D-5085-A52C5D4598C2}"/>
              </a:ext>
            </a:extLst>
          </p:cNvPr>
          <p:cNvSpPr txBox="1"/>
          <p:nvPr/>
        </p:nvSpPr>
        <p:spPr>
          <a:xfrm>
            <a:off x="6406015" y="5353299"/>
            <a:ext cx="1071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OneLake</a:t>
            </a:r>
            <a:endParaRPr lang="en-US" dirty="0"/>
          </a:p>
        </p:txBody>
      </p:sp>
      <p:pic>
        <p:nvPicPr>
          <p:cNvPr id="1032" name="Picture 8" descr="Microsoft Purview: A Leader in Data ...">
            <a:extLst>
              <a:ext uri="{FF2B5EF4-FFF2-40B4-BE49-F238E27FC236}">
                <a16:creationId xmlns:a16="http://schemas.microsoft.com/office/drawing/2014/main" id="{6B0A8808-3FEB-5C37-D96F-5D746AFDE5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77" t="23613" r="23167" b="18078"/>
          <a:stretch/>
        </p:blipFill>
        <p:spPr bwMode="auto">
          <a:xfrm>
            <a:off x="9481781" y="4043861"/>
            <a:ext cx="1771928" cy="1063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Graphic 19" descr="Building outline">
            <a:extLst>
              <a:ext uri="{FF2B5EF4-FFF2-40B4-BE49-F238E27FC236}">
                <a16:creationId xmlns:a16="http://schemas.microsoft.com/office/drawing/2014/main" id="{B9F5474A-A14A-C540-014D-23D7A3CB5A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0492" y="5455740"/>
            <a:ext cx="454555" cy="454555"/>
          </a:xfrm>
          <a:prstGeom prst="rect">
            <a:avLst/>
          </a:prstGeom>
        </p:spPr>
      </p:pic>
      <p:pic>
        <p:nvPicPr>
          <p:cNvPr id="24" name="Graphic 23" descr="Disk outline">
            <a:extLst>
              <a:ext uri="{FF2B5EF4-FFF2-40B4-BE49-F238E27FC236}">
                <a16:creationId xmlns:a16="http://schemas.microsoft.com/office/drawing/2014/main" id="{76E3DF3E-079A-B487-B40D-371435A5662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0708" y="5078951"/>
            <a:ext cx="401041" cy="401041"/>
          </a:xfrm>
          <a:prstGeom prst="rect">
            <a:avLst/>
          </a:prstGeom>
        </p:spPr>
      </p:pic>
      <p:pic>
        <p:nvPicPr>
          <p:cNvPr id="26" name="Graphic 25" descr="Cloud outline">
            <a:extLst>
              <a:ext uri="{FF2B5EF4-FFF2-40B4-BE49-F238E27FC236}">
                <a16:creationId xmlns:a16="http://schemas.microsoft.com/office/drawing/2014/main" id="{A62DCCF8-5D55-F40E-AD06-E34A0E9F8C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68425" y="4643357"/>
            <a:ext cx="459845" cy="459845"/>
          </a:xfrm>
          <a:prstGeom prst="rect">
            <a:avLst/>
          </a:prstGeom>
        </p:spPr>
      </p:pic>
      <p:pic>
        <p:nvPicPr>
          <p:cNvPr id="28" name="Graphic 27" descr="Web design outline">
            <a:extLst>
              <a:ext uri="{FF2B5EF4-FFF2-40B4-BE49-F238E27FC236}">
                <a16:creationId xmlns:a16="http://schemas.microsoft.com/office/drawing/2014/main" id="{DED93CF0-8A98-13FE-05EB-D31A0E4F725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570708" y="4291307"/>
            <a:ext cx="376301" cy="376301"/>
          </a:xfrm>
          <a:prstGeom prst="rect">
            <a:avLst/>
          </a:prstGeom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F061EB9-378B-2C5B-319F-731660CA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625" y="3995063"/>
            <a:ext cx="264465" cy="264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47A05C1B-47A1-9C81-C1F7-A69B362FDF61}"/>
              </a:ext>
            </a:extLst>
          </p:cNvPr>
          <p:cNvSpPr txBox="1"/>
          <p:nvPr/>
        </p:nvSpPr>
        <p:spPr>
          <a:xfrm>
            <a:off x="8869177" y="5428229"/>
            <a:ext cx="35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Governance, Risk &amp; Compliance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89F88087-6F07-4381-6B09-5185EEAF0363}"/>
              </a:ext>
            </a:extLst>
          </p:cNvPr>
          <p:cNvSpPr/>
          <p:nvPr/>
        </p:nvSpPr>
        <p:spPr>
          <a:xfrm>
            <a:off x="1502980" y="2333297"/>
            <a:ext cx="10689020" cy="1500730"/>
          </a:xfrm>
          <a:prstGeom prst="roundRect">
            <a:avLst>
              <a:gd name="adj" fmla="val 41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6" name="Picture 12" descr="Azure Machine Learning: a complete ...">
            <a:extLst>
              <a:ext uri="{FF2B5EF4-FFF2-40B4-BE49-F238E27FC236}">
                <a16:creationId xmlns:a16="http://schemas.microsoft.com/office/drawing/2014/main" id="{960AD685-7373-1AB0-37AC-608BD2B61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1554" y="2378970"/>
            <a:ext cx="411600" cy="443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0968B3F4-3256-9E17-0A90-AFC9EC6A9578}"/>
              </a:ext>
            </a:extLst>
          </p:cNvPr>
          <p:cNvSpPr txBox="1"/>
          <p:nvPr/>
        </p:nvSpPr>
        <p:spPr>
          <a:xfrm>
            <a:off x="2026748" y="2539613"/>
            <a:ext cx="18886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Azure Machine Learning Studio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0FB3B-A2D7-55C1-1BD3-F7766BBFFA28}"/>
              </a:ext>
            </a:extLst>
          </p:cNvPr>
          <p:cNvSpPr txBox="1"/>
          <p:nvPr/>
        </p:nvSpPr>
        <p:spPr>
          <a:xfrm>
            <a:off x="1693357" y="2869358"/>
            <a:ext cx="7922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MLOps</a:t>
            </a:r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Notebooks</a:t>
            </a:r>
          </a:p>
          <a:p>
            <a:endParaRPr lang="en-US" sz="1000" dirty="0"/>
          </a:p>
          <a:p>
            <a:r>
              <a:rPr lang="en-US" sz="1000" dirty="0"/>
              <a:t>Pipelines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289C99-25BF-BB36-BF50-C33CE4E8D740}"/>
              </a:ext>
            </a:extLst>
          </p:cNvPr>
          <p:cNvSpPr txBox="1"/>
          <p:nvPr/>
        </p:nvSpPr>
        <p:spPr>
          <a:xfrm>
            <a:off x="3262663" y="2894488"/>
            <a:ext cx="8851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Auto ML</a:t>
            </a:r>
          </a:p>
          <a:p>
            <a:endParaRPr lang="en-US" sz="1000" dirty="0"/>
          </a:p>
          <a:p>
            <a:r>
              <a:rPr lang="en-US" sz="1000" dirty="0"/>
              <a:t>Prompt Flow</a:t>
            </a:r>
          </a:p>
          <a:p>
            <a:endParaRPr lang="en-US" sz="1000" dirty="0"/>
          </a:p>
          <a:p>
            <a:r>
              <a:rPr lang="en-US" sz="1000" dirty="0"/>
              <a:t>Etc..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2C2BCC2-7411-41DE-9B5A-579D6F4BE7AA}"/>
              </a:ext>
            </a:extLst>
          </p:cNvPr>
          <p:cNvSpPr txBox="1"/>
          <p:nvPr/>
        </p:nvSpPr>
        <p:spPr>
          <a:xfrm>
            <a:off x="5856587" y="2756949"/>
            <a:ext cx="1212191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Model as a Service</a:t>
            </a:r>
          </a:p>
          <a:p>
            <a:endParaRPr lang="en-US" sz="1000" dirty="0"/>
          </a:p>
          <a:p>
            <a:r>
              <a:rPr lang="en-US" sz="1000" dirty="0"/>
              <a:t>Vendor Provided</a:t>
            </a:r>
          </a:p>
          <a:p>
            <a:endParaRPr lang="en-US" sz="1000" dirty="0"/>
          </a:p>
          <a:p>
            <a:r>
              <a:rPr lang="en-US" sz="1000" dirty="0"/>
              <a:t>Opensource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EA9447FB-B458-C1F8-CE25-65439080E5E5}"/>
              </a:ext>
            </a:extLst>
          </p:cNvPr>
          <p:cNvSpPr/>
          <p:nvPr/>
        </p:nvSpPr>
        <p:spPr>
          <a:xfrm>
            <a:off x="1502977" y="1405671"/>
            <a:ext cx="10689020" cy="778077"/>
          </a:xfrm>
          <a:prstGeom prst="roundRect">
            <a:avLst>
              <a:gd name="adj" fmla="val 4125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8" name="Picture 14" descr="Azure AI services pricing | Microsoft Azure">
            <a:extLst>
              <a:ext uri="{FF2B5EF4-FFF2-40B4-BE49-F238E27FC236}">
                <a16:creationId xmlns:a16="http://schemas.microsoft.com/office/drawing/2014/main" id="{60A825E7-FD8C-8998-F01F-D9BE7D2325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95" r="13166"/>
          <a:stretch/>
        </p:blipFill>
        <p:spPr bwMode="auto">
          <a:xfrm>
            <a:off x="1626625" y="1503237"/>
            <a:ext cx="495196" cy="354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zure OpenAI Connector - Overview (O11 ...">
            <a:extLst>
              <a:ext uri="{FF2B5EF4-FFF2-40B4-BE49-F238E27FC236}">
                <a16:creationId xmlns:a16="http://schemas.microsoft.com/office/drawing/2014/main" id="{1534D73E-57BE-6274-62C9-49D0D2AF85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81" b="20935"/>
          <a:stretch/>
        </p:blipFill>
        <p:spPr bwMode="auto">
          <a:xfrm>
            <a:off x="2623314" y="1456611"/>
            <a:ext cx="695526" cy="48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F53C1CA8-1DAA-743C-9D7C-3CA70EF23DF9}"/>
              </a:ext>
            </a:extLst>
          </p:cNvPr>
          <p:cNvSpPr txBox="1"/>
          <p:nvPr/>
        </p:nvSpPr>
        <p:spPr>
          <a:xfrm>
            <a:off x="1626625" y="1849391"/>
            <a:ext cx="516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AAI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517FE07-1062-F87A-19FF-31677C8E8D4F}"/>
              </a:ext>
            </a:extLst>
          </p:cNvPr>
          <p:cNvSpPr txBox="1"/>
          <p:nvPr/>
        </p:nvSpPr>
        <p:spPr>
          <a:xfrm>
            <a:off x="3576219" y="1462173"/>
            <a:ext cx="1160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 LLMs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AE6CB0-EFC7-B56A-797A-591B9D151D1A}"/>
              </a:ext>
            </a:extLst>
          </p:cNvPr>
          <p:cNvSpPr txBox="1"/>
          <p:nvPr/>
        </p:nvSpPr>
        <p:spPr>
          <a:xfrm>
            <a:off x="4993852" y="1494843"/>
            <a:ext cx="913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DALL-E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62F81F2-F9C7-CE38-11E4-AF873A5D4A9D}"/>
              </a:ext>
            </a:extLst>
          </p:cNvPr>
          <p:cNvSpPr txBox="1"/>
          <p:nvPr/>
        </p:nvSpPr>
        <p:spPr>
          <a:xfrm>
            <a:off x="6411485" y="1527513"/>
            <a:ext cx="63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Etc..</a:t>
            </a:r>
          </a:p>
        </p:txBody>
      </p:sp>
      <p:pic>
        <p:nvPicPr>
          <p:cNvPr id="1042" name="Picture 18" descr="Power Platforms Definition | Technology ...">
            <a:extLst>
              <a:ext uri="{FF2B5EF4-FFF2-40B4-BE49-F238E27FC236}">
                <a16:creationId xmlns:a16="http://schemas.microsoft.com/office/drawing/2014/main" id="{84D644E4-4EA2-B89C-A2C6-5E39E22E4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33" t="4339" r="1571" b="5816"/>
          <a:stretch/>
        </p:blipFill>
        <p:spPr bwMode="auto">
          <a:xfrm>
            <a:off x="1521290" y="291279"/>
            <a:ext cx="2246830" cy="68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AD3EC30F-740A-394A-8BC4-5385E3BFD66F}"/>
              </a:ext>
            </a:extLst>
          </p:cNvPr>
          <p:cNvGrpSpPr/>
          <p:nvPr/>
        </p:nvGrpSpPr>
        <p:grpSpPr>
          <a:xfrm>
            <a:off x="4180504" y="267068"/>
            <a:ext cx="2311895" cy="643091"/>
            <a:chOff x="4180504" y="267068"/>
            <a:chExt cx="2311895" cy="643091"/>
          </a:xfrm>
        </p:grpSpPr>
        <p:pic>
          <p:nvPicPr>
            <p:cNvPr id="1044" name="Picture 20" descr="Microsoft Copilot Studio - YouTube">
              <a:extLst>
                <a:ext uri="{FF2B5EF4-FFF2-40B4-BE49-F238E27FC236}">
                  <a16:creationId xmlns:a16="http://schemas.microsoft.com/office/drawing/2014/main" id="{B9DAEC2A-ABFD-625D-A1BA-29C61AF5BC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018" t="11654" r="8314" b="13320"/>
            <a:stretch/>
          </p:blipFill>
          <p:spPr bwMode="auto">
            <a:xfrm>
              <a:off x="4180504" y="267068"/>
              <a:ext cx="708603" cy="64309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3B8B3B2-F7F7-F4CC-DDE1-15227C8BB83C}"/>
                </a:ext>
              </a:extLst>
            </p:cNvPr>
            <p:cNvSpPr txBox="1"/>
            <p:nvPr/>
          </p:nvSpPr>
          <p:spPr>
            <a:xfrm>
              <a:off x="4799307" y="398364"/>
              <a:ext cx="16930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Copilot Studio</a:t>
              </a:r>
            </a:p>
          </p:txBody>
        </p:sp>
      </p:grpSp>
      <p:pic>
        <p:nvPicPr>
          <p:cNvPr id="1046" name="Picture 22" descr="Microsoft AI Builder : Key Features ...">
            <a:extLst>
              <a:ext uri="{FF2B5EF4-FFF2-40B4-BE49-F238E27FC236}">
                <a16:creationId xmlns:a16="http://schemas.microsoft.com/office/drawing/2014/main" id="{553DAF5A-060A-C83A-1A50-480CD6DA93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421" y="140740"/>
            <a:ext cx="1062743" cy="106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7BE19EF7-C182-00F5-DE2A-37EBD53D8829}"/>
              </a:ext>
            </a:extLst>
          </p:cNvPr>
          <p:cNvSpPr txBox="1"/>
          <p:nvPr/>
        </p:nvSpPr>
        <p:spPr>
          <a:xfrm>
            <a:off x="8607972" y="57502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6F89C7C-56E4-9EAA-7CBA-D22B67387ECA}"/>
              </a:ext>
            </a:extLst>
          </p:cNvPr>
          <p:cNvSpPr txBox="1"/>
          <p:nvPr/>
        </p:nvSpPr>
        <p:spPr>
          <a:xfrm>
            <a:off x="8312713" y="361400"/>
            <a:ext cx="34174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Visual Studio Code, Visual Studio etc..</a:t>
            </a:r>
          </a:p>
        </p:txBody>
      </p:sp>
    </p:spTree>
    <p:extLst>
      <p:ext uri="{BB962C8B-B14F-4D97-AF65-F5344CB8AC3E}">
        <p14:creationId xmlns:p14="http://schemas.microsoft.com/office/powerpoint/2010/main" val="2433708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DDE98-B73D-EF4D-6EDD-9736774C09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Azure AI Services Security, Monitoring &amp; Hosting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0EB281D-9B44-0B29-B473-CCE2962788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14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DC917C5-A837-6A03-CCF0-A2CF7230F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8899" y="2001126"/>
            <a:ext cx="1553998" cy="1553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646F5-4C18-6D3C-565A-3DDDF2080A19}"/>
              </a:ext>
            </a:extLst>
          </p:cNvPr>
          <p:cNvSpPr txBox="1"/>
          <p:nvPr/>
        </p:nvSpPr>
        <p:spPr>
          <a:xfrm>
            <a:off x="8843396" y="3370458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AI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72227F-9650-F0D1-A837-071A43CA54CA}"/>
              </a:ext>
            </a:extLst>
          </p:cNvPr>
          <p:cNvSpPr txBox="1"/>
          <p:nvPr/>
        </p:nvSpPr>
        <p:spPr>
          <a:xfrm>
            <a:off x="8843396" y="3739790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&amp; Endpoints</a:t>
            </a:r>
          </a:p>
        </p:txBody>
      </p:sp>
      <p:pic>
        <p:nvPicPr>
          <p:cNvPr id="9" name="Graphic 8" descr="Programmer male outline">
            <a:extLst>
              <a:ext uri="{FF2B5EF4-FFF2-40B4-BE49-F238E27FC236}">
                <a16:creationId xmlns:a16="http://schemas.microsoft.com/office/drawing/2014/main" id="{CF9BB3D8-12BE-1751-F80F-EA006A5DE5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974" y="2185675"/>
            <a:ext cx="1427018" cy="14270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3ABA0ED4-6E4D-A0A5-BC6C-9B8F252220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84189" y="2290394"/>
            <a:ext cx="920750" cy="92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CE28D16-FA14-E161-5069-ED4038C80AC5}"/>
              </a:ext>
            </a:extLst>
          </p:cNvPr>
          <p:cNvSpPr txBox="1"/>
          <p:nvPr/>
        </p:nvSpPr>
        <p:spPr>
          <a:xfrm>
            <a:off x="4865945" y="3243361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Vaults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677F3AD0-ED04-683D-1691-69E39B8150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32255" y="5450210"/>
            <a:ext cx="1049502" cy="10495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029BF2-3A12-6032-8A3D-032B1A30B080}"/>
              </a:ext>
            </a:extLst>
          </p:cNvPr>
          <p:cNvCxnSpPr/>
          <p:nvPr/>
        </p:nvCxnSpPr>
        <p:spPr>
          <a:xfrm flipH="1">
            <a:off x="5904939" y="2778125"/>
            <a:ext cx="310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409B9BE-9286-891B-865E-554F70453D54}"/>
              </a:ext>
            </a:extLst>
          </p:cNvPr>
          <p:cNvSpPr txBox="1"/>
          <p:nvPr/>
        </p:nvSpPr>
        <p:spPr>
          <a:xfrm>
            <a:off x="6562603" y="2714518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&amp; Endpoints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89ADD2-4A1A-B80E-E946-EE120CC9EFE0}"/>
              </a:ext>
            </a:extLst>
          </p:cNvPr>
          <p:cNvCxnSpPr/>
          <p:nvPr/>
        </p:nvCxnSpPr>
        <p:spPr>
          <a:xfrm>
            <a:off x="2092992" y="2899184"/>
            <a:ext cx="2891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6169569-0E4E-B585-A2F8-38AAC4817E93}"/>
              </a:ext>
            </a:extLst>
          </p:cNvPr>
          <p:cNvSpPr/>
          <p:nvPr/>
        </p:nvSpPr>
        <p:spPr>
          <a:xfrm>
            <a:off x="683598" y="1912022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8E80875-CD70-68BD-75B7-4D786B015BBC}"/>
              </a:ext>
            </a:extLst>
          </p:cNvPr>
          <p:cNvSpPr txBox="1"/>
          <p:nvPr/>
        </p:nvSpPr>
        <p:spPr>
          <a:xfrm>
            <a:off x="1061970" y="1912022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Base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FD2A67FF-6EC4-34BD-9C10-76E784CB4D89}"/>
              </a:ext>
            </a:extLst>
          </p:cNvPr>
          <p:cNvSpPr/>
          <p:nvPr/>
        </p:nvSpPr>
        <p:spPr>
          <a:xfrm>
            <a:off x="4556062" y="1888845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EC673-86AB-CD44-7FB8-C0EA4E92D41E}"/>
              </a:ext>
            </a:extLst>
          </p:cNvPr>
          <p:cNvSpPr txBox="1"/>
          <p:nvPr/>
        </p:nvSpPr>
        <p:spPr>
          <a:xfrm>
            <a:off x="4917701" y="1710208"/>
            <a:ext cx="28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endpoint using vault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E0E5C4F-2A0D-D55B-E390-F6FE1A92C73C}"/>
              </a:ext>
            </a:extLst>
          </p:cNvPr>
          <p:cNvSpPr/>
          <p:nvPr/>
        </p:nvSpPr>
        <p:spPr>
          <a:xfrm>
            <a:off x="8481757" y="1764265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E08558-DC8A-2801-1247-6A07F591F82B}"/>
              </a:ext>
            </a:extLst>
          </p:cNvPr>
          <p:cNvSpPr txBox="1"/>
          <p:nvPr/>
        </p:nvSpPr>
        <p:spPr>
          <a:xfrm>
            <a:off x="8843396" y="1585628"/>
            <a:ext cx="28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uses key to access AAI Services resource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C867A166-349D-2799-F864-AD91374C764D}"/>
              </a:ext>
            </a:extLst>
          </p:cNvPr>
          <p:cNvSpPr/>
          <p:nvPr/>
        </p:nvSpPr>
        <p:spPr>
          <a:xfrm>
            <a:off x="8214803" y="5450210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5131EA5-8293-FF09-226B-59BC0863C81E}"/>
              </a:ext>
            </a:extLst>
          </p:cNvPr>
          <p:cNvSpPr txBox="1"/>
          <p:nvPr/>
        </p:nvSpPr>
        <p:spPr>
          <a:xfrm>
            <a:off x="8576442" y="5271573"/>
            <a:ext cx="28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Service Principle to access AAI services via Key Vault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D1A0D7B-AF78-BCB8-BF49-9CB417AFC101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3224735" y="1767441"/>
            <a:ext cx="2362268" cy="6052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0EB65CF-C0F3-BDF5-74AE-AC98CCC6CC2F}"/>
              </a:ext>
            </a:extLst>
          </p:cNvPr>
          <p:cNvSpPr txBox="1"/>
          <p:nvPr/>
        </p:nvSpPr>
        <p:spPr>
          <a:xfrm>
            <a:off x="0" y="0"/>
            <a:ext cx="23798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AAI Service Security</a:t>
            </a:r>
          </a:p>
        </p:txBody>
      </p:sp>
    </p:spTree>
    <p:extLst>
      <p:ext uri="{BB962C8B-B14F-4D97-AF65-F5344CB8AC3E}">
        <p14:creationId xmlns:p14="http://schemas.microsoft.com/office/powerpoint/2010/main" val="2007784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88254-7BAA-D43D-2C67-F3F9BD040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6962F9B-2C33-70DA-ED01-18C2FB535D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7346" y="2253375"/>
            <a:ext cx="1553998" cy="1553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C40F67-C992-5F79-AC49-75575A3950A0}"/>
              </a:ext>
            </a:extLst>
          </p:cNvPr>
          <p:cNvSpPr txBox="1"/>
          <p:nvPr/>
        </p:nvSpPr>
        <p:spPr>
          <a:xfrm>
            <a:off x="8951843" y="3622707"/>
            <a:ext cx="18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Azure AI Services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67F6D-95DD-D375-D954-F3190493CE61}"/>
              </a:ext>
            </a:extLst>
          </p:cNvPr>
          <p:cNvSpPr txBox="1"/>
          <p:nvPr/>
        </p:nvSpPr>
        <p:spPr>
          <a:xfrm>
            <a:off x="8951843" y="3992039"/>
            <a:ext cx="1899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Keys &amp; Endpoints</a:t>
            </a:r>
          </a:p>
        </p:txBody>
      </p:sp>
      <p:pic>
        <p:nvPicPr>
          <p:cNvPr id="9" name="Graphic 8" descr="Programmer male outline">
            <a:extLst>
              <a:ext uri="{FF2B5EF4-FFF2-40B4-BE49-F238E27FC236}">
                <a16:creationId xmlns:a16="http://schemas.microsoft.com/office/drawing/2014/main" id="{238F69A1-D8D0-B076-19BB-673881825F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4421" y="2437924"/>
            <a:ext cx="1427018" cy="1427018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46593D5-A77E-5B1B-B39E-B78D7AC1CD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92636" y="2542643"/>
            <a:ext cx="920750" cy="9207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9A6D40C-2C81-2B14-DAF5-616EB454D7D6}"/>
              </a:ext>
            </a:extLst>
          </p:cNvPr>
          <p:cNvSpPr txBox="1"/>
          <p:nvPr/>
        </p:nvSpPr>
        <p:spPr>
          <a:xfrm>
            <a:off x="4974392" y="3495610"/>
            <a:ext cx="1204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Vaults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71EAF4F4-8D03-239E-B26D-CC3713DA74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540702" y="5702459"/>
            <a:ext cx="1049502" cy="10495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27536B3-6774-FD4C-C483-905B242C7C1C}"/>
              </a:ext>
            </a:extLst>
          </p:cNvPr>
          <p:cNvCxnSpPr/>
          <p:nvPr/>
        </p:nvCxnSpPr>
        <p:spPr>
          <a:xfrm flipH="1">
            <a:off x="6013386" y="3030374"/>
            <a:ext cx="31039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5ACD97-5FE8-639F-2F56-62BA7175F29C}"/>
              </a:ext>
            </a:extLst>
          </p:cNvPr>
          <p:cNvSpPr txBox="1"/>
          <p:nvPr/>
        </p:nvSpPr>
        <p:spPr>
          <a:xfrm>
            <a:off x="6671050" y="2966767"/>
            <a:ext cx="178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Key &amp; Endpoints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12D1D3-E94B-343A-0FC2-A7114CE78346}"/>
              </a:ext>
            </a:extLst>
          </p:cNvPr>
          <p:cNvCxnSpPr/>
          <p:nvPr/>
        </p:nvCxnSpPr>
        <p:spPr>
          <a:xfrm>
            <a:off x="2201439" y="3151433"/>
            <a:ext cx="2891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3818BF70-CD57-813E-A159-240590854809}"/>
              </a:ext>
            </a:extLst>
          </p:cNvPr>
          <p:cNvSpPr/>
          <p:nvPr/>
        </p:nvSpPr>
        <p:spPr>
          <a:xfrm>
            <a:off x="792045" y="2164271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ADAF05E-904E-1545-93CA-F0D8CC6C95B8}"/>
              </a:ext>
            </a:extLst>
          </p:cNvPr>
          <p:cNvSpPr txBox="1"/>
          <p:nvPr/>
        </p:nvSpPr>
        <p:spPr>
          <a:xfrm>
            <a:off x="1170417" y="216427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Base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D875C5F-D3E1-A5C5-FC73-9262560074BD}"/>
              </a:ext>
            </a:extLst>
          </p:cNvPr>
          <p:cNvSpPr/>
          <p:nvPr/>
        </p:nvSpPr>
        <p:spPr>
          <a:xfrm>
            <a:off x="4664509" y="2141094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74CB6F-E4F0-549B-6354-01A8649B12C8}"/>
              </a:ext>
            </a:extLst>
          </p:cNvPr>
          <p:cNvSpPr txBox="1"/>
          <p:nvPr/>
        </p:nvSpPr>
        <p:spPr>
          <a:xfrm>
            <a:off x="5026148" y="1962457"/>
            <a:ext cx="28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Accessing endpoint using vault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705A814-DAD3-281E-6B25-23B54DD1B0E8}"/>
              </a:ext>
            </a:extLst>
          </p:cNvPr>
          <p:cNvSpPr/>
          <p:nvPr/>
        </p:nvSpPr>
        <p:spPr>
          <a:xfrm>
            <a:off x="8590204" y="2016514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FB6167-01D3-7528-5016-AAF80FAF066B}"/>
              </a:ext>
            </a:extLst>
          </p:cNvPr>
          <p:cNvSpPr txBox="1"/>
          <p:nvPr/>
        </p:nvSpPr>
        <p:spPr>
          <a:xfrm>
            <a:off x="8951843" y="1837877"/>
            <a:ext cx="28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uses key to access AAI Services resource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62A58A59-D719-7797-9F09-45599B505DED}"/>
              </a:ext>
            </a:extLst>
          </p:cNvPr>
          <p:cNvSpPr/>
          <p:nvPr/>
        </p:nvSpPr>
        <p:spPr>
          <a:xfrm>
            <a:off x="8323250" y="5702459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B87EAC-4B69-0927-D21C-2649376F7C58}"/>
              </a:ext>
            </a:extLst>
          </p:cNvPr>
          <p:cNvSpPr txBox="1"/>
          <p:nvPr/>
        </p:nvSpPr>
        <p:spPr>
          <a:xfrm>
            <a:off x="8684889" y="5523822"/>
            <a:ext cx="28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Service Principle to access AAI services via Key Vault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51305A97-6FF7-471B-609B-0728CF35CDA8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3333182" y="2019690"/>
            <a:ext cx="2362268" cy="6052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393F656-D539-47C9-9690-BED49D85193B}"/>
              </a:ext>
            </a:extLst>
          </p:cNvPr>
          <p:cNvSpPr txBox="1"/>
          <p:nvPr/>
        </p:nvSpPr>
        <p:spPr>
          <a:xfrm>
            <a:off x="0" y="0"/>
            <a:ext cx="26575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AAI Service Monitoring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E122DA1-5D0F-B89D-6FEC-006B0893A48E}"/>
              </a:ext>
            </a:extLst>
          </p:cNvPr>
          <p:cNvSpPr/>
          <p:nvPr/>
        </p:nvSpPr>
        <p:spPr>
          <a:xfrm>
            <a:off x="774421" y="1837877"/>
            <a:ext cx="10643158" cy="4914084"/>
          </a:xfrm>
          <a:prstGeom prst="roundRect">
            <a:avLst>
              <a:gd name="adj" fmla="val 3685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AB6B1E-9B56-B7FF-93D2-C428327750D2}"/>
              </a:ext>
            </a:extLst>
          </p:cNvPr>
          <p:cNvSpPr txBox="1"/>
          <p:nvPr/>
        </p:nvSpPr>
        <p:spPr>
          <a:xfrm>
            <a:off x="830945" y="862510"/>
            <a:ext cx="1564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Azure Monitor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43E03347-6AE1-52FD-83D4-47AE38F3301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97423" y="1174289"/>
            <a:ext cx="657600" cy="657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CDB981-051D-BBB3-2D2A-40033D166A84}"/>
              </a:ext>
            </a:extLst>
          </p:cNvPr>
          <p:cNvSpPr txBox="1"/>
          <p:nvPr/>
        </p:nvSpPr>
        <p:spPr>
          <a:xfrm>
            <a:off x="1512953" y="1235146"/>
            <a:ext cx="3852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Alerts, Diagnostic Loging and Metrics</a:t>
            </a:r>
          </a:p>
        </p:txBody>
      </p:sp>
    </p:spTree>
    <p:extLst>
      <p:ext uri="{BB962C8B-B14F-4D97-AF65-F5344CB8AC3E}">
        <p14:creationId xmlns:p14="http://schemas.microsoft.com/office/powerpoint/2010/main" val="3437817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Train outline">
            <a:extLst>
              <a:ext uri="{FF2B5EF4-FFF2-40B4-BE49-F238E27FC236}">
                <a16:creationId xmlns:a16="http://schemas.microsoft.com/office/drawing/2014/main" id="{3706C6F1-5045-C7D2-F1F0-3D52E5F11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2701" y="4932001"/>
            <a:ext cx="914400" cy="914400"/>
          </a:xfrm>
          <a:prstGeom prst="rect">
            <a:avLst/>
          </a:prstGeom>
        </p:spPr>
      </p:pic>
      <p:pic>
        <p:nvPicPr>
          <p:cNvPr id="7" name="Graphic 6" descr="Take Off outline">
            <a:extLst>
              <a:ext uri="{FF2B5EF4-FFF2-40B4-BE49-F238E27FC236}">
                <a16:creationId xmlns:a16="http://schemas.microsoft.com/office/drawing/2014/main" id="{1714BA0B-8A8F-EB98-8016-626A7644B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64475" y="4968765"/>
            <a:ext cx="914400" cy="914400"/>
          </a:xfrm>
          <a:prstGeom prst="rect">
            <a:avLst/>
          </a:prstGeom>
        </p:spPr>
      </p:pic>
      <p:pic>
        <p:nvPicPr>
          <p:cNvPr id="9" name="Graphic 8" descr="Freight outline">
            <a:extLst>
              <a:ext uri="{FF2B5EF4-FFF2-40B4-BE49-F238E27FC236}">
                <a16:creationId xmlns:a16="http://schemas.microsoft.com/office/drawing/2014/main" id="{0E34B7B6-CBE2-1481-8F18-E61E0C56A8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91557" y="4998601"/>
            <a:ext cx="914400" cy="914400"/>
          </a:xfrm>
          <a:prstGeom prst="rect">
            <a:avLst/>
          </a:prstGeom>
        </p:spPr>
      </p:pic>
      <p:pic>
        <p:nvPicPr>
          <p:cNvPr id="11" name="Graphic 10" descr="Truck outline">
            <a:extLst>
              <a:ext uri="{FF2B5EF4-FFF2-40B4-BE49-F238E27FC236}">
                <a16:creationId xmlns:a16="http://schemas.microsoft.com/office/drawing/2014/main" id="{8AA0DB9C-3698-7A61-FB9C-1A8CDDA650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5865" y="4998601"/>
            <a:ext cx="914400" cy="914400"/>
          </a:xfrm>
          <a:prstGeom prst="rect">
            <a:avLst/>
          </a:prstGeom>
        </p:spPr>
      </p:pic>
      <p:pic>
        <p:nvPicPr>
          <p:cNvPr id="13" name="Graphic 12" descr="Grain outline">
            <a:extLst>
              <a:ext uri="{FF2B5EF4-FFF2-40B4-BE49-F238E27FC236}">
                <a16:creationId xmlns:a16="http://schemas.microsoft.com/office/drawing/2014/main" id="{BBA84EBD-80D7-E178-AED4-797B980ABD8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438426" y="897327"/>
            <a:ext cx="914400" cy="914400"/>
          </a:xfrm>
          <a:prstGeom prst="rect">
            <a:avLst/>
          </a:prstGeom>
        </p:spPr>
      </p:pic>
      <p:pic>
        <p:nvPicPr>
          <p:cNvPr id="15" name="Graphic 14" descr="Oil Barrel outline">
            <a:extLst>
              <a:ext uri="{FF2B5EF4-FFF2-40B4-BE49-F238E27FC236}">
                <a16:creationId xmlns:a16="http://schemas.microsoft.com/office/drawing/2014/main" id="{504D5B9A-E627-3622-80AB-515E0FAFB1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38816" y="944999"/>
            <a:ext cx="914400" cy="914400"/>
          </a:xfrm>
          <a:prstGeom prst="rect">
            <a:avLst/>
          </a:prstGeom>
        </p:spPr>
      </p:pic>
      <p:pic>
        <p:nvPicPr>
          <p:cNvPr id="17" name="Graphic 16" descr="Table and chairs outline">
            <a:extLst>
              <a:ext uri="{FF2B5EF4-FFF2-40B4-BE49-F238E27FC236}">
                <a16:creationId xmlns:a16="http://schemas.microsoft.com/office/drawing/2014/main" id="{642ECDD1-6EBC-FC22-5ABF-BD41C76E107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865052" y="897327"/>
            <a:ext cx="914400" cy="914400"/>
          </a:xfrm>
          <a:prstGeom prst="rect">
            <a:avLst/>
          </a:prstGeom>
        </p:spPr>
      </p:pic>
      <p:pic>
        <p:nvPicPr>
          <p:cNvPr id="19" name="Graphic 18" descr="Convertible outline">
            <a:extLst>
              <a:ext uri="{FF2B5EF4-FFF2-40B4-BE49-F238E27FC236}">
                <a16:creationId xmlns:a16="http://schemas.microsoft.com/office/drawing/2014/main" id="{1D0A4D9D-3A60-A784-ACEE-338B97DB31C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13961" y="897327"/>
            <a:ext cx="914400" cy="914400"/>
          </a:xfrm>
          <a:prstGeom prst="rect">
            <a:avLst/>
          </a:prstGeom>
        </p:spPr>
      </p:pic>
      <p:pic>
        <p:nvPicPr>
          <p:cNvPr id="21" name="Graphic 20" descr="Cloud outline">
            <a:extLst>
              <a:ext uri="{FF2B5EF4-FFF2-40B4-BE49-F238E27FC236}">
                <a16:creationId xmlns:a16="http://schemas.microsoft.com/office/drawing/2014/main" id="{8572A3B2-AA40-A812-0E13-769D876F288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822989" y="4998601"/>
            <a:ext cx="914400" cy="914400"/>
          </a:xfrm>
          <a:prstGeom prst="rect">
            <a:avLst/>
          </a:prstGeom>
        </p:spPr>
      </p:pic>
      <p:pic>
        <p:nvPicPr>
          <p:cNvPr id="23" name="Graphic 22" descr="Building outline">
            <a:extLst>
              <a:ext uri="{FF2B5EF4-FFF2-40B4-BE49-F238E27FC236}">
                <a16:creationId xmlns:a16="http://schemas.microsoft.com/office/drawing/2014/main" id="{00804CF2-16DB-2916-777F-9738B34E3F4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750170" y="5018711"/>
            <a:ext cx="914400" cy="914400"/>
          </a:xfrm>
          <a:prstGeom prst="rect">
            <a:avLst/>
          </a:prstGeom>
        </p:spPr>
      </p:pic>
      <p:pic>
        <p:nvPicPr>
          <p:cNvPr id="25" name="Graphic 24" descr="Server with solid fill">
            <a:extLst>
              <a:ext uri="{FF2B5EF4-FFF2-40B4-BE49-F238E27FC236}">
                <a16:creationId xmlns:a16="http://schemas.microsoft.com/office/drawing/2014/main" id="{47C1611F-2435-D132-E6F0-B07A987A1FA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8677352" y="5046273"/>
            <a:ext cx="914400" cy="914400"/>
          </a:xfrm>
          <a:prstGeom prst="rect">
            <a:avLst/>
          </a:prstGeom>
        </p:spPr>
      </p:pic>
      <p:pic>
        <p:nvPicPr>
          <p:cNvPr id="27" name="Graphic 26" descr="Database outline">
            <a:extLst>
              <a:ext uri="{FF2B5EF4-FFF2-40B4-BE49-F238E27FC236}">
                <a16:creationId xmlns:a16="http://schemas.microsoft.com/office/drawing/2014/main" id="{B07C1748-38FF-3430-E839-C6579A426DE1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997192" y="828600"/>
            <a:ext cx="914400" cy="91440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E710BA9C-FDA3-4AE9-C21E-DF8840CF6125}"/>
              </a:ext>
            </a:extLst>
          </p:cNvPr>
          <p:cNvGrpSpPr/>
          <p:nvPr/>
        </p:nvGrpSpPr>
        <p:grpSpPr>
          <a:xfrm>
            <a:off x="6585873" y="5066510"/>
            <a:ext cx="1719273" cy="914400"/>
            <a:chOff x="7003200" y="5382763"/>
            <a:chExt cx="1719273" cy="914400"/>
          </a:xfrm>
        </p:grpSpPr>
        <p:pic>
          <p:nvPicPr>
            <p:cNvPr id="29" name="Graphic 28" descr="Computer outline">
              <a:extLst>
                <a:ext uri="{FF2B5EF4-FFF2-40B4-BE49-F238E27FC236}">
                  <a16:creationId xmlns:a16="http://schemas.microsoft.com/office/drawing/2014/main" id="{FC0A3F8B-3913-6FF2-B014-3C518898D6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7808073" y="5382763"/>
              <a:ext cx="914400" cy="914400"/>
            </a:xfrm>
            <a:prstGeom prst="rect">
              <a:avLst/>
            </a:prstGeom>
          </p:spPr>
        </p:pic>
        <p:pic>
          <p:nvPicPr>
            <p:cNvPr id="31" name="Graphic 30" descr="Laptop outline">
              <a:extLst>
                <a:ext uri="{FF2B5EF4-FFF2-40B4-BE49-F238E27FC236}">
                  <a16:creationId xmlns:a16="http://schemas.microsoft.com/office/drawing/2014/main" id="{3BABD74C-9C2A-B5D2-CCCF-24D5B7685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7003200" y="5382763"/>
              <a:ext cx="914400" cy="914400"/>
            </a:xfrm>
            <a:prstGeom prst="rect">
              <a:avLst/>
            </a:prstGeom>
          </p:spPr>
        </p:pic>
      </p:grpSp>
      <p:pic>
        <p:nvPicPr>
          <p:cNvPr id="33" name="Graphic 32" descr="Web design outline">
            <a:extLst>
              <a:ext uri="{FF2B5EF4-FFF2-40B4-BE49-F238E27FC236}">
                <a16:creationId xmlns:a16="http://schemas.microsoft.com/office/drawing/2014/main" id="{192FC5FD-DB3E-A4C7-FBE3-E721F3A818F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9082792" y="897327"/>
            <a:ext cx="914400" cy="914400"/>
          </a:xfrm>
          <a:prstGeom prst="rect">
            <a:avLst/>
          </a:prstGeom>
        </p:spPr>
      </p:pic>
      <p:pic>
        <p:nvPicPr>
          <p:cNvPr id="35" name="Graphic 34" descr="Envelope outline">
            <a:extLst>
              <a:ext uri="{FF2B5EF4-FFF2-40B4-BE49-F238E27FC236}">
                <a16:creationId xmlns:a16="http://schemas.microsoft.com/office/drawing/2014/main" id="{73F6D26D-A54A-4457-37C7-BE11BA016CF3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7867847" y="877091"/>
            <a:ext cx="914400" cy="914400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11F9C0C-F599-E866-9ECD-722232273C7A}"/>
              </a:ext>
            </a:extLst>
          </p:cNvPr>
          <p:cNvCxnSpPr/>
          <p:nvPr/>
        </p:nvCxnSpPr>
        <p:spPr>
          <a:xfrm>
            <a:off x="6085489" y="974834"/>
            <a:ext cx="0" cy="4908331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11F2F93-75D4-18BB-6AD9-CBD6AE3B85E8}"/>
              </a:ext>
            </a:extLst>
          </p:cNvPr>
          <p:cNvSpPr txBox="1"/>
          <p:nvPr/>
        </p:nvSpPr>
        <p:spPr>
          <a:xfrm>
            <a:off x="2093985" y="200402"/>
            <a:ext cx="155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Transport Ind.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C5A64B-8158-B4C7-6C32-EE2AC470E9B5}"/>
              </a:ext>
            </a:extLst>
          </p:cNvPr>
          <p:cNvSpPr txBox="1"/>
          <p:nvPr/>
        </p:nvSpPr>
        <p:spPr>
          <a:xfrm>
            <a:off x="8265273" y="237050"/>
            <a:ext cx="782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Ind.</a:t>
            </a:r>
          </a:p>
        </p:txBody>
      </p:sp>
      <p:pic>
        <p:nvPicPr>
          <p:cNvPr id="2050" name="Picture 2" descr="20 feet Used CW Shipping Container at ...">
            <a:extLst>
              <a:ext uri="{FF2B5EF4-FFF2-40B4-BE49-F238E27FC236}">
                <a16:creationId xmlns:a16="http://schemas.microsoft.com/office/drawing/2014/main" id="{1FDFA4B4-7C7A-C502-4B81-638BE22AD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0926" y="1889235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2" descr="20 feet Used CW Shipping Container at ...">
            <a:extLst>
              <a:ext uri="{FF2B5EF4-FFF2-40B4-BE49-F238E27FC236}">
                <a16:creationId xmlns:a16="http://schemas.microsoft.com/office/drawing/2014/main" id="{FD952A82-9A2C-5CD2-61C6-CD02342C5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9110" y="1917742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168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9C1AC-D7C6-09B8-737C-0EA0CF703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611285A-DF54-32EA-6AE6-0DEAA5396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8160" y="1317955"/>
            <a:ext cx="1553998" cy="15539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C1830BA-71CB-8A43-57B4-AF169E72AE08}"/>
              </a:ext>
            </a:extLst>
          </p:cNvPr>
          <p:cNvSpPr txBox="1"/>
          <p:nvPr/>
        </p:nvSpPr>
        <p:spPr>
          <a:xfrm>
            <a:off x="8323250" y="2642904"/>
            <a:ext cx="2935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 it for AAI Service billing and monitoring purpose</a:t>
            </a:r>
          </a:p>
        </p:txBody>
      </p:sp>
      <p:pic>
        <p:nvPicPr>
          <p:cNvPr id="9" name="Graphic 8" descr="Programmer male outline">
            <a:extLst>
              <a:ext uri="{FF2B5EF4-FFF2-40B4-BE49-F238E27FC236}">
                <a16:creationId xmlns:a16="http://schemas.microsoft.com/office/drawing/2014/main" id="{D6BE7989-BC64-4E2D-E702-D76B11AC0D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235" y="1502504"/>
            <a:ext cx="1427018" cy="14270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B8C4474-454C-DA26-CBDD-0468EB95CC5B}"/>
              </a:ext>
            </a:extLst>
          </p:cNvPr>
          <p:cNvSpPr txBox="1"/>
          <p:nvPr/>
        </p:nvSpPr>
        <p:spPr>
          <a:xfrm>
            <a:off x="4025025" y="2600014"/>
            <a:ext cx="27155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Container Host</a:t>
            </a:r>
          </a:p>
          <a:p>
            <a:pPr algn="ctr"/>
            <a:r>
              <a:rPr lang="en-US" dirty="0"/>
              <a:t>Container Instance</a:t>
            </a:r>
          </a:p>
          <a:p>
            <a:pPr algn="ctr"/>
            <a:r>
              <a:rPr lang="en-US" dirty="0"/>
              <a:t>Azure Kubernetes Service</a:t>
            </a:r>
          </a:p>
          <a:p>
            <a:pPr algn="ctr"/>
            <a:r>
              <a:rPr lang="en-US" dirty="0"/>
              <a:t>Azure Container Apps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DF0E0931-1506-D429-B14D-6C2073179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51516" y="4767039"/>
            <a:ext cx="1049502" cy="104950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00C901-79DC-7398-2C4D-A6459A7AEC5C}"/>
              </a:ext>
            </a:extLst>
          </p:cNvPr>
          <p:cNvCxnSpPr>
            <a:cxnSpLocks/>
          </p:cNvCxnSpPr>
          <p:nvPr/>
        </p:nvCxnSpPr>
        <p:spPr>
          <a:xfrm flipH="1">
            <a:off x="5846689" y="2094954"/>
            <a:ext cx="30814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CDF0FE-83A3-487F-ABBE-EBF005A522E1}"/>
              </a:ext>
            </a:extLst>
          </p:cNvPr>
          <p:cNvCxnSpPr/>
          <p:nvPr/>
        </p:nvCxnSpPr>
        <p:spPr>
          <a:xfrm>
            <a:off x="2012253" y="2216013"/>
            <a:ext cx="289119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C143F35-02FD-432E-847B-F8D7616CD65E}"/>
              </a:ext>
            </a:extLst>
          </p:cNvPr>
          <p:cNvSpPr/>
          <p:nvPr/>
        </p:nvSpPr>
        <p:spPr>
          <a:xfrm>
            <a:off x="602859" y="1228851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8B061E-8C73-6CE6-7315-9B0B3C7A80C0}"/>
              </a:ext>
            </a:extLst>
          </p:cNvPr>
          <p:cNvSpPr txBox="1"/>
          <p:nvPr/>
        </p:nvSpPr>
        <p:spPr>
          <a:xfrm>
            <a:off x="981231" y="1228851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Code Base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C080D31-0BB3-C645-6260-D7FCC5F62AE3}"/>
              </a:ext>
            </a:extLst>
          </p:cNvPr>
          <p:cNvSpPr/>
          <p:nvPr/>
        </p:nvSpPr>
        <p:spPr>
          <a:xfrm>
            <a:off x="4292884" y="1122201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868791B-2510-204C-D4EE-9604A583D5FE}"/>
              </a:ext>
            </a:extLst>
          </p:cNvPr>
          <p:cNvSpPr txBox="1"/>
          <p:nvPr/>
        </p:nvSpPr>
        <p:spPr>
          <a:xfrm>
            <a:off x="4654522" y="943564"/>
            <a:ext cx="351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Container images available for commonly used AAI services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EEEDFD-024A-ADB3-66A3-1F75508BABB8}"/>
              </a:ext>
            </a:extLst>
          </p:cNvPr>
          <p:cNvSpPr/>
          <p:nvPr/>
        </p:nvSpPr>
        <p:spPr>
          <a:xfrm>
            <a:off x="8401018" y="1081094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2F5235-46A3-8053-9E18-D3ACADF5B566}"/>
              </a:ext>
            </a:extLst>
          </p:cNvPr>
          <p:cNvSpPr txBox="1"/>
          <p:nvPr/>
        </p:nvSpPr>
        <p:spPr>
          <a:xfrm>
            <a:off x="8762657" y="902457"/>
            <a:ext cx="2807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App uses key to access AAI Services resource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B930F6-6198-4C66-E801-8335BB84F2A4}"/>
              </a:ext>
            </a:extLst>
          </p:cNvPr>
          <p:cNvSpPr/>
          <p:nvPr/>
        </p:nvSpPr>
        <p:spPr>
          <a:xfrm>
            <a:off x="8134064" y="4767039"/>
            <a:ext cx="378372" cy="378372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F57B435-70CF-A808-C2EA-1646235D8F38}"/>
              </a:ext>
            </a:extLst>
          </p:cNvPr>
          <p:cNvSpPr txBox="1"/>
          <p:nvPr/>
        </p:nvSpPr>
        <p:spPr>
          <a:xfrm>
            <a:off x="8495703" y="4588402"/>
            <a:ext cx="2807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Create Service Principle to access AAI services via Key Vault</a:t>
            </a:r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C0633DFF-55CC-FD9A-72CC-1ABB6090FAC5}"/>
              </a:ext>
            </a:extLst>
          </p:cNvPr>
          <p:cNvCxnSpPr>
            <a:stCxn id="9" idx="2"/>
            <a:endCxn id="14" idx="1"/>
          </p:cNvCxnSpPr>
          <p:nvPr/>
        </p:nvCxnSpPr>
        <p:spPr>
          <a:xfrm rot="16200000" flipH="1">
            <a:off x="3143996" y="1084270"/>
            <a:ext cx="2362268" cy="605277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8412C9FF-E0BD-30FE-9003-9DA97561C9FD}"/>
              </a:ext>
            </a:extLst>
          </p:cNvPr>
          <p:cNvSpPr txBox="1"/>
          <p:nvPr/>
        </p:nvSpPr>
        <p:spPr>
          <a:xfrm>
            <a:off x="0" y="-20248"/>
            <a:ext cx="25776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AAI Service Container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CBB21E86-1A38-9FA2-DBA7-4E4E9B5CD854}"/>
              </a:ext>
            </a:extLst>
          </p:cNvPr>
          <p:cNvSpPr/>
          <p:nvPr/>
        </p:nvSpPr>
        <p:spPr>
          <a:xfrm>
            <a:off x="4918913" y="1674715"/>
            <a:ext cx="927776" cy="927776"/>
          </a:xfrm>
          <a:prstGeom prst="cub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226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4694</TotalTime>
  <Words>1227</Words>
  <Application>Microsoft Macintosh PowerPoint</Application>
  <PresentationFormat>Widescreen</PresentationFormat>
  <Paragraphs>416</Paragraphs>
  <Slides>34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Aptos</vt:lpstr>
      <vt:lpstr>Aptos Display</vt:lpstr>
      <vt:lpstr>Arial</vt:lpstr>
      <vt:lpstr>Office Theme</vt:lpstr>
      <vt:lpstr>AI Intro</vt:lpstr>
      <vt:lpstr>PowerPoint Presentation</vt:lpstr>
      <vt:lpstr>Azure AI Services</vt:lpstr>
      <vt:lpstr>PowerPoint Presentation</vt:lpstr>
      <vt:lpstr>Azure AI Services Security, Monitoring &amp; Hosting</vt:lpstr>
      <vt:lpstr>PowerPoint Presentation</vt:lpstr>
      <vt:lpstr>PowerPoint Presentation</vt:lpstr>
      <vt:lpstr>PowerPoint Presentation</vt:lpstr>
      <vt:lpstr>PowerPoint Presentation</vt:lpstr>
      <vt:lpstr>Azure AI Vision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Developing for NLP</vt:lpstr>
      <vt:lpstr>NLP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Azure AI Search</vt:lpstr>
      <vt:lpstr>PowerPoint Presentation</vt:lpstr>
      <vt:lpstr>Azure AI Document Intelligence</vt:lpstr>
      <vt:lpstr>PowerPoint Presentation</vt:lpstr>
      <vt:lpstr>Azure OpenAI</vt:lpstr>
      <vt:lpstr>PowerPoint Presentation</vt:lpstr>
      <vt:lpstr>Generative AI Model</vt:lpstr>
      <vt:lpstr>PowerPoint Presentation</vt:lpstr>
      <vt:lpstr>PowerPoint Presentation</vt:lpstr>
      <vt:lpstr>Case Study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jigar pathak</dc:creator>
  <cp:lastModifiedBy>jigar pathak</cp:lastModifiedBy>
  <cp:revision>12</cp:revision>
  <dcterms:created xsi:type="dcterms:W3CDTF">2024-08-27T05:20:28Z</dcterms:created>
  <dcterms:modified xsi:type="dcterms:W3CDTF">2024-08-30T11:35:13Z</dcterms:modified>
</cp:coreProperties>
</file>