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60" r:id="rId5"/>
    <p:sldId id="509" r:id="rId6"/>
    <p:sldId id="2146847374" r:id="rId7"/>
    <p:sldId id="2146847386" r:id="rId8"/>
    <p:sldId id="2146847384" r:id="rId9"/>
    <p:sldId id="2146847387" r:id="rId10"/>
    <p:sldId id="2146847388" r:id="rId11"/>
    <p:sldId id="2146847392" r:id="rId12"/>
    <p:sldId id="2146847390" r:id="rId13"/>
    <p:sldId id="2146847391" r:id="rId14"/>
    <p:sldId id="2146847303" r:id="rId15"/>
    <p:sldId id="2146847394" r:id="rId16"/>
    <p:sldId id="2146847395" r:id="rId17"/>
    <p:sldId id="2146847375" r:id="rId18"/>
    <p:sldId id="2146847397" r:id="rId19"/>
    <p:sldId id="2146847398" r:id="rId20"/>
    <p:sldId id="2146847399" r:id="rId21"/>
    <p:sldId id="2146847373" r:id="rId22"/>
    <p:sldId id="288" r:id="rId23"/>
    <p:sldId id="4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86"/>
    <p:restoredTop sz="96327"/>
  </p:normalViewPr>
  <p:slideViewPr>
    <p:cSldViewPr snapToGrid="0">
      <p:cViewPr varScale="1">
        <p:scale>
          <a:sx n="128" d="100"/>
          <a:sy n="128" d="100"/>
        </p:scale>
        <p:origin x="1000" y="17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3/16/23</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3/16/23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B1AA27-3892-4360-B986-D6B124C223BF}" type="slidenum">
              <a:rPr lang="en-US" smtClean="0"/>
              <a:t>19</a:t>
            </a:fld>
            <a:endParaRPr lang="en-US"/>
          </a:p>
        </p:txBody>
      </p:sp>
    </p:spTree>
    <p:extLst>
      <p:ext uri="{BB962C8B-B14F-4D97-AF65-F5344CB8AC3E}">
        <p14:creationId xmlns:p14="http://schemas.microsoft.com/office/powerpoint/2010/main" val="3565087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4.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6.jpg"/><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B9B688F-3869-4ECE-BE40-DE3ADDF3F0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5122888" y="4242380"/>
            <a:ext cx="3298775" cy="1857119"/>
          </a:xfrm>
          <a:prstGeom prst="rect">
            <a:avLst/>
          </a:prstGeom>
          <a:ln w="6350">
            <a:solidFill>
              <a:schemeClr val="accent2"/>
            </a:solidFill>
          </a:ln>
        </p:spPr>
      </p:pic>
      <p:pic>
        <p:nvPicPr>
          <p:cNvPr id="20" name="Picture 19">
            <a:extLst>
              <a:ext uri="{FF2B5EF4-FFF2-40B4-BE49-F238E27FC236}">
                <a16:creationId xmlns:a16="http://schemas.microsoft.com/office/drawing/2014/main" id="{5EB3950A-EFEF-4170-8936-5F3D5792EC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gray">
          <a:xfrm>
            <a:off x="8421497" y="4243004"/>
            <a:ext cx="3310128" cy="1856495"/>
          </a:xfrm>
          <a:prstGeom prst="rect">
            <a:avLst/>
          </a:prstGeom>
          <a:ln w="6350">
            <a:solidFill>
              <a:schemeClr val="accent2"/>
            </a:solidFill>
          </a:ln>
        </p:spPr>
      </p:pic>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825509"/>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598065"/>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2022</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597791"/>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pic>
        <p:nvPicPr>
          <p:cNvPr id="23" name="Optum logo" descr="Optum logo">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824247" y="523904"/>
            <a:ext cx="2438884" cy="706174"/>
          </a:xfrm>
          <a:prstGeom prst="rect">
            <a:avLst/>
          </a:prstGeom>
        </p:spPr>
      </p:pic>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bwMode="gray">
          <a:xfrm>
            <a:off x="5122888" y="525529"/>
            <a:ext cx="6606362" cy="3714176"/>
          </a:xfrm>
          <a:prstGeom prst="rect">
            <a:avLst/>
          </a:prstGeom>
          <a:ln w="6350">
            <a:solidFill>
              <a:schemeClr val="accent2"/>
            </a:solidFill>
          </a:ln>
        </p:spPr>
      </p:pic>
    </p:spTree>
    <p:extLst>
      <p:ext uri="{BB962C8B-B14F-4D97-AF65-F5344CB8AC3E}">
        <p14:creationId xmlns:p14="http://schemas.microsoft.com/office/powerpoint/2010/main" val="11857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3/16/23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3/16/23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3/16/23</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3/16/23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3/16/23</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3/16/23</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3/16/23</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3/16/23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3/16/23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3/16/23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3/16/23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3/16/23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3/16/23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Orange 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72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62F8985E-27B6-4353-B1C2-FF7D91FB676E}" type="datetime1">
              <a:rPr lang="en-US" smtClean="0"/>
              <a:t>3/16/23</a:t>
            </a:fld>
            <a:endParaRPr lang="en-US"/>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CC7F2822-6E66-4825-AC91-8ACF317F5B78}"/>
              </a:ext>
              <a:ext uri="{C183D7F6-B498-43B3-948B-1728B52AA6E4}">
                <adec:decorative xmlns:adec="http://schemas.microsoft.com/office/drawing/2017/decorative" val="0"/>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Tree>
    <p:extLst>
      <p:ext uri="{BB962C8B-B14F-4D97-AF65-F5344CB8AC3E}">
        <p14:creationId xmlns:p14="http://schemas.microsoft.com/office/powerpoint/2010/main" val="4191430146"/>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3/16/23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1465427059"/>
      </p:ext>
    </p:extLst>
  </p:cSld>
  <p:clrMapOvr>
    <a:masterClrMapping/>
  </p:clrMapOvr>
  <p:extLst>
    <p:ext uri="{DCECCB84-F9BA-43D5-87BE-67443E8EF086}">
      <p15:sldGuideLst xmlns:p15="http://schemas.microsoft.com/office/powerpoint/2012/main">
        <p15:guide id="2" pos="3259" userDrawn="1">
          <p15:clr>
            <a:srgbClr val="FBAE40"/>
          </p15:clr>
        </p15:guide>
        <p15:guide id="3" orient="horz" pos="2722" userDrawn="1">
          <p15:clr>
            <a:srgbClr val="FBAE40"/>
          </p15:clr>
        </p15:guide>
        <p15:guide id="4" orient="horz" pos="291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DFC8DD5C-8FB7-4018-9662-98EAE87793EC}" type="datetime1">
              <a:rPr lang="en-US" smtClean="0"/>
              <a:t>3/16/23</a:t>
            </a:fld>
            <a:endParaRPr lang="en-US"/>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9" name="Multiply 45" descr="A large &quot;x&quot; indicating that this layout is not approved for use.">
            <a:extLst>
              <a:ext uri="{FF2B5EF4-FFF2-40B4-BE49-F238E27FC236}">
                <a16:creationId xmlns:a16="http://schemas.microsoft.com/office/drawing/2014/main" id="{E3B84647-6F26-4054-9D48-B442E97479F6}"/>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50800" cap="rnd"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2711221741"/>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BA550BF9-5CC0-45E0-A929-0C64F4DB7AB1}" type="datetime1">
              <a:rPr lang="en-US" smtClean="0"/>
              <a:t>3/16/23</a:t>
            </a:fld>
            <a:endParaRPr lang="en-US"/>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1" name="Multiply 45" descr="A large &quot;x&quot; indicating that this layout is not approved for use.">
            <a:extLst>
              <a:ext uri="{FF2B5EF4-FFF2-40B4-BE49-F238E27FC236}">
                <a16:creationId xmlns:a16="http://schemas.microsoft.com/office/drawing/2014/main" id="{08AB274D-12CA-4F3C-A2F4-FCB00909EC9C}"/>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488667748"/>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49DC409E-992A-4539-8EF9-A32E9543A062}" type="datetime1">
              <a:rPr lang="en-US" smtClean="0"/>
              <a:t>3/16/23</a:t>
            </a:fld>
            <a:endParaRPr lang="en-US"/>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CB82732-EB0E-440B-A61E-F00B16BF0965}"/>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311920760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Picture Placeholder 2">
            <a:extLst>
              <a:ext uri="{FF2B5EF4-FFF2-40B4-BE49-F238E27FC236}">
                <a16:creationId xmlns:a16="http://schemas.microsoft.com/office/drawing/2014/main" id="{F9491D2A-A402-47AC-9A86-6002422F21C9}"/>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3CC6C9D-7D35-441A-8E7D-B481D2DC7F21}" type="datetime1">
              <a:rPr lang="en-US" smtClean="0"/>
              <a:t>3/16/23</a:t>
            </a:fld>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6B6567B-A13A-474B-8D2F-ECF1267DF687}"/>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03367083"/>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BA27F08E-62AF-4984-9352-B1BF15FE0584}" type="datetime1">
              <a:rPr lang="en-US" smtClean="0"/>
              <a:t>3/16/23</a:t>
            </a:fld>
            <a:endParaRPr lang="en-US"/>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340CE423-4A52-449C-9C78-E284D9A049E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50039794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64BD37AA-1D3A-4134-B436-1DCEC1BAB4B1}" type="datetime1">
              <a:rPr lang="en-US" smtClean="0"/>
              <a:t>3/16/23</a:t>
            </a:fld>
            <a:endParaRPr lang="en-US"/>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D8807564-3DF6-491D-A764-145269B5B37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334358615"/>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Bullets/content"/>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ubtitle"/>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Rectangle 8" hidden="1"/>
          <p:cNvSpPr/>
          <p:nvPr userDrawn="1">
            <p:custDataLst>
              <p:tags r:id="rId1"/>
            </p:custDataLst>
          </p:nvPr>
        </p:nvSpPr>
        <p:spPr>
          <a:xfrm>
            <a:off x="457200" y="1143000"/>
            <a:ext cx="11353800" cy="4849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0" name="Rectangle 9" hidden="1"/>
          <p:cNvSpPr/>
          <p:nvPr userDrawn="1">
            <p:custDataLst>
              <p:tags r:id="rId2"/>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1" name="Rectangle 10" hidden="1"/>
          <p:cNvSpPr/>
          <p:nvPr userDrawn="1">
            <p:custDataLst>
              <p:tags r:id="rId3"/>
            </p:custDataLst>
          </p:nvPr>
        </p:nvSpPr>
        <p:spPr>
          <a:xfrm>
            <a:off x="0" y="0"/>
            <a:ext cx="12191999" cy="418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2" name="Rectangle 11" hidden="1"/>
          <p:cNvSpPr/>
          <p:nvPr userDrawn="1">
            <p:custDataLst>
              <p:tags r:id="rId4"/>
            </p:custDataLst>
          </p:nvPr>
        </p:nvSpPr>
        <p:spPr>
          <a:xfrm>
            <a:off x="5229225" y="6392987"/>
            <a:ext cx="6648450" cy="510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4" name="Date Placeholder 3"/>
          <p:cNvSpPr>
            <a:spLocks noGrp="1"/>
          </p:cNvSpPr>
          <p:nvPr>
            <p:ph type="dt" sz="half" idx="14"/>
          </p:nvPr>
        </p:nvSpPr>
        <p:spPr/>
        <p:txBody>
          <a:bodyPr/>
          <a:lstStyle/>
          <a:p>
            <a:fld id="{AD4BBA0F-9776-4A82-A353-1A29F95E2C82}" type="datetime1">
              <a:rPr lang="en-US" smtClean="0"/>
              <a:t>3/16/23</a:t>
            </a:fld>
            <a:endParaRPr lang="en-US" dirty="0"/>
          </a:p>
        </p:txBody>
      </p:sp>
      <p:sp>
        <p:nvSpPr>
          <p:cNvPr id="6" name="Footer Placeholder 5"/>
          <p:cNvSpPr>
            <a:spLocks noGrp="1"/>
          </p:cNvSpPr>
          <p:nvPr>
            <p:ph type="ftr" sz="quarter" idx="15"/>
          </p:nvPr>
        </p:nvSpPr>
        <p:spPr/>
        <p:txBody>
          <a:bodyPr/>
          <a:lstStyle/>
          <a:p>
            <a:pPr algn="r"/>
            <a:r>
              <a:rPr lang="en-US"/>
              <a:t>© 2021 Optum, Inc. All rights reserved. Confidential property of Optum. Do not distribute or reproduce without express permission from Optum.</a:t>
            </a:r>
          </a:p>
        </p:txBody>
      </p:sp>
      <p:sp>
        <p:nvSpPr>
          <p:cNvPr id="7" name="Slide Number Placeholder 6"/>
          <p:cNvSpPr>
            <a:spLocks noGrp="1"/>
          </p:cNvSpPr>
          <p:nvPr>
            <p:ph type="sldNum" sz="quarter" idx="16"/>
          </p:nvPr>
        </p:nvSpPr>
        <p:spPr/>
        <p:txBody>
          <a:bodyPr/>
          <a:lstStyle/>
          <a:p>
            <a:fld id="{901F1369-4AEB-4520-96C0-9F78886180C1}" type="slidenum">
              <a:rPr lang="en-US" smtClean="0"/>
              <a:pPr/>
              <a:t>‹#›</a:t>
            </a:fld>
            <a:endParaRPr lang="en-US" dirty="0"/>
          </a:p>
        </p:txBody>
      </p:sp>
    </p:spTree>
    <p:extLst>
      <p:ext uri="{BB962C8B-B14F-4D97-AF65-F5344CB8AC3E}">
        <p14:creationId xmlns:p14="http://schemas.microsoft.com/office/powerpoint/2010/main" val="30652483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3/16/23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33521422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3/16/23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4101842540"/>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168375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3/16/23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1416113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Closing / Thank You">
    <p:spTree>
      <p:nvGrpSpPr>
        <p:cNvPr id="1" name=""/>
        <p:cNvGrpSpPr/>
        <p:nvPr/>
      </p:nvGrpSpPr>
      <p:grpSpPr>
        <a:xfrm>
          <a:off x="0" y="0"/>
          <a:ext cx="0" cy="0"/>
          <a:chOff x="0" y="0"/>
          <a:chExt cx="0" cy="0"/>
        </a:xfrm>
      </p:grpSpPr>
      <p:sp>
        <p:nvSpPr>
          <p:cNvPr id="2" name="Speaker name"/>
          <p:cNvSpPr>
            <a:spLocks noGrp="1"/>
          </p:cNvSpPr>
          <p:nvPr>
            <p:ph type="title" hasCustomPrompt="1"/>
          </p:nvPr>
        </p:nvSpPr>
        <p:spPr bwMode="gray">
          <a:xfrm>
            <a:off x="514349" y="3904343"/>
            <a:ext cx="7178221" cy="482887"/>
          </a:xfrm>
        </p:spPr>
        <p:txBody>
          <a:bodyPr anchor="b"/>
          <a:lstStyle>
            <a:lvl1pPr>
              <a:defRPr sz="2400">
                <a:solidFill>
                  <a:schemeClr val="accent1"/>
                </a:solidFill>
              </a:defRPr>
            </a:lvl1pPr>
          </a:lstStyle>
          <a:p>
            <a:r>
              <a:rPr lang="en-US" dirty="0"/>
              <a:t>First Name Last Name</a:t>
            </a:r>
          </a:p>
        </p:txBody>
      </p:sp>
      <p:sp>
        <p:nvSpPr>
          <p:cNvPr id="3" name="Speaker title"/>
          <p:cNvSpPr>
            <a:spLocks noGrp="1"/>
          </p:cNvSpPr>
          <p:nvPr>
            <p:ph type="body" idx="1" hasCustomPrompt="1"/>
          </p:nvPr>
        </p:nvSpPr>
        <p:spPr bwMode="gray">
          <a:xfrm>
            <a:off x="514349" y="4403068"/>
            <a:ext cx="7178221" cy="484632"/>
          </a:xfrm>
        </p:spPr>
        <p:txBody>
          <a:bodyPr anchor="t"/>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9" name="Phone/email"/>
          <p:cNvSpPr>
            <a:spLocks noGrp="1"/>
          </p:cNvSpPr>
          <p:nvPr>
            <p:ph type="body" idx="10" hasCustomPrompt="1"/>
          </p:nvPr>
        </p:nvSpPr>
        <p:spPr bwMode="gray">
          <a:xfrm>
            <a:off x="514348" y="5003288"/>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Tel: 123-456-7890</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5" name="MIO_LOGOPLACEHOLDER#LowerLeftMediumWide" hidden="1"/>
          <p:cNvSpPr/>
          <p:nvPr userDrawn="1"/>
        </p:nvSpPr>
        <p:spPr>
          <a:xfrm>
            <a:off x="392112" y="6174567"/>
            <a:ext cx="1890821" cy="435783"/>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7" name="Thank you or main title"/>
          <p:cNvSpPr>
            <a:spLocks noGrp="1"/>
          </p:cNvSpPr>
          <p:nvPr>
            <p:ph type="body" sz="quarter" idx="11" hasCustomPrompt="1"/>
          </p:nvPr>
        </p:nvSpPr>
        <p:spPr>
          <a:xfrm>
            <a:off x="514348" y="638629"/>
            <a:ext cx="7178040" cy="2559019"/>
          </a:xfrm>
        </p:spPr>
        <p:txBody>
          <a:bodyPr anchor="b"/>
          <a:lstStyle>
            <a:lvl1pPr>
              <a:defRPr sz="4400">
                <a:solidFill>
                  <a:schemeClr val="tx1"/>
                </a:solidFill>
              </a:defRPr>
            </a:lvl1pPr>
          </a:lstStyle>
          <a:p>
            <a:pPr lvl="0"/>
            <a:r>
              <a:rPr lang="en-US" dirty="0"/>
              <a:t>Insert closing language</a:t>
            </a:r>
          </a:p>
        </p:txBody>
      </p:sp>
      <p:sp>
        <p:nvSpPr>
          <p:cNvPr id="26" name="Rectangle 25" hidden="1"/>
          <p:cNvSpPr/>
          <p:nvPr userDrawn="1">
            <p:custDataLst>
              <p:tags r:id="rId1"/>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8" name="Subtitle"/>
          <p:cNvSpPr>
            <a:spLocks noGrp="1"/>
          </p:cNvSpPr>
          <p:nvPr>
            <p:ph type="body" sz="quarter" idx="12" hasCustomPrompt="1"/>
          </p:nvPr>
        </p:nvSpPr>
        <p:spPr>
          <a:xfrm>
            <a:off x="514348" y="3177964"/>
            <a:ext cx="7178040" cy="464911"/>
          </a:xfrm>
        </p:spPr>
        <p:txBody>
          <a:bodyPr/>
          <a:lstStyle>
            <a:lvl1pPr>
              <a:defRPr sz="2800">
                <a:solidFill>
                  <a:schemeClr val="tx1"/>
                </a:solidFill>
              </a:defRPr>
            </a:lvl1pPr>
          </a:lstStyle>
          <a:p>
            <a:pPr lvl="0"/>
            <a:r>
              <a:rPr lang="en-US" dirty="0"/>
              <a:t>Insert subhead if needed</a:t>
            </a:r>
          </a:p>
        </p:txBody>
      </p:sp>
      <p:pic>
        <p:nvPicPr>
          <p:cNvPr id="15" name="Picture 2" descr="C:\Users\cbarthol\Desktop\Charlotte Work\Tools\PPT\Empower\Logo EMFs\OPTUM_®_4c.emf"/>
          <p:cNvPicPr>
            <a:picLocks noChangeAspect="1" noChangeArrowheads="1"/>
          </p:cNvPicPr>
          <p:nvPr userDrawn="1">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583916" y="5843363"/>
            <a:ext cx="2092117" cy="6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511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er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57200" y="1524000"/>
            <a:ext cx="11277600" cy="443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6B0DA4B2-9AA4-A244-8B04-2F11ACE596D0}"/>
              </a:ext>
            </a:extLst>
          </p:cNvPr>
          <p:cNvSpPr>
            <a:spLocks noGrp="1"/>
          </p:cNvSpPr>
          <p:nvPr>
            <p:ph type="title"/>
          </p:nvPr>
        </p:nvSpPr>
        <p:spPr>
          <a:xfrm>
            <a:off x="457200" y="388078"/>
            <a:ext cx="11277600" cy="829456"/>
          </a:xfrm>
          <a:prstGeom prst="rect">
            <a:avLst/>
          </a:prstGeom>
        </p:spPr>
        <p:txBody>
          <a:bodyPr vert="horz" lIns="91440" tIns="45720" rIns="91440" bIns="45720" rtlCol="0" anchor="t">
            <a:normAutofit/>
          </a:bodyPr>
          <a:lstStyle/>
          <a:p>
            <a:r>
              <a:rPr lang="en-US"/>
              <a:t>Click to edit Master title style</a:t>
            </a:r>
          </a:p>
        </p:txBody>
      </p:sp>
    </p:spTree>
    <p:extLst>
      <p:ext uri="{BB962C8B-B14F-4D97-AF65-F5344CB8AC3E}">
        <p14:creationId xmlns:p14="http://schemas.microsoft.com/office/powerpoint/2010/main" val="23805758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Cover 11">
    <p:bg>
      <p:bgPr>
        <a:solidFill>
          <a:srgbClr val="FAF8F2"/>
        </a:solidFill>
        <a:effectLst/>
      </p:bgPr>
    </p:bg>
    <p:spTree>
      <p:nvGrpSpPr>
        <p:cNvPr id="1" name=""/>
        <p:cNvGrpSpPr/>
        <p:nvPr/>
      </p:nvGrpSpPr>
      <p:grpSpPr>
        <a:xfrm>
          <a:off x="0" y="0"/>
          <a:ext cx="0" cy="0"/>
          <a:chOff x="0" y="0"/>
          <a:chExt cx="0" cy="0"/>
        </a:xfrm>
      </p:grpSpPr>
      <p:grpSp>
        <p:nvGrpSpPr>
          <p:cNvPr id="20" name="Group 19" descr="Inclusion note: When copying this cover option into the on-screen 16:9 template, it’s expected and permissible for this to be used even though it’s inserted after the “Layouts not for use” indicator.">
            <a:extLst>
              <a:ext uri="{FF2B5EF4-FFF2-40B4-BE49-F238E27FC236}">
                <a16:creationId xmlns:a16="http://schemas.microsoft.com/office/drawing/2014/main" id="{E56104D2-A409-42EC-8A03-9A0F216DB8D3}"/>
              </a:ext>
            </a:extLst>
          </p:cNvPr>
          <p:cNvGrpSpPr/>
          <p:nvPr userDrawn="1"/>
        </p:nvGrpSpPr>
        <p:grpSpPr>
          <a:xfrm>
            <a:off x="12370949" y="3847399"/>
            <a:ext cx="1761363" cy="3010601"/>
            <a:chOff x="12370950" y="3847399"/>
            <a:chExt cx="1761363" cy="3010601"/>
          </a:xfrm>
        </p:grpSpPr>
        <p:sp>
          <p:nvSpPr>
            <p:cNvPr id="21" name="Text Placeholder 1">
              <a:extLst>
                <a:ext uri="{FF2B5EF4-FFF2-40B4-BE49-F238E27FC236}">
                  <a16:creationId xmlns:a16="http://schemas.microsoft.com/office/drawing/2014/main" id="{F04E6F12-4ADD-4AA6-BF18-4D48C777336B}"/>
                </a:ext>
                <a:ext uri="{C183D7F6-B498-43B3-948B-1728B52AA6E4}">
                  <adec:decorative xmlns:adec="http://schemas.microsoft.com/office/drawing/2017/decorative" val="0"/>
                </a:ext>
              </a:extLst>
            </p:cNvPr>
            <p:cNvSpPr txBox="1">
              <a:spLocks/>
            </p:cNvSpPr>
            <p:nvPr userDrawn="1"/>
          </p:nvSpPr>
          <p:spPr bwMode="gray">
            <a:xfrm>
              <a:off x="12370950" y="3847399"/>
              <a:ext cx="1761363" cy="3010601"/>
            </a:xfrm>
            <a:prstGeom prst="rect">
              <a:avLst/>
            </a:prstGeom>
            <a:solidFill>
              <a:srgbClr val="7030A0"/>
            </a:solidFill>
          </p:spPr>
          <p:txBody>
            <a:bodyPr vert="horz" wrap="square" lIns="64008" tIns="45720" rIns="64008" bIns="45720" rtlCol="0">
              <a:noAutofit/>
            </a:bodyPr>
            <a:lstStyle>
              <a:lvl1pPr marL="0" indent="0" algn="l" defTabSz="640080" rtl="0" eaLnBrk="1" latinLnBrk="0" hangingPunct="1">
                <a:spcBef>
                  <a:spcPts val="500"/>
                </a:spcBef>
                <a:buFontTx/>
                <a:buNone/>
                <a:defRPr sz="1000" kern="1200" baseline="0">
                  <a:solidFill>
                    <a:schemeClr val="tx1"/>
                  </a:solidFill>
                  <a:latin typeface="+mn-lt"/>
                  <a:ea typeface="+mn-ea"/>
                  <a:cs typeface="+mn-cs"/>
                </a:defRPr>
              </a:lvl1pPr>
              <a:lvl2pPr marL="2286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2pPr>
              <a:lvl3pPr marL="3429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3pPr>
              <a:lvl4pPr marL="4572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4pPr>
              <a:lvl5pPr marL="5715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5pPr>
              <a:lvl6pPr marL="6858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6pPr>
              <a:lvl7pPr marL="8001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7pPr>
              <a:lvl8pPr marL="914400" indent="-114300" algn="l" defTabSz="640080" rtl="0" eaLnBrk="1" latinLnBrk="0" hangingPunct="1">
                <a:spcBef>
                  <a:spcPts val="500"/>
                </a:spcBef>
                <a:buFont typeface="Arial" pitchFamily="34" charset="0"/>
                <a:buChar char="–"/>
                <a:defRPr sz="1000" kern="1200">
                  <a:solidFill>
                    <a:schemeClr val="tx1"/>
                  </a:solidFill>
                  <a:latin typeface="+mn-lt"/>
                  <a:ea typeface="+mn-ea"/>
                  <a:cs typeface="+mn-cs"/>
                </a:defRPr>
              </a:lvl8pPr>
              <a:lvl9pPr marL="1028700" indent="-114300" algn="l" defTabSz="640080" rtl="0" eaLnBrk="1" latinLnBrk="0" hangingPunct="1">
                <a:spcBef>
                  <a:spcPts val="500"/>
                </a:spcBef>
                <a:buFont typeface="Arial" pitchFamily="34" charset="0"/>
                <a:buChar char="•"/>
                <a:defRPr sz="1000" kern="1200" baseline="0">
                  <a:solidFill>
                    <a:schemeClr val="tx1"/>
                  </a:solidFill>
                  <a:latin typeface="+mn-lt"/>
                  <a:ea typeface="+mn-ea"/>
                  <a:cs typeface="+mn-cs"/>
                </a:defRPr>
              </a:lvl9pPr>
            </a:lstStyle>
            <a:p>
              <a:r>
                <a:rPr lang="en-US" sz="1800" b="1" noProof="0" dirty="0">
                  <a:solidFill>
                    <a:schemeClr val="bg1"/>
                  </a:solidFill>
                </a:rPr>
                <a:t>Inclusion note:</a:t>
              </a:r>
            </a:p>
            <a:p>
              <a:pPr marL="0" indent="0">
                <a:spcBef>
                  <a:spcPts val="300"/>
                </a:spcBef>
                <a:buFont typeface="+mj-lt"/>
                <a:buNone/>
              </a:pPr>
              <a:r>
                <a:rPr lang="en-US" sz="900" b="0" i="0" baseline="0" noProof="0" dirty="0">
                  <a:solidFill>
                    <a:schemeClr val="bg1"/>
                  </a:solidFill>
                </a:rPr>
                <a:t>When copying this cover option into the on-screen 16:9 template, </a:t>
              </a:r>
              <a:r>
                <a:rPr lang="en-US" sz="900" b="1" i="0" baseline="0" noProof="0" dirty="0">
                  <a:solidFill>
                    <a:schemeClr val="bg1"/>
                  </a:solidFill>
                </a:rPr>
                <a:t>it’s expected </a:t>
              </a:r>
              <a:br>
                <a:rPr lang="en-US" sz="900" b="1" i="0" baseline="0" noProof="0" dirty="0">
                  <a:solidFill>
                    <a:schemeClr val="bg1"/>
                  </a:solidFill>
                </a:rPr>
              </a:br>
              <a:r>
                <a:rPr lang="en-US" sz="900" b="1" i="0" baseline="0" noProof="0" dirty="0">
                  <a:solidFill>
                    <a:schemeClr val="bg1"/>
                  </a:solidFill>
                </a:rPr>
                <a:t>and permissible for this to </a:t>
              </a:r>
              <a:br>
                <a:rPr lang="en-US" sz="900" b="1" i="0" baseline="0" noProof="0" dirty="0">
                  <a:solidFill>
                    <a:schemeClr val="bg1"/>
                  </a:solidFill>
                </a:rPr>
              </a:br>
              <a:r>
                <a:rPr lang="en-US" sz="900" b="1" i="0" baseline="0" noProof="0" dirty="0">
                  <a:solidFill>
                    <a:schemeClr val="bg1"/>
                  </a:solidFill>
                </a:rPr>
                <a:t>be used </a:t>
              </a:r>
              <a:r>
                <a:rPr lang="en-US" sz="900" b="0" i="0" baseline="0" noProof="0" dirty="0">
                  <a:solidFill>
                    <a:schemeClr val="bg1"/>
                  </a:solidFill>
                </a:rPr>
                <a:t>even though it’s inserted after the “Layouts not for use” indicator.</a:t>
              </a:r>
            </a:p>
          </p:txBody>
        </p:sp>
        <p:pic>
          <p:nvPicPr>
            <p:cNvPr id="22" name="Picture 21">
              <a:extLst>
                <a:ext uri="{FF2B5EF4-FFF2-40B4-BE49-F238E27FC236}">
                  <a16:creationId xmlns:a16="http://schemas.microsoft.com/office/drawing/2014/main" id="{4BB51B34-BEF9-4B7A-8FBD-5B22709C1D4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1559" t="42255" r="27044" b="1"/>
            <a:stretch/>
          </p:blipFill>
          <p:spPr>
            <a:xfrm>
              <a:off x="12438164" y="5403123"/>
              <a:ext cx="1640362" cy="1386360"/>
            </a:xfrm>
            <a:prstGeom prst="rect">
              <a:avLst/>
            </a:prstGeom>
          </p:spPr>
        </p:pic>
        <p:sp>
          <p:nvSpPr>
            <p:cNvPr id="23" name="Rectangle 22">
              <a:extLst>
                <a:ext uri="{FF2B5EF4-FFF2-40B4-BE49-F238E27FC236}">
                  <a16:creationId xmlns:a16="http://schemas.microsoft.com/office/drawing/2014/main" id="{ED6FDE63-2033-4027-8761-24E27128D056}"/>
                </a:ext>
              </a:extLst>
            </p:cNvPr>
            <p:cNvSpPr/>
            <p:nvPr userDrawn="1"/>
          </p:nvSpPr>
          <p:spPr bwMode="gray">
            <a:xfrm>
              <a:off x="13327856" y="6384130"/>
              <a:ext cx="478631" cy="276225"/>
            </a:xfrm>
            <a:prstGeom prst="rect">
              <a:avLst/>
            </a:prstGeom>
            <a:noFill/>
            <a:ln w="63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dirty="0">
                <a:solidFill>
                  <a:srgbClr val="FFFFFF"/>
                </a:solidFill>
              </a:endParaRPr>
            </a:p>
          </p:txBody>
        </p:sp>
        <p:sp>
          <p:nvSpPr>
            <p:cNvPr id="24" name="Graphic 3" descr="Checkmark">
              <a:extLst>
                <a:ext uri="{FF2B5EF4-FFF2-40B4-BE49-F238E27FC236}">
                  <a16:creationId xmlns:a16="http://schemas.microsoft.com/office/drawing/2014/main" id="{01FD71D2-F160-4A7D-A0DB-D2EFC5CD4454}"/>
                </a:ext>
              </a:extLst>
            </p:cNvPr>
            <p:cNvSpPr>
              <a:spLocks noChangeAspect="1"/>
            </p:cNvSpPr>
            <p:nvPr userDrawn="1"/>
          </p:nvSpPr>
          <p:spPr bwMode="gray">
            <a:xfrm>
              <a:off x="13459239" y="6434594"/>
              <a:ext cx="215866" cy="175298"/>
            </a:xfrm>
            <a:custGeom>
              <a:avLst/>
              <a:gdLst>
                <a:gd name="connsiteX0" fmla="*/ 530288 w 549402"/>
                <a:gd name="connsiteY0" fmla="*/ 19131 h 446152"/>
                <a:gd name="connsiteX1" fmla="*/ 530288 w 549402"/>
                <a:gd name="connsiteY1" fmla="*/ 19131 h 446152"/>
                <a:gd name="connsiteX2" fmla="*/ 437838 w 549402"/>
                <a:gd name="connsiteY2" fmla="*/ 19131 h 446152"/>
                <a:gd name="connsiteX3" fmla="*/ 195577 w 549402"/>
                <a:gd name="connsiteY3" fmla="*/ 261392 h 446152"/>
                <a:gd name="connsiteX4" fmla="*/ 111582 w 549402"/>
                <a:gd name="connsiteY4" fmla="*/ 177397 h 446152"/>
                <a:gd name="connsiteX5" fmla="*/ 19131 w 549402"/>
                <a:gd name="connsiteY5" fmla="*/ 177397 h 446152"/>
                <a:gd name="connsiteX6" fmla="*/ 19131 w 549402"/>
                <a:gd name="connsiteY6" fmla="*/ 269848 h 446152"/>
                <a:gd name="connsiteX7" fmla="*/ 195436 w 549402"/>
                <a:gd name="connsiteY7" fmla="*/ 446152 h 446152"/>
                <a:gd name="connsiteX8" fmla="*/ 530147 w 549402"/>
                <a:gd name="connsiteY8" fmla="*/ 111441 h 446152"/>
                <a:gd name="connsiteX9" fmla="*/ 530288 w 549402"/>
                <a:gd name="connsiteY9" fmla="*/ 19131 h 446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49402" h="446152">
                  <a:moveTo>
                    <a:pt x="530288" y="19131"/>
                  </a:moveTo>
                  <a:lnTo>
                    <a:pt x="530288" y="19131"/>
                  </a:lnTo>
                  <a:cubicBezTo>
                    <a:pt x="504780" y="-6377"/>
                    <a:pt x="463346" y="-6377"/>
                    <a:pt x="437838" y="19131"/>
                  </a:cubicBezTo>
                  <a:lnTo>
                    <a:pt x="195577" y="261392"/>
                  </a:lnTo>
                  <a:lnTo>
                    <a:pt x="111582" y="177397"/>
                  </a:lnTo>
                  <a:cubicBezTo>
                    <a:pt x="86074" y="151888"/>
                    <a:pt x="44640" y="151888"/>
                    <a:pt x="19131" y="177397"/>
                  </a:cubicBezTo>
                  <a:cubicBezTo>
                    <a:pt x="-6377" y="202905"/>
                    <a:pt x="-6377" y="244339"/>
                    <a:pt x="19131" y="269848"/>
                  </a:cubicBezTo>
                  <a:lnTo>
                    <a:pt x="195436" y="446152"/>
                  </a:lnTo>
                  <a:lnTo>
                    <a:pt x="530147" y="111441"/>
                  </a:lnTo>
                  <a:cubicBezTo>
                    <a:pt x="555797" y="85933"/>
                    <a:pt x="555797" y="44640"/>
                    <a:pt x="530288" y="19131"/>
                  </a:cubicBezTo>
                  <a:close/>
                </a:path>
              </a:pathLst>
            </a:custGeom>
            <a:solidFill>
              <a:srgbClr val="007000"/>
            </a:solidFill>
            <a:ln w="14089" cap="flat">
              <a:noFill/>
              <a:prstDash val="solid"/>
              <a:miter/>
            </a:ln>
          </p:spPr>
          <p:txBody>
            <a:bodyPr rtlCol="0" anchor="ctr"/>
            <a:lstStyle/>
            <a:p>
              <a:endParaRPr lang="en-US" dirty="0"/>
            </a:p>
          </p:txBody>
        </p:sp>
      </p:grpSp>
      <p:pic>
        <p:nvPicPr>
          <p:cNvPr id="15" name="Optum logo" descr="Optum">
            <a:extLst>
              <a:ext uri="{FF2B5EF4-FFF2-40B4-BE49-F238E27FC236}">
                <a16:creationId xmlns:a16="http://schemas.microsoft.com/office/drawing/2014/main" id="{D322EE1F-9616-44BA-AEFB-250E64FA6E23}"/>
              </a:ext>
              <a:ext uri="{C183D7F6-B498-43B3-948B-1728B52AA6E4}">
                <adec:decorative xmlns:adec="http://schemas.microsoft.com/office/drawing/2017/decorative" val="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dirty="0"/>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dirty="0"/>
              <a:t>Month DD, YYYY (May also be location or speaker)</a:t>
            </a:r>
          </a:p>
        </p:txBody>
      </p:sp>
      <p:pic>
        <p:nvPicPr>
          <p:cNvPr id="13" name="Picture 12" descr="IT professional standing in a server room and examining a server rack while holding a laptop.">
            <a:extLst>
              <a:ext uri="{FF2B5EF4-FFF2-40B4-BE49-F238E27FC236}">
                <a16:creationId xmlns:a16="http://schemas.microsoft.com/office/drawing/2014/main" id="{998D147F-F514-40D3-9F83-705EE8693EF2}"/>
              </a:ext>
            </a:extLst>
          </p:cNvPr>
          <p:cNvPicPr>
            <a:picLocks noChangeAspect="1"/>
          </p:cNvPicPr>
          <p:nvPr userDrawn="1"/>
        </p:nvPicPr>
        <p:blipFill>
          <a:blip r:embed="rId5">
            <a:extLst>
              <a:ext uri="{28A0092B-C50C-407E-A947-70E740481C1C}">
                <a14:useLocalDpi xmlns:a14="http://schemas.microsoft.com/office/drawing/2010/main" val="0"/>
              </a:ext>
            </a:extLst>
          </a:blip>
          <a:srcRect/>
          <a:stretch/>
        </p:blipFill>
        <p:spPr bwMode="gray">
          <a:xfrm>
            <a:off x="6019486" y="6071"/>
            <a:ext cx="6169779" cy="6851926"/>
          </a:xfrm>
          <a:prstGeom prst="rect">
            <a:avLst/>
          </a:prstGeom>
        </p:spPr>
      </p:pic>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dirty="0"/>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dirty="0"/>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3/16/23</a:t>
            </a:fld>
            <a:endParaRPr lang="en-US" dirty="0"/>
          </a:p>
        </p:txBody>
      </p:sp>
    </p:spTree>
    <p:extLst>
      <p:ext uri="{BB962C8B-B14F-4D97-AF65-F5344CB8AC3E}">
        <p14:creationId xmlns:p14="http://schemas.microsoft.com/office/powerpoint/2010/main" val="194516820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3/16/23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3/16/23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spTree>
    <p:extLst>
      <p:ext uri="{BB962C8B-B14F-4D97-AF65-F5344CB8AC3E}">
        <p14:creationId xmlns:p14="http://schemas.microsoft.com/office/powerpoint/2010/main" val="148158091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3/16/23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spTree>
    <p:extLst>
      <p:ext uri="{BB962C8B-B14F-4D97-AF65-F5344CB8AC3E}">
        <p14:creationId xmlns:p14="http://schemas.microsoft.com/office/powerpoint/2010/main" val="132518447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3/16/23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255400050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Promise">
    <p:bg>
      <p:bgPr>
        <a:solidFill>
          <a:schemeClr val="bg1"/>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3/16/23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518883"/>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5" name="Picture 8" descr="Icon&#10;&#10;Description automatically generated">
            <a:extLst>
              <a:ext uri="{FF2B5EF4-FFF2-40B4-BE49-F238E27FC236}">
                <a16:creationId xmlns:a16="http://schemas.microsoft.com/office/drawing/2014/main" id="{548F7AB9-C07C-44D3-A45A-509D3091F2E3}"/>
              </a:ext>
            </a:extLst>
          </p:cNvPr>
          <p:cNvPicPr>
            <a:picLocks noChangeAspect="1"/>
          </p:cNvPicPr>
          <p:nvPr userDrawn="1"/>
        </p:nvPicPr>
        <p:blipFill rotWithShape="1">
          <a:blip r:embed="rId4"/>
          <a:srcRect l="24691" r="24691"/>
          <a:stretch/>
        </p:blipFill>
        <p:spPr bwMode="gray">
          <a:xfrm>
            <a:off x="6019800" y="0"/>
            <a:ext cx="6172200" cy="6858000"/>
          </a:xfrm>
          <a:prstGeom prst="rect">
            <a:avLst/>
          </a:prstGeom>
          <a:solidFill>
            <a:schemeClr val="bg2"/>
          </a:solidFill>
        </p:spPr>
      </p:pic>
      <p:sp>
        <p:nvSpPr>
          <p:cNvPr id="10" name="TextBox 9">
            <a:extLst>
              <a:ext uri="{FF2B5EF4-FFF2-40B4-BE49-F238E27FC236}">
                <a16:creationId xmlns:a16="http://schemas.microsoft.com/office/drawing/2014/main" id="{AAF8C1F7-0FC5-4BD5-896B-5EB9642D0AC1}"/>
              </a:ext>
            </a:extLst>
          </p:cNvPr>
          <p:cNvSpPr txBox="1"/>
          <p:nvPr userDrawn="1"/>
        </p:nvSpPr>
        <p:spPr bwMode="gray">
          <a:xfrm>
            <a:off x="463462" y="3592370"/>
            <a:ext cx="4015946" cy="623248"/>
          </a:xfrm>
          <a:prstGeom prst="rect">
            <a:avLst/>
          </a:prstGeom>
          <a:noFill/>
        </p:spPr>
        <p:txBody>
          <a:bodyPr vert="horz" wrap="square" lIns="0" tIns="0" rIns="0" bIns="0" rtlCol="0">
            <a:spAutoFit/>
          </a:bodyPr>
          <a:lstStyle/>
          <a:p>
            <a:pPr algn="l">
              <a:lnSpc>
                <a:spcPct val="90000"/>
              </a:lnSpc>
              <a:spcBef>
                <a:spcPts val="600"/>
              </a:spcBef>
            </a:pPr>
            <a:r>
              <a:rPr lang="en-US" sz="4500" b="1">
                <a:solidFill>
                  <a:schemeClr val="accent6"/>
                </a:solidFill>
              </a:rPr>
              <a:t>Better, for you</a:t>
            </a:r>
          </a:p>
        </p:txBody>
      </p:sp>
    </p:spTree>
    <p:extLst>
      <p:ext uri="{BB962C8B-B14F-4D97-AF65-F5344CB8AC3E}">
        <p14:creationId xmlns:p14="http://schemas.microsoft.com/office/powerpoint/2010/main" val="782659486"/>
      </p:ext>
    </p:extLst>
  </p:cSld>
  <p:clrMapOvr>
    <a:masterClrMapping/>
  </p:clrMapOvr>
  <p:extLst>
    <p:ext uri="{DCECCB84-F9BA-43D5-87BE-67443E8EF086}">
      <p15:sldGuideLst xmlns:p15="http://schemas.microsoft.com/office/powerpoint/2012/main">
        <p15:guide id="2" pos="3259">
          <p15:clr>
            <a:srgbClr val="FBAE40"/>
          </p15:clr>
        </p15:guide>
        <p15:guide id="4" orient="horz" pos="2845"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3/16/23</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2023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4">
            <a:extLst>
              <a:ext uri="{28A0092B-C50C-407E-A947-70E740481C1C}">
                <a14:useLocalDpi xmlns:a14="http://schemas.microsoft.com/office/drawing/2010/main" val="0"/>
              </a:ext>
              <a:ext uri="{96DAC541-7B7A-43D3-8B79-37D633B846F1}">
                <asvg:svgBlip xmlns:asvg="http://schemas.microsoft.com/office/drawing/2016/SVG/main" r:embed="rId45"/>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0" r:id="rId1"/>
    <p:sldLayoutId id="2147483675" r:id="rId2"/>
    <p:sldLayoutId id="2147483667" r:id="rId3"/>
    <p:sldLayoutId id="2147483694" r:id="rId4"/>
    <p:sldLayoutId id="2147483699" r:id="rId5"/>
    <p:sldLayoutId id="2147483700" r:id="rId6"/>
    <p:sldLayoutId id="2147483701" r:id="rId7"/>
    <p:sldLayoutId id="2147483688" r:id="rId8"/>
    <p:sldLayoutId id="2147483703" r:id="rId9"/>
    <p:sldLayoutId id="2147483676" r:id="rId10"/>
    <p:sldLayoutId id="2147483685" r:id="rId11"/>
    <p:sldLayoutId id="2147483684" r:id="rId12"/>
    <p:sldLayoutId id="2147483677" r:id="rId13"/>
    <p:sldLayoutId id="2147483654" r:id="rId14"/>
    <p:sldLayoutId id="2147483662" r:id="rId15"/>
    <p:sldLayoutId id="2147483683" r:id="rId16"/>
    <p:sldLayoutId id="2147483650" r:id="rId17"/>
    <p:sldLayoutId id="2147483655" r:id="rId18"/>
    <p:sldLayoutId id="2147483678" r:id="rId19"/>
    <p:sldLayoutId id="2147483664" r:id="rId20"/>
    <p:sldLayoutId id="2147483696" r:id="rId21"/>
    <p:sldLayoutId id="2147483695" r:id="rId22"/>
    <p:sldLayoutId id="2147483697" r:id="rId23"/>
    <p:sldLayoutId id="2147483692" r:id="rId24"/>
    <p:sldLayoutId id="2147483698" r:id="rId25"/>
    <p:sldLayoutId id="2147483680" r:id="rId26"/>
    <p:sldLayoutId id="2147483663" r:id="rId27"/>
    <p:sldLayoutId id="2147483660" r:id="rId28"/>
    <p:sldLayoutId id="2147483649" r:id="rId29"/>
    <p:sldLayoutId id="2147483652" r:id="rId30"/>
    <p:sldLayoutId id="2147483653" r:id="rId31"/>
    <p:sldLayoutId id="2147483656" r:id="rId32"/>
    <p:sldLayoutId id="2147483657" r:id="rId33"/>
    <p:sldLayoutId id="2147483658" r:id="rId34"/>
    <p:sldLayoutId id="2147483659" r:id="rId35"/>
    <p:sldLayoutId id="2147483712" r:id="rId36"/>
    <p:sldLayoutId id="2147483859" r:id="rId37"/>
    <p:sldLayoutId id="2147483861" r:id="rId38"/>
    <p:sldLayoutId id="2147483862" r:id="rId39"/>
    <p:sldLayoutId id="2147483868" r:id="rId40"/>
    <p:sldLayoutId id="2147483872" r:id="rId41"/>
    <p:sldLayoutId id="2147483873" r:id="rId42"/>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1B75B2-3F4C-4DFB-A593-E5DA48059C45}"/>
              </a:ext>
            </a:extLst>
          </p:cNvPr>
          <p:cNvSpPr>
            <a:spLocks noGrp="1"/>
          </p:cNvSpPr>
          <p:nvPr>
            <p:ph type="title"/>
          </p:nvPr>
        </p:nvSpPr>
        <p:spPr>
          <a:xfrm>
            <a:off x="463462" y="3696782"/>
            <a:ext cx="4709160" cy="623248"/>
          </a:xfrm>
        </p:spPr>
        <p:txBody>
          <a:bodyPr/>
          <a:lstStyle/>
          <a:p>
            <a:r>
              <a:rPr lang="en-US" dirty="0"/>
              <a:t>Azure Storage</a:t>
            </a:r>
          </a:p>
        </p:txBody>
      </p:sp>
      <p:sp>
        <p:nvSpPr>
          <p:cNvPr id="6" name="Text Placeholder 5">
            <a:extLst>
              <a:ext uri="{FF2B5EF4-FFF2-40B4-BE49-F238E27FC236}">
                <a16:creationId xmlns:a16="http://schemas.microsoft.com/office/drawing/2014/main" id="{E72CEB9A-F616-4D49-9AE0-3B5C263A5EF3}"/>
              </a:ext>
            </a:extLst>
          </p:cNvPr>
          <p:cNvSpPr>
            <a:spLocks noGrp="1"/>
          </p:cNvSpPr>
          <p:nvPr>
            <p:ph type="body" sz="quarter" idx="10"/>
          </p:nvPr>
        </p:nvSpPr>
        <p:spPr>
          <a:xfrm>
            <a:off x="463462" y="4635651"/>
            <a:ext cx="4709160" cy="276999"/>
          </a:xfrm>
        </p:spPr>
        <p:txBody>
          <a:bodyPr/>
          <a:lstStyle/>
          <a:p>
            <a:r>
              <a:rPr lang="en-US" dirty="0"/>
              <a:t>OCC Engineering team </a:t>
            </a:r>
          </a:p>
        </p:txBody>
      </p:sp>
      <p:sp>
        <p:nvSpPr>
          <p:cNvPr id="7" name="Text Placeholder 6">
            <a:extLst>
              <a:ext uri="{FF2B5EF4-FFF2-40B4-BE49-F238E27FC236}">
                <a16:creationId xmlns:a16="http://schemas.microsoft.com/office/drawing/2014/main" id="{33620648-3116-46A2-9663-8A69B962274F}"/>
              </a:ext>
            </a:extLst>
          </p:cNvPr>
          <p:cNvSpPr>
            <a:spLocks noGrp="1"/>
          </p:cNvSpPr>
          <p:nvPr>
            <p:ph type="body" sz="quarter" idx="11"/>
          </p:nvPr>
        </p:nvSpPr>
        <p:spPr/>
        <p:txBody>
          <a:bodyPr/>
          <a:lstStyle/>
          <a:p>
            <a:r>
              <a:rPr lang="en-US" dirty="0" err="1"/>
              <a:t>Srichand</a:t>
            </a:r>
            <a:r>
              <a:rPr lang="en-US" dirty="0"/>
              <a:t> </a:t>
            </a:r>
            <a:r>
              <a:rPr lang="en-US" dirty="0" err="1"/>
              <a:t>Jakka</a:t>
            </a:r>
            <a:endParaRPr lang="en-US" dirty="0"/>
          </a:p>
        </p:txBody>
      </p:sp>
    </p:spTree>
    <p:extLst>
      <p:ext uri="{BB962C8B-B14F-4D97-AF65-F5344CB8AC3E}">
        <p14:creationId xmlns:p14="http://schemas.microsoft.com/office/powerpoint/2010/main" val="2823177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p:txBody>
          <a:bodyPr/>
          <a:lstStyle/>
          <a:p>
            <a:r>
              <a:rPr lang="en-US" dirty="0"/>
              <a:t>Storage Redundancy</a:t>
            </a:r>
          </a:p>
        </p:txBody>
      </p:sp>
      <p:sp>
        <p:nvSpPr>
          <p:cNvPr id="17" name="Rectangle 16">
            <a:extLst>
              <a:ext uri="{FF2B5EF4-FFF2-40B4-BE49-F238E27FC236}">
                <a16:creationId xmlns:a16="http://schemas.microsoft.com/office/drawing/2014/main" id="{3ED78715-EDFB-40ED-8D9B-A1886C632472}"/>
              </a:ext>
            </a:extLst>
          </p:cNvPr>
          <p:cNvSpPr/>
          <p:nvPr/>
        </p:nvSpPr>
        <p:spPr bwMode="gray">
          <a:xfrm>
            <a:off x="1043676" y="1349732"/>
            <a:ext cx="3737078" cy="276999"/>
          </a:xfrm>
          <a:prstGeom prst="rect">
            <a:avLst/>
          </a:prstGeom>
        </p:spPr>
        <p:txBody>
          <a:bodyPr wrap="square" lIns="0" tIns="0" rIns="0" bIns="0" anchor="t" anchorCtr="0">
            <a:spAutoFit/>
          </a:bodyPr>
          <a:lstStyle/>
          <a:p>
            <a:r>
              <a:rPr lang="en-US" b="1" dirty="0">
                <a:solidFill>
                  <a:schemeClr val="accent6"/>
                </a:solidFill>
              </a:rPr>
              <a:t>Geo-redundant storage</a:t>
            </a:r>
          </a:p>
        </p:txBody>
      </p:sp>
      <p:sp>
        <p:nvSpPr>
          <p:cNvPr id="16" name="Text Placeholder 4">
            <a:extLst>
              <a:ext uri="{FF2B5EF4-FFF2-40B4-BE49-F238E27FC236}">
                <a16:creationId xmlns:a16="http://schemas.microsoft.com/office/drawing/2014/main" id="{C8A4C618-0522-45B3-86C6-587624C39F6C}"/>
              </a:ext>
            </a:extLst>
          </p:cNvPr>
          <p:cNvSpPr txBox="1">
            <a:spLocks/>
          </p:cNvSpPr>
          <p:nvPr/>
        </p:nvSpPr>
        <p:spPr bwMode="gray">
          <a:xfrm>
            <a:off x="1124708" y="4580182"/>
            <a:ext cx="4013820" cy="1077218"/>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300" dirty="0"/>
              <a:t>Data synchronously three times within a single physical location in the primary region using LRS</a:t>
            </a:r>
          </a:p>
          <a:p>
            <a:pPr marL="285750" indent="-285750">
              <a:buFont typeface="Arial" panose="020B0604020202020204" pitchFamily="34" charset="0"/>
              <a:buChar char="•"/>
            </a:pPr>
            <a:r>
              <a:rPr lang="en-IN" sz="1300" dirty="0"/>
              <a:t>Copies the data asynchronously to a single physical location in the secondary region (the region pair) using LRS</a:t>
            </a:r>
            <a:endParaRPr lang="en-US" sz="1300" dirty="0"/>
          </a:p>
        </p:txBody>
      </p:sp>
      <p:cxnSp>
        <p:nvCxnSpPr>
          <p:cNvPr id="9" name="Straight Connector 8">
            <a:extLst>
              <a:ext uri="{FF2B5EF4-FFF2-40B4-BE49-F238E27FC236}">
                <a16:creationId xmlns:a16="http://schemas.microsoft.com/office/drawing/2014/main" id="{7878A78F-4CB7-42A0-A6B4-FAE28EE1B57B}"/>
              </a:ext>
            </a:extLst>
          </p:cNvPr>
          <p:cNvCxnSpPr>
            <a:cxnSpLocks/>
          </p:cNvCxnSpPr>
          <p:nvPr/>
        </p:nvCxnSpPr>
        <p:spPr bwMode="gray">
          <a:xfrm flipV="1">
            <a:off x="6096000" y="1971911"/>
            <a:ext cx="0" cy="3546500"/>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1F2E4F82-6F21-834C-5658-12E0101ADB7B}"/>
              </a:ext>
            </a:extLst>
          </p:cNvPr>
          <p:cNvSpPr txBox="1">
            <a:spLocks/>
          </p:cNvSpPr>
          <p:nvPr/>
        </p:nvSpPr>
        <p:spPr bwMode="gray">
          <a:xfrm>
            <a:off x="6675785" y="4388436"/>
            <a:ext cx="3941696" cy="1477328"/>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300" dirty="0"/>
              <a:t>Data in a GZRS storage account is copied across three Azure availability zones in the primary region and is also replicated to a secondary geographic region</a:t>
            </a:r>
          </a:p>
          <a:p>
            <a:pPr marL="285750" indent="-285750">
              <a:buFont typeface="Arial" panose="020B0604020202020204" pitchFamily="34" charset="0"/>
              <a:buChar char="•"/>
            </a:pPr>
            <a:r>
              <a:rPr lang="en-US" sz="1300" dirty="0"/>
              <a:t>Microsoft recommends using GZRS for applications requiring maximum consistency, durability, and resilience for disaster recovery.</a:t>
            </a:r>
          </a:p>
        </p:txBody>
      </p:sp>
      <p:pic>
        <p:nvPicPr>
          <p:cNvPr id="5" name="Picture 4">
            <a:extLst>
              <a:ext uri="{FF2B5EF4-FFF2-40B4-BE49-F238E27FC236}">
                <a16:creationId xmlns:a16="http://schemas.microsoft.com/office/drawing/2014/main" id="{FE5AABF4-EBB7-1EBE-2592-A8351EC22753}"/>
              </a:ext>
            </a:extLst>
          </p:cNvPr>
          <p:cNvPicPr>
            <a:picLocks noChangeAspect="1"/>
          </p:cNvPicPr>
          <p:nvPr/>
        </p:nvPicPr>
        <p:blipFill>
          <a:blip r:embed="rId2"/>
          <a:stretch>
            <a:fillRect/>
          </a:stretch>
        </p:blipFill>
        <p:spPr>
          <a:xfrm>
            <a:off x="986732" y="2020571"/>
            <a:ext cx="4635500" cy="2349500"/>
          </a:xfrm>
          <a:prstGeom prst="rect">
            <a:avLst/>
          </a:prstGeom>
        </p:spPr>
      </p:pic>
      <p:sp>
        <p:nvSpPr>
          <p:cNvPr id="6" name="Rectangle 5">
            <a:extLst>
              <a:ext uri="{FF2B5EF4-FFF2-40B4-BE49-F238E27FC236}">
                <a16:creationId xmlns:a16="http://schemas.microsoft.com/office/drawing/2014/main" id="{D0598100-DF95-A8BA-CA42-BC8B69648444}"/>
              </a:ext>
            </a:extLst>
          </p:cNvPr>
          <p:cNvSpPr/>
          <p:nvPr/>
        </p:nvSpPr>
        <p:spPr bwMode="gray">
          <a:xfrm>
            <a:off x="6675785" y="1473015"/>
            <a:ext cx="3737078" cy="276999"/>
          </a:xfrm>
          <a:prstGeom prst="rect">
            <a:avLst/>
          </a:prstGeom>
        </p:spPr>
        <p:txBody>
          <a:bodyPr wrap="square" lIns="0" tIns="0" rIns="0" bIns="0" anchor="t" anchorCtr="0">
            <a:spAutoFit/>
          </a:bodyPr>
          <a:lstStyle/>
          <a:p>
            <a:r>
              <a:rPr lang="en-US" b="1" dirty="0">
                <a:solidFill>
                  <a:schemeClr val="accent6"/>
                </a:solidFill>
              </a:rPr>
              <a:t>Geo-zone-redundant storage</a:t>
            </a:r>
          </a:p>
        </p:txBody>
      </p:sp>
      <p:pic>
        <p:nvPicPr>
          <p:cNvPr id="7" name="Picture 6">
            <a:extLst>
              <a:ext uri="{FF2B5EF4-FFF2-40B4-BE49-F238E27FC236}">
                <a16:creationId xmlns:a16="http://schemas.microsoft.com/office/drawing/2014/main" id="{0DA47F4C-D34B-0C2C-D4CC-CB54BBEEF897}"/>
              </a:ext>
            </a:extLst>
          </p:cNvPr>
          <p:cNvPicPr>
            <a:picLocks noChangeAspect="1"/>
          </p:cNvPicPr>
          <p:nvPr/>
        </p:nvPicPr>
        <p:blipFill>
          <a:blip r:embed="rId3"/>
          <a:stretch>
            <a:fillRect/>
          </a:stretch>
        </p:blipFill>
        <p:spPr>
          <a:xfrm>
            <a:off x="6675785" y="1809957"/>
            <a:ext cx="4113698" cy="2501296"/>
          </a:xfrm>
          <a:prstGeom prst="rect">
            <a:avLst/>
          </a:prstGeom>
        </p:spPr>
      </p:pic>
    </p:spTree>
    <p:extLst>
      <p:ext uri="{BB962C8B-B14F-4D97-AF65-F5344CB8AC3E}">
        <p14:creationId xmlns:p14="http://schemas.microsoft.com/office/powerpoint/2010/main" val="1804981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AEE5-397B-4A4E-A2C4-CD5370706EA3}"/>
              </a:ext>
            </a:extLst>
          </p:cNvPr>
          <p:cNvSpPr>
            <a:spLocks noGrp="1"/>
          </p:cNvSpPr>
          <p:nvPr>
            <p:ph type="title"/>
          </p:nvPr>
        </p:nvSpPr>
        <p:spPr/>
        <p:txBody>
          <a:bodyPr/>
          <a:lstStyle/>
          <a:p>
            <a:r>
              <a:rPr lang="en-US" dirty="0"/>
              <a:t>Storage Security Strategies</a:t>
            </a:r>
          </a:p>
        </p:txBody>
      </p:sp>
      <p:pic>
        <p:nvPicPr>
          <p:cNvPr id="5" name="Picture 4">
            <a:extLst>
              <a:ext uri="{FF2B5EF4-FFF2-40B4-BE49-F238E27FC236}">
                <a16:creationId xmlns:a16="http://schemas.microsoft.com/office/drawing/2014/main" id="{33F865C6-62F7-4C1A-8AEF-360E1D72026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1931477" y="1218670"/>
            <a:ext cx="609601" cy="609601"/>
          </a:xfrm>
          <a:prstGeom prst="rect">
            <a:avLst/>
          </a:prstGeom>
        </p:spPr>
      </p:pic>
      <p:sp>
        <p:nvSpPr>
          <p:cNvPr id="21" name="TextBox 20">
            <a:extLst>
              <a:ext uri="{FF2B5EF4-FFF2-40B4-BE49-F238E27FC236}">
                <a16:creationId xmlns:a16="http://schemas.microsoft.com/office/drawing/2014/main" id="{8A5A9C91-1C2F-4426-9ACB-42B3CD5AFC34}"/>
              </a:ext>
            </a:extLst>
          </p:cNvPr>
          <p:cNvSpPr txBox="1"/>
          <p:nvPr/>
        </p:nvSpPr>
        <p:spPr bwMode="gray">
          <a:xfrm>
            <a:off x="1178809" y="1998257"/>
            <a:ext cx="2114938"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Encryption</a:t>
            </a:r>
          </a:p>
        </p:txBody>
      </p:sp>
      <p:sp>
        <p:nvSpPr>
          <p:cNvPr id="22" name="TextBox 21">
            <a:extLst>
              <a:ext uri="{FF2B5EF4-FFF2-40B4-BE49-F238E27FC236}">
                <a16:creationId xmlns:a16="http://schemas.microsoft.com/office/drawing/2014/main" id="{AE861F52-D94F-414E-A1B8-3F280CDCDD12}"/>
              </a:ext>
            </a:extLst>
          </p:cNvPr>
          <p:cNvSpPr txBox="1"/>
          <p:nvPr/>
        </p:nvSpPr>
        <p:spPr bwMode="gray">
          <a:xfrm>
            <a:off x="774483" y="2341358"/>
            <a:ext cx="2923591" cy="600164"/>
          </a:xfrm>
          <a:prstGeom prst="rect">
            <a:avLst/>
          </a:prstGeom>
          <a:noFill/>
        </p:spPr>
        <p:txBody>
          <a:bodyPr vert="horz" wrap="square" lIns="0" tIns="0" rIns="0" bIns="0" rtlCol="0">
            <a:spAutoFit/>
          </a:bodyPr>
          <a:lstStyle/>
          <a:p>
            <a:pPr algn="ctr">
              <a:spcBef>
                <a:spcPts val="600"/>
              </a:spcBef>
            </a:pPr>
            <a:r>
              <a:rPr lang="en-IN" sz="1300" dirty="0"/>
              <a:t>All data written to Azure Storage is automatically encrypted by using Azure Storage encryption</a:t>
            </a:r>
            <a:endParaRPr lang="en-US" sz="1300" dirty="0"/>
          </a:p>
        </p:txBody>
      </p:sp>
      <p:pic>
        <p:nvPicPr>
          <p:cNvPr id="17" name="Picture 16">
            <a:extLst>
              <a:ext uri="{FF2B5EF4-FFF2-40B4-BE49-F238E27FC236}">
                <a16:creationId xmlns:a16="http://schemas.microsoft.com/office/drawing/2014/main" id="{97A6E12A-35F4-444D-92A6-46FA5BBE564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gray">
          <a:xfrm>
            <a:off x="5791200" y="1218670"/>
            <a:ext cx="609601" cy="609601"/>
          </a:xfrm>
          <a:prstGeom prst="rect">
            <a:avLst/>
          </a:prstGeom>
        </p:spPr>
      </p:pic>
      <p:sp>
        <p:nvSpPr>
          <p:cNvPr id="23" name="TextBox 22">
            <a:extLst>
              <a:ext uri="{FF2B5EF4-FFF2-40B4-BE49-F238E27FC236}">
                <a16:creationId xmlns:a16="http://schemas.microsoft.com/office/drawing/2014/main" id="{60825F7D-EEBA-426B-BB5B-7CA6F2C8B1EF}"/>
              </a:ext>
            </a:extLst>
          </p:cNvPr>
          <p:cNvSpPr txBox="1"/>
          <p:nvPr/>
        </p:nvSpPr>
        <p:spPr bwMode="gray">
          <a:xfrm>
            <a:off x="5038532" y="1998257"/>
            <a:ext cx="2114938"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Authentication</a:t>
            </a:r>
          </a:p>
        </p:txBody>
      </p:sp>
      <p:sp>
        <p:nvSpPr>
          <p:cNvPr id="24" name="TextBox 23">
            <a:extLst>
              <a:ext uri="{FF2B5EF4-FFF2-40B4-BE49-F238E27FC236}">
                <a16:creationId xmlns:a16="http://schemas.microsoft.com/office/drawing/2014/main" id="{10451AC6-51E4-4911-8C24-299634739F05}"/>
              </a:ext>
            </a:extLst>
          </p:cNvPr>
          <p:cNvSpPr txBox="1"/>
          <p:nvPr/>
        </p:nvSpPr>
        <p:spPr bwMode="gray">
          <a:xfrm>
            <a:off x="4634205" y="2341358"/>
            <a:ext cx="2923591" cy="1000274"/>
          </a:xfrm>
          <a:prstGeom prst="rect">
            <a:avLst/>
          </a:prstGeom>
          <a:noFill/>
        </p:spPr>
        <p:txBody>
          <a:bodyPr vert="horz" wrap="square" lIns="0" tIns="0" rIns="0" bIns="0" rtlCol="0">
            <a:spAutoFit/>
          </a:bodyPr>
          <a:lstStyle/>
          <a:p>
            <a:pPr algn="ctr">
              <a:spcBef>
                <a:spcPts val="600"/>
              </a:spcBef>
            </a:pPr>
            <a:r>
              <a:rPr lang="en-IN" sz="1300" dirty="0"/>
              <a:t>Assign RBAC roles scoped to an Azure storage account to security principals, and use Azure AD to authorize resource management operations like key management</a:t>
            </a:r>
            <a:endParaRPr lang="en-US" sz="1300" dirty="0"/>
          </a:p>
        </p:txBody>
      </p:sp>
      <p:pic>
        <p:nvPicPr>
          <p:cNvPr id="11" name="Picture 10">
            <a:extLst>
              <a:ext uri="{FF2B5EF4-FFF2-40B4-BE49-F238E27FC236}">
                <a16:creationId xmlns:a16="http://schemas.microsoft.com/office/drawing/2014/main" id="{DF31EA40-64C0-44D4-B7C3-4FE3469D91F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bwMode="gray">
          <a:xfrm>
            <a:off x="9650923" y="1218670"/>
            <a:ext cx="609601" cy="609601"/>
          </a:xfrm>
          <a:prstGeom prst="rect">
            <a:avLst/>
          </a:prstGeom>
        </p:spPr>
      </p:pic>
      <p:sp>
        <p:nvSpPr>
          <p:cNvPr id="25" name="TextBox 24">
            <a:extLst>
              <a:ext uri="{FF2B5EF4-FFF2-40B4-BE49-F238E27FC236}">
                <a16:creationId xmlns:a16="http://schemas.microsoft.com/office/drawing/2014/main" id="{0204B3B3-D725-4748-A7DC-2B030CF36604}"/>
              </a:ext>
            </a:extLst>
          </p:cNvPr>
          <p:cNvSpPr txBox="1"/>
          <p:nvPr/>
        </p:nvSpPr>
        <p:spPr bwMode="gray">
          <a:xfrm>
            <a:off x="8898254" y="1998257"/>
            <a:ext cx="2114938"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Data in transit</a:t>
            </a:r>
          </a:p>
        </p:txBody>
      </p:sp>
      <p:sp>
        <p:nvSpPr>
          <p:cNvPr id="26" name="TextBox 25">
            <a:extLst>
              <a:ext uri="{FF2B5EF4-FFF2-40B4-BE49-F238E27FC236}">
                <a16:creationId xmlns:a16="http://schemas.microsoft.com/office/drawing/2014/main" id="{958F31D4-0EB9-4B2D-AA58-EE69AE70BFC8}"/>
              </a:ext>
            </a:extLst>
          </p:cNvPr>
          <p:cNvSpPr txBox="1"/>
          <p:nvPr/>
        </p:nvSpPr>
        <p:spPr bwMode="gray">
          <a:xfrm>
            <a:off x="8493927" y="2341358"/>
            <a:ext cx="2923591" cy="800219"/>
          </a:xfrm>
          <a:prstGeom prst="rect">
            <a:avLst/>
          </a:prstGeom>
          <a:noFill/>
        </p:spPr>
        <p:txBody>
          <a:bodyPr vert="horz" wrap="square" lIns="0" tIns="0" rIns="0" bIns="0" rtlCol="0">
            <a:spAutoFit/>
          </a:bodyPr>
          <a:lstStyle/>
          <a:p>
            <a:pPr algn="ctr">
              <a:spcBef>
                <a:spcPts val="600"/>
              </a:spcBef>
            </a:pPr>
            <a:r>
              <a:rPr lang="en-IN" sz="1300" dirty="0"/>
              <a:t>Data can be secured in transit between an application and Azure by using Client-Side Encryption, HTTPS, or SMB 3.0</a:t>
            </a:r>
            <a:endParaRPr lang="en-US" sz="1300" dirty="0"/>
          </a:p>
        </p:txBody>
      </p:sp>
      <p:pic>
        <p:nvPicPr>
          <p:cNvPr id="8" name="Picture 7">
            <a:extLst>
              <a:ext uri="{FF2B5EF4-FFF2-40B4-BE49-F238E27FC236}">
                <a16:creationId xmlns:a16="http://schemas.microsoft.com/office/drawing/2014/main" id="{64D5921D-0687-4DB1-8754-A832F38D046D}"/>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bwMode="gray">
          <a:xfrm>
            <a:off x="1931477" y="3730040"/>
            <a:ext cx="609601" cy="609601"/>
          </a:xfrm>
          <a:prstGeom prst="rect">
            <a:avLst/>
          </a:prstGeom>
        </p:spPr>
      </p:pic>
      <p:sp>
        <p:nvSpPr>
          <p:cNvPr id="29" name="TextBox 28">
            <a:extLst>
              <a:ext uri="{FF2B5EF4-FFF2-40B4-BE49-F238E27FC236}">
                <a16:creationId xmlns:a16="http://schemas.microsoft.com/office/drawing/2014/main" id="{7F599E1B-E4F0-4B62-B7CC-908021831820}"/>
              </a:ext>
            </a:extLst>
          </p:cNvPr>
          <p:cNvSpPr txBox="1"/>
          <p:nvPr/>
        </p:nvSpPr>
        <p:spPr bwMode="gray">
          <a:xfrm>
            <a:off x="1178809" y="4509627"/>
            <a:ext cx="2114938"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Disk encryption</a:t>
            </a:r>
          </a:p>
        </p:txBody>
      </p:sp>
      <p:sp>
        <p:nvSpPr>
          <p:cNvPr id="32" name="TextBox 31">
            <a:extLst>
              <a:ext uri="{FF2B5EF4-FFF2-40B4-BE49-F238E27FC236}">
                <a16:creationId xmlns:a16="http://schemas.microsoft.com/office/drawing/2014/main" id="{11FA7BAF-A7B4-4D3E-A14F-F195992EB959}"/>
              </a:ext>
            </a:extLst>
          </p:cNvPr>
          <p:cNvSpPr txBox="1"/>
          <p:nvPr/>
        </p:nvSpPr>
        <p:spPr bwMode="gray">
          <a:xfrm>
            <a:off x="774483" y="4852728"/>
            <a:ext cx="2923591" cy="800219"/>
          </a:xfrm>
          <a:prstGeom prst="rect">
            <a:avLst/>
          </a:prstGeom>
          <a:noFill/>
        </p:spPr>
        <p:txBody>
          <a:bodyPr vert="horz" wrap="square" lIns="0" tIns="0" rIns="0" bIns="0" rtlCol="0">
            <a:spAutoFit/>
          </a:bodyPr>
          <a:lstStyle/>
          <a:p>
            <a:pPr algn="ctr">
              <a:spcBef>
                <a:spcPts val="600"/>
              </a:spcBef>
            </a:pPr>
            <a:r>
              <a:rPr lang="en-IN" sz="1300" dirty="0"/>
              <a:t>Operating system disks and data disks used by Azure Virtual Machines can be encrypted by using Azure Disk Encryption</a:t>
            </a:r>
            <a:endParaRPr lang="en-US" sz="1300" dirty="0"/>
          </a:p>
        </p:txBody>
      </p:sp>
      <p:pic>
        <p:nvPicPr>
          <p:cNvPr id="14" name="Picture 13">
            <a:extLst>
              <a:ext uri="{FF2B5EF4-FFF2-40B4-BE49-F238E27FC236}">
                <a16:creationId xmlns:a16="http://schemas.microsoft.com/office/drawing/2014/main" id="{6A978AB8-D51F-4E21-893D-46903E0BA8AF}"/>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bwMode="gray">
          <a:xfrm>
            <a:off x="5791200" y="3730040"/>
            <a:ext cx="609601" cy="609601"/>
          </a:xfrm>
          <a:prstGeom prst="rect">
            <a:avLst/>
          </a:prstGeom>
        </p:spPr>
      </p:pic>
      <p:sp>
        <p:nvSpPr>
          <p:cNvPr id="30" name="TextBox 29">
            <a:extLst>
              <a:ext uri="{FF2B5EF4-FFF2-40B4-BE49-F238E27FC236}">
                <a16:creationId xmlns:a16="http://schemas.microsoft.com/office/drawing/2014/main" id="{303A9DC0-6B7F-4060-935E-DFA018DC05C1}"/>
              </a:ext>
            </a:extLst>
          </p:cNvPr>
          <p:cNvSpPr txBox="1"/>
          <p:nvPr/>
        </p:nvSpPr>
        <p:spPr bwMode="gray">
          <a:xfrm>
            <a:off x="5038532" y="4509627"/>
            <a:ext cx="2519264"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Shared access signatures</a:t>
            </a:r>
          </a:p>
        </p:txBody>
      </p:sp>
      <p:sp>
        <p:nvSpPr>
          <p:cNvPr id="33" name="TextBox 32">
            <a:extLst>
              <a:ext uri="{FF2B5EF4-FFF2-40B4-BE49-F238E27FC236}">
                <a16:creationId xmlns:a16="http://schemas.microsoft.com/office/drawing/2014/main" id="{89D51E0F-801B-4F3E-BBBD-D8A2FD8E9EFA}"/>
              </a:ext>
            </a:extLst>
          </p:cNvPr>
          <p:cNvSpPr txBox="1"/>
          <p:nvPr/>
        </p:nvSpPr>
        <p:spPr bwMode="gray">
          <a:xfrm>
            <a:off x="4634205" y="4852728"/>
            <a:ext cx="2923591" cy="600164"/>
          </a:xfrm>
          <a:prstGeom prst="rect">
            <a:avLst/>
          </a:prstGeom>
          <a:noFill/>
        </p:spPr>
        <p:txBody>
          <a:bodyPr vert="horz" wrap="square" lIns="0" tIns="0" rIns="0" bIns="0" rtlCol="0">
            <a:spAutoFit/>
          </a:bodyPr>
          <a:lstStyle/>
          <a:p>
            <a:pPr algn="ctr">
              <a:spcBef>
                <a:spcPts val="600"/>
              </a:spcBef>
            </a:pPr>
            <a:r>
              <a:rPr lang="en-IN" sz="1300" dirty="0"/>
              <a:t> Delegated access to the data objects in Azure Storage can be granted by using a shared access signature (SAS)</a:t>
            </a:r>
            <a:endParaRPr lang="en-US" sz="1300" dirty="0"/>
          </a:p>
        </p:txBody>
      </p:sp>
      <p:pic>
        <p:nvPicPr>
          <p:cNvPr id="20" name="Picture 19">
            <a:extLst>
              <a:ext uri="{FF2B5EF4-FFF2-40B4-BE49-F238E27FC236}">
                <a16:creationId xmlns:a16="http://schemas.microsoft.com/office/drawing/2014/main" id="{4F3718F2-95D2-474C-AD7A-2D59E8C316C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bwMode="gray">
          <a:xfrm>
            <a:off x="9650923" y="3730040"/>
            <a:ext cx="609601" cy="609601"/>
          </a:xfrm>
          <a:prstGeom prst="rect">
            <a:avLst/>
          </a:prstGeom>
        </p:spPr>
      </p:pic>
      <p:sp>
        <p:nvSpPr>
          <p:cNvPr id="31" name="TextBox 30">
            <a:extLst>
              <a:ext uri="{FF2B5EF4-FFF2-40B4-BE49-F238E27FC236}">
                <a16:creationId xmlns:a16="http://schemas.microsoft.com/office/drawing/2014/main" id="{9381EBAD-BA69-47C4-9D4C-CA89C8CDE61B}"/>
              </a:ext>
            </a:extLst>
          </p:cNvPr>
          <p:cNvSpPr txBox="1"/>
          <p:nvPr/>
        </p:nvSpPr>
        <p:spPr bwMode="gray">
          <a:xfrm>
            <a:off x="8898254" y="4509627"/>
            <a:ext cx="2114938" cy="230832"/>
          </a:xfrm>
          <a:prstGeom prst="rect">
            <a:avLst/>
          </a:prstGeom>
          <a:noFill/>
        </p:spPr>
        <p:txBody>
          <a:bodyPr vert="horz" wrap="square" lIns="0" tIns="0" rIns="0" bIns="0" rtlCol="0">
            <a:spAutoFit/>
          </a:bodyPr>
          <a:lstStyle/>
          <a:p>
            <a:pPr algn="ctr">
              <a:spcBef>
                <a:spcPts val="600"/>
              </a:spcBef>
            </a:pPr>
            <a:r>
              <a:rPr lang="en-US" sz="1500" b="1" dirty="0">
                <a:solidFill>
                  <a:schemeClr val="accent6"/>
                </a:solidFill>
              </a:rPr>
              <a:t>Authorization</a:t>
            </a:r>
          </a:p>
        </p:txBody>
      </p:sp>
      <p:sp>
        <p:nvSpPr>
          <p:cNvPr id="34" name="TextBox 33">
            <a:extLst>
              <a:ext uri="{FF2B5EF4-FFF2-40B4-BE49-F238E27FC236}">
                <a16:creationId xmlns:a16="http://schemas.microsoft.com/office/drawing/2014/main" id="{E1AACE1F-9173-4FD3-AFFA-922FC59799F3}"/>
              </a:ext>
            </a:extLst>
          </p:cNvPr>
          <p:cNvSpPr txBox="1"/>
          <p:nvPr/>
        </p:nvSpPr>
        <p:spPr bwMode="gray">
          <a:xfrm>
            <a:off x="8493927" y="4852728"/>
            <a:ext cx="2923591" cy="800219"/>
          </a:xfrm>
          <a:prstGeom prst="rect">
            <a:avLst/>
          </a:prstGeom>
          <a:noFill/>
        </p:spPr>
        <p:txBody>
          <a:bodyPr vert="horz" wrap="square" lIns="0" tIns="0" rIns="0" bIns="0" rtlCol="0">
            <a:spAutoFit/>
          </a:bodyPr>
          <a:lstStyle/>
          <a:p>
            <a:pPr algn="ctr">
              <a:spcBef>
                <a:spcPts val="600"/>
              </a:spcBef>
            </a:pPr>
            <a:r>
              <a:rPr lang="en-IN" sz="1300" dirty="0"/>
              <a:t>Authorization ensures that resources in the storage account are accessible only to the users or applications who grant access</a:t>
            </a:r>
            <a:endParaRPr lang="en-US" sz="1300" dirty="0"/>
          </a:p>
        </p:txBody>
      </p:sp>
    </p:spTree>
    <p:extLst>
      <p:ext uri="{BB962C8B-B14F-4D97-AF65-F5344CB8AC3E}">
        <p14:creationId xmlns:p14="http://schemas.microsoft.com/office/powerpoint/2010/main" val="307846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109A5-FCAD-2612-FDFA-936E1C4ECC05}"/>
              </a:ext>
            </a:extLst>
          </p:cNvPr>
          <p:cNvSpPr>
            <a:spLocks noGrp="1"/>
          </p:cNvSpPr>
          <p:nvPr>
            <p:ph type="title"/>
          </p:nvPr>
        </p:nvSpPr>
        <p:spPr/>
        <p:txBody>
          <a:bodyPr/>
          <a:lstStyle/>
          <a:p>
            <a:r>
              <a:rPr lang="en-US" dirty="0"/>
              <a:t>Shared access signature (SAS)</a:t>
            </a:r>
          </a:p>
        </p:txBody>
      </p:sp>
      <p:pic>
        <p:nvPicPr>
          <p:cNvPr id="4" name="Picture 3">
            <a:extLst>
              <a:ext uri="{FF2B5EF4-FFF2-40B4-BE49-F238E27FC236}">
                <a16:creationId xmlns:a16="http://schemas.microsoft.com/office/drawing/2014/main" id="{92A56654-17FD-7D8F-1D60-83DD40607436}"/>
              </a:ext>
            </a:extLst>
          </p:cNvPr>
          <p:cNvPicPr>
            <a:picLocks noChangeAspect="1"/>
          </p:cNvPicPr>
          <p:nvPr/>
        </p:nvPicPr>
        <p:blipFill>
          <a:blip r:embed="rId2"/>
          <a:stretch>
            <a:fillRect/>
          </a:stretch>
        </p:blipFill>
        <p:spPr>
          <a:xfrm>
            <a:off x="7285106" y="1067076"/>
            <a:ext cx="3187700" cy="4584700"/>
          </a:xfrm>
          <a:prstGeom prst="rect">
            <a:avLst/>
          </a:prstGeom>
        </p:spPr>
      </p:pic>
      <p:sp>
        <p:nvSpPr>
          <p:cNvPr id="5" name="TextBox 4">
            <a:extLst>
              <a:ext uri="{FF2B5EF4-FFF2-40B4-BE49-F238E27FC236}">
                <a16:creationId xmlns:a16="http://schemas.microsoft.com/office/drawing/2014/main" id="{35B59722-D767-51CD-76D0-378EE035674D}"/>
              </a:ext>
            </a:extLst>
          </p:cNvPr>
          <p:cNvSpPr txBox="1"/>
          <p:nvPr/>
        </p:nvSpPr>
        <p:spPr bwMode="gray">
          <a:xfrm>
            <a:off x="576470" y="1391478"/>
            <a:ext cx="6510130" cy="3708708"/>
          </a:xfrm>
          <a:prstGeom prst="rect">
            <a:avLst/>
          </a:prstGeom>
          <a:noFill/>
        </p:spPr>
        <p:txBody>
          <a:bodyPr vert="horz" wrap="square" lIns="0" tIns="0" rIns="0" bIns="0" rtlCol="0">
            <a:spAutoFit/>
          </a:bodyPr>
          <a:lstStyle/>
          <a:p>
            <a:pPr>
              <a:spcBef>
                <a:spcPts val="600"/>
              </a:spcBef>
            </a:pPr>
            <a:r>
              <a:rPr lang="en-IN" b="1" dirty="0">
                <a:solidFill>
                  <a:schemeClr val="accent6"/>
                </a:solidFill>
                <a:latin typeface="+mj-lt"/>
                <a:ea typeface="+mj-ea"/>
                <a:cs typeface="+mj-cs"/>
              </a:rPr>
              <a:t>Signing method: </a:t>
            </a:r>
            <a:r>
              <a:rPr lang="en-IN" dirty="0"/>
              <a:t>Choose the signing method: Account key or User delegation key.</a:t>
            </a:r>
          </a:p>
          <a:p>
            <a:pPr>
              <a:spcBef>
                <a:spcPts val="600"/>
              </a:spcBef>
            </a:pPr>
            <a:r>
              <a:rPr lang="en-IN" b="1" dirty="0">
                <a:solidFill>
                  <a:schemeClr val="accent6"/>
                </a:solidFill>
                <a:latin typeface="+mj-lt"/>
                <a:ea typeface="+mj-ea"/>
                <a:cs typeface="+mj-cs"/>
              </a:rPr>
              <a:t>Signing key: </a:t>
            </a:r>
            <a:r>
              <a:rPr lang="en-IN" dirty="0"/>
              <a:t>Select the signing key from your list of keys.</a:t>
            </a:r>
          </a:p>
          <a:p>
            <a:pPr>
              <a:spcBef>
                <a:spcPts val="600"/>
              </a:spcBef>
            </a:pPr>
            <a:r>
              <a:rPr lang="en-IN" b="1" dirty="0">
                <a:solidFill>
                  <a:schemeClr val="accent6"/>
                </a:solidFill>
                <a:latin typeface="+mj-lt"/>
                <a:ea typeface="+mj-ea"/>
                <a:cs typeface="+mj-cs"/>
              </a:rPr>
              <a:t>Permissions: </a:t>
            </a:r>
            <a:r>
              <a:rPr lang="en-IN" dirty="0"/>
              <a:t>Select the permissions granted by the SAS, such as read or write.</a:t>
            </a:r>
          </a:p>
          <a:p>
            <a:pPr>
              <a:spcBef>
                <a:spcPts val="600"/>
              </a:spcBef>
            </a:pPr>
            <a:r>
              <a:rPr lang="en-IN" b="1" dirty="0">
                <a:solidFill>
                  <a:schemeClr val="accent6"/>
                </a:solidFill>
                <a:latin typeface="+mj-lt"/>
                <a:ea typeface="+mj-ea"/>
                <a:cs typeface="+mj-cs"/>
              </a:rPr>
              <a:t>Start and Expiry date/time: </a:t>
            </a:r>
            <a:r>
              <a:rPr lang="en-IN" dirty="0"/>
              <a:t>Specify the time interval for which the SAS is valid. Set the start time and the expiry time.</a:t>
            </a:r>
          </a:p>
          <a:p>
            <a:pPr>
              <a:spcBef>
                <a:spcPts val="600"/>
              </a:spcBef>
            </a:pPr>
            <a:r>
              <a:rPr lang="en-IN" b="1" dirty="0">
                <a:solidFill>
                  <a:schemeClr val="accent6"/>
                </a:solidFill>
                <a:latin typeface="+mj-lt"/>
                <a:ea typeface="+mj-ea"/>
                <a:cs typeface="+mj-cs"/>
              </a:rPr>
              <a:t>Allowed IP addresses: </a:t>
            </a:r>
            <a:r>
              <a:rPr lang="en-IN" dirty="0"/>
              <a:t>(Optional) Identify an IP address or range of IP addresses from which Azure Storage accepts the SAS.</a:t>
            </a:r>
          </a:p>
          <a:p>
            <a:pPr>
              <a:spcBef>
                <a:spcPts val="600"/>
              </a:spcBef>
            </a:pPr>
            <a:r>
              <a:rPr lang="en-IN" b="1" dirty="0">
                <a:solidFill>
                  <a:schemeClr val="accent6"/>
                </a:solidFill>
                <a:latin typeface="+mj-lt"/>
                <a:ea typeface="+mj-ea"/>
                <a:cs typeface="+mj-cs"/>
              </a:rPr>
              <a:t>Allowed protocols: </a:t>
            </a:r>
            <a:r>
              <a:rPr lang="en-IN" dirty="0"/>
              <a:t>(Optional) Select the protocol over which Azure Storage accepts the SAS</a:t>
            </a:r>
          </a:p>
        </p:txBody>
      </p:sp>
    </p:spTree>
    <p:extLst>
      <p:ext uri="{BB962C8B-B14F-4D97-AF65-F5344CB8AC3E}">
        <p14:creationId xmlns:p14="http://schemas.microsoft.com/office/powerpoint/2010/main" val="363661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D09A-CC65-C75F-B03B-324E77486904}"/>
              </a:ext>
            </a:extLst>
          </p:cNvPr>
          <p:cNvSpPr>
            <a:spLocks noGrp="1"/>
          </p:cNvSpPr>
          <p:nvPr>
            <p:ph type="title"/>
          </p:nvPr>
        </p:nvSpPr>
        <p:spPr/>
        <p:txBody>
          <a:bodyPr/>
          <a:lstStyle/>
          <a:p>
            <a:r>
              <a:rPr lang="en-US" dirty="0"/>
              <a:t>Azure Files</a:t>
            </a:r>
          </a:p>
        </p:txBody>
      </p:sp>
      <p:sp>
        <p:nvSpPr>
          <p:cNvPr id="4" name="TextBox 3">
            <a:extLst>
              <a:ext uri="{FF2B5EF4-FFF2-40B4-BE49-F238E27FC236}">
                <a16:creationId xmlns:a16="http://schemas.microsoft.com/office/drawing/2014/main" id="{E561B4A7-5903-892D-424A-A998F9E6FF42}"/>
              </a:ext>
            </a:extLst>
          </p:cNvPr>
          <p:cNvSpPr txBox="1"/>
          <p:nvPr/>
        </p:nvSpPr>
        <p:spPr bwMode="gray">
          <a:xfrm>
            <a:off x="457199" y="1043608"/>
            <a:ext cx="11022496" cy="5709255"/>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IN" dirty="0"/>
              <a:t>Fully managed file shares in Cloud</a:t>
            </a:r>
          </a:p>
          <a:p>
            <a:pPr marL="285750" indent="-285750">
              <a:spcBef>
                <a:spcPts val="600"/>
              </a:spcBef>
              <a:buFont typeface="Arial" panose="020B0604020202020204" pitchFamily="34" charset="0"/>
              <a:buChar char="•"/>
            </a:pPr>
            <a:r>
              <a:rPr lang="en-IN" dirty="0"/>
              <a:t>Supports </a:t>
            </a:r>
            <a:r>
              <a:rPr lang="en-US" dirty="0"/>
              <a:t>Server Message Block (SMB) and Network File System (NFS) protocols</a:t>
            </a:r>
          </a:p>
          <a:p>
            <a:pPr marL="285750" indent="-285750">
              <a:spcBef>
                <a:spcPts val="600"/>
              </a:spcBef>
              <a:buFont typeface="Arial" panose="020B0604020202020204" pitchFamily="34" charset="0"/>
              <a:buChar char="•"/>
            </a:pPr>
            <a:r>
              <a:rPr lang="en-IN" dirty="0"/>
              <a:t>Easy to move all the on-premises files and applications to the cloud for effective file management</a:t>
            </a:r>
          </a:p>
          <a:p>
            <a:pPr marL="285750" indent="-285750">
              <a:spcBef>
                <a:spcPts val="600"/>
              </a:spcBef>
              <a:buFont typeface="Arial" panose="020B0604020202020204" pitchFamily="34" charset="0"/>
              <a:buChar char="•"/>
            </a:pPr>
            <a:r>
              <a:rPr lang="en-IN" dirty="0"/>
              <a:t>Stores data as true directory objects in file shares</a:t>
            </a:r>
          </a:p>
          <a:p>
            <a:pPr marL="285750" indent="-285750">
              <a:spcBef>
                <a:spcPts val="600"/>
              </a:spcBef>
              <a:buFont typeface="Arial" panose="020B0604020202020204" pitchFamily="34" charset="0"/>
              <a:buChar char="•"/>
            </a:pPr>
            <a:r>
              <a:rPr lang="en-IN" dirty="0"/>
              <a:t>Mount and access files shares from Windows, Linux and macOS clients</a:t>
            </a:r>
          </a:p>
          <a:p>
            <a:pPr>
              <a:spcBef>
                <a:spcPts val="600"/>
              </a:spcBef>
            </a:pPr>
            <a:endParaRPr lang="en-IN" dirty="0"/>
          </a:p>
          <a:p>
            <a:pPr>
              <a:spcBef>
                <a:spcPts val="600"/>
              </a:spcBef>
            </a:pPr>
            <a:r>
              <a:rPr lang="en-US" b="1" dirty="0">
                <a:solidFill>
                  <a:schemeClr val="accent6"/>
                </a:solidFill>
                <a:latin typeface="+mj-lt"/>
                <a:ea typeface="+mj-ea"/>
                <a:cs typeface="+mj-cs"/>
              </a:rPr>
              <a:t>Azure File Sync</a:t>
            </a:r>
          </a:p>
          <a:p>
            <a:pPr marL="285750" indent="-285750">
              <a:spcBef>
                <a:spcPts val="600"/>
              </a:spcBef>
              <a:buFont typeface="Arial" panose="020B0604020202020204" pitchFamily="34" charset="0"/>
              <a:buChar char="•"/>
            </a:pPr>
            <a:r>
              <a:rPr lang="en-US" dirty="0"/>
              <a:t>Extend the on-prem file servers into Azure</a:t>
            </a:r>
          </a:p>
          <a:p>
            <a:pPr marL="285750" indent="-285750">
              <a:spcBef>
                <a:spcPts val="600"/>
              </a:spcBef>
              <a:buFont typeface="Arial" panose="020B0604020202020204" pitchFamily="34" charset="0"/>
              <a:buChar char="•"/>
            </a:pPr>
            <a:r>
              <a:rPr lang="en-US" dirty="0"/>
              <a:t>Cloud tiering</a:t>
            </a:r>
          </a:p>
          <a:p>
            <a:pPr marL="285750" indent="-285750">
              <a:spcBef>
                <a:spcPts val="600"/>
              </a:spcBef>
              <a:buFont typeface="Arial" panose="020B0604020202020204" pitchFamily="34" charset="0"/>
              <a:buChar char="•"/>
            </a:pPr>
            <a:r>
              <a:rPr lang="en-US" dirty="0"/>
              <a:t>Requires Azure File Sync agent</a:t>
            </a:r>
          </a:p>
          <a:p>
            <a:pPr marL="285750" indent="-285750">
              <a:spcBef>
                <a:spcPts val="600"/>
              </a:spcBef>
              <a:buFont typeface="Arial" panose="020B0604020202020204" pitchFamily="34" charset="0"/>
              <a:buChar char="•"/>
            </a:pPr>
            <a:r>
              <a:rPr lang="en-US" dirty="0"/>
              <a:t>Storage sync service</a:t>
            </a:r>
          </a:p>
          <a:p>
            <a:pPr marL="285750" indent="-285750">
              <a:spcBef>
                <a:spcPts val="600"/>
              </a:spcBef>
              <a:buFont typeface="Arial" panose="020B0604020202020204" pitchFamily="34" charset="0"/>
              <a:buChar char="•"/>
            </a:pPr>
            <a:r>
              <a:rPr lang="en-US" dirty="0"/>
              <a:t>Sync group</a:t>
            </a:r>
          </a:p>
          <a:p>
            <a:pPr>
              <a:spcBef>
                <a:spcPts val="600"/>
              </a:spcBef>
            </a:pPr>
            <a:endParaRPr lang="en-US" sz="2000" dirty="0"/>
          </a:p>
          <a:p>
            <a:pPr>
              <a:spcBef>
                <a:spcPts val="600"/>
              </a:spcBef>
            </a:pPr>
            <a:endParaRPr lang="en-US" sz="2000" b="1" dirty="0">
              <a:solidFill>
                <a:schemeClr val="accent6"/>
              </a:solidFill>
              <a:latin typeface="+mj-lt"/>
              <a:ea typeface="+mj-ea"/>
              <a:cs typeface="+mj-cs"/>
            </a:endParaRPr>
          </a:p>
          <a:p>
            <a:pPr>
              <a:spcBef>
                <a:spcPts val="600"/>
              </a:spcBef>
            </a:pPr>
            <a:endParaRPr lang="en-US" sz="2000" dirty="0"/>
          </a:p>
          <a:p>
            <a:pPr marL="285750" indent="-285750">
              <a:spcBef>
                <a:spcPts val="600"/>
              </a:spcBef>
              <a:buFont typeface="Arial" panose="020B0604020202020204" pitchFamily="34" charset="0"/>
              <a:buChar char="•"/>
            </a:pPr>
            <a:endParaRPr lang="en-US" sz="2000" dirty="0"/>
          </a:p>
        </p:txBody>
      </p:sp>
      <p:pic>
        <p:nvPicPr>
          <p:cNvPr id="3" name="Picture 2">
            <a:extLst>
              <a:ext uri="{FF2B5EF4-FFF2-40B4-BE49-F238E27FC236}">
                <a16:creationId xmlns:a16="http://schemas.microsoft.com/office/drawing/2014/main" id="{E591E412-FD76-DF67-7142-A54D47738C15}"/>
              </a:ext>
            </a:extLst>
          </p:cNvPr>
          <p:cNvPicPr>
            <a:picLocks noChangeAspect="1"/>
          </p:cNvPicPr>
          <p:nvPr/>
        </p:nvPicPr>
        <p:blipFill>
          <a:blip r:embed="rId2"/>
          <a:stretch>
            <a:fillRect/>
          </a:stretch>
        </p:blipFill>
        <p:spPr>
          <a:xfrm>
            <a:off x="6480312" y="3429000"/>
            <a:ext cx="3578087" cy="1292087"/>
          </a:xfrm>
          <a:prstGeom prst="rect">
            <a:avLst/>
          </a:prstGeom>
        </p:spPr>
      </p:pic>
    </p:spTree>
    <p:extLst>
      <p:ext uri="{BB962C8B-B14F-4D97-AF65-F5344CB8AC3E}">
        <p14:creationId xmlns:p14="http://schemas.microsoft.com/office/powerpoint/2010/main" val="377531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E90195-ABB1-EE20-1FB2-76AAB6888623}"/>
              </a:ext>
            </a:extLst>
          </p:cNvPr>
          <p:cNvSpPr>
            <a:spLocks noGrp="1"/>
          </p:cNvSpPr>
          <p:nvPr>
            <p:ph type="title"/>
          </p:nvPr>
        </p:nvSpPr>
        <p:spPr/>
        <p:txBody>
          <a:bodyPr/>
          <a:lstStyle/>
          <a:p>
            <a:r>
              <a:rPr lang="en-US" dirty="0"/>
              <a:t>Enterprise Cloud File Share</a:t>
            </a:r>
          </a:p>
        </p:txBody>
      </p:sp>
      <p:pic>
        <p:nvPicPr>
          <p:cNvPr id="2" name="Picture 1">
            <a:extLst>
              <a:ext uri="{FF2B5EF4-FFF2-40B4-BE49-F238E27FC236}">
                <a16:creationId xmlns:a16="http://schemas.microsoft.com/office/drawing/2014/main" id="{B69184F6-DA8B-75B4-1C4F-0311D13D6041}"/>
              </a:ext>
            </a:extLst>
          </p:cNvPr>
          <p:cNvPicPr>
            <a:picLocks noChangeAspect="1"/>
          </p:cNvPicPr>
          <p:nvPr/>
        </p:nvPicPr>
        <p:blipFill>
          <a:blip r:embed="rId2"/>
          <a:stretch>
            <a:fillRect/>
          </a:stretch>
        </p:blipFill>
        <p:spPr>
          <a:xfrm>
            <a:off x="2120348" y="1695538"/>
            <a:ext cx="7772400" cy="3665706"/>
          </a:xfrm>
          <a:prstGeom prst="rect">
            <a:avLst/>
          </a:prstGeom>
        </p:spPr>
      </p:pic>
    </p:spTree>
    <p:extLst>
      <p:ext uri="{BB962C8B-B14F-4D97-AF65-F5344CB8AC3E}">
        <p14:creationId xmlns:p14="http://schemas.microsoft.com/office/powerpoint/2010/main" val="34356844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E416-8114-B7C5-79BA-EEF4A25E6C54}"/>
              </a:ext>
            </a:extLst>
          </p:cNvPr>
          <p:cNvSpPr>
            <a:spLocks noGrp="1"/>
          </p:cNvSpPr>
          <p:nvPr>
            <p:ph type="title"/>
          </p:nvPr>
        </p:nvSpPr>
        <p:spPr/>
        <p:txBody>
          <a:bodyPr/>
          <a:lstStyle/>
          <a:p>
            <a:r>
              <a:rPr lang="en-US" dirty="0"/>
              <a:t>Azure Storage Explorer</a:t>
            </a:r>
          </a:p>
        </p:txBody>
      </p:sp>
      <p:sp>
        <p:nvSpPr>
          <p:cNvPr id="4" name="TextBox 3">
            <a:extLst>
              <a:ext uri="{FF2B5EF4-FFF2-40B4-BE49-F238E27FC236}">
                <a16:creationId xmlns:a16="http://schemas.microsoft.com/office/drawing/2014/main" id="{8C5E9BD7-D751-1996-65E5-0A8104277D34}"/>
              </a:ext>
            </a:extLst>
          </p:cNvPr>
          <p:cNvSpPr txBox="1"/>
          <p:nvPr/>
        </p:nvSpPr>
        <p:spPr bwMode="gray">
          <a:xfrm>
            <a:off x="457199" y="1292087"/>
            <a:ext cx="10515601" cy="4684359"/>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IN" dirty="0"/>
              <a:t>GUI tool for simplified access and management of data stored in Azure storage accounts</a:t>
            </a:r>
          </a:p>
          <a:p>
            <a:pPr marL="285750" indent="-285750">
              <a:spcBef>
                <a:spcPts val="600"/>
              </a:spcBef>
              <a:buFont typeface="Arial" panose="020B0604020202020204" pitchFamily="34" charset="0"/>
              <a:buChar char="•"/>
            </a:pPr>
            <a:r>
              <a:rPr lang="en-IN" dirty="0"/>
              <a:t>Available on Windows, macOS, and Linux</a:t>
            </a:r>
          </a:p>
          <a:p>
            <a:pPr marL="285750" indent="-285750">
              <a:spcBef>
                <a:spcPts val="600"/>
              </a:spcBef>
              <a:buFont typeface="Arial" panose="020B0604020202020204" pitchFamily="34" charset="0"/>
              <a:buChar char="•"/>
            </a:pPr>
            <a:r>
              <a:rPr lang="en-IN" dirty="0"/>
              <a:t>Free to download and use</a:t>
            </a:r>
          </a:p>
          <a:p>
            <a:pPr marL="285750" indent="-285750">
              <a:spcBef>
                <a:spcPts val="600"/>
              </a:spcBef>
              <a:buFont typeface="Arial" panose="020B0604020202020204" pitchFamily="34" charset="0"/>
              <a:buChar char="•"/>
            </a:pPr>
            <a:r>
              <a:rPr lang="en-US" dirty="0"/>
              <a:t>Manage multiple storage accounts</a:t>
            </a:r>
          </a:p>
          <a:p>
            <a:pPr>
              <a:spcBef>
                <a:spcPts val="600"/>
              </a:spcBef>
            </a:pPr>
            <a:endParaRPr lang="en-US" dirty="0"/>
          </a:p>
          <a:p>
            <a:pPr>
              <a:lnSpc>
                <a:spcPct val="90000"/>
              </a:lnSpc>
              <a:spcBef>
                <a:spcPts val="600"/>
              </a:spcBef>
            </a:pPr>
            <a:r>
              <a:rPr lang="en-US" b="1" dirty="0" err="1">
                <a:solidFill>
                  <a:schemeClr val="accent6"/>
                </a:solidFill>
                <a:latin typeface="+mj-lt"/>
                <a:ea typeface="+mj-ea"/>
                <a:cs typeface="+mj-cs"/>
              </a:rPr>
              <a:t>AzCopy</a:t>
            </a:r>
            <a:endParaRPr lang="en-US" b="1" dirty="0">
              <a:solidFill>
                <a:schemeClr val="accent6"/>
              </a:solidFill>
              <a:latin typeface="+mj-lt"/>
              <a:ea typeface="+mj-ea"/>
              <a:cs typeface="+mj-cs"/>
            </a:endParaRPr>
          </a:p>
          <a:p>
            <a:pPr marL="285750" indent="-285750">
              <a:spcBef>
                <a:spcPts val="600"/>
              </a:spcBef>
              <a:buFont typeface="Arial" panose="020B0604020202020204" pitchFamily="34" charset="0"/>
              <a:buChar char="•"/>
            </a:pPr>
            <a:r>
              <a:rPr lang="en-IN" dirty="0"/>
              <a:t>Command-line utility for copying data to and from Azure Blob Storage and Azure Files</a:t>
            </a:r>
          </a:p>
          <a:p>
            <a:pPr marL="285750" indent="-285750">
              <a:spcBef>
                <a:spcPts val="600"/>
              </a:spcBef>
              <a:buFont typeface="Arial" panose="020B0604020202020204" pitchFamily="34" charset="0"/>
              <a:buChar char="•"/>
            </a:pPr>
            <a:r>
              <a:rPr lang="en-IN" dirty="0"/>
              <a:t>High-performance &amp; reliable data transfers</a:t>
            </a:r>
          </a:p>
          <a:p>
            <a:pPr marL="285750" indent="-285750">
              <a:spcBef>
                <a:spcPts val="600"/>
              </a:spcBef>
              <a:buFont typeface="Arial" panose="020B0604020202020204" pitchFamily="34" charset="0"/>
              <a:buChar char="•"/>
            </a:pPr>
            <a:r>
              <a:rPr lang="en-IN" dirty="0"/>
              <a:t>Copy local files to Azure storage account</a:t>
            </a:r>
          </a:p>
          <a:p>
            <a:pPr>
              <a:spcBef>
                <a:spcPts val="600"/>
              </a:spcBef>
            </a:pPr>
            <a:r>
              <a:rPr lang="en-IN" dirty="0"/>
              <a:t>   </a:t>
            </a:r>
            <a:r>
              <a:rPr lang="en-IN" b="0" i="1" dirty="0" err="1">
                <a:solidFill>
                  <a:srgbClr val="444444"/>
                </a:solidFill>
                <a:effectLst/>
                <a:latin typeface="Courier New" panose="02070309020205020404" pitchFamily="49" charset="0"/>
              </a:rPr>
              <a:t>azcopy.exe</a:t>
            </a:r>
            <a:r>
              <a:rPr lang="en-IN" b="0" i="1" dirty="0">
                <a:solidFill>
                  <a:srgbClr val="444444"/>
                </a:solidFill>
                <a:effectLst/>
                <a:latin typeface="Courier New" panose="02070309020205020404" pitchFamily="49" charset="0"/>
              </a:rPr>
              <a:t> [</a:t>
            </a:r>
            <a:r>
              <a:rPr lang="en-IN" b="0" i="1" dirty="0" err="1">
                <a:solidFill>
                  <a:srgbClr val="444444"/>
                </a:solidFill>
                <a:effectLst/>
                <a:latin typeface="Courier New" panose="02070309020205020404" pitchFamily="49" charset="0"/>
              </a:rPr>
              <a:t>local_path_to_the_files</a:t>
            </a:r>
            <a:r>
              <a:rPr lang="en-IN" b="0" i="1" dirty="0">
                <a:solidFill>
                  <a:srgbClr val="444444"/>
                </a:solidFill>
                <a:effectLst/>
                <a:latin typeface="Courier New" panose="02070309020205020404" pitchFamily="49" charset="0"/>
              </a:rPr>
              <a:t>] /</a:t>
            </a:r>
            <a:r>
              <a:rPr lang="en-IN" b="0" i="1" dirty="0" err="1">
                <a:solidFill>
                  <a:srgbClr val="444444"/>
                </a:solidFill>
                <a:effectLst/>
                <a:latin typeface="Courier New" panose="02070309020205020404" pitchFamily="49" charset="0"/>
              </a:rPr>
              <a:t>Dest</a:t>
            </a:r>
            <a:r>
              <a:rPr lang="en-IN" b="0" i="1" dirty="0">
                <a:solidFill>
                  <a:srgbClr val="444444"/>
                </a:solidFill>
                <a:effectLst/>
                <a:latin typeface="Courier New" panose="02070309020205020404" pitchFamily="49" charset="0"/>
              </a:rPr>
              <a:t>:[</a:t>
            </a:r>
            <a:r>
              <a:rPr lang="en-IN" b="0" i="1" dirty="0" err="1">
                <a:solidFill>
                  <a:srgbClr val="444444"/>
                </a:solidFill>
                <a:effectLst/>
                <a:latin typeface="Courier New" panose="02070309020205020404" pitchFamily="49" charset="0"/>
              </a:rPr>
              <a:t>blob_url</a:t>
            </a:r>
            <a:r>
              <a:rPr lang="en-IN" b="0" i="1" dirty="0">
                <a:solidFill>
                  <a:srgbClr val="444444"/>
                </a:solidFill>
                <a:effectLst/>
                <a:latin typeface="Courier New" panose="02070309020205020404" pitchFamily="49" charset="0"/>
              </a:rPr>
              <a:t>]    /</a:t>
            </a:r>
            <a:r>
              <a:rPr lang="en-IN" b="0" i="1" dirty="0" err="1">
                <a:solidFill>
                  <a:srgbClr val="444444"/>
                </a:solidFill>
                <a:effectLst/>
                <a:latin typeface="Courier New" panose="02070309020205020404" pitchFamily="49" charset="0"/>
              </a:rPr>
              <a:t>Destkey</a:t>
            </a:r>
            <a:r>
              <a:rPr lang="en-IN" b="0" i="1" dirty="0">
                <a:solidFill>
                  <a:srgbClr val="444444"/>
                </a:solidFill>
                <a:effectLst/>
                <a:latin typeface="Courier New" panose="02070309020205020404" pitchFamily="49" charset="0"/>
              </a:rPr>
              <a:t>:[</a:t>
            </a:r>
            <a:r>
              <a:rPr lang="en-IN" b="0" i="1" dirty="0" err="1">
                <a:solidFill>
                  <a:srgbClr val="444444"/>
                </a:solidFill>
                <a:effectLst/>
                <a:latin typeface="Courier New" panose="02070309020205020404" pitchFamily="49" charset="0"/>
              </a:rPr>
              <a:t>access_key_of_the_storage_account</a:t>
            </a:r>
            <a:r>
              <a:rPr lang="en-IN" b="0" i="1" dirty="0">
                <a:solidFill>
                  <a:srgbClr val="444444"/>
                </a:solidFill>
                <a:effectLst/>
                <a:latin typeface="Courier New" panose="02070309020205020404" pitchFamily="49" charset="0"/>
              </a:rPr>
              <a:t>]</a:t>
            </a:r>
            <a:endParaRPr lang="en-IN" i="1" dirty="0"/>
          </a:p>
          <a:p>
            <a:pPr marL="285750" indent="-285750">
              <a:spcBef>
                <a:spcPts val="600"/>
              </a:spcBef>
              <a:buFont typeface="Arial" panose="020B0604020202020204" pitchFamily="34" charset="0"/>
              <a:buChar char="•"/>
            </a:pPr>
            <a:endParaRPr lang="en-IN" i="1" dirty="0"/>
          </a:p>
          <a:p>
            <a:pPr>
              <a:lnSpc>
                <a:spcPct val="90000"/>
              </a:lnSpc>
              <a:spcBef>
                <a:spcPts val="600"/>
              </a:spcBef>
            </a:pPr>
            <a:endParaRPr lang="en-US" b="1" dirty="0">
              <a:solidFill>
                <a:schemeClr val="accent6"/>
              </a:solidFill>
              <a:latin typeface="+mj-lt"/>
              <a:ea typeface="+mj-ea"/>
              <a:cs typeface="+mj-cs"/>
            </a:endParaRPr>
          </a:p>
          <a:p>
            <a:pPr algn="l">
              <a:spcBef>
                <a:spcPts val="600"/>
              </a:spcBef>
            </a:pPr>
            <a:endParaRPr lang="en-US" sz="1400" dirty="0"/>
          </a:p>
        </p:txBody>
      </p:sp>
    </p:spTree>
    <p:extLst>
      <p:ext uri="{BB962C8B-B14F-4D97-AF65-F5344CB8AC3E}">
        <p14:creationId xmlns:p14="http://schemas.microsoft.com/office/powerpoint/2010/main" val="3963227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BE416-8114-B7C5-79BA-EEF4A25E6C54}"/>
              </a:ext>
            </a:extLst>
          </p:cNvPr>
          <p:cNvSpPr>
            <a:spLocks noGrp="1"/>
          </p:cNvSpPr>
          <p:nvPr>
            <p:ph type="title"/>
          </p:nvPr>
        </p:nvSpPr>
        <p:spPr/>
        <p:txBody>
          <a:bodyPr/>
          <a:lstStyle/>
          <a:p>
            <a:r>
              <a:rPr lang="en-US" dirty="0"/>
              <a:t>Azure Data Box</a:t>
            </a:r>
          </a:p>
        </p:txBody>
      </p:sp>
      <p:sp>
        <p:nvSpPr>
          <p:cNvPr id="4" name="TextBox 3">
            <a:extLst>
              <a:ext uri="{FF2B5EF4-FFF2-40B4-BE49-F238E27FC236}">
                <a16:creationId xmlns:a16="http://schemas.microsoft.com/office/drawing/2014/main" id="{8C5E9BD7-D751-1996-65E5-0A8104277D34}"/>
              </a:ext>
            </a:extLst>
          </p:cNvPr>
          <p:cNvSpPr txBox="1"/>
          <p:nvPr/>
        </p:nvSpPr>
        <p:spPr bwMode="gray">
          <a:xfrm>
            <a:off x="457199" y="1292087"/>
            <a:ext cx="10515601" cy="5419945"/>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IN" dirty="0"/>
              <a:t>Send TB of data into and out of Azure in a quick, inexpensive, and reliable way when network bandwidth is limited</a:t>
            </a:r>
          </a:p>
          <a:p>
            <a:pPr marL="285750" indent="-285750">
              <a:spcBef>
                <a:spcPts val="600"/>
              </a:spcBef>
              <a:buFont typeface="Arial" panose="020B0604020202020204" pitchFamily="34" charset="0"/>
              <a:buChar char="•"/>
            </a:pPr>
            <a:r>
              <a:rPr lang="en-IN" dirty="0"/>
              <a:t>Data Box Storage device is shipped to the customer </a:t>
            </a:r>
            <a:r>
              <a:rPr lang="en-IN" dirty="0" err="1"/>
              <a:t>Datacenter</a:t>
            </a:r>
            <a:r>
              <a:rPr lang="en-IN" dirty="0"/>
              <a:t> by Microsoft</a:t>
            </a:r>
          </a:p>
          <a:p>
            <a:pPr marL="285750" indent="-285750">
              <a:spcBef>
                <a:spcPts val="600"/>
              </a:spcBef>
              <a:buFont typeface="Arial" panose="020B0604020202020204" pitchFamily="34" charset="0"/>
              <a:buChar char="•"/>
            </a:pPr>
            <a:r>
              <a:rPr lang="en-IN" dirty="0"/>
              <a:t>Once the data is copied, ship the device back to Azure</a:t>
            </a:r>
          </a:p>
          <a:p>
            <a:pPr marL="285750" indent="-285750">
              <a:spcBef>
                <a:spcPts val="600"/>
              </a:spcBef>
              <a:buFont typeface="Arial" panose="020B0604020202020204" pitchFamily="34" charset="0"/>
              <a:buChar char="•"/>
            </a:pPr>
            <a:r>
              <a:rPr lang="en-IN" dirty="0"/>
              <a:t>Maximum usable storage capacity of 80 TB</a:t>
            </a:r>
          </a:p>
          <a:p>
            <a:pPr>
              <a:spcBef>
                <a:spcPts val="600"/>
              </a:spcBef>
            </a:pPr>
            <a:endParaRPr lang="en-IN" dirty="0"/>
          </a:p>
          <a:p>
            <a:pPr>
              <a:spcBef>
                <a:spcPts val="600"/>
              </a:spcBef>
            </a:pPr>
            <a:r>
              <a:rPr lang="en-IN" b="1" dirty="0">
                <a:solidFill>
                  <a:schemeClr val="accent6"/>
                </a:solidFill>
                <a:latin typeface="+mj-lt"/>
                <a:ea typeface="+mj-ea"/>
                <a:cs typeface="+mj-cs"/>
              </a:rPr>
              <a:t>Use cases:</a:t>
            </a:r>
          </a:p>
          <a:p>
            <a:pPr marL="285750" indent="-285750">
              <a:spcBef>
                <a:spcPts val="600"/>
              </a:spcBef>
              <a:buFont typeface="Arial" panose="020B0604020202020204" pitchFamily="34" charset="0"/>
              <a:buChar char="•"/>
            </a:pPr>
            <a:r>
              <a:rPr lang="en-IN" dirty="0"/>
              <a:t>Onetime migration</a:t>
            </a:r>
          </a:p>
          <a:p>
            <a:pPr marL="285750" indent="-285750">
              <a:spcBef>
                <a:spcPts val="600"/>
              </a:spcBef>
              <a:buFont typeface="Arial" panose="020B0604020202020204" pitchFamily="34" charset="0"/>
              <a:buChar char="•"/>
            </a:pPr>
            <a:r>
              <a:rPr lang="en-IN" dirty="0"/>
              <a:t>Initial bulk transfer</a:t>
            </a:r>
          </a:p>
          <a:p>
            <a:pPr marL="285750" indent="-285750">
              <a:spcBef>
                <a:spcPts val="600"/>
              </a:spcBef>
              <a:buFont typeface="Arial" panose="020B0604020202020204" pitchFamily="34" charset="0"/>
              <a:buChar char="•"/>
            </a:pPr>
            <a:r>
              <a:rPr lang="en-IN" dirty="0"/>
              <a:t>Periodic uploads</a:t>
            </a:r>
          </a:p>
          <a:p>
            <a:pPr>
              <a:spcBef>
                <a:spcPts val="600"/>
              </a:spcBef>
            </a:pPr>
            <a:endParaRPr lang="en-IN" dirty="0"/>
          </a:p>
          <a:p>
            <a:pPr marL="285750" indent="-285750">
              <a:spcBef>
                <a:spcPts val="600"/>
              </a:spcBef>
              <a:buFont typeface="Arial" panose="020B0604020202020204" pitchFamily="34" charset="0"/>
              <a:buChar char="•"/>
            </a:pPr>
            <a:endParaRPr lang="en-IN" dirty="0"/>
          </a:p>
          <a:p>
            <a:pPr marL="285750" indent="-285750">
              <a:spcBef>
                <a:spcPts val="600"/>
              </a:spcBef>
              <a:buFont typeface="Arial" panose="020B0604020202020204" pitchFamily="34" charset="0"/>
              <a:buChar char="•"/>
            </a:pPr>
            <a:endParaRPr lang="en-IN" dirty="0"/>
          </a:p>
          <a:p>
            <a:pPr>
              <a:spcBef>
                <a:spcPts val="600"/>
              </a:spcBef>
            </a:pPr>
            <a:endParaRPr lang="en-IN" i="1" dirty="0"/>
          </a:p>
          <a:p>
            <a:pPr>
              <a:lnSpc>
                <a:spcPct val="90000"/>
              </a:lnSpc>
              <a:spcBef>
                <a:spcPts val="600"/>
              </a:spcBef>
            </a:pPr>
            <a:endParaRPr lang="en-US" b="1" dirty="0">
              <a:solidFill>
                <a:schemeClr val="accent6"/>
              </a:solidFill>
              <a:latin typeface="+mj-lt"/>
              <a:ea typeface="+mj-ea"/>
              <a:cs typeface="+mj-cs"/>
            </a:endParaRPr>
          </a:p>
          <a:p>
            <a:pPr algn="l">
              <a:spcBef>
                <a:spcPts val="600"/>
              </a:spcBef>
            </a:pPr>
            <a:endParaRPr lang="en-US" sz="1400" dirty="0"/>
          </a:p>
        </p:txBody>
      </p:sp>
      <p:pic>
        <p:nvPicPr>
          <p:cNvPr id="3" name="Picture 2">
            <a:extLst>
              <a:ext uri="{FF2B5EF4-FFF2-40B4-BE49-F238E27FC236}">
                <a16:creationId xmlns:a16="http://schemas.microsoft.com/office/drawing/2014/main" id="{78DB9A8A-F9CF-D937-2B05-25BE587906C9}"/>
              </a:ext>
            </a:extLst>
          </p:cNvPr>
          <p:cNvPicPr>
            <a:picLocks noChangeAspect="1"/>
          </p:cNvPicPr>
          <p:nvPr/>
        </p:nvPicPr>
        <p:blipFill>
          <a:blip r:embed="rId2"/>
          <a:stretch>
            <a:fillRect/>
          </a:stretch>
        </p:blipFill>
        <p:spPr>
          <a:xfrm>
            <a:off x="8202542" y="2756334"/>
            <a:ext cx="1587500" cy="1866900"/>
          </a:xfrm>
          <a:prstGeom prst="rect">
            <a:avLst/>
          </a:prstGeom>
        </p:spPr>
      </p:pic>
    </p:spTree>
    <p:extLst>
      <p:ext uri="{BB962C8B-B14F-4D97-AF65-F5344CB8AC3E}">
        <p14:creationId xmlns:p14="http://schemas.microsoft.com/office/powerpoint/2010/main" val="206592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41D3-A1DA-5EB4-9A02-7FC3A960BE93}"/>
              </a:ext>
            </a:extLst>
          </p:cNvPr>
          <p:cNvSpPr>
            <a:spLocks noGrp="1"/>
          </p:cNvSpPr>
          <p:nvPr>
            <p:ph type="title"/>
          </p:nvPr>
        </p:nvSpPr>
        <p:spPr/>
        <p:txBody>
          <a:bodyPr/>
          <a:lstStyle/>
          <a:p>
            <a:r>
              <a:rPr lang="en-US" dirty="0"/>
              <a:t>Security Best Practices</a:t>
            </a:r>
          </a:p>
        </p:txBody>
      </p:sp>
      <p:sp>
        <p:nvSpPr>
          <p:cNvPr id="3" name="TextBox 2">
            <a:extLst>
              <a:ext uri="{FF2B5EF4-FFF2-40B4-BE49-F238E27FC236}">
                <a16:creationId xmlns:a16="http://schemas.microsoft.com/office/drawing/2014/main" id="{3C39DC61-4C71-EB47-273C-4843F5C2DD0D}"/>
              </a:ext>
            </a:extLst>
          </p:cNvPr>
          <p:cNvSpPr txBox="1"/>
          <p:nvPr/>
        </p:nvSpPr>
        <p:spPr bwMode="gray">
          <a:xfrm>
            <a:off x="974743" y="1060840"/>
            <a:ext cx="9183757" cy="5139869"/>
          </a:xfrm>
          <a:prstGeom prst="rect">
            <a:avLst/>
          </a:prstGeom>
          <a:noFill/>
        </p:spPr>
        <p:txBody>
          <a:bodyPr vert="horz" wrap="square" lIns="0" tIns="0" rIns="0" bIns="0" rtlCol="0">
            <a:spAutoFit/>
          </a:bodyPr>
          <a:lstStyle/>
          <a:p>
            <a:pPr>
              <a:lnSpc>
                <a:spcPct val="150000"/>
              </a:lnSpc>
              <a:spcBef>
                <a:spcPts val="600"/>
              </a:spcBef>
            </a:pPr>
            <a:r>
              <a:rPr lang="en-IN" dirty="0"/>
              <a:t>Enable Azure Defender for all the storage accounts</a:t>
            </a:r>
          </a:p>
          <a:p>
            <a:pPr>
              <a:lnSpc>
                <a:spcPct val="150000"/>
              </a:lnSpc>
              <a:spcBef>
                <a:spcPts val="600"/>
              </a:spcBef>
            </a:pPr>
            <a:r>
              <a:rPr lang="en-IN" dirty="0"/>
              <a:t>Turn on soft delete for blob data</a:t>
            </a:r>
          </a:p>
          <a:p>
            <a:pPr>
              <a:lnSpc>
                <a:spcPct val="150000"/>
              </a:lnSpc>
              <a:spcBef>
                <a:spcPts val="600"/>
              </a:spcBef>
            </a:pPr>
            <a:r>
              <a:rPr lang="en-IN" dirty="0"/>
              <a:t>Use Azure AD to authorize access to blob data</a:t>
            </a:r>
          </a:p>
          <a:p>
            <a:pPr>
              <a:lnSpc>
                <a:spcPct val="150000"/>
              </a:lnSpc>
              <a:spcBef>
                <a:spcPts val="600"/>
              </a:spcBef>
            </a:pPr>
            <a:r>
              <a:rPr lang="en-IN" dirty="0"/>
              <a:t>Use blob versioning or immutable blobs to store business-critical data.</a:t>
            </a:r>
          </a:p>
          <a:p>
            <a:pPr>
              <a:lnSpc>
                <a:spcPct val="150000"/>
              </a:lnSpc>
              <a:spcBef>
                <a:spcPts val="600"/>
              </a:spcBef>
            </a:pPr>
            <a:r>
              <a:rPr lang="en-IN" dirty="0"/>
              <a:t>Restrict default internet access for storage accounts</a:t>
            </a:r>
          </a:p>
          <a:p>
            <a:pPr>
              <a:lnSpc>
                <a:spcPct val="150000"/>
              </a:lnSpc>
              <a:spcBef>
                <a:spcPts val="600"/>
              </a:spcBef>
            </a:pPr>
            <a:r>
              <a:rPr lang="en-IN" dirty="0"/>
              <a:t>Enable firewall rules</a:t>
            </a:r>
          </a:p>
          <a:p>
            <a:pPr>
              <a:lnSpc>
                <a:spcPct val="150000"/>
              </a:lnSpc>
              <a:spcBef>
                <a:spcPts val="600"/>
              </a:spcBef>
            </a:pPr>
            <a:r>
              <a:rPr lang="en-IN" dirty="0"/>
              <a:t>Allow trusted Microsoft services to access the storage account</a:t>
            </a:r>
          </a:p>
          <a:p>
            <a:pPr>
              <a:lnSpc>
                <a:spcPct val="150000"/>
              </a:lnSpc>
              <a:spcBef>
                <a:spcPts val="600"/>
              </a:spcBef>
            </a:pPr>
            <a:r>
              <a:rPr lang="en-IN" dirty="0"/>
              <a:t>Enable the Secure transfer required option on all your storage accounts</a:t>
            </a:r>
          </a:p>
          <a:p>
            <a:pPr>
              <a:lnSpc>
                <a:spcPct val="150000"/>
              </a:lnSpc>
              <a:spcBef>
                <a:spcPts val="600"/>
              </a:spcBef>
            </a:pPr>
            <a:r>
              <a:rPr lang="en-IN" dirty="0"/>
              <a:t>Limit shared access signature (SAS) tokens to HTTPS connections only</a:t>
            </a:r>
          </a:p>
          <a:p>
            <a:pPr>
              <a:lnSpc>
                <a:spcPct val="150000"/>
              </a:lnSpc>
              <a:spcBef>
                <a:spcPts val="600"/>
              </a:spcBef>
            </a:pPr>
            <a:r>
              <a:rPr lang="en-IN" dirty="0"/>
              <a:t>Regenerate the storage account keys periodically</a:t>
            </a:r>
          </a:p>
          <a:p>
            <a:pPr algn="l">
              <a:spcBef>
                <a:spcPts val="600"/>
              </a:spcBef>
            </a:pPr>
            <a:endParaRPr lang="en-US" sz="1400" dirty="0"/>
          </a:p>
        </p:txBody>
      </p:sp>
      <p:pic>
        <p:nvPicPr>
          <p:cNvPr id="12" name="Picture 11">
            <a:extLst>
              <a:ext uri="{FF2B5EF4-FFF2-40B4-BE49-F238E27FC236}">
                <a16:creationId xmlns:a16="http://schemas.microsoft.com/office/drawing/2014/main" id="{B8BB2109-EBD1-13B8-1918-EBB9DF8CF0E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537867" y="1141973"/>
            <a:ext cx="304699" cy="304699"/>
          </a:xfrm>
          <a:prstGeom prst="rect">
            <a:avLst/>
          </a:prstGeom>
        </p:spPr>
      </p:pic>
      <p:pic>
        <p:nvPicPr>
          <p:cNvPr id="13" name="Picture 12">
            <a:extLst>
              <a:ext uri="{FF2B5EF4-FFF2-40B4-BE49-F238E27FC236}">
                <a16:creationId xmlns:a16="http://schemas.microsoft.com/office/drawing/2014/main" id="{FEBD96F6-9B41-3636-884F-73CA5130768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537866" y="1665788"/>
            <a:ext cx="304699" cy="304699"/>
          </a:xfrm>
          <a:prstGeom prst="rect">
            <a:avLst/>
          </a:prstGeom>
        </p:spPr>
      </p:pic>
      <p:pic>
        <p:nvPicPr>
          <p:cNvPr id="14" name="Picture 13">
            <a:extLst>
              <a:ext uri="{FF2B5EF4-FFF2-40B4-BE49-F238E27FC236}">
                <a16:creationId xmlns:a16="http://schemas.microsoft.com/office/drawing/2014/main" id="{EC77DA91-6EE7-70AC-1C4A-AB0583B09C1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537866" y="2136225"/>
            <a:ext cx="304699" cy="304699"/>
          </a:xfrm>
          <a:prstGeom prst="rect">
            <a:avLst/>
          </a:prstGeom>
        </p:spPr>
      </p:pic>
      <p:pic>
        <p:nvPicPr>
          <p:cNvPr id="15" name="Picture 14">
            <a:extLst>
              <a:ext uri="{FF2B5EF4-FFF2-40B4-BE49-F238E27FC236}">
                <a16:creationId xmlns:a16="http://schemas.microsoft.com/office/drawing/2014/main" id="{4C837094-C418-195F-342B-FCAD2D1524F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537866" y="2623587"/>
            <a:ext cx="304699" cy="304699"/>
          </a:xfrm>
          <a:prstGeom prst="rect">
            <a:avLst/>
          </a:prstGeom>
        </p:spPr>
      </p:pic>
      <p:pic>
        <p:nvPicPr>
          <p:cNvPr id="16" name="Picture 15">
            <a:extLst>
              <a:ext uri="{FF2B5EF4-FFF2-40B4-BE49-F238E27FC236}">
                <a16:creationId xmlns:a16="http://schemas.microsoft.com/office/drawing/2014/main" id="{0C5EFFA0-C788-19C9-0A9C-BCF89AEC26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537866" y="3130138"/>
            <a:ext cx="304699" cy="304699"/>
          </a:xfrm>
          <a:prstGeom prst="rect">
            <a:avLst/>
          </a:prstGeom>
        </p:spPr>
      </p:pic>
      <p:pic>
        <p:nvPicPr>
          <p:cNvPr id="17" name="Picture 16">
            <a:extLst>
              <a:ext uri="{FF2B5EF4-FFF2-40B4-BE49-F238E27FC236}">
                <a16:creationId xmlns:a16="http://schemas.microsoft.com/office/drawing/2014/main" id="{EEB42A16-25DB-07B9-56F9-32AAFBEA635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537866" y="3625016"/>
            <a:ext cx="304699" cy="304699"/>
          </a:xfrm>
          <a:prstGeom prst="rect">
            <a:avLst/>
          </a:prstGeom>
        </p:spPr>
      </p:pic>
      <p:pic>
        <p:nvPicPr>
          <p:cNvPr id="18" name="Picture 17">
            <a:extLst>
              <a:ext uri="{FF2B5EF4-FFF2-40B4-BE49-F238E27FC236}">
                <a16:creationId xmlns:a16="http://schemas.microsoft.com/office/drawing/2014/main" id="{F307CF95-59F0-6D0B-2D14-A501E64424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537865" y="4085975"/>
            <a:ext cx="304699" cy="304699"/>
          </a:xfrm>
          <a:prstGeom prst="rect">
            <a:avLst/>
          </a:prstGeom>
        </p:spPr>
      </p:pic>
      <p:pic>
        <p:nvPicPr>
          <p:cNvPr id="19" name="Picture 18">
            <a:extLst>
              <a:ext uri="{FF2B5EF4-FFF2-40B4-BE49-F238E27FC236}">
                <a16:creationId xmlns:a16="http://schemas.microsoft.com/office/drawing/2014/main" id="{88456256-A0D7-2C9D-3678-F34C51BE9D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537865" y="4592526"/>
            <a:ext cx="304699" cy="304699"/>
          </a:xfrm>
          <a:prstGeom prst="rect">
            <a:avLst/>
          </a:prstGeom>
        </p:spPr>
      </p:pic>
      <p:pic>
        <p:nvPicPr>
          <p:cNvPr id="20" name="Picture 19">
            <a:extLst>
              <a:ext uri="{FF2B5EF4-FFF2-40B4-BE49-F238E27FC236}">
                <a16:creationId xmlns:a16="http://schemas.microsoft.com/office/drawing/2014/main" id="{3C55C5DA-485B-742E-7994-39E4DF51565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537864" y="5087404"/>
            <a:ext cx="304699" cy="304699"/>
          </a:xfrm>
          <a:prstGeom prst="rect">
            <a:avLst/>
          </a:prstGeom>
        </p:spPr>
      </p:pic>
      <p:pic>
        <p:nvPicPr>
          <p:cNvPr id="21" name="Picture 20">
            <a:extLst>
              <a:ext uri="{FF2B5EF4-FFF2-40B4-BE49-F238E27FC236}">
                <a16:creationId xmlns:a16="http://schemas.microsoft.com/office/drawing/2014/main" id="{75F2C9B0-2B55-097E-CF9A-2741841B12D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gray">
          <a:xfrm>
            <a:off x="537863" y="5557841"/>
            <a:ext cx="304699" cy="304699"/>
          </a:xfrm>
          <a:prstGeom prst="rect">
            <a:avLst/>
          </a:prstGeom>
        </p:spPr>
      </p:pic>
    </p:spTree>
    <p:extLst>
      <p:ext uri="{BB962C8B-B14F-4D97-AF65-F5344CB8AC3E}">
        <p14:creationId xmlns:p14="http://schemas.microsoft.com/office/powerpoint/2010/main" val="3054538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FA7D27-1B4F-8049-CF29-FEA991E5983F}"/>
              </a:ext>
            </a:extLst>
          </p:cNvPr>
          <p:cNvSpPr>
            <a:spLocks noGrp="1"/>
          </p:cNvSpPr>
          <p:nvPr>
            <p:ph type="body" sz="quarter" idx="13"/>
          </p:nvPr>
        </p:nvSpPr>
        <p:spPr/>
        <p:txBody>
          <a:bodyPr/>
          <a:lstStyle/>
          <a:p>
            <a:r>
              <a:rPr lang="en-US" dirty="0"/>
              <a:t>DEMO</a:t>
            </a:r>
          </a:p>
        </p:txBody>
      </p:sp>
    </p:spTree>
    <p:extLst>
      <p:ext uri="{BB962C8B-B14F-4D97-AF65-F5344CB8AC3E}">
        <p14:creationId xmlns:p14="http://schemas.microsoft.com/office/powerpoint/2010/main" val="3144467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295900" y="7040880"/>
            <a:ext cx="5924549" cy="365125"/>
          </a:xfrm>
        </p:spPr>
        <p:txBody>
          <a:bodyPr/>
          <a:lstStyle/>
          <a:p>
            <a:r>
              <a:rPr lang="en-US"/>
              <a:t>© 2021 Optum, Inc. All rights reserved. Confidential property of Optum. Do not distribute or reproduce without express permission from Optum.</a:t>
            </a:r>
            <a:endParaRPr lang="en-US" dirty="0"/>
          </a:p>
        </p:txBody>
      </p:sp>
      <p:sp>
        <p:nvSpPr>
          <p:cNvPr id="6" name="Title 5"/>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2715702324"/>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74D0-D4CB-4FDD-8FA8-754615F470DF}"/>
              </a:ext>
            </a:extLst>
          </p:cNvPr>
          <p:cNvSpPr>
            <a:spLocks noGrp="1"/>
          </p:cNvSpPr>
          <p:nvPr>
            <p:ph type="title"/>
          </p:nvPr>
        </p:nvSpPr>
        <p:spPr bwMode="gray"/>
        <p:txBody>
          <a:bodyPr/>
          <a:lstStyle/>
          <a:p>
            <a:r>
              <a:rPr lang="en-US" dirty="0"/>
              <a:t>Agenda</a:t>
            </a:r>
          </a:p>
        </p:txBody>
      </p:sp>
      <p:sp>
        <p:nvSpPr>
          <p:cNvPr id="14" name="Oval 13">
            <a:extLst>
              <a:ext uri="{FF2B5EF4-FFF2-40B4-BE49-F238E27FC236}">
                <a16:creationId xmlns:a16="http://schemas.microsoft.com/office/drawing/2014/main" id="{D119B301-2704-470A-AAD9-D42F1F907E37}"/>
              </a:ext>
            </a:extLst>
          </p:cNvPr>
          <p:cNvSpPr>
            <a:spLocks noChangeAspect="1"/>
          </p:cNvSpPr>
          <p:nvPr/>
        </p:nvSpPr>
        <p:spPr bwMode="gray">
          <a:xfrm>
            <a:off x="3353242" y="1711944"/>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1</a:t>
            </a:r>
          </a:p>
        </p:txBody>
      </p:sp>
      <p:sp>
        <p:nvSpPr>
          <p:cNvPr id="15" name="Oval 14">
            <a:extLst>
              <a:ext uri="{FF2B5EF4-FFF2-40B4-BE49-F238E27FC236}">
                <a16:creationId xmlns:a16="http://schemas.microsoft.com/office/drawing/2014/main" id="{BCF265F5-283C-4BEC-B8C8-3502F1EA6B9F}"/>
              </a:ext>
            </a:extLst>
          </p:cNvPr>
          <p:cNvSpPr>
            <a:spLocks noChangeAspect="1"/>
          </p:cNvSpPr>
          <p:nvPr/>
        </p:nvSpPr>
        <p:spPr bwMode="gray">
          <a:xfrm>
            <a:off x="3353242" y="2504847"/>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2</a:t>
            </a:r>
          </a:p>
        </p:txBody>
      </p:sp>
      <p:sp>
        <p:nvSpPr>
          <p:cNvPr id="16" name="Oval 15">
            <a:extLst>
              <a:ext uri="{FF2B5EF4-FFF2-40B4-BE49-F238E27FC236}">
                <a16:creationId xmlns:a16="http://schemas.microsoft.com/office/drawing/2014/main" id="{09C1FA2E-473E-4A94-9046-C1B6F6D21DFA}"/>
              </a:ext>
            </a:extLst>
          </p:cNvPr>
          <p:cNvSpPr>
            <a:spLocks noChangeAspect="1"/>
          </p:cNvSpPr>
          <p:nvPr/>
        </p:nvSpPr>
        <p:spPr bwMode="gray">
          <a:xfrm>
            <a:off x="3353242" y="330391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3</a:t>
            </a:r>
          </a:p>
        </p:txBody>
      </p:sp>
      <p:sp>
        <p:nvSpPr>
          <p:cNvPr id="17" name="Oval 16">
            <a:extLst>
              <a:ext uri="{FF2B5EF4-FFF2-40B4-BE49-F238E27FC236}">
                <a16:creationId xmlns:a16="http://schemas.microsoft.com/office/drawing/2014/main" id="{7E257BED-3429-4B77-82D4-489B76C9FB44}"/>
              </a:ext>
            </a:extLst>
          </p:cNvPr>
          <p:cNvSpPr>
            <a:spLocks noChangeAspect="1"/>
          </p:cNvSpPr>
          <p:nvPr/>
        </p:nvSpPr>
        <p:spPr bwMode="gray">
          <a:xfrm>
            <a:off x="3353242" y="4090651"/>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4</a:t>
            </a:r>
          </a:p>
        </p:txBody>
      </p:sp>
      <p:sp>
        <p:nvSpPr>
          <p:cNvPr id="18" name="Oval 17">
            <a:extLst>
              <a:ext uri="{FF2B5EF4-FFF2-40B4-BE49-F238E27FC236}">
                <a16:creationId xmlns:a16="http://schemas.microsoft.com/office/drawing/2014/main" id="{68468265-192F-4BFE-90CF-079702ED205C}"/>
              </a:ext>
            </a:extLst>
          </p:cNvPr>
          <p:cNvSpPr>
            <a:spLocks noChangeAspect="1"/>
          </p:cNvSpPr>
          <p:nvPr/>
        </p:nvSpPr>
        <p:spPr bwMode="gray">
          <a:xfrm>
            <a:off x="3353242" y="4889372"/>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5</a:t>
            </a:r>
          </a:p>
        </p:txBody>
      </p:sp>
      <p:sp>
        <p:nvSpPr>
          <p:cNvPr id="19" name="TextBox 18">
            <a:extLst>
              <a:ext uri="{FF2B5EF4-FFF2-40B4-BE49-F238E27FC236}">
                <a16:creationId xmlns:a16="http://schemas.microsoft.com/office/drawing/2014/main" id="{58CD1F7C-CDBD-4257-A574-C722DC722BC1}"/>
              </a:ext>
            </a:extLst>
          </p:cNvPr>
          <p:cNvSpPr txBox="1"/>
          <p:nvPr/>
        </p:nvSpPr>
        <p:spPr bwMode="gray">
          <a:xfrm>
            <a:off x="4231757" y="1863154"/>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Azure Storage</a:t>
            </a:r>
          </a:p>
        </p:txBody>
      </p:sp>
      <p:sp>
        <p:nvSpPr>
          <p:cNvPr id="20" name="TextBox 19">
            <a:extLst>
              <a:ext uri="{FF2B5EF4-FFF2-40B4-BE49-F238E27FC236}">
                <a16:creationId xmlns:a16="http://schemas.microsoft.com/office/drawing/2014/main" id="{1E657321-4E49-4723-AC67-E433045DA9A7}"/>
              </a:ext>
            </a:extLst>
          </p:cNvPr>
          <p:cNvSpPr txBox="1"/>
          <p:nvPr/>
        </p:nvSpPr>
        <p:spPr bwMode="gray">
          <a:xfrm>
            <a:off x="4231757" y="2656056"/>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Blob Storage</a:t>
            </a:r>
          </a:p>
        </p:txBody>
      </p:sp>
      <p:sp>
        <p:nvSpPr>
          <p:cNvPr id="21" name="TextBox 20">
            <a:extLst>
              <a:ext uri="{FF2B5EF4-FFF2-40B4-BE49-F238E27FC236}">
                <a16:creationId xmlns:a16="http://schemas.microsoft.com/office/drawing/2014/main" id="{7C8F5172-DFE7-400C-8A20-39381EE1FF68}"/>
              </a:ext>
            </a:extLst>
          </p:cNvPr>
          <p:cNvSpPr txBox="1"/>
          <p:nvPr/>
        </p:nvSpPr>
        <p:spPr bwMode="gray">
          <a:xfrm>
            <a:off x="4231757" y="3455121"/>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Storage Redundancy</a:t>
            </a:r>
          </a:p>
        </p:txBody>
      </p:sp>
      <p:sp>
        <p:nvSpPr>
          <p:cNvPr id="22" name="TextBox 21">
            <a:extLst>
              <a:ext uri="{FF2B5EF4-FFF2-40B4-BE49-F238E27FC236}">
                <a16:creationId xmlns:a16="http://schemas.microsoft.com/office/drawing/2014/main" id="{654AE797-611F-4CE2-94E1-740B8621E1DC}"/>
              </a:ext>
            </a:extLst>
          </p:cNvPr>
          <p:cNvSpPr txBox="1"/>
          <p:nvPr/>
        </p:nvSpPr>
        <p:spPr bwMode="gray">
          <a:xfrm>
            <a:off x="4231757" y="4241860"/>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Azure Files</a:t>
            </a:r>
          </a:p>
        </p:txBody>
      </p:sp>
      <p:sp>
        <p:nvSpPr>
          <p:cNvPr id="23" name="TextBox 22">
            <a:extLst>
              <a:ext uri="{FF2B5EF4-FFF2-40B4-BE49-F238E27FC236}">
                <a16:creationId xmlns:a16="http://schemas.microsoft.com/office/drawing/2014/main" id="{C5E16CF7-7BD2-4B36-ADAF-FAEAB284FDA4}"/>
              </a:ext>
            </a:extLst>
          </p:cNvPr>
          <p:cNvSpPr txBox="1"/>
          <p:nvPr/>
        </p:nvSpPr>
        <p:spPr bwMode="gray">
          <a:xfrm>
            <a:off x="4231757" y="5040582"/>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Q&amp;A</a:t>
            </a:r>
          </a:p>
        </p:txBody>
      </p:sp>
      <p:sp>
        <p:nvSpPr>
          <p:cNvPr id="3" name="Rectangle: Top Corners Rounded 2">
            <a:extLst>
              <a:ext uri="{FF2B5EF4-FFF2-40B4-BE49-F238E27FC236}">
                <a16:creationId xmlns:a16="http://schemas.microsoft.com/office/drawing/2014/main" id="{9BBB3565-CDCC-1751-8681-9175ADE7B24B}"/>
              </a:ext>
            </a:extLst>
          </p:cNvPr>
          <p:cNvSpPr/>
          <p:nvPr/>
        </p:nvSpPr>
        <p:spPr bwMode="gray">
          <a:xfrm>
            <a:off x="2302736" y="-13446"/>
            <a:ext cx="64008" cy="5994400"/>
          </a:xfrm>
          <a:prstGeom prst="round2SameRect">
            <a:avLst>
              <a:gd name="adj1" fmla="val 16667"/>
              <a:gd name="adj2" fmla="val 50000"/>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Tree>
    <p:extLst>
      <p:ext uri="{BB962C8B-B14F-4D97-AF65-F5344CB8AC3E}">
        <p14:creationId xmlns:p14="http://schemas.microsoft.com/office/powerpoint/2010/main" val="1632511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9219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457200" y="1279561"/>
            <a:ext cx="11277600" cy="4433047"/>
          </a:xfrm>
        </p:spPr>
        <p:txBody>
          <a:bodyPr/>
          <a:lstStyle/>
          <a:p>
            <a:pPr marL="285750" indent="-285750">
              <a:buFont typeface="Arial" panose="020B0604020202020204" pitchFamily="34" charset="0"/>
              <a:buChar char="•"/>
            </a:pPr>
            <a:r>
              <a:rPr lang="en-US" dirty="0"/>
              <a:t>Provides a unique namespace for the Azure Storage data</a:t>
            </a:r>
          </a:p>
          <a:p>
            <a:pPr marL="285750" indent="-285750">
              <a:buFont typeface="Arial" panose="020B0604020202020204" pitchFamily="34" charset="0"/>
              <a:buChar char="•"/>
            </a:pPr>
            <a:r>
              <a:rPr lang="en-US"/>
              <a:t>Accessible anywhere in </a:t>
            </a:r>
            <a:r>
              <a:rPr lang="en-US" dirty="0"/>
              <a:t>the world over HTTP or HTTPS</a:t>
            </a:r>
          </a:p>
          <a:p>
            <a:pPr marL="285750" indent="-285750">
              <a:buFont typeface="Arial" panose="020B0604020202020204" pitchFamily="34" charset="0"/>
              <a:buChar char="•"/>
            </a:pPr>
            <a:r>
              <a:rPr lang="en-US" dirty="0"/>
              <a:t>Secure &amp; highly available</a:t>
            </a:r>
          </a:p>
          <a:p>
            <a:pPr marL="285750" indent="-285750">
              <a:buFont typeface="Arial" panose="020B0604020202020204" pitchFamily="34" charset="0"/>
              <a:buChar char="•"/>
            </a:pPr>
            <a:r>
              <a:rPr lang="en-US" dirty="0"/>
              <a:t>Massively scalable</a:t>
            </a:r>
          </a:p>
          <a:p>
            <a:endParaRPr lang="en-US" dirty="0"/>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p:txBody>
          <a:bodyPr/>
          <a:lstStyle/>
          <a:p>
            <a:r>
              <a:rPr lang="en-US" dirty="0"/>
              <a:t>Azure Storage</a:t>
            </a:r>
          </a:p>
        </p:txBody>
      </p:sp>
      <p:pic>
        <p:nvPicPr>
          <p:cNvPr id="8" name="Picture 7" descr="Timeline&#10;&#10;Description automatically generated">
            <a:extLst>
              <a:ext uri="{FF2B5EF4-FFF2-40B4-BE49-F238E27FC236}">
                <a16:creationId xmlns:a16="http://schemas.microsoft.com/office/drawing/2014/main" id="{45D5BEE9-D33D-1996-60CF-743F4CA88F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2889" y="2984116"/>
            <a:ext cx="7772400" cy="2728492"/>
          </a:xfrm>
          <a:prstGeom prst="rect">
            <a:avLst/>
          </a:prstGeom>
        </p:spPr>
      </p:pic>
    </p:spTree>
    <p:extLst>
      <p:ext uri="{BB962C8B-B14F-4D97-AF65-F5344CB8AC3E}">
        <p14:creationId xmlns:p14="http://schemas.microsoft.com/office/powerpoint/2010/main" val="3219392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FF59F-8627-4F67-9E7F-A4933C0A3929}"/>
              </a:ext>
            </a:extLst>
          </p:cNvPr>
          <p:cNvSpPr>
            <a:spLocks noGrp="1"/>
          </p:cNvSpPr>
          <p:nvPr>
            <p:ph type="title"/>
          </p:nvPr>
        </p:nvSpPr>
        <p:spPr/>
        <p:txBody>
          <a:bodyPr/>
          <a:lstStyle/>
          <a:p>
            <a:r>
              <a:rPr lang="en-US" dirty="0"/>
              <a:t>Azure Storage Services</a:t>
            </a:r>
          </a:p>
        </p:txBody>
      </p:sp>
      <p:sp>
        <p:nvSpPr>
          <p:cNvPr id="11" name="TextBox 10">
            <a:extLst>
              <a:ext uri="{FF2B5EF4-FFF2-40B4-BE49-F238E27FC236}">
                <a16:creationId xmlns:a16="http://schemas.microsoft.com/office/drawing/2014/main" id="{E61F2F0A-6174-41BA-B360-3F1D80C13589}"/>
              </a:ext>
            </a:extLst>
          </p:cNvPr>
          <p:cNvSpPr txBox="1"/>
          <p:nvPr/>
        </p:nvSpPr>
        <p:spPr bwMode="gray">
          <a:xfrm>
            <a:off x="1064109"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Blob</a:t>
            </a:r>
          </a:p>
        </p:txBody>
      </p:sp>
      <p:sp>
        <p:nvSpPr>
          <p:cNvPr id="12" name="TextBox 11">
            <a:extLst>
              <a:ext uri="{FF2B5EF4-FFF2-40B4-BE49-F238E27FC236}">
                <a16:creationId xmlns:a16="http://schemas.microsoft.com/office/drawing/2014/main" id="{FC2B7FAA-33D2-4071-A76A-D23827EC9079}"/>
              </a:ext>
            </a:extLst>
          </p:cNvPr>
          <p:cNvSpPr txBox="1"/>
          <p:nvPr/>
        </p:nvSpPr>
        <p:spPr bwMode="gray">
          <a:xfrm>
            <a:off x="802433" y="3213298"/>
            <a:ext cx="2239347" cy="430887"/>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Store a large amounts of unstructured data</a:t>
            </a:r>
          </a:p>
        </p:txBody>
      </p:sp>
      <p:sp>
        <p:nvSpPr>
          <p:cNvPr id="13" name="TextBox 12">
            <a:extLst>
              <a:ext uri="{FF2B5EF4-FFF2-40B4-BE49-F238E27FC236}">
                <a16:creationId xmlns:a16="http://schemas.microsoft.com/office/drawing/2014/main" id="{7EF3BF80-3763-4196-AD70-55F6EF497CD1}"/>
              </a:ext>
            </a:extLst>
          </p:cNvPr>
          <p:cNvSpPr txBox="1"/>
          <p:nvPr/>
        </p:nvSpPr>
        <p:spPr bwMode="gray">
          <a:xfrm>
            <a:off x="3575258" y="2789266"/>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Table</a:t>
            </a:r>
          </a:p>
        </p:txBody>
      </p:sp>
      <p:sp>
        <p:nvSpPr>
          <p:cNvPr id="14" name="TextBox 13">
            <a:extLst>
              <a:ext uri="{FF2B5EF4-FFF2-40B4-BE49-F238E27FC236}">
                <a16:creationId xmlns:a16="http://schemas.microsoft.com/office/drawing/2014/main" id="{CF8898D2-08BF-4288-9C94-08C0E66BFEB9}"/>
              </a:ext>
            </a:extLst>
          </p:cNvPr>
          <p:cNvSpPr txBox="1"/>
          <p:nvPr/>
        </p:nvSpPr>
        <p:spPr bwMode="gray">
          <a:xfrm>
            <a:off x="3575258" y="3213298"/>
            <a:ext cx="2239347" cy="861774"/>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Store structured NoSQL data, providing a key attribute store with a schema-less design</a:t>
            </a:r>
          </a:p>
        </p:txBody>
      </p:sp>
      <p:sp>
        <p:nvSpPr>
          <p:cNvPr id="15" name="TextBox 14">
            <a:extLst>
              <a:ext uri="{FF2B5EF4-FFF2-40B4-BE49-F238E27FC236}">
                <a16:creationId xmlns:a16="http://schemas.microsoft.com/office/drawing/2014/main" id="{A207BB70-BB0D-47E5-A64B-2CBE8B10EA25}"/>
              </a:ext>
            </a:extLst>
          </p:cNvPr>
          <p:cNvSpPr txBox="1"/>
          <p:nvPr/>
        </p:nvSpPr>
        <p:spPr bwMode="gray">
          <a:xfrm>
            <a:off x="6348083" y="2765758"/>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Queue</a:t>
            </a:r>
          </a:p>
        </p:txBody>
      </p:sp>
      <p:sp>
        <p:nvSpPr>
          <p:cNvPr id="16" name="TextBox 15">
            <a:extLst>
              <a:ext uri="{FF2B5EF4-FFF2-40B4-BE49-F238E27FC236}">
                <a16:creationId xmlns:a16="http://schemas.microsoft.com/office/drawing/2014/main" id="{ECC37854-0F23-4DCF-A461-90AC5CCD6B59}"/>
              </a:ext>
            </a:extLst>
          </p:cNvPr>
          <p:cNvSpPr txBox="1"/>
          <p:nvPr/>
        </p:nvSpPr>
        <p:spPr bwMode="gray">
          <a:xfrm>
            <a:off x="6213549" y="3213298"/>
            <a:ext cx="2384007" cy="1585049"/>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Store large number of messages and access them from anywhere in the world using HTTP or HTTPS</a:t>
            </a:r>
          </a:p>
          <a:p>
            <a:pPr marL="285750" indent="-285750">
              <a:spcBef>
                <a:spcPts val="600"/>
              </a:spcBef>
              <a:buFont typeface="Arial" panose="020B0604020202020204" pitchFamily="34" charset="0"/>
              <a:buChar char="•"/>
            </a:pPr>
            <a:r>
              <a:rPr lang="en-US" sz="1400" dirty="0"/>
              <a:t>Message can be up to 64 KB in size</a:t>
            </a:r>
          </a:p>
        </p:txBody>
      </p:sp>
      <p:sp>
        <p:nvSpPr>
          <p:cNvPr id="17" name="TextBox 16">
            <a:extLst>
              <a:ext uri="{FF2B5EF4-FFF2-40B4-BE49-F238E27FC236}">
                <a16:creationId xmlns:a16="http://schemas.microsoft.com/office/drawing/2014/main" id="{9E2B34DE-CAA0-4108-82B8-A457BAA55572}"/>
              </a:ext>
            </a:extLst>
          </p:cNvPr>
          <p:cNvSpPr txBox="1"/>
          <p:nvPr/>
        </p:nvSpPr>
        <p:spPr bwMode="gray">
          <a:xfrm>
            <a:off x="9245318" y="2765758"/>
            <a:ext cx="2114938" cy="230832"/>
          </a:xfrm>
          <a:prstGeom prst="rect">
            <a:avLst/>
          </a:prstGeom>
          <a:noFill/>
        </p:spPr>
        <p:txBody>
          <a:bodyPr vert="horz" wrap="square" lIns="0" tIns="0" rIns="0" bIns="0" rtlCol="0">
            <a:spAutoFit/>
          </a:bodyPr>
          <a:lstStyle/>
          <a:p>
            <a:pPr algn="l">
              <a:spcBef>
                <a:spcPts val="600"/>
              </a:spcBef>
            </a:pPr>
            <a:r>
              <a:rPr lang="en-US" sz="1500" b="1" dirty="0">
                <a:solidFill>
                  <a:schemeClr val="accent6"/>
                </a:solidFill>
              </a:rPr>
              <a:t>File</a:t>
            </a:r>
          </a:p>
        </p:txBody>
      </p:sp>
      <p:sp>
        <p:nvSpPr>
          <p:cNvPr id="18" name="TextBox 17">
            <a:extLst>
              <a:ext uri="{FF2B5EF4-FFF2-40B4-BE49-F238E27FC236}">
                <a16:creationId xmlns:a16="http://schemas.microsoft.com/office/drawing/2014/main" id="{72F7F779-A287-4510-9D76-FE243DFD6DEF}"/>
              </a:ext>
            </a:extLst>
          </p:cNvPr>
          <p:cNvSpPr txBox="1"/>
          <p:nvPr/>
        </p:nvSpPr>
        <p:spPr bwMode="gray">
          <a:xfrm>
            <a:off x="9120909" y="3213298"/>
            <a:ext cx="2239347" cy="861774"/>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US" sz="1400" dirty="0"/>
              <a:t>Allow users to access Server-Message-Block-Protocol (SMB) file share in Azure cloud</a:t>
            </a:r>
          </a:p>
        </p:txBody>
      </p:sp>
      <p:pic>
        <p:nvPicPr>
          <p:cNvPr id="1030" name="Picture 6">
            <a:extLst>
              <a:ext uri="{FF2B5EF4-FFF2-40B4-BE49-F238E27FC236}">
                <a16:creationId xmlns:a16="http://schemas.microsoft.com/office/drawing/2014/main" id="{D84926E6-FB51-ED35-51D0-3EDEFC924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433" y="1903344"/>
            <a:ext cx="9017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927BA812-E38C-4807-6158-F05DC054F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9908" y="1888166"/>
            <a:ext cx="901700" cy="8001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C2B0D7F-5C94-4CD9-5BAB-D4F57A6805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869116"/>
            <a:ext cx="901700" cy="8382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90C56CA-4B25-1779-8306-FB404DF196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0248" y="1983415"/>
            <a:ext cx="818786" cy="703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360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D09A-CC65-C75F-B03B-324E77486904}"/>
              </a:ext>
            </a:extLst>
          </p:cNvPr>
          <p:cNvSpPr>
            <a:spLocks noGrp="1"/>
          </p:cNvSpPr>
          <p:nvPr>
            <p:ph type="title"/>
          </p:nvPr>
        </p:nvSpPr>
        <p:spPr/>
        <p:txBody>
          <a:bodyPr/>
          <a:lstStyle/>
          <a:p>
            <a:r>
              <a:rPr lang="en-US" dirty="0"/>
              <a:t>Azure Storage Endpoints</a:t>
            </a:r>
          </a:p>
        </p:txBody>
      </p:sp>
      <p:graphicFrame>
        <p:nvGraphicFramePr>
          <p:cNvPr id="3" name="Table 3">
            <a:extLst>
              <a:ext uri="{FF2B5EF4-FFF2-40B4-BE49-F238E27FC236}">
                <a16:creationId xmlns:a16="http://schemas.microsoft.com/office/drawing/2014/main" id="{B8ABAB01-9BCD-B11D-1C18-E2FD125A69D7}"/>
              </a:ext>
            </a:extLst>
          </p:cNvPr>
          <p:cNvGraphicFramePr>
            <a:graphicFrameLocks noGrp="1"/>
          </p:cNvGraphicFramePr>
          <p:nvPr>
            <p:extLst>
              <p:ext uri="{D42A27DB-BD31-4B8C-83A1-F6EECF244321}">
                <p14:modId xmlns:p14="http://schemas.microsoft.com/office/powerpoint/2010/main" val="4233166017"/>
              </p:ext>
            </p:extLst>
          </p:nvPr>
        </p:nvGraphicFramePr>
        <p:xfrm>
          <a:off x="1296505" y="1151961"/>
          <a:ext cx="9676295" cy="2954126"/>
        </p:xfrm>
        <a:graphic>
          <a:graphicData uri="http://schemas.openxmlformats.org/drawingml/2006/table">
            <a:tbl>
              <a:tblPr firstRow="1" bandRow="1">
                <a:tableStyleId>{912C8C85-51F0-491E-9774-3900AFEF0FD7}</a:tableStyleId>
              </a:tblPr>
              <a:tblGrid>
                <a:gridCol w="3782391">
                  <a:extLst>
                    <a:ext uri="{9D8B030D-6E8A-4147-A177-3AD203B41FA5}">
                      <a16:colId xmlns:a16="http://schemas.microsoft.com/office/drawing/2014/main" val="976633094"/>
                    </a:ext>
                  </a:extLst>
                </a:gridCol>
                <a:gridCol w="5893904">
                  <a:extLst>
                    <a:ext uri="{9D8B030D-6E8A-4147-A177-3AD203B41FA5}">
                      <a16:colId xmlns:a16="http://schemas.microsoft.com/office/drawing/2014/main" val="355220711"/>
                    </a:ext>
                  </a:extLst>
                </a:gridCol>
              </a:tblGrid>
              <a:tr h="295566">
                <a:tc>
                  <a:txBody>
                    <a:bodyPr/>
                    <a:lstStyle/>
                    <a:p>
                      <a:pPr algn="l" fontAlgn="t"/>
                      <a:r>
                        <a:rPr lang="en-IN" b="1" dirty="0">
                          <a:effectLst/>
                        </a:rPr>
                        <a:t>Storage service</a:t>
                      </a:r>
                      <a:endParaRPr lang="en-IN"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b="1">
                          <a:effectLst/>
                        </a:rPr>
                        <a:t>Endpoint</a:t>
                      </a:r>
                      <a:endParaRPr lang="en-IN">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533739"/>
                  </a:ext>
                </a:extLst>
              </a:tr>
              <a:tr h="504620">
                <a:tc>
                  <a:txBody>
                    <a:bodyPr/>
                    <a:lstStyle/>
                    <a:p>
                      <a:pPr algn="l" fontAlgn="t"/>
                      <a:r>
                        <a:rPr lang="en-IN" sz="1800">
                          <a:effectLst/>
                        </a:rPr>
                        <a:t>Blob Storage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a:effectLst/>
                        </a:rPr>
                        <a:t>https://&lt;storage-account-name&gt;.blob.core.windows.net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822401"/>
                  </a:ext>
                </a:extLst>
              </a:tr>
              <a:tr h="504620">
                <a:tc>
                  <a:txBody>
                    <a:bodyPr/>
                    <a:lstStyle/>
                    <a:p>
                      <a:pPr algn="l" fontAlgn="t"/>
                      <a:r>
                        <a:rPr lang="en-IN" sz="1800" dirty="0">
                          <a:effectLst/>
                        </a:rPr>
                        <a:t>Data Lake Storage Gen2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a:effectLst/>
                        </a:rPr>
                        <a:t>https://&lt;storage-account-name&gt;.dfs.core.windows.net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713928"/>
                  </a:ext>
                </a:extLst>
              </a:tr>
              <a:tr h="504620">
                <a:tc>
                  <a:txBody>
                    <a:bodyPr/>
                    <a:lstStyle/>
                    <a:p>
                      <a:pPr algn="l" fontAlgn="t"/>
                      <a:r>
                        <a:rPr lang="en-IN" sz="1800">
                          <a:effectLst/>
                        </a:rPr>
                        <a:t>Azure Files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dirty="0">
                          <a:effectLst/>
                        </a:rPr>
                        <a:t>https://&lt;storage-account-name&gt;.</a:t>
                      </a:r>
                      <a:r>
                        <a:rPr lang="en-IN" sz="1800" dirty="0" err="1">
                          <a:effectLst/>
                        </a:rPr>
                        <a:t>file.core.windows.net</a:t>
                      </a:r>
                      <a:endParaRPr lang="en-IN" sz="18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3915583"/>
                  </a:ext>
                </a:extLst>
              </a:tr>
              <a:tr h="504620">
                <a:tc>
                  <a:txBody>
                    <a:bodyPr/>
                    <a:lstStyle/>
                    <a:p>
                      <a:pPr algn="l" fontAlgn="t"/>
                      <a:r>
                        <a:rPr lang="en-IN" sz="1800">
                          <a:effectLst/>
                        </a:rPr>
                        <a:t>Queue Storage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a:effectLst/>
                        </a:rPr>
                        <a:t>https://&lt;storage-account-name&gt;.queue.core.windows.net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286682"/>
                  </a:ext>
                </a:extLst>
              </a:tr>
              <a:tr h="504620">
                <a:tc>
                  <a:txBody>
                    <a:bodyPr/>
                    <a:lstStyle/>
                    <a:p>
                      <a:pPr algn="l" fontAlgn="t"/>
                      <a:r>
                        <a:rPr lang="en-IN" sz="1800">
                          <a:effectLst/>
                        </a:rPr>
                        <a:t>Table Storage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sz="1800" dirty="0">
                          <a:effectLst/>
                        </a:rPr>
                        <a:t>https://&lt;storage-account-name&gt;.</a:t>
                      </a:r>
                      <a:r>
                        <a:rPr lang="en-IN" sz="1800" dirty="0" err="1">
                          <a:effectLst/>
                        </a:rPr>
                        <a:t>table.core.windows.net</a:t>
                      </a:r>
                      <a:endParaRPr lang="en-IN" sz="1800"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9578476"/>
                  </a:ext>
                </a:extLst>
              </a:tr>
            </a:tbl>
          </a:graphicData>
        </a:graphic>
      </p:graphicFrame>
      <p:sp>
        <p:nvSpPr>
          <p:cNvPr id="4" name="TextBox 3">
            <a:extLst>
              <a:ext uri="{FF2B5EF4-FFF2-40B4-BE49-F238E27FC236}">
                <a16:creationId xmlns:a16="http://schemas.microsoft.com/office/drawing/2014/main" id="{48B6EC7B-FB7F-39AB-3D1C-9816239A98CB}"/>
              </a:ext>
            </a:extLst>
          </p:cNvPr>
          <p:cNvSpPr txBox="1"/>
          <p:nvPr/>
        </p:nvSpPr>
        <p:spPr bwMode="gray">
          <a:xfrm>
            <a:off x="2097156" y="4397710"/>
            <a:ext cx="7822096" cy="1184940"/>
          </a:xfrm>
          <a:prstGeom prst="rect">
            <a:avLst/>
          </a:prstGeom>
          <a:noFill/>
        </p:spPr>
        <p:txBody>
          <a:bodyPr vert="horz" wrap="square" lIns="0" tIns="0" rIns="0" bIns="0" rtlCol="0">
            <a:spAutoFit/>
          </a:bodyPr>
          <a:lstStyle/>
          <a:p>
            <a:pPr marL="285750" indent="-285750">
              <a:spcBef>
                <a:spcPts val="600"/>
              </a:spcBef>
              <a:buFont typeface="Arial" panose="020B0604020202020204" pitchFamily="34" charset="0"/>
              <a:buChar char="•"/>
            </a:pPr>
            <a:r>
              <a:rPr lang="en-IN" dirty="0"/>
              <a:t>Storage account names must be between 3 and 24 characters in length and may contain numbers and lowercase letters only.</a:t>
            </a:r>
          </a:p>
          <a:p>
            <a:pPr marL="285750" indent="-285750">
              <a:spcBef>
                <a:spcPts val="600"/>
              </a:spcBef>
              <a:buFont typeface="Arial" panose="020B0604020202020204" pitchFamily="34" charset="0"/>
              <a:buChar char="•"/>
            </a:pPr>
            <a:r>
              <a:rPr lang="en-IN" dirty="0"/>
              <a:t>Must be unique within Azure. No two storage accounts can have the same name</a:t>
            </a:r>
          </a:p>
        </p:txBody>
      </p:sp>
    </p:spTree>
    <p:extLst>
      <p:ext uri="{BB962C8B-B14F-4D97-AF65-F5344CB8AC3E}">
        <p14:creationId xmlns:p14="http://schemas.microsoft.com/office/powerpoint/2010/main" val="221233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D09A-CC65-C75F-B03B-324E77486904}"/>
              </a:ext>
            </a:extLst>
          </p:cNvPr>
          <p:cNvSpPr>
            <a:spLocks noGrp="1"/>
          </p:cNvSpPr>
          <p:nvPr>
            <p:ph type="title"/>
          </p:nvPr>
        </p:nvSpPr>
        <p:spPr/>
        <p:txBody>
          <a:bodyPr/>
          <a:lstStyle/>
          <a:p>
            <a:r>
              <a:rPr lang="en-US" dirty="0"/>
              <a:t>Storage Account Types</a:t>
            </a:r>
          </a:p>
        </p:txBody>
      </p:sp>
      <p:graphicFrame>
        <p:nvGraphicFramePr>
          <p:cNvPr id="3" name="Table 3">
            <a:extLst>
              <a:ext uri="{FF2B5EF4-FFF2-40B4-BE49-F238E27FC236}">
                <a16:creationId xmlns:a16="http://schemas.microsoft.com/office/drawing/2014/main" id="{B8ABAB01-9BCD-B11D-1C18-E2FD125A69D7}"/>
              </a:ext>
            </a:extLst>
          </p:cNvPr>
          <p:cNvGraphicFramePr>
            <a:graphicFrameLocks noGrp="1"/>
          </p:cNvGraphicFramePr>
          <p:nvPr>
            <p:extLst>
              <p:ext uri="{D42A27DB-BD31-4B8C-83A1-F6EECF244321}">
                <p14:modId xmlns:p14="http://schemas.microsoft.com/office/powerpoint/2010/main" val="1159991085"/>
              </p:ext>
            </p:extLst>
          </p:nvPr>
        </p:nvGraphicFramePr>
        <p:xfrm>
          <a:off x="1137478" y="1671176"/>
          <a:ext cx="9380716" cy="3767301"/>
        </p:xfrm>
        <a:graphic>
          <a:graphicData uri="http://schemas.openxmlformats.org/drawingml/2006/table">
            <a:tbl>
              <a:tblPr firstRow="1" bandRow="1">
                <a:tableStyleId>{912C8C85-51F0-491E-9774-3900AFEF0FD7}</a:tableStyleId>
              </a:tblPr>
              <a:tblGrid>
                <a:gridCol w="2373630">
                  <a:extLst>
                    <a:ext uri="{9D8B030D-6E8A-4147-A177-3AD203B41FA5}">
                      <a16:colId xmlns:a16="http://schemas.microsoft.com/office/drawing/2014/main" val="976633094"/>
                    </a:ext>
                  </a:extLst>
                </a:gridCol>
                <a:gridCol w="2875926">
                  <a:extLst>
                    <a:ext uri="{9D8B030D-6E8A-4147-A177-3AD203B41FA5}">
                      <a16:colId xmlns:a16="http://schemas.microsoft.com/office/drawing/2014/main" val="2367787528"/>
                    </a:ext>
                  </a:extLst>
                </a:gridCol>
                <a:gridCol w="4131160">
                  <a:extLst>
                    <a:ext uri="{9D8B030D-6E8A-4147-A177-3AD203B41FA5}">
                      <a16:colId xmlns:a16="http://schemas.microsoft.com/office/drawing/2014/main" val="355220711"/>
                    </a:ext>
                  </a:extLst>
                </a:gridCol>
              </a:tblGrid>
              <a:tr h="292115">
                <a:tc>
                  <a:txBody>
                    <a:bodyPr/>
                    <a:lstStyle/>
                    <a:p>
                      <a:pPr algn="l" fontAlgn="t"/>
                      <a:r>
                        <a:rPr lang="en-IN" b="1">
                          <a:effectLst/>
                        </a:rPr>
                        <a:t>Type</a:t>
                      </a:r>
                      <a:endParaRPr lang="en-IN">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b="1">
                          <a:effectLst/>
                        </a:rPr>
                        <a:t>Supported services</a:t>
                      </a:r>
                      <a:endParaRPr lang="en-IN">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b="1">
                          <a:effectLst/>
                        </a:rPr>
                        <a:t>Usage</a:t>
                      </a:r>
                      <a:endParaRPr lang="en-IN">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0533739"/>
                  </a:ext>
                </a:extLst>
              </a:tr>
              <a:tr h="978691">
                <a:tc>
                  <a:txBody>
                    <a:bodyPr/>
                    <a:lstStyle/>
                    <a:p>
                      <a:pPr algn="l" fontAlgn="t"/>
                      <a:r>
                        <a:rPr lang="en-IN" dirty="0">
                          <a:effectLst/>
                        </a:rPr>
                        <a:t>Standard general-purpose v2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a:effectLst/>
                        </a:rPr>
                        <a:t>Blob Storage (including Data Lake Storage), Queue Storage, Table Storage, and Azure Files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Standard storage account type for blobs, file shares, queues, and tables. Recommended for most scenarios using Azure Storage.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9822401"/>
                  </a:ext>
                </a:extLst>
              </a:tr>
              <a:tr h="1265215">
                <a:tc>
                  <a:txBody>
                    <a:bodyPr/>
                    <a:lstStyle/>
                    <a:p>
                      <a:pPr algn="l" fontAlgn="t"/>
                      <a:r>
                        <a:rPr lang="en-IN">
                          <a:effectLst/>
                        </a:rPr>
                        <a:t>Premium block blobs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Blob Storage (including Data Lake Storage)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Premium storage account type for block blobs and append blobs. Recommended for scenarios with high transaction rates or that use smaller objects or require consistently low storage latency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3713928"/>
                  </a:ext>
                </a:extLst>
              </a:tr>
              <a:tr h="732551">
                <a:tc>
                  <a:txBody>
                    <a:bodyPr/>
                    <a:lstStyle/>
                    <a:p>
                      <a:pPr algn="l" fontAlgn="t"/>
                      <a:r>
                        <a:rPr lang="en-IN">
                          <a:effectLst/>
                        </a:rPr>
                        <a:t>Premium file shares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Azure Files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Premium storage account type for file shares only. Recommended for enterprise or high-performance scale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3915583"/>
                  </a:ext>
                </a:extLst>
              </a:tr>
              <a:tr h="498729">
                <a:tc>
                  <a:txBody>
                    <a:bodyPr/>
                    <a:lstStyle/>
                    <a:p>
                      <a:pPr algn="l" fontAlgn="t"/>
                      <a:r>
                        <a:rPr lang="en-IN">
                          <a:effectLst/>
                        </a:rPr>
                        <a:t>Premium page blobs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a:effectLst/>
                        </a:rPr>
                        <a:t>Page blobs only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IN" dirty="0">
                          <a:effectLst/>
                        </a:rPr>
                        <a:t>Premium storage account type for page blobs only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3286682"/>
                  </a:ext>
                </a:extLst>
              </a:tr>
            </a:tbl>
          </a:graphicData>
        </a:graphic>
      </p:graphicFrame>
    </p:spTree>
    <p:extLst>
      <p:ext uri="{BB962C8B-B14F-4D97-AF65-F5344CB8AC3E}">
        <p14:creationId xmlns:p14="http://schemas.microsoft.com/office/powerpoint/2010/main" val="3530375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D09A-CC65-C75F-B03B-324E77486904}"/>
              </a:ext>
            </a:extLst>
          </p:cNvPr>
          <p:cNvSpPr>
            <a:spLocks noGrp="1"/>
          </p:cNvSpPr>
          <p:nvPr>
            <p:ph type="title"/>
          </p:nvPr>
        </p:nvSpPr>
        <p:spPr/>
        <p:txBody>
          <a:bodyPr/>
          <a:lstStyle/>
          <a:p>
            <a:r>
              <a:rPr lang="en-US" dirty="0"/>
              <a:t>Blob Storage</a:t>
            </a:r>
          </a:p>
        </p:txBody>
      </p:sp>
      <p:sp>
        <p:nvSpPr>
          <p:cNvPr id="4" name="TextBox 3">
            <a:extLst>
              <a:ext uri="{FF2B5EF4-FFF2-40B4-BE49-F238E27FC236}">
                <a16:creationId xmlns:a16="http://schemas.microsoft.com/office/drawing/2014/main" id="{E561B4A7-5903-892D-424A-A998F9E6FF42}"/>
              </a:ext>
            </a:extLst>
          </p:cNvPr>
          <p:cNvSpPr txBox="1"/>
          <p:nvPr/>
        </p:nvSpPr>
        <p:spPr bwMode="gray">
          <a:xfrm>
            <a:off x="457199" y="1043608"/>
            <a:ext cx="11022496" cy="4985980"/>
          </a:xfrm>
          <a:prstGeom prst="rect">
            <a:avLst/>
          </a:prstGeom>
          <a:noFill/>
        </p:spPr>
        <p:txBody>
          <a:bodyPr vert="horz" wrap="square" lIns="0" tIns="0" rIns="0" bIns="0" rtlCol="0">
            <a:spAutoFit/>
          </a:bodyPr>
          <a:lstStyle/>
          <a:p>
            <a:pPr>
              <a:spcBef>
                <a:spcPts val="600"/>
              </a:spcBef>
            </a:pPr>
            <a:r>
              <a:rPr lang="en-US" b="1" dirty="0">
                <a:solidFill>
                  <a:schemeClr val="accent6"/>
                </a:solidFill>
                <a:latin typeface="+mj-lt"/>
                <a:ea typeface="+mj-ea"/>
                <a:cs typeface="+mj-cs"/>
              </a:rPr>
              <a:t>Containers</a:t>
            </a:r>
          </a:p>
          <a:p>
            <a:pPr marL="285750" indent="-285750">
              <a:spcBef>
                <a:spcPts val="600"/>
              </a:spcBef>
              <a:buFont typeface="Arial" panose="020B0604020202020204" pitchFamily="34" charset="0"/>
              <a:buChar char="•"/>
            </a:pPr>
            <a:r>
              <a:rPr lang="en-IN" dirty="0"/>
              <a:t>Organizes a set of blobs, similar to a directory in a file system</a:t>
            </a:r>
          </a:p>
          <a:p>
            <a:pPr marL="285750" indent="-285750">
              <a:spcBef>
                <a:spcPts val="600"/>
              </a:spcBef>
              <a:buFont typeface="Arial" panose="020B0604020202020204" pitchFamily="34" charset="0"/>
              <a:buChar char="•"/>
            </a:pPr>
            <a:r>
              <a:rPr lang="en-IN" dirty="0"/>
              <a:t>Names can be between 3 and 63 characters long</a:t>
            </a:r>
          </a:p>
          <a:p>
            <a:pPr marL="285750" indent="-285750">
              <a:spcBef>
                <a:spcPts val="600"/>
              </a:spcBef>
              <a:buFont typeface="Arial" panose="020B0604020202020204" pitchFamily="34" charset="0"/>
              <a:buChar char="•"/>
            </a:pPr>
            <a:r>
              <a:rPr lang="en-US" dirty="0"/>
              <a:t>Must start with a letter or number, and can contain only lowercase letters, numbers, and the dash (-) character</a:t>
            </a:r>
          </a:p>
          <a:p>
            <a:pPr>
              <a:spcBef>
                <a:spcPts val="600"/>
              </a:spcBef>
            </a:pPr>
            <a:endParaRPr lang="en-US" dirty="0"/>
          </a:p>
          <a:p>
            <a:pPr>
              <a:spcBef>
                <a:spcPts val="600"/>
              </a:spcBef>
            </a:pPr>
            <a:r>
              <a:rPr lang="en-US" b="1" dirty="0">
                <a:solidFill>
                  <a:schemeClr val="accent6"/>
                </a:solidFill>
                <a:latin typeface="+mj-lt"/>
                <a:ea typeface="+mj-ea"/>
                <a:cs typeface="+mj-cs"/>
              </a:rPr>
              <a:t>Types of Blobs</a:t>
            </a:r>
          </a:p>
          <a:p>
            <a:pPr marL="285750" indent="-285750">
              <a:spcBef>
                <a:spcPts val="600"/>
              </a:spcBef>
              <a:buFont typeface="Arial" panose="020B0604020202020204" pitchFamily="34" charset="0"/>
              <a:buChar char="•"/>
            </a:pPr>
            <a:r>
              <a:rPr lang="en-IN" b="1" dirty="0">
                <a:solidFill>
                  <a:schemeClr val="accent6"/>
                </a:solidFill>
                <a:latin typeface="+mj-lt"/>
                <a:ea typeface="+mj-ea"/>
                <a:cs typeface="+mj-cs"/>
              </a:rPr>
              <a:t>Block blobs </a:t>
            </a:r>
            <a:r>
              <a:rPr lang="en-IN" dirty="0"/>
              <a:t>- Store text and binary data. Block blobs are made up of blocks of data that can be managed individually</a:t>
            </a:r>
          </a:p>
          <a:p>
            <a:pPr marL="285750" indent="-285750">
              <a:spcBef>
                <a:spcPts val="600"/>
              </a:spcBef>
              <a:buFont typeface="Arial" panose="020B0604020202020204" pitchFamily="34" charset="0"/>
              <a:buChar char="•"/>
            </a:pPr>
            <a:r>
              <a:rPr lang="en-IN" b="1" dirty="0">
                <a:solidFill>
                  <a:schemeClr val="accent6"/>
                </a:solidFill>
                <a:latin typeface="+mj-lt"/>
                <a:ea typeface="+mj-ea"/>
                <a:cs typeface="+mj-cs"/>
              </a:rPr>
              <a:t>Append blobs </a:t>
            </a:r>
            <a:r>
              <a:rPr lang="en-IN" dirty="0"/>
              <a:t>- Made up of blocks like block blobs but are optimized for append operations. Append blobs are ideal for scenarios such as logging data from virtual machines</a:t>
            </a:r>
          </a:p>
          <a:p>
            <a:pPr marL="285750" indent="-285750">
              <a:spcBef>
                <a:spcPts val="600"/>
              </a:spcBef>
              <a:buFont typeface="Arial" panose="020B0604020202020204" pitchFamily="34" charset="0"/>
              <a:buChar char="•"/>
            </a:pPr>
            <a:r>
              <a:rPr lang="en-IN" b="1" dirty="0">
                <a:solidFill>
                  <a:schemeClr val="accent6"/>
                </a:solidFill>
                <a:latin typeface="+mj-lt"/>
                <a:ea typeface="+mj-ea"/>
                <a:cs typeface="+mj-cs"/>
              </a:rPr>
              <a:t>Page blobs </a:t>
            </a:r>
            <a:r>
              <a:rPr lang="en-IN" dirty="0"/>
              <a:t>- Store random access files up to 8 TiB in size. Page blobs store virtual hard drive (VHD) files and serve as disks for Azure virtual machines</a:t>
            </a:r>
          </a:p>
          <a:p>
            <a:pPr>
              <a:spcBef>
                <a:spcPts val="600"/>
              </a:spcBef>
            </a:pPr>
            <a:endParaRPr lang="en-US" sz="2000" dirty="0"/>
          </a:p>
          <a:p>
            <a:pPr marL="285750" indent="-285750">
              <a:spcBef>
                <a:spcPts val="6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2541713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CD09A-CC65-C75F-B03B-324E77486904}"/>
              </a:ext>
            </a:extLst>
          </p:cNvPr>
          <p:cNvSpPr>
            <a:spLocks noGrp="1"/>
          </p:cNvSpPr>
          <p:nvPr>
            <p:ph type="title"/>
          </p:nvPr>
        </p:nvSpPr>
        <p:spPr/>
        <p:txBody>
          <a:bodyPr/>
          <a:lstStyle/>
          <a:p>
            <a:r>
              <a:rPr lang="en-US" dirty="0"/>
              <a:t>Blob Access Tiers</a:t>
            </a:r>
          </a:p>
        </p:txBody>
      </p:sp>
      <p:sp>
        <p:nvSpPr>
          <p:cNvPr id="4" name="TextBox 3">
            <a:extLst>
              <a:ext uri="{FF2B5EF4-FFF2-40B4-BE49-F238E27FC236}">
                <a16:creationId xmlns:a16="http://schemas.microsoft.com/office/drawing/2014/main" id="{E561B4A7-5903-892D-424A-A998F9E6FF42}"/>
              </a:ext>
            </a:extLst>
          </p:cNvPr>
          <p:cNvSpPr txBox="1"/>
          <p:nvPr/>
        </p:nvSpPr>
        <p:spPr bwMode="gray">
          <a:xfrm>
            <a:off x="457199" y="1043608"/>
            <a:ext cx="11022496" cy="5709255"/>
          </a:xfrm>
          <a:prstGeom prst="rect">
            <a:avLst/>
          </a:prstGeom>
          <a:noFill/>
        </p:spPr>
        <p:txBody>
          <a:bodyPr vert="horz" wrap="square" lIns="0" tIns="0" rIns="0" bIns="0" rtlCol="0">
            <a:spAutoFit/>
          </a:bodyPr>
          <a:lstStyle/>
          <a:p>
            <a:pPr>
              <a:spcBef>
                <a:spcPts val="600"/>
              </a:spcBef>
            </a:pPr>
            <a:r>
              <a:rPr lang="en-US" b="1" dirty="0">
                <a:solidFill>
                  <a:schemeClr val="accent6"/>
                </a:solidFill>
                <a:latin typeface="+mj-lt"/>
                <a:ea typeface="+mj-ea"/>
                <a:cs typeface="+mj-cs"/>
              </a:rPr>
              <a:t>Hot Tier</a:t>
            </a:r>
          </a:p>
          <a:p>
            <a:pPr marL="285750" indent="-285750">
              <a:spcBef>
                <a:spcPts val="600"/>
              </a:spcBef>
              <a:buFont typeface="Arial" panose="020B0604020202020204" pitchFamily="34" charset="0"/>
              <a:buChar char="•"/>
            </a:pPr>
            <a:r>
              <a:rPr lang="en-IN" dirty="0"/>
              <a:t>Optimized for frequent reads and writes of objects in the Azure storage account</a:t>
            </a:r>
          </a:p>
          <a:p>
            <a:pPr marL="285750" indent="-285750">
              <a:spcBef>
                <a:spcPts val="600"/>
              </a:spcBef>
              <a:buFont typeface="Arial" panose="020B0604020202020204" pitchFamily="34" charset="0"/>
              <a:buChar char="•"/>
            </a:pPr>
            <a:r>
              <a:rPr lang="en-IN" dirty="0"/>
              <a:t>By default, new storage accounts are created in the Hot tier</a:t>
            </a:r>
          </a:p>
          <a:p>
            <a:pPr marL="285750" indent="-285750">
              <a:spcBef>
                <a:spcPts val="600"/>
              </a:spcBef>
              <a:buFont typeface="Arial" panose="020B0604020202020204" pitchFamily="34" charset="0"/>
              <a:buChar char="•"/>
            </a:pPr>
            <a:r>
              <a:rPr lang="en-US" dirty="0"/>
              <a:t>Lowest access costs, but higher storage costs than the Cool and Archive tiers</a:t>
            </a:r>
          </a:p>
          <a:p>
            <a:pPr>
              <a:spcBef>
                <a:spcPts val="600"/>
              </a:spcBef>
            </a:pPr>
            <a:r>
              <a:rPr lang="en-US" b="1" dirty="0">
                <a:solidFill>
                  <a:schemeClr val="accent6"/>
                </a:solidFill>
                <a:latin typeface="+mj-lt"/>
                <a:ea typeface="+mj-ea"/>
                <a:cs typeface="+mj-cs"/>
              </a:rPr>
              <a:t>Cold Tier</a:t>
            </a:r>
          </a:p>
          <a:p>
            <a:pPr marL="285750" indent="-285750">
              <a:spcBef>
                <a:spcPts val="600"/>
              </a:spcBef>
              <a:buFont typeface="Arial" panose="020B0604020202020204" pitchFamily="34" charset="0"/>
              <a:buChar char="•"/>
            </a:pPr>
            <a:r>
              <a:rPr lang="en-US" dirty="0"/>
              <a:t>Optimized for storing large amounts of data that's infrequently accessed</a:t>
            </a:r>
          </a:p>
          <a:p>
            <a:pPr marL="285750" indent="-285750">
              <a:spcBef>
                <a:spcPts val="600"/>
              </a:spcBef>
              <a:buFont typeface="Arial" panose="020B0604020202020204" pitchFamily="34" charset="0"/>
              <a:buChar char="•"/>
            </a:pPr>
            <a:r>
              <a:rPr lang="en-US" dirty="0"/>
              <a:t>Short-term backup and disaster recovery datasets and older media content</a:t>
            </a:r>
          </a:p>
          <a:p>
            <a:pPr marL="285750" indent="-285750">
              <a:spcBef>
                <a:spcPts val="600"/>
              </a:spcBef>
              <a:buFont typeface="Arial" panose="020B0604020202020204" pitchFamily="34" charset="0"/>
              <a:buChar char="•"/>
            </a:pPr>
            <a:r>
              <a:rPr lang="en-US" dirty="0"/>
              <a:t>Data remains at least for 30 days</a:t>
            </a:r>
          </a:p>
          <a:p>
            <a:pPr>
              <a:spcBef>
                <a:spcPts val="600"/>
              </a:spcBef>
            </a:pPr>
            <a:r>
              <a:rPr lang="en-US" b="1" dirty="0">
                <a:solidFill>
                  <a:schemeClr val="accent6"/>
                </a:solidFill>
                <a:latin typeface="+mj-lt"/>
                <a:ea typeface="+mj-ea"/>
                <a:cs typeface="+mj-cs"/>
              </a:rPr>
              <a:t>Archive Tier</a:t>
            </a:r>
          </a:p>
          <a:p>
            <a:pPr marL="285750" indent="-285750">
              <a:spcBef>
                <a:spcPts val="600"/>
              </a:spcBef>
              <a:buFont typeface="Arial" panose="020B0604020202020204" pitchFamily="34" charset="0"/>
              <a:buChar char="•"/>
            </a:pPr>
            <a:r>
              <a:rPr lang="en-IN" dirty="0"/>
              <a:t>Optimized for data that can tolerate several hours of retrieval latency</a:t>
            </a:r>
          </a:p>
          <a:p>
            <a:pPr marL="285750" indent="-285750">
              <a:spcBef>
                <a:spcPts val="600"/>
              </a:spcBef>
              <a:buFont typeface="Arial" panose="020B0604020202020204" pitchFamily="34" charset="0"/>
              <a:buChar char="•"/>
            </a:pPr>
            <a:r>
              <a:rPr lang="en-IN" dirty="0"/>
              <a:t>Most cost-effective option for storing data</a:t>
            </a:r>
          </a:p>
          <a:p>
            <a:pPr marL="285750" indent="-285750">
              <a:spcBef>
                <a:spcPts val="600"/>
              </a:spcBef>
              <a:buFont typeface="Arial" panose="020B0604020202020204" pitchFamily="34" charset="0"/>
              <a:buChar char="•"/>
            </a:pPr>
            <a:r>
              <a:rPr lang="en-US" dirty="0"/>
              <a:t>Data must remain at least for 180 days</a:t>
            </a:r>
          </a:p>
          <a:p>
            <a:pPr>
              <a:spcBef>
                <a:spcPts val="600"/>
              </a:spcBef>
            </a:pPr>
            <a:endParaRPr lang="en-US" sz="2000" dirty="0"/>
          </a:p>
          <a:p>
            <a:pPr>
              <a:spcBef>
                <a:spcPts val="600"/>
              </a:spcBef>
            </a:pPr>
            <a:endParaRPr lang="en-US" sz="2000" b="1" dirty="0">
              <a:solidFill>
                <a:schemeClr val="accent6"/>
              </a:solidFill>
              <a:latin typeface="+mj-lt"/>
              <a:ea typeface="+mj-ea"/>
              <a:cs typeface="+mj-cs"/>
            </a:endParaRPr>
          </a:p>
          <a:p>
            <a:pPr>
              <a:spcBef>
                <a:spcPts val="600"/>
              </a:spcBef>
            </a:pPr>
            <a:endParaRPr lang="en-US" sz="2000" dirty="0"/>
          </a:p>
          <a:p>
            <a:pPr marL="285750" indent="-285750">
              <a:spcBef>
                <a:spcPts val="600"/>
              </a:spcBef>
              <a:buFont typeface="Arial" panose="020B0604020202020204" pitchFamily="34" charset="0"/>
              <a:buChar char="•"/>
            </a:pPr>
            <a:endParaRPr lang="en-US" sz="2000" dirty="0"/>
          </a:p>
        </p:txBody>
      </p:sp>
    </p:spTree>
    <p:extLst>
      <p:ext uri="{BB962C8B-B14F-4D97-AF65-F5344CB8AC3E}">
        <p14:creationId xmlns:p14="http://schemas.microsoft.com/office/powerpoint/2010/main" val="680105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5744C8-C88F-4DDA-A78E-01204F835D2E}"/>
              </a:ext>
            </a:extLst>
          </p:cNvPr>
          <p:cNvSpPr>
            <a:spLocks noGrp="1"/>
          </p:cNvSpPr>
          <p:nvPr>
            <p:ph type="title"/>
          </p:nvPr>
        </p:nvSpPr>
        <p:spPr/>
        <p:txBody>
          <a:bodyPr/>
          <a:lstStyle/>
          <a:p>
            <a:r>
              <a:rPr lang="en-US" dirty="0"/>
              <a:t>Storage Redundancy</a:t>
            </a:r>
          </a:p>
        </p:txBody>
      </p:sp>
      <p:sp>
        <p:nvSpPr>
          <p:cNvPr id="17" name="Rectangle 16">
            <a:extLst>
              <a:ext uri="{FF2B5EF4-FFF2-40B4-BE49-F238E27FC236}">
                <a16:creationId xmlns:a16="http://schemas.microsoft.com/office/drawing/2014/main" id="{3ED78715-EDFB-40ED-8D9B-A1886C632472}"/>
              </a:ext>
            </a:extLst>
          </p:cNvPr>
          <p:cNvSpPr/>
          <p:nvPr/>
        </p:nvSpPr>
        <p:spPr bwMode="gray">
          <a:xfrm>
            <a:off x="1762294" y="1312659"/>
            <a:ext cx="3406052" cy="276999"/>
          </a:xfrm>
          <a:prstGeom prst="rect">
            <a:avLst/>
          </a:prstGeom>
        </p:spPr>
        <p:txBody>
          <a:bodyPr wrap="square" lIns="0" tIns="0" rIns="0" bIns="0" anchor="t" anchorCtr="0">
            <a:spAutoFit/>
          </a:bodyPr>
          <a:lstStyle/>
          <a:p>
            <a:r>
              <a:rPr lang="en-US" b="1" dirty="0">
                <a:solidFill>
                  <a:schemeClr val="accent6"/>
                </a:solidFill>
              </a:rPr>
              <a:t>Locally redundant storage</a:t>
            </a:r>
          </a:p>
        </p:txBody>
      </p:sp>
      <p:sp>
        <p:nvSpPr>
          <p:cNvPr id="16" name="Text Placeholder 4">
            <a:extLst>
              <a:ext uri="{FF2B5EF4-FFF2-40B4-BE49-F238E27FC236}">
                <a16:creationId xmlns:a16="http://schemas.microsoft.com/office/drawing/2014/main" id="{C8A4C618-0522-45B3-86C6-587624C39F6C}"/>
              </a:ext>
            </a:extLst>
          </p:cNvPr>
          <p:cNvSpPr txBox="1">
            <a:spLocks/>
          </p:cNvSpPr>
          <p:nvPr/>
        </p:nvSpPr>
        <p:spPr bwMode="gray">
          <a:xfrm>
            <a:off x="1762294" y="4800984"/>
            <a:ext cx="3575013" cy="1077218"/>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300" dirty="0"/>
              <a:t>Replicates the data three times within a single data center in the primary region</a:t>
            </a:r>
          </a:p>
          <a:p>
            <a:pPr marL="285750" indent="-285750">
              <a:buFont typeface="Arial" panose="020B0604020202020204" pitchFamily="34" charset="0"/>
              <a:buChar char="•"/>
            </a:pPr>
            <a:r>
              <a:rPr lang="en-US" sz="1300" dirty="0"/>
              <a:t>Lowest-cost redundancy option and offers the least durability compared to other options</a:t>
            </a:r>
          </a:p>
        </p:txBody>
      </p:sp>
      <p:cxnSp>
        <p:nvCxnSpPr>
          <p:cNvPr id="9" name="Straight Connector 8">
            <a:extLst>
              <a:ext uri="{FF2B5EF4-FFF2-40B4-BE49-F238E27FC236}">
                <a16:creationId xmlns:a16="http://schemas.microsoft.com/office/drawing/2014/main" id="{7878A78F-4CB7-42A0-A6B4-FAE28EE1B57B}"/>
              </a:ext>
            </a:extLst>
          </p:cNvPr>
          <p:cNvCxnSpPr>
            <a:cxnSpLocks/>
          </p:cNvCxnSpPr>
          <p:nvPr/>
        </p:nvCxnSpPr>
        <p:spPr bwMode="gray">
          <a:xfrm flipV="1">
            <a:off x="5907156" y="1809957"/>
            <a:ext cx="0" cy="3546500"/>
          </a:xfrm>
          <a:prstGeom prst="line">
            <a:avLst/>
          </a:prstGeom>
          <a:ln w="31750" cap="rnd">
            <a:solidFill>
              <a:schemeClr val="accent6"/>
            </a:solidFill>
            <a:prstDash val="sysDot"/>
            <a:round/>
            <a:headEnd w="lg" len="med"/>
            <a:tailEnd type="none" w="lg" len="med"/>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4AF97A17-0FEE-CB99-4580-7EC882E55D73}"/>
              </a:ext>
            </a:extLst>
          </p:cNvPr>
          <p:cNvPicPr>
            <a:picLocks noChangeAspect="1"/>
          </p:cNvPicPr>
          <p:nvPr/>
        </p:nvPicPr>
        <p:blipFill>
          <a:blip r:embed="rId2"/>
          <a:stretch>
            <a:fillRect/>
          </a:stretch>
        </p:blipFill>
        <p:spPr>
          <a:xfrm>
            <a:off x="1762294" y="1688188"/>
            <a:ext cx="2829580" cy="2954414"/>
          </a:xfrm>
          <a:prstGeom prst="rect">
            <a:avLst/>
          </a:prstGeom>
        </p:spPr>
      </p:pic>
      <p:pic>
        <p:nvPicPr>
          <p:cNvPr id="3" name="Picture 2">
            <a:extLst>
              <a:ext uri="{FF2B5EF4-FFF2-40B4-BE49-F238E27FC236}">
                <a16:creationId xmlns:a16="http://schemas.microsoft.com/office/drawing/2014/main" id="{1A790794-932C-DA79-9C41-5B6AA68009F2}"/>
              </a:ext>
            </a:extLst>
          </p:cNvPr>
          <p:cNvPicPr>
            <a:picLocks noChangeAspect="1"/>
          </p:cNvPicPr>
          <p:nvPr/>
        </p:nvPicPr>
        <p:blipFill>
          <a:blip r:embed="rId3"/>
          <a:stretch>
            <a:fillRect/>
          </a:stretch>
        </p:blipFill>
        <p:spPr>
          <a:xfrm>
            <a:off x="7354680" y="1589658"/>
            <a:ext cx="2864546" cy="2853133"/>
          </a:xfrm>
          <a:prstGeom prst="rect">
            <a:avLst/>
          </a:prstGeom>
        </p:spPr>
      </p:pic>
      <p:sp>
        <p:nvSpPr>
          <p:cNvPr id="14" name="Rectangle 13">
            <a:extLst>
              <a:ext uri="{FF2B5EF4-FFF2-40B4-BE49-F238E27FC236}">
                <a16:creationId xmlns:a16="http://schemas.microsoft.com/office/drawing/2014/main" id="{29DF3628-0676-AB8D-B018-88844598D774}"/>
              </a:ext>
            </a:extLst>
          </p:cNvPr>
          <p:cNvSpPr/>
          <p:nvPr/>
        </p:nvSpPr>
        <p:spPr bwMode="gray">
          <a:xfrm>
            <a:off x="7354680" y="1200600"/>
            <a:ext cx="3406052" cy="276999"/>
          </a:xfrm>
          <a:prstGeom prst="rect">
            <a:avLst/>
          </a:prstGeom>
        </p:spPr>
        <p:txBody>
          <a:bodyPr wrap="square" lIns="0" tIns="0" rIns="0" bIns="0" anchor="t" anchorCtr="0">
            <a:spAutoFit/>
          </a:bodyPr>
          <a:lstStyle/>
          <a:p>
            <a:r>
              <a:rPr lang="en-US" b="1" dirty="0">
                <a:solidFill>
                  <a:schemeClr val="accent6"/>
                </a:solidFill>
              </a:rPr>
              <a:t>Zone-redundant storage</a:t>
            </a:r>
          </a:p>
        </p:txBody>
      </p:sp>
      <p:sp>
        <p:nvSpPr>
          <p:cNvPr id="19" name="Text Placeholder 4">
            <a:extLst>
              <a:ext uri="{FF2B5EF4-FFF2-40B4-BE49-F238E27FC236}">
                <a16:creationId xmlns:a16="http://schemas.microsoft.com/office/drawing/2014/main" id="{1F2E4F82-6F21-834C-5658-12E0101ADB7B}"/>
              </a:ext>
            </a:extLst>
          </p:cNvPr>
          <p:cNvSpPr txBox="1">
            <a:spLocks/>
          </p:cNvSpPr>
          <p:nvPr/>
        </p:nvSpPr>
        <p:spPr bwMode="gray">
          <a:xfrm>
            <a:off x="7354680" y="4580182"/>
            <a:ext cx="3575013" cy="1277273"/>
          </a:xfrm>
          <a:prstGeom prst="rect">
            <a:avLst/>
          </a:prstGeom>
        </p:spPr>
        <p:txBody>
          <a:bodyPr vert="horz" wrap="square" lIns="0" tIns="0" rIns="0" bIns="0" rtlCol="0" anchor="t" anchorCtr="0">
            <a:spAutoFit/>
          </a:bodyPr>
          <a:lstStyle>
            <a:lvl1pPr marL="0" indent="0" algn="l" defTabSz="914400" rtl="0" eaLnBrk="1" latinLnBrk="0" hangingPunct="1">
              <a:lnSpc>
                <a:spcPct val="100000"/>
              </a:lnSpc>
              <a:spcBef>
                <a:spcPts val="600"/>
              </a:spcBef>
              <a:spcAft>
                <a:spcPts val="0"/>
              </a:spcAft>
              <a:buFont typeface="Arial" panose="020B0604020202020204" pitchFamily="34" charset="0"/>
              <a:buChar char="​"/>
              <a:defRPr sz="2000" kern="1200">
                <a:solidFill>
                  <a:schemeClr val="tx1"/>
                </a:solidFill>
                <a:latin typeface="+mn-lt"/>
                <a:ea typeface="+mn-ea"/>
                <a:cs typeface="+mn-cs"/>
              </a:defRPr>
            </a:lvl1pPr>
            <a:lvl2pPr marL="230188" indent="-230188" algn="l" defTabSz="914400" rtl="0" eaLnBrk="1" latinLnBrk="0" hangingPunct="1">
              <a:lnSpc>
                <a:spcPct val="100000"/>
              </a:lnSpc>
              <a:spcBef>
                <a:spcPts val="600"/>
              </a:spcBef>
              <a:spcAft>
                <a:spcPts val="0"/>
              </a:spcAft>
              <a:buClr>
                <a:srgbClr val="E87722"/>
              </a:buClr>
              <a:buFont typeface="Arial" panose="020B0604020202020204" pitchFamily="34" charset="0"/>
              <a:buChar char="•"/>
              <a:defRPr sz="2000" kern="1200">
                <a:solidFill>
                  <a:schemeClr val="tx1"/>
                </a:solidFill>
                <a:latin typeface="+mn-lt"/>
                <a:ea typeface="+mn-ea"/>
                <a:cs typeface="+mn-cs"/>
              </a:defRPr>
            </a:lvl2pPr>
            <a:lvl3pPr marL="228600" indent="-228600" algn="l" defTabSz="914400" rtl="0" eaLnBrk="1" latinLnBrk="0" hangingPunct="1">
              <a:lnSpc>
                <a:spcPct val="100000"/>
              </a:lnSpc>
              <a:spcBef>
                <a:spcPts val="600"/>
              </a:spcBef>
              <a:spcAft>
                <a:spcPts val="0"/>
              </a:spcAft>
              <a:buClr>
                <a:schemeClr val="accent1"/>
              </a:buClr>
              <a:buFont typeface="Arial" panose="020B0604020202020204" pitchFamily="34" charset="0"/>
              <a:buChar char="​"/>
              <a:defRPr sz="2000" kern="1200">
                <a:solidFill>
                  <a:schemeClr val="tx1"/>
                </a:solidFill>
                <a:latin typeface="+mn-lt"/>
                <a:ea typeface="+mn-ea"/>
                <a:cs typeface="+mn-cs"/>
              </a:defRPr>
            </a:lvl3pPr>
            <a:lvl4pPr marL="458788" indent="-230188"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tx1"/>
                </a:solidFill>
                <a:latin typeface="+mn-lt"/>
                <a:ea typeface="+mn-ea"/>
                <a:cs typeface="+mn-cs"/>
              </a:defRPr>
            </a:lvl4pPr>
            <a:lvl5pPr marL="685800" indent="-2286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tx1"/>
                </a:solidFill>
                <a:latin typeface="+mn-lt"/>
                <a:ea typeface="+mn-ea"/>
                <a:cs typeface="+mn-cs"/>
              </a:defRPr>
            </a:lvl5pPr>
            <a:lvl6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6pPr>
            <a:lvl7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7pPr>
            <a:lvl8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8pPr>
            <a:lvl9pPr marL="914400" indent="-2286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tx1"/>
                </a:solidFill>
                <a:latin typeface="+mn-lt"/>
                <a:ea typeface="+mn-ea"/>
                <a:cs typeface="+mn-cs"/>
              </a:defRPr>
            </a:lvl9pPr>
          </a:lstStyle>
          <a:p>
            <a:pPr marL="285750" indent="-285750">
              <a:buFont typeface="Arial" panose="020B0604020202020204" pitchFamily="34" charset="0"/>
              <a:buChar char="•"/>
            </a:pPr>
            <a:r>
              <a:rPr lang="en-US" sz="1300" dirty="0"/>
              <a:t>Replicates the Azure Storage data synchronously across three Azure availability zones in the primary region</a:t>
            </a:r>
          </a:p>
          <a:p>
            <a:pPr marL="285750" indent="-285750">
              <a:buFont typeface="Arial" panose="020B0604020202020204" pitchFamily="34" charset="0"/>
              <a:buChar char="•"/>
            </a:pPr>
            <a:r>
              <a:rPr lang="en-US" sz="1300" dirty="0"/>
              <a:t>Data is still accessible for both read and write operations even if a zone becomes unavailable</a:t>
            </a:r>
          </a:p>
        </p:txBody>
      </p:sp>
    </p:spTree>
    <p:extLst>
      <p:ext uri="{BB962C8B-B14F-4D97-AF65-F5344CB8AC3E}">
        <p14:creationId xmlns:p14="http://schemas.microsoft.com/office/powerpoint/2010/main" val="34004591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 name="MIO_CD_LAYOUT_VALID_AREA" val="true"/>
</p:tagLst>
</file>

<file path=ppt/tags/tag4.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xml><?xml version="1.0" encoding="utf-8"?>
<p:tagLst xmlns:a="http://schemas.openxmlformats.org/drawingml/2006/main" xmlns:r="http://schemas.openxmlformats.org/officeDocument/2006/relationships" xmlns:p="http://schemas.openxmlformats.org/presentationml/2006/main">
  <p:tag name="MIO_GUID" val="60f304fc-acb6-447c-adae-cbf45c80f260"/>
  <p:tag name="MIO_EKGUID" val="2f9a4c15-bd64-48fc-ae0a-f999cf49f6e9"/>
  <p:tag name="MIO_UPDATE" val="True"/>
  <p:tag name="MIO_VERSION" val="13.11.2017 12:22:00"/>
  <p:tag name="MIO_DBID" val="105C9A49-0F00-47E0-A9B9-86E2A99454C8"/>
  <p:tag name="MIO_LASTDOWNLOADED" val="13.11.2017 12:22:00"/>
  <p:tag name="MIO_OBJECTNAME" val="Wide Optum#optumbig"/>
  <p:tag name="MIO_LASTEDITORNAME" val="Charlotte Bartholomew"/>
  <p:tag name="MIO_LOGOPLACEHOLDER" val="true"/>
</p:tagLst>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20220119.potx" id="{3EF2C1C1-9D0A-4020-91BC-2F4B56D48CD9}" vid="{0D7E7527-4227-4F48-A65F-1F00EF55C8E7}"/>
    </a:ext>
  </a:extLst>
</a:theme>
</file>

<file path=ppt/theme/theme2.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5588D825874C14490D31E3D35F848BE" ma:contentTypeVersion="2" ma:contentTypeDescription="Create a new document." ma:contentTypeScope="" ma:versionID="b97f05ed2cebf44085048620afc246a1">
  <xsd:schema xmlns:xsd="http://www.w3.org/2001/XMLSchema" xmlns:xs="http://www.w3.org/2001/XMLSchema" xmlns:p="http://schemas.microsoft.com/office/2006/metadata/properties" xmlns:ns2="22e8b6fc-af62-4b01-846c-f486ae42c471" targetNamespace="http://schemas.microsoft.com/office/2006/metadata/properties" ma:root="true" ma:fieldsID="d32a3ce4a41c705009b31cccb3431c25" ns2:_="">
    <xsd:import namespace="22e8b6fc-af62-4b01-846c-f486ae42c4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e8b6fc-af62-4b01-846c-f486ae42c4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136FA-F626-4DC4-BB6D-1C39562123E5}">
  <ds:schemaRefs>
    <ds:schemaRef ds:uri="http://schemas.microsoft.com/sharepoint/v3/contenttype/forms"/>
  </ds:schemaRefs>
</ds:datastoreItem>
</file>

<file path=customXml/itemProps2.xml><?xml version="1.0" encoding="utf-8"?>
<ds:datastoreItem xmlns:ds="http://schemas.openxmlformats.org/officeDocument/2006/customXml" ds:itemID="{2F5A6EA5-9BC6-419E-9501-5CFA7D9DEE66}">
  <ds:schemaRefs>
    <ds:schemaRef ds:uri="19cb5f1b-7801-4634-988a-da9dc50d4d46"/>
    <ds:schemaRef ds:uri="7358073b-7b59-4573-b0d5-3e3801481e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377EC2E-568C-4069-8FCD-7D78A3561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e8b6fc-af62-4b01-846c-f486ae42c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9213</TotalTime>
  <Words>1355</Words>
  <Application>Microsoft Macintosh PowerPoint</Application>
  <PresentationFormat>Widescreen</PresentationFormat>
  <Paragraphs>176</Paragraphs>
  <Slides>20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Courier New</vt:lpstr>
      <vt:lpstr>Optum Theme</vt:lpstr>
      <vt:lpstr>Azure Storage</vt:lpstr>
      <vt:lpstr>Agenda</vt:lpstr>
      <vt:lpstr>Azure Storage</vt:lpstr>
      <vt:lpstr>Azure Storage Services</vt:lpstr>
      <vt:lpstr>Azure Storage Endpoints</vt:lpstr>
      <vt:lpstr>Storage Account Types</vt:lpstr>
      <vt:lpstr>Blob Storage</vt:lpstr>
      <vt:lpstr>Blob Access Tiers</vt:lpstr>
      <vt:lpstr>Storage Redundancy</vt:lpstr>
      <vt:lpstr>Storage Redundancy</vt:lpstr>
      <vt:lpstr>Storage Security Strategies</vt:lpstr>
      <vt:lpstr>Shared access signature (SAS)</vt:lpstr>
      <vt:lpstr>Azure Files</vt:lpstr>
      <vt:lpstr>Enterprise Cloud File Share</vt:lpstr>
      <vt:lpstr>Azure Storage Explorer</vt:lpstr>
      <vt:lpstr>Azure Data Box</vt:lpstr>
      <vt:lpstr>Security Best Practices</vt:lpstr>
      <vt:lpstr>PowerPoint Presentation</vt:lpstr>
      <vt:lpstr>Q&amp;A</vt:lpstr>
      <vt:lpstr>PowerPoint Presentation</vt:lpstr>
    </vt:vector>
  </TitlesOfParts>
  <Manager/>
  <Company>Optum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Nokes, Melanie</dc:creator>
  <cp:keywords/>
  <dc:description>Optum 2022 template developed by Creative Partners. 16:9 on-screen</dc:description>
  <cp:lastModifiedBy>Jakka, Srichand</cp:lastModifiedBy>
  <cp:revision>220</cp:revision>
  <dcterms:created xsi:type="dcterms:W3CDTF">2022-01-27T01:22:46Z</dcterms:created>
  <dcterms:modified xsi:type="dcterms:W3CDTF">2023-03-16T18:18:55Z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0x010100B5588D825874C14490D31E3D35F848BE</vt:lpwstr>
  </property>
  <property fmtid="{D5CDD505-2E9C-101B-9397-08002B2CF9AE}" pid="3" name="Order">
    <vt:r8>867200</vt:r8>
  </property>
  <property fmtid="{D5CDD505-2E9C-101B-9397-08002B2CF9AE}" pid="4" name="MSIP_Label_a8a73c85-e524-44a6-bd58-7df7ef87be8f_Enabled">
    <vt:lpwstr>true</vt:lpwstr>
  </property>
  <property fmtid="{D5CDD505-2E9C-101B-9397-08002B2CF9AE}" pid="5" name="MSIP_Label_a8a73c85-e524-44a6-bd58-7df7ef87be8f_SetDate">
    <vt:lpwstr>2023-01-22T08:36:42Z</vt:lpwstr>
  </property>
  <property fmtid="{D5CDD505-2E9C-101B-9397-08002B2CF9AE}" pid="6" name="MSIP_Label_a8a73c85-e524-44a6-bd58-7df7ef87be8f_Method">
    <vt:lpwstr>Standard</vt:lpwstr>
  </property>
  <property fmtid="{D5CDD505-2E9C-101B-9397-08002B2CF9AE}" pid="7" name="MSIP_Label_a8a73c85-e524-44a6-bd58-7df7ef87be8f_Name">
    <vt:lpwstr>Internal Label</vt:lpwstr>
  </property>
  <property fmtid="{D5CDD505-2E9C-101B-9397-08002B2CF9AE}" pid="8" name="MSIP_Label_a8a73c85-e524-44a6-bd58-7df7ef87be8f_SiteId">
    <vt:lpwstr>db05faca-c82a-4b9d-b9c5-0f64b6755421</vt:lpwstr>
  </property>
  <property fmtid="{D5CDD505-2E9C-101B-9397-08002B2CF9AE}" pid="9" name="MSIP_Label_a8a73c85-e524-44a6-bd58-7df7ef87be8f_ActionId">
    <vt:lpwstr>17b320c3-5132-4d22-9642-1a9b88ee6598</vt:lpwstr>
  </property>
  <property fmtid="{D5CDD505-2E9C-101B-9397-08002B2CF9AE}" pid="10" name="MSIP_Label_a8a73c85-e524-44a6-bd58-7df7ef87be8f_ContentBits">
    <vt:lpwstr>0</vt:lpwstr>
  </property>
</Properties>
</file>