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387" r:id="rId5"/>
    <p:sldId id="509" r:id="rId6"/>
    <p:sldId id="2146847374" r:id="rId7"/>
    <p:sldId id="491" r:id="rId8"/>
    <p:sldId id="2146847383" r:id="rId9"/>
    <p:sldId id="2146847384" r:id="rId10"/>
    <p:sldId id="2146847379" r:id="rId11"/>
    <p:sldId id="2146847385" r:id="rId12"/>
    <p:sldId id="2146847386" r:id="rId13"/>
    <p:sldId id="2146847387" r:id="rId14"/>
    <p:sldId id="2146847388" r:id="rId15"/>
    <p:sldId id="2146847389" r:id="rId16"/>
    <p:sldId id="2146847390" r:id="rId17"/>
    <p:sldId id="2146847392" r:id="rId18"/>
    <p:sldId id="2146847393" r:id="rId19"/>
    <p:sldId id="288" r:id="rId20"/>
    <p:sldId id="4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7"/>
    <p:restoredTop sz="96327"/>
  </p:normalViewPr>
  <p:slideViewPr>
    <p:cSldViewPr snapToGrid="0">
      <p:cViewPr varScale="1">
        <p:scale>
          <a:sx n="123" d="100"/>
          <a:sy n="123" d="100"/>
        </p:scale>
        <p:origin x="1984"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3/3/23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3/3/23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16</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3/3/23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3/3/23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3/3/23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3/3/23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3/3/23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3/3/23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3/3/23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3/3/23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3/3/23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3/3/23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3/3/23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3/3/23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3/3/23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3/3/23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3/3/23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3/3/23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3/3/23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3/3/23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3/3/23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 id="2147483872" r:id="rId41"/>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95C9F0-1E5F-41A2-B195-1D907C831EFF}"/>
              </a:ext>
            </a:extLst>
          </p:cNvPr>
          <p:cNvSpPr>
            <a:spLocks noGrp="1"/>
          </p:cNvSpPr>
          <p:nvPr>
            <p:ph type="title"/>
          </p:nvPr>
        </p:nvSpPr>
        <p:spPr>
          <a:xfrm>
            <a:off x="463462" y="3073535"/>
            <a:ext cx="4709160" cy="1246495"/>
          </a:xfrm>
        </p:spPr>
        <p:txBody>
          <a:bodyPr/>
          <a:lstStyle/>
          <a:p>
            <a:r>
              <a:rPr lang="en-US" dirty="0"/>
              <a:t>Azure Networking</a:t>
            </a:r>
          </a:p>
        </p:txBody>
      </p:sp>
      <p:sp>
        <p:nvSpPr>
          <p:cNvPr id="4" name="Text Placeholder 3">
            <a:extLst>
              <a:ext uri="{FF2B5EF4-FFF2-40B4-BE49-F238E27FC236}">
                <a16:creationId xmlns:a16="http://schemas.microsoft.com/office/drawing/2014/main" id="{AC459C65-9C64-4A7D-8215-5C15579A0ACD}"/>
              </a:ext>
            </a:extLst>
          </p:cNvPr>
          <p:cNvSpPr>
            <a:spLocks noGrp="1"/>
          </p:cNvSpPr>
          <p:nvPr>
            <p:ph type="body" sz="quarter" idx="10"/>
          </p:nvPr>
        </p:nvSpPr>
        <p:spPr/>
        <p:txBody>
          <a:bodyPr/>
          <a:lstStyle/>
          <a:p>
            <a:r>
              <a:rPr lang="en-US" dirty="0"/>
              <a:t>OCC Engineering team </a:t>
            </a:r>
          </a:p>
          <a:p>
            <a:endParaRPr lang="en-US" dirty="0"/>
          </a:p>
        </p:txBody>
      </p:sp>
      <p:sp>
        <p:nvSpPr>
          <p:cNvPr id="5" name="Text Placeholder 4">
            <a:extLst>
              <a:ext uri="{FF2B5EF4-FFF2-40B4-BE49-F238E27FC236}">
                <a16:creationId xmlns:a16="http://schemas.microsoft.com/office/drawing/2014/main" id="{B3995963-972A-4FA6-83A5-DEBB43FDE422}"/>
              </a:ext>
            </a:extLst>
          </p:cNvPr>
          <p:cNvSpPr>
            <a:spLocks noGrp="1"/>
          </p:cNvSpPr>
          <p:nvPr>
            <p:ph type="body" sz="quarter" idx="11"/>
          </p:nvPr>
        </p:nvSpPr>
        <p:spPr/>
        <p:txBody>
          <a:bodyPr/>
          <a:lstStyle/>
          <a:p>
            <a:r>
              <a:rPr lang="en-US" dirty="0" err="1"/>
              <a:t>Srichand</a:t>
            </a:r>
            <a:r>
              <a:rPr lang="en-US" dirty="0"/>
              <a:t> </a:t>
            </a:r>
            <a:r>
              <a:rPr lang="en-US" dirty="0" err="1"/>
              <a:t>Jakka</a:t>
            </a:r>
            <a:endParaRPr lang="en-US" dirty="0"/>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65019" y="1154767"/>
            <a:ext cx="10419396" cy="5154158"/>
          </a:xfrm>
        </p:spPr>
        <p:txBody>
          <a:bodyPr/>
          <a:lstStyle/>
          <a:p>
            <a:pPr marL="285750" indent="-285750">
              <a:buFont typeface="Arial" panose="020B0604020202020204" pitchFamily="34" charset="0"/>
              <a:buChar char="•"/>
            </a:pPr>
            <a:r>
              <a:rPr lang="en-US" dirty="0"/>
              <a:t>Extend private address space by providing direct connection to Azure services</a:t>
            </a:r>
          </a:p>
          <a:p>
            <a:pPr marL="285750" indent="-285750">
              <a:buFont typeface="Arial" panose="020B0604020202020204" pitchFamily="34" charset="0"/>
              <a:buChar char="•"/>
            </a:pPr>
            <a:r>
              <a:rPr lang="en-US" dirty="0"/>
              <a:t>Improved security for Azure service resources communication</a:t>
            </a:r>
          </a:p>
          <a:p>
            <a:pPr marL="285750" indent="-285750">
              <a:buFont typeface="Arial" panose="020B0604020202020204" pitchFamily="34" charset="0"/>
              <a:buChar char="•"/>
            </a:pPr>
            <a:r>
              <a:rPr lang="en-US" dirty="0"/>
              <a:t>Service traffic will remain on the Azure backbone, and doesn’t go over the Internet</a:t>
            </a:r>
          </a:p>
          <a:p>
            <a:pPr marL="285750" indent="-285750">
              <a:buFont typeface="Arial" panose="020B0604020202020204" pitchFamily="34" charset="0"/>
              <a:buChar char="•"/>
            </a:pPr>
            <a:r>
              <a:rPr lang="en-US" dirty="0"/>
              <a:t>Enabled per subnet</a:t>
            </a:r>
          </a:p>
          <a:p>
            <a:pPr marL="285750" indent="-285750">
              <a:buFont typeface="Arial" panose="020B0604020202020204" pitchFamily="34" charset="0"/>
              <a:buChar char="•"/>
            </a:pPr>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57200" y="388078"/>
            <a:ext cx="11277600" cy="609449"/>
          </a:xfrm>
        </p:spPr>
        <p:txBody>
          <a:bodyPr/>
          <a:lstStyle/>
          <a:p>
            <a:r>
              <a:rPr lang="en-US" dirty="0"/>
              <a:t>Service Endpoints</a:t>
            </a:r>
          </a:p>
        </p:txBody>
      </p:sp>
      <p:pic>
        <p:nvPicPr>
          <p:cNvPr id="5" name="Graphic 4">
            <a:extLst>
              <a:ext uri="{FF2B5EF4-FFF2-40B4-BE49-F238E27FC236}">
                <a16:creationId xmlns:a16="http://schemas.microsoft.com/office/drawing/2014/main" id="{1FE442F0-E9C6-BE19-B5AF-DCD38746F6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23096" y="3052618"/>
            <a:ext cx="3760931" cy="2759276"/>
          </a:xfrm>
          <a:prstGeom prst="rect">
            <a:avLst/>
          </a:prstGeom>
        </p:spPr>
      </p:pic>
    </p:spTree>
    <p:extLst>
      <p:ext uri="{BB962C8B-B14F-4D97-AF65-F5344CB8AC3E}">
        <p14:creationId xmlns:p14="http://schemas.microsoft.com/office/powerpoint/2010/main" val="389294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65019" y="1154767"/>
            <a:ext cx="10419396" cy="5154158"/>
          </a:xfrm>
        </p:spPr>
        <p:txBody>
          <a:bodyPr/>
          <a:lstStyle/>
          <a:p>
            <a:pPr marL="285750" indent="-285750">
              <a:buFont typeface="Arial" panose="020B0604020202020204" pitchFamily="34" charset="0"/>
              <a:buChar char="•"/>
            </a:pPr>
            <a:r>
              <a:rPr lang="en-US" dirty="0"/>
              <a:t>Connect privately and securely to Azure PaaS services</a:t>
            </a:r>
          </a:p>
          <a:p>
            <a:pPr marL="285750" indent="-285750">
              <a:buFont typeface="Arial" panose="020B0604020202020204" pitchFamily="34" charset="0"/>
              <a:buChar char="•"/>
            </a:pPr>
            <a:r>
              <a:rPr lang="en-US" dirty="0"/>
              <a:t>Creates a network interface with a private IP in the virtual network</a:t>
            </a:r>
          </a:p>
          <a:p>
            <a:pPr marL="285750" indent="-285750">
              <a:buFont typeface="Arial" panose="020B0604020202020204" pitchFamily="34" charset="0"/>
              <a:buChar char="•"/>
            </a:pPr>
            <a:r>
              <a:rPr lang="en-US" dirty="0"/>
              <a:t>Must be deployed in the same region as VNET</a:t>
            </a:r>
          </a:p>
          <a:p>
            <a:pPr marL="285750" indent="-285750">
              <a:buFont typeface="Arial" panose="020B0604020202020204" pitchFamily="34" charset="0"/>
              <a:buChar char="•"/>
            </a:pPr>
            <a:r>
              <a:rPr lang="en-US" dirty="0"/>
              <a:t>Integration with private DNS zones</a:t>
            </a:r>
          </a:p>
          <a:p>
            <a:pPr marL="285750" indent="-285750">
              <a:buFont typeface="Arial" panose="020B0604020202020204" pitchFamily="34" charset="0"/>
              <a:buChar char="•"/>
            </a:pPr>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57200" y="388078"/>
            <a:ext cx="11277600" cy="609449"/>
          </a:xfrm>
        </p:spPr>
        <p:txBody>
          <a:bodyPr/>
          <a:lstStyle/>
          <a:p>
            <a:r>
              <a:rPr lang="en-US" dirty="0"/>
              <a:t>Private Endpoints</a:t>
            </a:r>
          </a:p>
        </p:txBody>
      </p:sp>
      <p:pic>
        <p:nvPicPr>
          <p:cNvPr id="6" name="Picture 5" descr="Graphical user interface, application&#10;&#10;Description automatically generated">
            <a:extLst>
              <a:ext uri="{FF2B5EF4-FFF2-40B4-BE49-F238E27FC236}">
                <a16:creationId xmlns:a16="http://schemas.microsoft.com/office/drawing/2014/main" id="{EA9402AB-1E62-1910-B546-FADA30FB8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377" y="2871469"/>
            <a:ext cx="5441950" cy="2831764"/>
          </a:xfrm>
          <a:prstGeom prst="rect">
            <a:avLst/>
          </a:prstGeom>
        </p:spPr>
      </p:pic>
    </p:spTree>
    <p:extLst>
      <p:ext uri="{BB962C8B-B14F-4D97-AF65-F5344CB8AC3E}">
        <p14:creationId xmlns:p14="http://schemas.microsoft.com/office/powerpoint/2010/main" val="347888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65019" y="1154767"/>
            <a:ext cx="10419396" cy="5154158"/>
          </a:xfrm>
        </p:spPr>
        <p:txBody>
          <a:bodyPr/>
          <a:lstStyle/>
          <a:p>
            <a:pPr marL="285750" indent="-285750">
              <a:buFont typeface="Arial" panose="020B0604020202020204" pitchFamily="34" charset="0"/>
              <a:buChar char="•"/>
            </a:pPr>
            <a:r>
              <a:rPr lang="en-US" dirty="0"/>
              <a:t>Connect  two virtual networks for seamless communication</a:t>
            </a:r>
          </a:p>
          <a:p>
            <a:pPr marL="285750" indent="-285750">
              <a:buFont typeface="Arial" panose="020B0604020202020204" pitchFamily="34" charset="0"/>
              <a:buChar char="•"/>
            </a:pPr>
            <a:r>
              <a:rPr lang="en-US" dirty="0"/>
              <a:t>Low-latency, high bandwidth connection</a:t>
            </a:r>
          </a:p>
          <a:p>
            <a:pPr marL="285750" indent="-285750">
              <a:buFont typeface="Arial" panose="020B0604020202020204" pitchFamily="34" charset="0"/>
              <a:buChar char="•"/>
            </a:pPr>
            <a:r>
              <a:rPr lang="en-US" dirty="0"/>
              <a:t>No down-time to resources when creating the peering or after the peering</a:t>
            </a:r>
          </a:p>
          <a:p>
            <a:endParaRPr lang="en-US" dirty="0"/>
          </a:p>
          <a:p>
            <a:r>
              <a:rPr lang="en-US" b="1" dirty="0">
                <a:solidFill>
                  <a:schemeClr val="accent6"/>
                </a:solidFill>
                <a:latin typeface="+mj-lt"/>
                <a:ea typeface="+mj-ea"/>
                <a:cs typeface="+mj-cs"/>
              </a:rPr>
              <a:t>Regional </a:t>
            </a:r>
            <a:r>
              <a:rPr lang="en-US" b="1" dirty="0" err="1">
                <a:solidFill>
                  <a:schemeClr val="accent6"/>
                </a:solidFill>
                <a:latin typeface="+mj-lt"/>
                <a:ea typeface="+mj-ea"/>
                <a:cs typeface="+mj-cs"/>
              </a:rPr>
              <a:t>VNet</a:t>
            </a:r>
            <a:r>
              <a:rPr lang="en-US" b="1" dirty="0">
                <a:solidFill>
                  <a:schemeClr val="accent6"/>
                </a:solidFill>
                <a:latin typeface="+mj-lt"/>
                <a:ea typeface="+mj-ea"/>
                <a:cs typeface="+mj-cs"/>
              </a:rPr>
              <a:t> peering </a:t>
            </a:r>
          </a:p>
          <a:p>
            <a:pPr marL="285750" indent="-285750">
              <a:buFont typeface="Arial" panose="020B0604020202020204" pitchFamily="34" charset="0"/>
              <a:buChar char="•"/>
            </a:pPr>
            <a:r>
              <a:rPr lang="en-US" dirty="0"/>
              <a:t>Connects Azure virtual networks in the same region</a:t>
            </a:r>
          </a:p>
          <a:p>
            <a:endParaRPr lang="en-US" dirty="0"/>
          </a:p>
          <a:p>
            <a:r>
              <a:rPr lang="en-US" b="1" dirty="0">
                <a:solidFill>
                  <a:schemeClr val="accent6"/>
                </a:solidFill>
                <a:latin typeface="+mj-lt"/>
                <a:ea typeface="+mj-ea"/>
                <a:cs typeface="+mj-cs"/>
              </a:rPr>
              <a:t>Global </a:t>
            </a:r>
            <a:r>
              <a:rPr lang="en-US" b="1" dirty="0" err="1">
                <a:solidFill>
                  <a:schemeClr val="accent6"/>
                </a:solidFill>
                <a:latin typeface="+mj-lt"/>
                <a:ea typeface="+mj-ea"/>
                <a:cs typeface="+mj-cs"/>
              </a:rPr>
              <a:t>VNet</a:t>
            </a:r>
            <a:r>
              <a:rPr lang="en-US" b="1" dirty="0">
                <a:solidFill>
                  <a:schemeClr val="accent6"/>
                </a:solidFill>
                <a:latin typeface="+mj-lt"/>
                <a:ea typeface="+mj-ea"/>
                <a:cs typeface="+mj-cs"/>
              </a:rPr>
              <a:t> peering </a:t>
            </a:r>
          </a:p>
          <a:p>
            <a:pPr marL="285750" indent="-285750">
              <a:buFont typeface="Arial" panose="020B0604020202020204" pitchFamily="34" charset="0"/>
              <a:buChar char="•"/>
            </a:pPr>
            <a:r>
              <a:rPr lang="en-US" dirty="0"/>
              <a:t>Connects Azure virtual networks in different regions</a:t>
            </a:r>
          </a:p>
          <a:p>
            <a:pPr marL="285750" indent="-285750">
              <a:buFont typeface="Arial" panose="020B0604020202020204" pitchFamily="34" charset="0"/>
              <a:buChar char="•"/>
            </a:pP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57200" y="388078"/>
            <a:ext cx="11277600" cy="609449"/>
          </a:xfrm>
        </p:spPr>
        <p:txBody>
          <a:bodyPr/>
          <a:lstStyle/>
          <a:p>
            <a:r>
              <a:rPr lang="en-US" dirty="0" err="1"/>
              <a:t>VNet</a:t>
            </a:r>
            <a:r>
              <a:rPr lang="en-US" dirty="0"/>
              <a:t> Peering</a:t>
            </a:r>
          </a:p>
        </p:txBody>
      </p:sp>
      <p:pic>
        <p:nvPicPr>
          <p:cNvPr id="5" name="Picture 4" descr="Diagram&#10;&#10;Description automatically generated">
            <a:extLst>
              <a:ext uri="{FF2B5EF4-FFF2-40B4-BE49-F238E27FC236}">
                <a16:creationId xmlns:a16="http://schemas.microsoft.com/office/drawing/2014/main" id="{C749BF36-15F1-BC69-E3CD-A3F51734F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989" y="4301836"/>
            <a:ext cx="7772400" cy="1556642"/>
          </a:xfrm>
          <a:prstGeom prst="rect">
            <a:avLst/>
          </a:prstGeom>
        </p:spPr>
      </p:pic>
    </p:spTree>
    <p:extLst>
      <p:ext uri="{BB962C8B-B14F-4D97-AF65-F5344CB8AC3E}">
        <p14:creationId xmlns:p14="http://schemas.microsoft.com/office/powerpoint/2010/main" val="341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65019" y="1154767"/>
            <a:ext cx="10419396" cy="5154158"/>
          </a:xfrm>
        </p:spPr>
        <p:txBody>
          <a:bodyPr/>
          <a:lstStyle/>
          <a:p>
            <a:pPr marL="285750" indent="-285750">
              <a:buFont typeface="Arial" panose="020B0604020202020204" pitchFamily="34" charset="0"/>
              <a:buChar char="•"/>
            </a:pPr>
            <a:r>
              <a:rPr lang="en-US" dirty="0"/>
              <a:t>Virtual Network Gateway service to send/receive encrypted traffic between a virtual network and on-premises over the public internet</a:t>
            </a:r>
          </a:p>
          <a:p>
            <a:pPr marL="285750" indent="-285750">
              <a:buFont typeface="Arial" panose="020B0604020202020204" pitchFamily="34" charset="0"/>
              <a:buChar char="•"/>
            </a:pPr>
            <a:r>
              <a:rPr lang="en-IN" dirty="0"/>
              <a:t>Connect separate virtual networks using an encrypted tunnel across the Microsoft network backbone</a:t>
            </a:r>
          </a:p>
          <a:p>
            <a:r>
              <a:rPr lang="en-IN" b="1" dirty="0">
                <a:solidFill>
                  <a:schemeClr val="accent6"/>
                </a:solidFill>
                <a:latin typeface="+mj-lt"/>
                <a:ea typeface="+mj-ea"/>
                <a:cs typeface="+mj-cs"/>
              </a:rPr>
              <a:t>Point-to-site VPN connection</a:t>
            </a:r>
          </a:p>
          <a:p>
            <a:pPr marL="285750" indent="-285750">
              <a:buFont typeface="Arial" panose="020B0604020202020204" pitchFamily="34" charset="0"/>
              <a:buChar char="•"/>
            </a:pPr>
            <a:r>
              <a:rPr lang="en-IN" dirty="0"/>
              <a:t>To connect a single computer to an Azure virtual network</a:t>
            </a:r>
          </a:p>
          <a:p>
            <a:pPr marL="285750" indent="-285750">
              <a:buFont typeface="Arial" panose="020B0604020202020204" pitchFamily="34" charset="0"/>
              <a:buChar char="•"/>
            </a:pPr>
            <a:r>
              <a:rPr lang="en-IN" dirty="0"/>
              <a:t>A P2S connection is established by starting it from the client computer</a:t>
            </a:r>
          </a:p>
          <a:p>
            <a:pPr marL="285750" indent="-285750">
              <a:buFont typeface="Arial" panose="020B0604020202020204" pitchFamily="34" charset="0"/>
              <a:buChar char="•"/>
            </a:pPr>
            <a:r>
              <a:rPr lang="en-IN" dirty="0"/>
              <a:t>This type of VPN connection is commonly used by remote workers with portable computers</a:t>
            </a:r>
          </a:p>
          <a:p>
            <a:r>
              <a:rPr lang="en-IN" b="1" dirty="0">
                <a:solidFill>
                  <a:schemeClr val="accent6"/>
                </a:solidFill>
                <a:latin typeface="+mj-lt"/>
                <a:ea typeface="+mj-ea"/>
                <a:cs typeface="+mj-cs"/>
              </a:rPr>
              <a:t>Site-to-site VPN connection</a:t>
            </a:r>
          </a:p>
          <a:p>
            <a:pPr marL="285750" indent="-285750">
              <a:buFont typeface="Arial" panose="020B0604020202020204" pitchFamily="34" charset="0"/>
              <a:buChar char="•"/>
            </a:pPr>
            <a:r>
              <a:rPr lang="en-IN" dirty="0"/>
              <a:t>To connect one network to another network with traffic between the two networks passing across an encrypted VPN tunnel.</a:t>
            </a:r>
          </a:p>
          <a:p>
            <a:pPr marL="285750" indent="-285750">
              <a:buFont typeface="Arial" panose="020B0604020202020204" pitchFamily="34" charset="0"/>
              <a:buChar char="•"/>
            </a:pPr>
            <a:r>
              <a:rPr lang="en-IN" dirty="0"/>
              <a:t>This type of VPN connection is commonly used to connect on-premises sites to Azure or Azure virtual networks to each other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57200" y="388078"/>
            <a:ext cx="11277600" cy="609449"/>
          </a:xfrm>
        </p:spPr>
        <p:txBody>
          <a:bodyPr/>
          <a:lstStyle/>
          <a:p>
            <a:r>
              <a:rPr lang="en-US" dirty="0"/>
              <a:t>Azure VPN Gateway</a:t>
            </a:r>
          </a:p>
        </p:txBody>
      </p:sp>
    </p:spTree>
    <p:extLst>
      <p:ext uri="{BB962C8B-B14F-4D97-AF65-F5344CB8AC3E}">
        <p14:creationId xmlns:p14="http://schemas.microsoft.com/office/powerpoint/2010/main" val="2560667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VPN GW Components</a:t>
            </a:r>
          </a:p>
        </p:txBody>
      </p:sp>
      <p:sp>
        <p:nvSpPr>
          <p:cNvPr id="11" name="TextBox 10">
            <a:extLst>
              <a:ext uri="{FF2B5EF4-FFF2-40B4-BE49-F238E27FC236}">
                <a16:creationId xmlns:a16="http://schemas.microsoft.com/office/drawing/2014/main" id="{E61F2F0A-6174-41BA-B360-3F1D80C13589}"/>
              </a:ext>
            </a:extLst>
          </p:cNvPr>
          <p:cNvSpPr txBox="1"/>
          <p:nvPr/>
        </p:nvSpPr>
        <p:spPr bwMode="gray">
          <a:xfrm>
            <a:off x="802433"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Virtual Network</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1585049"/>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Enough address space for the additional subnet that need for the VPN gateway</a:t>
            </a:r>
          </a:p>
          <a:p>
            <a:pPr marL="285750" indent="-285750">
              <a:spcBef>
                <a:spcPts val="600"/>
              </a:spcBef>
              <a:buFont typeface="Arial" panose="020B0604020202020204" pitchFamily="34" charset="0"/>
              <a:buChar char="•"/>
            </a:pPr>
            <a:r>
              <a:rPr lang="en-US" sz="1400" dirty="0"/>
              <a:t>Non-overlapping address spaces with on-prem</a:t>
            </a:r>
          </a:p>
        </p:txBody>
      </p:sp>
      <p:pic>
        <p:nvPicPr>
          <p:cNvPr id="9" name="Picture 8">
            <a:extLst>
              <a:ext uri="{FF2B5EF4-FFF2-40B4-BE49-F238E27FC236}">
                <a16:creationId xmlns:a16="http://schemas.microsoft.com/office/drawing/2014/main" id="{BA5E4751-65EE-478B-A25D-128FA8ED1000}"/>
              </a:ext>
            </a:extLst>
          </p:cNvPr>
          <p:cNvPicPr>
            <a:picLocks noChangeAspect="1"/>
          </p:cNvPicPr>
          <p:nvPr/>
        </p:nvPicPr>
        <p:blipFill>
          <a:blip r:embed="rId2" cstate="screen">
            <a:extLst>
              <a:ext uri="{28A0092B-C50C-407E-A947-70E740481C1C}">
                <a14:useLocalDpi xmlns:a14="http://schemas.microsoft.com/office/drawing/2010/main"/>
              </a:ext>
            </a:extLst>
          </a:blip>
          <a:stretch/>
        </p:blipFill>
        <p:spPr bwMode="gray">
          <a:xfrm>
            <a:off x="722728" y="1983418"/>
            <a:ext cx="612648" cy="612648"/>
          </a:xfrm>
          <a:prstGeom prst="rect">
            <a:avLst/>
          </a:prstGeom>
        </p:spPr>
      </p:pic>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Gateway Subnet</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1154162"/>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A subnet called </a:t>
            </a:r>
            <a:r>
              <a:rPr lang="en-US" sz="1400" b="1" dirty="0" err="1"/>
              <a:t>GatewaySubnet</a:t>
            </a:r>
            <a:r>
              <a:rPr lang="en-US" sz="1400" dirty="0"/>
              <a:t> for the VPN gateway</a:t>
            </a:r>
          </a:p>
          <a:p>
            <a:pPr marL="285750" indent="-285750">
              <a:spcBef>
                <a:spcPts val="600"/>
              </a:spcBef>
              <a:buFont typeface="Arial" panose="020B0604020202020204" pitchFamily="34" charset="0"/>
              <a:buChar char="•"/>
            </a:pPr>
            <a:r>
              <a:rPr lang="en-US" sz="1400" dirty="0"/>
              <a:t>Requires at least a /27 address mask</a:t>
            </a:r>
          </a:p>
        </p:txBody>
      </p:sp>
      <p:sp>
        <p:nvSpPr>
          <p:cNvPr id="15" name="TextBox 14">
            <a:extLst>
              <a:ext uri="{FF2B5EF4-FFF2-40B4-BE49-F238E27FC236}">
                <a16:creationId xmlns:a16="http://schemas.microsoft.com/office/drawing/2014/main" id="{A207BB70-BB0D-47E5-A64B-2CBE8B10EA25}"/>
              </a:ext>
            </a:extLst>
          </p:cNvPr>
          <p:cNvSpPr txBox="1"/>
          <p:nvPr/>
        </p:nvSpPr>
        <p:spPr bwMode="gray">
          <a:xfrm>
            <a:off x="621354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Public IP Address</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36960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Basic-SKU dynamic public IP address</a:t>
            </a:r>
          </a:p>
          <a:p>
            <a:pPr marL="285750" indent="-285750">
              <a:spcBef>
                <a:spcPts val="600"/>
              </a:spcBef>
              <a:buFont typeface="Arial" panose="020B0604020202020204" pitchFamily="34" charset="0"/>
              <a:buChar char="•"/>
            </a:pPr>
            <a:r>
              <a:rPr lang="en-IN" sz="1400" dirty="0"/>
              <a:t>Provides a public-routable IP address as the target for the on-premises VPN device</a:t>
            </a:r>
            <a:endParaRPr lang="en-US" sz="1400" dirty="0"/>
          </a:p>
        </p:txBody>
      </p:sp>
      <p:sp>
        <p:nvSpPr>
          <p:cNvPr id="17" name="TextBox 16">
            <a:extLst>
              <a:ext uri="{FF2B5EF4-FFF2-40B4-BE49-F238E27FC236}">
                <a16:creationId xmlns:a16="http://schemas.microsoft.com/office/drawing/2014/main" id="{9E2B34DE-CAA0-4108-82B8-A457BAA55572}"/>
              </a:ext>
            </a:extLst>
          </p:cNvPr>
          <p:cNvSpPr txBox="1"/>
          <p:nvPr/>
        </p:nvSpPr>
        <p:spPr bwMode="gray">
          <a:xfrm>
            <a:off x="91209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Local network gateway</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2015936"/>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Define the on-premises network's configuration where the VPN gateway will connect </a:t>
            </a:r>
          </a:p>
          <a:p>
            <a:pPr marL="285750" indent="-285750">
              <a:spcBef>
                <a:spcPts val="600"/>
              </a:spcBef>
              <a:buFont typeface="Arial" panose="020B0604020202020204" pitchFamily="34" charset="0"/>
              <a:buChar char="•"/>
            </a:pPr>
            <a:r>
              <a:rPr lang="en-IN" sz="1400" dirty="0"/>
              <a:t>Includes the on-premises VPN device's public IPv4 address and the on-premises routable networks</a:t>
            </a:r>
            <a:endParaRPr lang="en-US" sz="1400" dirty="0"/>
          </a:p>
        </p:txBody>
      </p:sp>
      <p:pic>
        <p:nvPicPr>
          <p:cNvPr id="7" name="Picture 6" descr="Timeline&#10;&#10;Description automatically generated">
            <a:extLst>
              <a:ext uri="{FF2B5EF4-FFF2-40B4-BE49-F238E27FC236}">
                <a16:creationId xmlns:a16="http://schemas.microsoft.com/office/drawing/2014/main" id="{5778203F-174E-D19C-C057-668FBBF14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4945977"/>
            <a:ext cx="5638800" cy="1422400"/>
          </a:xfrm>
          <a:prstGeom prst="rect">
            <a:avLst/>
          </a:prstGeom>
        </p:spPr>
      </p:pic>
      <p:pic>
        <p:nvPicPr>
          <p:cNvPr id="8" name="Picture 7">
            <a:extLst>
              <a:ext uri="{FF2B5EF4-FFF2-40B4-BE49-F238E27FC236}">
                <a16:creationId xmlns:a16="http://schemas.microsoft.com/office/drawing/2014/main" id="{4BC10772-9CA2-103A-6813-282CC12E124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008783" y="1983416"/>
            <a:ext cx="609601" cy="609601"/>
          </a:xfrm>
          <a:prstGeom prst="rect">
            <a:avLst/>
          </a:prstGeom>
        </p:spPr>
      </p:pic>
      <p:pic>
        <p:nvPicPr>
          <p:cNvPr id="10" name="Picture 9">
            <a:extLst>
              <a:ext uri="{FF2B5EF4-FFF2-40B4-BE49-F238E27FC236}">
                <a16:creationId xmlns:a16="http://schemas.microsoft.com/office/drawing/2014/main" id="{FC6B51A6-51FF-74A3-121A-D3829BD0202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3575258" y="2025180"/>
            <a:ext cx="609601" cy="609601"/>
          </a:xfrm>
          <a:prstGeom prst="rect">
            <a:avLst/>
          </a:prstGeom>
        </p:spPr>
      </p:pic>
      <p:pic>
        <p:nvPicPr>
          <p:cNvPr id="19" name="Picture 18">
            <a:extLst>
              <a:ext uri="{FF2B5EF4-FFF2-40B4-BE49-F238E27FC236}">
                <a16:creationId xmlns:a16="http://schemas.microsoft.com/office/drawing/2014/main" id="{0C2B571F-8409-654E-D862-E8FE5D0D1D0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6292020" y="2047131"/>
            <a:ext cx="609601" cy="609601"/>
          </a:xfrm>
          <a:prstGeom prst="rect">
            <a:avLst/>
          </a:prstGeom>
        </p:spPr>
      </p:pic>
    </p:spTree>
    <p:extLst>
      <p:ext uri="{BB962C8B-B14F-4D97-AF65-F5344CB8AC3E}">
        <p14:creationId xmlns:p14="http://schemas.microsoft.com/office/powerpoint/2010/main" val="421336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65019" y="1154767"/>
            <a:ext cx="10419396" cy="5154158"/>
          </a:xfrm>
        </p:spPr>
        <p:txBody>
          <a:bodyPr/>
          <a:lstStyle/>
          <a:p>
            <a:pPr marL="285750" indent="-285750">
              <a:buFont typeface="Arial" panose="020B0604020202020204" pitchFamily="34" charset="0"/>
              <a:buChar char="•"/>
            </a:pPr>
            <a:r>
              <a:rPr lang="en-US" dirty="0"/>
              <a:t>Extend on-premises network to MS Cloud over a private connection </a:t>
            </a:r>
          </a:p>
          <a:p>
            <a:pPr marL="285750" indent="-285750">
              <a:buFont typeface="Arial" panose="020B0604020202020204" pitchFamily="34" charset="0"/>
              <a:buChar char="•"/>
            </a:pPr>
            <a:r>
              <a:rPr lang="en-US"/>
              <a:t>Don’t </a:t>
            </a:r>
            <a:r>
              <a:rPr lang="en-US" dirty="0"/>
              <a:t>go over the public internet</a:t>
            </a:r>
          </a:p>
          <a:p>
            <a:pPr marL="285750" indent="-285750">
              <a:buFont typeface="Arial" panose="020B0604020202020204" pitchFamily="34" charset="0"/>
              <a:buChar char="•"/>
            </a:pPr>
            <a:r>
              <a:rPr lang="en-US" dirty="0"/>
              <a:t>Layer 3 connectivity between on-prem and cloud through a connectivity provider</a:t>
            </a:r>
          </a:p>
          <a:p>
            <a:pPr marL="285750" indent="-285750">
              <a:buFont typeface="Arial" panose="020B0604020202020204" pitchFamily="34" charset="0"/>
              <a:buChar char="•"/>
            </a:pPr>
            <a:r>
              <a:rPr lang="en-US" dirty="0"/>
              <a:t>Faster speed, low latency and higher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57200" y="388078"/>
            <a:ext cx="11277600" cy="609449"/>
          </a:xfrm>
        </p:spPr>
        <p:txBody>
          <a:bodyPr/>
          <a:lstStyle/>
          <a:p>
            <a:r>
              <a:rPr lang="en-US" dirty="0"/>
              <a:t>Express Route</a:t>
            </a:r>
          </a:p>
        </p:txBody>
      </p:sp>
      <p:pic>
        <p:nvPicPr>
          <p:cNvPr id="5" name="Picture 4" descr="Diagram&#10;&#10;Description automatically generated">
            <a:extLst>
              <a:ext uri="{FF2B5EF4-FFF2-40B4-BE49-F238E27FC236}">
                <a16:creationId xmlns:a16="http://schemas.microsoft.com/office/drawing/2014/main" id="{FA3A467A-ACD5-AA7F-E7A1-9250F1075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518" y="2910484"/>
            <a:ext cx="7117196" cy="3398441"/>
          </a:xfrm>
          <a:prstGeom prst="rect">
            <a:avLst/>
          </a:prstGeom>
        </p:spPr>
      </p:pic>
    </p:spTree>
    <p:extLst>
      <p:ext uri="{BB962C8B-B14F-4D97-AF65-F5344CB8AC3E}">
        <p14:creationId xmlns:p14="http://schemas.microsoft.com/office/powerpoint/2010/main" val="166562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21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5" name="Oval 14">
            <a:extLst>
              <a:ext uri="{FF2B5EF4-FFF2-40B4-BE49-F238E27FC236}">
                <a16:creationId xmlns:a16="http://schemas.microsoft.com/office/drawing/2014/main" id="{BCF265F5-283C-4BEC-B8C8-3502F1EA6B9F}"/>
              </a:ext>
            </a:extLst>
          </p:cNvPr>
          <p:cNvSpPr>
            <a:spLocks noChangeAspect="1"/>
          </p:cNvSpPr>
          <p:nvPr/>
        </p:nvSpPr>
        <p:spPr bwMode="gray">
          <a:xfrm>
            <a:off x="3353242" y="250484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16" name="Oval 15">
            <a:extLst>
              <a:ext uri="{FF2B5EF4-FFF2-40B4-BE49-F238E27FC236}">
                <a16:creationId xmlns:a16="http://schemas.microsoft.com/office/drawing/2014/main" id="{09C1FA2E-473E-4A94-9046-C1B6F6D21DFA}"/>
              </a:ext>
            </a:extLst>
          </p:cNvPr>
          <p:cNvSpPr>
            <a:spLocks noChangeAspect="1"/>
          </p:cNvSpPr>
          <p:nvPr/>
        </p:nvSpPr>
        <p:spPr bwMode="gray">
          <a:xfrm>
            <a:off x="3353242" y="3303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17" name="Oval 16">
            <a:extLst>
              <a:ext uri="{FF2B5EF4-FFF2-40B4-BE49-F238E27FC236}">
                <a16:creationId xmlns:a16="http://schemas.microsoft.com/office/drawing/2014/main" id="{7E257BED-3429-4B77-82D4-489B76C9FB44}"/>
              </a:ext>
            </a:extLst>
          </p:cNvPr>
          <p:cNvSpPr>
            <a:spLocks noChangeAspect="1"/>
          </p:cNvSpPr>
          <p:nvPr/>
        </p:nvSpPr>
        <p:spPr bwMode="gray">
          <a:xfrm>
            <a:off x="3353242" y="409065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18" name="Oval 17">
            <a:extLst>
              <a:ext uri="{FF2B5EF4-FFF2-40B4-BE49-F238E27FC236}">
                <a16:creationId xmlns:a16="http://schemas.microsoft.com/office/drawing/2014/main" id="{68468265-192F-4BFE-90CF-079702ED205C}"/>
              </a:ext>
            </a:extLst>
          </p:cNvPr>
          <p:cNvSpPr>
            <a:spLocks noChangeAspect="1"/>
          </p:cNvSpPr>
          <p:nvPr/>
        </p:nvSpPr>
        <p:spPr bwMode="gray">
          <a:xfrm>
            <a:off x="3353242" y="488937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Virtual Network</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Routing / NSG</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DNS</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60"/>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VPN Gateway</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4231757" y="5040582"/>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Q&amp;A</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1344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75410" y="1007918"/>
            <a:ext cx="10419396" cy="5154158"/>
          </a:xfrm>
        </p:spPr>
        <p:txBody>
          <a:bodyPr/>
          <a:lstStyle/>
          <a:p>
            <a:pPr marL="285750" indent="-285750">
              <a:buFont typeface="Arial" panose="020B0604020202020204" pitchFamily="34" charset="0"/>
              <a:buChar char="•"/>
            </a:pPr>
            <a:r>
              <a:rPr lang="en-US" dirty="0"/>
              <a:t>Fundamental building block of the private network in Azure</a:t>
            </a:r>
          </a:p>
          <a:p>
            <a:pPr marL="285750" indent="-285750">
              <a:buFont typeface="Arial" panose="020B0604020202020204" pitchFamily="34" charset="0"/>
              <a:buChar char="•"/>
            </a:pPr>
            <a:r>
              <a:rPr lang="en-US" dirty="0"/>
              <a:t>Isolation and segmentation</a:t>
            </a:r>
          </a:p>
          <a:p>
            <a:pPr marL="285750" indent="-285750">
              <a:buFont typeface="Arial" panose="020B0604020202020204" pitchFamily="34" charset="0"/>
              <a:buChar char="•"/>
            </a:pPr>
            <a:r>
              <a:rPr lang="en-US" dirty="0"/>
              <a:t>Secure communication between Azure and on-premises resources</a:t>
            </a:r>
          </a:p>
          <a:p>
            <a:pPr marL="285750" indent="-285750">
              <a:buFont typeface="Arial" panose="020B0604020202020204" pitchFamily="34" charset="0"/>
              <a:buChar char="•"/>
            </a:pPr>
            <a:r>
              <a:rPr lang="en-US" dirty="0"/>
              <a:t>Internet communications</a:t>
            </a:r>
          </a:p>
          <a:p>
            <a:pPr marL="285750" indent="-285750">
              <a:buFont typeface="Arial" panose="020B0604020202020204" pitchFamily="34" charset="0"/>
              <a:buChar char="•"/>
            </a:pPr>
            <a:r>
              <a:rPr lang="en-US" dirty="0"/>
              <a:t>Filter network traffic</a:t>
            </a:r>
          </a:p>
          <a:p>
            <a:pPr marL="285750" indent="-285750">
              <a:buFont typeface="Arial" panose="020B0604020202020204" pitchFamily="34" charset="0"/>
              <a:buChar char="•"/>
            </a:pPr>
            <a:r>
              <a:rPr lang="en-US" dirty="0"/>
              <a:t>Network Routing</a:t>
            </a:r>
          </a:p>
          <a:p>
            <a:pPr marL="285750" indent="-285750">
              <a:buFont typeface="Arial" panose="020B0604020202020204" pitchFamily="34" charset="0"/>
              <a:buChar char="•"/>
            </a:pPr>
            <a:r>
              <a:rPr lang="en-US" dirty="0"/>
              <a:t>Connect virtual networks</a:t>
            </a: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Virtual Networks (VNETs)</a:t>
            </a:r>
          </a:p>
        </p:txBody>
      </p:sp>
      <p:pic>
        <p:nvPicPr>
          <p:cNvPr id="1026" name="Picture 2">
            <a:extLst>
              <a:ext uri="{FF2B5EF4-FFF2-40B4-BE49-F238E27FC236}">
                <a16:creationId xmlns:a16="http://schemas.microsoft.com/office/drawing/2014/main" id="{C1D145B7-1E20-FB22-F115-E42D5501F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5929" y="2039639"/>
            <a:ext cx="5071352" cy="3384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3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6499-0528-498A-ABDE-B0F4B7B1A18B}"/>
              </a:ext>
            </a:extLst>
          </p:cNvPr>
          <p:cNvSpPr>
            <a:spLocks noGrp="1"/>
          </p:cNvSpPr>
          <p:nvPr>
            <p:ph type="title"/>
          </p:nvPr>
        </p:nvSpPr>
        <p:spPr/>
        <p:txBody>
          <a:bodyPr/>
          <a:lstStyle/>
          <a:p>
            <a:r>
              <a:rPr lang="en-US" dirty="0"/>
              <a:t>VNET Concepts</a:t>
            </a:r>
          </a:p>
        </p:txBody>
      </p:sp>
      <p:sp>
        <p:nvSpPr>
          <p:cNvPr id="24" name="Rectangle 23">
            <a:extLst>
              <a:ext uri="{FF2B5EF4-FFF2-40B4-BE49-F238E27FC236}">
                <a16:creationId xmlns:a16="http://schemas.microsoft.com/office/drawing/2014/main" id="{919FFE5D-A421-4510-BA61-342F21A32097}"/>
              </a:ext>
            </a:extLst>
          </p:cNvPr>
          <p:cNvSpPr/>
          <p:nvPr/>
        </p:nvSpPr>
        <p:spPr bwMode="gray">
          <a:xfrm>
            <a:off x="877307" y="1674154"/>
            <a:ext cx="3175880" cy="3833015"/>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12" name="Picture 11">
            <a:extLst>
              <a:ext uri="{FF2B5EF4-FFF2-40B4-BE49-F238E27FC236}">
                <a16:creationId xmlns:a16="http://schemas.microsoft.com/office/drawing/2014/main" id="{232663A5-6AB3-425A-B811-176A6D81A38B}"/>
              </a:ext>
            </a:extLst>
          </p:cNvPr>
          <p:cNvPicPr>
            <a:picLocks noChangeAspect="1"/>
          </p:cNvPicPr>
          <p:nvPr/>
        </p:nvPicPr>
        <p:blipFill>
          <a:blip r:embed="rId2">
            <a:extLst>
              <a:ext uri="{28A0092B-C50C-407E-A947-70E740481C1C}">
                <a14:useLocalDpi xmlns:a14="http://schemas.microsoft.com/office/drawing/2010/main" val="0"/>
              </a:ext>
            </a:extLst>
          </a:blip>
          <a:stretch/>
        </p:blipFill>
        <p:spPr bwMode="gray">
          <a:xfrm>
            <a:off x="2085165" y="2003960"/>
            <a:ext cx="609601" cy="609601"/>
          </a:xfrm>
          <a:prstGeom prst="rect">
            <a:avLst/>
          </a:prstGeom>
        </p:spPr>
      </p:pic>
      <p:sp>
        <p:nvSpPr>
          <p:cNvPr id="19" name="TextBox 18">
            <a:extLst>
              <a:ext uri="{FF2B5EF4-FFF2-40B4-BE49-F238E27FC236}">
                <a16:creationId xmlns:a16="http://schemas.microsoft.com/office/drawing/2014/main" id="{4C5320E8-80CD-4626-9E6F-54355E0822CA}"/>
              </a:ext>
            </a:extLst>
          </p:cNvPr>
          <p:cNvSpPr txBox="1"/>
          <p:nvPr/>
        </p:nvSpPr>
        <p:spPr bwMode="gray">
          <a:xfrm>
            <a:off x="1132949" y="2941744"/>
            <a:ext cx="2769676" cy="2354491"/>
          </a:xfrm>
          <a:prstGeom prst="rect">
            <a:avLst/>
          </a:prstGeom>
          <a:noFill/>
        </p:spPr>
        <p:txBody>
          <a:bodyPr vert="horz" wrap="square" lIns="0" tIns="0" rIns="0" bIns="0" rtlCol="0">
            <a:spAutoFit/>
          </a:bodyPr>
          <a:lstStyle/>
          <a:p>
            <a:pPr algn="ctr">
              <a:spcBef>
                <a:spcPts val="600"/>
              </a:spcBef>
            </a:pPr>
            <a:r>
              <a:rPr lang="en-US" sz="1600" b="1" dirty="0">
                <a:solidFill>
                  <a:schemeClr val="accent6"/>
                </a:solidFill>
              </a:rPr>
              <a:t>NOT Allowed</a:t>
            </a:r>
          </a:p>
          <a:p>
            <a:pPr algn="ctr">
              <a:spcBef>
                <a:spcPts val="600"/>
              </a:spcBef>
            </a:pPr>
            <a:r>
              <a:rPr lang="en-US" sz="1600" dirty="0">
                <a:solidFill>
                  <a:schemeClr val="accent6"/>
                </a:solidFill>
              </a:rPr>
              <a:t>224.0.0.0/4 (Multicast)</a:t>
            </a:r>
          </a:p>
          <a:p>
            <a:pPr algn="ctr">
              <a:spcBef>
                <a:spcPts val="600"/>
              </a:spcBef>
            </a:pPr>
            <a:r>
              <a:rPr lang="en-US" sz="1600" dirty="0">
                <a:solidFill>
                  <a:schemeClr val="accent6"/>
                </a:solidFill>
              </a:rPr>
              <a:t>255.255.255.255/32 (Broadcast)</a:t>
            </a:r>
          </a:p>
          <a:p>
            <a:pPr algn="ctr">
              <a:spcBef>
                <a:spcPts val="600"/>
              </a:spcBef>
            </a:pPr>
            <a:r>
              <a:rPr lang="en-US" sz="1600" dirty="0">
                <a:solidFill>
                  <a:schemeClr val="accent6"/>
                </a:solidFill>
              </a:rPr>
              <a:t>127.0.0.0/8 (Loopback)</a:t>
            </a:r>
          </a:p>
          <a:p>
            <a:pPr algn="ctr">
              <a:spcBef>
                <a:spcPts val="600"/>
              </a:spcBef>
            </a:pPr>
            <a:r>
              <a:rPr lang="en-US" sz="1600" dirty="0">
                <a:solidFill>
                  <a:schemeClr val="accent6"/>
                </a:solidFill>
              </a:rPr>
              <a:t>169.254.0.0/16 (Link-local)</a:t>
            </a:r>
          </a:p>
          <a:p>
            <a:pPr algn="ctr">
              <a:spcBef>
                <a:spcPts val="600"/>
              </a:spcBef>
            </a:pPr>
            <a:r>
              <a:rPr lang="en-US" sz="1600" dirty="0">
                <a:solidFill>
                  <a:schemeClr val="accent6"/>
                </a:solidFill>
              </a:rPr>
              <a:t>168.63.129.16/32 (Internal DNS</a:t>
            </a:r>
          </a:p>
        </p:txBody>
      </p:sp>
      <p:sp>
        <p:nvSpPr>
          <p:cNvPr id="13" name="TextBox 12">
            <a:extLst>
              <a:ext uri="{FF2B5EF4-FFF2-40B4-BE49-F238E27FC236}">
                <a16:creationId xmlns:a16="http://schemas.microsoft.com/office/drawing/2014/main" id="{8BC6A2F5-9D4B-455E-ABFD-CD664610CB9F}"/>
              </a:ext>
            </a:extLst>
          </p:cNvPr>
          <p:cNvSpPr txBox="1"/>
          <p:nvPr/>
        </p:nvSpPr>
        <p:spPr bwMode="gray">
          <a:xfrm>
            <a:off x="4577003" y="2003960"/>
            <a:ext cx="2694654" cy="246221"/>
          </a:xfrm>
          <a:prstGeom prst="rect">
            <a:avLst/>
          </a:prstGeom>
          <a:noFill/>
        </p:spPr>
        <p:txBody>
          <a:bodyPr vert="horz" wrap="square" lIns="0" tIns="0" rIns="0" bIns="0" rtlCol="0">
            <a:spAutoFit/>
          </a:bodyPr>
          <a:lstStyle/>
          <a:p>
            <a:pPr algn="l">
              <a:spcBef>
                <a:spcPts val="600"/>
              </a:spcBef>
            </a:pPr>
            <a:r>
              <a:rPr lang="en-US" sz="1600" b="1" dirty="0">
                <a:solidFill>
                  <a:schemeClr val="accent6"/>
                </a:solidFill>
              </a:rPr>
              <a:t>Address space</a:t>
            </a:r>
          </a:p>
        </p:txBody>
      </p:sp>
      <p:cxnSp>
        <p:nvCxnSpPr>
          <p:cNvPr id="21" name="Straight Connector 20">
            <a:extLst>
              <a:ext uri="{FF2B5EF4-FFF2-40B4-BE49-F238E27FC236}">
                <a16:creationId xmlns:a16="http://schemas.microsoft.com/office/drawing/2014/main" id="{F6FF3890-0011-43AF-9EDA-7DAEEDEFA643}"/>
              </a:ext>
            </a:extLst>
          </p:cNvPr>
          <p:cNvCxnSpPr/>
          <p:nvPr/>
        </p:nvCxnSpPr>
        <p:spPr bwMode="gray">
          <a:xfrm>
            <a:off x="4577003" y="2382417"/>
            <a:ext cx="29260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6C25EA1-E7FA-4A9F-AB06-19DDEF81C366}"/>
              </a:ext>
            </a:extLst>
          </p:cNvPr>
          <p:cNvSpPr txBox="1"/>
          <p:nvPr/>
        </p:nvSpPr>
        <p:spPr bwMode="gray">
          <a:xfrm>
            <a:off x="4617435" y="2684680"/>
            <a:ext cx="2694654" cy="3554819"/>
          </a:xfrm>
          <a:prstGeom prst="rect">
            <a:avLst/>
          </a:prstGeom>
          <a:noFill/>
        </p:spPr>
        <p:txBody>
          <a:bodyPr vert="horz" wrap="square" lIns="0" tIns="0" rIns="0" bIns="0" rtlCol="0">
            <a:spAutoFit/>
          </a:bodyPr>
          <a:lstStyle/>
          <a:p>
            <a:pPr marL="114300" indent="-114300">
              <a:spcBef>
                <a:spcPts val="600"/>
              </a:spcBef>
              <a:buFont typeface="Arial" panose="020B0604020202020204" pitchFamily="34" charset="0"/>
              <a:buChar char="•"/>
            </a:pPr>
            <a:r>
              <a:rPr lang="en-US" sz="1400" dirty="0"/>
              <a:t>Define the address space in Classless inter-domain Routing (CIDR)</a:t>
            </a:r>
          </a:p>
          <a:p>
            <a:pPr marL="114300" indent="-114300">
              <a:spcBef>
                <a:spcPts val="600"/>
              </a:spcBef>
              <a:buFont typeface="Arial" panose="020B0604020202020204" pitchFamily="34" charset="0"/>
              <a:buChar char="•"/>
            </a:pPr>
            <a:r>
              <a:rPr lang="en-US" sz="1400" dirty="0"/>
              <a:t>Ensure non-overlapping address spaces</a:t>
            </a:r>
          </a:p>
          <a:p>
            <a:pPr marL="114300" indent="-114300">
              <a:spcBef>
                <a:spcPts val="600"/>
              </a:spcBef>
              <a:buFont typeface="Arial" panose="020B0604020202020204" pitchFamily="34" charset="0"/>
              <a:buChar char="•"/>
            </a:pPr>
            <a:r>
              <a:rPr lang="en-US" sz="1400" dirty="0"/>
              <a:t>Allowed address space</a:t>
            </a:r>
          </a:p>
          <a:p>
            <a:pPr>
              <a:spcBef>
                <a:spcPts val="600"/>
              </a:spcBef>
            </a:pPr>
            <a:r>
              <a:rPr lang="en-US" sz="1400" dirty="0"/>
              <a:t>10.0.0.0 - 10.255.255.255 (10/8 prefix)</a:t>
            </a:r>
          </a:p>
          <a:p>
            <a:pPr>
              <a:spcBef>
                <a:spcPts val="600"/>
              </a:spcBef>
            </a:pPr>
            <a:r>
              <a:rPr lang="en-US" sz="1400" dirty="0"/>
              <a:t>172.16.0.0 - 172.31.255.255 (172.16/12 prefix)</a:t>
            </a:r>
          </a:p>
          <a:p>
            <a:pPr>
              <a:spcBef>
                <a:spcPts val="600"/>
              </a:spcBef>
            </a:pPr>
            <a:r>
              <a:rPr lang="en-US" sz="1400" dirty="0"/>
              <a:t>192.168.0.0 - 192.168.255.255 (192.168/16 prefix)</a:t>
            </a:r>
          </a:p>
          <a:p>
            <a:pPr>
              <a:spcBef>
                <a:spcPts val="600"/>
              </a:spcBef>
            </a:pPr>
            <a:endParaRPr lang="en-US" sz="1400" dirty="0"/>
          </a:p>
          <a:p>
            <a:pPr>
              <a:spcBef>
                <a:spcPts val="600"/>
              </a:spcBef>
            </a:pPr>
            <a:endParaRPr lang="en-US" sz="1400" dirty="0"/>
          </a:p>
        </p:txBody>
      </p:sp>
      <p:sp>
        <p:nvSpPr>
          <p:cNvPr id="14" name="TextBox 13">
            <a:extLst>
              <a:ext uri="{FF2B5EF4-FFF2-40B4-BE49-F238E27FC236}">
                <a16:creationId xmlns:a16="http://schemas.microsoft.com/office/drawing/2014/main" id="{551FBBF0-826F-469D-94C9-798EEA4859E9}"/>
              </a:ext>
            </a:extLst>
          </p:cNvPr>
          <p:cNvSpPr txBox="1"/>
          <p:nvPr/>
        </p:nvSpPr>
        <p:spPr bwMode="gray">
          <a:xfrm>
            <a:off x="8029329" y="2003960"/>
            <a:ext cx="2692224" cy="246221"/>
          </a:xfrm>
          <a:prstGeom prst="rect">
            <a:avLst/>
          </a:prstGeom>
          <a:noFill/>
        </p:spPr>
        <p:txBody>
          <a:bodyPr vert="horz" wrap="square" lIns="0" tIns="0" rIns="0" bIns="0" rtlCol="0">
            <a:spAutoFit/>
          </a:bodyPr>
          <a:lstStyle/>
          <a:p>
            <a:pPr algn="l">
              <a:spcBef>
                <a:spcPts val="600"/>
              </a:spcBef>
            </a:pPr>
            <a:r>
              <a:rPr lang="en-US" sz="1600" b="1" dirty="0">
                <a:solidFill>
                  <a:schemeClr val="accent6"/>
                </a:solidFill>
              </a:rPr>
              <a:t>Subnets</a:t>
            </a:r>
          </a:p>
        </p:txBody>
      </p:sp>
      <p:cxnSp>
        <p:nvCxnSpPr>
          <p:cNvPr id="22" name="Straight Connector 21">
            <a:extLst>
              <a:ext uri="{FF2B5EF4-FFF2-40B4-BE49-F238E27FC236}">
                <a16:creationId xmlns:a16="http://schemas.microsoft.com/office/drawing/2014/main" id="{C1EA879D-E200-428E-AC8C-9CBBE6D3D17C}"/>
              </a:ext>
            </a:extLst>
          </p:cNvPr>
          <p:cNvCxnSpPr>
            <a:cxnSpLocks/>
          </p:cNvCxnSpPr>
          <p:nvPr/>
        </p:nvCxnSpPr>
        <p:spPr bwMode="gray">
          <a:xfrm>
            <a:off x="8026899" y="2382417"/>
            <a:ext cx="29260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3EC8CA1-111B-491B-96DD-E122AB0AA912}"/>
              </a:ext>
            </a:extLst>
          </p:cNvPr>
          <p:cNvSpPr txBox="1"/>
          <p:nvPr/>
        </p:nvSpPr>
        <p:spPr bwMode="gray">
          <a:xfrm>
            <a:off x="8026899" y="2684680"/>
            <a:ext cx="2933460" cy="2462213"/>
          </a:xfrm>
          <a:prstGeom prst="rect">
            <a:avLst/>
          </a:prstGeom>
          <a:noFill/>
        </p:spPr>
        <p:txBody>
          <a:bodyPr vert="horz" wrap="square" lIns="0" tIns="0" rIns="0" bIns="0" rtlCol="0">
            <a:spAutoFit/>
          </a:bodyPr>
          <a:lstStyle/>
          <a:p>
            <a:pPr marL="114300" indent="-114300">
              <a:spcBef>
                <a:spcPts val="600"/>
              </a:spcBef>
              <a:buFont typeface="Arial" panose="020B0604020202020204" pitchFamily="34" charset="0"/>
              <a:buChar char="•"/>
            </a:pPr>
            <a:r>
              <a:rPr lang="en-US" sz="1400" dirty="0"/>
              <a:t>Range of IP address with in the VNET</a:t>
            </a:r>
          </a:p>
          <a:p>
            <a:pPr marL="114300" indent="-114300">
              <a:spcBef>
                <a:spcPts val="600"/>
              </a:spcBef>
              <a:buFont typeface="Arial" panose="020B0604020202020204" pitchFamily="34" charset="0"/>
              <a:buChar char="•"/>
            </a:pPr>
            <a:r>
              <a:rPr lang="en-US" sz="1400" dirty="0"/>
              <a:t>Subnets must have a unique address range (CIDR)</a:t>
            </a:r>
          </a:p>
          <a:p>
            <a:pPr marL="114300" indent="-114300">
              <a:spcBef>
                <a:spcPts val="600"/>
              </a:spcBef>
              <a:buFont typeface="Arial" panose="020B0604020202020204" pitchFamily="34" charset="0"/>
              <a:buChar char="•"/>
            </a:pPr>
            <a:r>
              <a:rPr lang="en-US" sz="1400" dirty="0"/>
              <a:t>Certain Azure services requires their own subnet</a:t>
            </a:r>
          </a:p>
          <a:p>
            <a:pPr marL="114300" indent="-114300">
              <a:spcBef>
                <a:spcPts val="600"/>
              </a:spcBef>
              <a:buFont typeface="Arial" panose="020B0604020202020204" pitchFamily="34" charset="0"/>
              <a:buChar char="•"/>
            </a:pPr>
            <a:r>
              <a:rPr lang="en-US" sz="1400" dirty="0"/>
              <a:t>Azure reserves the first four and last IP address for a total of 5 IP addresses within each subnet</a:t>
            </a:r>
          </a:p>
          <a:p>
            <a:pPr marL="114300" indent="-114300">
              <a:spcBef>
                <a:spcPts val="600"/>
              </a:spcBef>
              <a:buFont typeface="Arial" panose="020B0604020202020204" pitchFamily="34" charset="0"/>
              <a:buChar char="•"/>
            </a:pPr>
            <a:endParaRPr lang="en-US" sz="1400" dirty="0"/>
          </a:p>
        </p:txBody>
      </p:sp>
    </p:spTree>
    <p:extLst>
      <p:ext uri="{BB962C8B-B14F-4D97-AF65-F5344CB8AC3E}">
        <p14:creationId xmlns:p14="http://schemas.microsoft.com/office/powerpoint/2010/main" val="183746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33847" y="1154767"/>
            <a:ext cx="10419396" cy="5154158"/>
          </a:xfrm>
        </p:spPr>
        <p:txBody>
          <a:bodyPr>
            <a:normAutofit fontScale="92500" lnSpcReduction="20000"/>
          </a:bodyPr>
          <a:lstStyle/>
          <a:p>
            <a:endParaRPr lang="en-US" sz="1900" dirty="0"/>
          </a:p>
          <a:p>
            <a:pPr>
              <a:lnSpc>
                <a:spcPct val="90000"/>
              </a:lnSpc>
              <a:spcBef>
                <a:spcPct val="0"/>
              </a:spcBef>
            </a:pPr>
            <a:r>
              <a:rPr lang="en-US" sz="1900" b="1" dirty="0">
                <a:solidFill>
                  <a:schemeClr val="accent6"/>
                </a:solidFill>
                <a:latin typeface="+mj-lt"/>
                <a:ea typeface="+mj-ea"/>
                <a:cs typeface="+mj-cs"/>
              </a:rPr>
              <a:t>System Routes</a:t>
            </a:r>
          </a:p>
          <a:p>
            <a:pPr>
              <a:lnSpc>
                <a:spcPct val="90000"/>
              </a:lnSpc>
              <a:spcBef>
                <a:spcPct val="0"/>
              </a:spcBef>
            </a:pPr>
            <a:endParaRPr lang="en-US" sz="1900" b="1" dirty="0">
              <a:solidFill>
                <a:schemeClr val="accent6"/>
              </a:solidFill>
              <a:latin typeface="+mj-lt"/>
              <a:ea typeface="+mj-ea"/>
              <a:cs typeface="+mj-cs"/>
            </a:endParaRPr>
          </a:p>
          <a:p>
            <a:pPr marL="285750" indent="-285750">
              <a:lnSpc>
                <a:spcPct val="90000"/>
              </a:lnSpc>
              <a:spcBef>
                <a:spcPct val="0"/>
              </a:spcBef>
              <a:buFont typeface="Arial" panose="020B0604020202020204" pitchFamily="34" charset="0"/>
              <a:buChar char="•"/>
            </a:pPr>
            <a:r>
              <a:rPr lang="en-US" sz="1900" dirty="0"/>
              <a:t>Assigned by default to each subnet in a virtual network</a:t>
            </a:r>
          </a:p>
          <a:p>
            <a:pPr>
              <a:lnSpc>
                <a:spcPct val="90000"/>
              </a:lnSpc>
              <a:spcBef>
                <a:spcPct val="0"/>
              </a:spcBef>
            </a:pPr>
            <a:endParaRPr lang="en-US" sz="1900" dirty="0"/>
          </a:p>
          <a:p>
            <a:pPr marL="285750" indent="-285750">
              <a:lnSpc>
                <a:spcPct val="90000"/>
              </a:lnSpc>
              <a:spcBef>
                <a:spcPct val="0"/>
              </a:spcBef>
              <a:buFont typeface="Arial" panose="020B0604020202020204" pitchFamily="34" charset="0"/>
              <a:buChar char="•"/>
            </a:pPr>
            <a:r>
              <a:rPr lang="en-US" sz="1900" dirty="0"/>
              <a:t>Cannot be modified but it can be override with the system routes</a:t>
            </a:r>
          </a:p>
          <a:p>
            <a:pPr marL="285750" indent="-285750">
              <a:lnSpc>
                <a:spcPct val="90000"/>
              </a:lnSpc>
              <a:spcBef>
                <a:spcPct val="0"/>
              </a:spcBef>
              <a:buFont typeface="Arial" panose="020B0604020202020204" pitchFamily="34" charset="0"/>
              <a:buChar char="•"/>
            </a:pPr>
            <a:endParaRPr lang="en-US" sz="1900" dirty="0"/>
          </a:p>
          <a:p>
            <a:pPr>
              <a:lnSpc>
                <a:spcPct val="90000"/>
              </a:lnSpc>
              <a:spcBef>
                <a:spcPct val="0"/>
              </a:spcBef>
            </a:pPr>
            <a:r>
              <a:rPr lang="en-US" sz="1900" b="1" dirty="0">
                <a:solidFill>
                  <a:schemeClr val="accent6"/>
                </a:solidFill>
                <a:latin typeface="+mj-lt"/>
                <a:ea typeface="+mj-ea"/>
                <a:cs typeface="+mj-cs"/>
              </a:rPr>
              <a:t>Custom Routes</a:t>
            </a:r>
          </a:p>
          <a:p>
            <a:pPr>
              <a:lnSpc>
                <a:spcPct val="90000"/>
              </a:lnSpc>
              <a:spcBef>
                <a:spcPct val="0"/>
              </a:spcBef>
            </a:pPr>
            <a:endParaRPr lang="en-US" sz="1900" b="1" dirty="0">
              <a:solidFill>
                <a:schemeClr val="accent6"/>
              </a:solidFill>
              <a:latin typeface="+mj-lt"/>
              <a:ea typeface="+mj-ea"/>
              <a:cs typeface="+mj-cs"/>
            </a:endParaRPr>
          </a:p>
          <a:p>
            <a:pPr marL="285750" indent="-285750">
              <a:lnSpc>
                <a:spcPct val="90000"/>
              </a:lnSpc>
              <a:spcBef>
                <a:spcPct val="0"/>
              </a:spcBef>
              <a:buFont typeface="Arial" panose="020B0604020202020204" pitchFamily="34" charset="0"/>
              <a:buChar char="•"/>
            </a:pPr>
            <a:r>
              <a:rPr lang="en-US" sz="1900" dirty="0"/>
              <a:t>Closely monitor and control the traffic in the VNET</a:t>
            </a:r>
          </a:p>
          <a:p>
            <a:pPr>
              <a:lnSpc>
                <a:spcPct val="90000"/>
              </a:lnSpc>
              <a:spcBef>
                <a:spcPct val="0"/>
              </a:spcBef>
            </a:pPr>
            <a:endParaRPr lang="en-US" sz="1900" dirty="0"/>
          </a:p>
          <a:p>
            <a:pPr>
              <a:lnSpc>
                <a:spcPct val="90000"/>
              </a:lnSpc>
              <a:spcBef>
                <a:spcPct val="0"/>
              </a:spcBef>
            </a:pPr>
            <a:r>
              <a:rPr lang="en-US" sz="1900" b="1" dirty="0">
                <a:solidFill>
                  <a:schemeClr val="accent6"/>
                </a:solidFill>
                <a:latin typeface="+mj-lt"/>
                <a:ea typeface="+mj-ea"/>
                <a:cs typeface="+mj-cs"/>
              </a:rPr>
              <a:t>User-Defined Routes</a:t>
            </a:r>
          </a:p>
          <a:p>
            <a:pPr>
              <a:lnSpc>
                <a:spcPct val="90000"/>
              </a:lnSpc>
              <a:spcBef>
                <a:spcPct val="0"/>
              </a:spcBef>
            </a:pPr>
            <a:endParaRPr lang="en-US" sz="1900" b="1" dirty="0">
              <a:solidFill>
                <a:schemeClr val="accent6"/>
              </a:solidFill>
              <a:latin typeface="+mj-lt"/>
              <a:ea typeface="+mj-ea"/>
              <a:cs typeface="+mj-cs"/>
            </a:endParaRPr>
          </a:p>
          <a:p>
            <a:pPr marL="285750" indent="-285750">
              <a:lnSpc>
                <a:spcPct val="90000"/>
              </a:lnSpc>
              <a:spcBef>
                <a:spcPct val="0"/>
              </a:spcBef>
              <a:buFont typeface="Arial" panose="020B0604020202020204" pitchFamily="34" charset="0"/>
              <a:buChar char="•"/>
            </a:pPr>
            <a:r>
              <a:rPr lang="en-US" sz="1900" dirty="0"/>
              <a:t>Override the default system routes so traffic can be routed through firewalls or NVA</a:t>
            </a:r>
          </a:p>
          <a:p>
            <a:pPr marL="285750" indent="-285750">
              <a:lnSpc>
                <a:spcPct val="90000"/>
              </a:lnSpc>
              <a:spcBef>
                <a:spcPct val="0"/>
              </a:spcBef>
              <a:buFont typeface="Arial" panose="020B0604020202020204" pitchFamily="34" charset="0"/>
              <a:buChar char="•"/>
            </a:pPr>
            <a:endParaRPr lang="en-US" sz="1900" b="1" dirty="0">
              <a:solidFill>
                <a:schemeClr val="accent6"/>
              </a:solidFill>
              <a:latin typeface="+mj-lt"/>
              <a:ea typeface="+mj-ea"/>
              <a:cs typeface="+mj-cs"/>
            </a:endParaRPr>
          </a:p>
          <a:p>
            <a:pPr>
              <a:lnSpc>
                <a:spcPct val="90000"/>
              </a:lnSpc>
              <a:spcBef>
                <a:spcPct val="0"/>
              </a:spcBef>
            </a:pPr>
            <a:r>
              <a:rPr lang="en-US" sz="1900" b="1" dirty="0">
                <a:solidFill>
                  <a:schemeClr val="accent6"/>
                </a:solidFill>
                <a:latin typeface="+mj-lt"/>
                <a:ea typeface="+mj-ea"/>
                <a:cs typeface="+mj-cs"/>
              </a:rPr>
              <a:t>Border Gateway Protocol (BGP)</a:t>
            </a:r>
          </a:p>
          <a:p>
            <a:pPr>
              <a:lnSpc>
                <a:spcPct val="90000"/>
              </a:lnSpc>
              <a:spcBef>
                <a:spcPct val="0"/>
              </a:spcBef>
            </a:pPr>
            <a:endParaRPr lang="en-US" sz="1900" b="1" dirty="0">
              <a:solidFill>
                <a:schemeClr val="accent6"/>
              </a:solidFill>
              <a:latin typeface="+mj-lt"/>
              <a:ea typeface="+mj-ea"/>
              <a:cs typeface="+mj-cs"/>
            </a:endParaRPr>
          </a:p>
          <a:p>
            <a:pPr marL="285750" indent="-285750">
              <a:lnSpc>
                <a:spcPct val="90000"/>
              </a:lnSpc>
              <a:spcBef>
                <a:spcPct val="0"/>
              </a:spcBef>
              <a:buFont typeface="Arial" panose="020B0604020202020204" pitchFamily="34" charset="0"/>
              <a:buChar char="•"/>
            </a:pPr>
            <a:r>
              <a:rPr lang="en-US" sz="1900" dirty="0"/>
              <a:t>Exchange routes between two or more networks</a:t>
            </a:r>
          </a:p>
          <a:p>
            <a:pPr>
              <a:lnSpc>
                <a:spcPct val="90000"/>
              </a:lnSpc>
              <a:spcBef>
                <a:spcPct val="0"/>
              </a:spcBef>
            </a:pPr>
            <a:endParaRPr lang="en-US" sz="1900" dirty="0"/>
          </a:p>
          <a:p>
            <a:pPr marL="285750" indent="-285750">
              <a:lnSpc>
                <a:spcPct val="90000"/>
              </a:lnSpc>
              <a:spcBef>
                <a:spcPct val="0"/>
              </a:spcBef>
              <a:buFont typeface="Arial" panose="020B0604020202020204" pitchFamily="34" charset="0"/>
              <a:buChar char="•"/>
            </a:pPr>
            <a:r>
              <a:rPr lang="en-US" sz="1900" dirty="0"/>
              <a:t>Advertise on-premises routes to Azure when connected to an Azure datacenter through Azure ExpressRoute</a:t>
            </a:r>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dirty="0"/>
          </a:p>
          <a:p>
            <a:pPr>
              <a:lnSpc>
                <a:spcPct val="90000"/>
              </a:lnSpc>
              <a:spcBef>
                <a:spcPct val="0"/>
              </a:spcBef>
            </a:pPr>
            <a:r>
              <a:rPr lang="en-US" dirty="0"/>
              <a:t>    </a:t>
            </a:r>
          </a:p>
          <a:p>
            <a:pPr>
              <a:lnSpc>
                <a:spcPct val="90000"/>
              </a:lnSpc>
              <a:spcBef>
                <a:spcPct val="0"/>
              </a:spcBef>
            </a:pPr>
            <a:endParaRPr lang="en-US" dirty="0"/>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b="1" dirty="0">
              <a:solidFill>
                <a:schemeClr val="accent6"/>
              </a:solidFill>
              <a:latin typeface="+mj-lt"/>
              <a:ea typeface="+mj-ea"/>
              <a:cs typeface="+mj-cs"/>
            </a:endParaRPr>
          </a:p>
          <a:p>
            <a:pPr>
              <a:lnSpc>
                <a:spcPct val="90000"/>
              </a:lnSpc>
              <a:spcBef>
                <a:spcPct val="0"/>
              </a:spcBef>
            </a:pPr>
            <a:endParaRPr lang="en-US" b="1" dirty="0">
              <a:solidFill>
                <a:schemeClr val="accent6"/>
              </a:solidFill>
              <a:latin typeface="+mj-lt"/>
              <a:ea typeface="+mj-ea"/>
              <a:cs typeface="+mj-cs"/>
            </a:endParaRP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Routing</a:t>
            </a:r>
          </a:p>
        </p:txBody>
      </p:sp>
    </p:spTree>
    <p:extLst>
      <p:ext uri="{BB962C8B-B14F-4D97-AF65-F5344CB8AC3E}">
        <p14:creationId xmlns:p14="http://schemas.microsoft.com/office/powerpoint/2010/main" val="3544807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654628" y="1154767"/>
            <a:ext cx="10419396" cy="5154158"/>
          </a:xfrm>
        </p:spPr>
        <p:txBody>
          <a:bodyPr/>
          <a:lstStyle/>
          <a:p>
            <a:pPr marL="285750" indent="-285750">
              <a:buFont typeface="Arial" panose="020B0604020202020204" pitchFamily="34" charset="0"/>
              <a:buChar char="•"/>
            </a:pPr>
            <a:r>
              <a:rPr lang="en-US" dirty="0"/>
              <a:t>Filter network traffic to and from Azure resources</a:t>
            </a:r>
          </a:p>
          <a:p>
            <a:pPr marL="285750" indent="-285750">
              <a:buFont typeface="Arial" panose="020B0604020202020204" pitchFamily="34" charset="0"/>
              <a:buChar char="•"/>
            </a:pPr>
            <a:r>
              <a:rPr lang="en-US" dirty="0"/>
              <a:t>Assigned to a network interface or a subnet</a:t>
            </a:r>
          </a:p>
          <a:p>
            <a:pPr marL="285750" indent="-285750">
              <a:buFont typeface="Arial" panose="020B0604020202020204" pitchFamily="34" charset="0"/>
              <a:buChar char="•"/>
            </a:pPr>
            <a:r>
              <a:rPr lang="en-US" dirty="0"/>
              <a:t>Supports TCP, UDP, and ICMP, and operate at Layer 4 of the OSI model</a:t>
            </a:r>
          </a:p>
          <a:p>
            <a:pPr marL="285750" indent="-285750">
              <a:buFont typeface="Arial" panose="020B0604020202020204" pitchFamily="34" charset="0"/>
              <a:buChar char="•"/>
            </a:pPr>
            <a:r>
              <a:rPr lang="en-US" dirty="0"/>
              <a:t>Rules are evaluated by priority, using the 5-tuple information to allow or deny the traffic</a:t>
            </a:r>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Network Security Groups (NSG)</a:t>
            </a:r>
          </a:p>
        </p:txBody>
      </p:sp>
      <p:graphicFrame>
        <p:nvGraphicFramePr>
          <p:cNvPr id="4" name="Table 4">
            <a:extLst>
              <a:ext uri="{FF2B5EF4-FFF2-40B4-BE49-F238E27FC236}">
                <a16:creationId xmlns:a16="http://schemas.microsoft.com/office/drawing/2014/main" id="{48B2F5E8-222C-61B1-09D9-1763D999BCA0}"/>
              </a:ext>
            </a:extLst>
          </p:cNvPr>
          <p:cNvGraphicFramePr>
            <a:graphicFrameLocks noGrp="1"/>
          </p:cNvGraphicFramePr>
          <p:nvPr>
            <p:extLst>
              <p:ext uri="{D42A27DB-BD31-4B8C-83A1-F6EECF244321}">
                <p14:modId xmlns:p14="http://schemas.microsoft.com/office/powerpoint/2010/main" val="2603718952"/>
              </p:ext>
            </p:extLst>
          </p:nvPr>
        </p:nvGraphicFramePr>
        <p:xfrm>
          <a:off x="1374299" y="2661023"/>
          <a:ext cx="8128000" cy="3398520"/>
        </p:xfrm>
        <a:graphic>
          <a:graphicData uri="http://schemas.openxmlformats.org/drawingml/2006/table">
            <a:tbl>
              <a:tblPr firstRow="1" bandRow="1">
                <a:tableStyleId>{912C8C85-51F0-491E-9774-3900AFEF0FD7}</a:tableStyleId>
              </a:tblPr>
              <a:tblGrid>
                <a:gridCol w="4064000">
                  <a:extLst>
                    <a:ext uri="{9D8B030D-6E8A-4147-A177-3AD203B41FA5}">
                      <a16:colId xmlns:a16="http://schemas.microsoft.com/office/drawing/2014/main" val="3878055609"/>
                    </a:ext>
                  </a:extLst>
                </a:gridCol>
                <a:gridCol w="4064000">
                  <a:extLst>
                    <a:ext uri="{9D8B030D-6E8A-4147-A177-3AD203B41FA5}">
                      <a16:colId xmlns:a16="http://schemas.microsoft.com/office/drawing/2014/main" val="1497045808"/>
                    </a:ext>
                  </a:extLst>
                </a:gridCol>
              </a:tblGrid>
              <a:tr h="370840">
                <a:tc>
                  <a:txBody>
                    <a:bodyPr/>
                    <a:lstStyle/>
                    <a:p>
                      <a:r>
                        <a:rPr lang="en-US" dirty="0"/>
                        <a:t>Property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Explanation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6641501"/>
                  </a:ext>
                </a:extLst>
              </a:tr>
              <a:tr h="370840">
                <a:tc>
                  <a:txBody>
                    <a:bodyPr/>
                    <a:lstStyle/>
                    <a:p>
                      <a:pPr algn="l" fontAlgn="t"/>
                      <a:r>
                        <a:rPr lang="en-IN"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A unique name within the network security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440491"/>
                  </a:ext>
                </a:extLst>
              </a:tr>
              <a:tr h="370840">
                <a:tc>
                  <a:txBody>
                    <a:bodyPr/>
                    <a:lstStyle/>
                    <a:p>
                      <a:pPr algn="l" fontAlgn="t"/>
                      <a:r>
                        <a:rPr lang="en-IN" dirty="0">
                          <a:effectLst/>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 number between 100 and 4096.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521107"/>
                  </a:ext>
                </a:extLst>
              </a:tr>
              <a:tr h="370840">
                <a:tc>
                  <a:txBody>
                    <a:bodyPr/>
                    <a:lstStyle/>
                    <a:p>
                      <a:pPr algn="l" fontAlgn="t"/>
                      <a:r>
                        <a:rPr lang="en-IN" dirty="0">
                          <a:effectLst/>
                        </a:rPr>
                        <a:t>Source and destination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Any, or an individual IP address, classless inter-domain routing (CIDR) block (10.0.0.0/24, for example), service tag, or app security group.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5286585"/>
                  </a:ext>
                </a:extLst>
              </a:tr>
              <a:tr h="370840">
                <a:tc>
                  <a:txBody>
                    <a:bodyPr/>
                    <a:lstStyle/>
                    <a:p>
                      <a:pPr algn="l" fontAlgn="t"/>
                      <a:r>
                        <a:rPr lang="en-IN" dirty="0">
                          <a:effectLst/>
                        </a:rPr>
                        <a:t>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TCP, UDP, or 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319761"/>
                  </a:ext>
                </a:extLst>
              </a:tr>
              <a:tr h="370840">
                <a:tc>
                  <a:txBody>
                    <a:bodyPr/>
                    <a:lstStyle/>
                    <a:p>
                      <a:pPr algn="l" fontAlgn="t"/>
                      <a:r>
                        <a:rPr lang="en-IN" dirty="0">
                          <a:effectLst/>
                        </a:rPr>
                        <a:t>Direction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Whether the rule applies to inbound or outbound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692857"/>
                  </a:ext>
                </a:extLst>
              </a:tr>
              <a:tr h="370840">
                <a:tc>
                  <a:txBody>
                    <a:bodyPr/>
                    <a:lstStyle/>
                    <a:p>
                      <a:pPr algn="l" fontAlgn="t"/>
                      <a:r>
                        <a:rPr lang="en-IN">
                          <a:effectLst/>
                        </a:rPr>
                        <a:t>Port range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An individual port or range of ports.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214800"/>
                  </a:ext>
                </a:extLst>
              </a:tr>
              <a:tr h="370840">
                <a:tc>
                  <a:txBody>
                    <a:bodyPr/>
                    <a:lstStyle/>
                    <a:p>
                      <a:pPr algn="l" fontAlgn="t"/>
                      <a:r>
                        <a:rPr lang="en-IN">
                          <a:effectLst/>
                        </a:rPr>
                        <a:t>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Allow or deny the traffic.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950699"/>
                  </a:ext>
                </a:extLst>
              </a:tr>
            </a:tbl>
          </a:graphicData>
        </a:graphic>
      </p:graphicFrame>
    </p:spTree>
    <p:extLst>
      <p:ext uri="{BB962C8B-B14F-4D97-AF65-F5344CB8AC3E}">
        <p14:creationId xmlns:p14="http://schemas.microsoft.com/office/powerpoint/2010/main" val="172934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802F91-B615-5A53-DBC5-C04A33BE788C}"/>
              </a:ext>
            </a:extLst>
          </p:cNvPr>
          <p:cNvSpPr>
            <a:spLocks noGrp="1"/>
          </p:cNvSpPr>
          <p:nvPr>
            <p:ph type="title"/>
          </p:nvPr>
        </p:nvSpPr>
        <p:spPr/>
        <p:txBody>
          <a:bodyPr/>
          <a:lstStyle/>
          <a:p>
            <a:r>
              <a:rPr lang="en-US" dirty="0"/>
              <a:t>Default Security Rules</a:t>
            </a:r>
          </a:p>
        </p:txBody>
      </p:sp>
      <p:graphicFrame>
        <p:nvGraphicFramePr>
          <p:cNvPr id="4" name="Table 4">
            <a:extLst>
              <a:ext uri="{FF2B5EF4-FFF2-40B4-BE49-F238E27FC236}">
                <a16:creationId xmlns:a16="http://schemas.microsoft.com/office/drawing/2014/main" id="{F86B013F-A71A-F6FB-F406-BA741076FEA7}"/>
              </a:ext>
            </a:extLst>
          </p:cNvPr>
          <p:cNvGraphicFramePr>
            <a:graphicFrameLocks noGrp="1"/>
          </p:cNvGraphicFramePr>
          <p:nvPr>
            <p:ph idx="1"/>
            <p:extLst>
              <p:ext uri="{D42A27DB-BD31-4B8C-83A1-F6EECF244321}">
                <p14:modId xmlns:p14="http://schemas.microsoft.com/office/powerpoint/2010/main" val="1029607019"/>
              </p:ext>
            </p:extLst>
          </p:nvPr>
        </p:nvGraphicFramePr>
        <p:xfrm>
          <a:off x="1524000" y="1548245"/>
          <a:ext cx="9143997" cy="1842973"/>
        </p:xfrm>
        <a:graphic>
          <a:graphicData uri="http://schemas.openxmlformats.org/drawingml/2006/table">
            <a:tbl>
              <a:tblPr firstRow="1" bandRow="1">
                <a:tableStyleId>{912C8C85-51F0-491E-9774-3900AFEF0FD7}</a:tableStyleId>
              </a:tblPr>
              <a:tblGrid>
                <a:gridCol w="3047999">
                  <a:extLst>
                    <a:ext uri="{9D8B030D-6E8A-4147-A177-3AD203B41FA5}">
                      <a16:colId xmlns:a16="http://schemas.microsoft.com/office/drawing/2014/main" val="1647906435"/>
                    </a:ext>
                  </a:extLst>
                </a:gridCol>
                <a:gridCol w="3047999">
                  <a:extLst>
                    <a:ext uri="{9D8B030D-6E8A-4147-A177-3AD203B41FA5}">
                      <a16:colId xmlns:a16="http://schemas.microsoft.com/office/drawing/2014/main" val="3156986511"/>
                    </a:ext>
                  </a:extLst>
                </a:gridCol>
                <a:gridCol w="3047999">
                  <a:extLst>
                    <a:ext uri="{9D8B030D-6E8A-4147-A177-3AD203B41FA5}">
                      <a16:colId xmlns:a16="http://schemas.microsoft.com/office/drawing/2014/main" val="1767316398"/>
                    </a:ext>
                  </a:extLst>
                </a:gridCol>
              </a:tblGrid>
              <a:tr h="379933">
                <a:tc>
                  <a:txBody>
                    <a:bodyPr/>
                    <a:lstStyle/>
                    <a:p>
                      <a:pPr algn="l" fontAlgn="t"/>
                      <a:r>
                        <a:rPr lang="en-IN" dirty="0">
                          <a:effectLst/>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Rule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5435167"/>
                  </a:ext>
                </a:extLst>
              </a:tr>
              <a:tr h="370840">
                <a:tc>
                  <a:txBody>
                    <a:bodyPr/>
                    <a:lstStyle/>
                    <a:p>
                      <a:pPr algn="l" fontAlgn="t"/>
                      <a:r>
                        <a:rPr lang="en-IN" dirty="0">
                          <a:effectLst/>
                        </a:rPr>
                        <a:t>65000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AllowVnetInbound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Allow inbound coming from any VM to any VM within the subnet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8952463"/>
                  </a:ext>
                </a:extLst>
              </a:tr>
              <a:tr h="370840">
                <a:tc>
                  <a:txBody>
                    <a:bodyPr/>
                    <a:lstStyle/>
                    <a:p>
                      <a:pPr algn="l" fontAlgn="t"/>
                      <a:r>
                        <a:rPr lang="en-IN" dirty="0">
                          <a:effectLst/>
                        </a:rPr>
                        <a:t>65001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err="1">
                          <a:effectLst/>
                        </a:rPr>
                        <a:t>AllowAzureLoadBalancerInbound</a:t>
                      </a:r>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Allow traffic from the default load balancer to any VM within the subnet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125543"/>
                  </a:ext>
                </a:extLst>
              </a:tr>
              <a:tr h="370840">
                <a:tc>
                  <a:txBody>
                    <a:bodyPr/>
                    <a:lstStyle/>
                    <a:p>
                      <a:pPr algn="l" fontAlgn="t"/>
                      <a:r>
                        <a:rPr lang="en-IN" dirty="0">
                          <a:effectLst/>
                        </a:rPr>
                        <a:t>65500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err="1">
                          <a:effectLst/>
                        </a:rPr>
                        <a:t>DenyAllInBound</a:t>
                      </a:r>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Deny traffic from any external source to any of the VMs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916868"/>
                  </a:ext>
                </a:extLst>
              </a:tr>
            </a:tbl>
          </a:graphicData>
        </a:graphic>
      </p:graphicFrame>
      <p:graphicFrame>
        <p:nvGraphicFramePr>
          <p:cNvPr id="5" name="Table 5">
            <a:extLst>
              <a:ext uri="{FF2B5EF4-FFF2-40B4-BE49-F238E27FC236}">
                <a16:creationId xmlns:a16="http://schemas.microsoft.com/office/drawing/2014/main" id="{C83475B0-BF7F-20AD-DCE4-1B9313B8AE58}"/>
              </a:ext>
            </a:extLst>
          </p:cNvPr>
          <p:cNvGraphicFramePr>
            <a:graphicFrameLocks noGrp="1"/>
          </p:cNvGraphicFramePr>
          <p:nvPr>
            <p:extLst>
              <p:ext uri="{D42A27DB-BD31-4B8C-83A1-F6EECF244321}">
                <p14:modId xmlns:p14="http://schemas.microsoft.com/office/powerpoint/2010/main" val="3367966112"/>
              </p:ext>
            </p:extLst>
          </p:nvPr>
        </p:nvGraphicFramePr>
        <p:xfrm>
          <a:off x="1524000" y="3961629"/>
          <a:ext cx="9143997" cy="1833880"/>
        </p:xfrm>
        <a:graphic>
          <a:graphicData uri="http://schemas.openxmlformats.org/drawingml/2006/table">
            <a:tbl>
              <a:tblPr firstRow="1" bandRow="1">
                <a:tableStyleId>{912C8C85-51F0-491E-9774-3900AFEF0FD7}</a:tableStyleId>
              </a:tblPr>
              <a:tblGrid>
                <a:gridCol w="3047999">
                  <a:extLst>
                    <a:ext uri="{9D8B030D-6E8A-4147-A177-3AD203B41FA5}">
                      <a16:colId xmlns:a16="http://schemas.microsoft.com/office/drawing/2014/main" val="896097592"/>
                    </a:ext>
                  </a:extLst>
                </a:gridCol>
                <a:gridCol w="3047999">
                  <a:extLst>
                    <a:ext uri="{9D8B030D-6E8A-4147-A177-3AD203B41FA5}">
                      <a16:colId xmlns:a16="http://schemas.microsoft.com/office/drawing/2014/main" val="1764413712"/>
                    </a:ext>
                  </a:extLst>
                </a:gridCol>
                <a:gridCol w="3047999">
                  <a:extLst>
                    <a:ext uri="{9D8B030D-6E8A-4147-A177-3AD203B41FA5}">
                      <a16:colId xmlns:a16="http://schemas.microsoft.com/office/drawing/2014/main" val="3955384148"/>
                    </a:ext>
                  </a:extLst>
                </a:gridCol>
              </a:tblGrid>
              <a:tr h="370840">
                <a:tc>
                  <a:txBody>
                    <a:bodyPr/>
                    <a:lstStyle/>
                    <a:p>
                      <a:pPr algn="l" fontAlgn="t"/>
                      <a:r>
                        <a:rPr lang="en-IN" dirty="0">
                          <a:effectLst/>
                        </a:rPr>
                        <a:t>Priority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Rule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2117139"/>
                  </a:ext>
                </a:extLst>
              </a:tr>
              <a:tr h="370840">
                <a:tc>
                  <a:txBody>
                    <a:bodyPr/>
                    <a:lstStyle/>
                    <a:p>
                      <a:pPr algn="l" fontAlgn="t"/>
                      <a:r>
                        <a:rPr lang="en-IN" dirty="0">
                          <a:effectLst/>
                        </a:rPr>
                        <a:t>65000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AllowVnetOutbound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Allow outbound going from any VM to any VM within the subnet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883265"/>
                  </a:ext>
                </a:extLst>
              </a:tr>
              <a:tr h="370840">
                <a:tc>
                  <a:txBody>
                    <a:bodyPr/>
                    <a:lstStyle/>
                    <a:p>
                      <a:pPr algn="l" fontAlgn="t"/>
                      <a:r>
                        <a:rPr lang="en-IN" dirty="0">
                          <a:effectLst/>
                        </a:rPr>
                        <a:t>65001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err="1">
                          <a:effectLst/>
                        </a:rPr>
                        <a:t>AllowInternetOutbound</a:t>
                      </a:r>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Allow outbound traffic going to the internet from any VM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105280"/>
                  </a:ext>
                </a:extLst>
              </a:tr>
              <a:tr h="370840">
                <a:tc>
                  <a:txBody>
                    <a:bodyPr/>
                    <a:lstStyle/>
                    <a:p>
                      <a:pPr algn="l" fontAlgn="t"/>
                      <a:r>
                        <a:rPr lang="en-IN">
                          <a:effectLst/>
                        </a:rPr>
                        <a:t>65500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DenyAllOutBound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Deny traffic from any internal VM to a system outside the virtual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590850"/>
                  </a:ext>
                </a:extLst>
              </a:tr>
            </a:tbl>
          </a:graphicData>
        </a:graphic>
      </p:graphicFrame>
      <p:sp>
        <p:nvSpPr>
          <p:cNvPr id="7" name="TextBox 6">
            <a:extLst>
              <a:ext uri="{FF2B5EF4-FFF2-40B4-BE49-F238E27FC236}">
                <a16:creationId xmlns:a16="http://schemas.microsoft.com/office/drawing/2014/main" id="{1E357B0F-ABB8-5033-E740-AADAC1147B8A}"/>
              </a:ext>
            </a:extLst>
          </p:cNvPr>
          <p:cNvSpPr txBox="1"/>
          <p:nvPr/>
        </p:nvSpPr>
        <p:spPr bwMode="gray">
          <a:xfrm>
            <a:off x="4712276" y="1092224"/>
            <a:ext cx="3039341" cy="341632"/>
          </a:xfrm>
          <a:prstGeom prst="rect">
            <a:avLst/>
          </a:prstGeom>
          <a:noFill/>
        </p:spPr>
        <p:txBody>
          <a:bodyPr wrap="square">
            <a:spAutoFit/>
          </a:bodyPr>
          <a:lstStyle/>
          <a:p>
            <a:pPr>
              <a:lnSpc>
                <a:spcPct val="90000"/>
              </a:lnSpc>
              <a:spcBef>
                <a:spcPct val="0"/>
              </a:spcBef>
            </a:pPr>
            <a:r>
              <a:rPr lang="en-US" b="1" dirty="0">
                <a:solidFill>
                  <a:schemeClr val="accent6"/>
                </a:solidFill>
                <a:latin typeface="+mj-lt"/>
                <a:ea typeface="+mj-ea"/>
                <a:cs typeface="+mj-cs"/>
              </a:rPr>
              <a:t>Inbound traffic rules</a:t>
            </a:r>
          </a:p>
        </p:txBody>
      </p:sp>
      <p:sp>
        <p:nvSpPr>
          <p:cNvPr id="8" name="TextBox 7">
            <a:extLst>
              <a:ext uri="{FF2B5EF4-FFF2-40B4-BE49-F238E27FC236}">
                <a16:creationId xmlns:a16="http://schemas.microsoft.com/office/drawing/2014/main" id="{B03CD59B-18E2-C375-EB69-E50AC5912390}"/>
              </a:ext>
            </a:extLst>
          </p:cNvPr>
          <p:cNvSpPr txBox="1"/>
          <p:nvPr/>
        </p:nvSpPr>
        <p:spPr bwMode="gray">
          <a:xfrm>
            <a:off x="4712276" y="3534495"/>
            <a:ext cx="2696441" cy="341632"/>
          </a:xfrm>
          <a:prstGeom prst="rect">
            <a:avLst/>
          </a:prstGeom>
          <a:noFill/>
        </p:spPr>
        <p:txBody>
          <a:bodyPr wrap="square">
            <a:spAutoFit/>
          </a:bodyPr>
          <a:lstStyle/>
          <a:p>
            <a:pPr>
              <a:lnSpc>
                <a:spcPct val="90000"/>
              </a:lnSpc>
              <a:spcBef>
                <a:spcPct val="0"/>
              </a:spcBef>
            </a:pPr>
            <a:r>
              <a:rPr lang="en-US" b="1" dirty="0">
                <a:solidFill>
                  <a:schemeClr val="accent6"/>
                </a:solidFill>
                <a:latin typeface="+mj-lt"/>
                <a:ea typeface="+mj-ea"/>
                <a:cs typeface="+mj-cs"/>
              </a:rPr>
              <a:t>Outbound traffic rules</a:t>
            </a:r>
          </a:p>
        </p:txBody>
      </p:sp>
    </p:spTree>
    <p:extLst>
      <p:ext uri="{BB962C8B-B14F-4D97-AF65-F5344CB8AC3E}">
        <p14:creationId xmlns:p14="http://schemas.microsoft.com/office/powerpoint/2010/main" val="835809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1DB3-F376-DA33-1E6B-FB18A946C2F3}"/>
              </a:ext>
            </a:extLst>
          </p:cNvPr>
          <p:cNvSpPr>
            <a:spLocks noGrp="1"/>
          </p:cNvSpPr>
          <p:nvPr>
            <p:ph type="title"/>
          </p:nvPr>
        </p:nvSpPr>
        <p:spPr>
          <a:xfrm>
            <a:off x="457199" y="555639"/>
            <a:ext cx="9601200" cy="304699"/>
          </a:xfrm>
        </p:spPr>
        <p:txBody>
          <a:bodyPr/>
          <a:lstStyle/>
          <a:p>
            <a:r>
              <a:rPr lang="en-US" dirty="0"/>
              <a:t>Azure DNS </a:t>
            </a:r>
          </a:p>
        </p:txBody>
      </p:sp>
      <p:sp>
        <p:nvSpPr>
          <p:cNvPr id="3" name="TextBox 2">
            <a:extLst>
              <a:ext uri="{FF2B5EF4-FFF2-40B4-BE49-F238E27FC236}">
                <a16:creationId xmlns:a16="http://schemas.microsoft.com/office/drawing/2014/main" id="{C1E2111B-A990-DF88-42A5-0EEF34409138}"/>
              </a:ext>
            </a:extLst>
          </p:cNvPr>
          <p:cNvSpPr txBox="1"/>
          <p:nvPr/>
        </p:nvSpPr>
        <p:spPr bwMode="gray">
          <a:xfrm>
            <a:off x="457199" y="860338"/>
            <a:ext cx="10816937" cy="6771084"/>
          </a:xfrm>
          <a:prstGeom prst="rect">
            <a:avLst/>
          </a:prstGeom>
          <a:noFill/>
        </p:spPr>
        <p:txBody>
          <a:bodyPr vert="horz" wrap="square" lIns="0" tIns="0" rIns="0" bIns="0" rtlCol="0">
            <a:spAutoFit/>
          </a:bodyPr>
          <a:lstStyle/>
          <a:p>
            <a:pPr marL="285750" indent="-285750" algn="l">
              <a:spcBef>
                <a:spcPts val="600"/>
              </a:spcBef>
              <a:buFont typeface="Arial" panose="020B0604020202020204" pitchFamily="34" charset="0"/>
              <a:buChar char="•"/>
            </a:pPr>
            <a:r>
              <a:rPr lang="en-US" dirty="0"/>
              <a:t>Fully managed cloud service to host domain name system (DNS) domains/DNS Zones</a:t>
            </a:r>
          </a:p>
          <a:p>
            <a:pPr marL="285750" indent="-285750" algn="l">
              <a:spcBef>
                <a:spcPts val="600"/>
              </a:spcBef>
              <a:buFont typeface="Arial" panose="020B0604020202020204" pitchFamily="34" charset="0"/>
              <a:buChar char="•"/>
            </a:pPr>
            <a:r>
              <a:rPr lang="en-US" dirty="0"/>
              <a:t>More Resilient to network failure when compared with on-prem traditional DNS servers</a:t>
            </a:r>
          </a:p>
          <a:p>
            <a:pPr marL="285750" indent="-285750" algn="l">
              <a:spcBef>
                <a:spcPts val="600"/>
              </a:spcBef>
              <a:buFont typeface="Arial" panose="020B0604020202020204" pitchFamily="34" charset="0"/>
              <a:buChar char="•"/>
            </a:pPr>
            <a:r>
              <a:rPr lang="en-US" dirty="0"/>
              <a:t>Integration with azure native resources</a:t>
            </a:r>
          </a:p>
          <a:p>
            <a:pPr marL="285750" indent="-285750">
              <a:spcBef>
                <a:spcPts val="600"/>
              </a:spcBef>
              <a:buFont typeface="Arial" panose="020B0604020202020204" pitchFamily="34" charset="0"/>
              <a:buChar char="•"/>
            </a:pPr>
            <a:r>
              <a:rPr lang="en-US" dirty="0"/>
              <a:t>Supports all common DNS record types including A, AAAA, CNAME, MX, PTR, SOA, SRV, and TXT records</a:t>
            </a:r>
          </a:p>
          <a:p>
            <a:pPr>
              <a:spcBef>
                <a:spcPts val="600"/>
              </a:spcBef>
            </a:pPr>
            <a:r>
              <a:rPr lang="en-US" b="1" dirty="0">
                <a:solidFill>
                  <a:schemeClr val="accent6"/>
                </a:solidFill>
                <a:latin typeface="+mj-lt"/>
                <a:ea typeface="+mj-ea"/>
                <a:cs typeface="+mj-cs"/>
              </a:rPr>
              <a:t>Public DNS Zones</a:t>
            </a:r>
          </a:p>
          <a:p>
            <a:pPr marL="285750" indent="-285750">
              <a:spcBef>
                <a:spcPts val="600"/>
              </a:spcBef>
              <a:buFont typeface="Arial" panose="020B0604020202020204" pitchFamily="34" charset="0"/>
              <a:buChar char="•"/>
            </a:pPr>
            <a:r>
              <a:rPr lang="en-US" dirty="0"/>
              <a:t>Hosting zone records for the hosts to be resolved on the internet</a:t>
            </a:r>
          </a:p>
          <a:p>
            <a:pPr marL="285750" indent="-285750">
              <a:spcBef>
                <a:spcPts val="600"/>
              </a:spcBef>
              <a:buFont typeface="Arial" panose="020B0604020202020204" pitchFamily="34" charset="0"/>
              <a:buChar char="•"/>
            </a:pPr>
            <a:r>
              <a:rPr lang="en-US" dirty="0"/>
              <a:t>Support all DNS record types</a:t>
            </a:r>
          </a:p>
          <a:p>
            <a:pPr marL="285750" indent="-285750">
              <a:spcBef>
                <a:spcPts val="600"/>
              </a:spcBef>
              <a:buFont typeface="Arial" panose="020B0604020202020204" pitchFamily="34" charset="0"/>
              <a:buChar char="•"/>
            </a:pPr>
            <a:r>
              <a:rPr lang="en-US" dirty="0"/>
              <a:t>Used as an alias record set to refer to an Azure resource, such as an Azure public IP address, an Azure Traffic Manager profile, or an Azure Content Delivery Network (CDN) endpoint</a:t>
            </a:r>
          </a:p>
          <a:p>
            <a:pPr>
              <a:spcBef>
                <a:spcPts val="600"/>
              </a:spcBef>
            </a:pPr>
            <a:r>
              <a:rPr lang="en-US" b="1" dirty="0">
                <a:solidFill>
                  <a:schemeClr val="accent6"/>
                </a:solidFill>
                <a:latin typeface="+mj-lt"/>
                <a:ea typeface="+mj-ea"/>
                <a:cs typeface="+mj-cs"/>
              </a:rPr>
              <a:t>Private DNS Zones</a:t>
            </a:r>
          </a:p>
          <a:p>
            <a:pPr marL="285750" indent="-285750">
              <a:spcBef>
                <a:spcPts val="600"/>
              </a:spcBef>
              <a:buFont typeface="Arial" panose="020B0604020202020204" pitchFamily="34" charset="0"/>
              <a:buChar char="•"/>
            </a:pPr>
            <a:r>
              <a:rPr lang="en-US" dirty="0"/>
              <a:t>Manage and resolve domain names in the virtual network without the need of traditional DNS solutions</a:t>
            </a:r>
          </a:p>
          <a:p>
            <a:pPr marL="285750" indent="-285750">
              <a:spcBef>
                <a:spcPts val="600"/>
              </a:spcBef>
              <a:buFont typeface="Arial" panose="020B0604020202020204" pitchFamily="34" charset="0"/>
              <a:buChar char="•"/>
            </a:pPr>
            <a:r>
              <a:rPr lang="en-US" dirty="0"/>
              <a:t>Automatic hostname record management</a:t>
            </a:r>
          </a:p>
          <a:p>
            <a:pPr marL="285750" indent="-285750">
              <a:spcBef>
                <a:spcPts val="600"/>
              </a:spcBef>
              <a:buFont typeface="Arial" panose="020B0604020202020204" pitchFamily="34" charset="0"/>
              <a:buChar char="•"/>
            </a:pPr>
            <a:r>
              <a:rPr lang="en-US" dirty="0"/>
              <a:t>Support for Azure private endpoint DNS</a:t>
            </a:r>
          </a:p>
          <a:p>
            <a:pPr>
              <a:spcBef>
                <a:spcPts val="600"/>
              </a:spcBef>
            </a:pPr>
            <a:endParaRPr lang="en-US" sz="1400" b="1" dirty="0">
              <a:solidFill>
                <a:schemeClr val="accent6"/>
              </a:solidFill>
              <a:latin typeface="+mj-lt"/>
              <a:ea typeface="+mj-ea"/>
              <a:cs typeface="+mj-cs"/>
            </a:endParaRPr>
          </a:p>
          <a:p>
            <a:pPr>
              <a:spcBef>
                <a:spcPts val="600"/>
              </a:spcBef>
            </a:pPr>
            <a:endParaRPr lang="en-US" sz="1400" dirty="0"/>
          </a:p>
          <a:p>
            <a:pPr marL="285750" indent="-285750">
              <a:spcBef>
                <a:spcPts val="600"/>
              </a:spcBef>
              <a:buFont typeface="Arial" panose="020B0604020202020204" pitchFamily="34" charset="0"/>
              <a:buChar char="•"/>
            </a:pPr>
            <a:endParaRPr lang="en-US" sz="1400" dirty="0"/>
          </a:p>
          <a:p>
            <a:pPr marL="285750" indent="-285750">
              <a:spcBef>
                <a:spcPts val="600"/>
              </a:spcBef>
              <a:buFont typeface="Arial" panose="020B0604020202020204" pitchFamily="34" charset="0"/>
              <a:buChar char="•"/>
            </a:pPr>
            <a:endParaRPr lang="en-US" sz="1400" dirty="0"/>
          </a:p>
          <a:p>
            <a:pPr marL="285750" indent="-285750" algn="l">
              <a:spcBef>
                <a:spcPts val="600"/>
              </a:spcBef>
              <a:buFont typeface="Arial" panose="020B0604020202020204" pitchFamily="34" charset="0"/>
              <a:buChar char="•"/>
            </a:pPr>
            <a:endParaRPr lang="en-US" sz="1400" dirty="0"/>
          </a:p>
          <a:p>
            <a:pPr algn="l">
              <a:spcBef>
                <a:spcPts val="600"/>
              </a:spcBef>
            </a:pPr>
            <a:endParaRPr lang="en-US" sz="1400" dirty="0"/>
          </a:p>
          <a:p>
            <a:pPr algn="l">
              <a:spcBef>
                <a:spcPts val="600"/>
              </a:spcBef>
            </a:pPr>
            <a:endParaRPr lang="en-US" sz="1400" dirty="0"/>
          </a:p>
        </p:txBody>
      </p:sp>
    </p:spTree>
    <p:extLst>
      <p:ext uri="{BB962C8B-B14F-4D97-AF65-F5344CB8AC3E}">
        <p14:creationId xmlns:p14="http://schemas.microsoft.com/office/powerpoint/2010/main" val="224771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EFE68495-2126-2A68-A1E6-78956F2245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12612" y="1557338"/>
            <a:ext cx="5189824" cy="3930650"/>
          </a:xfrm>
        </p:spPr>
      </p:pic>
      <p:sp>
        <p:nvSpPr>
          <p:cNvPr id="3" name="Title 2">
            <a:extLst>
              <a:ext uri="{FF2B5EF4-FFF2-40B4-BE49-F238E27FC236}">
                <a16:creationId xmlns:a16="http://schemas.microsoft.com/office/drawing/2014/main" id="{2EB55E15-56B1-B4A2-FC5F-1C3CF1EBCB68}"/>
              </a:ext>
            </a:extLst>
          </p:cNvPr>
          <p:cNvSpPr>
            <a:spLocks noGrp="1"/>
          </p:cNvSpPr>
          <p:nvPr>
            <p:ph type="title"/>
          </p:nvPr>
        </p:nvSpPr>
        <p:spPr/>
        <p:txBody>
          <a:bodyPr/>
          <a:lstStyle/>
          <a:p>
            <a:r>
              <a:rPr lang="en-US" dirty="0"/>
              <a:t>Azure DNS</a:t>
            </a:r>
          </a:p>
        </p:txBody>
      </p:sp>
    </p:spTree>
    <p:extLst>
      <p:ext uri="{BB962C8B-B14F-4D97-AF65-F5344CB8AC3E}">
        <p14:creationId xmlns:p14="http://schemas.microsoft.com/office/powerpoint/2010/main" val="1309859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CB136FA-F626-4DC4-BB6D-1C39562123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10681</TotalTime>
  <Words>1038</Words>
  <Application>Microsoft Macintosh PowerPoint</Application>
  <PresentationFormat>Widescreen</PresentationFormat>
  <Paragraphs>201</Paragraphs>
  <Slides>17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Optum Theme</vt:lpstr>
      <vt:lpstr>Azure Networking</vt:lpstr>
      <vt:lpstr>Agenda</vt:lpstr>
      <vt:lpstr>Azure Virtual Networks (VNETs)</vt:lpstr>
      <vt:lpstr>VNET Concepts</vt:lpstr>
      <vt:lpstr>Azure Routing</vt:lpstr>
      <vt:lpstr>Network Security Groups (NSG)</vt:lpstr>
      <vt:lpstr>Default Security Rules</vt:lpstr>
      <vt:lpstr>Azure DNS </vt:lpstr>
      <vt:lpstr>Azure DNS</vt:lpstr>
      <vt:lpstr>Service Endpoints</vt:lpstr>
      <vt:lpstr>Private Endpoints</vt:lpstr>
      <vt:lpstr>VNet Peering</vt:lpstr>
      <vt:lpstr>Azure VPN Gateway</vt:lpstr>
      <vt:lpstr>VPN GW Components</vt:lpstr>
      <vt:lpstr>Express Route</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Jakka, Srichand</cp:lastModifiedBy>
  <cp:revision>206</cp:revision>
  <dcterms:created xsi:type="dcterms:W3CDTF">2022-01-27T01:22:46Z</dcterms:created>
  <dcterms:modified xsi:type="dcterms:W3CDTF">2023-03-03T13:36:03Z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