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387" r:id="rId5"/>
    <p:sldId id="509" r:id="rId6"/>
    <p:sldId id="2146847391" r:id="rId7"/>
    <p:sldId id="2146847392" r:id="rId8"/>
    <p:sldId id="2146847398" r:id="rId9"/>
    <p:sldId id="2146847394" r:id="rId10"/>
    <p:sldId id="2146847389" r:id="rId11"/>
    <p:sldId id="2146847390" r:id="rId12"/>
    <p:sldId id="2146847395" r:id="rId13"/>
    <p:sldId id="2146847397" r:id="rId14"/>
    <p:sldId id="2146847379" r:id="rId15"/>
    <p:sldId id="2146847315" r:id="rId16"/>
    <p:sldId id="288" r:id="rId17"/>
    <p:sldId id="21468473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p:restoredTop sz="93792" autoAdjust="0"/>
  </p:normalViewPr>
  <p:slideViewPr>
    <p:cSldViewPr snapToGrid="0">
      <p:cViewPr varScale="1">
        <p:scale>
          <a:sx n="110" d="100"/>
          <a:sy n="110" d="100"/>
        </p:scale>
        <p:origin x="97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2B5106-71AB-C343-93E9-3C8F77C640B6}" type="doc">
      <dgm:prSet loTypeId="urn:microsoft.com/office/officeart/2005/8/layout/radial5" loCatId="" qsTypeId="urn:microsoft.com/office/officeart/2005/8/quickstyle/simple1" qsCatId="simple" csTypeId="urn:microsoft.com/office/officeart/2005/8/colors/accent0_1" csCatId="mainScheme" phldr="1"/>
      <dgm:spPr/>
      <dgm:t>
        <a:bodyPr/>
        <a:lstStyle/>
        <a:p>
          <a:endParaRPr lang="en-GB"/>
        </a:p>
      </dgm:t>
    </dgm:pt>
    <dgm:pt modelId="{FFF3F216-680D-7443-88A0-FCB26CBA1EE0}">
      <dgm:prSet phldrT="[Text]"/>
      <dgm:spPr/>
      <dgm:t>
        <a:bodyPr/>
        <a:lstStyle/>
        <a:p>
          <a:r>
            <a:rPr lang="en-GB" dirty="0"/>
            <a:t> </a:t>
          </a:r>
        </a:p>
      </dgm:t>
    </dgm:pt>
    <dgm:pt modelId="{D4A93B41-D144-B943-8ADB-BE0EB34D9E5D}" type="parTrans" cxnId="{6FE2DB10-0A54-1B4A-B752-6C02828034C6}">
      <dgm:prSet/>
      <dgm:spPr/>
      <dgm:t>
        <a:bodyPr/>
        <a:lstStyle/>
        <a:p>
          <a:endParaRPr lang="en-GB"/>
        </a:p>
      </dgm:t>
    </dgm:pt>
    <dgm:pt modelId="{0D3D14ED-C535-3F4E-B32C-5D9CE34456A5}" type="sibTrans" cxnId="{6FE2DB10-0A54-1B4A-B752-6C02828034C6}">
      <dgm:prSet/>
      <dgm:spPr/>
      <dgm:t>
        <a:bodyPr/>
        <a:lstStyle/>
        <a:p>
          <a:endParaRPr lang="en-GB"/>
        </a:p>
      </dgm:t>
    </dgm:pt>
    <dgm:pt modelId="{4F399F2A-A925-F14E-A7C7-487143043756}">
      <dgm:prSet phldrT="[Text]"/>
      <dgm:spPr/>
      <dgm:t>
        <a:bodyPr/>
        <a:lstStyle/>
        <a:p>
          <a:r>
            <a:rPr lang="en-GB" dirty="0"/>
            <a:t> </a:t>
          </a:r>
        </a:p>
      </dgm:t>
    </dgm:pt>
    <dgm:pt modelId="{940E789C-35F8-0146-BCF6-BC660FDB2C8A}" type="parTrans" cxnId="{9AEC2375-97F1-5F45-83D8-D4BB231CEA2A}">
      <dgm:prSet/>
      <dgm:spPr/>
      <dgm:t>
        <a:bodyPr/>
        <a:lstStyle/>
        <a:p>
          <a:endParaRPr lang="en-GB"/>
        </a:p>
      </dgm:t>
    </dgm:pt>
    <dgm:pt modelId="{EC2CE076-5DDA-804E-8E60-20B6F5948DB5}" type="sibTrans" cxnId="{9AEC2375-97F1-5F45-83D8-D4BB231CEA2A}">
      <dgm:prSet/>
      <dgm:spPr/>
      <dgm:t>
        <a:bodyPr/>
        <a:lstStyle/>
        <a:p>
          <a:endParaRPr lang="en-GB"/>
        </a:p>
      </dgm:t>
    </dgm:pt>
    <dgm:pt modelId="{45299F0B-5CBC-1C48-B646-05DB08EF5563}">
      <dgm:prSet phldrT="[Text]"/>
      <dgm:spPr/>
      <dgm:t>
        <a:bodyPr/>
        <a:lstStyle/>
        <a:p>
          <a:r>
            <a:rPr lang="en-GB" dirty="0"/>
            <a:t> </a:t>
          </a:r>
        </a:p>
      </dgm:t>
    </dgm:pt>
    <dgm:pt modelId="{A928D8BC-1EB1-1C46-95CB-74EDE77731F2}" type="parTrans" cxnId="{7EC1464B-2051-7D4D-B585-7A32D08C9971}">
      <dgm:prSet/>
      <dgm:spPr/>
      <dgm:t>
        <a:bodyPr/>
        <a:lstStyle/>
        <a:p>
          <a:endParaRPr lang="en-GB"/>
        </a:p>
      </dgm:t>
    </dgm:pt>
    <dgm:pt modelId="{6D3CC0BD-490C-1444-A9A4-0C572D8C6042}" type="sibTrans" cxnId="{7EC1464B-2051-7D4D-B585-7A32D08C9971}">
      <dgm:prSet/>
      <dgm:spPr/>
      <dgm:t>
        <a:bodyPr/>
        <a:lstStyle/>
        <a:p>
          <a:endParaRPr lang="en-GB"/>
        </a:p>
      </dgm:t>
    </dgm:pt>
    <dgm:pt modelId="{18949C23-5F74-3945-949E-F0034582F182}">
      <dgm:prSet phldrT="[Text]"/>
      <dgm:spPr/>
      <dgm:t>
        <a:bodyPr/>
        <a:lstStyle/>
        <a:p>
          <a:r>
            <a:rPr lang="en-GB" dirty="0"/>
            <a:t> </a:t>
          </a:r>
        </a:p>
      </dgm:t>
    </dgm:pt>
    <dgm:pt modelId="{ECE67A31-A507-7F40-BB27-0BFE624E3A3A}" type="parTrans" cxnId="{D79DD766-442F-A941-A2B2-8C700CD4A3E5}">
      <dgm:prSet/>
      <dgm:spPr/>
      <dgm:t>
        <a:bodyPr/>
        <a:lstStyle/>
        <a:p>
          <a:endParaRPr lang="en-GB"/>
        </a:p>
      </dgm:t>
    </dgm:pt>
    <dgm:pt modelId="{FFC0FC4B-5275-BF42-AF1F-748C89730743}" type="sibTrans" cxnId="{D79DD766-442F-A941-A2B2-8C700CD4A3E5}">
      <dgm:prSet/>
      <dgm:spPr/>
      <dgm:t>
        <a:bodyPr/>
        <a:lstStyle/>
        <a:p>
          <a:endParaRPr lang="en-GB"/>
        </a:p>
      </dgm:t>
    </dgm:pt>
    <dgm:pt modelId="{1E1C09F4-13BD-B342-8684-C07E7308D7AA}">
      <dgm:prSet phldrT="[Text]"/>
      <dgm:spPr/>
      <dgm:t>
        <a:bodyPr/>
        <a:lstStyle/>
        <a:p>
          <a:r>
            <a:rPr lang="en-GB" dirty="0"/>
            <a:t> </a:t>
          </a:r>
        </a:p>
      </dgm:t>
    </dgm:pt>
    <dgm:pt modelId="{6D2A24BF-82C1-6E46-B7F9-B4B3AC8B189B}" type="parTrans" cxnId="{861BD3D3-D7C7-DB47-BCF5-5EFEDE8C00C9}">
      <dgm:prSet/>
      <dgm:spPr/>
      <dgm:t>
        <a:bodyPr/>
        <a:lstStyle/>
        <a:p>
          <a:endParaRPr lang="en-GB"/>
        </a:p>
      </dgm:t>
    </dgm:pt>
    <dgm:pt modelId="{FC226479-93CD-A446-B00A-71BD9BB4D3F1}" type="sibTrans" cxnId="{861BD3D3-D7C7-DB47-BCF5-5EFEDE8C00C9}">
      <dgm:prSet/>
      <dgm:spPr/>
      <dgm:t>
        <a:bodyPr/>
        <a:lstStyle/>
        <a:p>
          <a:endParaRPr lang="en-GB"/>
        </a:p>
      </dgm:t>
    </dgm:pt>
    <dgm:pt modelId="{C5C62CAD-B180-184F-AB49-0EC1FD09B813}">
      <dgm:prSet/>
      <dgm:spPr/>
      <dgm:t>
        <a:bodyPr/>
        <a:lstStyle/>
        <a:p>
          <a:endParaRPr lang="en-GB" dirty="0"/>
        </a:p>
      </dgm:t>
    </dgm:pt>
    <dgm:pt modelId="{D249D953-C969-C64F-BDA8-038D7FC1A704}" type="parTrans" cxnId="{FCDD4D7A-897C-0B4E-82CC-EF90C707F542}">
      <dgm:prSet/>
      <dgm:spPr/>
      <dgm:t>
        <a:bodyPr/>
        <a:lstStyle/>
        <a:p>
          <a:endParaRPr lang="en-GB"/>
        </a:p>
      </dgm:t>
    </dgm:pt>
    <dgm:pt modelId="{8F3B8B24-6B21-2241-84BF-C9145258056C}" type="sibTrans" cxnId="{FCDD4D7A-897C-0B4E-82CC-EF90C707F542}">
      <dgm:prSet/>
      <dgm:spPr/>
      <dgm:t>
        <a:bodyPr/>
        <a:lstStyle/>
        <a:p>
          <a:endParaRPr lang="en-GB"/>
        </a:p>
      </dgm:t>
    </dgm:pt>
    <dgm:pt modelId="{21FA5390-0DA4-CC48-8202-85F3D5628B17}" type="pres">
      <dgm:prSet presAssocID="{432B5106-71AB-C343-93E9-3C8F77C640B6}" presName="Name0" presStyleCnt="0">
        <dgm:presLayoutVars>
          <dgm:chMax val="1"/>
          <dgm:dir/>
          <dgm:animLvl val="ctr"/>
          <dgm:resizeHandles val="exact"/>
        </dgm:presLayoutVars>
      </dgm:prSet>
      <dgm:spPr/>
    </dgm:pt>
    <dgm:pt modelId="{77697EEA-AD32-E047-A5CF-61CA8F277545}" type="pres">
      <dgm:prSet presAssocID="{FFF3F216-680D-7443-88A0-FCB26CBA1EE0}" presName="centerShape" presStyleLbl="node0" presStyleIdx="0" presStyleCnt="1"/>
      <dgm:spPr/>
    </dgm:pt>
    <dgm:pt modelId="{CFEE8549-12E1-CE4D-AFDE-726DEB53A4D5}" type="pres">
      <dgm:prSet presAssocID="{940E789C-35F8-0146-BCF6-BC660FDB2C8A}" presName="parTrans" presStyleLbl="sibTrans2D1" presStyleIdx="0" presStyleCnt="5"/>
      <dgm:spPr/>
    </dgm:pt>
    <dgm:pt modelId="{00264B23-4937-5F43-AA61-00E66DA3BF6D}" type="pres">
      <dgm:prSet presAssocID="{940E789C-35F8-0146-BCF6-BC660FDB2C8A}" presName="connectorText" presStyleLbl="sibTrans2D1" presStyleIdx="0" presStyleCnt="5"/>
      <dgm:spPr/>
    </dgm:pt>
    <dgm:pt modelId="{9129E094-309F-CA44-921D-B8C1B6D15C5E}" type="pres">
      <dgm:prSet presAssocID="{4F399F2A-A925-F14E-A7C7-487143043756}" presName="node" presStyleLbl="node1" presStyleIdx="0" presStyleCnt="5">
        <dgm:presLayoutVars>
          <dgm:bulletEnabled val="1"/>
        </dgm:presLayoutVars>
      </dgm:prSet>
      <dgm:spPr/>
    </dgm:pt>
    <dgm:pt modelId="{F886FB87-2D25-D844-8C53-B6B9543C0010}" type="pres">
      <dgm:prSet presAssocID="{A928D8BC-1EB1-1C46-95CB-74EDE77731F2}" presName="parTrans" presStyleLbl="sibTrans2D1" presStyleIdx="1" presStyleCnt="5"/>
      <dgm:spPr/>
    </dgm:pt>
    <dgm:pt modelId="{17F4DFF8-DC50-BE4B-AFD3-6B4FA8CE7962}" type="pres">
      <dgm:prSet presAssocID="{A928D8BC-1EB1-1C46-95CB-74EDE77731F2}" presName="connectorText" presStyleLbl="sibTrans2D1" presStyleIdx="1" presStyleCnt="5"/>
      <dgm:spPr/>
    </dgm:pt>
    <dgm:pt modelId="{8D5902EF-ED6F-814B-8EC3-8ACC92D97866}" type="pres">
      <dgm:prSet presAssocID="{45299F0B-5CBC-1C48-B646-05DB08EF5563}" presName="node" presStyleLbl="node1" presStyleIdx="1" presStyleCnt="5">
        <dgm:presLayoutVars>
          <dgm:bulletEnabled val="1"/>
        </dgm:presLayoutVars>
      </dgm:prSet>
      <dgm:spPr/>
    </dgm:pt>
    <dgm:pt modelId="{C97EEB13-CE28-024A-93DB-A6D3FE0AE06E}" type="pres">
      <dgm:prSet presAssocID="{ECE67A31-A507-7F40-BB27-0BFE624E3A3A}" presName="parTrans" presStyleLbl="sibTrans2D1" presStyleIdx="2" presStyleCnt="5"/>
      <dgm:spPr/>
    </dgm:pt>
    <dgm:pt modelId="{404EAD76-10A6-9743-B6CF-74B60F851BA7}" type="pres">
      <dgm:prSet presAssocID="{ECE67A31-A507-7F40-BB27-0BFE624E3A3A}" presName="connectorText" presStyleLbl="sibTrans2D1" presStyleIdx="2" presStyleCnt="5"/>
      <dgm:spPr/>
    </dgm:pt>
    <dgm:pt modelId="{E65FC2D8-2FDE-C343-AFA9-7BEAC7C02A5E}" type="pres">
      <dgm:prSet presAssocID="{18949C23-5F74-3945-949E-F0034582F182}" presName="node" presStyleLbl="node1" presStyleIdx="2" presStyleCnt="5">
        <dgm:presLayoutVars>
          <dgm:bulletEnabled val="1"/>
        </dgm:presLayoutVars>
      </dgm:prSet>
      <dgm:spPr/>
    </dgm:pt>
    <dgm:pt modelId="{2D764845-13FB-0046-BD35-FD08E1C0A0A1}" type="pres">
      <dgm:prSet presAssocID="{6D2A24BF-82C1-6E46-B7F9-B4B3AC8B189B}" presName="parTrans" presStyleLbl="sibTrans2D1" presStyleIdx="3" presStyleCnt="5"/>
      <dgm:spPr/>
    </dgm:pt>
    <dgm:pt modelId="{7407E10F-6C4E-5B4F-9F83-8C9C4EE040C6}" type="pres">
      <dgm:prSet presAssocID="{6D2A24BF-82C1-6E46-B7F9-B4B3AC8B189B}" presName="connectorText" presStyleLbl="sibTrans2D1" presStyleIdx="3" presStyleCnt="5"/>
      <dgm:spPr/>
    </dgm:pt>
    <dgm:pt modelId="{1CDF1146-329F-9341-A856-890CD93EDE0F}" type="pres">
      <dgm:prSet presAssocID="{1E1C09F4-13BD-B342-8684-C07E7308D7AA}" presName="node" presStyleLbl="node1" presStyleIdx="3" presStyleCnt="5">
        <dgm:presLayoutVars>
          <dgm:bulletEnabled val="1"/>
        </dgm:presLayoutVars>
      </dgm:prSet>
      <dgm:spPr/>
    </dgm:pt>
    <dgm:pt modelId="{BF6587F1-4627-6C45-8A19-D168FCE95BE2}" type="pres">
      <dgm:prSet presAssocID="{D249D953-C969-C64F-BDA8-038D7FC1A704}" presName="parTrans" presStyleLbl="sibTrans2D1" presStyleIdx="4" presStyleCnt="5"/>
      <dgm:spPr/>
    </dgm:pt>
    <dgm:pt modelId="{A0BDD864-8A74-8C44-91D5-43F1629D78F3}" type="pres">
      <dgm:prSet presAssocID="{D249D953-C969-C64F-BDA8-038D7FC1A704}" presName="connectorText" presStyleLbl="sibTrans2D1" presStyleIdx="4" presStyleCnt="5"/>
      <dgm:spPr/>
    </dgm:pt>
    <dgm:pt modelId="{3A09C6F0-0A33-684E-8F4D-D6EE746B41B2}" type="pres">
      <dgm:prSet presAssocID="{C5C62CAD-B180-184F-AB49-0EC1FD09B813}" presName="node" presStyleLbl="node1" presStyleIdx="4" presStyleCnt="5">
        <dgm:presLayoutVars>
          <dgm:bulletEnabled val="1"/>
        </dgm:presLayoutVars>
      </dgm:prSet>
      <dgm:spPr/>
    </dgm:pt>
  </dgm:ptLst>
  <dgm:cxnLst>
    <dgm:cxn modelId="{6FE2DB10-0A54-1B4A-B752-6C02828034C6}" srcId="{432B5106-71AB-C343-93E9-3C8F77C640B6}" destId="{FFF3F216-680D-7443-88A0-FCB26CBA1EE0}" srcOrd="0" destOrd="0" parTransId="{D4A93B41-D144-B943-8ADB-BE0EB34D9E5D}" sibTransId="{0D3D14ED-C535-3F4E-B32C-5D9CE34456A5}"/>
    <dgm:cxn modelId="{1C895C33-4D57-2444-9B64-4F7C4CEDF020}" type="presOf" srcId="{432B5106-71AB-C343-93E9-3C8F77C640B6}" destId="{21FA5390-0DA4-CC48-8202-85F3D5628B17}" srcOrd="0" destOrd="0" presId="urn:microsoft.com/office/officeart/2005/8/layout/radial5"/>
    <dgm:cxn modelId="{9B427D3A-15FB-AC49-8EE6-006F8D2F601A}" type="presOf" srcId="{6D2A24BF-82C1-6E46-B7F9-B4B3AC8B189B}" destId="{2D764845-13FB-0046-BD35-FD08E1C0A0A1}" srcOrd="0" destOrd="0" presId="urn:microsoft.com/office/officeart/2005/8/layout/radial5"/>
    <dgm:cxn modelId="{78B8F53C-69ED-904B-B786-B71E995F3431}" type="presOf" srcId="{6D2A24BF-82C1-6E46-B7F9-B4B3AC8B189B}" destId="{7407E10F-6C4E-5B4F-9F83-8C9C4EE040C6}" srcOrd="1" destOrd="0" presId="urn:microsoft.com/office/officeart/2005/8/layout/radial5"/>
    <dgm:cxn modelId="{7FB97741-15F7-0948-8721-91F260AE1B5C}" type="presOf" srcId="{C5C62CAD-B180-184F-AB49-0EC1FD09B813}" destId="{3A09C6F0-0A33-684E-8F4D-D6EE746B41B2}" srcOrd="0" destOrd="0" presId="urn:microsoft.com/office/officeart/2005/8/layout/radial5"/>
    <dgm:cxn modelId="{048C9846-91FF-E746-819E-5AC96B856F8B}" type="presOf" srcId="{18949C23-5F74-3945-949E-F0034582F182}" destId="{E65FC2D8-2FDE-C343-AFA9-7BEAC7C02A5E}" srcOrd="0" destOrd="0" presId="urn:microsoft.com/office/officeart/2005/8/layout/radial5"/>
    <dgm:cxn modelId="{D79DD766-442F-A941-A2B2-8C700CD4A3E5}" srcId="{FFF3F216-680D-7443-88A0-FCB26CBA1EE0}" destId="{18949C23-5F74-3945-949E-F0034582F182}" srcOrd="2" destOrd="0" parTransId="{ECE67A31-A507-7F40-BB27-0BFE624E3A3A}" sibTransId="{FFC0FC4B-5275-BF42-AF1F-748C89730743}"/>
    <dgm:cxn modelId="{7EC1464B-2051-7D4D-B585-7A32D08C9971}" srcId="{FFF3F216-680D-7443-88A0-FCB26CBA1EE0}" destId="{45299F0B-5CBC-1C48-B646-05DB08EF5563}" srcOrd="1" destOrd="0" parTransId="{A928D8BC-1EB1-1C46-95CB-74EDE77731F2}" sibTransId="{6D3CC0BD-490C-1444-A9A4-0C572D8C6042}"/>
    <dgm:cxn modelId="{E9C9E24D-8AB7-E941-9D08-D1FAB9D5E928}" type="presOf" srcId="{ECE67A31-A507-7F40-BB27-0BFE624E3A3A}" destId="{C97EEB13-CE28-024A-93DB-A6D3FE0AE06E}" srcOrd="0" destOrd="0" presId="urn:microsoft.com/office/officeart/2005/8/layout/radial5"/>
    <dgm:cxn modelId="{59DB9151-8BCA-7043-8A4B-91739886E5C0}" type="presOf" srcId="{D249D953-C969-C64F-BDA8-038D7FC1A704}" destId="{A0BDD864-8A74-8C44-91D5-43F1629D78F3}" srcOrd="1" destOrd="0" presId="urn:microsoft.com/office/officeart/2005/8/layout/radial5"/>
    <dgm:cxn modelId="{9AEC2375-97F1-5F45-83D8-D4BB231CEA2A}" srcId="{FFF3F216-680D-7443-88A0-FCB26CBA1EE0}" destId="{4F399F2A-A925-F14E-A7C7-487143043756}" srcOrd="0" destOrd="0" parTransId="{940E789C-35F8-0146-BCF6-BC660FDB2C8A}" sibTransId="{EC2CE076-5DDA-804E-8E60-20B6F5948DB5}"/>
    <dgm:cxn modelId="{FC314D76-45C2-5A44-85DA-E8CF03E5AAF2}" type="presOf" srcId="{ECE67A31-A507-7F40-BB27-0BFE624E3A3A}" destId="{404EAD76-10A6-9743-B6CF-74B60F851BA7}" srcOrd="1" destOrd="0" presId="urn:microsoft.com/office/officeart/2005/8/layout/radial5"/>
    <dgm:cxn modelId="{9A5CA176-0B7E-DA48-BB48-36C3B748C738}" type="presOf" srcId="{45299F0B-5CBC-1C48-B646-05DB08EF5563}" destId="{8D5902EF-ED6F-814B-8EC3-8ACC92D97866}" srcOrd="0" destOrd="0" presId="urn:microsoft.com/office/officeart/2005/8/layout/radial5"/>
    <dgm:cxn modelId="{82BB3678-1565-0641-A51E-0924EA11F391}" type="presOf" srcId="{4F399F2A-A925-F14E-A7C7-487143043756}" destId="{9129E094-309F-CA44-921D-B8C1B6D15C5E}" srcOrd="0" destOrd="0" presId="urn:microsoft.com/office/officeart/2005/8/layout/radial5"/>
    <dgm:cxn modelId="{FCDD4D7A-897C-0B4E-82CC-EF90C707F542}" srcId="{FFF3F216-680D-7443-88A0-FCB26CBA1EE0}" destId="{C5C62CAD-B180-184F-AB49-0EC1FD09B813}" srcOrd="4" destOrd="0" parTransId="{D249D953-C969-C64F-BDA8-038D7FC1A704}" sibTransId="{8F3B8B24-6B21-2241-84BF-C9145258056C}"/>
    <dgm:cxn modelId="{B0572884-06F1-A945-9654-839B7202BEE0}" type="presOf" srcId="{1E1C09F4-13BD-B342-8684-C07E7308D7AA}" destId="{1CDF1146-329F-9341-A856-890CD93EDE0F}" srcOrd="0" destOrd="0" presId="urn:microsoft.com/office/officeart/2005/8/layout/radial5"/>
    <dgm:cxn modelId="{B9DF068A-03B1-A443-B3F1-C269FCF89988}" type="presOf" srcId="{A928D8BC-1EB1-1C46-95CB-74EDE77731F2}" destId="{F886FB87-2D25-D844-8C53-B6B9543C0010}" srcOrd="0" destOrd="0" presId="urn:microsoft.com/office/officeart/2005/8/layout/radial5"/>
    <dgm:cxn modelId="{1F21098A-B6FE-CC4D-99DC-C0FD60E65B8E}" type="presOf" srcId="{A928D8BC-1EB1-1C46-95CB-74EDE77731F2}" destId="{17F4DFF8-DC50-BE4B-AFD3-6B4FA8CE7962}" srcOrd="1" destOrd="0" presId="urn:microsoft.com/office/officeart/2005/8/layout/radial5"/>
    <dgm:cxn modelId="{861BD3D3-D7C7-DB47-BCF5-5EFEDE8C00C9}" srcId="{FFF3F216-680D-7443-88A0-FCB26CBA1EE0}" destId="{1E1C09F4-13BD-B342-8684-C07E7308D7AA}" srcOrd="3" destOrd="0" parTransId="{6D2A24BF-82C1-6E46-B7F9-B4B3AC8B189B}" sibTransId="{FC226479-93CD-A446-B00A-71BD9BB4D3F1}"/>
    <dgm:cxn modelId="{F2F0FAD3-60C5-CE42-AB08-D74AF64B636F}" type="presOf" srcId="{940E789C-35F8-0146-BCF6-BC660FDB2C8A}" destId="{00264B23-4937-5F43-AA61-00E66DA3BF6D}" srcOrd="1" destOrd="0" presId="urn:microsoft.com/office/officeart/2005/8/layout/radial5"/>
    <dgm:cxn modelId="{94D606DD-FE46-3445-9157-0A77E16497FB}" type="presOf" srcId="{940E789C-35F8-0146-BCF6-BC660FDB2C8A}" destId="{CFEE8549-12E1-CE4D-AFDE-726DEB53A4D5}" srcOrd="0" destOrd="0" presId="urn:microsoft.com/office/officeart/2005/8/layout/radial5"/>
    <dgm:cxn modelId="{7AB72FF9-D82A-5949-8518-92932A4A67C5}" type="presOf" srcId="{D249D953-C969-C64F-BDA8-038D7FC1A704}" destId="{BF6587F1-4627-6C45-8A19-D168FCE95BE2}" srcOrd="0" destOrd="0" presId="urn:microsoft.com/office/officeart/2005/8/layout/radial5"/>
    <dgm:cxn modelId="{7D7715FA-D86D-4349-9FF2-96F6B8E46448}" type="presOf" srcId="{FFF3F216-680D-7443-88A0-FCB26CBA1EE0}" destId="{77697EEA-AD32-E047-A5CF-61CA8F277545}" srcOrd="0" destOrd="0" presId="urn:microsoft.com/office/officeart/2005/8/layout/radial5"/>
    <dgm:cxn modelId="{2AB85F08-9A41-2747-84D6-54B64F6ED437}" type="presParOf" srcId="{21FA5390-0DA4-CC48-8202-85F3D5628B17}" destId="{77697EEA-AD32-E047-A5CF-61CA8F277545}" srcOrd="0" destOrd="0" presId="urn:microsoft.com/office/officeart/2005/8/layout/radial5"/>
    <dgm:cxn modelId="{E166DE5C-C303-EA41-BDD2-76D2E63D7F9D}" type="presParOf" srcId="{21FA5390-0DA4-CC48-8202-85F3D5628B17}" destId="{CFEE8549-12E1-CE4D-AFDE-726DEB53A4D5}" srcOrd="1" destOrd="0" presId="urn:microsoft.com/office/officeart/2005/8/layout/radial5"/>
    <dgm:cxn modelId="{28579EDF-62E2-0040-AF2B-5812E6BB572E}" type="presParOf" srcId="{CFEE8549-12E1-CE4D-AFDE-726DEB53A4D5}" destId="{00264B23-4937-5F43-AA61-00E66DA3BF6D}" srcOrd="0" destOrd="0" presId="urn:microsoft.com/office/officeart/2005/8/layout/radial5"/>
    <dgm:cxn modelId="{268A7FE3-1F5A-7F4C-8B46-C316F715CE11}" type="presParOf" srcId="{21FA5390-0DA4-CC48-8202-85F3D5628B17}" destId="{9129E094-309F-CA44-921D-B8C1B6D15C5E}" srcOrd="2" destOrd="0" presId="urn:microsoft.com/office/officeart/2005/8/layout/radial5"/>
    <dgm:cxn modelId="{9A5EF076-AE6A-D54F-B1D0-12CDD72966D1}" type="presParOf" srcId="{21FA5390-0DA4-CC48-8202-85F3D5628B17}" destId="{F886FB87-2D25-D844-8C53-B6B9543C0010}" srcOrd="3" destOrd="0" presId="urn:microsoft.com/office/officeart/2005/8/layout/radial5"/>
    <dgm:cxn modelId="{0923E94A-5865-874F-B9DB-563A20D0D003}" type="presParOf" srcId="{F886FB87-2D25-D844-8C53-B6B9543C0010}" destId="{17F4DFF8-DC50-BE4B-AFD3-6B4FA8CE7962}" srcOrd="0" destOrd="0" presId="urn:microsoft.com/office/officeart/2005/8/layout/radial5"/>
    <dgm:cxn modelId="{0CA1B114-FAE7-3D4B-8FDC-DF0E299B4C98}" type="presParOf" srcId="{21FA5390-0DA4-CC48-8202-85F3D5628B17}" destId="{8D5902EF-ED6F-814B-8EC3-8ACC92D97866}" srcOrd="4" destOrd="0" presId="urn:microsoft.com/office/officeart/2005/8/layout/radial5"/>
    <dgm:cxn modelId="{5584082E-BFFD-BA42-9A77-1D526C23D10E}" type="presParOf" srcId="{21FA5390-0DA4-CC48-8202-85F3D5628B17}" destId="{C97EEB13-CE28-024A-93DB-A6D3FE0AE06E}" srcOrd="5" destOrd="0" presId="urn:microsoft.com/office/officeart/2005/8/layout/radial5"/>
    <dgm:cxn modelId="{A88415D0-C287-DB45-82A1-5BCE8D440906}" type="presParOf" srcId="{C97EEB13-CE28-024A-93DB-A6D3FE0AE06E}" destId="{404EAD76-10A6-9743-B6CF-74B60F851BA7}" srcOrd="0" destOrd="0" presId="urn:microsoft.com/office/officeart/2005/8/layout/radial5"/>
    <dgm:cxn modelId="{312A44F2-33C2-EE4F-8954-500F941C32DA}" type="presParOf" srcId="{21FA5390-0DA4-CC48-8202-85F3D5628B17}" destId="{E65FC2D8-2FDE-C343-AFA9-7BEAC7C02A5E}" srcOrd="6" destOrd="0" presId="urn:microsoft.com/office/officeart/2005/8/layout/radial5"/>
    <dgm:cxn modelId="{3BF19FA7-6093-7147-B099-698799C010FD}" type="presParOf" srcId="{21FA5390-0DA4-CC48-8202-85F3D5628B17}" destId="{2D764845-13FB-0046-BD35-FD08E1C0A0A1}" srcOrd="7" destOrd="0" presId="urn:microsoft.com/office/officeart/2005/8/layout/radial5"/>
    <dgm:cxn modelId="{BD4E2BA9-AE03-1449-BFCA-D9F55563D336}" type="presParOf" srcId="{2D764845-13FB-0046-BD35-FD08E1C0A0A1}" destId="{7407E10F-6C4E-5B4F-9F83-8C9C4EE040C6}" srcOrd="0" destOrd="0" presId="urn:microsoft.com/office/officeart/2005/8/layout/radial5"/>
    <dgm:cxn modelId="{8E2D2D94-3DB5-EC47-A23D-6C6182887B3E}" type="presParOf" srcId="{21FA5390-0DA4-CC48-8202-85F3D5628B17}" destId="{1CDF1146-329F-9341-A856-890CD93EDE0F}" srcOrd="8" destOrd="0" presId="urn:microsoft.com/office/officeart/2005/8/layout/radial5"/>
    <dgm:cxn modelId="{095B36F0-1384-D84E-B612-3CD7F1890AC0}" type="presParOf" srcId="{21FA5390-0DA4-CC48-8202-85F3D5628B17}" destId="{BF6587F1-4627-6C45-8A19-D168FCE95BE2}" srcOrd="9" destOrd="0" presId="urn:microsoft.com/office/officeart/2005/8/layout/radial5"/>
    <dgm:cxn modelId="{7022F166-3565-E447-91B5-6C8163DDD84D}" type="presParOf" srcId="{BF6587F1-4627-6C45-8A19-D168FCE95BE2}" destId="{A0BDD864-8A74-8C44-91D5-43F1629D78F3}" srcOrd="0" destOrd="0" presId="urn:microsoft.com/office/officeart/2005/8/layout/radial5"/>
    <dgm:cxn modelId="{D25204F1-C4A9-4743-A159-59E89D2F3AE1}" type="presParOf" srcId="{21FA5390-0DA4-CC48-8202-85F3D5628B17}" destId="{3A09C6F0-0A33-684E-8F4D-D6EE746B41B2}"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97EEA-AD32-E047-A5CF-61CA8F277545}">
      <dsp:nvSpPr>
        <dsp:cNvPr id="0" name=""/>
        <dsp:cNvSpPr/>
      </dsp:nvSpPr>
      <dsp:spPr>
        <a:xfrm>
          <a:off x="3298031" y="2148196"/>
          <a:ext cx="1531937" cy="153193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kern="1200" dirty="0"/>
            <a:t> </a:t>
          </a:r>
        </a:p>
      </dsp:txBody>
      <dsp:txXfrm>
        <a:off x="3522378" y="2372543"/>
        <a:ext cx="1083243" cy="1083243"/>
      </dsp:txXfrm>
    </dsp:sp>
    <dsp:sp modelId="{CFEE8549-12E1-CE4D-AFDE-726DEB53A4D5}">
      <dsp:nvSpPr>
        <dsp:cNvPr id="0" name=""/>
        <dsp:cNvSpPr/>
      </dsp:nvSpPr>
      <dsp:spPr>
        <a:xfrm rot="16200000">
          <a:off x="3901531" y="1590418"/>
          <a:ext cx="324937" cy="5208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3950272" y="1743331"/>
        <a:ext cx="227456" cy="312514"/>
      </dsp:txXfrm>
    </dsp:sp>
    <dsp:sp modelId="{9129E094-309F-CA44-921D-B8C1B6D15C5E}">
      <dsp:nvSpPr>
        <dsp:cNvPr id="0" name=""/>
        <dsp:cNvSpPr/>
      </dsp:nvSpPr>
      <dsp:spPr>
        <a:xfrm>
          <a:off x="3298031" y="3169"/>
          <a:ext cx="1531937" cy="153193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kern="1200" dirty="0"/>
            <a:t> </a:t>
          </a:r>
        </a:p>
      </dsp:txBody>
      <dsp:txXfrm>
        <a:off x="3522378" y="227516"/>
        <a:ext cx="1083243" cy="1083243"/>
      </dsp:txXfrm>
    </dsp:sp>
    <dsp:sp modelId="{F886FB87-2D25-D844-8C53-B6B9543C0010}">
      <dsp:nvSpPr>
        <dsp:cNvPr id="0" name=""/>
        <dsp:cNvSpPr/>
      </dsp:nvSpPr>
      <dsp:spPr>
        <a:xfrm rot="20520000">
          <a:off x="4912806" y="2325152"/>
          <a:ext cx="324937" cy="5208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4915192" y="2444386"/>
        <a:ext cx="227456" cy="312514"/>
      </dsp:txXfrm>
    </dsp:sp>
    <dsp:sp modelId="{8D5902EF-ED6F-814B-8EC3-8ACC92D97866}">
      <dsp:nvSpPr>
        <dsp:cNvPr id="0" name=""/>
        <dsp:cNvSpPr/>
      </dsp:nvSpPr>
      <dsp:spPr>
        <a:xfrm>
          <a:off x="5338073" y="1485346"/>
          <a:ext cx="1531937" cy="153193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kern="1200" dirty="0"/>
            <a:t> </a:t>
          </a:r>
        </a:p>
      </dsp:txBody>
      <dsp:txXfrm>
        <a:off x="5562420" y="1709693"/>
        <a:ext cx="1083243" cy="1083243"/>
      </dsp:txXfrm>
    </dsp:sp>
    <dsp:sp modelId="{C97EEB13-CE28-024A-93DB-A6D3FE0AE06E}">
      <dsp:nvSpPr>
        <dsp:cNvPr id="0" name=""/>
        <dsp:cNvSpPr/>
      </dsp:nvSpPr>
      <dsp:spPr>
        <a:xfrm rot="3240000">
          <a:off x="4526533" y="3513977"/>
          <a:ext cx="324937" cy="5208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4546625" y="3578717"/>
        <a:ext cx="227456" cy="312514"/>
      </dsp:txXfrm>
    </dsp:sp>
    <dsp:sp modelId="{E65FC2D8-2FDE-C343-AFA9-7BEAC7C02A5E}">
      <dsp:nvSpPr>
        <dsp:cNvPr id="0" name=""/>
        <dsp:cNvSpPr/>
      </dsp:nvSpPr>
      <dsp:spPr>
        <a:xfrm>
          <a:off x="4558846" y="3883560"/>
          <a:ext cx="1531937" cy="153193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kern="1200" dirty="0"/>
            <a:t> </a:t>
          </a:r>
        </a:p>
      </dsp:txBody>
      <dsp:txXfrm>
        <a:off x="4783193" y="4107907"/>
        <a:ext cx="1083243" cy="1083243"/>
      </dsp:txXfrm>
    </dsp:sp>
    <dsp:sp modelId="{2D764845-13FB-0046-BD35-FD08E1C0A0A1}">
      <dsp:nvSpPr>
        <dsp:cNvPr id="0" name=""/>
        <dsp:cNvSpPr/>
      </dsp:nvSpPr>
      <dsp:spPr>
        <a:xfrm rot="7560000">
          <a:off x="3276528" y="3513977"/>
          <a:ext cx="324937" cy="5208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rot="10800000">
        <a:off x="3353917" y="3578717"/>
        <a:ext cx="227456" cy="312514"/>
      </dsp:txXfrm>
    </dsp:sp>
    <dsp:sp modelId="{1CDF1146-329F-9341-A856-890CD93EDE0F}">
      <dsp:nvSpPr>
        <dsp:cNvPr id="0" name=""/>
        <dsp:cNvSpPr/>
      </dsp:nvSpPr>
      <dsp:spPr>
        <a:xfrm>
          <a:off x="2037215" y="3883560"/>
          <a:ext cx="1531937" cy="153193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kern="1200" dirty="0"/>
            <a:t> </a:t>
          </a:r>
        </a:p>
      </dsp:txBody>
      <dsp:txXfrm>
        <a:off x="2261562" y="4107907"/>
        <a:ext cx="1083243" cy="1083243"/>
      </dsp:txXfrm>
    </dsp:sp>
    <dsp:sp modelId="{BF6587F1-4627-6C45-8A19-D168FCE95BE2}">
      <dsp:nvSpPr>
        <dsp:cNvPr id="0" name=""/>
        <dsp:cNvSpPr/>
      </dsp:nvSpPr>
      <dsp:spPr>
        <a:xfrm rot="11880000">
          <a:off x="2890256" y="2325152"/>
          <a:ext cx="324937" cy="5208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rot="10800000">
        <a:off x="2985351" y="2444386"/>
        <a:ext cx="227456" cy="312514"/>
      </dsp:txXfrm>
    </dsp:sp>
    <dsp:sp modelId="{3A09C6F0-0A33-684E-8F4D-D6EE746B41B2}">
      <dsp:nvSpPr>
        <dsp:cNvPr id="0" name=""/>
        <dsp:cNvSpPr/>
      </dsp:nvSpPr>
      <dsp:spPr>
        <a:xfrm>
          <a:off x="1257988" y="1485346"/>
          <a:ext cx="1531937" cy="153193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GB" sz="6500" kern="1200" dirty="0"/>
        </a:p>
      </dsp:txBody>
      <dsp:txXfrm>
        <a:off x="1482335" y="1709693"/>
        <a:ext cx="1083243" cy="108324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7/5/2023</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B1AA27-3892-4360-B986-D6B124C223BF}" type="slidenum">
              <a:rPr lang="en-US" smtClean="0"/>
              <a:t>13</a:t>
            </a:fld>
            <a:endParaRPr lang="en-US"/>
          </a:p>
        </p:txBody>
      </p:sp>
    </p:spTree>
    <p:extLst>
      <p:ext uri="{BB962C8B-B14F-4D97-AF65-F5344CB8AC3E}">
        <p14:creationId xmlns:p14="http://schemas.microsoft.com/office/powerpoint/2010/main" val="3565087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4.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7/5/2023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7/5/2023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7/5/2023</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7/5/2023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7/5/2023</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7/5/2023</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7/5/2023</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7/5/2023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7/5/2023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7/5/2023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7/5/2023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7/5/2023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7/5/2023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7/5/2023</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7/5/2023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1465427059"/>
      </p:ext>
    </p:extLst>
  </p:cSld>
  <p:clrMapOvr>
    <a:masterClrMapping/>
  </p:clrMapOvr>
  <p:extLst>
    <p:ext uri="{DCECCB84-F9BA-43D5-87BE-67443E8EF086}">
      <p15:sldGuideLst xmlns:p15="http://schemas.microsoft.com/office/powerpoint/2012/main">
        <p15:guide id="2" pos="3259" userDrawn="1">
          <p15:clr>
            <a:srgbClr val="FBAE40"/>
          </p15:clr>
        </p15:guide>
        <p15:guide id="3" orient="horz" pos="2722" userDrawn="1">
          <p15:clr>
            <a:srgbClr val="FBAE40"/>
          </p15:clr>
        </p15:guide>
        <p15:guide id="4" orient="horz" pos="291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7/5/2023</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7/5/2023</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7/5/2023</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7/5/2023</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7/5/2023</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7/5/2023</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7/5/2023</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65248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7/5/2023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3521422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7/5/2023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4101842540"/>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1683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7/5/2023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1611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Closing / Thank You">
    <p:spTree>
      <p:nvGrpSpPr>
        <p:cNvPr id="1" name=""/>
        <p:cNvGrpSpPr/>
        <p:nvPr/>
      </p:nvGrpSpPr>
      <p:grpSpPr>
        <a:xfrm>
          <a:off x="0" y="0"/>
          <a:ext cx="0" cy="0"/>
          <a:chOff x="0" y="0"/>
          <a:chExt cx="0" cy="0"/>
        </a:xfrm>
      </p:grpSpPr>
      <p:sp>
        <p:nvSpPr>
          <p:cNvPr id="2" name="Speaker name"/>
          <p:cNvSpPr>
            <a:spLocks noGrp="1"/>
          </p:cNvSpPr>
          <p:nvPr>
            <p:ph type="title" hasCustomPrompt="1"/>
          </p:nvPr>
        </p:nvSpPr>
        <p:spPr bwMode="gray">
          <a:xfrm>
            <a:off x="514349" y="3904343"/>
            <a:ext cx="7178221" cy="482887"/>
          </a:xfrm>
        </p:spPr>
        <p:txBody>
          <a:bodyPr anchor="b"/>
          <a:lstStyle>
            <a:lvl1pPr>
              <a:defRPr sz="2400">
                <a:solidFill>
                  <a:schemeClr val="accent1"/>
                </a:solidFill>
              </a:defRPr>
            </a:lvl1pPr>
          </a:lstStyle>
          <a:p>
            <a:r>
              <a:rPr lang="en-US" dirty="0"/>
              <a:t>First Name Last Name</a:t>
            </a:r>
          </a:p>
        </p:txBody>
      </p:sp>
      <p:sp>
        <p:nvSpPr>
          <p:cNvPr id="3" name="Speaker title"/>
          <p:cNvSpPr>
            <a:spLocks noGrp="1"/>
          </p:cNvSpPr>
          <p:nvPr>
            <p:ph type="body" idx="1" hasCustomPrompt="1"/>
          </p:nvPr>
        </p:nvSpPr>
        <p:spPr bwMode="gray">
          <a:xfrm>
            <a:off x="514349" y="4403068"/>
            <a:ext cx="7178221" cy="484632"/>
          </a:xfrm>
        </p:spPr>
        <p:txBody>
          <a:bodyPr anchor="t"/>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9" name="Phone/email"/>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 123-456-7890</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5" name="MIO_LOGOPLACEHOLDER#LowerLeftMediumWide" hidden="1"/>
          <p:cNvSpPr/>
          <p:nvPr userDrawn="1"/>
        </p:nvSpPr>
        <p:spPr>
          <a:xfrm>
            <a:off x="392112" y="6174567"/>
            <a:ext cx="1890821" cy="43578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7" name="Thank you or main title"/>
          <p:cNvSpPr>
            <a:spLocks noGrp="1"/>
          </p:cNvSpPr>
          <p:nvPr>
            <p:ph type="body" sz="quarter" idx="11" hasCustomPrompt="1"/>
          </p:nvPr>
        </p:nvSpPr>
        <p:spPr>
          <a:xfrm>
            <a:off x="514348" y="638629"/>
            <a:ext cx="7178040" cy="2559019"/>
          </a:xfrm>
        </p:spPr>
        <p:txBody>
          <a:bodyPr anchor="b"/>
          <a:lstStyle>
            <a:lvl1pPr>
              <a:defRPr sz="4400">
                <a:solidFill>
                  <a:schemeClr val="tx1"/>
                </a:solidFill>
              </a:defRPr>
            </a:lvl1pPr>
          </a:lstStyle>
          <a:p>
            <a:pPr lvl="0"/>
            <a:r>
              <a:rPr lang="en-US" dirty="0"/>
              <a:t>Insert closing language</a:t>
            </a:r>
          </a:p>
        </p:txBody>
      </p:sp>
      <p:sp>
        <p:nvSpPr>
          <p:cNvPr id="26" name="Rectangle 25" hidden="1"/>
          <p:cNvSpPr/>
          <p:nvPr userDrawn="1">
            <p:custDataLst>
              <p:tags r:id="rId1"/>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8" name="Subtitle"/>
          <p:cNvSpPr>
            <a:spLocks noGrp="1"/>
          </p:cNvSpPr>
          <p:nvPr>
            <p:ph type="body" sz="quarter" idx="12" hasCustomPrompt="1"/>
          </p:nvPr>
        </p:nvSpPr>
        <p:spPr>
          <a:xfrm>
            <a:off x="514348" y="3177964"/>
            <a:ext cx="7178040" cy="464911"/>
          </a:xfrm>
        </p:spPr>
        <p:txBody>
          <a:bodyPr/>
          <a:lstStyle>
            <a:lvl1pPr>
              <a:defRPr sz="2800">
                <a:solidFill>
                  <a:schemeClr val="tx1"/>
                </a:solidFill>
              </a:defRPr>
            </a:lvl1pPr>
          </a:lstStyle>
          <a:p>
            <a:pPr lvl="0"/>
            <a:r>
              <a:rPr lang="en-US" dirty="0"/>
              <a:t>Insert subhead if needed</a:t>
            </a:r>
          </a:p>
        </p:txBody>
      </p:sp>
      <p:pic>
        <p:nvPicPr>
          <p:cNvPr id="15" name="Picture 2" descr="C:\Users\cbarthol\Desktop\Charlotte Work\Tools\PPT\Empower\Logo EMFs\OPTUM_®_4c.emf"/>
          <p:cNvPicPr>
            <a:picLocks noChangeAspect="1" noChangeArrowheads="1"/>
          </p:cNvPicPr>
          <p:nvPr userDrawn="1">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583916" y="5843363"/>
            <a:ext cx="2092117" cy="6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7/5/2023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7/5/2023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4815809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7/5/2023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132518447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7/5/2023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25540005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7/5/2023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a:solidFill>
                  <a:schemeClr val="accent6"/>
                </a:solidFill>
              </a:rPr>
              <a:t>Better, for you</a:t>
            </a:r>
          </a:p>
        </p:txBody>
      </p:sp>
    </p:spTree>
    <p:extLst>
      <p:ext uri="{BB962C8B-B14F-4D97-AF65-F5344CB8AC3E}">
        <p14:creationId xmlns:p14="http://schemas.microsoft.com/office/powerpoint/2010/main" val="782659486"/>
      </p:ext>
    </p:extLst>
  </p:cSld>
  <p:clrMapOvr>
    <a:masterClrMapping/>
  </p:clrMapOvr>
  <p:extLst>
    <p:ext uri="{DCECCB84-F9BA-43D5-87BE-67443E8EF086}">
      <p15:sldGuideLst xmlns:p15="http://schemas.microsoft.com/office/powerpoint/2012/main">
        <p15:guide id="2" pos="3259">
          <p15:clr>
            <a:srgbClr val="FBAE40"/>
          </p15:clr>
        </p15:guide>
        <p15:guide id="4" orient="horz" pos="28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7/5/2023</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67" r:id="rId3"/>
    <p:sldLayoutId id="2147483694" r:id="rId4"/>
    <p:sldLayoutId id="2147483699" r:id="rId5"/>
    <p:sldLayoutId id="2147483700" r:id="rId6"/>
    <p:sldLayoutId id="2147483701" r:id="rId7"/>
    <p:sldLayoutId id="2147483688" r:id="rId8"/>
    <p:sldLayoutId id="2147483703" r:id="rId9"/>
    <p:sldLayoutId id="2147483676" r:id="rId10"/>
    <p:sldLayoutId id="2147483685" r:id="rId11"/>
    <p:sldLayoutId id="2147483684" r:id="rId12"/>
    <p:sldLayoutId id="2147483677" r:id="rId13"/>
    <p:sldLayoutId id="2147483654" r:id="rId14"/>
    <p:sldLayoutId id="2147483662" r:id="rId15"/>
    <p:sldLayoutId id="2147483683" r:id="rId16"/>
    <p:sldLayoutId id="2147483650" r:id="rId17"/>
    <p:sldLayoutId id="2147483655" r:id="rId18"/>
    <p:sldLayoutId id="2147483678" r:id="rId19"/>
    <p:sldLayoutId id="2147483664" r:id="rId20"/>
    <p:sldLayoutId id="2147483696" r:id="rId21"/>
    <p:sldLayoutId id="2147483695" r:id="rId22"/>
    <p:sldLayoutId id="2147483697" r:id="rId23"/>
    <p:sldLayoutId id="2147483692" r:id="rId24"/>
    <p:sldLayoutId id="2147483698" r:id="rId25"/>
    <p:sldLayoutId id="2147483680" r:id="rId26"/>
    <p:sldLayoutId id="2147483663" r:id="rId27"/>
    <p:sldLayoutId id="2147483660" r:id="rId28"/>
    <p:sldLayoutId id="2147483649" r:id="rId29"/>
    <p:sldLayoutId id="2147483652" r:id="rId30"/>
    <p:sldLayoutId id="2147483653" r:id="rId31"/>
    <p:sldLayoutId id="2147483656" r:id="rId32"/>
    <p:sldLayoutId id="2147483657" r:id="rId33"/>
    <p:sldLayoutId id="2147483658" r:id="rId34"/>
    <p:sldLayoutId id="2147483659" r:id="rId35"/>
    <p:sldLayoutId id="2147483712" r:id="rId36"/>
    <p:sldLayoutId id="2147483859" r:id="rId37"/>
    <p:sldLayoutId id="2147483861" r:id="rId38"/>
    <p:sldLayoutId id="2147483862" r:id="rId39"/>
    <p:sldLayoutId id="2147483868" r:id="rId4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package" Target="../embeddings/Microsoft_Word_Document.docx"/><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xml"/><Relationship Id="rId7" Type="http://schemas.openxmlformats.org/officeDocument/2006/relationships/image" Target="../media/image17.jpeg"/><Relationship Id="rId12"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11" Type="http://schemas.openxmlformats.org/officeDocument/2006/relationships/image" Target="../media/image21.jpeg"/><Relationship Id="rId5" Type="http://schemas.openxmlformats.org/officeDocument/2006/relationships/diagramColors" Target="../diagrams/colors1.xml"/><Relationship Id="rId10" Type="http://schemas.openxmlformats.org/officeDocument/2006/relationships/image" Target="../media/image20.jpeg"/><Relationship Id="rId4" Type="http://schemas.openxmlformats.org/officeDocument/2006/relationships/diagramQuickStyle" Target="../diagrams/quickStyle1.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Word_Document1.docx"/><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Word_Document2.docx"/><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package" Target="../embeddings/Microsoft_Word_Document3.docx"/></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95C9F0-1E5F-41A2-B195-1D907C831EFF}"/>
              </a:ext>
            </a:extLst>
          </p:cNvPr>
          <p:cNvSpPr>
            <a:spLocks noGrp="1"/>
          </p:cNvSpPr>
          <p:nvPr>
            <p:ph type="title"/>
          </p:nvPr>
        </p:nvSpPr>
        <p:spPr>
          <a:xfrm>
            <a:off x="463462" y="3073535"/>
            <a:ext cx="4709160" cy="1246495"/>
          </a:xfrm>
        </p:spPr>
        <p:txBody>
          <a:bodyPr/>
          <a:lstStyle/>
          <a:p>
            <a:r>
              <a:rPr lang="en-US" dirty="0"/>
              <a:t>Azure Virtual Desktop</a:t>
            </a:r>
          </a:p>
        </p:txBody>
      </p:sp>
      <p:sp>
        <p:nvSpPr>
          <p:cNvPr id="4" name="Text Placeholder 3">
            <a:extLst>
              <a:ext uri="{FF2B5EF4-FFF2-40B4-BE49-F238E27FC236}">
                <a16:creationId xmlns:a16="http://schemas.microsoft.com/office/drawing/2014/main" id="{AC459C65-9C64-4A7D-8215-5C15579A0ACD}"/>
              </a:ext>
            </a:extLst>
          </p:cNvPr>
          <p:cNvSpPr>
            <a:spLocks noGrp="1"/>
          </p:cNvSpPr>
          <p:nvPr>
            <p:ph type="body" sz="quarter" idx="10"/>
          </p:nvPr>
        </p:nvSpPr>
        <p:spPr/>
        <p:txBody>
          <a:bodyPr/>
          <a:lstStyle/>
          <a:p>
            <a:r>
              <a:rPr lang="en-US" dirty="0"/>
              <a:t>Optum Connect</a:t>
            </a:r>
          </a:p>
          <a:p>
            <a:endParaRPr lang="en-US" dirty="0"/>
          </a:p>
        </p:txBody>
      </p:sp>
      <p:sp>
        <p:nvSpPr>
          <p:cNvPr id="5" name="Text Placeholder 4">
            <a:extLst>
              <a:ext uri="{FF2B5EF4-FFF2-40B4-BE49-F238E27FC236}">
                <a16:creationId xmlns:a16="http://schemas.microsoft.com/office/drawing/2014/main" id="{B3995963-972A-4FA6-83A5-DEBB43FDE422}"/>
              </a:ext>
            </a:extLst>
          </p:cNvPr>
          <p:cNvSpPr>
            <a:spLocks noGrp="1"/>
          </p:cNvSpPr>
          <p:nvPr>
            <p:ph type="body" sz="quarter" idx="11"/>
          </p:nvPr>
        </p:nvSpPr>
        <p:spPr/>
        <p:txBody>
          <a:bodyPr/>
          <a:lstStyle/>
          <a:p>
            <a:r>
              <a:rPr lang="en-US" dirty="0"/>
              <a:t>Pranav Singh</a:t>
            </a:r>
          </a:p>
        </p:txBody>
      </p:sp>
    </p:spTree>
    <p:extLst>
      <p:ext uri="{BB962C8B-B14F-4D97-AF65-F5344CB8AC3E}">
        <p14:creationId xmlns:p14="http://schemas.microsoft.com/office/powerpoint/2010/main" val="358781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04699"/>
          </a:xfrm>
        </p:spPr>
        <p:txBody>
          <a:bodyPr/>
          <a:lstStyle/>
          <a:p>
            <a:r>
              <a:rPr lang="en-US" dirty="0"/>
              <a:t>RACI</a:t>
            </a:r>
          </a:p>
        </p:txBody>
      </p:sp>
      <p:graphicFrame>
        <p:nvGraphicFramePr>
          <p:cNvPr id="3" name="Table 2">
            <a:extLst>
              <a:ext uri="{FF2B5EF4-FFF2-40B4-BE49-F238E27FC236}">
                <a16:creationId xmlns:a16="http://schemas.microsoft.com/office/drawing/2014/main" id="{7401860E-FA5C-6528-B8B2-F9C6C0579CD2}"/>
              </a:ext>
            </a:extLst>
          </p:cNvPr>
          <p:cNvGraphicFramePr>
            <a:graphicFrameLocks noGrp="1"/>
          </p:cNvGraphicFramePr>
          <p:nvPr>
            <p:extLst>
              <p:ext uri="{D42A27DB-BD31-4B8C-83A1-F6EECF244321}">
                <p14:modId xmlns:p14="http://schemas.microsoft.com/office/powerpoint/2010/main" val="926257847"/>
              </p:ext>
            </p:extLst>
          </p:nvPr>
        </p:nvGraphicFramePr>
        <p:xfrm>
          <a:off x="428400" y="571099"/>
          <a:ext cx="10997246" cy="6021920"/>
        </p:xfrm>
        <a:graphic>
          <a:graphicData uri="http://schemas.openxmlformats.org/drawingml/2006/table">
            <a:tbl>
              <a:tblPr firstRow="1" bandRow="1">
                <a:tableStyleId>{5FD0F851-EC5A-4D38-B0AD-8093EC10F338}</a:tableStyleId>
              </a:tblPr>
              <a:tblGrid>
                <a:gridCol w="1086915">
                  <a:extLst>
                    <a:ext uri="{9D8B030D-6E8A-4147-A177-3AD203B41FA5}">
                      <a16:colId xmlns:a16="http://schemas.microsoft.com/office/drawing/2014/main" val="3593242037"/>
                    </a:ext>
                  </a:extLst>
                </a:gridCol>
                <a:gridCol w="3335507">
                  <a:extLst>
                    <a:ext uri="{9D8B030D-6E8A-4147-A177-3AD203B41FA5}">
                      <a16:colId xmlns:a16="http://schemas.microsoft.com/office/drawing/2014/main" val="1503631226"/>
                    </a:ext>
                  </a:extLst>
                </a:gridCol>
                <a:gridCol w="866147">
                  <a:extLst>
                    <a:ext uri="{9D8B030D-6E8A-4147-A177-3AD203B41FA5}">
                      <a16:colId xmlns:a16="http://schemas.microsoft.com/office/drawing/2014/main" val="411286234"/>
                    </a:ext>
                  </a:extLst>
                </a:gridCol>
                <a:gridCol w="899712">
                  <a:extLst>
                    <a:ext uri="{9D8B030D-6E8A-4147-A177-3AD203B41FA5}">
                      <a16:colId xmlns:a16="http://schemas.microsoft.com/office/drawing/2014/main" val="1989980788"/>
                    </a:ext>
                  </a:extLst>
                </a:gridCol>
                <a:gridCol w="1007677">
                  <a:extLst>
                    <a:ext uri="{9D8B030D-6E8A-4147-A177-3AD203B41FA5}">
                      <a16:colId xmlns:a16="http://schemas.microsoft.com/office/drawing/2014/main" val="1093689544"/>
                    </a:ext>
                  </a:extLst>
                </a:gridCol>
                <a:gridCol w="890715">
                  <a:extLst>
                    <a:ext uri="{9D8B030D-6E8A-4147-A177-3AD203B41FA5}">
                      <a16:colId xmlns:a16="http://schemas.microsoft.com/office/drawing/2014/main" val="3217062444"/>
                    </a:ext>
                  </a:extLst>
                </a:gridCol>
                <a:gridCol w="647792">
                  <a:extLst>
                    <a:ext uri="{9D8B030D-6E8A-4147-A177-3AD203B41FA5}">
                      <a16:colId xmlns:a16="http://schemas.microsoft.com/office/drawing/2014/main" val="3319696938"/>
                    </a:ext>
                  </a:extLst>
                </a:gridCol>
                <a:gridCol w="674784">
                  <a:extLst>
                    <a:ext uri="{9D8B030D-6E8A-4147-A177-3AD203B41FA5}">
                      <a16:colId xmlns:a16="http://schemas.microsoft.com/office/drawing/2014/main" val="2339376940"/>
                    </a:ext>
                  </a:extLst>
                </a:gridCol>
                <a:gridCol w="881717">
                  <a:extLst>
                    <a:ext uri="{9D8B030D-6E8A-4147-A177-3AD203B41FA5}">
                      <a16:colId xmlns:a16="http://schemas.microsoft.com/office/drawing/2014/main" val="3166251221"/>
                    </a:ext>
                  </a:extLst>
                </a:gridCol>
                <a:gridCol w="706280">
                  <a:extLst>
                    <a:ext uri="{9D8B030D-6E8A-4147-A177-3AD203B41FA5}">
                      <a16:colId xmlns:a16="http://schemas.microsoft.com/office/drawing/2014/main" val="2971129804"/>
                    </a:ext>
                  </a:extLst>
                </a:gridCol>
              </a:tblGrid>
              <a:tr h="505288">
                <a:tc rowSpan="10">
                  <a:txBody>
                    <a:bodyPr/>
                    <a:lstStyle/>
                    <a:p>
                      <a:pPr algn="ctr" fontAlgn="ctr"/>
                      <a:r>
                        <a:rPr lang="en-IN" sz="1200" b="1" u="none" strike="noStrike" dirty="0">
                          <a:solidFill>
                            <a:schemeClr val="bg1"/>
                          </a:solidFill>
                          <a:effectLst/>
                        </a:rPr>
                        <a:t>Assessment  Phase                          </a:t>
                      </a:r>
                      <a:endParaRPr lang="en-IN" sz="1200" b="1" i="0" u="none" strike="noStrike" dirty="0">
                        <a:solidFill>
                          <a:schemeClr val="bg1"/>
                        </a:solidFill>
                        <a:effectLst/>
                        <a:latin typeface="Calibri" panose="020F0502020204030204" pitchFamily="34" charset="0"/>
                      </a:endParaRPr>
                    </a:p>
                  </a:txBody>
                  <a:tcPr marL="95991"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Task Name</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Workplace Services</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Platform Engineering</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OC Cloud Engineering</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OC Cloud Operations</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Network</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Security</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Architecture Team</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IN" sz="1100" b="1" u="none" strike="noStrike" dirty="0">
                          <a:solidFill>
                            <a:schemeClr val="bg1"/>
                          </a:solidFill>
                          <a:effectLst/>
                        </a:rPr>
                        <a:t>Stakeholders</a:t>
                      </a:r>
                      <a:endParaRPr lang="en-IN" sz="1100" b="1" i="0" u="none" strike="noStrike" dirty="0">
                        <a:solidFill>
                          <a:schemeClr val="bg1"/>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883729920"/>
                  </a:ext>
                </a:extLst>
              </a:tr>
              <a:tr h="141662">
                <a:tc vMerge="1">
                  <a:txBody>
                    <a:bodyPr/>
                    <a:lstStyle/>
                    <a:p>
                      <a:endParaRPr lang="en-US"/>
                    </a:p>
                  </a:txBody>
                  <a:tcPr/>
                </a:tc>
                <a:tc>
                  <a:txBody>
                    <a:bodyPr/>
                    <a:lstStyle/>
                    <a:p>
                      <a:pPr algn="l" fontAlgn="b"/>
                      <a:r>
                        <a:rPr lang="en-IN" sz="900" u="none" strike="noStrike" dirty="0">
                          <a:effectLst/>
                        </a:rPr>
                        <a:t>Validation of VDI infrastructure on prem</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I</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809319"/>
                  </a:ext>
                </a:extLst>
              </a:tr>
              <a:tr h="141662">
                <a:tc vMerge="1">
                  <a:txBody>
                    <a:bodyPr/>
                    <a:lstStyle/>
                    <a:p>
                      <a:endParaRPr lang="en-US"/>
                    </a:p>
                  </a:txBody>
                  <a:tcPr/>
                </a:tc>
                <a:tc>
                  <a:txBody>
                    <a:bodyPr/>
                    <a:lstStyle/>
                    <a:p>
                      <a:pPr algn="l" fontAlgn="b"/>
                      <a:r>
                        <a:rPr lang="en-IN" sz="900" u="none" strike="noStrike" dirty="0">
                          <a:effectLst/>
                        </a:rPr>
                        <a:t>Validation of No of VDI machine and their sizes</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I</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474689"/>
                  </a:ext>
                </a:extLst>
              </a:tr>
              <a:tr h="141662">
                <a:tc vMerge="1">
                  <a:txBody>
                    <a:bodyPr/>
                    <a:lstStyle/>
                    <a:p>
                      <a:endParaRPr lang="en-US"/>
                    </a:p>
                  </a:txBody>
                  <a:tcPr/>
                </a:tc>
                <a:tc>
                  <a:txBody>
                    <a:bodyPr/>
                    <a:lstStyle/>
                    <a:p>
                      <a:pPr algn="l" fontAlgn="b"/>
                      <a:r>
                        <a:rPr lang="en-IN" sz="900" u="none" strike="noStrike">
                          <a:effectLst/>
                        </a:rPr>
                        <a:t>Validation of No. of Users</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506271"/>
                  </a:ext>
                </a:extLst>
              </a:tr>
              <a:tr h="141662">
                <a:tc vMerge="1">
                  <a:txBody>
                    <a:bodyPr/>
                    <a:lstStyle/>
                    <a:p>
                      <a:endParaRPr lang="en-US"/>
                    </a:p>
                  </a:txBody>
                  <a:tcPr/>
                </a:tc>
                <a:tc>
                  <a:txBody>
                    <a:bodyPr/>
                    <a:lstStyle/>
                    <a:p>
                      <a:pPr algn="l" fontAlgn="b"/>
                      <a:r>
                        <a:rPr lang="en-IN" sz="900" u="none" strike="noStrike" dirty="0">
                          <a:effectLst/>
                        </a:rPr>
                        <a:t>Validation of licensing &amp; application</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I</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511852"/>
                  </a:ext>
                </a:extLst>
              </a:tr>
              <a:tr h="278021">
                <a:tc vMerge="1">
                  <a:txBody>
                    <a:bodyPr/>
                    <a:lstStyle/>
                    <a:p>
                      <a:endParaRPr lang="en-US"/>
                    </a:p>
                  </a:txBody>
                  <a:tcPr/>
                </a:tc>
                <a:tc>
                  <a:txBody>
                    <a:bodyPr/>
                    <a:lstStyle/>
                    <a:p>
                      <a:pPr algn="l" fontAlgn="b"/>
                      <a:r>
                        <a:rPr lang="en-IN" sz="900" u="none" strike="noStrike">
                          <a:effectLst/>
                        </a:rPr>
                        <a:t>Categorization of User type (light/medium/heavy/power users)</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0957899"/>
                  </a:ext>
                </a:extLst>
              </a:tr>
              <a:tr h="278021">
                <a:tc vMerge="1">
                  <a:txBody>
                    <a:bodyPr/>
                    <a:lstStyle/>
                    <a:p>
                      <a:endParaRPr lang="en-US"/>
                    </a:p>
                  </a:txBody>
                  <a:tcPr/>
                </a:tc>
                <a:tc>
                  <a:txBody>
                    <a:bodyPr/>
                    <a:lstStyle/>
                    <a:p>
                      <a:pPr algn="l" fontAlgn="b"/>
                      <a:r>
                        <a:rPr lang="en-IN" sz="900" u="none" strike="noStrike">
                          <a:effectLst/>
                        </a:rPr>
                        <a:t>Develop AVD Enterprise Scale Terraform IaC Modules and the required Framework</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I</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753481"/>
                  </a:ext>
                </a:extLst>
              </a:tr>
              <a:tr h="141662">
                <a:tc vMerge="1">
                  <a:txBody>
                    <a:bodyPr/>
                    <a:lstStyle/>
                    <a:p>
                      <a:endParaRPr lang="en-US"/>
                    </a:p>
                  </a:txBody>
                  <a:tcPr/>
                </a:tc>
                <a:tc>
                  <a:txBody>
                    <a:bodyPr/>
                    <a:lstStyle/>
                    <a:p>
                      <a:pPr algn="l" fontAlgn="b"/>
                      <a:r>
                        <a:rPr lang="en-IN" sz="900" u="none" strike="noStrike">
                          <a:effectLst/>
                        </a:rPr>
                        <a:t>GPO and AD infrastructure Validation</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I</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093482"/>
                  </a:ext>
                </a:extLst>
              </a:tr>
              <a:tr h="141662">
                <a:tc vMerge="1">
                  <a:txBody>
                    <a:bodyPr/>
                    <a:lstStyle/>
                    <a:p>
                      <a:endParaRPr lang="en-US"/>
                    </a:p>
                  </a:txBody>
                  <a:tcPr/>
                </a:tc>
                <a:tc>
                  <a:txBody>
                    <a:bodyPr/>
                    <a:lstStyle/>
                    <a:p>
                      <a:pPr algn="l" fontAlgn="b"/>
                      <a:r>
                        <a:rPr lang="en-IN" sz="900" u="none" strike="noStrike" dirty="0">
                          <a:effectLst/>
                        </a:rPr>
                        <a:t>Golden Image Validation</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751455"/>
                  </a:ext>
                </a:extLst>
              </a:tr>
              <a:tr h="141662">
                <a:tc vMerge="1">
                  <a:txBody>
                    <a:bodyPr/>
                    <a:lstStyle/>
                    <a:p>
                      <a:endParaRPr lang="en-US"/>
                    </a:p>
                  </a:txBody>
                  <a:tcPr/>
                </a:tc>
                <a:tc>
                  <a:txBody>
                    <a:bodyPr/>
                    <a:lstStyle/>
                    <a:p>
                      <a:pPr algn="l" fontAlgn="b"/>
                      <a:r>
                        <a:rPr lang="en-IN" sz="900" u="none" strike="noStrike" dirty="0">
                          <a:effectLst/>
                        </a:rPr>
                        <a:t>Software &amp; Patching Cycle</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C,I</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5052315"/>
                  </a:ext>
                </a:extLst>
              </a:tr>
              <a:tr h="141662">
                <a:tc rowSpan="7">
                  <a:txBody>
                    <a:bodyPr/>
                    <a:lstStyle/>
                    <a:p>
                      <a:pPr algn="ctr" fontAlgn="ctr"/>
                      <a:r>
                        <a:rPr lang="en-IN" sz="1200" b="1" u="none" strike="noStrike" dirty="0">
                          <a:solidFill>
                            <a:schemeClr val="bg1"/>
                          </a:solidFill>
                          <a:effectLst/>
                        </a:rPr>
                        <a:t>Preparation Phase                          </a:t>
                      </a:r>
                      <a:endParaRPr lang="en-IN" sz="1200" b="1" i="0" u="none" strike="noStrike" dirty="0">
                        <a:solidFill>
                          <a:schemeClr val="bg1"/>
                        </a:solidFill>
                        <a:effectLst/>
                        <a:latin typeface="Calibri" panose="020F0502020204030204" pitchFamily="34" charset="0"/>
                      </a:endParaRPr>
                    </a:p>
                  </a:txBody>
                  <a:tcPr marL="95991"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en-IN" sz="900" u="none" strike="noStrike" dirty="0">
                          <a:effectLst/>
                        </a:rPr>
                        <a:t>Create the client AVD architecture diagram</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4808184"/>
                  </a:ext>
                </a:extLst>
              </a:tr>
              <a:tr h="141662">
                <a:tc vMerge="1">
                  <a:txBody>
                    <a:bodyPr/>
                    <a:lstStyle/>
                    <a:p>
                      <a:endParaRPr lang="en-US"/>
                    </a:p>
                  </a:txBody>
                  <a:tcPr/>
                </a:tc>
                <a:tc>
                  <a:txBody>
                    <a:bodyPr/>
                    <a:lstStyle/>
                    <a:p>
                      <a:pPr algn="l" fontAlgn="b"/>
                      <a:r>
                        <a:rPr lang="en-IN" sz="900" u="none" strike="noStrike">
                          <a:effectLst/>
                        </a:rPr>
                        <a:t>On-boarding the customer to Azure CSP subscription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817677"/>
                  </a:ext>
                </a:extLst>
              </a:tr>
              <a:tr h="141662">
                <a:tc vMerge="1">
                  <a:txBody>
                    <a:bodyPr/>
                    <a:lstStyle/>
                    <a:p>
                      <a:endParaRPr lang="en-US"/>
                    </a:p>
                  </a:txBody>
                  <a:tcPr/>
                </a:tc>
                <a:tc>
                  <a:txBody>
                    <a:bodyPr/>
                    <a:lstStyle/>
                    <a:p>
                      <a:pPr algn="l" fontAlgn="b"/>
                      <a:r>
                        <a:rPr lang="en-IN" sz="900" u="none" strike="noStrike">
                          <a:effectLst/>
                        </a:rPr>
                        <a:t>NCAP (Subscription, SPN etc creation)</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852922"/>
                  </a:ext>
                </a:extLst>
              </a:tr>
              <a:tr h="141662">
                <a:tc vMerge="1">
                  <a:txBody>
                    <a:bodyPr/>
                    <a:lstStyle/>
                    <a:p>
                      <a:endParaRPr lang="en-US"/>
                    </a:p>
                  </a:txBody>
                  <a:tcPr/>
                </a:tc>
                <a:tc>
                  <a:txBody>
                    <a:bodyPr/>
                    <a:lstStyle/>
                    <a:p>
                      <a:pPr algn="l" fontAlgn="b"/>
                      <a:r>
                        <a:rPr lang="en-IN" sz="900" u="none" strike="noStrike">
                          <a:effectLst/>
                        </a:rPr>
                        <a:t>Onboarding of customer TFE org setup</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929440"/>
                  </a:ext>
                </a:extLst>
              </a:tr>
              <a:tr h="278021">
                <a:tc vMerge="1">
                  <a:txBody>
                    <a:bodyPr/>
                    <a:lstStyle/>
                    <a:p>
                      <a:endParaRPr lang="en-US"/>
                    </a:p>
                  </a:txBody>
                  <a:tcPr/>
                </a:tc>
                <a:tc>
                  <a:txBody>
                    <a:bodyPr/>
                    <a:lstStyle/>
                    <a:p>
                      <a:pPr algn="l" fontAlgn="b"/>
                      <a:r>
                        <a:rPr lang="en-IN" sz="900" u="none" strike="noStrike">
                          <a:effectLst/>
                        </a:rPr>
                        <a:t>Deployment of Cloud Security &amp; Posture Management Resources</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005360"/>
                  </a:ext>
                </a:extLst>
              </a:tr>
              <a:tr h="278021">
                <a:tc vMerge="1">
                  <a:txBody>
                    <a:bodyPr/>
                    <a:lstStyle/>
                    <a:p>
                      <a:endParaRPr lang="en-US"/>
                    </a:p>
                  </a:txBody>
                  <a:tcPr/>
                </a:tc>
                <a:tc>
                  <a:txBody>
                    <a:bodyPr/>
                    <a:lstStyle/>
                    <a:p>
                      <a:pPr algn="l" fontAlgn="b"/>
                      <a:r>
                        <a:rPr lang="en-IN" sz="900" u="none" strike="noStrike">
                          <a:effectLst/>
                        </a:rPr>
                        <a:t>Configuration of Network connectivity with AD DC Server ( Express Route/VPN)</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7945303"/>
                  </a:ext>
                </a:extLst>
              </a:tr>
              <a:tr h="141662">
                <a:tc vMerge="1">
                  <a:txBody>
                    <a:bodyPr/>
                    <a:lstStyle/>
                    <a:p>
                      <a:endParaRPr lang="en-US"/>
                    </a:p>
                  </a:txBody>
                  <a:tcPr/>
                </a:tc>
                <a:tc>
                  <a:txBody>
                    <a:bodyPr/>
                    <a:lstStyle/>
                    <a:p>
                      <a:pPr algn="l" fontAlgn="b"/>
                      <a:r>
                        <a:rPr lang="en-IN" sz="900" u="none" strike="noStrike">
                          <a:effectLst/>
                        </a:rPr>
                        <a:t>Setup of ADFS and Firewall</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634376"/>
                  </a:ext>
                </a:extLst>
              </a:tr>
              <a:tr h="141662">
                <a:tc rowSpan="9">
                  <a:txBody>
                    <a:bodyPr/>
                    <a:lstStyle/>
                    <a:p>
                      <a:pPr algn="ctr" fontAlgn="ctr"/>
                      <a:r>
                        <a:rPr lang="en-IN" sz="1200" b="1" u="none" strike="noStrike">
                          <a:solidFill>
                            <a:schemeClr val="bg1"/>
                          </a:solidFill>
                          <a:effectLst/>
                        </a:rPr>
                        <a:t>Deployment Phase</a:t>
                      </a:r>
                      <a:endParaRPr lang="en-IN" sz="1200" b="1" i="0" u="none" strike="noStrike">
                        <a:solidFill>
                          <a:schemeClr val="bg1"/>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en-IN" sz="900" u="none" strike="noStrike">
                          <a:effectLst/>
                        </a:rPr>
                        <a:t>Deploy AVD Landing zone</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895535"/>
                  </a:ext>
                </a:extLst>
              </a:tr>
              <a:tr h="141662">
                <a:tc vMerge="1">
                  <a:txBody>
                    <a:bodyPr/>
                    <a:lstStyle/>
                    <a:p>
                      <a:endParaRPr lang="en-US"/>
                    </a:p>
                  </a:txBody>
                  <a:tcPr/>
                </a:tc>
                <a:tc>
                  <a:txBody>
                    <a:bodyPr/>
                    <a:lstStyle/>
                    <a:p>
                      <a:pPr algn="l" fontAlgn="b"/>
                      <a:r>
                        <a:rPr lang="en-IN" sz="900" u="none" strike="noStrike">
                          <a:effectLst/>
                        </a:rPr>
                        <a:t>Deploy AVD Modules using the TFE pipeline services</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C</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65012"/>
                  </a:ext>
                </a:extLst>
              </a:tr>
              <a:tr h="141662">
                <a:tc vMerge="1">
                  <a:txBody>
                    <a:bodyPr/>
                    <a:lstStyle/>
                    <a:p>
                      <a:endParaRPr lang="en-US"/>
                    </a:p>
                  </a:txBody>
                  <a:tcPr/>
                </a:tc>
                <a:tc>
                  <a:txBody>
                    <a:bodyPr/>
                    <a:lstStyle/>
                    <a:p>
                      <a:pPr algn="l" fontAlgn="b"/>
                      <a:r>
                        <a:rPr lang="en-IN" sz="900" u="none" strike="noStrike">
                          <a:effectLst/>
                        </a:rPr>
                        <a:t>Implement AVD scaling plan</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C</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005261"/>
                  </a:ext>
                </a:extLst>
              </a:tr>
              <a:tr h="141662">
                <a:tc vMerge="1">
                  <a:txBody>
                    <a:bodyPr/>
                    <a:lstStyle/>
                    <a:p>
                      <a:endParaRPr lang="en-US"/>
                    </a:p>
                  </a:txBody>
                  <a:tcPr/>
                </a:tc>
                <a:tc>
                  <a:txBody>
                    <a:bodyPr/>
                    <a:lstStyle/>
                    <a:p>
                      <a:pPr algn="l" fontAlgn="b"/>
                      <a:r>
                        <a:rPr lang="en-IN" sz="900" u="none" strike="noStrike">
                          <a:effectLst/>
                        </a:rPr>
                        <a:t>Deploy File share and Profile Retention using Fslogix</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C</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875431"/>
                  </a:ext>
                </a:extLst>
              </a:tr>
              <a:tr h="141662">
                <a:tc vMerge="1">
                  <a:txBody>
                    <a:bodyPr/>
                    <a:lstStyle/>
                    <a:p>
                      <a:endParaRPr lang="en-US"/>
                    </a:p>
                  </a:txBody>
                  <a:tcPr/>
                </a:tc>
                <a:tc>
                  <a:txBody>
                    <a:bodyPr/>
                    <a:lstStyle/>
                    <a:p>
                      <a:pPr algn="l" fontAlgn="b"/>
                      <a:r>
                        <a:rPr lang="en-IN" sz="900" u="none" strike="noStrike">
                          <a:effectLst/>
                        </a:rPr>
                        <a:t>Pilot user access assignment on AVD</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6081756"/>
                  </a:ext>
                </a:extLst>
              </a:tr>
              <a:tr h="141662">
                <a:tc vMerge="1">
                  <a:txBody>
                    <a:bodyPr/>
                    <a:lstStyle/>
                    <a:p>
                      <a:endParaRPr lang="en-US"/>
                    </a:p>
                  </a:txBody>
                  <a:tcPr/>
                </a:tc>
                <a:tc>
                  <a:txBody>
                    <a:bodyPr/>
                    <a:lstStyle/>
                    <a:p>
                      <a:pPr algn="l" fontAlgn="b"/>
                      <a:r>
                        <a:rPr lang="en-IN" sz="900" u="none" strike="noStrike">
                          <a:effectLst/>
                        </a:rPr>
                        <a:t>Setup Security &amp; Performance Monitoring</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rPr>
                        <a:t>R,A</a:t>
                      </a:r>
                      <a:endParaRPr lang="en-IN" sz="900" b="0" i="0" u="none" strike="noStrike" dirty="0">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554160"/>
                  </a:ext>
                </a:extLst>
              </a:tr>
              <a:tr h="141662">
                <a:tc vMerge="1">
                  <a:txBody>
                    <a:bodyPr/>
                    <a:lstStyle/>
                    <a:p>
                      <a:endParaRPr lang="en-US"/>
                    </a:p>
                  </a:txBody>
                  <a:tcPr/>
                </a:tc>
                <a:tc>
                  <a:txBody>
                    <a:bodyPr/>
                    <a:lstStyle/>
                    <a:p>
                      <a:pPr algn="l" fontAlgn="b"/>
                      <a:r>
                        <a:rPr lang="en-IN" sz="900" u="none" strike="noStrike">
                          <a:effectLst/>
                        </a:rPr>
                        <a:t>Setup BCDR Plan (including backup of Azure File share)</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R,A</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4846924"/>
                  </a:ext>
                </a:extLst>
              </a:tr>
              <a:tr h="141662">
                <a:tc vMerge="1">
                  <a:txBody>
                    <a:bodyPr/>
                    <a:lstStyle/>
                    <a:p>
                      <a:endParaRPr lang="en-US"/>
                    </a:p>
                  </a:txBody>
                  <a:tcPr/>
                </a:tc>
                <a:tc>
                  <a:txBody>
                    <a:bodyPr/>
                    <a:lstStyle/>
                    <a:p>
                      <a:pPr algn="l" fontAlgn="b"/>
                      <a:r>
                        <a:rPr lang="en-IN" sz="900" u="none" strike="noStrike">
                          <a:effectLst/>
                        </a:rPr>
                        <a:t>Configure GPO specific to AVD</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u="none" strike="noStrike">
                          <a:effectLst/>
                        </a:rPr>
                        <a:t>                 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841991"/>
                  </a:ext>
                </a:extLst>
              </a:tr>
              <a:tr h="141662">
                <a:tc vMerge="1">
                  <a:txBody>
                    <a:bodyPr/>
                    <a:lstStyle/>
                    <a:p>
                      <a:endParaRPr lang="en-US"/>
                    </a:p>
                  </a:txBody>
                  <a:tcPr/>
                </a:tc>
                <a:tc>
                  <a:txBody>
                    <a:bodyPr/>
                    <a:lstStyle/>
                    <a:p>
                      <a:pPr algn="l" fontAlgn="b"/>
                      <a:r>
                        <a:rPr lang="en-IN" sz="900" u="none" strike="noStrike">
                          <a:effectLst/>
                        </a:rPr>
                        <a:t>Deployment of Software and application</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u="none" strike="noStrike">
                          <a:effectLst/>
                        </a:rPr>
                        <a:t>                 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288071"/>
                  </a:ext>
                </a:extLst>
              </a:tr>
              <a:tr h="278021">
                <a:tc rowSpan="7">
                  <a:txBody>
                    <a:bodyPr/>
                    <a:lstStyle/>
                    <a:p>
                      <a:pPr algn="ctr" fontAlgn="ctr"/>
                      <a:r>
                        <a:rPr lang="en-IN" sz="1200" b="1" u="none" strike="noStrike" dirty="0">
                          <a:solidFill>
                            <a:schemeClr val="bg1"/>
                          </a:solidFill>
                          <a:effectLst/>
                        </a:rPr>
                        <a:t>Operations Phase</a:t>
                      </a:r>
                      <a:endParaRPr lang="en-IN" sz="1200" b="1" i="0" u="none" strike="noStrike" dirty="0">
                        <a:solidFill>
                          <a:schemeClr val="bg1"/>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en-IN" sz="900" u="none" strike="noStrike">
                          <a:effectLst/>
                        </a:rPr>
                        <a:t>Access Management &amp; Creating and Publishing Application Groups</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22184"/>
                  </a:ext>
                </a:extLst>
              </a:tr>
              <a:tr h="141662">
                <a:tc vMerge="1">
                  <a:txBody>
                    <a:bodyPr/>
                    <a:lstStyle/>
                    <a:p>
                      <a:endParaRPr lang="en-US"/>
                    </a:p>
                  </a:txBody>
                  <a:tcPr/>
                </a:tc>
                <a:tc>
                  <a:txBody>
                    <a:bodyPr/>
                    <a:lstStyle/>
                    <a:p>
                      <a:pPr algn="l" fontAlgn="b"/>
                      <a:r>
                        <a:rPr lang="en-IN" sz="900" u="none" strike="noStrike">
                          <a:effectLst/>
                        </a:rPr>
                        <a:t>End User VDI Support &amp; Collaboration Services support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u="none" strike="noStrike">
                          <a:effectLst/>
                        </a:rPr>
                        <a:t>             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8046742"/>
                  </a:ext>
                </a:extLst>
              </a:tr>
              <a:tr h="141662">
                <a:tc vMerge="1">
                  <a:txBody>
                    <a:bodyPr/>
                    <a:lstStyle/>
                    <a:p>
                      <a:endParaRPr lang="en-US"/>
                    </a:p>
                  </a:txBody>
                  <a:tcPr/>
                </a:tc>
                <a:tc>
                  <a:txBody>
                    <a:bodyPr/>
                    <a:lstStyle/>
                    <a:p>
                      <a:pPr algn="l" fontAlgn="b"/>
                      <a:r>
                        <a:rPr lang="en-IN" sz="900" u="none" strike="noStrike">
                          <a:effectLst/>
                        </a:rPr>
                        <a:t>Software Management, Patching &amp; Upgrades</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u="none" strike="noStrike">
                          <a:effectLst/>
                        </a:rPr>
                        <a:t>              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75148"/>
                  </a:ext>
                </a:extLst>
              </a:tr>
              <a:tr h="141662">
                <a:tc vMerge="1">
                  <a:txBody>
                    <a:bodyPr/>
                    <a:lstStyle/>
                    <a:p>
                      <a:endParaRPr lang="en-US"/>
                    </a:p>
                  </a:txBody>
                  <a:tcPr/>
                </a:tc>
                <a:tc>
                  <a:txBody>
                    <a:bodyPr/>
                    <a:lstStyle/>
                    <a:p>
                      <a:pPr algn="l" fontAlgn="b"/>
                      <a:r>
                        <a:rPr lang="en-IN" sz="900" u="none" strike="noStrike">
                          <a:effectLst/>
                        </a:rPr>
                        <a:t>Monitoring of AVD Infra resources</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R,A</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1431203"/>
                  </a:ext>
                </a:extLst>
              </a:tr>
              <a:tr h="141662">
                <a:tc vMerge="1">
                  <a:txBody>
                    <a:bodyPr/>
                    <a:lstStyle/>
                    <a:p>
                      <a:endParaRPr lang="en-US"/>
                    </a:p>
                  </a:txBody>
                  <a:tcPr/>
                </a:tc>
                <a:tc>
                  <a:txBody>
                    <a:bodyPr/>
                    <a:lstStyle/>
                    <a:p>
                      <a:pPr algn="l" fontAlgn="b"/>
                      <a:r>
                        <a:rPr lang="en-IN" sz="900" u="none" strike="noStrike">
                          <a:effectLst/>
                        </a:rPr>
                        <a:t>Preparation of Golden Image and  Testing</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u="none" strike="noStrike">
                          <a:effectLst/>
                        </a:rPr>
                        <a:t>               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 </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I</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9698842"/>
                  </a:ext>
                </a:extLst>
              </a:tr>
              <a:tr h="278021">
                <a:tc vMerge="1">
                  <a:txBody>
                    <a:bodyPr/>
                    <a:lstStyle/>
                    <a:p>
                      <a:endParaRPr lang="en-US"/>
                    </a:p>
                  </a:txBody>
                  <a:tcPr/>
                </a:tc>
                <a:tc>
                  <a:txBody>
                    <a:bodyPr/>
                    <a:lstStyle/>
                    <a:p>
                      <a:pPr algn="l" fontAlgn="b"/>
                      <a:r>
                        <a:rPr lang="en-IN" sz="900" u="none" strike="noStrike">
                          <a:effectLst/>
                        </a:rPr>
                        <a:t>Develop Terraform Modules/Scripts for future enhancements and Resolving Bugfixes</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I</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5918233"/>
                  </a:ext>
                </a:extLst>
              </a:tr>
              <a:tr h="278021">
                <a:tc vMerge="1">
                  <a:txBody>
                    <a:bodyPr/>
                    <a:lstStyle/>
                    <a:p>
                      <a:endParaRPr lang="en-US"/>
                    </a:p>
                  </a:txBody>
                  <a:tcPr/>
                </a:tc>
                <a:tc>
                  <a:txBody>
                    <a:bodyPr/>
                    <a:lstStyle/>
                    <a:p>
                      <a:pPr algn="l" fontAlgn="b"/>
                      <a:r>
                        <a:rPr lang="en-IN" sz="900" u="none" strike="noStrike">
                          <a:effectLst/>
                        </a:rPr>
                        <a:t>Implement infrastructure Changes &amp; upgrades managed via IAC pipeline</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C</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R,A</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dirty="0">
                          <a:effectLst/>
                        </a:rPr>
                        <a:t>I</a:t>
                      </a:r>
                      <a:endParaRPr lang="en-IN" sz="900" b="0" i="0" u="none" strike="noStrike" dirty="0">
                        <a:solidFill>
                          <a:srgbClr val="000000"/>
                        </a:solidFill>
                        <a:effectLst/>
                        <a:latin typeface="Calibri" panose="020F0502020204030204" pitchFamily="34" charset="0"/>
                      </a:endParaRPr>
                    </a:p>
                  </a:txBody>
                  <a:tcPr marL="5333" marR="5333" marT="53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462903"/>
                  </a:ext>
                </a:extLst>
              </a:tr>
            </a:tbl>
          </a:graphicData>
        </a:graphic>
      </p:graphicFrame>
    </p:spTree>
    <p:extLst>
      <p:ext uri="{BB962C8B-B14F-4D97-AF65-F5344CB8AC3E}">
        <p14:creationId xmlns:p14="http://schemas.microsoft.com/office/powerpoint/2010/main" val="106232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398" y="335974"/>
            <a:ext cx="9601200" cy="332399"/>
          </a:xfrm>
        </p:spPr>
        <p:txBody>
          <a:bodyPr/>
          <a:lstStyle/>
          <a:p>
            <a:r>
              <a:rPr lang="en-US" sz="2400" dirty="0"/>
              <a:t>DaaS – Lifecycle management of AVD Deployment</a:t>
            </a:r>
          </a:p>
        </p:txBody>
      </p:sp>
      <p:sp>
        <p:nvSpPr>
          <p:cNvPr id="6" name="Striped Right Arrow 5">
            <a:extLst>
              <a:ext uri="{FF2B5EF4-FFF2-40B4-BE49-F238E27FC236}">
                <a16:creationId xmlns:a16="http://schemas.microsoft.com/office/drawing/2014/main" id="{F1134B35-6B2E-639C-C347-66E1012B1FBB}"/>
              </a:ext>
            </a:extLst>
          </p:cNvPr>
          <p:cNvSpPr/>
          <p:nvPr/>
        </p:nvSpPr>
        <p:spPr bwMode="gray">
          <a:xfrm rot="5400000">
            <a:off x="385125" y="1345304"/>
            <a:ext cx="910479" cy="823930"/>
          </a:xfrm>
          <a:prstGeom prst="stripedRightArrow">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7" name="Striped Right Arrow 6">
            <a:extLst>
              <a:ext uri="{FF2B5EF4-FFF2-40B4-BE49-F238E27FC236}">
                <a16:creationId xmlns:a16="http://schemas.microsoft.com/office/drawing/2014/main" id="{6DB1EDD5-D031-6848-FFA1-B66E450E14F7}"/>
              </a:ext>
            </a:extLst>
          </p:cNvPr>
          <p:cNvSpPr/>
          <p:nvPr/>
        </p:nvSpPr>
        <p:spPr bwMode="gray">
          <a:xfrm rot="5400000">
            <a:off x="385124" y="2382288"/>
            <a:ext cx="910479" cy="823930"/>
          </a:xfrm>
          <a:prstGeom prst="stripedRightArrow">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sz="1400" dirty="0">
              <a:solidFill>
                <a:srgbClr val="FFFFFF"/>
              </a:solidFill>
            </a:endParaRPr>
          </a:p>
        </p:txBody>
      </p:sp>
      <p:sp>
        <p:nvSpPr>
          <p:cNvPr id="8" name="Striped Right Arrow 7">
            <a:extLst>
              <a:ext uri="{FF2B5EF4-FFF2-40B4-BE49-F238E27FC236}">
                <a16:creationId xmlns:a16="http://schemas.microsoft.com/office/drawing/2014/main" id="{C41FD380-F541-4343-F988-4A2140AEEC03}"/>
              </a:ext>
            </a:extLst>
          </p:cNvPr>
          <p:cNvSpPr/>
          <p:nvPr/>
        </p:nvSpPr>
        <p:spPr bwMode="gray">
          <a:xfrm rot="5400000">
            <a:off x="385124" y="3473731"/>
            <a:ext cx="910479" cy="823930"/>
          </a:xfrm>
          <a:prstGeom prst="stripedRightArrow">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sz="1400" dirty="0">
              <a:solidFill>
                <a:srgbClr val="FFFFFF"/>
              </a:solidFill>
            </a:endParaRPr>
          </a:p>
        </p:txBody>
      </p:sp>
      <p:sp>
        <p:nvSpPr>
          <p:cNvPr id="9" name="Striped Right Arrow 8">
            <a:extLst>
              <a:ext uri="{FF2B5EF4-FFF2-40B4-BE49-F238E27FC236}">
                <a16:creationId xmlns:a16="http://schemas.microsoft.com/office/drawing/2014/main" id="{09C344B9-4B25-5641-80D7-2CB5C93D4A5D}"/>
              </a:ext>
            </a:extLst>
          </p:cNvPr>
          <p:cNvSpPr/>
          <p:nvPr/>
        </p:nvSpPr>
        <p:spPr bwMode="gray">
          <a:xfrm rot="5400000">
            <a:off x="385124" y="4605442"/>
            <a:ext cx="910479" cy="823930"/>
          </a:xfrm>
          <a:prstGeom prst="stripedRightArrow">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sz="1400" dirty="0">
              <a:solidFill>
                <a:srgbClr val="FFFFFF"/>
              </a:solidFill>
            </a:endParaRPr>
          </a:p>
        </p:txBody>
      </p:sp>
      <p:sp>
        <p:nvSpPr>
          <p:cNvPr id="10" name="TextBox 9">
            <a:extLst>
              <a:ext uri="{FF2B5EF4-FFF2-40B4-BE49-F238E27FC236}">
                <a16:creationId xmlns:a16="http://schemas.microsoft.com/office/drawing/2014/main" id="{028B25DC-924F-DFDD-33E2-CB0D67AAE5D1}"/>
              </a:ext>
            </a:extLst>
          </p:cNvPr>
          <p:cNvSpPr txBox="1"/>
          <p:nvPr/>
        </p:nvSpPr>
        <p:spPr bwMode="gray">
          <a:xfrm>
            <a:off x="1530626" y="1381539"/>
            <a:ext cx="7553739" cy="430887"/>
          </a:xfrm>
          <a:prstGeom prst="rect">
            <a:avLst/>
          </a:prstGeom>
          <a:noFill/>
          <a:effectLst/>
          <a:scene3d>
            <a:camera prst="orthographicFront"/>
            <a:lightRig rig="threePt" dir="t"/>
          </a:scene3d>
          <a:sp3d>
            <a:bevelT/>
          </a:sp3d>
        </p:spPr>
        <p:txBody>
          <a:bodyPr vert="horz" wrap="square" lIns="0" tIns="0" rIns="0" bIns="0" rtlCol="0">
            <a:spAutoFit/>
          </a:bodyPr>
          <a:lstStyle/>
          <a:p>
            <a:pPr algn="l">
              <a:spcBef>
                <a:spcPts val="600"/>
              </a:spcBef>
            </a:pPr>
            <a:r>
              <a:rPr lang="en-US" sz="1400" b="1" dirty="0"/>
              <a:t>Onboarding</a:t>
            </a:r>
            <a:r>
              <a:rPr lang="en-US" sz="1400" dirty="0"/>
              <a:t> – Enablement of AVD Services including connectivity to on-premise, host pools, platform security and autoscaling </a:t>
            </a:r>
          </a:p>
        </p:txBody>
      </p:sp>
      <p:sp>
        <p:nvSpPr>
          <p:cNvPr id="11" name="TextBox 10">
            <a:extLst>
              <a:ext uri="{FF2B5EF4-FFF2-40B4-BE49-F238E27FC236}">
                <a16:creationId xmlns:a16="http://schemas.microsoft.com/office/drawing/2014/main" id="{550A37B3-8F2C-FA46-8BEB-E9C4CBA2E87D}"/>
              </a:ext>
            </a:extLst>
          </p:cNvPr>
          <p:cNvSpPr txBox="1"/>
          <p:nvPr/>
        </p:nvSpPr>
        <p:spPr bwMode="gray">
          <a:xfrm>
            <a:off x="1530623" y="2525895"/>
            <a:ext cx="7553739" cy="430887"/>
          </a:xfrm>
          <a:prstGeom prst="rect">
            <a:avLst/>
          </a:prstGeom>
          <a:noFill/>
        </p:spPr>
        <p:txBody>
          <a:bodyPr vert="horz" wrap="square" lIns="0" tIns="0" rIns="0" bIns="0" rtlCol="0">
            <a:spAutoFit/>
          </a:bodyPr>
          <a:lstStyle/>
          <a:p>
            <a:pPr algn="l">
              <a:spcBef>
                <a:spcPts val="600"/>
              </a:spcBef>
            </a:pPr>
            <a:r>
              <a:rPr lang="en-US" sz="1400" b="1" dirty="0"/>
              <a:t>Desktop Engineering &amp; Management</a:t>
            </a:r>
            <a:r>
              <a:rPr lang="en-US" sz="1400" dirty="0"/>
              <a:t> – Development of Golden Image packed with the pre-installed software and configuration</a:t>
            </a:r>
          </a:p>
        </p:txBody>
      </p:sp>
      <p:sp>
        <p:nvSpPr>
          <p:cNvPr id="12" name="TextBox 11">
            <a:extLst>
              <a:ext uri="{FF2B5EF4-FFF2-40B4-BE49-F238E27FC236}">
                <a16:creationId xmlns:a16="http://schemas.microsoft.com/office/drawing/2014/main" id="{D93FB522-A1EC-C15B-A27C-6173BBDEE1E4}"/>
              </a:ext>
            </a:extLst>
          </p:cNvPr>
          <p:cNvSpPr txBox="1"/>
          <p:nvPr/>
        </p:nvSpPr>
        <p:spPr bwMode="gray">
          <a:xfrm>
            <a:off x="1530624" y="4759800"/>
            <a:ext cx="7553739" cy="430887"/>
          </a:xfrm>
          <a:prstGeom prst="rect">
            <a:avLst/>
          </a:prstGeom>
          <a:noFill/>
        </p:spPr>
        <p:txBody>
          <a:bodyPr vert="horz" wrap="square" lIns="0" tIns="0" rIns="0" bIns="0" rtlCol="0">
            <a:spAutoFit/>
          </a:bodyPr>
          <a:lstStyle/>
          <a:p>
            <a:pPr algn="l">
              <a:spcBef>
                <a:spcPts val="600"/>
              </a:spcBef>
            </a:pPr>
            <a:r>
              <a:rPr lang="en-US" sz="1400" b="1" dirty="0"/>
              <a:t>Security Incident &amp; Event Management</a:t>
            </a:r>
            <a:r>
              <a:rPr lang="en-US" sz="1400" dirty="0"/>
              <a:t> – Monitoring and corelating security incidents and events from multiple sources</a:t>
            </a:r>
          </a:p>
        </p:txBody>
      </p:sp>
      <p:sp>
        <p:nvSpPr>
          <p:cNvPr id="13" name="TextBox 12">
            <a:extLst>
              <a:ext uri="{FF2B5EF4-FFF2-40B4-BE49-F238E27FC236}">
                <a16:creationId xmlns:a16="http://schemas.microsoft.com/office/drawing/2014/main" id="{D9A020DF-5C1D-F9D1-D7AB-2E4A19E097F3}"/>
              </a:ext>
            </a:extLst>
          </p:cNvPr>
          <p:cNvSpPr txBox="1"/>
          <p:nvPr/>
        </p:nvSpPr>
        <p:spPr bwMode="gray">
          <a:xfrm>
            <a:off x="1530624" y="3670252"/>
            <a:ext cx="7553739" cy="430887"/>
          </a:xfrm>
          <a:prstGeom prst="rect">
            <a:avLst/>
          </a:prstGeom>
          <a:noFill/>
        </p:spPr>
        <p:txBody>
          <a:bodyPr vert="horz" wrap="square" lIns="0" tIns="0" rIns="0" bIns="0" rtlCol="0">
            <a:spAutoFit/>
          </a:bodyPr>
          <a:lstStyle/>
          <a:p>
            <a:pPr algn="l">
              <a:spcBef>
                <a:spcPts val="600"/>
              </a:spcBef>
            </a:pPr>
            <a:r>
              <a:rPr lang="en-US" sz="1400" b="1" dirty="0"/>
              <a:t>Performance Monitoring and System Tracking </a:t>
            </a:r>
            <a:r>
              <a:rPr lang="en-US" sz="1400" dirty="0"/>
              <a:t>– Monitoring, alerting and reporting system events and tracking</a:t>
            </a:r>
          </a:p>
        </p:txBody>
      </p:sp>
    </p:spTree>
    <p:extLst>
      <p:ext uri="{BB962C8B-B14F-4D97-AF65-F5344CB8AC3E}">
        <p14:creationId xmlns:p14="http://schemas.microsoft.com/office/powerpoint/2010/main" val="61706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1786C8B-E3EB-4BAF-9A41-0DE4BA24A37A}"/>
              </a:ext>
            </a:extLst>
          </p:cNvPr>
          <p:cNvCxnSpPr>
            <a:cxnSpLocks/>
          </p:cNvCxnSpPr>
          <p:nvPr/>
        </p:nvCxnSpPr>
        <p:spPr bwMode="gray">
          <a:xfrm flipV="1">
            <a:off x="4722357" y="3639698"/>
            <a:ext cx="0" cy="1716404"/>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a:extLst>
              <a:ext uri="{FF2B5EF4-FFF2-40B4-BE49-F238E27FC236}">
                <a16:creationId xmlns:a16="http://schemas.microsoft.com/office/drawing/2014/main" id="{A25A528B-C746-42BB-99F7-6AC15EA5B289}"/>
              </a:ext>
            </a:extLst>
          </p:cNvPr>
          <p:cNvCxnSpPr>
            <a:cxnSpLocks/>
          </p:cNvCxnSpPr>
          <p:nvPr/>
        </p:nvCxnSpPr>
        <p:spPr bwMode="gray">
          <a:xfrm flipV="1">
            <a:off x="6090011" y="4601960"/>
            <a:ext cx="0" cy="788781"/>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64A07B16-A753-4633-8009-7EF4A47EE85D}"/>
              </a:ext>
            </a:extLst>
          </p:cNvPr>
          <p:cNvCxnSpPr>
            <a:cxnSpLocks/>
          </p:cNvCxnSpPr>
          <p:nvPr/>
        </p:nvCxnSpPr>
        <p:spPr bwMode="gray">
          <a:xfrm flipV="1">
            <a:off x="1623597" y="3115336"/>
            <a:ext cx="0" cy="2257424"/>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80B4C2CC-887F-424E-A849-3677A0B58858}"/>
              </a:ext>
            </a:extLst>
          </p:cNvPr>
          <p:cNvCxnSpPr>
            <a:cxnSpLocks/>
          </p:cNvCxnSpPr>
          <p:nvPr/>
        </p:nvCxnSpPr>
        <p:spPr bwMode="gray">
          <a:xfrm flipV="1">
            <a:off x="2657133" y="2759745"/>
            <a:ext cx="0" cy="2630996"/>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E63E1D3E-9D5C-4111-BE29-515325C781B5}"/>
              </a:ext>
            </a:extLst>
          </p:cNvPr>
          <p:cNvCxnSpPr>
            <a:cxnSpLocks/>
          </p:cNvCxnSpPr>
          <p:nvPr/>
        </p:nvCxnSpPr>
        <p:spPr bwMode="gray">
          <a:xfrm>
            <a:off x="551307" y="5356103"/>
            <a:ext cx="10793280" cy="0"/>
          </a:xfrm>
          <a:prstGeom prst="straightConnector1">
            <a:avLst/>
          </a:prstGeom>
          <a:solidFill>
            <a:schemeClr val="accent1"/>
          </a:solidFill>
          <a:ln w="57150" cap="rnd" cmpd="sng" algn="ctr">
            <a:solidFill>
              <a:srgbClr val="FF612F"/>
            </a:solidFill>
            <a:prstDash val="solid"/>
            <a:round/>
            <a:headEnd type="none" w="med" len="med"/>
            <a:tailEnd type="arrow" w="lg" len="med"/>
          </a:ln>
          <a:effectLst/>
        </p:spPr>
      </p:cxnSp>
      <p:sp>
        <p:nvSpPr>
          <p:cNvPr id="2" name="Title 1">
            <a:extLst>
              <a:ext uri="{FF2B5EF4-FFF2-40B4-BE49-F238E27FC236}">
                <a16:creationId xmlns:a16="http://schemas.microsoft.com/office/drawing/2014/main" id="{41E84D6E-532B-4D0B-B206-7FF1A48BC47B}"/>
              </a:ext>
            </a:extLst>
          </p:cNvPr>
          <p:cNvSpPr>
            <a:spLocks noGrp="1"/>
          </p:cNvSpPr>
          <p:nvPr>
            <p:ph type="title"/>
          </p:nvPr>
        </p:nvSpPr>
        <p:spPr bwMode="gray"/>
        <p:txBody>
          <a:bodyPr/>
          <a:lstStyle/>
          <a:p>
            <a:r>
              <a:rPr lang="en-US" dirty="0"/>
              <a:t>Progression</a:t>
            </a:r>
          </a:p>
        </p:txBody>
      </p:sp>
      <p:cxnSp>
        <p:nvCxnSpPr>
          <p:cNvPr id="5" name="Straight Connector 4">
            <a:extLst>
              <a:ext uri="{FF2B5EF4-FFF2-40B4-BE49-F238E27FC236}">
                <a16:creationId xmlns:a16="http://schemas.microsoft.com/office/drawing/2014/main" id="{8BDACD9F-FE99-48FA-9D0B-057255AB4DD3}"/>
              </a:ext>
            </a:extLst>
          </p:cNvPr>
          <p:cNvCxnSpPr>
            <a:cxnSpLocks/>
          </p:cNvCxnSpPr>
          <p:nvPr/>
        </p:nvCxnSpPr>
        <p:spPr bwMode="gray">
          <a:xfrm>
            <a:off x="1343361" y="2351314"/>
            <a:ext cx="0" cy="2799184"/>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FB528BA-F6B4-45D8-845D-3FD4999F63C2}"/>
              </a:ext>
            </a:extLst>
          </p:cNvPr>
          <p:cNvSpPr/>
          <p:nvPr/>
        </p:nvSpPr>
        <p:spPr bwMode="gray">
          <a:xfrm>
            <a:off x="1264358" y="5275589"/>
            <a:ext cx="161035" cy="161027"/>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90000"/>
              </a:lnSpc>
            </a:pPr>
            <a:endParaRPr lang="en-US" sz="2000">
              <a:solidFill>
                <a:srgbClr val="55565A"/>
              </a:solidFill>
              <a:latin typeface="Arial"/>
            </a:endParaRPr>
          </a:p>
        </p:txBody>
      </p:sp>
      <p:sp>
        <p:nvSpPr>
          <p:cNvPr id="10" name="Oval 9">
            <a:extLst>
              <a:ext uri="{FF2B5EF4-FFF2-40B4-BE49-F238E27FC236}">
                <a16:creationId xmlns:a16="http://schemas.microsoft.com/office/drawing/2014/main" id="{3EABFA7A-5533-451E-9999-F626717D62D7}"/>
              </a:ext>
            </a:extLst>
          </p:cNvPr>
          <p:cNvSpPr/>
          <p:nvPr/>
        </p:nvSpPr>
        <p:spPr bwMode="gray">
          <a:xfrm>
            <a:off x="4202289" y="5275589"/>
            <a:ext cx="161035" cy="161027"/>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90000"/>
              </a:lnSpc>
            </a:pPr>
            <a:endParaRPr lang="en-US" sz="2000">
              <a:solidFill>
                <a:srgbClr val="55565A"/>
              </a:solidFill>
              <a:latin typeface="Arial"/>
            </a:endParaRPr>
          </a:p>
        </p:txBody>
      </p:sp>
      <p:sp>
        <p:nvSpPr>
          <p:cNvPr id="24" name="Oval 23">
            <a:extLst>
              <a:ext uri="{FF2B5EF4-FFF2-40B4-BE49-F238E27FC236}">
                <a16:creationId xmlns:a16="http://schemas.microsoft.com/office/drawing/2014/main" id="{8F98B384-D913-4EDC-B660-D154B4D61366}"/>
              </a:ext>
            </a:extLst>
          </p:cNvPr>
          <p:cNvSpPr/>
          <p:nvPr/>
        </p:nvSpPr>
        <p:spPr bwMode="gray">
          <a:xfrm>
            <a:off x="7887797" y="5275589"/>
            <a:ext cx="161035" cy="161027"/>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90000"/>
              </a:lnSpc>
            </a:pPr>
            <a:endParaRPr lang="en-US" sz="2000">
              <a:solidFill>
                <a:srgbClr val="55565A"/>
              </a:solidFill>
              <a:latin typeface="Arial"/>
            </a:endParaRPr>
          </a:p>
        </p:txBody>
      </p:sp>
      <p:sp>
        <p:nvSpPr>
          <p:cNvPr id="29" name="TextBox 28">
            <a:extLst>
              <a:ext uri="{FF2B5EF4-FFF2-40B4-BE49-F238E27FC236}">
                <a16:creationId xmlns:a16="http://schemas.microsoft.com/office/drawing/2014/main" id="{AEBC9F20-F49F-4441-BCBE-8CF577FE14AD}"/>
              </a:ext>
            </a:extLst>
          </p:cNvPr>
          <p:cNvSpPr txBox="1"/>
          <p:nvPr/>
        </p:nvSpPr>
        <p:spPr bwMode="gray">
          <a:xfrm>
            <a:off x="1293849" y="1815262"/>
            <a:ext cx="2351314" cy="169277"/>
          </a:xfrm>
          <a:prstGeom prst="rect">
            <a:avLst/>
          </a:prstGeom>
          <a:noFill/>
        </p:spPr>
        <p:txBody>
          <a:bodyPr vert="horz" wrap="square" lIns="0" tIns="0" rIns="0" bIns="0" rtlCol="0">
            <a:spAutoFit/>
          </a:bodyPr>
          <a:lstStyle/>
          <a:p>
            <a:pPr algn="l">
              <a:spcBef>
                <a:spcPts val="600"/>
              </a:spcBef>
            </a:pPr>
            <a:r>
              <a:rPr lang="en-US" sz="1100" b="1" dirty="0">
                <a:solidFill>
                  <a:schemeClr val="accent6"/>
                </a:solidFill>
              </a:rPr>
              <a:t>Phase 1</a:t>
            </a:r>
          </a:p>
        </p:txBody>
      </p:sp>
      <p:sp>
        <p:nvSpPr>
          <p:cNvPr id="30" name="TextBox 29">
            <a:extLst>
              <a:ext uri="{FF2B5EF4-FFF2-40B4-BE49-F238E27FC236}">
                <a16:creationId xmlns:a16="http://schemas.microsoft.com/office/drawing/2014/main" id="{F61013EE-9DB9-4916-A0B6-BD0E521D8CE6}"/>
              </a:ext>
            </a:extLst>
          </p:cNvPr>
          <p:cNvSpPr txBox="1"/>
          <p:nvPr/>
        </p:nvSpPr>
        <p:spPr bwMode="gray">
          <a:xfrm>
            <a:off x="1293849" y="2009263"/>
            <a:ext cx="2351314"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Design &amp; Develop</a:t>
            </a:r>
          </a:p>
        </p:txBody>
      </p:sp>
      <p:cxnSp>
        <p:nvCxnSpPr>
          <p:cNvPr id="34" name="Straight Connector 33">
            <a:extLst>
              <a:ext uri="{FF2B5EF4-FFF2-40B4-BE49-F238E27FC236}">
                <a16:creationId xmlns:a16="http://schemas.microsoft.com/office/drawing/2014/main" id="{B7437F44-9AC0-4DCC-B497-9D7A71B74144}"/>
              </a:ext>
            </a:extLst>
          </p:cNvPr>
          <p:cNvCxnSpPr>
            <a:cxnSpLocks/>
          </p:cNvCxnSpPr>
          <p:nvPr/>
        </p:nvCxnSpPr>
        <p:spPr bwMode="gray">
          <a:xfrm>
            <a:off x="4291529" y="2480267"/>
            <a:ext cx="0" cy="2799184"/>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F5064FF-C103-4FA7-82E9-00FAAE6D95E7}"/>
              </a:ext>
            </a:extLst>
          </p:cNvPr>
          <p:cNvSpPr txBox="1"/>
          <p:nvPr/>
        </p:nvSpPr>
        <p:spPr bwMode="gray">
          <a:xfrm>
            <a:off x="4242017" y="1815262"/>
            <a:ext cx="2351314" cy="169277"/>
          </a:xfrm>
          <a:prstGeom prst="rect">
            <a:avLst/>
          </a:prstGeom>
          <a:noFill/>
        </p:spPr>
        <p:txBody>
          <a:bodyPr vert="horz" wrap="square" lIns="0" tIns="0" rIns="0" bIns="0" rtlCol="0">
            <a:spAutoFit/>
          </a:bodyPr>
          <a:lstStyle/>
          <a:p>
            <a:pPr algn="l">
              <a:spcBef>
                <a:spcPts val="600"/>
              </a:spcBef>
            </a:pPr>
            <a:r>
              <a:rPr lang="en-US" sz="1100" b="1" dirty="0">
                <a:solidFill>
                  <a:schemeClr val="accent6"/>
                </a:solidFill>
              </a:rPr>
              <a:t>Phase 2</a:t>
            </a:r>
          </a:p>
        </p:txBody>
      </p:sp>
      <p:sp>
        <p:nvSpPr>
          <p:cNvPr id="36" name="TextBox 35">
            <a:extLst>
              <a:ext uri="{FF2B5EF4-FFF2-40B4-BE49-F238E27FC236}">
                <a16:creationId xmlns:a16="http://schemas.microsoft.com/office/drawing/2014/main" id="{10AFBD3D-A970-4B13-8F79-F593A27EF01C}"/>
              </a:ext>
            </a:extLst>
          </p:cNvPr>
          <p:cNvSpPr txBox="1"/>
          <p:nvPr/>
        </p:nvSpPr>
        <p:spPr bwMode="gray">
          <a:xfrm>
            <a:off x="4242017" y="2009263"/>
            <a:ext cx="2351314" cy="230832"/>
          </a:xfrm>
          <a:prstGeom prst="rect">
            <a:avLst/>
          </a:prstGeom>
          <a:noFill/>
        </p:spPr>
        <p:txBody>
          <a:bodyPr vert="horz" wrap="square" lIns="0" tIns="0" rIns="0" bIns="0" rtlCol="0">
            <a:spAutoFit/>
          </a:bodyPr>
          <a:lstStyle/>
          <a:p>
            <a:pPr>
              <a:spcBef>
                <a:spcPts val="600"/>
              </a:spcBef>
            </a:pPr>
            <a:r>
              <a:rPr lang="en-US" sz="1500" b="1" dirty="0">
                <a:solidFill>
                  <a:schemeClr val="accent6"/>
                </a:solidFill>
              </a:rPr>
              <a:t>Operate</a:t>
            </a:r>
          </a:p>
        </p:txBody>
      </p:sp>
      <p:cxnSp>
        <p:nvCxnSpPr>
          <p:cNvPr id="37" name="Straight Connector 36">
            <a:extLst>
              <a:ext uri="{FF2B5EF4-FFF2-40B4-BE49-F238E27FC236}">
                <a16:creationId xmlns:a16="http://schemas.microsoft.com/office/drawing/2014/main" id="{DA27FA89-4318-4EA5-A7CC-0B6CC0EE0432}"/>
              </a:ext>
            </a:extLst>
          </p:cNvPr>
          <p:cNvCxnSpPr>
            <a:cxnSpLocks/>
          </p:cNvCxnSpPr>
          <p:nvPr/>
        </p:nvCxnSpPr>
        <p:spPr bwMode="gray">
          <a:xfrm>
            <a:off x="7962189" y="2363037"/>
            <a:ext cx="0" cy="2799184"/>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A687745-3E00-467B-BCAA-28B95D0C2FB0}"/>
              </a:ext>
            </a:extLst>
          </p:cNvPr>
          <p:cNvSpPr txBox="1"/>
          <p:nvPr/>
        </p:nvSpPr>
        <p:spPr bwMode="gray">
          <a:xfrm>
            <a:off x="7912677" y="1815262"/>
            <a:ext cx="2351314" cy="169277"/>
          </a:xfrm>
          <a:prstGeom prst="rect">
            <a:avLst/>
          </a:prstGeom>
          <a:noFill/>
        </p:spPr>
        <p:txBody>
          <a:bodyPr vert="horz" wrap="square" lIns="0" tIns="0" rIns="0" bIns="0" rtlCol="0">
            <a:spAutoFit/>
          </a:bodyPr>
          <a:lstStyle/>
          <a:p>
            <a:pPr algn="l">
              <a:spcBef>
                <a:spcPts val="600"/>
              </a:spcBef>
            </a:pPr>
            <a:r>
              <a:rPr lang="en-US" sz="1100" b="1" dirty="0">
                <a:solidFill>
                  <a:schemeClr val="accent6"/>
                </a:solidFill>
              </a:rPr>
              <a:t>Phase 3</a:t>
            </a:r>
          </a:p>
        </p:txBody>
      </p:sp>
      <p:sp>
        <p:nvSpPr>
          <p:cNvPr id="39" name="TextBox 38">
            <a:extLst>
              <a:ext uri="{FF2B5EF4-FFF2-40B4-BE49-F238E27FC236}">
                <a16:creationId xmlns:a16="http://schemas.microsoft.com/office/drawing/2014/main" id="{CA175BA8-06F6-410A-9FA0-239C4BAEC7C0}"/>
              </a:ext>
            </a:extLst>
          </p:cNvPr>
          <p:cNvSpPr txBox="1"/>
          <p:nvPr/>
        </p:nvSpPr>
        <p:spPr bwMode="gray">
          <a:xfrm>
            <a:off x="7912676" y="2009263"/>
            <a:ext cx="2688135" cy="230832"/>
          </a:xfrm>
          <a:prstGeom prst="rect">
            <a:avLst/>
          </a:prstGeom>
          <a:noFill/>
        </p:spPr>
        <p:txBody>
          <a:bodyPr vert="horz" wrap="square" lIns="0" tIns="0" rIns="0" bIns="0" rtlCol="0">
            <a:spAutoFit/>
          </a:bodyPr>
          <a:lstStyle/>
          <a:p>
            <a:pPr>
              <a:spcBef>
                <a:spcPts val="600"/>
              </a:spcBef>
            </a:pPr>
            <a:r>
              <a:rPr lang="en-US" sz="1500" b="1" dirty="0">
                <a:solidFill>
                  <a:schemeClr val="accent6"/>
                </a:solidFill>
              </a:rPr>
              <a:t>Enhance</a:t>
            </a:r>
          </a:p>
        </p:txBody>
      </p:sp>
      <p:sp>
        <p:nvSpPr>
          <p:cNvPr id="40" name="TextBox 39">
            <a:extLst>
              <a:ext uri="{FF2B5EF4-FFF2-40B4-BE49-F238E27FC236}">
                <a16:creationId xmlns:a16="http://schemas.microsoft.com/office/drawing/2014/main" id="{780A98FB-8F75-44E6-A638-752AED19B893}"/>
              </a:ext>
            </a:extLst>
          </p:cNvPr>
          <p:cNvSpPr txBox="1"/>
          <p:nvPr/>
        </p:nvSpPr>
        <p:spPr bwMode="gray">
          <a:xfrm>
            <a:off x="1439384" y="2837028"/>
            <a:ext cx="1131444" cy="184666"/>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Architecture</a:t>
            </a:r>
          </a:p>
        </p:txBody>
      </p:sp>
      <p:sp>
        <p:nvSpPr>
          <p:cNvPr id="45" name="TextBox 44">
            <a:extLst>
              <a:ext uri="{FF2B5EF4-FFF2-40B4-BE49-F238E27FC236}">
                <a16:creationId xmlns:a16="http://schemas.microsoft.com/office/drawing/2014/main" id="{F308B7BC-B9E8-459F-BC1C-F5DFB6F3566C}"/>
              </a:ext>
            </a:extLst>
          </p:cNvPr>
          <p:cNvSpPr txBox="1"/>
          <p:nvPr/>
        </p:nvSpPr>
        <p:spPr bwMode="gray">
          <a:xfrm>
            <a:off x="2225143" y="2281442"/>
            <a:ext cx="1388221" cy="369332"/>
          </a:xfrm>
          <a:prstGeom prst="rect">
            <a:avLst/>
          </a:prstGeom>
          <a:noFill/>
        </p:spPr>
        <p:txBody>
          <a:bodyPr vert="horz" wrap="square" lIns="0" tIns="0" rIns="0" bIns="0" rtlCol="0">
            <a:spAutoFit/>
          </a:bodyPr>
          <a:lstStyle/>
          <a:p>
            <a:pPr>
              <a:spcBef>
                <a:spcPts val="600"/>
              </a:spcBef>
            </a:pPr>
            <a:r>
              <a:rPr lang="en-US" sz="1200" dirty="0">
                <a:cs typeface="Calibri" panose="020F0502020204030204" pitchFamily="34" charset="0"/>
              </a:rPr>
              <a:t>AVD standard offering</a:t>
            </a:r>
            <a:endParaRPr lang="en-US" sz="1200" dirty="0"/>
          </a:p>
        </p:txBody>
      </p:sp>
      <p:sp>
        <p:nvSpPr>
          <p:cNvPr id="47" name="TextBox 46">
            <a:extLst>
              <a:ext uri="{FF2B5EF4-FFF2-40B4-BE49-F238E27FC236}">
                <a16:creationId xmlns:a16="http://schemas.microsoft.com/office/drawing/2014/main" id="{FA89998C-5F19-4956-AA7B-2316507DFA65}"/>
              </a:ext>
            </a:extLst>
          </p:cNvPr>
          <p:cNvSpPr txBox="1"/>
          <p:nvPr/>
        </p:nvSpPr>
        <p:spPr bwMode="gray">
          <a:xfrm>
            <a:off x="5624357" y="4152116"/>
            <a:ext cx="979980" cy="369332"/>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Monitoring framework</a:t>
            </a:r>
          </a:p>
        </p:txBody>
      </p:sp>
      <p:pic>
        <p:nvPicPr>
          <p:cNvPr id="50" name="Picture 49">
            <a:extLst>
              <a:ext uri="{FF2B5EF4-FFF2-40B4-BE49-F238E27FC236}">
                <a16:creationId xmlns:a16="http://schemas.microsoft.com/office/drawing/2014/main" id="{A4A178FA-30B0-465F-9F2C-F85526A1EC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11187839" y="942695"/>
            <a:ext cx="609601" cy="609601"/>
          </a:xfrm>
          <a:prstGeom prst="rect">
            <a:avLst/>
          </a:prstGeom>
        </p:spPr>
      </p:pic>
      <p:cxnSp>
        <p:nvCxnSpPr>
          <p:cNvPr id="3" name="Straight Connector 2">
            <a:extLst>
              <a:ext uri="{FF2B5EF4-FFF2-40B4-BE49-F238E27FC236}">
                <a16:creationId xmlns:a16="http://schemas.microsoft.com/office/drawing/2014/main" id="{A49A091C-E6E3-2FE9-23F4-2C0752783519}"/>
              </a:ext>
            </a:extLst>
          </p:cNvPr>
          <p:cNvCxnSpPr>
            <a:cxnSpLocks/>
          </p:cNvCxnSpPr>
          <p:nvPr/>
        </p:nvCxnSpPr>
        <p:spPr bwMode="gray">
          <a:xfrm flipV="1">
            <a:off x="2117872" y="4161692"/>
            <a:ext cx="0" cy="1217326"/>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0A0E348F-93ED-1FB0-560E-D10BB035177C}"/>
              </a:ext>
            </a:extLst>
          </p:cNvPr>
          <p:cNvCxnSpPr>
            <a:cxnSpLocks/>
          </p:cNvCxnSpPr>
          <p:nvPr/>
        </p:nvCxnSpPr>
        <p:spPr bwMode="gray">
          <a:xfrm flipV="1">
            <a:off x="3276794" y="4138776"/>
            <a:ext cx="0" cy="1217326"/>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a:extLst>
              <a:ext uri="{FF2B5EF4-FFF2-40B4-BE49-F238E27FC236}">
                <a16:creationId xmlns:a16="http://schemas.microsoft.com/office/drawing/2014/main" id="{FC8028CE-4BF1-1A02-5148-55777AEACA64}"/>
              </a:ext>
            </a:extLst>
          </p:cNvPr>
          <p:cNvCxnSpPr>
            <a:cxnSpLocks/>
          </p:cNvCxnSpPr>
          <p:nvPr/>
        </p:nvCxnSpPr>
        <p:spPr bwMode="gray">
          <a:xfrm flipV="1">
            <a:off x="3812657" y="3185504"/>
            <a:ext cx="0" cy="2205237"/>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sp>
        <p:nvSpPr>
          <p:cNvPr id="12" name="TextBox 11">
            <a:extLst>
              <a:ext uri="{FF2B5EF4-FFF2-40B4-BE49-F238E27FC236}">
                <a16:creationId xmlns:a16="http://schemas.microsoft.com/office/drawing/2014/main" id="{7A1393AA-03EE-A7BD-C2EE-2704524035A1}"/>
              </a:ext>
            </a:extLst>
          </p:cNvPr>
          <p:cNvSpPr txBox="1"/>
          <p:nvPr/>
        </p:nvSpPr>
        <p:spPr bwMode="gray">
          <a:xfrm>
            <a:off x="1821802" y="3734810"/>
            <a:ext cx="824282" cy="369332"/>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AVD TF Code</a:t>
            </a:r>
          </a:p>
        </p:txBody>
      </p:sp>
      <p:sp>
        <p:nvSpPr>
          <p:cNvPr id="13" name="TextBox 12">
            <a:extLst>
              <a:ext uri="{FF2B5EF4-FFF2-40B4-BE49-F238E27FC236}">
                <a16:creationId xmlns:a16="http://schemas.microsoft.com/office/drawing/2014/main" id="{8BB617FA-CA65-83B7-2DB8-7DF2EF1A0F8F}"/>
              </a:ext>
            </a:extLst>
          </p:cNvPr>
          <p:cNvSpPr txBox="1"/>
          <p:nvPr/>
        </p:nvSpPr>
        <p:spPr bwMode="gray">
          <a:xfrm>
            <a:off x="3334136" y="2844779"/>
            <a:ext cx="1388221" cy="184666"/>
          </a:xfrm>
          <a:prstGeom prst="rect">
            <a:avLst/>
          </a:prstGeom>
          <a:noFill/>
        </p:spPr>
        <p:txBody>
          <a:bodyPr vert="horz" wrap="square" lIns="0" tIns="0" rIns="0" bIns="0" rtlCol="0">
            <a:spAutoFit/>
          </a:bodyPr>
          <a:lstStyle/>
          <a:p>
            <a:pPr>
              <a:spcBef>
                <a:spcPts val="600"/>
              </a:spcBef>
            </a:pPr>
            <a:r>
              <a:rPr lang="en-US" sz="1200" dirty="0">
                <a:cs typeface="Calibri" panose="020F0502020204030204" pitchFamily="34" charset="0"/>
              </a:rPr>
              <a:t>RACI Matrix</a:t>
            </a:r>
            <a:endParaRPr lang="en-US" sz="1200" dirty="0"/>
          </a:p>
        </p:txBody>
      </p:sp>
      <p:sp>
        <p:nvSpPr>
          <p:cNvPr id="14" name="TextBox 13">
            <a:extLst>
              <a:ext uri="{FF2B5EF4-FFF2-40B4-BE49-F238E27FC236}">
                <a16:creationId xmlns:a16="http://schemas.microsoft.com/office/drawing/2014/main" id="{CA91A848-97BC-CF2C-8923-E0A09231ED6F}"/>
              </a:ext>
            </a:extLst>
          </p:cNvPr>
          <p:cNvSpPr txBox="1"/>
          <p:nvPr/>
        </p:nvSpPr>
        <p:spPr bwMode="gray">
          <a:xfrm>
            <a:off x="2714060" y="3582655"/>
            <a:ext cx="1388221" cy="369332"/>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AVD onboarding questionnaire</a:t>
            </a:r>
          </a:p>
        </p:txBody>
      </p:sp>
      <p:cxnSp>
        <p:nvCxnSpPr>
          <p:cNvPr id="18" name="Straight Connector 17">
            <a:extLst>
              <a:ext uri="{FF2B5EF4-FFF2-40B4-BE49-F238E27FC236}">
                <a16:creationId xmlns:a16="http://schemas.microsoft.com/office/drawing/2014/main" id="{69920C51-9A21-FF17-1627-B7E831071F69}"/>
              </a:ext>
            </a:extLst>
          </p:cNvPr>
          <p:cNvCxnSpPr>
            <a:cxnSpLocks/>
          </p:cNvCxnSpPr>
          <p:nvPr/>
        </p:nvCxnSpPr>
        <p:spPr bwMode="gray">
          <a:xfrm flipV="1">
            <a:off x="5379377" y="3167523"/>
            <a:ext cx="0" cy="2205237"/>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2880F5BA-C8BD-EE19-C81D-B444A6F1BD41}"/>
              </a:ext>
            </a:extLst>
          </p:cNvPr>
          <p:cNvCxnSpPr>
            <a:cxnSpLocks/>
          </p:cNvCxnSpPr>
          <p:nvPr/>
        </p:nvCxnSpPr>
        <p:spPr bwMode="gray">
          <a:xfrm flipV="1">
            <a:off x="6678764" y="2759745"/>
            <a:ext cx="0" cy="2630996"/>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a:extLst>
              <a:ext uri="{FF2B5EF4-FFF2-40B4-BE49-F238E27FC236}">
                <a16:creationId xmlns:a16="http://schemas.microsoft.com/office/drawing/2014/main" id="{B459B3B5-3F85-2A50-BCCC-5386C87ED5B8}"/>
              </a:ext>
            </a:extLst>
          </p:cNvPr>
          <p:cNvCxnSpPr>
            <a:cxnSpLocks/>
          </p:cNvCxnSpPr>
          <p:nvPr/>
        </p:nvCxnSpPr>
        <p:spPr bwMode="gray">
          <a:xfrm flipV="1">
            <a:off x="7313157" y="3604823"/>
            <a:ext cx="0" cy="1716404"/>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630B6160-299E-D932-95A7-E2E143834912}"/>
              </a:ext>
            </a:extLst>
          </p:cNvPr>
          <p:cNvSpPr txBox="1"/>
          <p:nvPr/>
        </p:nvSpPr>
        <p:spPr bwMode="gray">
          <a:xfrm>
            <a:off x="4350257" y="3376004"/>
            <a:ext cx="1388221" cy="184666"/>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Golden Image</a:t>
            </a:r>
          </a:p>
        </p:txBody>
      </p:sp>
      <p:sp>
        <p:nvSpPr>
          <p:cNvPr id="25" name="TextBox 24">
            <a:extLst>
              <a:ext uri="{FF2B5EF4-FFF2-40B4-BE49-F238E27FC236}">
                <a16:creationId xmlns:a16="http://schemas.microsoft.com/office/drawing/2014/main" id="{87EBCB4D-EC2A-C89E-4EB7-C11AC2EE4361}"/>
              </a:ext>
            </a:extLst>
          </p:cNvPr>
          <p:cNvSpPr txBox="1"/>
          <p:nvPr/>
        </p:nvSpPr>
        <p:spPr bwMode="gray">
          <a:xfrm>
            <a:off x="4958587" y="2691429"/>
            <a:ext cx="1068150" cy="369332"/>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Profile </a:t>
            </a:r>
            <a:br>
              <a:rPr lang="en-US" sz="1200" dirty="0">
                <a:cs typeface="Calibri" panose="020F0502020204030204" pitchFamily="34" charset="0"/>
              </a:rPr>
            </a:br>
            <a:r>
              <a:rPr lang="en-US" sz="1200" dirty="0">
                <a:cs typeface="Calibri" panose="020F0502020204030204" pitchFamily="34" charset="0"/>
              </a:rPr>
              <a:t>Management</a:t>
            </a:r>
          </a:p>
        </p:txBody>
      </p:sp>
      <p:sp>
        <p:nvSpPr>
          <p:cNvPr id="26" name="TextBox 25">
            <a:extLst>
              <a:ext uri="{FF2B5EF4-FFF2-40B4-BE49-F238E27FC236}">
                <a16:creationId xmlns:a16="http://schemas.microsoft.com/office/drawing/2014/main" id="{B950CA93-F863-D6D2-F0AB-3D6683EDCB7F}"/>
              </a:ext>
            </a:extLst>
          </p:cNvPr>
          <p:cNvSpPr txBox="1"/>
          <p:nvPr/>
        </p:nvSpPr>
        <p:spPr bwMode="gray">
          <a:xfrm>
            <a:off x="6294623" y="2299939"/>
            <a:ext cx="1322604" cy="369332"/>
          </a:xfrm>
          <a:prstGeom prst="rect">
            <a:avLst/>
          </a:prstGeom>
          <a:noFill/>
        </p:spPr>
        <p:txBody>
          <a:bodyPr vert="horz" wrap="square" lIns="0" tIns="0" rIns="0" bIns="0" rtlCol="0">
            <a:spAutoFit/>
          </a:bodyPr>
          <a:lstStyle/>
          <a:p>
            <a:pPr>
              <a:spcBef>
                <a:spcPts val="600"/>
              </a:spcBef>
            </a:pPr>
            <a:r>
              <a:rPr lang="en-US" sz="1200" dirty="0">
                <a:cs typeface="Calibri" panose="020F0502020204030204" pitchFamily="34" charset="0"/>
              </a:rPr>
              <a:t>TFE Workspace Designer</a:t>
            </a:r>
            <a:endParaRPr lang="en-US" sz="1200" dirty="0"/>
          </a:p>
        </p:txBody>
      </p:sp>
      <p:sp>
        <p:nvSpPr>
          <p:cNvPr id="27" name="TextBox 26">
            <a:extLst>
              <a:ext uri="{FF2B5EF4-FFF2-40B4-BE49-F238E27FC236}">
                <a16:creationId xmlns:a16="http://schemas.microsoft.com/office/drawing/2014/main" id="{85040F20-6A54-D3E0-1A74-C84AFEE7F466}"/>
              </a:ext>
            </a:extLst>
          </p:cNvPr>
          <p:cNvSpPr txBox="1"/>
          <p:nvPr/>
        </p:nvSpPr>
        <p:spPr bwMode="gray">
          <a:xfrm>
            <a:off x="6800026" y="3091030"/>
            <a:ext cx="1119288" cy="369332"/>
          </a:xfrm>
          <a:prstGeom prst="rect">
            <a:avLst/>
          </a:prstGeom>
          <a:noFill/>
        </p:spPr>
        <p:txBody>
          <a:bodyPr vert="horz" wrap="square" lIns="0" tIns="0" rIns="0" bIns="0" rtlCol="0">
            <a:spAutoFit/>
          </a:bodyPr>
          <a:lstStyle/>
          <a:p>
            <a:pPr>
              <a:spcBef>
                <a:spcPts val="600"/>
              </a:spcBef>
            </a:pPr>
            <a:r>
              <a:rPr lang="en-US" sz="1200" dirty="0"/>
              <a:t>Configuration Management</a:t>
            </a:r>
          </a:p>
        </p:txBody>
      </p:sp>
      <p:cxnSp>
        <p:nvCxnSpPr>
          <p:cNvPr id="31" name="Straight Connector 30">
            <a:extLst>
              <a:ext uri="{FF2B5EF4-FFF2-40B4-BE49-F238E27FC236}">
                <a16:creationId xmlns:a16="http://schemas.microsoft.com/office/drawing/2014/main" id="{B23E74F6-269D-2930-5C60-C7ABC1F9D150}"/>
              </a:ext>
            </a:extLst>
          </p:cNvPr>
          <p:cNvCxnSpPr>
            <a:cxnSpLocks/>
          </p:cNvCxnSpPr>
          <p:nvPr/>
        </p:nvCxnSpPr>
        <p:spPr bwMode="gray">
          <a:xfrm flipV="1">
            <a:off x="8307153" y="3097355"/>
            <a:ext cx="0" cy="2257424"/>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9434603-25ED-8922-C632-47238DF6DB44}"/>
              </a:ext>
            </a:extLst>
          </p:cNvPr>
          <p:cNvCxnSpPr>
            <a:cxnSpLocks/>
          </p:cNvCxnSpPr>
          <p:nvPr/>
        </p:nvCxnSpPr>
        <p:spPr bwMode="gray">
          <a:xfrm flipV="1">
            <a:off x="9340689" y="2741764"/>
            <a:ext cx="0" cy="2630996"/>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sp>
        <p:nvSpPr>
          <p:cNvPr id="43" name="TextBox 42">
            <a:extLst>
              <a:ext uri="{FF2B5EF4-FFF2-40B4-BE49-F238E27FC236}">
                <a16:creationId xmlns:a16="http://schemas.microsoft.com/office/drawing/2014/main" id="{15CA0A35-F0CE-02C6-B682-BE57FBB3E5D2}"/>
              </a:ext>
            </a:extLst>
          </p:cNvPr>
          <p:cNvSpPr txBox="1"/>
          <p:nvPr/>
        </p:nvSpPr>
        <p:spPr bwMode="gray">
          <a:xfrm>
            <a:off x="8177405" y="2837028"/>
            <a:ext cx="1131444" cy="184666"/>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DaaS</a:t>
            </a:r>
          </a:p>
        </p:txBody>
      </p:sp>
      <p:sp>
        <p:nvSpPr>
          <p:cNvPr id="48" name="TextBox 47">
            <a:extLst>
              <a:ext uri="{FF2B5EF4-FFF2-40B4-BE49-F238E27FC236}">
                <a16:creationId xmlns:a16="http://schemas.microsoft.com/office/drawing/2014/main" id="{8A4AFE23-C8D0-612B-30C9-4D5B48C69CFE}"/>
              </a:ext>
            </a:extLst>
          </p:cNvPr>
          <p:cNvSpPr txBox="1"/>
          <p:nvPr/>
        </p:nvSpPr>
        <p:spPr bwMode="gray">
          <a:xfrm>
            <a:off x="8901025" y="2174975"/>
            <a:ext cx="1388221" cy="553998"/>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User Experience and Performance Tracking</a:t>
            </a:r>
          </a:p>
        </p:txBody>
      </p:sp>
      <p:cxnSp>
        <p:nvCxnSpPr>
          <p:cNvPr id="51" name="Straight Connector 50">
            <a:extLst>
              <a:ext uri="{FF2B5EF4-FFF2-40B4-BE49-F238E27FC236}">
                <a16:creationId xmlns:a16="http://schemas.microsoft.com/office/drawing/2014/main" id="{7408517D-8B6A-C636-A7F3-E16F2E3CBD6B}"/>
              </a:ext>
            </a:extLst>
          </p:cNvPr>
          <p:cNvCxnSpPr>
            <a:cxnSpLocks/>
          </p:cNvCxnSpPr>
          <p:nvPr/>
        </p:nvCxnSpPr>
        <p:spPr bwMode="gray">
          <a:xfrm flipV="1">
            <a:off x="8801428" y="4143711"/>
            <a:ext cx="0" cy="1217326"/>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a:extLst>
              <a:ext uri="{FF2B5EF4-FFF2-40B4-BE49-F238E27FC236}">
                <a16:creationId xmlns:a16="http://schemas.microsoft.com/office/drawing/2014/main" id="{55B0EF30-ADF9-2DB2-C0AA-7E6D7911E590}"/>
              </a:ext>
            </a:extLst>
          </p:cNvPr>
          <p:cNvCxnSpPr>
            <a:cxnSpLocks/>
          </p:cNvCxnSpPr>
          <p:nvPr/>
        </p:nvCxnSpPr>
        <p:spPr bwMode="gray">
          <a:xfrm flipV="1">
            <a:off x="9960350" y="4120795"/>
            <a:ext cx="0" cy="1217326"/>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a:extLst>
              <a:ext uri="{FF2B5EF4-FFF2-40B4-BE49-F238E27FC236}">
                <a16:creationId xmlns:a16="http://schemas.microsoft.com/office/drawing/2014/main" id="{8A4A95E9-1DBA-E8B6-D581-68E12F9E271B}"/>
              </a:ext>
            </a:extLst>
          </p:cNvPr>
          <p:cNvCxnSpPr>
            <a:cxnSpLocks/>
          </p:cNvCxnSpPr>
          <p:nvPr/>
        </p:nvCxnSpPr>
        <p:spPr bwMode="gray">
          <a:xfrm flipV="1">
            <a:off x="10496213" y="3167523"/>
            <a:ext cx="0" cy="2205237"/>
          </a:xfrm>
          <a:prstGeom prst="line">
            <a:avLst/>
          </a:prstGeom>
          <a:noFill/>
          <a:ln w="12700" cap="rnd">
            <a:solidFill>
              <a:schemeClr val="accent5"/>
            </a:solidFill>
            <a:round/>
            <a:tailEnd type="oval" w="sm" len="sm"/>
          </a:ln>
        </p:spPr>
        <p:style>
          <a:lnRef idx="2">
            <a:schemeClr val="accent1">
              <a:shade val="50000"/>
            </a:schemeClr>
          </a:lnRef>
          <a:fillRef idx="1">
            <a:schemeClr val="accent1"/>
          </a:fillRef>
          <a:effectRef idx="0">
            <a:schemeClr val="accent1"/>
          </a:effectRef>
          <a:fontRef idx="minor">
            <a:schemeClr val="lt1"/>
          </a:fontRef>
        </p:style>
      </p:cxnSp>
      <p:sp>
        <p:nvSpPr>
          <p:cNvPr id="54" name="TextBox 53">
            <a:extLst>
              <a:ext uri="{FF2B5EF4-FFF2-40B4-BE49-F238E27FC236}">
                <a16:creationId xmlns:a16="http://schemas.microsoft.com/office/drawing/2014/main" id="{456DD74F-FB49-AA67-808C-ADBE5D727214}"/>
              </a:ext>
            </a:extLst>
          </p:cNvPr>
          <p:cNvSpPr txBox="1"/>
          <p:nvPr/>
        </p:nvSpPr>
        <p:spPr bwMode="gray">
          <a:xfrm>
            <a:off x="8488884" y="3712037"/>
            <a:ext cx="824282" cy="369332"/>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SNOW Catalog</a:t>
            </a:r>
          </a:p>
        </p:txBody>
      </p:sp>
      <p:sp>
        <p:nvSpPr>
          <p:cNvPr id="55" name="TextBox 54">
            <a:extLst>
              <a:ext uri="{FF2B5EF4-FFF2-40B4-BE49-F238E27FC236}">
                <a16:creationId xmlns:a16="http://schemas.microsoft.com/office/drawing/2014/main" id="{B089ACB3-D195-106E-D8B6-D2507904DFD2}"/>
              </a:ext>
            </a:extLst>
          </p:cNvPr>
          <p:cNvSpPr txBox="1"/>
          <p:nvPr/>
        </p:nvSpPr>
        <p:spPr bwMode="gray">
          <a:xfrm>
            <a:off x="10398553" y="2506763"/>
            <a:ext cx="1388221" cy="553998"/>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Use case-based architecture and deployment strategy</a:t>
            </a:r>
          </a:p>
        </p:txBody>
      </p:sp>
      <p:sp>
        <p:nvSpPr>
          <p:cNvPr id="56" name="TextBox 55">
            <a:extLst>
              <a:ext uri="{FF2B5EF4-FFF2-40B4-BE49-F238E27FC236}">
                <a16:creationId xmlns:a16="http://schemas.microsoft.com/office/drawing/2014/main" id="{D6A268DC-5568-116F-A75B-21C32B7DE2AD}"/>
              </a:ext>
            </a:extLst>
          </p:cNvPr>
          <p:cNvSpPr txBox="1"/>
          <p:nvPr/>
        </p:nvSpPr>
        <p:spPr bwMode="gray">
          <a:xfrm>
            <a:off x="9772681" y="3857897"/>
            <a:ext cx="627538" cy="183569"/>
          </a:xfrm>
          <a:prstGeom prst="rect">
            <a:avLst/>
          </a:prstGeom>
          <a:noFill/>
        </p:spPr>
        <p:txBody>
          <a:bodyPr vert="horz" wrap="square" lIns="0" tIns="0" rIns="0" bIns="0" rtlCol="0">
            <a:spAutoFit/>
          </a:bodyPr>
          <a:lstStyle/>
          <a:p>
            <a:pPr algn="l">
              <a:spcBef>
                <a:spcPts val="600"/>
              </a:spcBef>
            </a:pPr>
            <a:r>
              <a:rPr lang="en-US" sz="1200" dirty="0">
                <a:cs typeface="Calibri" panose="020F0502020204030204" pitchFamily="34" charset="0"/>
              </a:rPr>
              <a:t>SIEM</a:t>
            </a:r>
          </a:p>
        </p:txBody>
      </p:sp>
    </p:spTree>
    <p:extLst>
      <p:ext uri="{BB962C8B-B14F-4D97-AF65-F5344CB8AC3E}">
        <p14:creationId xmlns:p14="http://schemas.microsoft.com/office/powerpoint/2010/main" val="2087059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295900" y="7040880"/>
            <a:ext cx="5924549" cy="365125"/>
          </a:xfrm>
        </p:spPr>
        <p:txBody>
          <a:bodyPr/>
          <a:lstStyle/>
          <a:p>
            <a:r>
              <a:rPr lang="en-US"/>
              <a:t>© 2021 Optum, Inc. All rights reserved. Confidential property of Optum. Do not distribute or reproduce without express permission from Optum.</a:t>
            </a:r>
            <a:endParaRPr lang="en-US" dirty="0"/>
          </a:p>
        </p:txBody>
      </p:sp>
      <p:sp>
        <p:nvSpPr>
          <p:cNvPr id="6" name="Title 5"/>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71570232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69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4D0-D4CB-4FDD-8FA8-754615F470DF}"/>
              </a:ext>
            </a:extLst>
          </p:cNvPr>
          <p:cNvSpPr>
            <a:spLocks noGrp="1"/>
          </p:cNvSpPr>
          <p:nvPr>
            <p:ph type="title"/>
          </p:nvPr>
        </p:nvSpPr>
        <p:spPr bwMode="gray"/>
        <p:txBody>
          <a:bodyPr/>
          <a:lstStyle/>
          <a:p>
            <a:r>
              <a:rPr lang="en-US" dirty="0"/>
              <a:t>Agenda</a:t>
            </a:r>
          </a:p>
        </p:txBody>
      </p:sp>
      <p:sp>
        <p:nvSpPr>
          <p:cNvPr id="14" name="Oval 13">
            <a:extLst>
              <a:ext uri="{FF2B5EF4-FFF2-40B4-BE49-F238E27FC236}">
                <a16:creationId xmlns:a16="http://schemas.microsoft.com/office/drawing/2014/main" id="{D119B301-2704-470A-AAD9-D42F1F907E37}"/>
              </a:ext>
            </a:extLst>
          </p:cNvPr>
          <p:cNvSpPr>
            <a:spLocks noChangeAspect="1"/>
          </p:cNvSpPr>
          <p:nvPr/>
        </p:nvSpPr>
        <p:spPr bwMode="gray">
          <a:xfrm>
            <a:off x="3348189" y="648680"/>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1</a:t>
            </a:r>
          </a:p>
        </p:txBody>
      </p:sp>
      <p:sp>
        <p:nvSpPr>
          <p:cNvPr id="3" name="Rectangle: Top Corners Rounded 2">
            <a:extLst>
              <a:ext uri="{FF2B5EF4-FFF2-40B4-BE49-F238E27FC236}">
                <a16:creationId xmlns:a16="http://schemas.microsoft.com/office/drawing/2014/main" id="{9BBB3565-CDCC-1751-8681-9175ADE7B24B}"/>
              </a:ext>
            </a:extLst>
          </p:cNvPr>
          <p:cNvSpPr/>
          <p:nvPr/>
        </p:nvSpPr>
        <p:spPr bwMode="gray">
          <a:xfrm>
            <a:off x="2302736" y="-32496"/>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 name="Oval 3">
            <a:extLst>
              <a:ext uri="{FF2B5EF4-FFF2-40B4-BE49-F238E27FC236}">
                <a16:creationId xmlns:a16="http://schemas.microsoft.com/office/drawing/2014/main" id="{333C93F1-7AF8-53D1-D8AA-415B8777F00A}"/>
              </a:ext>
            </a:extLst>
          </p:cNvPr>
          <p:cNvSpPr>
            <a:spLocks noChangeAspect="1"/>
          </p:cNvSpPr>
          <p:nvPr/>
        </p:nvSpPr>
        <p:spPr bwMode="gray">
          <a:xfrm>
            <a:off x="3348189" y="123482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2</a:t>
            </a:r>
          </a:p>
        </p:txBody>
      </p:sp>
      <p:sp>
        <p:nvSpPr>
          <p:cNvPr id="6" name="Oval 5">
            <a:extLst>
              <a:ext uri="{FF2B5EF4-FFF2-40B4-BE49-F238E27FC236}">
                <a16:creationId xmlns:a16="http://schemas.microsoft.com/office/drawing/2014/main" id="{DE920B8F-055C-D447-FF53-BA7FBCBCF7D9}"/>
              </a:ext>
            </a:extLst>
          </p:cNvPr>
          <p:cNvSpPr>
            <a:spLocks noChangeAspect="1"/>
          </p:cNvSpPr>
          <p:nvPr/>
        </p:nvSpPr>
        <p:spPr bwMode="gray">
          <a:xfrm>
            <a:off x="3348189" y="182097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3</a:t>
            </a:r>
          </a:p>
        </p:txBody>
      </p:sp>
      <p:sp>
        <p:nvSpPr>
          <p:cNvPr id="7" name="Oval 6">
            <a:extLst>
              <a:ext uri="{FF2B5EF4-FFF2-40B4-BE49-F238E27FC236}">
                <a16:creationId xmlns:a16="http://schemas.microsoft.com/office/drawing/2014/main" id="{F589A2B8-180C-6C79-6293-643C8EBF813F}"/>
              </a:ext>
            </a:extLst>
          </p:cNvPr>
          <p:cNvSpPr>
            <a:spLocks noChangeAspect="1"/>
          </p:cNvSpPr>
          <p:nvPr/>
        </p:nvSpPr>
        <p:spPr bwMode="gray">
          <a:xfrm>
            <a:off x="3348189" y="240712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4</a:t>
            </a:r>
          </a:p>
        </p:txBody>
      </p:sp>
      <p:sp>
        <p:nvSpPr>
          <p:cNvPr id="8" name="Oval 7">
            <a:extLst>
              <a:ext uri="{FF2B5EF4-FFF2-40B4-BE49-F238E27FC236}">
                <a16:creationId xmlns:a16="http://schemas.microsoft.com/office/drawing/2014/main" id="{21F0B926-63E5-0044-19F7-F854355EAB8C}"/>
              </a:ext>
            </a:extLst>
          </p:cNvPr>
          <p:cNvSpPr>
            <a:spLocks noChangeAspect="1"/>
          </p:cNvSpPr>
          <p:nvPr/>
        </p:nvSpPr>
        <p:spPr bwMode="gray">
          <a:xfrm>
            <a:off x="3348189" y="2993268"/>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5</a:t>
            </a:r>
          </a:p>
        </p:txBody>
      </p:sp>
      <p:sp>
        <p:nvSpPr>
          <p:cNvPr id="5" name="Oval 4">
            <a:extLst>
              <a:ext uri="{FF2B5EF4-FFF2-40B4-BE49-F238E27FC236}">
                <a16:creationId xmlns:a16="http://schemas.microsoft.com/office/drawing/2014/main" id="{A30CB3C2-AA80-252A-3B64-D0F8626EE628}"/>
              </a:ext>
            </a:extLst>
          </p:cNvPr>
          <p:cNvSpPr>
            <a:spLocks noChangeAspect="1"/>
          </p:cNvSpPr>
          <p:nvPr/>
        </p:nvSpPr>
        <p:spPr bwMode="gray">
          <a:xfrm>
            <a:off x="3348189" y="3579415"/>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6</a:t>
            </a:r>
          </a:p>
        </p:txBody>
      </p:sp>
      <p:sp>
        <p:nvSpPr>
          <p:cNvPr id="9" name="Oval 8">
            <a:extLst>
              <a:ext uri="{FF2B5EF4-FFF2-40B4-BE49-F238E27FC236}">
                <a16:creationId xmlns:a16="http://schemas.microsoft.com/office/drawing/2014/main" id="{4C0FBEFC-4FBF-E8B3-883A-C1339BA60E42}"/>
              </a:ext>
            </a:extLst>
          </p:cNvPr>
          <p:cNvSpPr>
            <a:spLocks noChangeAspect="1"/>
          </p:cNvSpPr>
          <p:nvPr/>
        </p:nvSpPr>
        <p:spPr bwMode="gray">
          <a:xfrm>
            <a:off x="3348189" y="416556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7</a:t>
            </a:r>
          </a:p>
        </p:txBody>
      </p:sp>
      <p:sp>
        <p:nvSpPr>
          <p:cNvPr id="10" name="Oval 9">
            <a:extLst>
              <a:ext uri="{FF2B5EF4-FFF2-40B4-BE49-F238E27FC236}">
                <a16:creationId xmlns:a16="http://schemas.microsoft.com/office/drawing/2014/main" id="{20012FBE-438E-2808-749A-1F2CB947976B}"/>
              </a:ext>
            </a:extLst>
          </p:cNvPr>
          <p:cNvSpPr>
            <a:spLocks noChangeAspect="1"/>
          </p:cNvSpPr>
          <p:nvPr/>
        </p:nvSpPr>
        <p:spPr bwMode="gray">
          <a:xfrm>
            <a:off x="3348189" y="4751709"/>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8</a:t>
            </a:r>
          </a:p>
        </p:txBody>
      </p:sp>
      <p:sp>
        <p:nvSpPr>
          <p:cNvPr id="12" name="TextBox 11">
            <a:extLst>
              <a:ext uri="{FF2B5EF4-FFF2-40B4-BE49-F238E27FC236}">
                <a16:creationId xmlns:a16="http://schemas.microsoft.com/office/drawing/2014/main" id="{1C237C62-56FF-09D4-0766-7F2C60F9DF6A}"/>
              </a:ext>
            </a:extLst>
          </p:cNvPr>
          <p:cNvSpPr txBox="1"/>
          <p:nvPr/>
        </p:nvSpPr>
        <p:spPr bwMode="gray">
          <a:xfrm>
            <a:off x="4185138" y="762000"/>
            <a:ext cx="5826368" cy="276999"/>
          </a:xfrm>
          <a:prstGeom prst="rect">
            <a:avLst/>
          </a:prstGeom>
          <a:noFill/>
        </p:spPr>
        <p:txBody>
          <a:bodyPr vert="horz" wrap="square" lIns="0" tIns="0" rIns="0" bIns="0" rtlCol="0">
            <a:spAutoFit/>
          </a:bodyPr>
          <a:lstStyle/>
          <a:p>
            <a:pPr algn="l">
              <a:spcBef>
                <a:spcPts val="600"/>
              </a:spcBef>
            </a:pPr>
            <a:r>
              <a:rPr lang="en-US" dirty="0"/>
              <a:t>Development of AVD standard offering </a:t>
            </a:r>
          </a:p>
        </p:txBody>
      </p:sp>
      <p:sp>
        <p:nvSpPr>
          <p:cNvPr id="13" name="TextBox 12">
            <a:extLst>
              <a:ext uri="{FF2B5EF4-FFF2-40B4-BE49-F238E27FC236}">
                <a16:creationId xmlns:a16="http://schemas.microsoft.com/office/drawing/2014/main" id="{26682D93-CA36-DD49-99D4-D43DE0722D64}"/>
              </a:ext>
            </a:extLst>
          </p:cNvPr>
          <p:cNvSpPr txBox="1"/>
          <p:nvPr/>
        </p:nvSpPr>
        <p:spPr bwMode="gray">
          <a:xfrm>
            <a:off x="4185138" y="1348821"/>
            <a:ext cx="5826368" cy="276999"/>
          </a:xfrm>
          <a:prstGeom prst="rect">
            <a:avLst/>
          </a:prstGeom>
          <a:noFill/>
        </p:spPr>
        <p:txBody>
          <a:bodyPr vert="horz" wrap="square" lIns="0" tIns="0" rIns="0" bIns="0" rtlCol="0">
            <a:spAutoFit/>
          </a:bodyPr>
          <a:lstStyle/>
          <a:p>
            <a:pPr algn="l">
              <a:spcBef>
                <a:spcPts val="600"/>
              </a:spcBef>
            </a:pPr>
            <a:r>
              <a:rPr lang="en-US" dirty="0"/>
              <a:t>AVD Environment Pre-Requisites Preparation</a:t>
            </a:r>
          </a:p>
        </p:txBody>
      </p:sp>
      <p:sp>
        <p:nvSpPr>
          <p:cNvPr id="15" name="TextBox 14">
            <a:extLst>
              <a:ext uri="{FF2B5EF4-FFF2-40B4-BE49-F238E27FC236}">
                <a16:creationId xmlns:a16="http://schemas.microsoft.com/office/drawing/2014/main" id="{A8A0B8D6-0517-0596-2BC8-78C6C3679409}"/>
              </a:ext>
            </a:extLst>
          </p:cNvPr>
          <p:cNvSpPr txBox="1"/>
          <p:nvPr/>
        </p:nvSpPr>
        <p:spPr bwMode="gray">
          <a:xfrm>
            <a:off x="4185138" y="1935642"/>
            <a:ext cx="5826368" cy="276999"/>
          </a:xfrm>
          <a:prstGeom prst="rect">
            <a:avLst/>
          </a:prstGeom>
          <a:noFill/>
        </p:spPr>
        <p:txBody>
          <a:bodyPr vert="horz" wrap="square" lIns="0" tIns="0" rIns="0" bIns="0" rtlCol="0">
            <a:spAutoFit/>
          </a:bodyPr>
          <a:lstStyle/>
          <a:p>
            <a:pPr algn="l">
              <a:spcBef>
                <a:spcPts val="600"/>
              </a:spcBef>
            </a:pPr>
            <a:r>
              <a:rPr lang="en-US" dirty="0"/>
              <a:t>OC AVD Standard Architecture</a:t>
            </a:r>
          </a:p>
        </p:txBody>
      </p:sp>
      <p:sp>
        <p:nvSpPr>
          <p:cNvPr id="16" name="TextBox 15">
            <a:extLst>
              <a:ext uri="{FF2B5EF4-FFF2-40B4-BE49-F238E27FC236}">
                <a16:creationId xmlns:a16="http://schemas.microsoft.com/office/drawing/2014/main" id="{05646667-B8F9-0833-C968-B8CFA2FD5A7D}"/>
              </a:ext>
            </a:extLst>
          </p:cNvPr>
          <p:cNvSpPr txBox="1"/>
          <p:nvPr/>
        </p:nvSpPr>
        <p:spPr bwMode="gray">
          <a:xfrm>
            <a:off x="4185138" y="2522463"/>
            <a:ext cx="5826368" cy="276999"/>
          </a:xfrm>
          <a:prstGeom prst="rect">
            <a:avLst/>
          </a:prstGeom>
          <a:noFill/>
        </p:spPr>
        <p:txBody>
          <a:bodyPr vert="horz" wrap="square" lIns="0" tIns="0" rIns="0" bIns="0" rtlCol="0">
            <a:spAutoFit/>
          </a:bodyPr>
          <a:lstStyle/>
          <a:p>
            <a:pPr algn="l">
              <a:spcBef>
                <a:spcPts val="600"/>
              </a:spcBef>
            </a:pPr>
            <a:r>
              <a:rPr lang="en-US" dirty="0"/>
              <a:t>The Star Team</a:t>
            </a:r>
          </a:p>
        </p:txBody>
      </p:sp>
      <p:sp>
        <p:nvSpPr>
          <p:cNvPr id="17" name="TextBox 16">
            <a:extLst>
              <a:ext uri="{FF2B5EF4-FFF2-40B4-BE49-F238E27FC236}">
                <a16:creationId xmlns:a16="http://schemas.microsoft.com/office/drawing/2014/main" id="{9E4C40CB-247C-F3B7-66E9-DE5F336DEB1D}"/>
              </a:ext>
            </a:extLst>
          </p:cNvPr>
          <p:cNvSpPr txBox="1"/>
          <p:nvPr/>
        </p:nvSpPr>
        <p:spPr bwMode="gray">
          <a:xfrm>
            <a:off x="4185138" y="3109284"/>
            <a:ext cx="5826368" cy="276999"/>
          </a:xfrm>
          <a:prstGeom prst="rect">
            <a:avLst/>
          </a:prstGeom>
          <a:noFill/>
        </p:spPr>
        <p:txBody>
          <a:bodyPr vert="horz" wrap="square" lIns="0" tIns="0" rIns="0" bIns="0" rtlCol="0">
            <a:spAutoFit/>
          </a:bodyPr>
          <a:lstStyle/>
          <a:p>
            <a:pPr algn="l">
              <a:spcBef>
                <a:spcPts val="600"/>
              </a:spcBef>
            </a:pPr>
            <a:r>
              <a:rPr lang="en-US" dirty="0"/>
              <a:t>Collaboration with Customer Stakeholder</a:t>
            </a:r>
          </a:p>
        </p:txBody>
      </p:sp>
      <p:sp>
        <p:nvSpPr>
          <p:cNvPr id="18" name="TextBox 17">
            <a:extLst>
              <a:ext uri="{FF2B5EF4-FFF2-40B4-BE49-F238E27FC236}">
                <a16:creationId xmlns:a16="http://schemas.microsoft.com/office/drawing/2014/main" id="{DCB6D27A-D165-A688-2115-E05D42928BFD}"/>
              </a:ext>
            </a:extLst>
          </p:cNvPr>
          <p:cNvSpPr txBox="1"/>
          <p:nvPr/>
        </p:nvSpPr>
        <p:spPr bwMode="gray">
          <a:xfrm>
            <a:off x="4185138" y="3696105"/>
            <a:ext cx="5826368" cy="276999"/>
          </a:xfrm>
          <a:prstGeom prst="rect">
            <a:avLst/>
          </a:prstGeom>
          <a:noFill/>
        </p:spPr>
        <p:txBody>
          <a:bodyPr vert="horz" wrap="square" lIns="0" tIns="0" rIns="0" bIns="0" rtlCol="0">
            <a:spAutoFit/>
          </a:bodyPr>
          <a:lstStyle/>
          <a:p>
            <a:pPr algn="l">
              <a:spcBef>
                <a:spcPts val="600"/>
              </a:spcBef>
            </a:pPr>
            <a:r>
              <a:rPr lang="en-US" dirty="0"/>
              <a:t>Planning Network Connectivity and Architecture</a:t>
            </a:r>
          </a:p>
        </p:txBody>
      </p:sp>
      <p:sp>
        <p:nvSpPr>
          <p:cNvPr id="24" name="TextBox 23">
            <a:extLst>
              <a:ext uri="{FF2B5EF4-FFF2-40B4-BE49-F238E27FC236}">
                <a16:creationId xmlns:a16="http://schemas.microsoft.com/office/drawing/2014/main" id="{CC1FA403-F99F-486B-6636-D325C1FA245A}"/>
              </a:ext>
            </a:extLst>
          </p:cNvPr>
          <p:cNvSpPr txBox="1"/>
          <p:nvPr/>
        </p:nvSpPr>
        <p:spPr bwMode="gray">
          <a:xfrm>
            <a:off x="4185138" y="4282926"/>
            <a:ext cx="6655012" cy="276999"/>
          </a:xfrm>
          <a:prstGeom prst="rect">
            <a:avLst/>
          </a:prstGeom>
          <a:noFill/>
        </p:spPr>
        <p:txBody>
          <a:bodyPr vert="horz" wrap="square" lIns="0" tIns="0" rIns="0" bIns="0" rtlCol="0">
            <a:spAutoFit/>
          </a:bodyPr>
          <a:lstStyle/>
          <a:p>
            <a:pPr algn="l">
              <a:spcBef>
                <a:spcPts val="600"/>
              </a:spcBef>
            </a:pPr>
            <a:r>
              <a:rPr lang="en-US" dirty="0"/>
              <a:t>Deployment of AVD Infrastructure using TFE Pipeline Services</a:t>
            </a:r>
          </a:p>
        </p:txBody>
      </p:sp>
      <p:sp>
        <p:nvSpPr>
          <p:cNvPr id="25" name="TextBox 24">
            <a:extLst>
              <a:ext uri="{FF2B5EF4-FFF2-40B4-BE49-F238E27FC236}">
                <a16:creationId xmlns:a16="http://schemas.microsoft.com/office/drawing/2014/main" id="{C4953CFB-E378-BF9D-2F17-245C3668A25F}"/>
              </a:ext>
            </a:extLst>
          </p:cNvPr>
          <p:cNvSpPr txBox="1"/>
          <p:nvPr/>
        </p:nvSpPr>
        <p:spPr bwMode="gray">
          <a:xfrm>
            <a:off x="4185138" y="4869747"/>
            <a:ext cx="5826368" cy="276999"/>
          </a:xfrm>
          <a:prstGeom prst="rect">
            <a:avLst/>
          </a:prstGeom>
          <a:noFill/>
        </p:spPr>
        <p:txBody>
          <a:bodyPr vert="horz" wrap="square" lIns="0" tIns="0" rIns="0" bIns="0" rtlCol="0">
            <a:spAutoFit/>
          </a:bodyPr>
          <a:lstStyle/>
          <a:p>
            <a:pPr algn="l">
              <a:spcBef>
                <a:spcPts val="600"/>
              </a:spcBef>
            </a:pPr>
            <a:r>
              <a:rPr lang="en-US" sz="1800" dirty="0"/>
              <a:t>RACI</a:t>
            </a:r>
            <a:endParaRPr lang="en-US" sz="1400" dirty="0"/>
          </a:p>
        </p:txBody>
      </p:sp>
      <p:sp>
        <p:nvSpPr>
          <p:cNvPr id="26" name="Oval 25">
            <a:extLst>
              <a:ext uri="{FF2B5EF4-FFF2-40B4-BE49-F238E27FC236}">
                <a16:creationId xmlns:a16="http://schemas.microsoft.com/office/drawing/2014/main" id="{378ED339-AB0B-E763-7C3E-618F2CE95C0A}"/>
              </a:ext>
            </a:extLst>
          </p:cNvPr>
          <p:cNvSpPr>
            <a:spLocks noChangeAspect="1"/>
          </p:cNvSpPr>
          <p:nvPr/>
        </p:nvSpPr>
        <p:spPr bwMode="gray">
          <a:xfrm>
            <a:off x="3348189" y="5337858"/>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9</a:t>
            </a:r>
          </a:p>
        </p:txBody>
      </p:sp>
      <p:sp>
        <p:nvSpPr>
          <p:cNvPr id="28" name="TextBox 27">
            <a:extLst>
              <a:ext uri="{FF2B5EF4-FFF2-40B4-BE49-F238E27FC236}">
                <a16:creationId xmlns:a16="http://schemas.microsoft.com/office/drawing/2014/main" id="{9912F27D-25DC-599D-D031-4FA97B50EC8E}"/>
              </a:ext>
            </a:extLst>
          </p:cNvPr>
          <p:cNvSpPr txBox="1"/>
          <p:nvPr/>
        </p:nvSpPr>
        <p:spPr bwMode="gray">
          <a:xfrm>
            <a:off x="4185138" y="5456567"/>
            <a:ext cx="5826368" cy="276999"/>
          </a:xfrm>
          <a:prstGeom prst="rect">
            <a:avLst/>
          </a:prstGeom>
          <a:noFill/>
        </p:spPr>
        <p:txBody>
          <a:bodyPr vert="horz" wrap="square" lIns="0" tIns="0" rIns="0" bIns="0" rtlCol="0">
            <a:spAutoFit/>
          </a:bodyPr>
          <a:lstStyle/>
          <a:p>
            <a:pPr algn="l">
              <a:spcBef>
                <a:spcPts val="600"/>
              </a:spcBef>
            </a:pPr>
            <a:r>
              <a:rPr lang="en-US" sz="1800" dirty="0"/>
              <a:t>DaaS &amp; Progression</a:t>
            </a:r>
            <a:endParaRPr lang="en-US" sz="1400" dirty="0"/>
          </a:p>
        </p:txBody>
      </p:sp>
    </p:spTree>
    <p:extLst>
      <p:ext uri="{BB962C8B-B14F-4D97-AF65-F5344CB8AC3E}">
        <p14:creationId xmlns:p14="http://schemas.microsoft.com/office/powerpoint/2010/main" val="163251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32399"/>
          </a:xfrm>
        </p:spPr>
        <p:txBody>
          <a:bodyPr/>
          <a:lstStyle/>
          <a:p>
            <a:r>
              <a:rPr lang="en-US" sz="2400" dirty="0"/>
              <a:t>Development of AVD standard offering </a:t>
            </a:r>
          </a:p>
        </p:txBody>
      </p:sp>
      <p:sp>
        <p:nvSpPr>
          <p:cNvPr id="3" name="TextBox 2">
            <a:extLst>
              <a:ext uri="{FF2B5EF4-FFF2-40B4-BE49-F238E27FC236}">
                <a16:creationId xmlns:a16="http://schemas.microsoft.com/office/drawing/2014/main" id="{03DEFD28-3C7E-0095-8FD0-7591ADD1269A}"/>
              </a:ext>
            </a:extLst>
          </p:cNvPr>
          <p:cNvSpPr txBox="1"/>
          <p:nvPr/>
        </p:nvSpPr>
        <p:spPr bwMode="gray">
          <a:xfrm>
            <a:off x="428400" y="805070"/>
            <a:ext cx="10295922" cy="2831544"/>
          </a:xfrm>
          <a:prstGeom prst="rect">
            <a:avLst/>
          </a:prstGeom>
          <a:noFill/>
        </p:spPr>
        <p:txBody>
          <a:bodyPr vert="horz" wrap="square" lIns="0" tIns="0" rIns="0" bIns="0" rtlCol="0">
            <a:spAutoFit/>
          </a:bodyPr>
          <a:lstStyle/>
          <a:p>
            <a:pPr algn="l">
              <a:spcBef>
                <a:spcPts val="600"/>
              </a:spcBef>
            </a:pPr>
            <a:r>
              <a:rPr lang="en-US" sz="1600" b="1" dirty="0">
                <a:cs typeface="Calibri" panose="020F0502020204030204" pitchFamily="34" charset="0"/>
              </a:rPr>
              <a:t>Defining what AVD will look like by detailing</a:t>
            </a:r>
            <a:r>
              <a:rPr lang="en-US" sz="1600" dirty="0">
                <a:cs typeface="Calibri" panose="020F0502020204030204" pitchFamily="34" charset="0"/>
              </a:rPr>
              <a:t>:</a:t>
            </a:r>
          </a:p>
          <a:p>
            <a:pPr marL="742950" lvl="1" indent="-285750">
              <a:spcBef>
                <a:spcPts val="600"/>
              </a:spcBef>
              <a:buFont typeface="Arial" panose="020B0604020202020204" pitchFamily="34" charset="0"/>
              <a:buChar char="•"/>
            </a:pPr>
            <a:r>
              <a:rPr lang="en-US" sz="1600" dirty="0">
                <a:cs typeface="Calibri" panose="020F0502020204030204" pitchFamily="34" charset="0"/>
              </a:rPr>
              <a:t>Generalized Architecture</a:t>
            </a:r>
          </a:p>
          <a:p>
            <a:pPr marL="742950" lvl="1" indent="-285750">
              <a:spcBef>
                <a:spcPts val="600"/>
              </a:spcBef>
              <a:buFont typeface="Arial" panose="020B0604020202020204" pitchFamily="34" charset="0"/>
              <a:buChar char="•"/>
            </a:pPr>
            <a:r>
              <a:rPr lang="en-US" sz="1600" dirty="0">
                <a:cs typeface="Calibri" panose="020F0502020204030204" pitchFamily="34" charset="0"/>
              </a:rPr>
              <a:t>Operating system</a:t>
            </a:r>
          </a:p>
          <a:p>
            <a:pPr marL="742950" lvl="1" indent="-285750">
              <a:spcBef>
                <a:spcPts val="600"/>
              </a:spcBef>
              <a:buFont typeface="Arial" panose="020B0604020202020204" pitchFamily="34" charset="0"/>
              <a:buChar char="•"/>
            </a:pPr>
            <a:r>
              <a:rPr lang="en-US" sz="1600" dirty="0">
                <a:cs typeface="Calibri" panose="020F0502020204030204" pitchFamily="34" charset="0"/>
              </a:rPr>
              <a:t>Network Connectivity &amp; firewall</a:t>
            </a:r>
          </a:p>
          <a:p>
            <a:pPr marL="742950" lvl="1" indent="-285750">
              <a:spcBef>
                <a:spcPts val="600"/>
              </a:spcBef>
              <a:buFont typeface="Arial" panose="020B0604020202020204" pitchFamily="34" charset="0"/>
              <a:buChar char="•"/>
            </a:pPr>
            <a:r>
              <a:rPr lang="en-US" sz="1600" dirty="0">
                <a:cs typeface="Calibri" panose="020F0502020204030204" pitchFamily="34" charset="0"/>
              </a:rPr>
              <a:t>Virtual machine sizes </a:t>
            </a:r>
          </a:p>
          <a:p>
            <a:pPr marL="742950" lvl="1" indent="-285750">
              <a:spcBef>
                <a:spcPts val="600"/>
              </a:spcBef>
              <a:buFont typeface="Arial" panose="020B0604020202020204" pitchFamily="34" charset="0"/>
              <a:buChar char="•"/>
            </a:pPr>
            <a:r>
              <a:rPr lang="en-US" sz="1600" dirty="0">
                <a:cs typeface="Calibri" panose="020F0502020204030204" pitchFamily="34" charset="0"/>
              </a:rPr>
              <a:t>License Requirements</a:t>
            </a:r>
          </a:p>
          <a:p>
            <a:pPr marL="742950" lvl="1" indent="-285750">
              <a:spcBef>
                <a:spcPts val="600"/>
              </a:spcBef>
              <a:buFont typeface="Arial" panose="020B0604020202020204" pitchFamily="34" charset="0"/>
              <a:buChar char="•"/>
            </a:pPr>
            <a:r>
              <a:rPr lang="en-US" sz="1600" dirty="0">
                <a:cs typeface="Calibri" panose="020F0502020204030204" pitchFamily="34" charset="0"/>
              </a:rPr>
              <a:t>Published Apps</a:t>
            </a:r>
          </a:p>
          <a:p>
            <a:pPr marL="742950" lvl="1" indent="-285750">
              <a:spcBef>
                <a:spcPts val="600"/>
              </a:spcBef>
              <a:buFont typeface="Arial" panose="020B0604020202020204" pitchFamily="34" charset="0"/>
              <a:buChar char="•"/>
            </a:pPr>
            <a:r>
              <a:rPr lang="en-US" sz="1600" dirty="0">
                <a:cs typeface="Calibri" panose="020F0502020204030204" pitchFamily="34" charset="0"/>
              </a:rPr>
              <a:t>Security and Compliance</a:t>
            </a:r>
          </a:p>
          <a:p>
            <a:pPr marL="742950" lvl="1" indent="-285750">
              <a:spcBef>
                <a:spcPts val="600"/>
              </a:spcBef>
              <a:buFont typeface="Arial" panose="020B0604020202020204" pitchFamily="34" charset="0"/>
              <a:buChar char="•"/>
            </a:pPr>
            <a:r>
              <a:rPr lang="en-US" sz="1600" dirty="0">
                <a:cs typeface="Calibri" panose="020F0502020204030204" pitchFamily="34" charset="0"/>
              </a:rPr>
              <a:t>Monitoring</a:t>
            </a:r>
          </a:p>
        </p:txBody>
      </p:sp>
      <p:graphicFrame>
        <p:nvGraphicFramePr>
          <p:cNvPr id="5" name="Object 4">
            <a:extLst>
              <a:ext uri="{FF2B5EF4-FFF2-40B4-BE49-F238E27FC236}">
                <a16:creationId xmlns:a16="http://schemas.microsoft.com/office/drawing/2014/main" id="{F55D80A8-0E20-7852-EAC2-899930B3CEF9}"/>
              </a:ext>
            </a:extLst>
          </p:cNvPr>
          <p:cNvGraphicFramePr>
            <a:graphicFrameLocks noChangeAspect="1"/>
          </p:cNvGraphicFramePr>
          <p:nvPr>
            <p:extLst>
              <p:ext uri="{D42A27DB-BD31-4B8C-83A1-F6EECF244321}">
                <p14:modId xmlns:p14="http://schemas.microsoft.com/office/powerpoint/2010/main" val="855827930"/>
              </p:ext>
            </p:extLst>
          </p:nvPr>
        </p:nvGraphicFramePr>
        <p:xfrm>
          <a:off x="2121961" y="4606111"/>
          <a:ext cx="965200" cy="609600"/>
        </p:xfrm>
        <a:graphic>
          <a:graphicData uri="http://schemas.openxmlformats.org/presentationml/2006/ole">
            <mc:AlternateContent xmlns:mc="http://schemas.openxmlformats.org/markup-compatibility/2006">
              <mc:Choice xmlns:v="urn:schemas-microsoft-com:vml" Requires="v">
                <p:oleObj name="Document" showAsIcon="1" r:id="rId2" imgW="965200" imgH="609600" progId="Word.Document.12">
                  <p:embed/>
                </p:oleObj>
              </mc:Choice>
              <mc:Fallback>
                <p:oleObj name="Document" showAsIcon="1" r:id="rId2" imgW="965200" imgH="609600" progId="Word.Document.12">
                  <p:embed/>
                  <p:pic>
                    <p:nvPicPr>
                      <p:cNvPr id="0" name=""/>
                      <p:cNvPicPr/>
                      <p:nvPr/>
                    </p:nvPicPr>
                    <p:blipFill>
                      <a:blip r:embed="rId3"/>
                      <a:stretch>
                        <a:fillRect/>
                      </a:stretch>
                    </p:blipFill>
                    <p:spPr>
                      <a:xfrm>
                        <a:off x="2121961" y="4606111"/>
                        <a:ext cx="965200" cy="609600"/>
                      </a:xfrm>
                      <a:prstGeom prst="rect">
                        <a:avLst/>
                      </a:prstGeom>
                      <a:solidFill>
                        <a:schemeClr val="bg1"/>
                      </a:solidFill>
                      <a:ln>
                        <a:solidFill>
                          <a:schemeClr val="tx2">
                            <a:lumMod val="60000"/>
                            <a:lumOff val="40000"/>
                          </a:schemeClr>
                        </a:solidFill>
                      </a:ln>
                    </p:spPr>
                  </p:pic>
                </p:oleObj>
              </mc:Fallback>
            </mc:AlternateContent>
          </a:graphicData>
        </a:graphic>
      </p:graphicFrame>
      <p:pic>
        <p:nvPicPr>
          <p:cNvPr id="7" name="Picture 6" descr="A screenshot of a computer&#10;&#10;Description automatically generated with low confidence">
            <a:extLst>
              <a:ext uri="{FF2B5EF4-FFF2-40B4-BE49-F238E27FC236}">
                <a16:creationId xmlns:a16="http://schemas.microsoft.com/office/drawing/2014/main" id="{5DA6246E-6647-0768-870A-E2A471CC8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2560" y="1277815"/>
            <a:ext cx="7471040" cy="3937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0571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5653F6E2-C550-B4D4-F4DB-54808835DFCD}"/>
              </a:ext>
            </a:extLst>
          </p:cNvPr>
          <p:cNvGraphicFramePr/>
          <p:nvPr>
            <p:extLst>
              <p:ext uri="{D42A27DB-BD31-4B8C-83A1-F6EECF244321}">
                <p14:modId xmlns:p14="http://schemas.microsoft.com/office/powerpoint/2010/main" val="3633145321"/>
              </p:ext>
            </p:extLst>
          </p:nvPr>
        </p:nvGraphicFramePr>
        <p:xfrm>
          <a:off x="4727933"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32399"/>
          </a:xfrm>
        </p:spPr>
        <p:txBody>
          <a:bodyPr/>
          <a:lstStyle/>
          <a:p>
            <a:r>
              <a:rPr lang="en-US" sz="2400" dirty="0"/>
              <a:t>AVD Environment Pre-Requisites Preparation</a:t>
            </a:r>
          </a:p>
        </p:txBody>
      </p:sp>
      <p:sp>
        <p:nvSpPr>
          <p:cNvPr id="4" name="TextBox 3">
            <a:extLst>
              <a:ext uri="{FF2B5EF4-FFF2-40B4-BE49-F238E27FC236}">
                <a16:creationId xmlns:a16="http://schemas.microsoft.com/office/drawing/2014/main" id="{FB9B865E-6C73-60A9-3B34-E5480A156C65}"/>
              </a:ext>
            </a:extLst>
          </p:cNvPr>
          <p:cNvSpPr txBox="1"/>
          <p:nvPr/>
        </p:nvSpPr>
        <p:spPr bwMode="gray">
          <a:xfrm>
            <a:off x="352426" y="790031"/>
            <a:ext cx="5474216" cy="26776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cs typeface="Calibri" panose="020F0502020204030204" pitchFamily="34" charset="0"/>
              </a:rPr>
              <a:t>Initiating the discovery call</a:t>
            </a:r>
          </a:p>
          <a:p>
            <a:pPr marL="285750" indent="-285750">
              <a:lnSpc>
                <a:spcPct val="150000"/>
              </a:lnSpc>
              <a:buFont typeface="Arial" panose="020B0604020202020204" pitchFamily="34" charset="0"/>
              <a:buChar char="•"/>
            </a:pPr>
            <a:r>
              <a:rPr lang="en-US" sz="1600" dirty="0">
                <a:cs typeface="Calibri" panose="020F0502020204030204" pitchFamily="34" charset="0"/>
              </a:rPr>
              <a:t>Onboarding to Optum Connect CSP tenant</a:t>
            </a:r>
          </a:p>
          <a:p>
            <a:pPr marL="285750" indent="-285750">
              <a:lnSpc>
                <a:spcPct val="150000"/>
              </a:lnSpc>
              <a:buFont typeface="Arial" panose="020B0604020202020204" pitchFamily="34" charset="0"/>
              <a:buChar char="•"/>
            </a:pPr>
            <a:r>
              <a:rPr lang="en-US" sz="1600" dirty="0">
                <a:cs typeface="Calibri" panose="020F0502020204030204" pitchFamily="34" charset="0"/>
              </a:rPr>
              <a:t>Build out initial services:</a:t>
            </a:r>
          </a:p>
          <a:p>
            <a:pPr marL="800100" lvl="1" indent="-342900">
              <a:buFont typeface="+mj-lt"/>
              <a:buAutoNum type="arabicPeriod"/>
            </a:pPr>
            <a:r>
              <a:rPr lang="en-US" sz="1600" dirty="0">
                <a:cs typeface="Calibri" panose="020F0502020204030204" pitchFamily="34" charset="0"/>
              </a:rPr>
              <a:t>Umbrella Policies</a:t>
            </a:r>
          </a:p>
          <a:p>
            <a:pPr marL="800100" lvl="1" indent="-342900">
              <a:buFont typeface="+mj-lt"/>
              <a:buAutoNum type="arabicPeriod"/>
            </a:pPr>
            <a:r>
              <a:rPr lang="en-US" sz="1600" dirty="0">
                <a:cs typeface="Calibri" panose="020F0502020204030204" pitchFamily="34" charset="0"/>
              </a:rPr>
              <a:t>Prisma Policy management</a:t>
            </a:r>
          </a:p>
          <a:p>
            <a:pPr marL="800100" lvl="1" indent="-342900">
              <a:buFont typeface="+mj-lt"/>
              <a:buAutoNum type="arabicPeriod"/>
            </a:pPr>
            <a:r>
              <a:rPr lang="en-US" sz="1600" dirty="0">
                <a:cs typeface="Calibri" panose="020F0502020204030204" pitchFamily="34" charset="0"/>
              </a:rPr>
              <a:t>Microsoft Defender for Cloud (Security Center)</a:t>
            </a:r>
          </a:p>
          <a:p>
            <a:pPr marL="800100" lvl="1" indent="-342900">
              <a:buFont typeface="+mj-lt"/>
              <a:buAutoNum type="arabicPeriod"/>
            </a:pPr>
            <a:r>
              <a:rPr lang="en-US" sz="1600" dirty="0" err="1">
                <a:cs typeface="Calibri" panose="020F0502020204030204" pitchFamily="34" charset="0"/>
              </a:rPr>
              <a:t>PowerBI</a:t>
            </a:r>
            <a:r>
              <a:rPr lang="en-US" sz="1600" dirty="0">
                <a:cs typeface="Calibri" panose="020F0502020204030204" pitchFamily="34" charset="0"/>
              </a:rPr>
              <a:t> Cost management and reporting</a:t>
            </a:r>
          </a:p>
          <a:p>
            <a:pPr marL="800100" lvl="1" indent="-342900">
              <a:buFont typeface="+mj-lt"/>
              <a:buAutoNum type="arabicPeriod"/>
            </a:pPr>
            <a:r>
              <a:rPr lang="en-US" sz="1600" dirty="0">
                <a:cs typeface="Calibri" panose="020F0502020204030204" pitchFamily="34" charset="0"/>
              </a:rPr>
              <a:t>AOBO activity logging</a:t>
            </a:r>
          </a:p>
          <a:p>
            <a:endParaRPr lang="en-US" sz="1600" dirty="0">
              <a:cs typeface="Calibri" panose="020F0502020204030204" pitchFamily="34" charset="0"/>
            </a:endParaRPr>
          </a:p>
        </p:txBody>
      </p:sp>
      <p:pic>
        <p:nvPicPr>
          <p:cNvPr id="1026" name="Picture 2" descr="Prisma Cloud by Palo Alto Networks - YouTube">
            <a:extLst>
              <a:ext uri="{FF2B5EF4-FFF2-40B4-BE49-F238E27FC236}">
                <a16:creationId xmlns:a16="http://schemas.microsoft.com/office/drawing/2014/main" id="{73D24164-8E72-A378-F170-A48886AB2D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7107" y="973015"/>
            <a:ext cx="1025788" cy="1025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0092581-6BF8-70ED-C3C9-5088298E8C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2684" y="2562468"/>
            <a:ext cx="866531" cy="8665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wer bi, softwares, logo, apps icon - Free download">
            <a:extLst>
              <a:ext uri="{FF2B5EF4-FFF2-40B4-BE49-F238E27FC236}">
                <a16:creationId xmlns:a16="http://schemas.microsoft.com/office/drawing/2014/main" id="{CA0CD2AB-761D-1AFE-8E0B-CB7926185A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9081" y="2454646"/>
            <a:ext cx="980206" cy="98020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nitoring Icon Vector Art, Icons, and Graphics for Free ...">
            <a:extLst>
              <a:ext uri="{FF2B5EF4-FFF2-40B4-BE49-F238E27FC236}">
                <a16:creationId xmlns:a16="http://schemas.microsoft.com/office/drawing/2014/main" id="{C6955781-E26D-071A-BD71-239818BFEA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9279" y="4844209"/>
            <a:ext cx="1000642" cy="100064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FC04B61-ADE7-B2AF-3793-5AA6025BC5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7604" y="4844209"/>
            <a:ext cx="980206" cy="9802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zure Virtual Desktop | Microsoft Azure">
            <a:extLst>
              <a:ext uri="{FF2B5EF4-FFF2-40B4-BE49-F238E27FC236}">
                <a16:creationId xmlns:a16="http://schemas.microsoft.com/office/drawing/2014/main" id="{0B1B6B71-9AA5-B6F1-AC61-D1BD31AA46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27368" y="3277940"/>
            <a:ext cx="1095131" cy="88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4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E90DEE-0A8B-F89D-1524-48A42E13C7C0}"/>
              </a:ext>
            </a:extLst>
          </p:cNvPr>
          <p:cNvSpPr/>
          <p:nvPr/>
        </p:nvSpPr>
        <p:spPr bwMode="gray">
          <a:xfrm>
            <a:off x="4712677" y="5580185"/>
            <a:ext cx="2661138" cy="1277815"/>
          </a:xfrm>
          <a:prstGeom prst="rect">
            <a:avLst/>
          </a:prstGeom>
          <a:solidFill>
            <a:schemeClr val="bg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193938" y="180596"/>
            <a:ext cx="9601200" cy="332399"/>
          </a:xfrm>
        </p:spPr>
        <p:txBody>
          <a:bodyPr/>
          <a:lstStyle/>
          <a:p>
            <a:r>
              <a:rPr lang="en-US" sz="2400" dirty="0"/>
              <a:t>OC AVD Standard Architecture</a:t>
            </a:r>
          </a:p>
        </p:txBody>
      </p:sp>
      <p:pic>
        <p:nvPicPr>
          <p:cNvPr id="3" name="Picture 2">
            <a:extLst>
              <a:ext uri="{FF2B5EF4-FFF2-40B4-BE49-F238E27FC236}">
                <a16:creationId xmlns:a16="http://schemas.microsoft.com/office/drawing/2014/main" id="{85EE7531-BFE0-B07B-2E8E-1BB0E28082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1878" y="512995"/>
            <a:ext cx="8001508" cy="6345005"/>
          </a:xfrm>
          <a:prstGeom prst="rect">
            <a:avLst/>
          </a:prstGeom>
          <a:ln>
            <a:solidFill>
              <a:schemeClr val="tx1"/>
            </a:solidFill>
          </a:ln>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80254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32399"/>
          </a:xfrm>
        </p:spPr>
        <p:txBody>
          <a:bodyPr/>
          <a:lstStyle/>
          <a:p>
            <a:r>
              <a:rPr lang="en-US" sz="2400" dirty="0"/>
              <a:t>The Star Team</a:t>
            </a:r>
          </a:p>
        </p:txBody>
      </p:sp>
      <p:graphicFrame>
        <p:nvGraphicFramePr>
          <p:cNvPr id="5" name="Object 4">
            <a:extLst>
              <a:ext uri="{FF2B5EF4-FFF2-40B4-BE49-F238E27FC236}">
                <a16:creationId xmlns:a16="http://schemas.microsoft.com/office/drawing/2014/main" id="{96548A2B-41E2-0647-4C7A-F1AC70C9B34B}"/>
              </a:ext>
            </a:extLst>
          </p:cNvPr>
          <p:cNvGraphicFramePr>
            <a:graphicFrameLocks noChangeAspect="1"/>
          </p:cNvGraphicFramePr>
          <p:nvPr/>
        </p:nvGraphicFramePr>
        <p:xfrm>
          <a:off x="1524000" y="3332163"/>
          <a:ext cx="9144000" cy="190500"/>
        </p:xfrm>
        <a:graphic>
          <a:graphicData uri="http://schemas.openxmlformats.org/presentationml/2006/ole">
            <mc:AlternateContent xmlns:mc="http://schemas.openxmlformats.org/markup-compatibility/2006">
              <mc:Choice xmlns:v="urn:schemas-microsoft-com:vml" Requires="v">
                <p:oleObj name="Document" r:id="rId2" imgW="9144000" imgH="190500" progId="Word.Document.12">
                  <p:embed/>
                </p:oleObj>
              </mc:Choice>
              <mc:Fallback>
                <p:oleObj name="Document" r:id="rId2" imgW="9144000" imgH="190500" progId="Word.Document.12">
                  <p:embed/>
                  <p:pic>
                    <p:nvPicPr>
                      <p:cNvPr id="5" name="Object 4">
                        <a:extLst>
                          <a:ext uri="{FF2B5EF4-FFF2-40B4-BE49-F238E27FC236}">
                            <a16:creationId xmlns:a16="http://schemas.microsoft.com/office/drawing/2014/main" id="{96548A2B-41E2-0647-4C7A-F1AC70C9B34B}"/>
                          </a:ext>
                        </a:extLst>
                      </p:cNvPr>
                      <p:cNvPicPr/>
                      <p:nvPr/>
                    </p:nvPicPr>
                    <p:blipFill>
                      <a:blip r:embed="rId3"/>
                      <a:stretch>
                        <a:fillRect/>
                      </a:stretch>
                    </p:blipFill>
                    <p:spPr>
                      <a:xfrm>
                        <a:off x="1524000" y="3332163"/>
                        <a:ext cx="9144000" cy="190500"/>
                      </a:xfrm>
                      <a:prstGeom prst="rect">
                        <a:avLst/>
                      </a:prstGeom>
                    </p:spPr>
                  </p:pic>
                </p:oleObj>
              </mc:Fallback>
            </mc:AlternateContent>
          </a:graphicData>
        </a:graphic>
      </p:graphicFrame>
      <p:sp>
        <p:nvSpPr>
          <p:cNvPr id="8" name="5-point Star 7">
            <a:extLst>
              <a:ext uri="{FF2B5EF4-FFF2-40B4-BE49-F238E27FC236}">
                <a16:creationId xmlns:a16="http://schemas.microsoft.com/office/drawing/2014/main" id="{7D57B4BC-9DD1-F7E7-29AB-916DA7CB0847}"/>
              </a:ext>
            </a:extLst>
          </p:cNvPr>
          <p:cNvSpPr/>
          <p:nvPr/>
        </p:nvSpPr>
        <p:spPr bwMode="gray">
          <a:xfrm>
            <a:off x="3796749" y="1461501"/>
            <a:ext cx="4154556" cy="3741324"/>
          </a:xfrm>
          <a:prstGeom prst="star5">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9" name="Rectangle 8">
            <a:extLst>
              <a:ext uri="{FF2B5EF4-FFF2-40B4-BE49-F238E27FC236}">
                <a16:creationId xmlns:a16="http://schemas.microsoft.com/office/drawing/2014/main" id="{86F40583-6F56-5E05-EBBB-33612E81E1C3}"/>
              </a:ext>
            </a:extLst>
          </p:cNvPr>
          <p:cNvSpPr/>
          <p:nvPr/>
        </p:nvSpPr>
        <p:spPr>
          <a:xfrm>
            <a:off x="1176589" y="2521274"/>
            <a:ext cx="2877626" cy="523220"/>
          </a:xfrm>
          <a:prstGeom prst="rect">
            <a:avLst/>
          </a:prstGeom>
          <a:noFill/>
        </p:spPr>
        <p:txBody>
          <a:bodyPr wrap="square" lIns="91440" tIns="45720" rIns="91440" bIns="45720">
            <a:spAutoFit/>
          </a:bodyPr>
          <a:lstStyle/>
          <a:p>
            <a:pPr algn="ctr"/>
            <a:r>
              <a:rPr lang="en-GB" sz="2800" dirty="0">
                <a:ln w="0"/>
                <a:solidFill>
                  <a:schemeClr val="tx2"/>
                </a:solidFill>
                <a:effectLst>
                  <a:outerShdw blurRad="38100" dist="19050" dir="2700000" algn="tl" rotWithShape="0">
                    <a:schemeClr val="dk1">
                      <a:alpha val="40000"/>
                    </a:schemeClr>
                  </a:outerShdw>
                </a:effectLst>
              </a:rPr>
              <a:t>OC Cloud</a:t>
            </a:r>
          </a:p>
        </p:txBody>
      </p:sp>
      <p:sp>
        <p:nvSpPr>
          <p:cNvPr id="10" name="Rectangle 9">
            <a:extLst>
              <a:ext uri="{FF2B5EF4-FFF2-40B4-BE49-F238E27FC236}">
                <a16:creationId xmlns:a16="http://schemas.microsoft.com/office/drawing/2014/main" id="{393F89C9-59B4-9D08-AE87-173B104D9E82}"/>
              </a:ext>
            </a:extLst>
          </p:cNvPr>
          <p:cNvSpPr/>
          <p:nvPr/>
        </p:nvSpPr>
        <p:spPr>
          <a:xfrm>
            <a:off x="7614785" y="2305830"/>
            <a:ext cx="2877626" cy="954107"/>
          </a:xfrm>
          <a:prstGeom prst="rect">
            <a:avLst/>
          </a:prstGeom>
          <a:noFill/>
        </p:spPr>
        <p:txBody>
          <a:bodyPr wrap="square" lIns="91440" tIns="45720" rIns="91440" bIns="45720">
            <a:spAutoFit/>
          </a:bodyPr>
          <a:lstStyle/>
          <a:p>
            <a:pPr algn="ctr"/>
            <a:r>
              <a:rPr lang="en-GB" sz="2800" dirty="0">
                <a:ln w="0"/>
                <a:solidFill>
                  <a:schemeClr val="tx2"/>
                </a:solidFill>
                <a:effectLst>
                  <a:outerShdw blurRad="38100" dist="19050" dir="2700000" algn="tl" rotWithShape="0">
                    <a:schemeClr val="dk1">
                      <a:alpha val="40000"/>
                    </a:schemeClr>
                  </a:outerShdw>
                </a:effectLst>
              </a:rPr>
              <a:t>OC Desktop Engineering</a:t>
            </a:r>
          </a:p>
        </p:txBody>
      </p:sp>
      <p:sp>
        <p:nvSpPr>
          <p:cNvPr id="11" name="Rectangle 10">
            <a:extLst>
              <a:ext uri="{FF2B5EF4-FFF2-40B4-BE49-F238E27FC236}">
                <a16:creationId xmlns:a16="http://schemas.microsoft.com/office/drawing/2014/main" id="{8603F964-6DBC-D706-F82A-FBD723810358}"/>
              </a:ext>
            </a:extLst>
          </p:cNvPr>
          <p:cNvSpPr/>
          <p:nvPr/>
        </p:nvSpPr>
        <p:spPr>
          <a:xfrm>
            <a:off x="6592005" y="5243122"/>
            <a:ext cx="2877626" cy="954107"/>
          </a:xfrm>
          <a:prstGeom prst="rect">
            <a:avLst/>
          </a:prstGeom>
          <a:noFill/>
        </p:spPr>
        <p:txBody>
          <a:bodyPr wrap="square" lIns="91440" tIns="45720" rIns="91440" bIns="45720">
            <a:spAutoFit/>
          </a:bodyPr>
          <a:lstStyle/>
          <a:p>
            <a:pPr algn="ctr"/>
            <a:r>
              <a:rPr lang="en-GB" sz="2800" dirty="0">
                <a:ln w="0"/>
                <a:solidFill>
                  <a:schemeClr val="tx2"/>
                </a:solidFill>
                <a:effectLst>
                  <a:outerShdw blurRad="38100" dist="19050" dir="2700000" algn="tl" rotWithShape="0">
                    <a:schemeClr val="dk1">
                      <a:alpha val="40000"/>
                    </a:schemeClr>
                  </a:outerShdw>
                </a:effectLst>
              </a:rPr>
              <a:t>OC Workplaces Services</a:t>
            </a:r>
          </a:p>
        </p:txBody>
      </p:sp>
      <p:sp>
        <p:nvSpPr>
          <p:cNvPr id="12" name="Rectangle 11">
            <a:extLst>
              <a:ext uri="{FF2B5EF4-FFF2-40B4-BE49-F238E27FC236}">
                <a16:creationId xmlns:a16="http://schemas.microsoft.com/office/drawing/2014/main" id="{A764724E-93D4-2CB9-1C8D-CE5FF43BD830}"/>
              </a:ext>
            </a:extLst>
          </p:cNvPr>
          <p:cNvSpPr/>
          <p:nvPr/>
        </p:nvSpPr>
        <p:spPr>
          <a:xfrm>
            <a:off x="2996401" y="5204996"/>
            <a:ext cx="2877626" cy="954107"/>
          </a:xfrm>
          <a:prstGeom prst="rect">
            <a:avLst/>
          </a:prstGeom>
          <a:noFill/>
        </p:spPr>
        <p:txBody>
          <a:bodyPr wrap="square" lIns="91440" tIns="45720" rIns="91440" bIns="45720">
            <a:spAutoFit/>
          </a:bodyPr>
          <a:lstStyle/>
          <a:p>
            <a:pPr algn="ctr"/>
            <a:r>
              <a:rPr lang="en-GB" sz="2800" dirty="0">
                <a:ln w="0"/>
                <a:solidFill>
                  <a:schemeClr val="tx2"/>
                </a:solidFill>
                <a:effectLst>
                  <a:outerShdw blurRad="38100" dist="19050" dir="2700000" algn="tl" rotWithShape="0">
                    <a:schemeClr val="dk1">
                      <a:alpha val="40000"/>
                    </a:schemeClr>
                  </a:outerShdw>
                </a:effectLst>
              </a:rPr>
              <a:t>OC Architecture &amp; Solutions</a:t>
            </a:r>
          </a:p>
        </p:txBody>
      </p:sp>
      <p:sp>
        <p:nvSpPr>
          <p:cNvPr id="13" name="Rectangle 12">
            <a:extLst>
              <a:ext uri="{FF2B5EF4-FFF2-40B4-BE49-F238E27FC236}">
                <a16:creationId xmlns:a16="http://schemas.microsoft.com/office/drawing/2014/main" id="{5ABF5C43-94AC-AC7E-78FF-75BD070D2C05}"/>
              </a:ext>
            </a:extLst>
          </p:cNvPr>
          <p:cNvSpPr/>
          <p:nvPr/>
        </p:nvSpPr>
        <p:spPr>
          <a:xfrm>
            <a:off x="4435214" y="611396"/>
            <a:ext cx="2877626" cy="954107"/>
          </a:xfrm>
          <a:prstGeom prst="rect">
            <a:avLst/>
          </a:prstGeom>
          <a:noFill/>
        </p:spPr>
        <p:txBody>
          <a:bodyPr wrap="square" lIns="91440" tIns="45720" rIns="91440" bIns="45720">
            <a:spAutoFit/>
          </a:bodyPr>
          <a:lstStyle/>
          <a:p>
            <a:pPr algn="ctr"/>
            <a:r>
              <a:rPr lang="en-GB" sz="2800" dirty="0">
                <a:ln w="0"/>
                <a:solidFill>
                  <a:srgbClr val="0070C0"/>
                </a:solidFill>
                <a:effectLst>
                  <a:outerShdw blurRad="38100" dist="19050" dir="2700000" algn="tl" rotWithShape="0">
                    <a:schemeClr val="dk1">
                      <a:alpha val="40000"/>
                    </a:schemeClr>
                  </a:outerShdw>
                </a:effectLst>
              </a:rPr>
              <a:t>Customer Technical Teams</a:t>
            </a:r>
          </a:p>
        </p:txBody>
      </p:sp>
    </p:spTree>
    <p:extLst>
      <p:ext uri="{BB962C8B-B14F-4D97-AF65-F5344CB8AC3E}">
        <p14:creationId xmlns:p14="http://schemas.microsoft.com/office/powerpoint/2010/main" val="341144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32399"/>
          </a:xfrm>
        </p:spPr>
        <p:txBody>
          <a:bodyPr/>
          <a:lstStyle/>
          <a:p>
            <a:r>
              <a:rPr lang="en-US" sz="2400" dirty="0"/>
              <a:t>Collaboration with Customer Stakeholder</a:t>
            </a:r>
          </a:p>
        </p:txBody>
      </p:sp>
      <p:sp>
        <p:nvSpPr>
          <p:cNvPr id="4" name="TextBox 3">
            <a:extLst>
              <a:ext uri="{FF2B5EF4-FFF2-40B4-BE49-F238E27FC236}">
                <a16:creationId xmlns:a16="http://schemas.microsoft.com/office/drawing/2014/main" id="{FB9B865E-6C73-60A9-3B34-E5480A156C65}"/>
              </a:ext>
            </a:extLst>
          </p:cNvPr>
          <p:cNvSpPr txBox="1"/>
          <p:nvPr/>
        </p:nvSpPr>
        <p:spPr bwMode="gray">
          <a:xfrm>
            <a:off x="352425" y="746486"/>
            <a:ext cx="11087513" cy="2554545"/>
          </a:xfrm>
          <a:prstGeom prst="rect">
            <a:avLst/>
          </a:prstGeom>
          <a:noFill/>
        </p:spPr>
        <p:txBody>
          <a:bodyPr wrap="square">
            <a:spAutoFit/>
          </a:bodyPr>
          <a:lstStyle/>
          <a:p>
            <a:r>
              <a:rPr lang="en-US" sz="1600" dirty="0"/>
              <a:t>Designing the solution and configuration requires understanding the customers current IT environment. This involves initiating the discussion with the stakeholders who manages: </a:t>
            </a:r>
          </a:p>
          <a:p>
            <a:pPr marL="742950" lvl="1" indent="-285750">
              <a:buFont typeface="Arial" panose="020B0604020202020204" pitchFamily="34" charset="0"/>
              <a:buChar char="•"/>
            </a:pPr>
            <a:r>
              <a:rPr lang="en-US" sz="1600" dirty="0"/>
              <a:t>Network </a:t>
            </a:r>
          </a:p>
          <a:p>
            <a:pPr marL="742950" lvl="1" indent="-285750">
              <a:buFont typeface="Arial" panose="020B0604020202020204" pitchFamily="34" charset="0"/>
              <a:buChar char="•"/>
            </a:pPr>
            <a:r>
              <a:rPr lang="en-US" sz="1600" dirty="0"/>
              <a:t>Active Directory</a:t>
            </a:r>
          </a:p>
          <a:p>
            <a:pPr marL="742950" lvl="1" indent="-285750">
              <a:buFont typeface="Arial" panose="020B0604020202020204" pitchFamily="34" charset="0"/>
              <a:buChar char="•"/>
            </a:pPr>
            <a:r>
              <a:rPr lang="en-US" sz="1600" dirty="0"/>
              <a:t>Endpoint Security</a:t>
            </a:r>
          </a:p>
          <a:p>
            <a:pPr marL="742950" lvl="1" indent="-285750">
              <a:buFont typeface="Arial" panose="020B0604020202020204" pitchFamily="34" charset="0"/>
              <a:buChar char="•"/>
            </a:pPr>
            <a:r>
              <a:rPr lang="en-US" sz="1600" dirty="0"/>
              <a:t>Patching and Configuration management</a:t>
            </a:r>
          </a:p>
          <a:p>
            <a:pPr marL="742950" lvl="1" indent="-285750">
              <a:buFont typeface="Arial" panose="020B0604020202020204" pitchFamily="34" charset="0"/>
              <a:buChar char="•"/>
            </a:pPr>
            <a:r>
              <a:rPr lang="en-US" sz="1600" dirty="0"/>
              <a:t>Group Policy</a:t>
            </a:r>
          </a:p>
          <a:p>
            <a:pPr marL="742950" lvl="1" indent="-285750">
              <a:buFont typeface="Arial" panose="020B0604020202020204" pitchFamily="34" charset="0"/>
              <a:buChar char="•"/>
            </a:pPr>
            <a:r>
              <a:rPr lang="en-US" sz="1600" dirty="0"/>
              <a:t>Security – Endpoint and Network</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latin typeface="+mj-lt"/>
            </a:endParaRPr>
          </a:p>
        </p:txBody>
      </p:sp>
      <p:sp>
        <p:nvSpPr>
          <p:cNvPr id="3" name="TextBox 2">
            <a:extLst>
              <a:ext uri="{FF2B5EF4-FFF2-40B4-BE49-F238E27FC236}">
                <a16:creationId xmlns:a16="http://schemas.microsoft.com/office/drawing/2014/main" id="{932A9A2C-F875-35F0-4F05-8F7A1D0010C7}"/>
              </a:ext>
            </a:extLst>
          </p:cNvPr>
          <p:cNvSpPr txBox="1"/>
          <p:nvPr/>
        </p:nvSpPr>
        <p:spPr bwMode="gray">
          <a:xfrm>
            <a:off x="428400" y="3448718"/>
            <a:ext cx="8289235" cy="2754600"/>
          </a:xfrm>
          <a:prstGeom prst="rect">
            <a:avLst/>
          </a:prstGeom>
          <a:noFill/>
        </p:spPr>
        <p:txBody>
          <a:bodyPr vert="horz" wrap="square" lIns="0" tIns="0" rIns="0" bIns="0" rtlCol="0">
            <a:spAutoFit/>
          </a:bodyPr>
          <a:lstStyle/>
          <a:p>
            <a:pPr algn="l">
              <a:spcBef>
                <a:spcPts val="600"/>
              </a:spcBef>
            </a:pPr>
            <a:r>
              <a:rPr lang="en-US" sz="1600" dirty="0"/>
              <a:t>AVD onboarding Questionnaire Document to capture the micro details using AVD onboarding Questionnaire Document:</a:t>
            </a:r>
          </a:p>
          <a:p>
            <a:pPr algn="l">
              <a:spcBef>
                <a:spcPts val="600"/>
              </a:spcBef>
            </a:pPr>
            <a:endParaRPr lang="en-US" sz="1600" dirty="0"/>
          </a:p>
          <a:p>
            <a:pPr algn="l">
              <a:spcBef>
                <a:spcPts val="600"/>
              </a:spcBef>
            </a:pPr>
            <a:endParaRPr lang="en-US" sz="1600" dirty="0"/>
          </a:p>
          <a:p>
            <a:pPr algn="l">
              <a:spcBef>
                <a:spcPts val="600"/>
              </a:spcBef>
            </a:pPr>
            <a:endParaRPr lang="en-US" sz="1600" dirty="0"/>
          </a:p>
          <a:p>
            <a:pPr algn="l">
              <a:spcBef>
                <a:spcPts val="600"/>
              </a:spcBef>
            </a:pPr>
            <a:endParaRPr lang="en-US" sz="1600" dirty="0"/>
          </a:p>
          <a:p>
            <a:pPr algn="l">
              <a:spcBef>
                <a:spcPts val="600"/>
              </a:spcBef>
            </a:pPr>
            <a:endParaRPr lang="en-US" sz="1600" dirty="0"/>
          </a:p>
          <a:p>
            <a:pPr algn="l">
              <a:spcBef>
                <a:spcPts val="600"/>
              </a:spcBef>
            </a:pPr>
            <a:endParaRPr lang="en-US" sz="1600" dirty="0"/>
          </a:p>
          <a:p>
            <a:pPr algn="l">
              <a:spcBef>
                <a:spcPts val="600"/>
              </a:spcBef>
            </a:pPr>
            <a:endParaRPr lang="en-US" sz="1600" dirty="0"/>
          </a:p>
        </p:txBody>
      </p:sp>
      <p:graphicFrame>
        <p:nvGraphicFramePr>
          <p:cNvPr id="5" name="Object 4">
            <a:extLst>
              <a:ext uri="{FF2B5EF4-FFF2-40B4-BE49-F238E27FC236}">
                <a16:creationId xmlns:a16="http://schemas.microsoft.com/office/drawing/2014/main" id="{96548A2B-41E2-0647-4C7A-F1AC70C9B34B}"/>
              </a:ext>
            </a:extLst>
          </p:cNvPr>
          <p:cNvGraphicFramePr>
            <a:graphicFrameLocks noChangeAspect="1"/>
          </p:cNvGraphicFramePr>
          <p:nvPr>
            <p:extLst>
              <p:ext uri="{D42A27DB-BD31-4B8C-83A1-F6EECF244321}">
                <p14:modId xmlns:p14="http://schemas.microsoft.com/office/powerpoint/2010/main" val="1017424016"/>
              </p:ext>
            </p:extLst>
          </p:nvPr>
        </p:nvGraphicFramePr>
        <p:xfrm>
          <a:off x="1524000" y="3332163"/>
          <a:ext cx="9144000" cy="190500"/>
        </p:xfrm>
        <a:graphic>
          <a:graphicData uri="http://schemas.openxmlformats.org/presentationml/2006/ole">
            <mc:AlternateContent xmlns:mc="http://schemas.openxmlformats.org/markup-compatibility/2006">
              <mc:Choice xmlns:v="urn:schemas-microsoft-com:vml" Requires="v">
                <p:oleObj name="Document" r:id="rId2" imgW="9144000" imgH="190500" progId="Word.Document.12">
                  <p:embed/>
                </p:oleObj>
              </mc:Choice>
              <mc:Fallback>
                <p:oleObj name="Document" r:id="rId2" imgW="9144000" imgH="190500" progId="Word.Document.12">
                  <p:embed/>
                  <p:pic>
                    <p:nvPicPr>
                      <p:cNvPr id="0" name=""/>
                      <p:cNvPicPr/>
                      <p:nvPr/>
                    </p:nvPicPr>
                    <p:blipFill>
                      <a:blip r:embed="rId3"/>
                      <a:stretch>
                        <a:fillRect/>
                      </a:stretch>
                    </p:blipFill>
                    <p:spPr>
                      <a:xfrm>
                        <a:off x="1524000" y="3332163"/>
                        <a:ext cx="9144000" cy="1905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83C4928-A714-A0F8-97E2-57977767F20F}"/>
              </a:ext>
            </a:extLst>
          </p:cNvPr>
          <p:cNvGraphicFramePr>
            <a:graphicFrameLocks noChangeAspect="1"/>
          </p:cNvGraphicFramePr>
          <p:nvPr>
            <p:extLst>
              <p:ext uri="{D42A27DB-BD31-4B8C-83A1-F6EECF244321}">
                <p14:modId xmlns:p14="http://schemas.microsoft.com/office/powerpoint/2010/main" val="2705430214"/>
              </p:ext>
            </p:extLst>
          </p:nvPr>
        </p:nvGraphicFramePr>
        <p:xfrm>
          <a:off x="1826592" y="4074507"/>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1826592" y="4074507"/>
                        <a:ext cx="965200" cy="609600"/>
                      </a:xfrm>
                      <a:prstGeom prst="rect">
                        <a:avLst/>
                      </a:prstGeom>
                      <a:ln>
                        <a:solidFill>
                          <a:schemeClr val="tx2"/>
                        </a:solidFill>
                      </a:ln>
                    </p:spPr>
                  </p:pic>
                </p:oleObj>
              </mc:Fallback>
            </mc:AlternateContent>
          </a:graphicData>
        </a:graphic>
      </p:graphicFrame>
      <p:pic>
        <p:nvPicPr>
          <p:cNvPr id="7" name="Picture 6" descr="A picture containing black, sketch&#10;&#10;Description automatically generated">
            <a:extLst>
              <a:ext uri="{FF2B5EF4-FFF2-40B4-BE49-F238E27FC236}">
                <a16:creationId xmlns:a16="http://schemas.microsoft.com/office/drawing/2014/main" id="{1BFFB864-02DE-A4EC-47E2-5F2059996A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1557" y="4760844"/>
            <a:ext cx="2032000" cy="1212850"/>
          </a:xfrm>
          <a:prstGeom prst="rect">
            <a:avLst/>
          </a:prstGeom>
        </p:spPr>
      </p:pic>
    </p:spTree>
    <p:extLst>
      <p:ext uri="{BB962C8B-B14F-4D97-AF65-F5344CB8AC3E}">
        <p14:creationId xmlns:p14="http://schemas.microsoft.com/office/powerpoint/2010/main" val="165202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32399"/>
          </a:xfrm>
        </p:spPr>
        <p:txBody>
          <a:bodyPr/>
          <a:lstStyle/>
          <a:p>
            <a:r>
              <a:rPr lang="en-US" sz="2400" dirty="0"/>
              <a:t>Planning Network Connectivity and Architecture</a:t>
            </a:r>
          </a:p>
        </p:txBody>
      </p:sp>
      <p:sp>
        <p:nvSpPr>
          <p:cNvPr id="4" name="TextBox 3">
            <a:extLst>
              <a:ext uri="{FF2B5EF4-FFF2-40B4-BE49-F238E27FC236}">
                <a16:creationId xmlns:a16="http://schemas.microsoft.com/office/drawing/2014/main" id="{FB9B865E-6C73-60A9-3B34-E5480A156C65}"/>
              </a:ext>
            </a:extLst>
          </p:cNvPr>
          <p:cNvSpPr txBox="1"/>
          <p:nvPr/>
        </p:nvSpPr>
        <p:spPr bwMode="gray">
          <a:xfrm>
            <a:off x="352425" y="896215"/>
            <a:ext cx="10381835" cy="1200329"/>
          </a:xfrm>
          <a:prstGeom prst="rect">
            <a:avLst/>
          </a:prstGeom>
          <a:noFill/>
        </p:spPr>
        <p:txBody>
          <a:bodyPr wrap="square">
            <a:spAutoFit/>
          </a:bodyPr>
          <a:lstStyle/>
          <a:p>
            <a:r>
              <a:rPr lang="en-US" b="1" dirty="0">
                <a:cs typeface="Calibri" panose="020F0502020204030204" pitchFamily="34" charset="0"/>
              </a:rPr>
              <a:t>Solution is designed and developed by prioritizing user profile, which includes:</a:t>
            </a:r>
          </a:p>
          <a:p>
            <a:r>
              <a:rPr lang="en-US" dirty="0"/>
              <a:t>	</a:t>
            </a:r>
          </a:p>
          <a:p>
            <a:r>
              <a:rPr lang="en-US" dirty="0"/>
              <a:t>	</a:t>
            </a:r>
          </a:p>
          <a:p>
            <a:pPr marL="742950" lvl="1"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C18D2B51-BCBE-CAB0-23BE-02B5CC135A38}"/>
              </a:ext>
            </a:extLst>
          </p:cNvPr>
          <p:cNvSpPr txBox="1"/>
          <p:nvPr/>
        </p:nvSpPr>
        <p:spPr bwMode="gray">
          <a:xfrm>
            <a:off x="526774" y="1331843"/>
            <a:ext cx="9312965" cy="2123658"/>
          </a:xfrm>
          <a:prstGeom prst="rect">
            <a:avLst/>
          </a:prstGeom>
          <a:noFill/>
        </p:spPr>
        <p:txBody>
          <a:bodyPr vert="horz" wrap="square" lIns="0" tIns="0" rIns="0" bIns="0" rtlCol="0">
            <a:spAutoFit/>
          </a:bodyPr>
          <a:lstStyle/>
          <a:p>
            <a:pPr marL="285750" indent="-285750" algn="l">
              <a:spcBef>
                <a:spcPts val="600"/>
              </a:spcBef>
              <a:buFont typeface="Arial" panose="020B0604020202020204" pitchFamily="34" charset="0"/>
              <a:buChar char="•"/>
            </a:pPr>
            <a:r>
              <a:rPr lang="en-US" sz="1600" dirty="0">
                <a:cs typeface="Calibri" panose="020F0502020204030204" pitchFamily="34" charset="0"/>
              </a:rPr>
              <a:t>Identifying type of user (General/Developer etc.)</a:t>
            </a:r>
          </a:p>
          <a:p>
            <a:pPr marL="285750" indent="-285750" algn="l">
              <a:spcBef>
                <a:spcPts val="600"/>
              </a:spcBef>
              <a:buFont typeface="Arial" panose="020B0604020202020204" pitchFamily="34" charset="0"/>
              <a:buChar char="•"/>
            </a:pPr>
            <a:r>
              <a:rPr lang="en-US" sz="1600" dirty="0">
                <a:cs typeface="Calibri" panose="020F0502020204030204" pitchFamily="34" charset="0"/>
              </a:rPr>
              <a:t>Number of users</a:t>
            </a:r>
          </a:p>
          <a:p>
            <a:pPr marL="285750" indent="-285750" algn="l">
              <a:spcBef>
                <a:spcPts val="600"/>
              </a:spcBef>
              <a:buFont typeface="Arial" panose="020B0604020202020204" pitchFamily="34" charset="0"/>
              <a:buChar char="•"/>
            </a:pPr>
            <a:r>
              <a:rPr lang="en-US" sz="1600" dirty="0">
                <a:cs typeface="Calibri" panose="020F0502020204030204" pitchFamily="34" charset="0"/>
              </a:rPr>
              <a:t>Identifying origin of the user traffic</a:t>
            </a:r>
          </a:p>
          <a:p>
            <a:pPr marL="285750" indent="-285750" algn="l">
              <a:spcBef>
                <a:spcPts val="600"/>
              </a:spcBef>
              <a:buFont typeface="Arial" panose="020B0604020202020204" pitchFamily="34" charset="0"/>
              <a:buChar char="•"/>
            </a:pPr>
            <a:r>
              <a:rPr lang="en-US" sz="1600" dirty="0">
                <a:cs typeface="Calibri" panose="020F0502020204030204" pitchFamily="34" charset="0"/>
              </a:rPr>
              <a:t>Applications which user would be accessing </a:t>
            </a:r>
          </a:p>
          <a:p>
            <a:pPr marL="285750" indent="-285750" algn="l">
              <a:spcBef>
                <a:spcPts val="600"/>
              </a:spcBef>
              <a:buFont typeface="Arial" panose="020B0604020202020204" pitchFamily="34" charset="0"/>
              <a:buChar char="•"/>
            </a:pPr>
            <a:r>
              <a:rPr lang="en-US" sz="1600" dirty="0">
                <a:cs typeface="Calibri" panose="020F0502020204030204" pitchFamily="34" charset="0"/>
              </a:rPr>
              <a:t>User Profile management</a:t>
            </a:r>
          </a:p>
          <a:p>
            <a:pPr marL="285750" indent="-285750" algn="l">
              <a:spcBef>
                <a:spcPts val="600"/>
              </a:spcBef>
              <a:buFont typeface="Arial" panose="020B0604020202020204" pitchFamily="34" charset="0"/>
              <a:buChar char="•"/>
            </a:pPr>
            <a:endParaRPr lang="en-US" sz="1400" dirty="0"/>
          </a:p>
          <a:p>
            <a:pPr marL="285750" indent="-285750" algn="l">
              <a:spcBef>
                <a:spcPts val="600"/>
              </a:spcBef>
              <a:buFont typeface="Arial" panose="020B0604020202020204" pitchFamily="34" charset="0"/>
              <a:buChar char="•"/>
            </a:pPr>
            <a:endParaRPr lang="en-US" sz="1400" dirty="0"/>
          </a:p>
        </p:txBody>
      </p:sp>
      <p:sp>
        <p:nvSpPr>
          <p:cNvPr id="6" name="TextBox 5">
            <a:extLst>
              <a:ext uri="{FF2B5EF4-FFF2-40B4-BE49-F238E27FC236}">
                <a16:creationId xmlns:a16="http://schemas.microsoft.com/office/drawing/2014/main" id="{9D3790F5-AD71-F6AF-0593-3BB166BDB1AE}"/>
              </a:ext>
            </a:extLst>
          </p:cNvPr>
          <p:cNvSpPr txBox="1"/>
          <p:nvPr/>
        </p:nvSpPr>
        <p:spPr bwMode="gray">
          <a:xfrm>
            <a:off x="352425" y="3594291"/>
            <a:ext cx="8871088" cy="338554"/>
          </a:xfrm>
          <a:prstGeom prst="rect">
            <a:avLst/>
          </a:prstGeom>
          <a:noFill/>
        </p:spPr>
        <p:txBody>
          <a:bodyPr wrap="square">
            <a:spAutoFit/>
          </a:bodyPr>
          <a:lstStyle/>
          <a:p>
            <a:r>
              <a:rPr lang="en-US" sz="1600" b="1" dirty="0">
                <a:cs typeface="Calibri" panose="020F0502020204030204" pitchFamily="34" charset="0"/>
              </a:rPr>
              <a:t>Other factors includes:</a:t>
            </a:r>
          </a:p>
        </p:txBody>
      </p:sp>
      <p:sp>
        <p:nvSpPr>
          <p:cNvPr id="7" name="TextBox 6">
            <a:extLst>
              <a:ext uri="{FF2B5EF4-FFF2-40B4-BE49-F238E27FC236}">
                <a16:creationId xmlns:a16="http://schemas.microsoft.com/office/drawing/2014/main" id="{AE1570E2-605E-0054-B8DD-5EA8D9920169}"/>
              </a:ext>
            </a:extLst>
          </p:cNvPr>
          <p:cNvSpPr txBox="1"/>
          <p:nvPr/>
        </p:nvSpPr>
        <p:spPr bwMode="gray">
          <a:xfrm>
            <a:off x="526773" y="4028090"/>
            <a:ext cx="9312965" cy="2062103"/>
          </a:xfrm>
          <a:prstGeom prst="rect">
            <a:avLst/>
          </a:prstGeom>
          <a:noFill/>
        </p:spPr>
        <p:txBody>
          <a:bodyPr vert="horz" wrap="square" lIns="0" tIns="0" rIns="0" bIns="0" rtlCol="0">
            <a:spAutoFit/>
          </a:bodyPr>
          <a:lstStyle/>
          <a:p>
            <a:pPr marL="285750" indent="-285750" algn="l">
              <a:spcBef>
                <a:spcPts val="600"/>
              </a:spcBef>
              <a:buFont typeface="Arial" panose="020B0604020202020204" pitchFamily="34" charset="0"/>
              <a:buChar char="•"/>
            </a:pPr>
            <a:r>
              <a:rPr lang="en-US" sz="1600" dirty="0"/>
              <a:t>Cost effectiveness</a:t>
            </a:r>
          </a:p>
          <a:p>
            <a:pPr marL="285750" indent="-285750" algn="l">
              <a:spcBef>
                <a:spcPts val="600"/>
              </a:spcBef>
              <a:buFont typeface="Arial" panose="020B0604020202020204" pitchFamily="34" charset="0"/>
              <a:buChar char="•"/>
            </a:pPr>
            <a:r>
              <a:rPr lang="en-US" sz="1600" dirty="0"/>
              <a:t>Platform and network Security</a:t>
            </a:r>
          </a:p>
          <a:p>
            <a:pPr marL="285750" indent="-285750" algn="l">
              <a:spcBef>
                <a:spcPts val="600"/>
              </a:spcBef>
              <a:buFont typeface="Arial" panose="020B0604020202020204" pitchFamily="34" charset="0"/>
              <a:buChar char="•"/>
            </a:pPr>
            <a:r>
              <a:rPr lang="en-US" sz="1600" dirty="0"/>
              <a:t>Scaling and high availability</a:t>
            </a:r>
          </a:p>
          <a:p>
            <a:pPr marL="285750" indent="-285750" algn="l">
              <a:spcBef>
                <a:spcPts val="600"/>
              </a:spcBef>
              <a:buFont typeface="Arial" panose="020B0604020202020204" pitchFamily="34" charset="0"/>
              <a:buChar char="•"/>
            </a:pPr>
            <a:endParaRPr lang="en-US" sz="1400" dirty="0"/>
          </a:p>
          <a:p>
            <a:pPr marL="285750" indent="-285750" algn="l">
              <a:spcBef>
                <a:spcPts val="600"/>
              </a:spcBef>
              <a:buFont typeface="Arial" panose="020B0604020202020204" pitchFamily="34" charset="0"/>
              <a:buChar char="•"/>
            </a:pPr>
            <a:endParaRPr lang="en-US" sz="1400" dirty="0"/>
          </a:p>
          <a:p>
            <a:pPr algn="l">
              <a:spcBef>
                <a:spcPts val="600"/>
              </a:spcBef>
            </a:pPr>
            <a:endParaRPr lang="en-US" sz="1400" dirty="0"/>
          </a:p>
          <a:p>
            <a:pPr marL="285750" indent="-285750" algn="l">
              <a:spcBef>
                <a:spcPts val="600"/>
              </a:spcBef>
              <a:buFont typeface="Arial" panose="020B0604020202020204" pitchFamily="34" charset="0"/>
              <a:buChar char="•"/>
            </a:pPr>
            <a:endParaRPr lang="en-US" sz="1400" dirty="0"/>
          </a:p>
        </p:txBody>
      </p:sp>
      <p:pic>
        <p:nvPicPr>
          <p:cNvPr id="2050" name="Picture 2" descr="Developer Icon Vector Art, Icons, and Graphics for Free Download">
            <a:extLst>
              <a:ext uri="{FF2B5EF4-FFF2-40B4-BE49-F238E27FC236}">
                <a16:creationId xmlns:a16="http://schemas.microsoft.com/office/drawing/2014/main" id="{E4F195FA-2D12-B5E3-0F99-84BF8ED16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900" y="1627359"/>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eveloper Icon Vector Art, Icons, and Graphics for Free Download">
            <a:extLst>
              <a:ext uri="{FF2B5EF4-FFF2-40B4-BE49-F238E27FC236}">
                <a16:creationId xmlns:a16="http://schemas.microsoft.com/office/drawing/2014/main" id="{6D0AF349-3CD9-FEC0-2FF0-A0BD7BBA0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252" y="1624209"/>
            <a:ext cx="860400" cy="860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eveloper Icon Vector Art, Icons, and Graphics for Free Download">
            <a:extLst>
              <a:ext uri="{FF2B5EF4-FFF2-40B4-BE49-F238E27FC236}">
                <a16:creationId xmlns:a16="http://schemas.microsoft.com/office/drawing/2014/main" id="{B57314DC-64BD-6D06-E520-58E1541C4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2459" y="163280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uter User icon PNG and SVG Free Download">
            <a:extLst>
              <a:ext uri="{FF2B5EF4-FFF2-40B4-BE49-F238E27FC236}">
                <a16:creationId xmlns:a16="http://schemas.microsoft.com/office/drawing/2014/main" id="{3D969886-568B-9003-718E-461277580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1028" y="1783009"/>
            <a:ext cx="487239" cy="5568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User icon PNG and SVG Free Download">
            <a:extLst>
              <a:ext uri="{FF2B5EF4-FFF2-40B4-BE49-F238E27FC236}">
                <a16:creationId xmlns:a16="http://schemas.microsoft.com/office/drawing/2014/main" id="{1709ADCF-414B-78F8-4FF7-56B2D031B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3108" y="1798046"/>
            <a:ext cx="487239" cy="5568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ver - Free computer icons">
            <a:extLst>
              <a:ext uri="{FF2B5EF4-FFF2-40B4-BE49-F238E27FC236}">
                <a16:creationId xmlns:a16="http://schemas.microsoft.com/office/drawing/2014/main" id="{97F33C8F-9C2D-3DA2-27CF-95F20CAA0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2447" y="3404347"/>
            <a:ext cx="1047262" cy="104726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ouds - Free weather icons">
            <a:extLst>
              <a:ext uri="{FF2B5EF4-FFF2-40B4-BE49-F238E27FC236}">
                <a16:creationId xmlns:a16="http://schemas.microsoft.com/office/drawing/2014/main" id="{4620596F-621F-71C4-B13E-28F170F577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9100" y="3209978"/>
            <a:ext cx="1375508" cy="137550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4D70FC4A-07B3-1CD4-C3A6-44C6C98D245A}"/>
              </a:ext>
            </a:extLst>
          </p:cNvPr>
          <p:cNvCxnSpPr>
            <a:cxnSpLocks/>
          </p:cNvCxnSpPr>
          <p:nvPr/>
        </p:nvCxnSpPr>
        <p:spPr bwMode="gray">
          <a:xfrm>
            <a:off x="8025469" y="2519712"/>
            <a:ext cx="0" cy="884635"/>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9A0323E-6D47-F00A-F07F-CB26EAB6F564}"/>
              </a:ext>
            </a:extLst>
          </p:cNvPr>
          <p:cNvCxnSpPr>
            <a:cxnSpLocks/>
          </p:cNvCxnSpPr>
          <p:nvPr/>
        </p:nvCxnSpPr>
        <p:spPr bwMode="gray">
          <a:xfrm>
            <a:off x="8654608" y="3828337"/>
            <a:ext cx="1947839"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98CF54-0C35-F9B4-6E3F-F66A73513C35}"/>
              </a:ext>
            </a:extLst>
          </p:cNvPr>
          <p:cNvCxnSpPr>
            <a:cxnSpLocks/>
          </p:cNvCxnSpPr>
          <p:nvPr/>
        </p:nvCxnSpPr>
        <p:spPr bwMode="gray">
          <a:xfrm>
            <a:off x="10939640" y="2439857"/>
            <a:ext cx="0" cy="884635"/>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9" name="Picture 6" descr="Server - Free computer icons">
            <a:extLst>
              <a:ext uri="{FF2B5EF4-FFF2-40B4-BE49-F238E27FC236}">
                <a16:creationId xmlns:a16="http://schemas.microsoft.com/office/drawing/2014/main" id="{52E0D948-30B6-AA20-5F10-1D7BA8C8EA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4437" y="5501064"/>
            <a:ext cx="523631" cy="52363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Server - Free computer icons">
            <a:extLst>
              <a:ext uri="{FF2B5EF4-FFF2-40B4-BE49-F238E27FC236}">
                <a16:creationId xmlns:a16="http://schemas.microsoft.com/office/drawing/2014/main" id="{C502A7D7-D238-B31E-5A34-A215985A0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621" y="5501064"/>
            <a:ext cx="523631" cy="52363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Server - Free computer icons">
            <a:extLst>
              <a:ext uri="{FF2B5EF4-FFF2-40B4-BE49-F238E27FC236}">
                <a16:creationId xmlns:a16="http://schemas.microsoft.com/office/drawing/2014/main" id="{9F65E308-1E8B-A6C5-880C-C563CE6B1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1326" y="5501064"/>
            <a:ext cx="523631" cy="52363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28D8D045-C71F-2769-6317-276FA9F622ED}"/>
              </a:ext>
            </a:extLst>
          </p:cNvPr>
          <p:cNvCxnSpPr>
            <a:cxnSpLocks/>
          </p:cNvCxnSpPr>
          <p:nvPr/>
        </p:nvCxnSpPr>
        <p:spPr bwMode="gray">
          <a:xfrm flipH="1">
            <a:off x="9222436" y="4444472"/>
            <a:ext cx="1445847" cy="949143"/>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91C62AE-0895-9357-8CEF-152FE1E9E6B7}"/>
              </a:ext>
            </a:extLst>
          </p:cNvPr>
          <p:cNvCxnSpPr>
            <a:cxnSpLocks/>
          </p:cNvCxnSpPr>
          <p:nvPr/>
        </p:nvCxnSpPr>
        <p:spPr bwMode="gray">
          <a:xfrm flipH="1">
            <a:off x="10023141" y="4585486"/>
            <a:ext cx="847206" cy="780414"/>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9B2B2F-87C3-38CA-6586-E0DE46D4D116}"/>
              </a:ext>
            </a:extLst>
          </p:cNvPr>
          <p:cNvCxnSpPr>
            <a:cxnSpLocks/>
          </p:cNvCxnSpPr>
          <p:nvPr/>
        </p:nvCxnSpPr>
        <p:spPr bwMode="gray">
          <a:xfrm flipH="1">
            <a:off x="10726252" y="4592623"/>
            <a:ext cx="494832" cy="773277"/>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E60D9DDA-AD7F-912F-6B67-CF924804B7FB}"/>
              </a:ext>
            </a:extLst>
          </p:cNvPr>
          <p:cNvSpPr/>
          <p:nvPr/>
        </p:nvSpPr>
        <p:spPr bwMode="gray">
          <a:xfrm>
            <a:off x="8863985" y="2896600"/>
            <a:ext cx="2785724" cy="3352800"/>
          </a:xfrm>
          <a:prstGeom prst="roundRect">
            <a:avLst/>
          </a:prstGeom>
          <a:no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3" name="Rounded Rectangle 32">
            <a:extLst>
              <a:ext uri="{FF2B5EF4-FFF2-40B4-BE49-F238E27FC236}">
                <a16:creationId xmlns:a16="http://schemas.microsoft.com/office/drawing/2014/main" id="{F118B0A8-6924-7E5D-2FE2-D27A028FF77A}"/>
              </a:ext>
            </a:extLst>
          </p:cNvPr>
          <p:cNvSpPr/>
          <p:nvPr/>
        </p:nvSpPr>
        <p:spPr bwMode="gray">
          <a:xfrm>
            <a:off x="8748267" y="2896600"/>
            <a:ext cx="2901442" cy="3446584"/>
          </a:xfrm>
          <a:prstGeom prst="roundRect">
            <a:avLst/>
          </a:prstGeom>
          <a:noFill/>
          <a:ln cap="rnd">
            <a:solidFill>
              <a:schemeClr val="tx1">
                <a:lumMod val="60000"/>
                <a:lumOff val="40000"/>
              </a:schemeClr>
            </a:solidFill>
            <a:prstDash val="sysDash"/>
            <a:round/>
            <a:extLst>
              <a:ext uri="{C807C97D-BFC1-408E-A445-0C87EB9F89A2}">
                <ask:lineSketchStyleProps xmlns:ask="http://schemas.microsoft.com/office/drawing/2018/sketchyshapes" sd="1219033472">
                  <a:custGeom>
                    <a:avLst/>
                    <a:gdLst>
                      <a:gd name="connsiteX0" fmla="*/ 0 w 2901442"/>
                      <a:gd name="connsiteY0" fmla="*/ 483583 h 3446584"/>
                      <a:gd name="connsiteX1" fmla="*/ 483583 w 2901442"/>
                      <a:gd name="connsiteY1" fmla="*/ 0 h 3446584"/>
                      <a:gd name="connsiteX2" fmla="*/ 1005838 w 2901442"/>
                      <a:gd name="connsiteY2" fmla="*/ 0 h 3446584"/>
                      <a:gd name="connsiteX3" fmla="*/ 1470064 w 2901442"/>
                      <a:gd name="connsiteY3" fmla="*/ 0 h 3446584"/>
                      <a:gd name="connsiteX4" fmla="*/ 1914947 w 2901442"/>
                      <a:gd name="connsiteY4" fmla="*/ 0 h 3446584"/>
                      <a:gd name="connsiteX5" fmla="*/ 2417859 w 2901442"/>
                      <a:gd name="connsiteY5" fmla="*/ 0 h 3446584"/>
                      <a:gd name="connsiteX6" fmla="*/ 2901442 w 2901442"/>
                      <a:gd name="connsiteY6" fmla="*/ 483583 h 3446584"/>
                      <a:gd name="connsiteX7" fmla="*/ 2901442 w 2901442"/>
                      <a:gd name="connsiteY7" fmla="*/ 979467 h 3446584"/>
                      <a:gd name="connsiteX8" fmla="*/ 2901442 w 2901442"/>
                      <a:gd name="connsiteY8" fmla="*/ 1524939 h 3446584"/>
                      <a:gd name="connsiteX9" fmla="*/ 2901442 w 2901442"/>
                      <a:gd name="connsiteY9" fmla="*/ 1946440 h 3446584"/>
                      <a:gd name="connsiteX10" fmla="*/ 2901442 w 2901442"/>
                      <a:gd name="connsiteY10" fmla="*/ 2442323 h 3446584"/>
                      <a:gd name="connsiteX11" fmla="*/ 2901442 w 2901442"/>
                      <a:gd name="connsiteY11" fmla="*/ 2963001 h 3446584"/>
                      <a:gd name="connsiteX12" fmla="*/ 2417859 w 2901442"/>
                      <a:gd name="connsiteY12" fmla="*/ 3446584 h 3446584"/>
                      <a:gd name="connsiteX13" fmla="*/ 1934290 w 2901442"/>
                      <a:gd name="connsiteY13" fmla="*/ 3446584 h 3446584"/>
                      <a:gd name="connsiteX14" fmla="*/ 1489407 w 2901442"/>
                      <a:gd name="connsiteY14" fmla="*/ 3446584 h 3446584"/>
                      <a:gd name="connsiteX15" fmla="*/ 1005838 w 2901442"/>
                      <a:gd name="connsiteY15" fmla="*/ 3446584 h 3446584"/>
                      <a:gd name="connsiteX16" fmla="*/ 483583 w 2901442"/>
                      <a:gd name="connsiteY16" fmla="*/ 3446584 h 3446584"/>
                      <a:gd name="connsiteX17" fmla="*/ 0 w 2901442"/>
                      <a:gd name="connsiteY17" fmla="*/ 2963001 h 3446584"/>
                      <a:gd name="connsiteX18" fmla="*/ 0 w 2901442"/>
                      <a:gd name="connsiteY18" fmla="*/ 2541500 h 3446584"/>
                      <a:gd name="connsiteX19" fmla="*/ 0 w 2901442"/>
                      <a:gd name="connsiteY19" fmla="*/ 1996028 h 3446584"/>
                      <a:gd name="connsiteX20" fmla="*/ 0 w 2901442"/>
                      <a:gd name="connsiteY20" fmla="*/ 1500144 h 3446584"/>
                      <a:gd name="connsiteX21" fmla="*/ 0 w 2901442"/>
                      <a:gd name="connsiteY21" fmla="*/ 1053849 h 3446584"/>
                      <a:gd name="connsiteX22" fmla="*/ 0 w 2901442"/>
                      <a:gd name="connsiteY22" fmla="*/ 483583 h 344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01442" h="3446584" extrusionOk="0">
                        <a:moveTo>
                          <a:pt x="0" y="483583"/>
                        </a:moveTo>
                        <a:cubicBezTo>
                          <a:pt x="-67197" y="175058"/>
                          <a:pt x="172086" y="16672"/>
                          <a:pt x="483583" y="0"/>
                        </a:cubicBezTo>
                        <a:cubicBezTo>
                          <a:pt x="649039" y="-37352"/>
                          <a:pt x="755490" y="58575"/>
                          <a:pt x="1005838" y="0"/>
                        </a:cubicBezTo>
                        <a:cubicBezTo>
                          <a:pt x="1256187" y="-58575"/>
                          <a:pt x="1242834" y="1824"/>
                          <a:pt x="1470064" y="0"/>
                        </a:cubicBezTo>
                        <a:cubicBezTo>
                          <a:pt x="1697294" y="-1824"/>
                          <a:pt x="1705047" y="38090"/>
                          <a:pt x="1914947" y="0"/>
                        </a:cubicBezTo>
                        <a:cubicBezTo>
                          <a:pt x="2124847" y="-38090"/>
                          <a:pt x="2271047" y="10793"/>
                          <a:pt x="2417859" y="0"/>
                        </a:cubicBezTo>
                        <a:cubicBezTo>
                          <a:pt x="2712809" y="-57364"/>
                          <a:pt x="2834273" y="206221"/>
                          <a:pt x="2901442" y="483583"/>
                        </a:cubicBezTo>
                        <a:cubicBezTo>
                          <a:pt x="2919476" y="652538"/>
                          <a:pt x="2894789" y="818206"/>
                          <a:pt x="2901442" y="979467"/>
                        </a:cubicBezTo>
                        <a:cubicBezTo>
                          <a:pt x="2908095" y="1140728"/>
                          <a:pt x="2857316" y="1284495"/>
                          <a:pt x="2901442" y="1524939"/>
                        </a:cubicBezTo>
                        <a:cubicBezTo>
                          <a:pt x="2945568" y="1765383"/>
                          <a:pt x="2895864" y="1825820"/>
                          <a:pt x="2901442" y="1946440"/>
                        </a:cubicBezTo>
                        <a:cubicBezTo>
                          <a:pt x="2907020" y="2067060"/>
                          <a:pt x="2895983" y="2308316"/>
                          <a:pt x="2901442" y="2442323"/>
                        </a:cubicBezTo>
                        <a:cubicBezTo>
                          <a:pt x="2906901" y="2576330"/>
                          <a:pt x="2856774" y="2798141"/>
                          <a:pt x="2901442" y="2963001"/>
                        </a:cubicBezTo>
                        <a:cubicBezTo>
                          <a:pt x="2951814" y="3180301"/>
                          <a:pt x="2731358" y="3416650"/>
                          <a:pt x="2417859" y="3446584"/>
                        </a:cubicBezTo>
                        <a:cubicBezTo>
                          <a:pt x="2185518" y="3468077"/>
                          <a:pt x="2083829" y="3423008"/>
                          <a:pt x="1934290" y="3446584"/>
                        </a:cubicBezTo>
                        <a:cubicBezTo>
                          <a:pt x="1784751" y="3470160"/>
                          <a:pt x="1615076" y="3430467"/>
                          <a:pt x="1489407" y="3446584"/>
                        </a:cubicBezTo>
                        <a:cubicBezTo>
                          <a:pt x="1363738" y="3462701"/>
                          <a:pt x="1233609" y="3424019"/>
                          <a:pt x="1005838" y="3446584"/>
                        </a:cubicBezTo>
                        <a:cubicBezTo>
                          <a:pt x="778067" y="3469149"/>
                          <a:pt x="722498" y="3396261"/>
                          <a:pt x="483583" y="3446584"/>
                        </a:cubicBezTo>
                        <a:cubicBezTo>
                          <a:pt x="201157" y="3400406"/>
                          <a:pt x="72975" y="3215252"/>
                          <a:pt x="0" y="2963001"/>
                        </a:cubicBezTo>
                        <a:cubicBezTo>
                          <a:pt x="-4594" y="2834805"/>
                          <a:pt x="11725" y="2685129"/>
                          <a:pt x="0" y="2541500"/>
                        </a:cubicBezTo>
                        <a:cubicBezTo>
                          <a:pt x="-11725" y="2397871"/>
                          <a:pt x="60360" y="2134175"/>
                          <a:pt x="0" y="1996028"/>
                        </a:cubicBezTo>
                        <a:cubicBezTo>
                          <a:pt x="-60360" y="1857881"/>
                          <a:pt x="58914" y="1666109"/>
                          <a:pt x="0" y="1500144"/>
                        </a:cubicBezTo>
                        <a:cubicBezTo>
                          <a:pt x="-58914" y="1334179"/>
                          <a:pt x="44413" y="1256435"/>
                          <a:pt x="0" y="1053849"/>
                        </a:cubicBezTo>
                        <a:cubicBezTo>
                          <a:pt x="-44413" y="851264"/>
                          <a:pt x="58632" y="655250"/>
                          <a:pt x="0" y="48358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Tree>
    <p:extLst>
      <p:ext uri="{BB962C8B-B14F-4D97-AF65-F5344CB8AC3E}">
        <p14:creationId xmlns:p14="http://schemas.microsoft.com/office/powerpoint/2010/main" val="159142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32399"/>
          </a:xfrm>
        </p:spPr>
        <p:txBody>
          <a:bodyPr/>
          <a:lstStyle/>
          <a:p>
            <a:r>
              <a:rPr lang="en-US" sz="2400" dirty="0"/>
              <a:t>Deployment of AVD Infrastructure using TFE Pipeline Services</a:t>
            </a:r>
          </a:p>
        </p:txBody>
      </p:sp>
      <p:sp>
        <p:nvSpPr>
          <p:cNvPr id="5" name="TextBox 4">
            <a:extLst>
              <a:ext uri="{FF2B5EF4-FFF2-40B4-BE49-F238E27FC236}">
                <a16:creationId xmlns:a16="http://schemas.microsoft.com/office/drawing/2014/main" id="{268E7E7D-619A-BCBE-CB14-9681965647FC}"/>
              </a:ext>
            </a:extLst>
          </p:cNvPr>
          <p:cNvSpPr txBox="1"/>
          <p:nvPr/>
        </p:nvSpPr>
        <p:spPr bwMode="gray">
          <a:xfrm>
            <a:off x="428400" y="893135"/>
            <a:ext cx="9959609" cy="2508379"/>
          </a:xfrm>
          <a:prstGeom prst="rect">
            <a:avLst/>
          </a:prstGeom>
          <a:noFill/>
        </p:spPr>
        <p:txBody>
          <a:bodyPr vert="horz" wrap="square" lIns="0" tIns="0" rIns="0" bIns="0" rtlCol="0">
            <a:spAutoFit/>
          </a:bodyPr>
          <a:lstStyle/>
          <a:p>
            <a:pPr algn="l">
              <a:spcBef>
                <a:spcPts val="600"/>
              </a:spcBef>
            </a:pPr>
            <a:r>
              <a:rPr lang="en-US" sz="1600" b="1" dirty="0">
                <a:cs typeface="Calibri" panose="020F0502020204030204" pitchFamily="34" charset="0"/>
              </a:rPr>
              <a:t>Automations to deploy:</a:t>
            </a:r>
          </a:p>
          <a:p>
            <a:pPr marL="285750" indent="-285750" algn="l">
              <a:spcBef>
                <a:spcPts val="600"/>
              </a:spcBef>
              <a:buFont typeface="Arial" panose="020B0604020202020204" pitchFamily="34" charset="0"/>
              <a:buChar char="•"/>
            </a:pPr>
            <a:r>
              <a:rPr lang="en-US" sz="1600" dirty="0">
                <a:cs typeface="Calibri" panose="020F0502020204030204" pitchFamily="34" charset="0"/>
              </a:rPr>
              <a:t>Pre-AVD resources ( Site-to-Site VPN/Express Route, </a:t>
            </a:r>
            <a:r>
              <a:rPr lang="en-US" sz="1600" dirty="0" err="1">
                <a:cs typeface="Calibri" panose="020F0502020204030204" pitchFamily="34" charset="0"/>
              </a:rPr>
              <a:t>VNet</a:t>
            </a:r>
            <a:r>
              <a:rPr lang="en-US" sz="1600" dirty="0">
                <a:cs typeface="Calibri" panose="020F0502020204030204" pitchFamily="34" charset="0"/>
              </a:rPr>
              <a:t> etc.)</a:t>
            </a:r>
          </a:p>
          <a:p>
            <a:pPr marL="285750" indent="-285750" algn="l">
              <a:spcBef>
                <a:spcPts val="600"/>
              </a:spcBef>
              <a:buFont typeface="Arial" panose="020B0604020202020204" pitchFamily="34" charset="0"/>
              <a:buChar char="•"/>
            </a:pPr>
            <a:r>
              <a:rPr lang="en-US" sz="1600" dirty="0">
                <a:cs typeface="Calibri" panose="020F0502020204030204" pitchFamily="34" charset="0"/>
              </a:rPr>
              <a:t>AVD services (Host pool, Application Groups, Workspaces etc.)</a:t>
            </a:r>
          </a:p>
          <a:p>
            <a:pPr marL="285750" indent="-285750" algn="l">
              <a:spcBef>
                <a:spcPts val="600"/>
              </a:spcBef>
              <a:buFont typeface="Arial" panose="020B0604020202020204" pitchFamily="34" charset="0"/>
              <a:buChar char="•"/>
            </a:pPr>
            <a:r>
              <a:rPr lang="en-US" sz="1600" dirty="0">
                <a:cs typeface="Calibri" panose="020F0502020204030204" pitchFamily="34" charset="0"/>
              </a:rPr>
              <a:t>AVD Host pools</a:t>
            </a:r>
          </a:p>
          <a:p>
            <a:pPr marL="285750" indent="-285750" algn="l">
              <a:spcBef>
                <a:spcPts val="600"/>
              </a:spcBef>
              <a:buFont typeface="Arial" panose="020B0604020202020204" pitchFamily="34" charset="0"/>
              <a:buChar char="•"/>
            </a:pPr>
            <a:r>
              <a:rPr lang="en-US" sz="1600" dirty="0">
                <a:cs typeface="Calibri" panose="020F0502020204030204" pitchFamily="34" charset="0"/>
              </a:rPr>
              <a:t>Scaling of Host Pools</a:t>
            </a:r>
          </a:p>
          <a:p>
            <a:pPr marL="285750" indent="-285750" algn="l">
              <a:spcBef>
                <a:spcPts val="600"/>
              </a:spcBef>
              <a:buFont typeface="Arial" panose="020B0604020202020204" pitchFamily="34" charset="0"/>
              <a:buChar char="•"/>
            </a:pPr>
            <a:r>
              <a:rPr lang="en-US" sz="1600" dirty="0">
                <a:cs typeface="Calibri" panose="020F0502020204030204" pitchFamily="34" charset="0"/>
              </a:rPr>
              <a:t>Deployment of MDFC for Platform Security</a:t>
            </a:r>
          </a:p>
          <a:p>
            <a:pPr marL="285750" indent="-285750" algn="l">
              <a:spcBef>
                <a:spcPts val="600"/>
              </a:spcBef>
              <a:buFont typeface="Arial" panose="020B0604020202020204" pitchFamily="34" charset="0"/>
              <a:buChar char="•"/>
            </a:pPr>
            <a:r>
              <a:rPr lang="en-US" sz="1600" dirty="0">
                <a:cs typeface="Calibri" panose="020F0502020204030204" pitchFamily="34" charset="0"/>
              </a:rPr>
              <a:t>Upgradation of Infrastructure and AVD Resources</a:t>
            </a:r>
          </a:p>
          <a:p>
            <a:pPr marL="285750" indent="-285750" algn="l">
              <a:spcBef>
                <a:spcPts val="600"/>
              </a:spcBef>
              <a:buFont typeface="Arial" panose="020B0604020202020204" pitchFamily="34" charset="0"/>
              <a:buChar char="•"/>
            </a:pPr>
            <a:endParaRPr lang="en-US" sz="1600" dirty="0">
              <a:cs typeface="Calibri" panose="020F0502020204030204" pitchFamily="34" charset="0"/>
            </a:endParaRPr>
          </a:p>
        </p:txBody>
      </p:sp>
      <p:pic>
        <p:nvPicPr>
          <p:cNvPr id="9" name="Picture 8" descr="A screenshot of a computer&#10;&#10;Description automatically generated with medium confidence">
            <a:extLst>
              <a:ext uri="{FF2B5EF4-FFF2-40B4-BE49-F238E27FC236}">
                <a16:creationId xmlns:a16="http://schemas.microsoft.com/office/drawing/2014/main" id="{E163FE07-8765-40E8-68EF-7EC4A6B68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199" y="787872"/>
            <a:ext cx="4308124" cy="3429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0" name="Picture 2" descr="Developer Icon Vector Art, Icons, and Graphics for Free Download">
            <a:extLst>
              <a:ext uri="{FF2B5EF4-FFF2-40B4-BE49-F238E27FC236}">
                <a16:creationId xmlns:a16="http://schemas.microsoft.com/office/drawing/2014/main" id="{D776F8EA-6D2B-AB1B-2701-0EB268C45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58" y="4920544"/>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erraform-community-modules · GitHub">
            <a:extLst>
              <a:ext uri="{FF2B5EF4-FFF2-40B4-BE49-F238E27FC236}">
                <a16:creationId xmlns:a16="http://schemas.microsoft.com/office/drawing/2014/main" id="{020C9E92-7DD4-2F05-9299-45300A43E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662" y="5047560"/>
            <a:ext cx="635000" cy="635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863653C-7CCC-A07C-CD6C-7AC069330E19}"/>
              </a:ext>
            </a:extLst>
          </p:cNvPr>
          <p:cNvSpPr txBox="1"/>
          <p:nvPr/>
        </p:nvSpPr>
        <p:spPr bwMode="gray">
          <a:xfrm>
            <a:off x="4211871" y="3429000"/>
            <a:ext cx="1656861" cy="215444"/>
          </a:xfrm>
          <a:prstGeom prst="rect">
            <a:avLst/>
          </a:prstGeom>
          <a:noFill/>
        </p:spPr>
        <p:txBody>
          <a:bodyPr vert="horz" wrap="square" lIns="0" tIns="0" rIns="0" bIns="0" rtlCol="0">
            <a:spAutoFit/>
          </a:bodyPr>
          <a:lstStyle/>
          <a:p>
            <a:pPr algn="l">
              <a:spcBef>
                <a:spcPts val="600"/>
              </a:spcBef>
            </a:pPr>
            <a:r>
              <a:rPr lang="en-US" sz="1400" dirty="0">
                <a:solidFill>
                  <a:srgbClr val="422C88"/>
                </a:solidFill>
              </a:rPr>
              <a:t>Modules</a:t>
            </a:r>
          </a:p>
        </p:txBody>
      </p:sp>
      <p:pic>
        <p:nvPicPr>
          <p:cNvPr id="3076" name="Picture 4" descr="GitHub Logo and symbol, meaning, history, PNG, brand">
            <a:extLst>
              <a:ext uri="{FF2B5EF4-FFF2-40B4-BE49-F238E27FC236}">
                <a16:creationId xmlns:a16="http://schemas.microsoft.com/office/drawing/2014/main" id="{E85DA65C-5CB8-FC6E-CECA-7ED37019E6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316" y="5015777"/>
            <a:ext cx="1190684" cy="6667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rraform icon - Unofficial 2FA Entry Icons For Open Source Android  Authenticator Aegis | Free icons">
            <a:extLst>
              <a:ext uri="{FF2B5EF4-FFF2-40B4-BE49-F238E27FC236}">
                <a16:creationId xmlns:a16="http://schemas.microsoft.com/office/drawing/2014/main" id="{9C88A32D-4615-B040-C5AC-95707849B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7013" y="3671930"/>
            <a:ext cx="813289" cy="8132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E07BC69-0D3B-9217-9682-F0886915A5BC}"/>
              </a:ext>
            </a:extLst>
          </p:cNvPr>
          <p:cNvSpPr txBox="1"/>
          <p:nvPr/>
        </p:nvSpPr>
        <p:spPr bwMode="gray">
          <a:xfrm>
            <a:off x="7478400" y="5782663"/>
            <a:ext cx="1656861" cy="215444"/>
          </a:xfrm>
          <a:prstGeom prst="rect">
            <a:avLst/>
          </a:prstGeom>
          <a:noFill/>
        </p:spPr>
        <p:txBody>
          <a:bodyPr vert="horz" wrap="square" lIns="0" tIns="0" rIns="0" bIns="0" rtlCol="0">
            <a:spAutoFit/>
          </a:bodyPr>
          <a:lstStyle/>
          <a:p>
            <a:pPr algn="l">
              <a:spcBef>
                <a:spcPts val="600"/>
              </a:spcBef>
            </a:pPr>
            <a:r>
              <a:rPr lang="en-US" sz="1400" dirty="0">
                <a:solidFill>
                  <a:srgbClr val="422C88"/>
                </a:solidFill>
              </a:rPr>
              <a:t>TFE</a:t>
            </a:r>
          </a:p>
        </p:txBody>
      </p:sp>
      <p:pic>
        <p:nvPicPr>
          <p:cNvPr id="3080" name="Picture 8" descr="Azure Virtual Desktop Pricing | Microsoft Azure">
            <a:extLst>
              <a:ext uri="{FF2B5EF4-FFF2-40B4-BE49-F238E27FC236}">
                <a16:creationId xmlns:a16="http://schemas.microsoft.com/office/drawing/2014/main" id="{9DE448E7-4249-5D42-4AE5-2CBBA19E8F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9775" y="5129688"/>
            <a:ext cx="1291999" cy="67934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0CC4CED4-F4D7-E717-2D81-8006AAE048CF}"/>
              </a:ext>
            </a:extLst>
          </p:cNvPr>
          <p:cNvCxnSpPr>
            <a:endCxn id="3076" idx="1"/>
          </p:cNvCxnSpPr>
          <p:nvPr/>
        </p:nvCxnSpPr>
        <p:spPr bwMode="gray">
          <a:xfrm flipV="1">
            <a:off x="1547446" y="5349169"/>
            <a:ext cx="2490870" cy="15891"/>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E5B69E-FC99-18E1-9DE0-943D2A12BA65}"/>
              </a:ext>
            </a:extLst>
          </p:cNvPr>
          <p:cNvCxnSpPr>
            <a:cxnSpLocks/>
          </p:cNvCxnSpPr>
          <p:nvPr/>
        </p:nvCxnSpPr>
        <p:spPr bwMode="gray">
          <a:xfrm>
            <a:off x="5005671" y="5314370"/>
            <a:ext cx="2121960" cy="1537"/>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5E0C3E-D017-3D19-915C-65AE38E4DCA7}"/>
              </a:ext>
            </a:extLst>
          </p:cNvPr>
          <p:cNvCxnSpPr>
            <a:cxnSpLocks/>
          </p:cNvCxnSpPr>
          <p:nvPr/>
        </p:nvCxnSpPr>
        <p:spPr bwMode="gray">
          <a:xfrm>
            <a:off x="8012145" y="5312833"/>
            <a:ext cx="2121960" cy="1537"/>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6FCBF63-80CE-6C3B-DB67-4BAA29416E2E}"/>
              </a:ext>
            </a:extLst>
          </p:cNvPr>
          <p:cNvCxnSpPr>
            <a:stCxn id="3078" idx="2"/>
          </p:cNvCxnSpPr>
          <p:nvPr/>
        </p:nvCxnSpPr>
        <p:spPr bwMode="gray">
          <a:xfrm flipH="1">
            <a:off x="4633657" y="4485219"/>
            <a:ext cx="1" cy="435325"/>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82E303-516B-3787-6754-9D4091B600AC}"/>
              </a:ext>
            </a:extLst>
          </p:cNvPr>
          <p:cNvSpPr txBox="1"/>
          <p:nvPr/>
        </p:nvSpPr>
        <p:spPr bwMode="gray">
          <a:xfrm>
            <a:off x="10314460" y="5809029"/>
            <a:ext cx="1656861" cy="215444"/>
          </a:xfrm>
          <a:prstGeom prst="rect">
            <a:avLst/>
          </a:prstGeom>
          <a:noFill/>
        </p:spPr>
        <p:txBody>
          <a:bodyPr vert="horz" wrap="square" lIns="0" tIns="0" rIns="0" bIns="0" rtlCol="0">
            <a:spAutoFit/>
          </a:bodyPr>
          <a:lstStyle/>
          <a:p>
            <a:pPr algn="l">
              <a:spcBef>
                <a:spcPts val="600"/>
              </a:spcBef>
            </a:pPr>
            <a:r>
              <a:rPr lang="en-US" sz="1400" dirty="0">
                <a:solidFill>
                  <a:srgbClr val="0070C0"/>
                </a:solidFill>
              </a:rPr>
              <a:t>AVD</a:t>
            </a:r>
            <a:r>
              <a:rPr lang="en-US" sz="1400" dirty="0">
                <a:solidFill>
                  <a:schemeClr val="accent6">
                    <a:lumMod val="60000"/>
                    <a:lumOff val="40000"/>
                  </a:schemeClr>
                </a:solidFill>
              </a:rPr>
              <a:t> </a:t>
            </a:r>
            <a:r>
              <a:rPr lang="en-US" sz="1400" dirty="0">
                <a:solidFill>
                  <a:srgbClr val="0070C0"/>
                </a:solidFill>
              </a:rPr>
              <a:t>Pool</a:t>
            </a:r>
          </a:p>
        </p:txBody>
      </p:sp>
    </p:spTree>
    <p:extLst>
      <p:ext uri="{BB962C8B-B14F-4D97-AF65-F5344CB8AC3E}">
        <p14:creationId xmlns:p14="http://schemas.microsoft.com/office/powerpoint/2010/main" val="2196598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GUID" val="60f304fc-acb6-447c-adae-cbf45c80f260"/>
  <p:tag name="MIO_EKGUID" val="2f9a4c15-bd64-48fc-ae0a-f999cf49f6e9"/>
  <p:tag name="MIO_UPDATE" val="True"/>
  <p:tag name="MIO_VERSION" val="13.11.2017 12:22:00"/>
  <p:tag name="MIO_DBID" val="105C9A49-0F00-47E0-A9B9-86E2A99454C8"/>
  <p:tag name="MIO_LASTDOWNLOADED" val="13.11.2017 12:22:00"/>
  <p:tag name="MIO_OBJECTNAME" val="Wide Optum#optumbig"/>
  <p:tag name="MIO_LASTEDITORNAME" val="Charlotte Bartholomew"/>
  <p:tag name="MIO_LOGOPLACEHOLDER" val="true"/>
</p:tagLst>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5588D825874C14490D31E3D35F848BE" ma:contentTypeVersion="2" ma:contentTypeDescription="Create a new document." ma:contentTypeScope="" ma:versionID="b97f05ed2cebf44085048620afc246a1">
  <xsd:schema xmlns:xsd="http://www.w3.org/2001/XMLSchema" xmlns:xs="http://www.w3.org/2001/XMLSchema" xmlns:p="http://schemas.microsoft.com/office/2006/metadata/properties" xmlns:ns2="22e8b6fc-af62-4b01-846c-f486ae42c471" targetNamespace="http://schemas.microsoft.com/office/2006/metadata/properties" ma:root="true" ma:fieldsID="d32a3ce4a41c705009b31cccb3431c25" ns2:_="">
    <xsd:import namespace="22e8b6fc-af62-4b01-846c-f486ae42c4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8b6fc-af62-4b01-846c-f486ae42c4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136FA-F626-4DC4-BB6D-1C39562123E5}">
  <ds:schemaRefs>
    <ds:schemaRef ds:uri="http://schemas.microsoft.com/sharepoint/v3/contenttype/forms"/>
  </ds:schemaRefs>
</ds:datastoreItem>
</file>

<file path=customXml/itemProps2.xml><?xml version="1.0" encoding="utf-8"?>
<ds:datastoreItem xmlns:ds="http://schemas.openxmlformats.org/officeDocument/2006/customXml" ds:itemID="{2F5A6EA5-9BC6-419E-9501-5CFA7D9DEE66}">
  <ds:schemaRefs>
    <ds:schemaRef ds:uri="19cb5f1b-7801-4634-988a-da9dc50d4d46"/>
    <ds:schemaRef ds:uri="7358073b-7b59-4573-b0d5-3e3801481e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377EC2E-568C-4069-8FCD-7D78A3561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8b6fc-af62-4b01-846c-f486ae42c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21965</TotalTime>
  <Words>1084</Words>
  <Application>Microsoft Office PowerPoint</Application>
  <PresentationFormat>Widescreen</PresentationFormat>
  <Paragraphs>425</Paragraphs>
  <Slides>14</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8" baseType="lpstr">
      <vt:lpstr>Arial</vt:lpstr>
      <vt:lpstr>Calibri</vt:lpstr>
      <vt:lpstr>Optum Theme</vt:lpstr>
      <vt:lpstr>Document</vt:lpstr>
      <vt:lpstr>Azure Virtual Desktop</vt:lpstr>
      <vt:lpstr>Agenda</vt:lpstr>
      <vt:lpstr>Development of AVD standard offering </vt:lpstr>
      <vt:lpstr>AVD Environment Pre-Requisites Preparation</vt:lpstr>
      <vt:lpstr>OC AVD Standard Architecture</vt:lpstr>
      <vt:lpstr>The Star Team</vt:lpstr>
      <vt:lpstr>Collaboration with Customer Stakeholder</vt:lpstr>
      <vt:lpstr>Planning Network Connectivity and Architecture</vt:lpstr>
      <vt:lpstr>Deployment of AVD Infrastructure using TFE Pipeline Services</vt:lpstr>
      <vt:lpstr>RACI</vt:lpstr>
      <vt:lpstr>DaaS – Lifecycle management of AVD Deployment</vt:lpstr>
      <vt:lpstr>Progression</vt:lpstr>
      <vt:lpstr>Q&amp;A</vt:lpstr>
      <vt:lpstr>PowerPoint Presentation</vt:lpstr>
    </vt:vector>
  </TitlesOfParts>
  <Manager/>
  <Company>Optum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Nokes, Melanie</dc:creator>
  <cp:keywords/>
  <dc:description>Optum 2022 template developed by Creative Partners. 16:9 on-screen</dc:description>
  <cp:lastModifiedBy>Colstrom, Charles P</cp:lastModifiedBy>
  <cp:revision>272</cp:revision>
  <dcterms:created xsi:type="dcterms:W3CDTF">2022-01-27T01:22:46Z</dcterms:created>
  <dcterms:modified xsi:type="dcterms:W3CDTF">2023-07-05T19:32:05Z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0x010100B5588D825874C14490D31E3D35F848BE</vt:lpwstr>
  </property>
  <property fmtid="{D5CDD505-2E9C-101B-9397-08002B2CF9AE}" pid="3" name="Order">
    <vt:r8>867200</vt:r8>
  </property>
  <property fmtid="{D5CDD505-2E9C-101B-9397-08002B2CF9AE}" pid="4" name="MSIP_Label_a8a73c85-e524-44a6-bd58-7df7ef87be8f_Enabled">
    <vt:lpwstr>true</vt:lpwstr>
  </property>
  <property fmtid="{D5CDD505-2E9C-101B-9397-08002B2CF9AE}" pid="5" name="MSIP_Label_a8a73c85-e524-44a6-bd58-7df7ef87be8f_SetDate">
    <vt:lpwstr>2023-01-22T08:36:42Z</vt:lpwstr>
  </property>
  <property fmtid="{D5CDD505-2E9C-101B-9397-08002B2CF9AE}" pid="6" name="MSIP_Label_a8a73c85-e524-44a6-bd58-7df7ef87be8f_Method">
    <vt:lpwstr>Standard</vt:lpwstr>
  </property>
  <property fmtid="{D5CDD505-2E9C-101B-9397-08002B2CF9AE}" pid="7" name="MSIP_Label_a8a73c85-e524-44a6-bd58-7df7ef87be8f_Name">
    <vt:lpwstr>Internal Label</vt:lpwstr>
  </property>
  <property fmtid="{D5CDD505-2E9C-101B-9397-08002B2CF9AE}" pid="8" name="MSIP_Label_a8a73c85-e524-44a6-bd58-7df7ef87be8f_SiteId">
    <vt:lpwstr>db05faca-c82a-4b9d-b9c5-0f64b6755421</vt:lpwstr>
  </property>
  <property fmtid="{D5CDD505-2E9C-101B-9397-08002B2CF9AE}" pid="9" name="MSIP_Label_a8a73c85-e524-44a6-bd58-7df7ef87be8f_ActionId">
    <vt:lpwstr>17b320c3-5132-4d22-9642-1a9b88ee6598</vt:lpwstr>
  </property>
  <property fmtid="{D5CDD505-2E9C-101B-9397-08002B2CF9AE}" pid="10" name="MSIP_Label_a8a73c85-e524-44a6-bd58-7df7ef87be8f_ContentBits">
    <vt:lpwstr>0</vt:lpwstr>
  </property>
</Properties>
</file>